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277" r:id="rId3"/>
    <p:sldId id="281" r:id="rId4"/>
    <p:sldId id="278" r:id="rId5"/>
    <p:sldId id="285" r:id="rId6"/>
    <p:sldId id="286" r:id="rId7"/>
    <p:sldId id="287" r:id="rId8"/>
    <p:sldId id="279" r:id="rId9"/>
    <p:sldId id="274" r:id="rId10"/>
    <p:sldId id="282" r:id="rId11"/>
    <p:sldId id="258" r:id="rId12"/>
    <p:sldId id="260" r:id="rId13"/>
    <p:sldId id="262" r:id="rId14"/>
    <p:sldId id="264" r:id="rId15"/>
    <p:sldId id="266" r:id="rId16"/>
    <p:sldId id="283" r:id="rId17"/>
    <p:sldId id="269" r:id="rId18"/>
    <p:sldId id="284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2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F97FE-ACDF-4DE6-A788-829C704B4DD1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233483-71B0-49F0-AF41-6CBD57AD2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62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1F8BAF-EB92-4470-8F97-3A353EBDA7BB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267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DA0C-C2F9-4B71-B4D1-DAAF583DD28C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9457-C707-432E-9238-72ACEF42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8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DA0C-C2F9-4B71-B4D1-DAAF583DD28C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9457-C707-432E-9238-72ACEF42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39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DA0C-C2F9-4B71-B4D1-DAAF583DD28C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9457-C707-432E-9238-72ACEF42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16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DA0C-C2F9-4B71-B4D1-DAAF583DD28C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9457-C707-432E-9238-72ACEF42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08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DA0C-C2F9-4B71-B4D1-DAAF583DD28C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9457-C707-432E-9238-72ACEF42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8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DA0C-C2F9-4B71-B4D1-DAAF583DD28C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9457-C707-432E-9238-72ACEF42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12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DA0C-C2F9-4B71-B4D1-DAAF583DD28C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9457-C707-432E-9238-72ACEF42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2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DA0C-C2F9-4B71-B4D1-DAAF583DD28C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9457-C707-432E-9238-72ACEF42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4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DA0C-C2F9-4B71-B4D1-DAAF583DD28C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9457-C707-432E-9238-72ACEF42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8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DA0C-C2F9-4B71-B4D1-DAAF583DD28C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9457-C707-432E-9238-72ACEF42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9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4DA0C-C2F9-4B71-B4D1-DAAF583DD28C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839457-C707-432E-9238-72ACEF42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50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DA0C-C2F9-4B71-B4D1-DAAF583DD28C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839457-C707-432E-9238-72ACEF424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42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36917"/>
            <a:ext cx="9753600" cy="2387600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normAutofit fontScale="90000"/>
          </a:bodyPr>
          <a:lstStyle/>
          <a:p>
            <a:r>
              <a:rPr lang="en-US" dirty="0" smtClean="0"/>
              <a:t>Doppler Wind Lidar on the Hurricane Reconnaissance Aircraft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247292"/>
            <a:ext cx="9144000" cy="3247293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G. D. </a:t>
            </a:r>
            <a:r>
              <a:rPr lang="en-US" sz="3200" b="1" dirty="0" smtClean="0"/>
              <a:t>Emmitt (Simpson </a:t>
            </a:r>
            <a:r>
              <a:rPr lang="en-US" sz="3200" b="1" dirty="0" smtClean="0"/>
              <a:t>Weather </a:t>
            </a:r>
            <a:r>
              <a:rPr lang="en-US" sz="3200" b="1" dirty="0" smtClean="0"/>
              <a:t>Associates)</a:t>
            </a:r>
          </a:p>
          <a:p>
            <a:endParaRPr lang="en-US" sz="3200" b="1" dirty="0" smtClean="0"/>
          </a:p>
          <a:p>
            <a:r>
              <a:rPr lang="en-US" sz="3200" b="1" dirty="0" err="1" smtClean="0"/>
              <a:t>R.Atlas</a:t>
            </a:r>
            <a:r>
              <a:rPr lang="en-US" sz="3200" b="1" dirty="0" smtClean="0"/>
              <a:t>,  L. </a:t>
            </a:r>
            <a:r>
              <a:rPr lang="en-US" sz="3200" b="1" dirty="0" err="1" smtClean="0"/>
              <a:t>Bucci</a:t>
            </a:r>
            <a:r>
              <a:rPr lang="en-US" sz="3200" b="1" dirty="0" smtClean="0"/>
              <a:t> and  K. Ryan (</a:t>
            </a:r>
            <a:r>
              <a:rPr lang="en-US" sz="3200" b="1" dirty="0" smtClean="0"/>
              <a:t>NOAA/AOML)</a:t>
            </a:r>
            <a:endParaRPr lang="en-US" sz="3200" b="1" dirty="0" smtClean="0"/>
          </a:p>
          <a:p>
            <a:endParaRPr lang="en-US" sz="3200" b="1" dirty="0"/>
          </a:p>
          <a:p>
            <a:r>
              <a:rPr lang="en-US" sz="3200" b="1" dirty="0" smtClean="0"/>
              <a:t>Lidar WG meeting</a:t>
            </a:r>
          </a:p>
          <a:p>
            <a:r>
              <a:rPr lang="en-US" sz="3200" b="1" dirty="0"/>
              <a:t>3</a:t>
            </a:r>
            <a:r>
              <a:rPr lang="en-US" sz="3200" b="1" dirty="0" smtClean="0"/>
              <a:t> </a:t>
            </a:r>
            <a:r>
              <a:rPr lang="en-US" sz="3200" b="1" dirty="0" smtClean="0"/>
              <a:t>November 2015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10870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Scanner issue workaround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Scanner would work properly in the hanger and for the first 1 hour or so after takeoff. The scanner elevation stage would then begin sticking then become unmovable. This problem was more evident at ferry altitudes above 25Kft.</a:t>
            </a:r>
          </a:p>
          <a:p>
            <a:r>
              <a:rPr lang="en-US" dirty="0" smtClean="0"/>
              <a:t>A workaround was coded and sent down to the P3DWL team. The elevation stage was positioned at 30 degrees forward of nadir and the azimuth stage was swept +- 30 degrees in 5 degree increments. Two second dwells at each 5 degree step plus the slew time between stares provided 13 perspectives every 30 seconds.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759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01701d110d3$d613f0f0$0600a8c0@ohandleyslap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19" y="561001"/>
            <a:ext cx="5772150" cy="578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769" y="1893004"/>
            <a:ext cx="5939141" cy="45563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29908" y="149785"/>
            <a:ext cx="73168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Dropsonde locations and P3DWL coverage </a:t>
            </a:r>
          </a:p>
          <a:p>
            <a:r>
              <a:rPr lang="en-US" sz="3200" dirty="0" smtClean="0"/>
              <a:t>for Erika reconnaissance flight 8/26/15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7514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78" y="1606286"/>
            <a:ext cx="4583275" cy="44064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43" y="1606286"/>
            <a:ext cx="4524246" cy="44064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71336" y="281353"/>
            <a:ext cx="87257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Series of P3DWL profiles and dropsonde data </a:t>
            </a:r>
          </a:p>
          <a:p>
            <a:pPr algn="ctr"/>
            <a:r>
              <a:rPr lang="en-US" sz="3600" dirty="0"/>
              <a:t>b</a:t>
            </a:r>
            <a:r>
              <a:rPr lang="en-US" sz="3600" dirty="0" smtClean="0"/>
              <a:t>etween drop 3 and 4 in Erika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29669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24" y="1557107"/>
            <a:ext cx="4925038" cy="48775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796" y="1597021"/>
            <a:ext cx="5064127" cy="48376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7415" y="164123"/>
            <a:ext cx="93583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Series of P3DWL profiles and dropsonde data </a:t>
            </a:r>
          </a:p>
          <a:p>
            <a:pPr algn="ctr"/>
            <a:r>
              <a:rPr lang="en-US" sz="3600" dirty="0"/>
              <a:t>between drop </a:t>
            </a:r>
            <a:r>
              <a:rPr lang="en-US" sz="3600" dirty="0" smtClean="0"/>
              <a:t>4 </a:t>
            </a:r>
            <a:r>
              <a:rPr lang="en-US" sz="3600" dirty="0"/>
              <a:t>and </a:t>
            </a:r>
            <a:r>
              <a:rPr lang="en-US" sz="3600" dirty="0" smtClean="0"/>
              <a:t>5 </a:t>
            </a:r>
            <a:r>
              <a:rPr lang="en-US" sz="3600" dirty="0"/>
              <a:t>in </a:t>
            </a:r>
            <a:r>
              <a:rPr lang="en-US" sz="3600" dirty="0" smtClean="0"/>
              <a:t>Erika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63643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41" y="1729405"/>
            <a:ext cx="4751674" cy="46523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769" y="1836425"/>
            <a:ext cx="4672225" cy="45453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22585" y="257908"/>
            <a:ext cx="87257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Series of P3DWL profiles and dropsonde data </a:t>
            </a:r>
          </a:p>
          <a:p>
            <a:pPr algn="ctr"/>
            <a:r>
              <a:rPr lang="en-US" sz="3600" dirty="0"/>
              <a:t>between drop </a:t>
            </a:r>
            <a:r>
              <a:rPr lang="en-US" sz="3600" dirty="0" smtClean="0"/>
              <a:t>5 and 6 in Erika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4079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92" y="1699466"/>
            <a:ext cx="4731261" cy="46323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4585" y="1610041"/>
            <a:ext cx="4853609" cy="47218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99138" y="222738"/>
            <a:ext cx="93583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Series of P3DWL profiles and dropsonde data </a:t>
            </a:r>
          </a:p>
          <a:p>
            <a:pPr algn="ctr"/>
            <a:r>
              <a:rPr lang="en-US" sz="3600" dirty="0"/>
              <a:t>between drop </a:t>
            </a:r>
            <a:r>
              <a:rPr lang="en-US" sz="3600" dirty="0" smtClean="0"/>
              <a:t>6 and 8 </a:t>
            </a:r>
            <a:r>
              <a:rPr lang="en-US" sz="3600" dirty="0"/>
              <a:t>in </a:t>
            </a:r>
            <a:r>
              <a:rPr lang="en-US" sz="3600" dirty="0" smtClean="0"/>
              <a:t>Erika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94968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sweep soundings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Noisier in the vertical than complete VADs </a:t>
            </a:r>
          </a:p>
          <a:p>
            <a:r>
              <a:rPr lang="en-US" dirty="0" smtClean="0"/>
              <a:t>Profiles of wind speed and wind direction appear to be quite reasonable and show changes along the flight path that are consistent with the more coarse dropsonde soundings.</a:t>
            </a:r>
          </a:p>
          <a:p>
            <a:r>
              <a:rPr lang="en-US" dirty="0" smtClean="0"/>
              <a:t>One question is “ are the differences between sequential P3DWL sweep soundings random 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5810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551" y="1957753"/>
            <a:ext cx="4768014" cy="4531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77" y="1953631"/>
            <a:ext cx="4741808" cy="45356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6738" y="422031"/>
            <a:ext cx="9096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Closer look at profile trends revealed by P3DWL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31263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Repair scanner</a:t>
            </a:r>
          </a:p>
          <a:p>
            <a:pPr lvl="1"/>
            <a:r>
              <a:rPr lang="en-US" dirty="0" smtClean="0"/>
              <a:t>Spare parts for major components have been found</a:t>
            </a:r>
          </a:p>
          <a:p>
            <a:pPr lvl="1"/>
            <a:r>
              <a:rPr lang="en-US" dirty="0" smtClean="0"/>
              <a:t>Planning to conduct temperature chamber tests at NOAA AOC to establish temperature cause of sticking and to checkout any modifications made during the repair.</a:t>
            </a:r>
          </a:p>
          <a:p>
            <a:r>
              <a:rPr lang="en-US" dirty="0" smtClean="0"/>
              <a:t>Add a UPS to guard against power spikes during transfer from APU to aircraft supply.</a:t>
            </a:r>
          </a:p>
          <a:p>
            <a:pPr lvl="1"/>
            <a:r>
              <a:rPr lang="en-US" dirty="0" smtClean="0"/>
              <a:t>Assures that system remains stable after startup (~ 15 minutes) and is ready for data taking immediately after takeoff.</a:t>
            </a:r>
          </a:p>
          <a:p>
            <a:r>
              <a:rPr lang="en-US" dirty="0" smtClean="0"/>
              <a:t>Modify data system to capture 100% of data generated by the new WTX</a:t>
            </a:r>
          </a:p>
          <a:p>
            <a:pPr lvl="1"/>
            <a:r>
              <a:rPr lang="en-US" dirty="0" smtClean="0"/>
              <a:t>Currently only capturing 20% of 500Hz data stream with old data system</a:t>
            </a:r>
          </a:p>
          <a:p>
            <a:r>
              <a:rPr lang="en-US" dirty="0" smtClean="0"/>
              <a:t>Conduct test flights in spring 2016 on the N43  before it gets new wings.</a:t>
            </a:r>
          </a:p>
          <a:p>
            <a:pPr lvl="1"/>
            <a:r>
              <a:rPr lang="en-US" dirty="0" smtClean="0"/>
              <a:t>Transfer system to N42 for the 2016 hurricane season.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949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Army’s WTX system (Dave </a:t>
            </a:r>
            <a:r>
              <a:rPr lang="en-US" dirty="0" err="1" smtClean="0"/>
              <a:t>Ligon</a:t>
            </a:r>
            <a:r>
              <a:rPr lang="en-US" dirty="0" smtClean="0"/>
              <a:t>) “finally” installed and flown on NOAA N43.</a:t>
            </a:r>
          </a:p>
          <a:p>
            <a:pPr lvl="1"/>
            <a:r>
              <a:rPr lang="en-US" dirty="0" smtClean="0"/>
              <a:t>Same system that flew on Navy’s P3 during TPARC-08</a:t>
            </a:r>
          </a:p>
          <a:p>
            <a:r>
              <a:rPr lang="en-US" dirty="0" smtClean="0"/>
              <a:t>Trained three NOAA people to operate the system</a:t>
            </a:r>
          </a:p>
          <a:p>
            <a:r>
              <a:rPr lang="en-US" dirty="0" smtClean="0"/>
              <a:t>Conducted flight test on August 6, 2015</a:t>
            </a:r>
          </a:p>
          <a:p>
            <a:r>
              <a:rPr lang="en-US" dirty="0" smtClean="0"/>
              <a:t>System flew until August 28 when it was removed from N43 per schedule.</a:t>
            </a:r>
          </a:p>
          <a:p>
            <a:r>
              <a:rPr lang="en-US" dirty="0" smtClean="0"/>
              <a:t>While some useful data was collected, </a:t>
            </a:r>
            <a:r>
              <a:rPr lang="en-US" dirty="0" smtClean="0"/>
              <a:t>there </a:t>
            </a:r>
            <a:r>
              <a:rPr lang="en-US" dirty="0" smtClean="0"/>
              <a:t>were multiple problems</a:t>
            </a:r>
          </a:p>
          <a:p>
            <a:pPr lvl="1"/>
            <a:r>
              <a:rPr lang="en-US" dirty="0" smtClean="0"/>
              <a:t>Scanner sticking</a:t>
            </a:r>
          </a:p>
          <a:p>
            <a:pPr lvl="1"/>
            <a:r>
              <a:rPr lang="en-US" dirty="0" smtClean="0"/>
              <a:t>Operation faults…exception handling</a:t>
            </a:r>
          </a:p>
          <a:p>
            <a:r>
              <a:rPr lang="en-US" dirty="0" smtClean="0"/>
              <a:t>Profiles processed and provided to AOML for impact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477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SCN06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6300" y="466726"/>
            <a:ext cx="37973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DSCN06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486151"/>
            <a:ext cx="3951288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237538" y="1295401"/>
            <a:ext cx="4111125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/>
              <a:t>The TODWL system</a:t>
            </a:r>
          </a:p>
          <a:p>
            <a:pPr algn="ctr"/>
            <a:r>
              <a:rPr lang="en-US" sz="3200"/>
              <a:t>A CIRPAS instrument</a:t>
            </a:r>
          </a:p>
          <a:p>
            <a:pPr algn="ctr"/>
            <a:r>
              <a:rPr lang="en-US" sz="2000"/>
              <a:t>(Twin Otter Doppler Wind Lidar</a:t>
            </a:r>
          </a:p>
          <a:p>
            <a:pPr algn="ctr"/>
            <a:r>
              <a:rPr lang="en-US" sz="2000"/>
              <a:t>primary funding by ONR and NPOESS)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574925" y="658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5126" name="Picture 6" descr="Lidar Scan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562350"/>
            <a:ext cx="38862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75946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gde\My Documents\Lidar Related\P3DWL\Pictures\DSCN21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600201"/>
            <a:ext cx="3121025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C:\Documents and Settings\gde\My Documents\Lidar Related\P3DWL\Pictures\DSCN22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4191001"/>
            <a:ext cx="3121025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itle 6"/>
          <p:cNvSpPr>
            <a:spLocks noGrp="1"/>
          </p:cNvSpPr>
          <p:nvPr>
            <p:ph type="title"/>
          </p:nvPr>
        </p:nvSpPr>
        <p:spPr>
          <a:xfrm>
            <a:off x="990600" y="74612"/>
            <a:ext cx="10515600" cy="1325563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P3DWL for ONR TPARC and NOAA HFIP</a:t>
            </a:r>
          </a:p>
        </p:txBody>
      </p:sp>
      <p:sp>
        <p:nvSpPr>
          <p:cNvPr id="6149" name="TextBox 7"/>
          <p:cNvSpPr txBox="1">
            <a:spLocks noChangeArrowheads="1"/>
          </p:cNvSpPr>
          <p:nvPr/>
        </p:nvSpPr>
        <p:spPr bwMode="auto">
          <a:xfrm>
            <a:off x="6477001" y="1752600"/>
            <a:ext cx="33940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2" tIns="45701" rIns="91402" bIns="4570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1.6 um coherent WTX (ARL/LMCT)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10 cm bi-axis scanner (NASA)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P3 and other parts (NRL)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Analyses software (SWA/CIRPAS)</a:t>
            </a:r>
          </a:p>
        </p:txBody>
      </p:sp>
      <p:pic>
        <p:nvPicPr>
          <p:cNvPr id="6150" name="Picture 5" descr="C:\Documents and Settings\gde\My Documents\Lidar Related\P3DWL\Pictures\DSCN218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3352801"/>
            <a:ext cx="2341563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36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Lareg_scale_view_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364" y="139700"/>
            <a:ext cx="8809037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160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G:\WG mtg Wintergreen 09\20080911_011207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19200"/>
            <a:ext cx="7315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2017713" y="228601"/>
            <a:ext cx="8215312" cy="10779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</a:rPr>
              <a:t>DWL vs. </a:t>
            </a:r>
            <a:r>
              <a:rPr lang="en-US" sz="3200" b="1" dirty="0" err="1">
                <a:latin typeface="Calibri" pitchFamily="34" charset="0"/>
              </a:rPr>
              <a:t>Dropsonde</a:t>
            </a:r>
            <a:r>
              <a:rPr lang="en-US" sz="3200" b="1" dirty="0">
                <a:latin typeface="Calibri" pitchFamily="34" charset="0"/>
              </a:rPr>
              <a:t> </a:t>
            </a:r>
          </a:p>
          <a:p>
            <a:pPr algn="ctr"/>
            <a:r>
              <a:rPr lang="en-US" sz="3200" b="1" dirty="0">
                <a:latin typeface="Calibri" pitchFamily="34" charset="0"/>
              </a:rPr>
              <a:t>(high wind speed near eye, no clouds below FL)</a:t>
            </a:r>
          </a:p>
        </p:txBody>
      </p:sp>
    </p:spTree>
    <p:extLst>
      <p:ext uri="{BB962C8B-B14F-4D97-AF65-F5344CB8AC3E}">
        <p14:creationId xmlns:p14="http://schemas.microsoft.com/office/powerpoint/2010/main" val="93597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WG mtg Wintergreen 09\12 minutes afte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371600"/>
            <a:ext cx="689133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3276601" y="228600"/>
            <a:ext cx="5654675" cy="12001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Calibri" pitchFamily="34" charset="0"/>
              </a:rPr>
              <a:t>DWL vs. </a:t>
            </a:r>
            <a:r>
              <a:rPr lang="en-US" sz="3600" b="1" dirty="0" err="1">
                <a:latin typeface="Calibri" pitchFamily="34" charset="0"/>
              </a:rPr>
              <a:t>Dropsondes</a:t>
            </a:r>
            <a:endParaRPr lang="en-US" sz="3600" b="1" dirty="0">
              <a:latin typeface="Calibri" pitchFamily="34" charset="0"/>
            </a:endParaRPr>
          </a:p>
          <a:p>
            <a:pPr algn="ctr"/>
            <a:r>
              <a:rPr lang="en-US" sz="3600" b="1" dirty="0">
                <a:latin typeface="Calibri" pitchFamily="34" charset="0"/>
              </a:rPr>
              <a:t> (low wind speed, no clouds)</a:t>
            </a:r>
          </a:p>
        </p:txBody>
      </p:sp>
    </p:spTree>
    <p:extLst>
      <p:ext uri="{BB962C8B-B14F-4D97-AF65-F5344CB8AC3E}">
        <p14:creationId xmlns:p14="http://schemas.microsoft.com/office/powerpoint/2010/main" val="387958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4"/>
          <p:cNvSpPr txBox="1">
            <a:spLocks noChangeArrowheads="1"/>
          </p:cNvSpPr>
          <p:nvPr/>
        </p:nvSpPr>
        <p:spPr bwMode="auto">
          <a:xfrm>
            <a:off x="2052639" y="298451"/>
            <a:ext cx="7519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 of Airborne Doppler Wind Lidar Profiles on Numerical Simulation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Tropical cyclones: First snapshot with Typhoon Nuri (2008)</a:t>
            </a:r>
          </a:p>
        </p:txBody>
      </p:sp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2286000" y="944564"/>
            <a:ext cx="7543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Zhaoxia Pu and Lei Zhang,  </a:t>
            </a:r>
            <a:r>
              <a:rPr lang="en-US" altLang="en-US" sz="1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Atmospheric Sciences, University of Utah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G. David Emmitt</a:t>
            </a:r>
            <a:r>
              <a:rPr lang="en-US" altLang="en-US" sz="16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Simpson Weather Associates, Inc.</a:t>
            </a:r>
          </a:p>
        </p:txBody>
      </p:sp>
      <p:sp>
        <p:nvSpPr>
          <p:cNvPr id="8196" name="TextBox 6"/>
          <p:cNvSpPr txBox="1">
            <a:spLocks noChangeArrowheads="1"/>
          </p:cNvSpPr>
          <p:nvPr/>
        </p:nvSpPr>
        <p:spPr bwMode="auto">
          <a:xfrm>
            <a:off x="2554289" y="1530350"/>
            <a:ext cx="70643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Model:</a:t>
            </a:r>
            <a:r>
              <a:rPr lang="en-US" altLang="en-US" sz="140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Mesoscale community Weather Research and Forecasting (WRF) model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  <a:r>
              <a:rPr lang="en-US" altLang="en-US" sz="140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Doppler wind Lidar  (DWL) profiles during T-PARC for the period of 0000UTC –0200 UTC 17 August 2008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Forecast Period</a:t>
            </a:r>
            <a:r>
              <a:rPr lang="en-US" altLang="en-US" sz="140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48-h forecast from 0000UTC 17 August 2008 to 0000UTC 19 August 2008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Control:</a:t>
            </a:r>
            <a:r>
              <a:rPr lang="en-US" altLang="en-US" sz="140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without  DWL data assimilated into the WRF model.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Assimilation</a:t>
            </a:r>
            <a:r>
              <a:rPr lang="en-US" altLang="en-US" sz="140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With DWL data assimilated into the WRF model</a:t>
            </a:r>
          </a:p>
        </p:txBody>
      </p:sp>
      <p:sp>
        <p:nvSpPr>
          <p:cNvPr id="8197" name="TextBox 11"/>
          <p:cNvSpPr txBox="1">
            <a:spLocks noChangeArrowheads="1"/>
          </p:cNvSpPr>
          <p:nvPr/>
        </p:nvSpPr>
        <p:spPr bwMode="auto">
          <a:xfrm>
            <a:off x="2286000" y="5562601"/>
            <a:ext cx="35052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700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Assimilation of DWL profiles eliminated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northern bias of the simulated storm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 </a:t>
            </a:r>
            <a:r>
              <a:rPr lang="en-US" altLang="en-US" sz="1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198" name="TextBox 12"/>
          <p:cNvSpPr txBox="1">
            <a:spLocks noChangeArrowheads="1"/>
          </p:cNvSpPr>
          <p:nvPr/>
        </p:nvSpPr>
        <p:spPr bwMode="auto">
          <a:xfrm>
            <a:off x="3810000" y="2940050"/>
            <a:ext cx="4521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impact: Control  vs. Data assimilation </a:t>
            </a:r>
          </a:p>
        </p:txBody>
      </p:sp>
      <p:sp>
        <p:nvSpPr>
          <p:cNvPr id="8199" name="TextBox 15"/>
          <p:cNvSpPr txBox="1">
            <a:spLocks noChangeArrowheads="1"/>
          </p:cNvSpPr>
          <p:nvPr/>
        </p:nvSpPr>
        <p:spPr bwMode="auto">
          <a:xfrm>
            <a:off x="5915026" y="5638801"/>
            <a:ext cx="3914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400" b="1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Assimilation of DWL profiles resulted in a stronger storm that is more close to the observed intensity of the storm.</a:t>
            </a:r>
          </a:p>
        </p:txBody>
      </p:sp>
      <p:pic>
        <p:nvPicPr>
          <p:cNvPr id="8200" name="Picture 10" descr="nuri_track_48h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3392488"/>
            <a:ext cx="312420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1" descr="wind_48h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7143"/>
          <a:stretch>
            <a:fillRect/>
          </a:stretch>
        </p:blipFill>
        <p:spPr bwMode="auto">
          <a:xfrm>
            <a:off x="5915025" y="3590926"/>
            <a:ext cx="36576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78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157" y="2261937"/>
            <a:ext cx="3946937" cy="41045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61" y="505361"/>
            <a:ext cx="3467544" cy="3416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3663" y="411904"/>
            <a:ext cx="3427194" cy="34271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02439" y="411904"/>
            <a:ext cx="39429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Checkout flight</a:t>
            </a:r>
          </a:p>
          <a:p>
            <a:r>
              <a:rPr lang="en-US" sz="4800" dirty="0" smtClean="0"/>
              <a:t>August 6, 2015</a:t>
            </a:r>
            <a:endParaRPr lang="en-US" sz="48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923674" y="2261937"/>
            <a:ext cx="1792705" cy="4812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73978" y="4078705"/>
            <a:ext cx="34839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Residual LOS speeds in</a:t>
            </a:r>
          </a:p>
          <a:p>
            <a:r>
              <a:rPr lang="en-US" sz="2800" dirty="0"/>
              <a:t>g</a:t>
            </a:r>
            <a:r>
              <a:rPr lang="en-US" sz="2800" dirty="0" smtClean="0"/>
              <a:t>round returns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62882" y="4314218"/>
            <a:ext cx="36272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 smtClean="0"/>
              <a:t>5 minutes of P3DWL</a:t>
            </a:r>
          </a:p>
          <a:p>
            <a:r>
              <a:rPr lang="en-US" sz="2800" dirty="0"/>
              <a:t>w</a:t>
            </a:r>
            <a:r>
              <a:rPr lang="en-US" sz="2800" dirty="0" smtClean="0"/>
              <a:t>ind profiles compared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o Tampa and Miami</a:t>
            </a:r>
          </a:p>
          <a:p>
            <a:r>
              <a:rPr lang="en-US" sz="2800" dirty="0" err="1"/>
              <a:t>r</a:t>
            </a:r>
            <a:r>
              <a:rPr lang="en-US" sz="2800" dirty="0" err="1" smtClean="0"/>
              <a:t>awinsonde</a:t>
            </a:r>
            <a:r>
              <a:rPr lang="en-US" sz="2800" dirty="0" smtClean="0"/>
              <a:t> soundings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461302" y="5443170"/>
            <a:ext cx="3011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Scan pattern was a </a:t>
            </a:r>
          </a:p>
          <a:p>
            <a:r>
              <a:rPr lang="en-US" dirty="0" smtClean="0"/>
              <a:t>12 point step stare</a:t>
            </a:r>
          </a:p>
          <a:p>
            <a:r>
              <a:rPr lang="en-US" dirty="0"/>
              <a:t>w</a:t>
            </a:r>
            <a:r>
              <a:rPr lang="en-US" dirty="0" smtClean="0"/>
              <a:t>ith 20 degree off nadir angle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993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5911</TotalTime>
  <Words>759</Words>
  <Application>Microsoft Office PowerPoint</Application>
  <PresentationFormat>Widescreen</PresentationFormat>
  <Paragraphs>84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Doppler Wind Lidar on the Hurricane Reconnaissance Aircraft</vt:lpstr>
      <vt:lpstr>Overview</vt:lpstr>
      <vt:lpstr>PowerPoint Presentation</vt:lpstr>
      <vt:lpstr>P3DWL for ONR TPARC and NOAA HFIP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Scanner issue workaround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Comments on sweep soundings</vt:lpstr>
      <vt:lpstr>PowerPoint Presentation</vt:lpstr>
      <vt:lpstr>Plans for 2016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TODWL, TWOLF and P3DWL: 2015 applications and plans for the near future</dc:title>
  <dc:creator>Dave Emmitt</dc:creator>
  <cp:lastModifiedBy>Dave Emmitt</cp:lastModifiedBy>
  <cp:revision>15</cp:revision>
  <cp:lastPrinted>2015-10-27T13:50:23Z</cp:lastPrinted>
  <dcterms:created xsi:type="dcterms:W3CDTF">2015-10-26T21:56:47Z</dcterms:created>
  <dcterms:modified xsi:type="dcterms:W3CDTF">2015-11-03T14:17:54Z</dcterms:modified>
</cp:coreProperties>
</file>