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notesMasterIdLst>
    <p:notesMasterId r:id="rId19"/>
  </p:notesMasterIdLst>
  <p:sldIdLst>
    <p:sldId id="256" r:id="rId2"/>
    <p:sldId id="266" r:id="rId3"/>
    <p:sldId id="258" r:id="rId4"/>
    <p:sldId id="264" r:id="rId5"/>
    <p:sldId id="263" r:id="rId6"/>
    <p:sldId id="268" r:id="rId7"/>
    <p:sldId id="275" r:id="rId8"/>
    <p:sldId id="269" r:id="rId9"/>
    <p:sldId id="274" r:id="rId10"/>
    <p:sldId id="270" r:id="rId11"/>
    <p:sldId id="271" r:id="rId12"/>
    <p:sldId id="272" r:id="rId13"/>
    <p:sldId id="260" r:id="rId14"/>
    <p:sldId id="276" r:id="rId15"/>
    <p:sldId id="267" r:id="rId16"/>
    <p:sldId id="262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389" autoAdjust="0"/>
  </p:normalViewPr>
  <p:slideViewPr>
    <p:cSldViewPr snapToGrid="0" snapToObjects="1">
      <p:cViewPr>
        <p:scale>
          <a:sx n="100" d="100"/>
          <a:sy n="100" d="100"/>
        </p:scale>
        <p:origin x="18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Dropsondes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Flight Level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val>
            <c:numRef>
              <c:f>Sheet1!$B$3</c:f>
              <c:numCache>
                <c:formatCode>General</c:formatCode>
                <c:ptCount val="1"/>
                <c:pt idx="0">
                  <c:v>447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Satellites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val>
            <c:numRef>
              <c:f>Sheet1!$B$4</c:f>
              <c:numCache>
                <c:formatCode>General</c:formatCode>
                <c:ptCount val="1"/>
                <c:pt idx="0">
                  <c:v>991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SFMR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Sheet1!$B$5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TDR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val>
            <c:numRef>
              <c:f>Sheet1!$B$6</c:f>
              <c:numCache>
                <c:formatCode>General</c:formatCode>
                <c:ptCount val="1"/>
                <c:pt idx="0">
                  <c:v>2490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DWL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val>
            <c:numRef>
              <c:f>Sheet1!$B$7</c:f>
              <c:numCache>
                <c:formatCode>General</c:formatCode>
                <c:ptCount val="1"/>
                <c:pt idx="0">
                  <c:v>2097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30560"/>
        <c:axId val="32132096"/>
      </c:barChart>
      <c:catAx>
        <c:axId val="32130560"/>
        <c:scaling>
          <c:orientation val="minMax"/>
        </c:scaling>
        <c:delete val="0"/>
        <c:axPos val="l"/>
        <c:majorTickMark val="out"/>
        <c:minorTickMark val="none"/>
        <c:tickLblPos val="nextTo"/>
        <c:crossAx val="32132096"/>
        <c:crosses val="autoZero"/>
        <c:auto val="1"/>
        <c:lblAlgn val="ctr"/>
        <c:lblOffset val="100"/>
        <c:noMultiLvlLbl val="0"/>
      </c:catAx>
      <c:valAx>
        <c:axId val="321320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130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Dropsondes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Flight Level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val>
            <c:numRef>
              <c:f>Sheet1!$C$3</c:f>
              <c:numCache>
                <c:formatCode>General</c:formatCode>
                <c:ptCount val="1"/>
                <c:pt idx="0">
                  <c:v>441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Satellites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val>
            <c:numRef>
              <c:f>Sheet1!$C$4</c:f>
              <c:numCache>
                <c:formatCode>General</c:formatCode>
                <c:ptCount val="1"/>
                <c:pt idx="0">
                  <c:v>1020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SFMR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Sheet1!$C$5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TDR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val>
            <c:numRef>
              <c:f>Sheet1!$C$6</c:f>
              <c:numCache>
                <c:formatCode>General</c:formatCode>
                <c:ptCount val="1"/>
                <c:pt idx="0">
                  <c:v>2553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DWL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val>
            <c:numRef>
              <c:f>Sheet1!$C$7</c:f>
              <c:numCache>
                <c:formatCode>General</c:formatCode>
                <c:ptCount val="1"/>
                <c:pt idx="0">
                  <c:v>2137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74848"/>
        <c:axId val="32176384"/>
      </c:barChart>
      <c:catAx>
        <c:axId val="32174848"/>
        <c:scaling>
          <c:orientation val="minMax"/>
        </c:scaling>
        <c:delete val="0"/>
        <c:axPos val="l"/>
        <c:majorTickMark val="out"/>
        <c:minorTickMark val="none"/>
        <c:tickLblPos val="nextTo"/>
        <c:crossAx val="32176384"/>
        <c:crosses val="autoZero"/>
        <c:auto val="1"/>
        <c:lblAlgn val="ctr"/>
        <c:lblOffset val="100"/>
        <c:noMultiLvlLbl val="0"/>
      </c:catAx>
      <c:valAx>
        <c:axId val="321763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174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Dropsondes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Flight Level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val>
            <c:numRef>
              <c:f>Sheet1!$D$3</c:f>
              <c:numCache>
                <c:formatCode>General</c:formatCode>
                <c:ptCount val="1"/>
                <c:pt idx="0">
                  <c:v>442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Satellites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val>
            <c:numRef>
              <c:f>Sheet1!$D$4</c:f>
              <c:numCache>
                <c:formatCode>General</c:formatCode>
                <c:ptCount val="1"/>
                <c:pt idx="0">
                  <c:v>977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SFMR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Sheet1!$D$5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TDR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val>
            <c:numRef>
              <c:f>Sheet1!$D$6</c:f>
              <c:numCache>
                <c:formatCode>General</c:formatCode>
                <c:ptCount val="1"/>
                <c:pt idx="0">
                  <c:v>2496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DWL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val>
            <c:numRef>
              <c:f>Sheet1!$D$7</c:f>
              <c:numCache>
                <c:formatCode>General</c:formatCode>
                <c:ptCount val="1"/>
                <c:pt idx="0">
                  <c:v>2126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99488"/>
        <c:axId val="33601024"/>
      </c:barChart>
      <c:catAx>
        <c:axId val="33599488"/>
        <c:scaling>
          <c:orientation val="minMax"/>
        </c:scaling>
        <c:delete val="0"/>
        <c:axPos val="l"/>
        <c:majorTickMark val="out"/>
        <c:minorTickMark val="none"/>
        <c:tickLblPos val="nextTo"/>
        <c:crossAx val="33601024"/>
        <c:crosses val="autoZero"/>
        <c:auto val="1"/>
        <c:lblAlgn val="ctr"/>
        <c:lblOffset val="100"/>
        <c:noMultiLvlLbl val="0"/>
      </c:catAx>
      <c:valAx>
        <c:axId val="336010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3599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Dropsondes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Flight Level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val>
            <c:numRef>
              <c:f>Sheet1!$E$3</c:f>
              <c:numCache>
                <c:formatCode>General</c:formatCode>
                <c:ptCount val="1"/>
                <c:pt idx="0">
                  <c:v>449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Satellites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val>
            <c:numRef>
              <c:f>Sheet1!$E$4</c:f>
              <c:numCache>
                <c:formatCode>General</c:formatCode>
                <c:ptCount val="1"/>
                <c:pt idx="0">
                  <c:v>1003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SFMR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Sheet1!$E$5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TDR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val>
            <c:numRef>
              <c:f>Sheet1!$E$6</c:f>
              <c:numCache>
                <c:formatCode>General</c:formatCode>
                <c:ptCount val="1"/>
                <c:pt idx="0">
                  <c:v>2540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DWL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val>
            <c:numRef>
              <c:f>Sheet1!$E$7</c:f>
              <c:numCache>
                <c:formatCode>General</c:formatCode>
                <c:ptCount val="1"/>
                <c:pt idx="0">
                  <c:v>2107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31584"/>
        <c:axId val="36537472"/>
      </c:barChart>
      <c:catAx>
        <c:axId val="36531584"/>
        <c:scaling>
          <c:orientation val="minMax"/>
        </c:scaling>
        <c:delete val="0"/>
        <c:axPos val="l"/>
        <c:majorTickMark val="out"/>
        <c:minorTickMark val="none"/>
        <c:tickLblPos val="nextTo"/>
        <c:crossAx val="36537472"/>
        <c:crosses val="autoZero"/>
        <c:auto val="1"/>
        <c:lblAlgn val="ctr"/>
        <c:lblOffset val="100"/>
        <c:noMultiLvlLbl val="0"/>
      </c:catAx>
      <c:valAx>
        <c:axId val="365374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6531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Dropsondes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Sheet1!$F$2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Flight Level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val>
            <c:numRef>
              <c:f>Sheet1!$F$3</c:f>
              <c:numCache>
                <c:formatCode>General</c:formatCode>
                <c:ptCount val="1"/>
                <c:pt idx="0">
                  <c:v>414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Satellites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val>
            <c:numRef>
              <c:f>Sheet1!$F$4</c:f>
              <c:numCache>
                <c:formatCode>General</c:formatCode>
                <c:ptCount val="1"/>
                <c:pt idx="0">
                  <c:v>1090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SFMR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Sheet1!$F$5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TDR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val>
            <c:numRef>
              <c:f>Sheet1!$F$6</c:f>
              <c:numCache>
                <c:formatCode>General</c:formatCode>
                <c:ptCount val="1"/>
                <c:pt idx="0">
                  <c:v>2624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DWL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val>
            <c:numRef>
              <c:f>Sheet1!$F$7</c:f>
              <c:numCache>
                <c:formatCode>General</c:formatCode>
                <c:ptCount val="1"/>
                <c:pt idx="0">
                  <c:v>1972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682048"/>
        <c:axId val="65687936"/>
      </c:barChart>
      <c:catAx>
        <c:axId val="65682048"/>
        <c:scaling>
          <c:orientation val="minMax"/>
        </c:scaling>
        <c:delete val="0"/>
        <c:axPos val="l"/>
        <c:majorTickMark val="out"/>
        <c:minorTickMark val="none"/>
        <c:tickLblPos val="nextTo"/>
        <c:crossAx val="65687936"/>
        <c:crosses val="autoZero"/>
        <c:auto val="1"/>
        <c:lblAlgn val="ctr"/>
        <c:lblOffset val="100"/>
        <c:noMultiLvlLbl val="0"/>
      </c:catAx>
      <c:valAx>
        <c:axId val="656879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5682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EFFA9-D536-4641-B8F4-4D264FB57194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47A23-F361-4375-AC5F-4BED8DC0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6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CF57FFC-4EEB-4320-92C2-C9BBF3973050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8E540A0E-78D9-423A-BC6D-C4E1CF375D17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C7021895-E932-2948-A124-B16E17448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1BEA-B9FD-46BD-9A03-A50BEC531544}" type="datetime1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7F68-7CB3-45E0-8D76-36A3C34777BA}" type="datetime1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EB57-8C88-4AED-87CA-2886F6763A5B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43E2-2FB6-461B-B61B-D4AE9820F79A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2489-C6FF-4D11-AF75-621C48E44B8E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F7AC2EF-4D56-4F70-BD89-BCBE8058F1F8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4C78F8E-985E-4419-8926-BC703F000FCA}" type="datetime1">
              <a:rPr lang="en-US" smtClean="0"/>
              <a:t>11/3/2015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FA64-C200-4DE3-B26C-B7F6956C2DD8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869B-28FE-443C-97BC-C3ED3513BEEB}" type="datetime1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D353-05F2-4AB9-A07F-018B9F9C1451}" type="datetime1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69A6-FF73-4A8A-8563-826302FF7745}" type="datetime1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16F866D7-725B-4A5C-B2E6-E7FF8C15556C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C7021895-E932-2948-A124-B16E17448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590EBA0-A7C6-4474-A005-A2E31F1CBE14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7021895-E932-2948-A124-B16E174486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260" y="3913281"/>
            <a:ext cx="656251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 Assessment of the P3 DWL Impact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L. </a:t>
            </a:r>
            <a:r>
              <a:rPr lang="en-US" dirty="0" err="1" smtClean="0"/>
              <a:t>Bucci</a:t>
            </a:r>
            <a:endParaRPr lang="en-US" dirty="0" smtClean="0"/>
          </a:p>
          <a:p>
            <a:r>
              <a:rPr lang="en-US" dirty="0" smtClean="0"/>
              <a:t>Lidar Working Group- Tuesday, November 3</a:t>
            </a:r>
            <a:r>
              <a:rPr lang="en-US" baseline="30000" dirty="0" smtClean="0"/>
              <a:t>rd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09517" y="6474187"/>
            <a:ext cx="873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Presentation represents  collaboration between </a:t>
            </a:r>
            <a:r>
              <a:rPr lang="en-US" i="1" dirty="0" smtClean="0">
                <a:solidFill>
                  <a:schemeClr val="accent1"/>
                </a:solidFill>
              </a:rPr>
              <a:t>HRD’s OSSE and DA groups, HFP  and SWA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</a:t>
            </a:r>
            <a:r>
              <a:rPr lang="en-US" dirty="0"/>
              <a:t>Distribution: Exp.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749659"/>
              </p:ext>
            </p:extLst>
          </p:nvPr>
        </p:nvGraphicFramePr>
        <p:xfrm>
          <a:off x="4967492" y="2702529"/>
          <a:ext cx="3931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39819" y="2227097"/>
            <a:ext cx="1096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Cycle 3</a:t>
            </a:r>
            <a:endParaRPr lang="en-US" sz="2400" b="1" dirty="0"/>
          </a:p>
        </p:txBody>
      </p:sp>
      <p:pic>
        <p:nvPicPr>
          <p:cNvPr id="3074" name="Picture 2" descr="C:\Users\Lisa.R.Bucci\Desktop\data.2015082618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01" y="1836640"/>
            <a:ext cx="475861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99573" y="542749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Number of observations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99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</a:t>
            </a:r>
            <a:r>
              <a:rPr lang="en-US" dirty="0"/>
              <a:t>Distribution: Exp.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129919"/>
              </p:ext>
            </p:extLst>
          </p:nvPr>
        </p:nvGraphicFramePr>
        <p:xfrm>
          <a:off x="4981791" y="2721018"/>
          <a:ext cx="3931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39819" y="2227097"/>
            <a:ext cx="1107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Cycle 4</a:t>
            </a:r>
            <a:endParaRPr lang="en-US" sz="2400" b="1" dirty="0"/>
          </a:p>
        </p:txBody>
      </p:sp>
      <p:pic>
        <p:nvPicPr>
          <p:cNvPr id="4098" name="Picture 2" descr="C:\Users\Lisa.R.Bucci\Desktop\data.2015082619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3" y="1809400"/>
            <a:ext cx="475861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99573" y="542749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Number of observations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99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</a:t>
            </a:r>
            <a:r>
              <a:rPr lang="en-US" dirty="0"/>
              <a:t>Distribution: Exp.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21203"/>
              </p:ext>
            </p:extLst>
          </p:nvPr>
        </p:nvGraphicFramePr>
        <p:xfrm>
          <a:off x="4970569" y="2709798"/>
          <a:ext cx="3931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39819" y="2227097"/>
            <a:ext cx="1096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Cycle 5</a:t>
            </a:r>
            <a:endParaRPr lang="en-US" sz="2400" b="1" dirty="0"/>
          </a:p>
        </p:txBody>
      </p:sp>
      <p:pic>
        <p:nvPicPr>
          <p:cNvPr id="5122" name="Picture 2" descr="C:\Users\Lisa.R.Bucci\Desktop\data.201508262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04" y="1792326"/>
            <a:ext cx="475861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412221" y="3304182"/>
            <a:ext cx="701227" cy="774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99573" y="542749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Number of observations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999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Analyses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13</a:t>
            </a:fld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64" y="1732031"/>
            <a:ext cx="189241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05" y="1709591"/>
            <a:ext cx="185340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57" y="1732031"/>
            <a:ext cx="194696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196" y="249495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P3+DWL_thin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2043" y="401803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9660" y="5286784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</a:t>
            </a:r>
          </a:p>
          <a:p>
            <a:pPr algn="ctr"/>
            <a:r>
              <a:rPr lang="en-US" dirty="0" smtClean="0"/>
              <a:t>Field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94164" y="1974655"/>
            <a:ext cx="5722013" cy="1430503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8093" y="6215678"/>
            <a:ext cx="12750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200 Meters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81324" y="6216146"/>
            <a:ext cx="12698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730 Meters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012089" y="6222693"/>
            <a:ext cx="1159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10 Meters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1694163" y="3394873"/>
            <a:ext cx="5722013" cy="1430503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94162" y="4825376"/>
            <a:ext cx="5722013" cy="1430503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10267" y="5286784"/>
            <a:ext cx="381468" cy="452058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23064" y="5286784"/>
            <a:ext cx="381468" cy="452058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81274" y="5286784"/>
            <a:ext cx="381468" cy="452058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04532" y="5435912"/>
            <a:ext cx="198447" cy="246832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068" y="6549136"/>
            <a:ext cx="33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</a:rPr>
              <a:t>Figures courtesy of Hui </a:t>
            </a:r>
            <a:r>
              <a:rPr lang="en-US" sz="1600" i="1" dirty="0" err="1" smtClean="0">
                <a:solidFill>
                  <a:schemeClr val="accent1"/>
                </a:solidFill>
              </a:rPr>
              <a:t>Christophersen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591735" y="5417211"/>
            <a:ext cx="198447" cy="246832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62742" y="5422895"/>
            <a:ext cx="198447" cy="246832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2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5" grpId="0" animBg="1"/>
      <p:bldP spid="15" grpId="1" animBg="1"/>
      <p:bldP spid="7" grpId="0" animBg="1"/>
      <p:bldP spid="7" grpId="1" animBg="1"/>
      <p:bldP spid="17" grpId="0" animBg="1"/>
      <p:bldP spid="17" grpId="1" animBg="1"/>
      <p:bldP spid="18" grpId="0" animBg="1"/>
      <p:bldP spid="18" grpId="1" animBg="1"/>
      <p:bldP spid="8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Analyses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727375"/>
            <a:ext cx="20019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1727375"/>
            <a:ext cx="206515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131" y="1727375"/>
            <a:ext cx="194637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7572" y="6188094"/>
            <a:ext cx="12750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200 Meters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77342" y="6188094"/>
            <a:ext cx="12698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730 Meters</a:t>
            </a:r>
            <a:endParaRPr lang="en-U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8" t="3604" r="22899" b="4019"/>
          <a:stretch/>
        </p:blipFill>
        <p:spPr bwMode="auto">
          <a:xfrm>
            <a:off x="779463" y="1716155"/>
            <a:ext cx="20002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02179" y="6188094"/>
            <a:ext cx="12750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200 Meters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39464" y="6210532"/>
            <a:ext cx="12891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440 Meters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9352" y="4840579"/>
            <a:ext cx="2073003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Warming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near core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05853" y="5209911"/>
            <a:ext cx="190438" cy="187424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2"/>
          </p:cNvCxnSpPr>
          <p:nvPr/>
        </p:nvCxnSpPr>
        <p:spPr>
          <a:xfrm>
            <a:off x="1305854" y="5209911"/>
            <a:ext cx="2284452" cy="1814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06021" y="4660661"/>
            <a:ext cx="85472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Drying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511143" y="5029993"/>
            <a:ext cx="522238" cy="36131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2"/>
          </p:cNvCxnSpPr>
          <p:nvPr/>
        </p:nvCxnSpPr>
        <p:spPr>
          <a:xfrm flipH="1">
            <a:off x="5692239" y="5029993"/>
            <a:ext cx="2341143" cy="33305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068" y="6549136"/>
            <a:ext cx="33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</a:rPr>
              <a:t>Figures courtesy of Hui </a:t>
            </a:r>
            <a:r>
              <a:rPr lang="en-US" sz="1600" i="1" dirty="0" err="1" smtClean="0">
                <a:solidFill>
                  <a:schemeClr val="accent1"/>
                </a:solidFill>
              </a:rPr>
              <a:t>Christophersen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39694" y="5879068"/>
            <a:ext cx="1636987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More Moisture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679742" y="5640779"/>
            <a:ext cx="718585" cy="225725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692239" y="5584759"/>
            <a:ext cx="965948" cy="281745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36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Experiment 1 (</a:t>
            </a:r>
            <a:r>
              <a:rPr lang="en-US" b="1" dirty="0" err="1" smtClean="0">
                <a:solidFill>
                  <a:schemeClr val="accent1"/>
                </a:solidFill>
              </a:rPr>
              <a:t>NoDA</a:t>
            </a:r>
            <a:r>
              <a:rPr lang="en-US" b="1" dirty="0" smtClean="0">
                <a:solidFill>
                  <a:schemeClr val="accent1"/>
                </a:solidFill>
              </a:rPr>
              <a:t>): </a:t>
            </a:r>
          </a:p>
          <a:p>
            <a:pPr lvl="1"/>
            <a:r>
              <a:rPr lang="en-US" dirty="0" smtClean="0"/>
              <a:t>Information content of the DWL dataset is not biased and showed potential to have an impact in the boundary layer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Experiments 2 &amp; 3 (P3 &amp; P3+DWL): </a:t>
            </a:r>
          </a:p>
          <a:p>
            <a:pPr lvl="1"/>
            <a:r>
              <a:rPr lang="en-US" dirty="0" smtClean="0"/>
              <a:t>Areas with less TDR data tend to be more greatly influenced by DWL data</a:t>
            </a:r>
          </a:p>
          <a:p>
            <a:pPr lvl="1"/>
            <a:r>
              <a:rPr lang="en-US" dirty="0" smtClean="0"/>
              <a:t>Smaller impacts were observed in regions with more TDR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410" y="1786179"/>
            <a:ext cx="4022540" cy="207337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2000" b="1" u="sng" dirty="0" smtClean="0"/>
              <a:t>OSE Work: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Analyze forecast impact of DWL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Test DWL from the 6 flights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Compare results between assimilating LOS and vector data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Perform experiments with the 2015 HWRF system</a:t>
            </a:r>
          </a:p>
        </p:txBody>
      </p:sp>
      <p:pic>
        <p:nvPicPr>
          <p:cNvPr id="5" name="Picture 2" descr="C:\Users\Lisa.R.Bucci\Downloads\image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54" b="-22454"/>
          <a:stretch>
            <a:fillRect/>
          </a:stretch>
        </p:blipFill>
        <p:spPr bwMode="auto">
          <a:xfrm>
            <a:off x="4795750" y="2688043"/>
            <a:ext cx="36576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2325" y="3954002"/>
            <a:ext cx="4011625" cy="2631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b="1" u="sng" dirty="0"/>
              <a:t>OSSE Work:</a:t>
            </a:r>
          </a:p>
          <a:p>
            <a:pPr>
              <a:spcBef>
                <a:spcPts val="200"/>
              </a:spcBef>
            </a:pPr>
            <a:r>
              <a:rPr lang="en-US" dirty="0"/>
              <a:t>Identify regions in tropical cyclone where the DWL can provide useful information not already collected by other P3 instruments</a:t>
            </a:r>
          </a:p>
          <a:p>
            <a:pPr>
              <a:spcBef>
                <a:spcPts val="200"/>
              </a:spcBef>
            </a:pPr>
            <a:r>
              <a:rPr lang="en-US" dirty="0"/>
              <a:t>Test which scanning patterns provide the most useful data within those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84530" y="6064215"/>
            <a:ext cx="3860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Kelly Ryan operating DWL on NOAA P3 for Erika mission</a:t>
            </a:r>
            <a:endParaRPr lang="en-US" sz="1200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03679" y="1784689"/>
            <a:ext cx="4022540" cy="1424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Font typeface="Wingdings 2" pitchFamily="18" charset="2"/>
              <a:buNone/>
            </a:pPr>
            <a:r>
              <a:rPr lang="en-US" sz="2000" b="1" u="sng" dirty="0" smtClean="0"/>
              <a:t>Field Work: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Test new scanning patterns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Example: upward scanning</a:t>
            </a:r>
          </a:p>
          <a:p>
            <a:pPr>
              <a:spcBef>
                <a:spcPts val="200"/>
              </a:spcBef>
            </a:pPr>
            <a:r>
              <a:rPr lang="en-US" sz="1800" dirty="0" smtClean="0"/>
              <a:t>Train new scientists to operate DWL </a:t>
            </a:r>
          </a:p>
        </p:txBody>
      </p:sp>
    </p:spTree>
    <p:extLst>
      <p:ext uri="{BB962C8B-B14F-4D97-AF65-F5344CB8AC3E}">
        <p14:creationId xmlns:p14="http://schemas.microsoft.com/office/powerpoint/2010/main" val="3559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458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r="16779"/>
          <a:stretch/>
        </p:blipFill>
        <p:spPr>
          <a:xfrm rot="5400000">
            <a:off x="1372059" y="-30449"/>
            <a:ext cx="6857998" cy="69189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66248"/>
            <a:ext cx="7772400" cy="14700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Questions?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7561" y="6581001"/>
            <a:ext cx="2916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</a:rPr>
              <a:t>Taken August 26, 2015 in TS Erika by L. </a:t>
            </a:r>
            <a:r>
              <a:rPr lang="en-US" sz="1200" i="1" dirty="0" err="1" smtClean="0">
                <a:solidFill>
                  <a:schemeClr val="accent1">
                    <a:lumMod val="50000"/>
                  </a:schemeClr>
                </a:solidFill>
              </a:rPr>
              <a:t>Bucci</a:t>
            </a:r>
            <a:endParaRPr lang="en-US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9 flights into Tropical Storms Danny and Erika</a:t>
            </a:r>
          </a:p>
          <a:p>
            <a:pPr lvl="1"/>
            <a:r>
              <a:rPr lang="en-US" dirty="0" smtClean="0"/>
              <a:t>7 flights with DWL data</a:t>
            </a:r>
          </a:p>
          <a:p>
            <a:r>
              <a:rPr lang="en-US" dirty="0" smtClean="0"/>
              <a:t>Variety of scanning patterns </a:t>
            </a:r>
          </a:p>
          <a:p>
            <a:pPr lvl="1"/>
            <a:r>
              <a:rPr lang="en-US" dirty="0" smtClean="0"/>
              <a:t>Downward conical scans</a:t>
            </a:r>
          </a:p>
          <a:p>
            <a:pPr lvl="1"/>
            <a:r>
              <a:rPr lang="en-US" dirty="0" smtClean="0"/>
              <a:t>Down and forward, sweeping side to side</a:t>
            </a:r>
          </a:p>
          <a:p>
            <a:pPr lvl="1"/>
            <a:r>
              <a:rPr lang="en-US" dirty="0" smtClean="0"/>
              <a:t>Point and stares</a:t>
            </a:r>
            <a:endParaRPr lang="en-US" dirty="0"/>
          </a:p>
        </p:txBody>
      </p:sp>
      <p:pic>
        <p:nvPicPr>
          <p:cNvPr id="9" name="Content Placeholder 4" descr="C:\Users\Lisa.R.Bucci\Downloads\image1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r="15495"/>
          <a:stretch>
            <a:fillRect/>
          </a:stretch>
        </p:blipFill>
        <p:spPr bwMode="auto">
          <a:xfrm>
            <a:off x="4705350" y="1981200"/>
            <a:ext cx="36576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 Erika</a:t>
            </a:r>
            <a:r>
              <a:rPr lang="en-US" dirty="0"/>
              <a:t>:</a:t>
            </a:r>
            <a:r>
              <a:rPr lang="en-US" dirty="0" smtClean="0"/>
              <a:t> 18 UTC August 26th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219" y="2086976"/>
            <a:ext cx="4297680" cy="4297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84" y="2080289"/>
            <a:ext cx="4297680" cy="42976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028" y="2255146"/>
            <a:ext cx="177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Enhanced IR (MODIS/AVHRR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5862" y="2249535"/>
            <a:ext cx="177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Visible 1 km (MODIS/AVHRR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DAS_flowc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3" y="2129866"/>
            <a:ext cx="5569851" cy="41773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7804" y="1622635"/>
            <a:ext cx="3288586" cy="5124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Ensemble </a:t>
            </a:r>
            <a:r>
              <a:rPr lang="en-US" sz="2400" dirty="0"/>
              <a:t>square-root </a:t>
            </a:r>
            <a:r>
              <a:rPr lang="en-US" sz="2400" dirty="0" err="1"/>
              <a:t>Kalman</a:t>
            </a:r>
            <a:r>
              <a:rPr lang="en-US" sz="2400" dirty="0"/>
              <a:t> filter </a:t>
            </a:r>
            <a:r>
              <a:rPr lang="en-US" sz="2400" dirty="0" smtClean="0"/>
              <a:t>(</a:t>
            </a:r>
            <a:r>
              <a:rPr lang="en-US" sz="2400" dirty="0"/>
              <a:t>Whitaker and Hamill 2002</a:t>
            </a:r>
            <a:r>
              <a:rPr lang="en-US" sz="2400" dirty="0" smtClean="0"/>
              <a:t>)</a:t>
            </a:r>
            <a:endParaRPr lang="en-US" sz="2400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Storm-relative processing capability (</a:t>
            </a:r>
            <a:r>
              <a:rPr lang="en-US" sz="2400" dirty="0" err="1" smtClean="0"/>
              <a:t>Aksoy</a:t>
            </a:r>
            <a:r>
              <a:rPr lang="en-US" sz="2400" dirty="0" smtClean="0"/>
              <a:t> 2013)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HWRF modeling system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Hurricane inner-core data assimilation for high-resolution vortex initialization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235006"/>
            <a:ext cx="8042276" cy="1336956"/>
          </a:xfrm>
        </p:spPr>
        <p:txBody>
          <a:bodyPr>
            <a:normAutofit/>
          </a:bodyPr>
          <a:lstStyle/>
          <a:p>
            <a:r>
              <a:rPr lang="en-US" dirty="0" smtClean="0"/>
              <a:t>HRD’s Hurricane Ensemble Data Assimilation System (HEDAS)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068" y="6549136"/>
            <a:ext cx="3122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</a:rPr>
              <a:t>Slide courtesy of Hui </a:t>
            </a:r>
            <a:r>
              <a:rPr lang="en-US" sz="1600" i="1" dirty="0" err="1" smtClean="0">
                <a:solidFill>
                  <a:schemeClr val="accent1"/>
                </a:solidFill>
              </a:rPr>
              <a:t>Christophersen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6573" y="1945200"/>
            <a:ext cx="58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18Z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916" y="1940866"/>
            <a:ext cx="58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12Z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1767" y="2160643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16Z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327" y="2156309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20Z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564523" y="2302771"/>
            <a:ext cx="1139758" cy="7427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006" y="1949824"/>
            <a:ext cx="4280921" cy="43290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wo assimilation/forecasts using HEDAS for 18 UTC Aug 26, 2015: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 smtClean="0"/>
              <a:t>No DA (model evaluation only)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 smtClean="0"/>
              <a:t>P3 (standard data only)</a:t>
            </a:r>
            <a:endParaRPr lang="en-US" dirty="0"/>
          </a:p>
          <a:p>
            <a:pPr lvl="2"/>
            <a:r>
              <a:rPr lang="en-US" dirty="0" smtClean="0"/>
              <a:t>Flight level, </a:t>
            </a:r>
            <a:r>
              <a:rPr lang="en-US" dirty="0" err="1" smtClean="0"/>
              <a:t>dropsondes</a:t>
            </a:r>
            <a:r>
              <a:rPr lang="en-US" dirty="0" smtClean="0"/>
              <a:t>, TDR, SFMR, satellite retrievals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 smtClean="0"/>
              <a:t>P3+ </a:t>
            </a:r>
            <a:r>
              <a:rPr lang="en-US" dirty="0" err="1" smtClean="0"/>
              <a:t>DWL_thinned</a:t>
            </a:r>
            <a:endParaRPr lang="en-US" dirty="0" smtClean="0"/>
          </a:p>
          <a:p>
            <a:r>
              <a:rPr lang="en-US" dirty="0" smtClean="0"/>
              <a:t>Model horizontal resolution:</a:t>
            </a:r>
          </a:p>
          <a:p>
            <a:pPr lvl="1"/>
            <a:r>
              <a:rPr lang="en-US" dirty="0" smtClean="0"/>
              <a:t>Parent domain: 9km</a:t>
            </a:r>
          </a:p>
          <a:p>
            <a:pPr lvl="1"/>
            <a:r>
              <a:rPr lang="en-US" dirty="0" smtClean="0"/>
              <a:t>Nested domain: 3km</a:t>
            </a:r>
          </a:p>
          <a:p>
            <a:r>
              <a:rPr lang="en-US" dirty="0" smtClean="0"/>
              <a:t>30 ensemble members</a:t>
            </a:r>
          </a:p>
          <a:p>
            <a:r>
              <a:rPr lang="en-US" dirty="0" smtClean="0"/>
              <a:t>124 hour deterministic forecast</a:t>
            </a:r>
            <a:br>
              <a:rPr lang="en-US" dirty="0" smtClean="0"/>
            </a:b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(not complete)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 descr="C:\Users\Lisa.R.Bucci\Desktop\flight_20150826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/>
          <a:stretch/>
        </p:blipFill>
        <p:spPr bwMode="auto">
          <a:xfrm>
            <a:off x="744673" y="1744722"/>
            <a:ext cx="3462688" cy="482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Sweep Scanning Pattern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2" y="1873955"/>
            <a:ext cx="6969932" cy="441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172178" y="4365977"/>
            <a:ext cx="773288" cy="366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11" y="4205253"/>
            <a:ext cx="2240846" cy="2218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78311" y="3810000"/>
            <a:ext cx="3135238" cy="2613378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  <a:scene3d>
            <a:camera prst="orthographicFront">
              <a:rot lat="0" lon="0" rev="0"/>
            </a:camera>
            <a:lightRig rig="glow" dir="tl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39910" y="2534356"/>
            <a:ext cx="203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P3 Orion Side View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24221" y="3832720"/>
            <a:ext cx="203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P3 Orion Top View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660444" y="5429956"/>
            <a:ext cx="1702507" cy="16933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60444" y="5446889"/>
            <a:ext cx="1614312" cy="649111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60444" y="5429956"/>
            <a:ext cx="1702507" cy="341488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60444" y="5429956"/>
            <a:ext cx="1702507" cy="129822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60444" y="5429956"/>
            <a:ext cx="1702507" cy="231422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60444" y="5429956"/>
            <a:ext cx="1702507" cy="462844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6660444" y="5429956"/>
            <a:ext cx="1653823" cy="570088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Connector 1027"/>
          <p:cNvCxnSpPr/>
          <p:nvPr/>
        </p:nvCxnSpPr>
        <p:spPr>
          <a:xfrm flipV="1">
            <a:off x="6660444" y="5314315"/>
            <a:ext cx="1653823" cy="115641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/>
          <p:cNvCxnSpPr/>
          <p:nvPr/>
        </p:nvCxnSpPr>
        <p:spPr>
          <a:xfrm flipV="1">
            <a:off x="6660444" y="5192889"/>
            <a:ext cx="1614312" cy="245534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3" name="Rectangle 1032"/>
          <p:cNvSpPr/>
          <p:nvPr/>
        </p:nvSpPr>
        <p:spPr>
          <a:xfrm>
            <a:off x="8314267" y="5063067"/>
            <a:ext cx="265289" cy="1134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l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TextBox 1033"/>
          <p:cNvSpPr txBox="1"/>
          <p:nvPr/>
        </p:nvSpPr>
        <p:spPr>
          <a:xfrm rot="19946532">
            <a:off x="3040126" y="4586291"/>
            <a:ext cx="1241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30° off nadir</a:t>
            </a:r>
            <a:endParaRPr lang="en-US" sz="1600" dirty="0"/>
          </a:p>
        </p:txBody>
      </p:sp>
      <p:sp>
        <p:nvSpPr>
          <p:cNvPr id="1035" name="TextBox 1034"/>
          <p:cNvSpPr txBox="1"/>
          <p:nvPr/>
        </p:nvSpPr>
        <p:spPr>
          <a:xfrm>
            <a:off x="8168467" y="6014850"/>
            <a:ext cx="51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+30° </a:t>
            </a:r>
            <a:endParaRPr lang="en-US" sz="1200" dirty="0"/>
          </a:p>
        </p:txBody>
      </p:sp>
      <p:sp>
        <p:nvSpPr>
          <p:cNvPr id="1036" name="TextBox 1035"/>
          <p:cNvSpPr txBox="1"/>
          <p:nvPr/>
        </p:nvSpPr>
        <p:spPr>
          <a:xfrm>
            <a:off x="8201378" y="5037316"/>
            <a:ext cx="49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>
                <a:solidFill>
                  <a:srgbClr val="103154"/>
                </a:solidFill>
              </a:rPr>
              <a:t>-10</a:t>
            </a:r>
            <a:r>
              <a:rPr lang="en-US" sz="1200" dirty="0">
                <a:solidFill>
                  <a:srgbClr val="103154"/>
                </a:solidFill>
              </a:rPr>
              <a:t>°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40889" y="5414889"/>
            <a:ext cx="677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>
                <a:solidFill>
                  <a:srgbClr val="103154"/>
                </a:solidFill>
              </a:rPr>
              <a:t>5° intervals </a:t>
            </a:r>
            <a:endParaRPr lang="en-US" sz="1050" dirty="0">
              <a:solidFill>
                <a:srgbClr val="103154"/>
              </a:solidFill>
            </a:endParaRPr>
          </a:p>
        </p:txBody>
      </p:sp>
      <p:cxnSp>
        <p:nvCxnSpPr>
          <p:cNvPr id="1046" name="Straight Arrow Connector 1045"/>
          <p:cNvCxnSpPr/>
          <p:nvPr/>
        </p:nvCxnSpPr>
        <p:spPr>
          <a:xfrm flipV="1">
            <a:off x="8537418" y="5771445"/>
            <a:ext cx="155026" cy="324555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8537418" y="5212516"/>
            <a:ext cx="163129" cy="324556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0" name="Slide Number Placeholder 10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Validation: Experiment 1 (</a:t>
            </a:r>
            <a:r>
              <a:rPr lang="en-US" dirty="0" err="1" smtClean="0"/>
              <a:t>NoDA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7</a:t>
            </a:fld>
            <a:endParaRPr lang="en-US"/>
          </a:p>
        </p:txBody>
      </p:sp>
      <p:pic>
        <p:nvPicPr>
          <p:cNvPr id="8195" name="Picture 3" descr="C:\Users\Lisa.R.Bucci\Downloads\dwl_OminusF_histo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4" y="2386941"/>
            <a:ext cx="426624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isa.R.Bucci\Downloads\radar_OminusF_histo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57" y="2452254"/>
            <a:ext cx="426624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557" y="6555074"/>
            <a:ext cx="2732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</a:rPr>
              <a:t>Figures courtesy of </a:t>
            </a:r>
            <a:r>
              <a:rPr lang="en-US" sz="1600" i="1" dirty="0" err="1" smtClean="0">
                <a:solidFill>
                  <a:schemeClr val="accent1"/>
                </a:solidFill>
              </a:rPr>
              <a:t>Altug</a:t>
            </a:r>
            <a:r>
              <a:rPr lang="en-US" sz="1600" i="1" dirty="0" smtClean="0">
                <a:solidFill>
                  <a:schemeClr val="accent1"/>
                </a:solidFill>
              </a:rPr>
              <a:t> </a:t>
            </a:r>
            <a:r>
              <a:rPr lang="en-US" sz="1600" i="1" dirty="0" err="1" smtClean="0">
                <a:solidFill>
                  <a:schemeClr val="accent1"/>
                </a:solidFill>
              </a:rPr>
              <a:t>Aksoy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4694" y="1793169"/>
            <a:ext cx="4434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Observation-minus-Background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31430" y="5467988"/>
            <a:ext cx="112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 (m/s)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20502" y="5543196"/>
            <a:ext cx="112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 (m/s)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60583" y="3663537"/>
            <a:ext cx="143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Altitude (km)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55150" y="5918466"/>
            <a:ext cx="453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Colorbar</a:t>
            </a:r>
            <a:r>
              <a:rPr lang="en-US" dirty="0"/>
              <a:t> indicates % of population in each bin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3816" y="2172585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31084" y="223702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Distribution: Exp.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432161"/>
              </p:ext>
            </p:extLst>
          </p:nvPr>
        </p:nvGraphicFramePr>
        <p:xfrm>
          <a:off x="4972173" y="2702996"/>
          <a:ext cx="3931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Lisa.R.Bucci\Desktop\data.2015082616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/>
          <a:stretch/>
        </p:blipFill>
        <p:spPr bwMode="auto">
          <a:xfrm>
            <a:off x="830253" y="1788596"/>
            <a:ext cx="430421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39819" y="2227097"/>
            <a:ext cx="109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Cycle 1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99573" y="542749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Number of observations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86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</a:t>
            </a:r>
            <a:r>
              <a:rPr lang="en-US" dirty="0"/>
              <a:t>Distribution: Exp.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1895-E932-2948-A124-B16E1744869F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803921"/>
              </p:ext>
            </p:extLst>
          </p:nvPr>
        </p:nvGraphicFramePr>
        <p:xfrm>
          <a:off x="4973775" y="2712238"/>
          <a:ext cx="3931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39819" y="2227097"/>
            <a:ext cx="1099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Cycle 2</a:t>
            </a:r>
            <a:endParaRPr lang="en-US" sz="2400" b="1" dirty="0"/>
          </a:p>
        </p:txBody>
      </p:sp>
      <p:pic>
        <p:nvPicPr>
          <p:cNvPr id="2050" name="Picture 2" descr="C:\Users\Lisa.R.Bucci\Desktop\data.2015082617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/>
          <a:stretch/>
        </p:blipFill>
        <p:spPr bwMode="auto">
          <a:xfrm>
            <a:off x="746105" y="1797838"/>
            <a:ext cx="43709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99573" y="542749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Number of observations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99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1126</TotalTime>
  <Words>520</Words>
  <Application>Microsoft Office PowerPoint</Application>
  <PresentationFormat>On-screen Show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Pixel</vt:lpstr>
      <vt:lpstr>Initial Assessment of the P3 DWL Impact</vt:lpstr>
      <vt:lpstr>Background</vt:lpstr>
      <vt:lpstr>TS Erika: 18 UTC August 26th</vt:lpstr>
      <vt:lpstr>HRD’s Hurricane Ensemble Data Assimilation System (HEDAS)</vt:lpstr>
      <vt:lpstr>Experiment Setup</vt:lpstr>
      <vt:lpstr>Forward Sweep Scanning Pattern</vt:lpstr>
      <vt:lpstr>Model Validation: Experiment 1 (NoDA)</vt:lpstr>
      <vt:lpstr>Observation Distribution: Exp. 3</vt:lpstr>
      <vt:lpstr>Observation Distribution: Exp. 3</vt:lpstr>
      <vt:lpstr>Observation Distribution: Exp. 3</vt:lpstr>
      <vt:lpstr>Observation Distribution: Exp. 3</vt:lpstr>
      <vt:lpstr>Observation Distribution: Exp. 3</vt:lpstr>
      <vt:lpstr>Results: Analyses</vt:lpstr>
      <vt:lpstr>Results: Analyses</vt:lpstr>
      <vt:lpstr>Preliminary Conclusions</vt:lpstr>
      <vt:lpstr>Future Work</vt:lpstr>
      <vt:lpstr>Questions?</vt:lpstr>
    </vt:vector>
  </TitlesOfParts>
  <Company>FSU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Assessment of the P3 DWL Impact on Analyses and Forecasts</dc:title>
  <dc:creator>Lisa Bucci</dc:creator>
  <cp:lastModifiedBy>Seminar</cp:lastModifiedBy>
  <cp:revision>55</cp:revision>
  <dcterms:created xsi:type="dcterms:W3CDTF">2015-11-02T10:48:07Z</dcterms:created>
  <dcterms:modified xsi:type="dcterms:W3CDTF">2015-11-03T18:12:55Z</dcterms:modified>
</cp:coreProperties>
</file>