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261" r:id="rId4"/>
    <p:sldId id="262" r:id="rId5"/>
    <p:sldId id="263" r:id="rId6"/>
    <p:sldId id="259" r:id="rId7"/>
    <p:sldId id="258" r:id="rId8"/>
    <p:sldId id="264" r:id="rId9"/>
    <p:sldId id="266" r:id="rId10"/>
    <p:sldId id="267" r:id="rId11"/>
    <p:sldId id="265" r:id="rId12"/>
    <p:sldId id="268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8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0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6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17DB-13C7-4D87-A1E2-C65534279382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2213-B629-40BA-84D6-5BC5DE349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215" y="465871"/>
            <a:ext cx="9144000" cy="238760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</a:bodyPr>
          <a:lstStyle/>
          <a:p>
            <a:r>
              <a:rPr lang="en-US" dirty="0" smtClean="0"/>
              <a:t>ADM Cal/Val 2015: DAWN and Dropsonde contributions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159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G. D. Emmitt </a:t>
            </a:r>
          </a:p>
          <a:p>
            <a:r>
              <a:rPr lang="en-US" dirty="0" smtClean="0"/>
              <a:t>Simpson Weather Associates</a:t>
            </a:r>
          </a:p>
          <a:p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Kavaya</a:t>
            </a:r>
            <a:endParaRPr lang="en-US" dirty="0" smtClean="0"/>
          </a:p>
          <a:p>
            <a:r>
              <a:rPr lang="en-US" dirty="0" smtClean="0"/>
              <a:t>NASA/</a:t>
            </a:r>
            <a:r>
              <a:rPr lang="en-US" dirty="0" err="1" smtClean="0"/>
              <a:t>LaRC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Lidar Working Group Meeting</a:t>
            </a:r>
          </a:p>
          <a:p>
            <a:r>
              <a:rPr lang="en-US" dirty="0" smtClean="0"/>
              <a:t>Miami,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4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05_15_15 Upper Level Jet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5" y="1532164"/>
            <a:ext cx="6760029" cy="50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8" y="165867"/>
            <a:ext cx="11185742" cy="66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05_19_15 Upper Level Jet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17" y="1462750"/>
            <a:ext cx="6823276" cy="51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under performance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DAWN designed for 220mJ and 10Hz  was operated at 100mJ and 5 Hz during Campaign II based upon system performance analyses conducted at </a:t>
            </a:r>
            <a:r>
              <a:rPr lang="en-US" dirty="0" err="1" smtClean="0"/>
              <a:t>LaRC</a:t>
            </a:r>
            <a:r>
              <a:rPr lang="en-US" dirty="0" smtClean="0"/>
              <a:t> between </a:t>
            </a:r>
            <a:r>
              <a:rPr lang="en-US" dirty="0"/>
              <a:t>C</a:t>
            </a:r>
            <a:r>
              <a:rPr lang="en-US" dirty="0" smtClean="0"/>
              <a:t>ampaigns I and II.</a:t>
            </a:r>
          </a:p>
          <a:p>
            <a:r>
              <a:rPr lang="en-US" dirty="0" smtClean="0"/>
              <a:t>While the wind observations obtained with DAWN are judged to be very reliable, the vertical coverage of the soundings was less than expected based upon designed system capabilities.</a:t>
            </a:r>
          </a:p>
          <a:p>
            <a:r>
              <a:rPr lang="en-US" dirty="0" smtClean="0"/>
              <a:t>DAWN is currently scheduled to undergo an external (Beyond Photonics) evaluation followed by steps to recover the designed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7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DAWN comparison with </a:t>
            </a:r>
            <a:r>
              <a:rPr lang="en-US" dirty="0" err="1" smtClean="0"/>
              <a:t>dropsondes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31" y="1825625"/>
            <a:ext cx="11113477" cy="4844806"/>
          </a:xfrm>
        </p:spPr>
        <p:txBody>
          <a:bodyPr>
            <a:normAutofit/>
          </a:bodyPr>
          <a:lstStyle/>
          <a:p>
            <a:r>
              <a:rPr lang="en-US" dirty="0" smtClean="0"/>
              <a:t>101 Yankee </a:t>
            </a:r>
            <a:r>
              <a:rPr lang="en-US" dirty="0" err="1" smtClean="0"/>
              <a:t>dropsondes</a:t>
            </a:r>
            <a:r>
              <a:rPr lang="en-US" dirty="0" smtClean="0"/>
              <a:t> were released </a:t>
            </a:r>
            <a:r>
              <a:rPr lang="en-US" dirty="0" smtClean="0"/>
              <a:t>from the NASA DC-8 during </a:t>
            </a:r>
            <a:r>
              <a:rPr lang="en-US" dirty="0" smtClean="0"/>
              <a:t>the 10 missions</a:t>
            </a:r>
          </a:p>
          <a:p>
            <a:r>
              <a:rPr lang="en-US" dirty="0" smtClean="0"/>
              <a:t>17 returned no data</a:t>
            </a:r>
          </a:p>
          <a:p>
            <a:r>
              <a:rPr lang="en-US" dirty="0" smtClean="0"/>
              <a:t>All remaining </a:t>
            </a:r>
            <a:r>
              <a:rPr lang="en-US" dirty="0" err="1" smtClean="0"/>
              <a:t>sondes</a:t>
            </a:r>
            <a:r>
              <a:rPr lang="en-US" dirty="0" smtClean="0"/>
              <a:t> reported useful wind data for most of descent.</a:t>
            </a:r>
          </a:p>
          <a:p>
            <a:r>
              <a:rPr lang="en-US" dirty="0" smtClean="0"/>
              <a:t>Slow mode descents take ~ 10 – 15 </a:t>
            </a:r>
            <a:r>
              <a:rPr lang="en-US" dirty="0" smtClean="0"/>
              <a:t>minutes (from 19Kft)</a:t>
            </a:r>
            <a:endParaRPr lang="en-US" dirty="0" smtClean="0"/>
          </a:p>
          <a:p>
            <a:r>
              <a:rPr lang="en-US" dirty="0" smtClean="0"/>
              <a:t>Fast mode descents take ~ 5 – 6 minutes</a:t>
            </a:r>
          </a:p>
          <a:p>
            <a:r>
              <a:rPr lang="en-US" dirty="0" smtClean="0"/>
              <a:t>DAWN takes 35 seconds (20 shot) or 115 seconds (100shot) per 5 point scan.</a:t>
            </a:r>
          </a:p>
          <a:p>
            <a:r>
              <a:rPr lang="en-US" dirty="0" smtClean="0"/>
              <a:t>DC-8 moves ~ 7.7 km (20 shot scan) or 25.3 km (100 shot scan)</a:t>
            </a:r>
          </a:p>
          <a:p>
            <a:r>
              <a:rPr lang="en-US" dirty="0" smtClean="0"/>
              <a:t>General </a:t>
            </a:r>
            <a:r>
              <a:rPr lang="en-US" dirty="0" smtClean="0"/>
              <a:t>conclusion: DAWN </a:t>
            </a:r>
            <a:r>
              <a:rPr lang="en-US" dirty="0" smtClean="0"/>
              <a:t>and </a:t>
            </a:r>
            <a:r>
              <a:rPr lang="en-US" dirty="0" err="1" smtClean="0"/>
              <a:t>Dropsondes</a:t>
            </a:r>
            <a:r>
              <a:rPr lang="en-US" dirty="0" smtClean="0"/>
              <a:t> </a:t>
            </a:r>
            <a:r>
              <a:rPr lang="en-US" dirty="0" smtClean="0"/>
              <a:t>agree </a:t>
            </a:r>
            <a:r>
              <a:rPr lang="en-US" dirty="0" smtClean="0"/>
              <a:t>quite well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6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0" y="2667000"/>
            <a:ext cx="6151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DAWN vs Dropsonde</a:t>
            </a:r>
          </a:p>
          <a:p>
            <a:pPr algn="ctr"/>
            <a:r>
              <a:rPr lang="en-US" sz="5400" b="1" dirty="0" smtClean="0"/>
              <a:t>15.05.2915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2524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444500"/>
            <a:ext cx="5016500" cy="595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44500"/>
            <a:ext cx="50165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444500"/>
            <a:ext cx="5029200" cy="596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444500"/>
            <a:ext cx="5016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444500"/>
            <a:ext cx="5041900" cy="595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444500"/>
            <a:ext cx="50419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3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469900"/>
            <a:ext cx="5029200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469900"/>
            <a:ext cx="5041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Polar Winds &amp; ADM Cal/Val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Emmitt, Greco and Godwin, SWA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Kavaya</a:t>
            </a:r>
            <a:r>
              <a:rPr lang="en-US" dirty="0" smtClean="0"/>
              <a:t>, NASA/</a:t>
            </a:r>
            <a:r>
              <a:rPr lang="en-US" dirty="0" err="1" smtClean="0"/>
              <a:t>LaRC</a:t>
            </a:r>
            <a:endParaRPr lang="en-US" dirty="0" smtClean="0"/>
          </a:p>
          <a:p>
            <a:pPr lvl="1"/>
            <a:r>
              <a:rPr lang="en-US" dirty="0" smtClean="0"/>
              <a:t>Grady Koch</a:t>
            </a:r>
          </a:p>
          <a:p>
            <a:r>
              <a:rPr lang="en-US" dirty="0" smtClean="0"/>
              <a:t>Bruce Gentry and H. Chen, NASA/GSFC</a:t>
            </a:r>
            <a:endParaRPr lang="en-US" dirty="0"/>
          </a:p>
          <a:p>
            <a:r>
              <a:rPr lang="en-US" dirty="0" smtClean="0"/>
              <a:t>John </a:t>
            </a:r>
            <a:r>
              <a:rPr lang="en-US" dirty="0" err="1"/>
              <a:t>Cassano</a:t>
            </a:r>
            <a:r>
              <a:rPr lang="en-US" dirty="0"/>
              <a:t>, CU</a:t>
            </a:r>
          </a:p>
          <a:p>
            <a:r>
              <a:rPr lang="en-US" dirty="0"/>
              <a:t>Keith Hines, </a:t>
            </a:r>
            <a:r>
              <a:rPr lang="en-US" dirty="0" smtClean="0"/>
              <a:t>OSU</a:t>
            </a:r>
          </a:p>
          <a:p>
            <a:r>
              <a:rPr lang="en-US" dirty="0" smtClean="0"/>
              <a:t>Dave Winker, NASA/</a:t>
            </a:r>
            <a:r>
              <a:rPr lang="en-US" dirty="0" err="1" smtClean="0"/>
              <a:t>LaRC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457200"/>
            <a:ext cx="5041900" cy="595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57200"/>
            <a:ext cx="50165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2" y="685800"/>
            <a:ext cx="4598894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0" y="685800"/>
            <a:ext cx="4625789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0566" y="1613647"/>
            <a:ext cx="205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Clouds Around 2KM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95882" y="189603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4087906" y="1798313"/>
            <a:ext cx="1102660" cy="58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1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551328"/>
            <a:ext cx="4787154" cy="5755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1" y="551328"/>
            <a:ext cx="4787153" cy="57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4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" y="564776"/>
            <a:ext cx="4814047" cy="5741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40" y="564776"/>
            <a:ext cx="4840942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2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564776"/>
            <a:ext cx="4840941" cy="5741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7" y="564776"/>
            <a:ext cx="4814047" cy="58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Mission summaries </a:t>
            </a:r>
          </a:p>
          <a:p>
            <a:pPr lvl="1"/>
            <a:r>
              <a:rPr lang="en-US" dirty="0" smtClean="0"/>
              <a:t>With model, satellite, pictures, tracks etc. by June 30 </a:t>
            </a:r>
            <a:r>
              <a:rPr lang="en-US" dirty="0" smtClean="0">
                <a:solidFill>
                  <a:srgbClr val="00B050"/>
                </a:solidFill>
              </a:rPr>
              <a:t>(Complete)</a:t>
            </a:r>
          </a:p>
          <a:p>
            <a:r>
              <a:rPr lang="en-US" dirty="0" smtClean="0"/>
              <a:t>DAWN</a:t>
            </a:r>
          </a:p>
          <a:p>
            <a:pPr lvl="1"/>
            <a:r>
              <a:rPr lang="en-US" dirty="0" smtClean="0"/>
              <a:t>SWA complete </a:t>
            </a:r>
            <a:r>
              <a:rPr lang="en-US" dirty="0" err="1" smtClean="0"/>
              <a:t>quicklook</a:t>
            </a:r>
            <a:r>
              <a:rPr lang="en-US" dirty="0" smtClean="0"/>
              <a:t> processing </a:t>
            </a:r>
            <a:r>
              <a:rPr lang="en-US" dirty="0" smtClean="0"/>
              <a:t>for all cases by June 30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Complete)</a:t>
            </a:r>
          </a:p>
          <a:p>
            <a:pPr lvl="1"/>
            <a:r>
              <a:rPr lang="en-US" dirty="0" smtClean="0"/>
              <a:t>NASA/</a:t>
            </a:r>
            <a:r>
              <a:rPr lang="en-US" dirty="0" err="1" smtClean="0"/>
              <a:t>LaRC</a:t>
            </a:r>
            <a:r>
              <a:rPr lang="en-US" dirty="0" smtClean="0"/>
              <a:t> performance review plots by June 30 </a:t>
            </a:r>
            <a:r>
              <a:rPr lang="en-US" dirty="0" smtClean="0">
                <a:solidFill>
                  <a:srgbClr val="00B050"/>
                </a:solidFill>
              </a:rPr>
              <a:t>(Complete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dirty="0" smtClean="0"/>
              <a:t>Final DAWN processing for distribution by November 30 (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  <a:r>
              <a:rPr lang="en-US" dirty="0" smtClean="0"/>
              <a:t>)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TWiLiTE</a:t>
            </a:r>
            <a:endParaRPr lang="en-US" dirty="0" smtClean="0"/>
          </a:p>
          <a:p>
            <a:pPr lvl="1"/>
            <a:r>
              <a:rPr lang="en-US" dirty="0" smtClean="0"/>
              <a:t>First look products by July 15 for priority case(s)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In progress)</a:t>
            </a:r>
            <a:endParaRPr lang="en-US" dirty="0" smtClean="0"/>
          </a:p>
          <a:p>
            <a:r>
              <a:rPr lang="en-US" dirty="0" err="1" smtClean="0"/>
              <a:t>Dropsondes</a:t>
            </a:r>
            <a:endParaRPr lang="en-US" dirty="0" smtClean="0"/>
          </a:p>
          <a:p>
            <a:pPr lvl="1"/>
            <a:r>
              <a:rPr lang="en-US" dirty="0" smtClean="0"/>
              <a:t>First tier processing by June 30. (completed 6/15/15) </a:t>
            </a:r>
            <a:r>
              <a:rPr lang="en-US" dirty="0" smtClean="0">
                <a:solidFill>
                  <a:srgbClr val="00B050"/>
                </a:solidFill>
              </a:rPr>
              <a:t>(Complete)</a:t>
            </a:r>
          </a:p>
          <a:p>
            <a:pPr lvl="1"/>
            <a:r>
              <a:rPr lang="en-US" dirty="0" smtClean="0"/>
              <a:t>Final processing by July 30. (not needed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plan FY16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Implement surface return based pointing corrections over ice on a case by case basis.</a:t>
            </a:r>
          </a:p>
          <a:p>
            <a:r>
              <a:rPr lang="en-US" dirty="0" smtClean="0"/>
              <a:t>Finish </a:t>
            </a:r>
            <a:r>
              <a:rPr lang="en-US" dirty="0" err="1" smtClean="0"/>
              <a:t>MatLab</a:t>
            </a:r>
            <a:r>
              <a:rPr lang="en-US" dirty="0" smtClean="0"/>
              <a:t> coding and evaluation of SWA’s Supervised Search Window and Adaptive Integration Algorithm using Campaign II DAWN and dropsonde data.</a:t>
            </a:r>
          </a:p>
          <a:p>
            <a:r>
              <a:rPr lang="en-US" dirty="0" smtClean="0"/>
              <a:t>Provide “final” DAWN profiles to ESA for use in ADM Cal/Val efforts derived from Campaign II.</a:t>
            </a:r>
          </a:p>
          <a:p>
            <a:r>
              <a:rPr lang="en-US" dirty="0" smtClean="0"/>
              <a:t>Continue special studies</a:t>
            </a:r>
          </a:p>
          <a:p>
            <a:pPr lvl="1"/>
            <a:r>
              <a:rPr lang="en-US" dirty="0" smtClean="0"/>
              <a:t>Ice movement velocity vs. wind and </a:t>
            </a:r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CALIPSO and DAWN comparisons in the presence of clouds given priority</a:t>
            </a:r>
            <a:endParaRPr lang="en-US" dirty="0" smtClean="0"/>
          </a:p>
          <a:p>
            <a:pPr lvl="1"/>
            <a:r>
              <a:rPr lang="en-US" dirty="0" smtClean="0"/>
              <a:t>Rolls </a:t>
            </a:r>
            <a:r>
              <a:rPr lang="en-US" dirty="0" smtClean="0"/>
              <a:t>over ice, near tip jet and over west coast of Greenland.</a:t>
            </a:r>
          </a:p>
          <a:p>
            <a:pPr lvl="1"/>
            <a:r>
              <a:rPr lang="en-US" dirty="0" smtClean="0"/>
              <a:t>More Polar WRF studies</a:t>
            </a:r>
          </a:p>
          <a:p>
            <a:pPr lvl="1"/>
            <a:r>
              <a:rPr lang="en-US" dirty="0" smtClean="0"/>
              <a:t>Collaborative studies with ESA/DLR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58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5100"/>
            <a:ext cx="115189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450" y="395364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37050" y="451553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92550" y="3689781"/>
            <a:ext cx="692150" cy="4848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 flipV="1">
            <a:off x="3492500" y="4421832"/>
            <a:ext cx="844550" cy="32453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35300" y="635000"/>
          <a:ext cx="58039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lot" r:id="rId3" imgW="6235560" imgH="6932520" progId="Grapher.Document">
                  <p:embed/>
                </p:oleObj>
              </mc:Choice>
              <mc:Fallback>
                <p:oleObj name="Plot" r:id="rId3" imgW="6235560" imgH="693252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5300" y="635000"/>
                        <a:ext cx="5803900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4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 smtClean="0"/>
              <a:t>Science (</a:t>
            </a:r>
            <a:r>
              <a:rPr lang="en-US" dirty="0" err="1" smtClean="0"/>
              <a:t>PolarWinds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Jet</a:t>
            </a:r>
          </a:p>
          <a:p>
            <a:pPr lvl="1"/>
            <a:r>
              <a:rPr lang="en-US" dirty="0" smtClean="0"/>
              <a:t>Two visits; one ideal; the other was confounded by clouds and weaker than model predicted.</a:t>
            </a:r>
          </a:p>
          <a:p>
            <a:r>
              <a:rPr lang="en-US" dirty="0" smtClean="0"/>
              <a:t>Marginal Ice</a:t>
            </a:r>
          </a:p>
          <a:p>
            <a:pPr lvl="1"/>
            <a:r>
              <a:rPr lang="en-US" dirty="0" smtClean="0"/>
              <a:t>Four visits; one failure due to clouds; other two were ideal</a:t>
            </a:r>
          </a:p>
          <a:p>
            <a:r>
              <a:rPr lang="en-US" dirty="0" smtClean="0"/>
              <a:t>Katabatic flows</a:t>
            </a:r>
          </a:p>
          <a:p>
            <a:pPr lvl="1"/>
            <a:r>
              <a:rPr lang="en-US" dirty="0" smtClean="0"/>
              <a:t> Two visits; two ideal</a:t>
            </a:r>
          </a:p>
          <a:p>
            <a:r>
              <a:rPr lang="en-US" dirty="0" smtClean="0"/>
              <a:t>Iceland flow splitting</a:t>
            </a:r>
          </a:p>
          <a:p>
            <a:pPr lvl="1"/>
            <a:r>
              <a:rPr lang="en-US" dirty="0" smtClean="0"/>
              <a:t>One experiment; successful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 smtClean="0"/>
              <a:t>Satellite </a:t>
            </a:r>
            <a:r>
              <a:rPr lang="en-US" dirty="0" err="1" smtClean="0"/>
              <a:t>underflights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CALIPSO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successful </a:t>
            </a:r>
            <a:r>
              <a:rPr lang="en-US" dirty="0" err="1" smtClean="0"/>
              <a:t>underflight</a:t>
            </a:r>
            <a:endParaRPr lang="en-US" dirty="0" smtClean="0"/>
          </a:p>
          <a:p>
            <a:r>
              <a:rPr lang="en-US" dirty="0" smtClean="0"/>
              <a:t>MODIS</a:t>
            </a:r>
          </a:p>
          <a:p>
            <a:pPr lvl="1"/>
            <a:r>
              <a:rPr lang="en-US" dirty="0" smtClean="0"/>
              <a:t>Six</a:t>
            </a:r>
            <a:r>
              <a:rPr lang="en-US" dirty="0" smtClean="0"/>
              <a:t> </a:t>
            </a:r>
            <a:r>
              <a:rPr lang="en-US" dirty="0" err="1" smtClean="0"/>
              <a:t>underflights</a:t>
            </a:r>
            <a:endParaRPr lang="en-US" dirty="0" smtClean="0"/>
          </a:p>
          <a:p>
            <a:r>
              <a:rPr lang="en-US" dirty="0" smtClean="0"/>
              <a:t>ASCAT</a:t>
            </a:r>
          </a:p>
          <a:p>
            <a:pPr lvl="1"/>
            <a:r>
              <a:rPr lang="en-US" dirty="0" smtClean="0"/>
              <a:t>Eight</a:t>
            </a:r>
            <a:r>
              <a:rPr lang="en-US" dirty="0" smtClean="0"/>
              <a:t> </a:t>
            </a:r>
            <a:r>
              <a:rPr lang="en-US" dirty="0" err="1" smtClean="0"/>
              <a:t>underflights</a:t>
            </a:r>
            <a:r>
              <a:rPr lang="en-US" dirty="0" smtClean="0"/>
              <a:t> (no clouds)</a:t>
            </a:r>
          </a:p>
          <a:p>
            <a:r>
              <a:rPr lang="en-US" dirty="0" smtClean="0"/>
              <a:t>TDS-1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underflight</a:t>
            </a:r>
            <a:r>
              <a:rPr lang="en-US" dirty="0" smtClean="0"/>
              <a:t> with Falcon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dirty="0" smtClean="0"/>
              <a:t>ADM Cal/Val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Shear aloft</a:t>
            </a:r>
          </a:p>
          <a:p>
            <a:pPr lvl="1"/>
            <a:r>
              <a:rPr lang="en-US" dirty="0" smtClean="0"/>
              <a:t>High level jet between Iceland and Scotland</a:t>
            </a:r>
          </a:p>
          <a:p>
            <a:pPr lvl="1"/>
            <a:r>
              <a:rPr lang="en-US" dirty="0" smtClean="0"/>
              <a:t>High level jet along southern east coast of Greenland	</a:t>
            </a:r>
          </a:p>
          <a:p>
            <a:r>
              <a:rPr lang="en-US" dirty="0" smtClean="0"/>
              <a:t>Ice surface calibration</a:t>
            </a:r>
          </a:p>
          <a:p>
            <a:pPr lvl="1"/>
            <a:r>
              <a:rPr lang="en-US" dirty="0" smtClean="0"/>
              <a:t>Three segments over the Greenland ice cap</a:t>
            </a:r>
          </a:p>
          <a:p>
            <a:r>
              <a:rPr lang="en-US" dirty="0" smtClean="0"/>
              <a:t>TDS </a:t>
            </a:r>
            <a:r>
              <a:rPr lang="en-US" dirty="0" err="1" smtClean="0"/>
              <a:t>underflight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formation flight with Falcon</a:t>
            </a:r>
          </a:p>
          <a:p>
            <a:r>
              <a:rPr lang="en-US" dirty="0" smtClean="0"/>
              <a:t>ADM stares by DAWN</a:t>
            </a:r>
          </a:p>
          <a:p>
            <a:pPr lvl="1"/>
            <a:r>
              <a:rPr lang="en-US" dirty="0" smtClean="0"/>
              <a:t>Two &gt; 100km legs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65" y="0"/>
            <a:ext cx="94689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85" y="3182779"/>
            <a:ext cx="2039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Polar Winds Iceland</a:t>
            </a:r>
          </a:p>
          <a:p>
            <a:pPr algn="ctr"/>
            <a:r>
              <a:rPr lang="en-US" dirty="0" smtClean="0"/>
              <a:t>Ten Science Flights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97762" y="2798202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764" y="473746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13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7470" y="200664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24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1292" y="2861225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23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5692" y="1548064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21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651" y="3182779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29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591" y="3727498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17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349" y="2675091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2015 May 16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40609" y="4319910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15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7761" y="1301843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2015 May 11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Summary</a:t>
            </a:r>
            <a:br>
              <a:rPr lang="en-US" dirty="0" smtClean="0"/>
            </a:br>
            <a:r>
              <a:rPr lang="en-US" sz="2000" dirty="0" smtClean="0"/>
              <a:t>(51 hours not including ferry hours)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18457" y="1690688"/>
          <a:ext cx="1063534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667"/>
                <a:gridCol w="5589628"/>
                <a:gridCol w="636607"/>
                <a:gridCol w="833378"/>
                <a:gridCol w="775504"/>
                <a:gridCol w="833377"/>
                <a:gridCol w="10291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TWiLiTE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Iceland flow splitting with NE BL winds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TDS </a:t>
                      </a:r>
                      <a:r>
                        <a:rPr lang="en-US" dirty="0" err="1" smtClean="0"/>
                        <a:t>underflight</a:t>
                      </a:r>
                      <a:r>
                        <a:rPr lang="en-US" dirty="0" smtClean="0"/>
                        <a:t>(DLR/NASA) and Greenland CIZ (NASA)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level jet between Iceland and Scotland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 </a:t>
                      </a:r>
                      <a:r>
                        <a:rPr lang="en-US" dirty="0" err="1" smtClean="0"/>
                        <a:t>cal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over Greenland</a:t>
                      </a:r>
                      <a:r>
                        <a:rPr lang="en-US" baseline="0" dirty="0" smtClean="0"/>
                        <a:t> ice cap; CIZ and Kat-winds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CALIPSO, MODIS, ASCAT </a:t>
                      </a:r>
                      <a:r>
                        <a:rPr lang="en-US" dirty="0" err="1" smtClean="0"/>
                        <a:t>underflights</a:t>
                      </a:r>
                      <a:r>
                        <a:rPr lang="en-US" dirty="0" smtClean="0"/>
                        <a:t>; </a:t>
                      </a:r>
                      <a:r>
                        <a:rPr lang="en-US" dirty="0" err="1" smtClean="0"/>
                        <a:t>CIZ;Tip</a:t>
                      </a:r>
                      <a:r>
                        <a:rPr lang="en-US" dirty="0" smtClean="0"/>
                        <a:t> jet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8/9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level jet over southern Greenland; Tip jet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Barrier jet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Katabatic flows off Greenland east coast; ADM </a:t>
                      </a:r>
                      <a:r>
                        <a:rPr lang="en-US" dirty="0" err="1" smtClean="0"/>
                        <a:t>cal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val</a:t>
                      </a:r>
                      <a:r>
                        <a:rPr lang="en-US" dirty="0" smtClean="0"/>
                        <a:t> CIZ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15/19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Baffin</a:t>
                      </a:r>
                      <a:r>
                        <a:rPr lang="en-US" baseline="0" dirty="0" smtClean="0"/>
                        <a:t> Strait ice edge west coast of Greenland; rolls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Upper level jet south of Iceland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8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Boundary layer work (10,000’)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750</Words>
  <Application>Microsoft Office PowerPoint</Application>
  <PresentationFormat>Widescreen</PresentationFormat>
  <Paragraphs>173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Plot</vt:lpstr>
      <vt:lpstr>ADM Cal/Val 2015: DAWN and Dropsonde contributions </vt:lpstr>
      <vt:lpstr>Polar Winds &amp; ADM Cal/Val Team</vt:lpstr>
      <vt:lpstr>Science (PolarWinds)</vt:lpstr>
      <vt:lpstr>Satellite underflights</vt:lpstr>
      <vt:lpstr>ADM Cal/Val </vt:lpstr>
      <vt:lpstr>PowerPoint Presentation</vt:lpstr>
      <vt:lpstr>PowerPoint Presentation</vt:lpstr>
      <vt:lpstr>Mission Summary (51 hours not including ferry hours)</vt:lpstr>
      <vt:lpstr>Boundary layer work (10,000’)</vt:lpstr>
      <vt:lpstr>05_15_15 Upper Level Jet</vt:lpstr>
      <vt:lpstr>PowerPoint Presentation</vt:lpstr>
      <vt:lpstr>05_19_15 Upper Level Jet</vt:lpstr>
      <vt:lpstr>DAWN under performance</vt:lpstr>
      <vt:lpstr>DAWN comparison with dropsondes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processing status</vt:lpstr>
      <vt:lpstr>Data processing plan FY16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 Cal/Val 2015: DAWN and Dropsonde contributions</dc:title>
  <dc:creator>Dave Emmitt</dc:creator>
  <cp:lastModifiedBy>Dave Emmitt</cp:lastModifiedBy>
  <cp:revision>6</cp:revision>
  <dcterms:created xsi:type="dcterms:W3CDTF">2015-11-03T12:37:32Z</dcterms:created>
  <dcterms:modified xsi:type="dcterms:W3CDTF">2015-11-03T16:19:41Z</dcterms:modified>
</cp:coreProperties>
</file>