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740" r:id="rId2"/>
    <p:sldMasterId id="2147484113" r:id="rId3"/>
    <p:sldMasterId id="2147484126" r:id="rId4"/>
    <p:sldMasterId id="2147484140" r:id="rId5"/>
  </p:sldMasterIdLst>
  <p:notesMasterIdLst>
    <p:notesMasterId r:id="rId21"/>
  </p:notesMasterIdLst>
  <p:handoutMasterIdLst>
    <p:handoutMasterId r:id="rId22"/>
  </p:handoutMasterIdLst>
  <p:sldIdLst>
    <p:sldId id="256" r:id="rId6"/>
    <p:sldId id="459" r:id="rId7"/>
    <p:sldId id="571" r:id="rId8"/>
    <p:sldId id="572" r:id="rId9"/>
    <p:sldId id="564" r:id="rId10"/>
    <p:sldId id="565" r:id="rId11"/>
    <p:sldId id="552" r:id="rId12"/>
    <p:sldId id="553" r:id="rId13"/>
    <p:sldId id="555" r:id="rId14"/>
    <p:sldId id="560" r:id="rId15"/>
    <p:sldId id="559" r:id="rId16"/>
    <p:sldId id="562" r:id="rId17"/>
    <p:sldId id="563" r:id="rId18"/>
    <p:sldId id="550" r:id="rId19"/>
    <p:sldId id="566" r:id="rId20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326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584264F-FF5D-4DE4-A110-B2AD1DC30DAC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D97AF8-F0AC-4C14-A898-E276FE194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22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5C8929-2A88-49B6-8D5F-2BBAAC14F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8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866FD-9D0A-418D-8601-4324D2102D0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39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8EBB4-BD9C-4BD0-ABD2-A522D880BA8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90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8EBB4-BD9C-4BD0-ABD2-A522D880BA8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90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8EBB4-BD9C-4BD0-ABD2-A522D880BA8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900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en-US" altLang="en-US" smtClean="0">
                <a:latin typeface="Arial" pitchFamily="34" charset="0"/>
              </a:rPr>
              <a:t> This was possible thanks to the JIBB supercomputer (JCSDA In a Big Box) and the S4 supercomputer (Supercomputer for Satellite Simulations and data assimilation Studies).</a:t>
            </a:r>
          </a:p>
          <a:p>
            <a:pPr>
              <a:buFontTx/>
              <a:buChar char="-"/>
            </a:pPr>
            <a:endParaRPr lang="en-US" altLang="en-US" smtClean="0"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en-US" altLang="en-US" smtClean="0">
                <a:latin typeface="Arial" pitchFamily="34" charset="0"/>
              </a:rPr>
              <a:t>The main goal of this environment is to (1) mature a diverse set of R&amp;D activities (funded for instance by JPSS PG&amp;RR, by GOES-R PG&amp;RR, NESDIS, etc) to become operations-relevant and tested and then (2) transition the most mature projects into operations, thanks to a strong collaboration  between the PIs, the JCSDA scientists and the scientists from the NWP operational centers.</a:t>
            </a: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013C1-9F19-4B77-B644-BF66C18E2A44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/>
              <a:t>7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ECE0A-1B10-448D-9530-B81760FE60CC}" type="slidenum">
              <a:rPr lang="en-US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pPr/>
              <a:t>12</a:t>
            </a:fld>
            <a:endParaRPr lang="en-US" smtClean="0">
              <a:solidFill>
                <a:prstClr val="black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09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ECE0A-1B10-448D-9530-B81760FE60CC}" type="slidenum">
              <a:rPr lang="en-US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pPr/>
              <a:t>13</a:t>
            </a:fld>
            <a:endParaRPr lang="en-US" smtClean="0">
              <a:solidFill>
                <a:prstClr val="black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09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8EBB4-BD9C-4BD0-ABD2-A522D880BA8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90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35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421C30-60CA-4F66-B3DA-23F851D1E8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2BD65-65EF-4FBD-833D-843E4A589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214313"/>
            <a:ext cx="19431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214313"/>
            <a:ext cx="5676900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39C2D-6DB1-4172-834B-83DCE2B5C3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imss_for_engraving_crop"/>
          <p:cNvPicPr>
            <a:picLocks noChangeAspect="1" noChangeArrowheads="1"/>
          </p:cNvPicPr>
          <p:nvPr userDrawn="1"/>
        </p:nvPicPr>
        <p:blipFill>
          <a:blip r:embed="rId3"/>
          <a:srcRect b="10629"/>
          <a:stretch>
            <a:fillRect/>
          </a:stretch>
        </p:blipFill>
        <p:spPr bwMode="auto">
          <a:xfrm>
            <a:off x="8001000" y="6146800"/>
            <a:ext cx="1143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28600"/>
            <a:ext cx="7772400" cy="685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4425BD-D99B-4AB2-92E1-7A7B27CA5F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62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CA857-81C0-4AAA-8BCF-766BC2230B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512AC-AF59-4238-A532-4E82BAFD82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9AFFA-761F-43F0-B327-6D83ED2DE7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41893-A94B-4AE9-979F-D8DBB60364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5C13C-0177-4E35-A85B-2E6D04B6C4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E75FC-EEA5-4F1D-96D5-F3CBA2483A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8A559-5178-4FAC-84DD-01987DC627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5DE51-3721-48D6-BD14-388A03D40F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350D0-D974-4A5B-BF7C-F7A9EE1B4D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2B712-E93F-448B-8CFD-7C80A5024D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1AC4D-7289-441D-9C24-A30C28CF2C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3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72" y="0"/>
              </a:cxn>
              <a:cxn ang="0">
                <a:pos x="2832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>
                  <a:alpha val="23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800" b="1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7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 b="1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 b="1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7" name="Freeform 56" descr="digital-globe(imageState)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>
              <a:gd name="T0" fmla="*/ 0 w 4615"/>
              <a:gd name="T1" fmla="*/ 0 h 1407"/>
              <a:gd name="T2" fmla="*/ 4615 w 4615"/>
              <a:gd name="T3" fmla="*/ 0 h 1407"/>
              <a:gd name="T4" fmla="*/ 4092 w 4615"/>
              <a:gd name="T5" fmla="*/ 1386 h 1407"/>
              <a:gd name="T6" fmla="*/ 0 w 4615"/>
              <a:gd name="T7" fmla="*/ 1407 h 1407"/>
              <a:gd name="T8" fmla="*/ 0 w 4615"/>
              <a:gd name="T9" fmla="*/ 0 h 14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sz="1800" b="1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gray">
          <a:xfrm>
            <a:off x="0" y="3048000"/>
            <a:ext cx="9144000" cy="1600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 b="1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90863"/>
            <a:ext cx="85344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486400" y="5791200"/>
            <a:ext cx="3429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A0C0067-DC21-45AC-B396-1FEB487CBCC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4575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424CB-CCC4-4FD8-B1F6-B721C5046BE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69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676BE-95F0-43FC-8478-7ACE1253CE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59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04503-3C57-4575-BD66-48183DDCD69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22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1ACAD-6A1C-411B-9786-DADD549C757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77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32990-B59D-4F75-A003-B1A5C10CF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96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040F-9B7C-4306-AE6F-0B22BD89A38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6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021F7-0E3C-4BC5-B438-78EBB6860C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99B48-9E15-4576-95A2-D8F75B98AE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29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56C6-1792-4B7B-A949-8C51E6FAF7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15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A0FF-5817-4CEA-A4D6-E7E3523B442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0955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34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89F93-CCD7-4BF6-B2D3-5512172F0A0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16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18263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085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D18F97-A635-4BCF-8CEA-9925B658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93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9C84-E806-4BCB-9177-5DCB69DAE7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0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18263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085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4640-110B-43E6-89F7-017480D31C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173C9-74C8-4E36-8E24-2763E0DABE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8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287A-B048-495E-AED9-535BD4176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en-US" sz="16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9314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GOES-R-Nov20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" y="12212"/>
            <a:ext cx="1257873" cy="8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8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62190-7EB6-413A-B45C-5BAFF9773A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5945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287A-B048-495E-AED9-535BD4176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en-US" sz="1600" b="1" dirty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86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7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9FFD-1221-4EE2-ABA3-DBBBB69271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GOES-R-Nov20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" y="12212"/>
            <a:ext cx="1257873" cy="8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32642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287A-B048-495E-AED9-535BD4176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en-US" sz="1600" b="1" dirty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76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7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9FFD-1221-4EE2-ABA3-DBBBB69271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9C84-E806-4BCB-9177-5DCB69DAE7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2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18263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085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4640-110B-43E6-89F7-017480D31C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8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173C9-74C8-4E36-8E24-2763E0DABE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67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D943A-9754-4401-86D7-4BBC9F1366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287A-B048-495E-AED9-535BD4176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en-US" sz="16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3249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GOES-R-Nov20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" y="12212"/>
            <a:ext cx="1257873" cy="8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3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3496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287A-B048-495E-AED9-535BD4176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en-US" sz="1600" b="1" dirty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11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7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9FFD-1221-4EE2-ABA3-DBBBB69271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GOES-R-Nov20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" y="12212"/>
            <a:ext cx="1257873" cy="8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9081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287A-B048-495E-AED9-535BD4176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en-US" sz="1600" b="1" dirty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73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7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9FFD-1221-4EE2-ABA3-DBBBB69271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32628F8-3104-43ED-845C-E33D7692C81D}" type="datetimeFigureOut">
              <a:rPr lang="en-US" sz="1800" smtClean="0">
                <a:solidFill>
                  <a:srgbClr val="000000"/>
                </a:solidFill>
                <a:latin typeface="Arial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11/3/2015</a:t>
            </a:fld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CEC5-BC1C-4256-A1CD-00D9B27EE7E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9168E-6BA2-4758-AA8B-86841AF089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A8F96-4D26-46BA-A3A9-684AB79D42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C5F27-2579-4DF2-9D0A-95699922CA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4F526-D867-4020-8D9D-1EF9E2A7AA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latin typeface="Tahoma" pitchFamily="34" charset="0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27163" y="214313"/>
            <a:ext cx="74882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2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2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662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34" charset="0"/>
              </a:defRPr>
            </a:lvl1pPr>
          </a:lstStyle>
          <a:p>
            <a:fld id="{B0332FC4-42BA-4B5D-87F8-2FBA70F3664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15" descr="JCSDA_new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2400"/>
            <a:ext cx="148113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66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C0D1A"/>
                </a:solidFill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C0D1A"/>
                </a:solidFill>
                <a:latin typeface="Tahoma" pitchFamily="34" charset="0"/>
              </a:defRPr>
            </a:lvl1pPr>
          </a:lstStyle>
          <a:p>
            <a:fld id="{F1E2DA66-0BA3-46BD-BE63-08A5B8040F2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7" descr="logo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447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imss_for_engraving_crop"/>
          <p:cNvPicPr>
            <a:picLocks noChangeAspect="1" noChangeArrowheads="1"/>
          </p:cNvPicPr>
          <p:nvPr userDrawn="1"/>
        </p:nvPicPr>
        <p:blipFill>
          <a:blip r:embed="rId14"/>
          <a:srcRect b="10629"/>
          <a:stretch>
            <a:fillRect/>
          </a:stretch>
        </p:blipFill>
        <p:spPr bwMode="auto">
          <a:xfrm>
            <a:off x="8001000" y="6146800"/>
            <a:ext cx="1143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019F"/>
        </a:buClr>
        <a:buChar char="•"/>
        <a:defRPr sz="3200">
          <a:solidFill>
            <a:srgbClr val="0C019F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019F"/>
        </a:buClr>
        <a:buFont typeface="Symbol" pitchFamily="18" charset="2"/>
        <a:buChar char="-"/>
        <a:defRPr sz="2800">
          <a:solidFill>
            <a:srgbClr val="0C019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w"/>
        <a:defRPr sz="2400">
          <a:solidFill>
            <a:srgbClr val="0C019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n"/>
        <a:defRPr sz="2000">
          <a:solidFill>
            <a:srgbClr val="0C019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n"/>
        <a:defRPr sz="2000">
          <a:solidFill>
            <a:srgbClr val="0C019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n"/>
        <a:defRPr sz="2000">
          <a:solidFill>
            <a:srgbClr val="0C01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n"/>
        <a:defRPr sz="2000">
          <a:solidFill>
            <a:srgbClr val="0C01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n"/>
        <a:defRPr sz="2000">
          <a:solidFill>
            <a:srgbClr val="0C01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n"/>
        <a:defRPr sz="2000">
          <a:solidFill>
            <a:srgbClr val="0C019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44" descr="digital-globe(imageState)1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>
              <a:gd name="T0" fmla="*/ 0 w 5616"/>
              <a:gd name="T1" fmla="*/ 576 h 576"/>
              <a:gd name="T2" fmla="*/ 5465 w 5616"/>
              <a:gd name="T3" fmla="*/ 563 h 576"/>
              <a:gd name="T4" fmla="*/ 5616 w 5616"/>
              <a:gd name="T5" fmla="*/ 0 h 576"/>
              <a:gd name="T6" fmla="*/ 0 w 5616"/>
              <a:gd name="T7" fmla="*/ 0 h 576"/>
              <a:gd name="T8" fmla="*/ 0 w 5616"/>
              <a:gd name="T9" fmla="*/ 576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sz="1800" b="1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27" name="Freeform 45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>
              <a:gd name="T0" fmla="*/ 0 w 5622"/>
              <a:gd name="T1" fmla="*/ 0 h 4320"/>
              <a:gd name="T2" fmla="*/ 5622 w 5622"/>
              <a:gd name="T3" fmla="*/ 0 h 4320"/>
              <a:gd name="T4" fmla="*/ 4457 w 5622"/>
              <a:gd name="T5" fmla="*/ 4313 h 4320"/>
              <a:gd name="T6" fmla="*/ 0 w 5622"/>
              <a:gd name="T7" fmla="*/ 4320 h 4320"/>
              <a:gd name="T8" fmla="*/ 0 w 5622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2941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sz="1800" b="1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28" name="Rectangle 47"/>
          <p:cNvSpPr>
            <a:spLocks noChangeArrowheads="1"/>
          </p:cNvSpPr>
          <p:nvPr/>
        </p:nvSpPr>
        <p:spPr bwMode="gray">
          <a:xfrm>
            <a:off x="0" y="304800"/>
            <a:ext cx="9144000" cy="838200"/>
          </a:xfrm>
          <a:prstGeom prst="rect">
            <a:avLst/>
          </a:prstGeom>
          <a:solidFill>
            <a:schemeClr val="tx2">
              <a:alpha val="7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 b="1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29" name="Freeform 48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>
              <a:gd name="T0" fmla="*/ 96 w 288"/>
              <a:gd name="T1" fmla="*/ 0 h 384"/>
              <a:gd name="T2" fmla="*/ 0 w 288"/>
              <a:gd name="T3" fmla="*/ 384 h 384"/>
              <a:gd name="T4" fmla="*/ 288 w 288"/>
              <a:gd name="T5" fmla="*/ 384 h 384"/>
              <a:gd name="T6" fmla="*/ 288 w 288"/>
              <a:gd name="T7" fmla="*/ 0 h 384"/>
              <a:gd name="T8" fmla="*/ 96 w 288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sz="1800" b="1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ctr" eaLnBrk="1" hangingPunct="1">
              <a:defRPr/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eaLnBrk="1" hangingPunct="1">
              <a:defRPr/>
            </a:pPr>
            <a:fld id="{C6ADC575-60CB-4C10-A1BF-60A53A4C2DF8}" type="slidenum">
              <a:rPr lang="en-US" altLang="zh-CN">
                <a:solidFill>
                  <a:srgbClr val="000000"/>
                </a:solidFill>
                <a:ea typeface="SimSun" pitchFamily="2" charset="-122"/>
              </a:rPr>
              <a:pPr eaLnBrk="1" hangingPunct="1">
                <a:defRPr/>
              </a:pPr>
              <a:t>‹#›</a:t>
            </a:fld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457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pic>
        <p:nvPicPr>
          <p:cNvPr id="1035" name="Picture 4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1" descr="DOC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70863" y="0"/>
            <a:ext cx="9731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65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Oval 18"/>
          <p:cNvSpPr>
            <a:spLocks noChangeArrowheads="1"/>
          </p:cNvSpPr>
          <p:nvPr/>
        </p:nvSpPr>
        <p:spPr bwMode="auto">
          <a:xfrm>
            <a:off x="228600" y="6457950"/>
            <a:ext cx="8682038" cy="320675"/>
          </a:xfrm>
          <a:prstGeom prst="rect">
            <a:avLst/>
          </a:prstGeom>
          <a:solidFill>
            <a:srgbClr val="215A9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228600" y="76200"/>
            <a:ext cx="8686800" cy="347663"/>
          </a:xfrm>
          <a:prstGeom prst="rect">
            <a:avLst/>
          </a:prstGeom>
          <a:solidFill>
            <a:srgbClr val="6C9BC6"/>
          </a:solidFill>
          <a:ln w="9525" algn="in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003366"/>
                </a:solidFill>
                <a:latin typeface="Trebuchet MS" pitchFamily="34" charset="0"/>
                <a:ea typeface="+mn-ea"/>
              </a:rPr>
              <a:t>N A T I O N A L   O C E A N I C   A N D   A T M O S P H E R I C   A D M I N I S T R A T I O N</a:t>
            </a:r>
          </a:p>
        </p:txBody>
      </p:sp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533400" y="457200"/>
            <a:ext cx="8077200" cy="609600"/>
          </a:xfrm>
          <a:prstGeom prst="rect">
            <a:avLst/>
          </a:prstGeom>
          <a:solidFill>
            <a:srgbClr val="215A9F"/>
          </a:solidFill>
          <a:ln>
            <a:noFill/>
          </a:ln>
          <a:extLst/>
        </p:spPr>
        <p:txBody>
          <a:bodyPr lIns="36576" tIns="73152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en-US" sz="180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1029" name="Group 16"/>
          <p:cNvGrpSpPr>
            <a:grpSpLocks noChangeAspect="1"/>
          </p:cNvGrpSpPr>
          <p:nvPr/>
        </p:nvGrpSpPr>
        <p:grpSpPr bwMode="auto">
          <a:xfrm>
            <a:off x="8077200" y="0"/>
            <a:ext cx="1066800" cy="1066800"/>
            <a:chOff x="72" y="84"/>
            <a:chExt cx="828" cy="828"/>
          </a:xfrm>
        </p:grpSpPr>
        <p:sp>
          <p:nvSpPr>
            <p:cNvPr id="1041" name="Oval 10"/>
            <p:cNvSpPr>
              <a:spLocks noChangeAspect="1" noChangeArrowheads="1"/>
            </p:cNvSpPr>
            <p:nvPr userDrawn="1"/>
          </p:nvSpPr>
          <p:spPr bwMode="auto">
            <a:xfrm>
              <a:off x="72" y="84"/>
              <a:ext cx="828" cy="828"/>
            </a:xfrm>
            <a:prstGeom prst="ellipse">
              <a:avLst/>
            </a:prstGeom>
            <a:solidFill>
              <a:srgbClr val="FFFFFF"/>
            </a:solidFill>
            <a:ln w="9525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 algn="ctr"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pic>
          <p:nvPicPr>
            <p:cNvPr id="1042" name="Picture 11" descr="NOAA seal 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2" y="84"/>
              <a:ext cx="828" cy="8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grpSp>
        <p:nvGrpSpPr>
          <p:cNvPr id="1030" name="Group 17"/>
          <p:cNvGrpSpPr>
            <a:grpSpLocks noChangeAspect="1"/>
          </p:cNvGrpSpPr>
          <p:nvPr/>
        </p:nvGrpSpPr>
        <p:grpSpPr bwMode="auto">
          <a:xfrm>
            <a:off x="0" y="0"/>
            <a:ext cx="1066800" cy="1066800"/>
            <a:chOff x="5184" y="3736"/>
            <a:chExt cx="528" cy="536"/>
          </a:xfrm>
        </p:grpSpPr>
        <p:sp>
          <p:nvSpPr>
            <p:cNvPr id="1039" name="Oval 15"/>
            <p:cNvSpPr>
              <a:spLocks noChangeArrowheads="1"/>
            </p:cNvSpPr>
            <p:nvPr userDrawn="1"/>
          </p:nvSpPr>
          <p:spPr bwMode="auto">
            <a:xfrm>
              <a:off x="5184" y="3736"/>
              <a:ext cx="528" cy="5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pic>
          <p:nvPicPr>
            <p:cNvPr id="1040" name="Picture 13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90" y="3748"/>
              <a:ext cx="52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641826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Oval 18"/>
          <p:cNvSpPr>
            <a:spLocks noChangeArrowheads="1"/>
          </p:cNvSpPr>
          <p:nvPr/>
        </p:nvSpPr>
        <p:spPr bwMode="auto">
          <a:xfrm>
            <a:off x="76200" y="6461125"/>
            <a:ext cx="320675" cy="320675"/>
          </a:xfrm>
          <a:prstGeom prst="ellipse">
            <a:avLst/>
          </a:prstGeom>
          <a:solidFill>
            <a:srgbClr val="215A9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34" name="Oval 19"/>
          <p:cNvSpPr>
            <a:spLocks noChangeArrowheads="1"/>
          </p:cNvSpPr>
          <p:nvPr/>
        </p:nvSpPr>
        <p:spPr bwMode="auto">
          <a:xfrm>
            <a:off x="8747125" y="6461125"/>
            <a:ext cx="320675" cy="320675"/>
          </a:xfrm>
          <a:prstGeom prst="ellipse">
            <a:avLst/>
          </a:prstGeom>
          <a:solidFill>
            <a:srgbClr val="215A9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2763" y="6469063"/>
            <a:ext cx="182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5734CB65-CF8F-4A8D-87CC-6B97160939DB}" type="slidenum">
              <a:rPr lang="en-US">
                <a:solidFill>
                  <a:srgbClr val="FFFFFF"/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2421320" y="6457950"/>
            <a:ext cx="449338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</a:rPr>
              <a:t>NOAA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225690" y="6457950"/>
            <a:ext cx="201259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April 14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, 2014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Oval 18"/>
          <p:cNvSpPr>
            <a:spLocks noChangeArrowheads="1"/>
          </p:cNvSpPr>
          <p:nvPr/>
        </p:nvSpPr>
        <p:spPr bwMode="auto">
          <a:xfrm>
            <a:off x="228600" y="6457950"/>
            <a:ext cx="8682038" cy="320675"/>
          </a:xfrm>
          <a:prstGeom prst="rect">
            <a:avLst/>
          </a:prstGeom>
          <a:solidFill>
            <a:srgbClr val="215A9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228600" y="76200"/>
            <a:ext cx="8686800" cy="347663"/>
          </a:xfrm>
          <a:prstGeom prst="rect">
            <a:avLst/>
          </a:prstGeom>
          <a:solidFill>
            <a:srgbClr val="6C9BC6"/>
          </a:solidFill>
          <a:ln w="9525" algn="in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003366"/>
                </a:solidFill>
                <a:latin typeface="Trebuchet MS" pitchFamily="34" charset="0"/>
                <a:ea typeface="+mn-ea"/>
              </a:rPr>
              <a:t>N A T I O N A L   O C E A N I C   A N D   A T M O S P H E R I C   A D M I N I S T R A T I O N</a:t>
            </a:r>
          </a:p>
        </p:txBody>
      </p:sp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533400" y="457200"/>
            <a:ext cx="8077200" cy="609600"/>
          </a:xfrm>
          <a:prstGeom prst="rect">
            <a:avLst/>
          </a:prstGeom>
          <a:solidFill>
            <a:srgbClr val="215A9F"/>
          </a:solidFill>
          <a:ln>
            <a:noFill/>
          </a:ln>
          <a:extLst/>
        </p:spPr>
        <p:txBody>
          <a:bodyPr lIns="36576" tIns="73152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en-US" sz="180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1029" name="Group 16"/>
          <p:cNvGrpSpPr>
            <a:grpSpLocks noChangeAspect="1"/>
          </p:cNvGrpSpPr>
          <p:nvPr/>
        </p:nvGrpSpPr>
        <p:grpSpPr bwMode="auto">
          <a:xfrm>
            <a:off x="8077200" y="0"/>
            <a:ext cx="1066800" cy="1066800"/>
            <a:chOff x="72" y="84"/>
            <a:chExt cx="828" cy="828"/>
          </a:xfrm>
        </p:grpSpPr>
        <p:sp>
          <p:nvSpPr>
            <p:cNvPr id="1041" name="Oval 10"/>
            <p:cNvSpPr>
              <a:spLocks noChangeAspect="1" noChangeArrowheads="1"/>
            </p:cNvSpPr>
            <p:nvPr userDrawn="1"/>
          </p:nvSpPr>
          <p:spPr bwMode="auto">
            <a:xfrm>
              <a:off x="72" y="84"/>
              <a:ext cx="828" cy="828"/>
            </a:xfrm>
            <a:prstGeom prst="ellipse">
              <a:avLst/>
            </a:prstGeom>
            <a:solidFill>
              <a:srgbClr val="FFFFFF"/>
            </a:solidFill>
            <a:ln w="9525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 algn="ctr"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pic>
          <p:nvPicPr>
            <p:cNvPr id="1042" name="Picture 11" descr="NOAA seal 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2" y="84"/>
              <a:ext cx="828" cy="8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grpSp>
        <p:nvGrpSpPr>
          <p:cNvPr id="1030" name="Group 17"/>
          <p:cNvGrpSpPr>
            <a:grpSpLocks noChangeAspect="1"/>
          </p:cNvGrpSpPr>
          <p:nvPr/>
        </p:nvGrpSpPr>
        <p:grpSpPr bwMode="auto">
          <a:xfrm>
            <a:off x="0" y="0"/>
            <a:ext cx="1066800" cy="1066800"/>
            <a:chOff x="5184" y="3736"/>
            <a:chExt cx="528" cy="536"/>
          </a:xfrm>
        </p:grpSpPr>
        <p:sp>
          <p:nvSpPr>
            <p:cNvPr id="1039" name="Oval 15"/>
            <p:cNvSpPr>
              <a:spLocks noChangeArrowheads="1"/>
            </p:cNvSpPr>
            <p:nvPr userDrawn="1"/>
          </p:nvSpPr>
          <p:spPr bwMode="auto">
            <a:xfrm>
              <a:off x="5184" y="3736"/>
              <a:ext cx="528" cy="5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pic>
          <p:nvPicPr>
            <p:cNvPr id="1040" name="Picture 13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90" y="3748"/>
              <a:ext cx="52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641826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Oval 18"/>
          <p:cNvSpPr>
            <a:spLocks noChangeArrowheads="1"/>
          </p:cNvSpPr>
          <p:nvPr/>
        </p:nvSpPr>
        <p:spPr bwMode="auto">
          <a:xfrm>
            <a:off x="76200" y="6461125"/>
            <a:ext cx="320675" cy="320675"/>
          </a:xfrm>
          <a:prstGeom prst="ellipse">
            <a:avLst/>
          </a:prstGeom>
          <a:solidFill>
            <a:srgbClr val="215A9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34" name="Oval 19"/>
          <p:cNvSpPr>
            <a:spLocks noChangeArrowheads="1"/>
          </p:cNvSpPr>
          <p:nvPr/>
        </p:nvSpPr>
        <p:spPr bwMode="auto">
          <a:xfrm>
            <a:off x="8747125" y="6461125"/>
            <a:ext cx="320675" cy="320675"/>
          </a:xfrm>
          <a:prstGeom prst="ellipse">
            <a:avLst/>
          </a:prstGeom>
          <a:solidFill>
            <a:srgbClr val="215A9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2763" y="6469063"/>
            <a:ext cx="182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5734CB65-CF8F-4A8D-87CC-6B97160939DB}" type="slidenum">
              <a:rPr lang="en-US">
                <a:solidFill>
                  <a:srgbClr val="FFFFFF"/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2421320" y="6457950"/>
            <a:ext cx="449338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</a:rPr>
              <a:t>NOAA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225690" y="6457950"/>
            <a:ext cx="201259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April 14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, 2014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6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sda.noa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33F372-0151-4EF4-B0F4-F85DE6D3E53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438400"/>
            <a:ext cx="7772400" cy="1371600"/>
          </a:xfrm>
        </p:spPr>
        <p:txBody>
          <a:bodyPr/>
          <a:lstStyle/>
          <a:p>
            <a:pPr algn="ctr" eaLnBrk="1" fontAlgn="ctr" hangingPunct="1"/>
            <a:r>
              <a:rPr lang="en-US" altLang="en-US" sz="3600" b="1" dirty="0" smtClean="0">
                <a:ea typeface="ＭＳ Ｐゴシック" pitchFamily="34" charset="-128"/>
              </a:rPr>
              <a:t>Preparing for ADM at the JCSDA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91000"/>
            <a:ext cx="76200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Presented By: Jim Yoe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 dirty="0" smtClean="0">
                <a:ea typeface="ＭＳ Ｐゴシック" pitchFamily="34" charset="-128"/>
              </a:rPr>
              <a:t>(Slides liberated from a variety of sources...)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10245" name="Picture 4" descr="log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Lidar Working Group, 11/03/2015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162800" cy="898525"/>
          </a:xfrm>
        </p:spPr>
        <p:txBody>
          <a:bodyPr/>
          <a:lstStyle/>
          <a:p>
            <a:pPr lvl="1"/>
            <a:r>
              <a:rPr lang="en-US" sz="2400" dirty="0" smtClean="0"/>
              <a:t>O2R Environment</a:t>
            </a:r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C4640-110B-43E6-89F7-017480D31C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066800"/>
            <a:ext cx="5181600" cy="2590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800100" lvl="1" indent="-342900" eaLnBrk="1" hangingPunct="1">
              <a:buClr>
                <a:srgbClr val="1F497D"/>
              </a:buClr>
            </a:pPr>
            <a:endParaRPr lang="en-US" b="1" kern="0" dirty="0" smtClean="0">
              <a:solidFill>
                <a:srgbClr val="009900"/>
              </a:solidFill>
              <a:latin typeface="Arial"/>
              <a:ea typeface="+mn-ea"/>
            </a:endParaRPr>
          </a:p>
          <a:p>
            <a:pPr marL="342900" indent="-342900" eaLnBrk="1" hangingPunct="1"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4000" b="1" kern="0" dirty="0" smtClean="0">
                <a:solidFill>
                  <a:srgbClr val="009900"/>
                </a:solidFill>
                <a:latin typeface="Arial"/>
                <a:ea typeface="+mn-ea"/>
              </a:rPr>
              <a:t>This is a critical piece for a successful R2O. O2R involves:</a:t>
            </a:r>
          </a:p>
          <a:p>
            <a:pPr marL="742950" lvl="1" indent="-285750" eaLnBrk="1" hangingPunct="1">
              <a:buClr>
                <a:srgbClr val="1F497D"/>
              </a:buClr>
              <a:buFontTx/>
              <a:buChar char="–"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+mn-ea"/>
              </a:rPr>
              <a:t>Supercomputer(s) : JIBB, S4, Zeus Allocation</a:t>
            </a:r>
          </a:p>
          <a:p>
            <a:pPr marL="742950" lvl="1" indent="-285750" eaLnBrk="1" hangingPunct="1">
              <a:buClr>
                <a:srgbClr val="1F497D"/>
              </a:buClr>
              <a:buFontTx/>
              <a:buChar char="–"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+mn-ea"/>
              </a:rPr>
              <a:t>Porting/benchmarking codes/systems/libraries</a:t>
            </a:r>
          </a:p>
          <a:p>
            <a:pPr marL="742950" lvl="1" indent="-285750" eaLnBrk="1" hangingPunct="1">
              <a:buClr>
                <a:srgbClr val="1F497D"/>
              </a:buClr>
              <a:buFontTx/>
              <a:buChar char="–"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+mn-ea"/>
              </a:rPr>
              <a:t>Documentation to help researchers navigate</a:t>
            </a:r>
          </a:p>
          <a:p>
            <a:pPr marL="742950" lvl="1" indent="-285750" eaLnBrk="1" hangingPunct="1">
              <a:buClr>
                <a:srgbClr val="1F497D"/>
              </a:buClr>
              <a:buFontTx/>
              <a:buChar char="–"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+mn-ea"/>
              </a:rPr>
              <a:t>User Support</a:t>
            </a:r>
          </a:p>
          <a:p>
            <a:pPr marL="285750" indent="-285750" eaLnBrk="1" hangingPunct="1">
              <a:buClr>
                <a:srgbClr val="1F497D"/>
              </a:buClr>
              <a:buFontTx/>
              <a:buChar char="–"/>
            </a:pPr>
            <a:endParaRPr lang="fr-FR" sz="4000" kern="0" dirty="0" smtClean="0">
              <a:solidFill>
                <a:srgbClr val="000000"/>
              </a:solidFill>
              <a:latin typeface="Arial"/>
              <a:ea typeface="+mn-ea"/>
            </a:endParaRPr>
          </a:p>
          <a:p>
            <a:pPr marL="342900" indent="-342900" eaLnBrk="1" hangingPunct="1"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4000" b="1" kern="0" dirty="0" smtClean="0">
                <a:solidFill>
                  <a:srgbClr val="009900"/>
                </a:solidFill>
                <a:latin typeface="Arial"/>
                <a:ea typeface="+mn-ea"/>
              </a:rPr>
              <a:t>Status:</a:t>
            </a:r>
          </a:p>
          <a:p>
            <a:pPr marL="742950" lvl="1" indent="-285750" eaLnBrk="1" hangingPunct="1">
              <a:buClr>
                <a:srgbClr val="1F497D"/>
              </a:buClr>
              <a:buFontTx/>
              <a:buChar char="–"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+mn-ea"/>
              </a:rPr>
              <a:t>GSI, GFS implemented/benchmarked</a:t>
            </a:r>
          </a:p>
          <a:p>
            <a:pPr marL="742950" lvl="1" indent="-285750" eaLnBrk="1" hangingPunct="1">
              <a:buClr>
                <a:srgbClr val="1F497D"/>
              </a:buClr>
              <a:buFontTx/>
              <a:buChar char="–"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+mn-ea"/>
              </a:rPr>
              <a:t>HWRF implemented and benchmarked</a:t>
            </a:r>
          </a:p>
          <a:p>
            <a:pPr marL="742950" lvl="1" indent="-285750" eaLnBrk="1" hangingPunct="1">
              <a:buClr>
                <a:srgbClr val="1F497D"/>
              </a:buClr>
              <a:buFontTx/>
              <a:buChar char="–"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+mn-ea"/>
              </a:rPr>
              <a:t>Synchronization with T1534 completed </a:t>
            </a:r>
          </a:p>
          <a:p>
            <a:pPr marL="742950" lvl="1" indent="-285750" eaLnBrk="1" hangingPunct="1">
              <a:buClr>
                <a:srgbClr val="1F497D"/>
              </a:buClr>
              <a:buFontTx/>
              <a:buChar char="–"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+mn-ea"/>
              </a:rPr>
              <a:t>JCSDA secured an upgrade to its JIBB and S4 supercomputers to perform OSSEs/OSEs and to keep up with the newest resolution</a:t>
            </a:r>
          </a:p>
          <a:p>
            <a:pPr marL="742950" lvl="1" indent="-285750" eaLnBrk="1" hangingPunct="1">
              <a:buClr>
                <a:srgbClr val="1F497D"/>
              </a:buClr>
              <a:buFontTx/>
              <a:buChar char="–"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+mn-ea"/>
              </a:rPr>
              <a:t>JCSDA secured an increase to its NOAA R&amp;D allocation for this year on Zeus (1million core hours) to allow contribution to the H. Sandy data gap mitigation effort</a:t>
            </a:r>
            <a:r>
              <a:rPr lang="en-US" sz="4000" i="1" kern="0" dirty="0" smtClean="0">
                <a:solidFill>
                  <a:srgbClr val="000000"/>
                </a:solidFill>
                <a:latin typeface="Arial"/>
                <a:ea typeface="+mn-ea"/>
              </a:rPr>
              <a:t>. </a:t>
            </a:r>
            <a:r>
              <a:rPr lang="en-US" sz="3200" i="1" kern="0" dirty="0" smtClean="0">
                <a:solidFill>
                  <a:srgbClr val="FF0000"/>
                </a:solidFill>
                <a:latin typeface="Arial"/>
                <a:ea typeface="+mn-ea"/>
              </a:rPr>
              <a:t>[yet to be implemented]</a:t>
            </a:r>
          </a:p>
          <a:p>
            <a:pPr marL="342900" indent="-342900" eaLnBrk="1" hangingPunct="1">
              <a:buClr>
                <a:srgbClr val="1F497D"/>
              </a:buClr>
              <a:defRPr/>
            </a:pPr>
            <a:endParaRPr lang="en-US" sz="4000" b="1" kern="0" dirty="0" smtClean="0">
              <a:solidFill>
                <a:srgbClr val="009900"/>
              </a:solidFill>
              <a:latin typeface="Arial"/>
              <a:ea typeface="+mn-ea"/>
            </a:endParaRPr>
          </a:p>
          <a:p>
            <a:pPr marL="342900" indent="-342900" eaLnBrk="1" hangingPunct="1"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4000" b="1" kern="0" dirty="0" smtClean="0">
                <a:solidFill>
                  <a:srgbClr val="009900"/>
                </a:solidFill>
                <a:latin typeface="Arial"/>
                <a:ea typeface="+mn-ea"/>
              </a:rPr>
              <a:t>In progress:</a:t>
            </a:r>
          </a:p>
          <a:p>
            <a:pPr marL="742950" lvl="1" indent="-285750" eaLnBrk="1" hangingPunct="1">
              <a:buClr>
                <a:srgbClr val="1F497D"/>
              </a:buClr>
              <a:buFontTx/>
              <a:buChar char="–"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+mn-ea"/>
              </a:rPr>
              <a:t>Extension of O2R to include Ocean DA (NCODA, HYCOM)</a:t>
            </a:r>
          </a:p>
          <a:p>
            <a:pPr marL="742950" lvl="1" indent="-285750" eaLnBrk="1" hangingPunct="1">
              <a:buClr>
                <a:srgbClr val="1F497D"/>
              </a:buClr>
              <a:buFontTx/>
              <a:buChar char="–"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+mn-ea"/>
              </a:rPr>
              <a:t>Extension of O2R to include Land Systems (LIS).</a:t>
            </a:r>
          </a:p>
          <a:p>
            <a:pPr marL="742950" lvl="1" indent="-285750" eaLnBrk="1" hangingPunct="1">
              <a:buClr>
                <a:srgbClr val="1F497D"/>
              </a:buClr>
              <a:buFontTx/>
              <a:buChar char="–"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+mn-ea"/>
              </a:rPr>
              <a:t>Extension of O2R to include NAM</a:t>
            </a:r>
          </a:p>
          <a:p>
            <a:pPr marL="342900" indent="-342900" eaLnBrk="1" hangingPunct="1">
              <a:buClr>
                <a:srgbClr val="1F497D"/>
              </a:buClr>
              <a:buFont typeface="Wingdings" pitchFamily="2" charset="2"/>
              <a:buChar char="§"/>
            </a:pPr>
            <a:endParaRPr lang="en-US" b="1" kern="0" dirty="0" smtClean="0">
              <a:solidFill>
                <a:srgbClr val="009900"/>
              </a:solidFill>
              <a:latin typeface="Arial"/>
              <a:ea typeface="+mn-ea"/>
            </a:endParaRPr>
          </a:p>
          <a:p>
            <a:pPr marL="800100" lvl="1" indent="-342900" eaLnBrk="1" hangingPunct="1">
              <a:buClr>
                <a:srgbClr val="1F497D"/>
              </a:buClr>
            </a:pPr>
            <a:endParaRPr lang="en-US" b="1" kern="0" dirty="0" smtClean="0">
              <a:solidFill>
                <a:srgbClr val="009900"/>
              </a:solidFill>
              <a:latin typeface="Arial"/>
              <a:ea typeface="+mn-ea"/>
            </a:endParaRPr>
          </a:p>
          <a:p>
            <a:pPr marL="342900" indent="-342900" eaLnBrk="1" hangingPunct="1">
              <a:buClr>
                <a:srgbClr val="1F497D"/>
              </a:buClr>
              <a:buFont typeface="Wingdings" pitchFamily="2" charset="2"/>
              <a:buChar char="§"/>
              <a:defRPr/>
            </a:pPr>
            <a:endParaRPr lang="en-US" kern="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458075" y="3048000"/>
            <a:ext cx="1085850" cy="1504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24550" y="3067050"/>
            <a:ext cx="1171575" cy="1495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86600" y="4552950"/>
            <a:ext cx="9525" cy="619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67600" y="4552950"/>
            <a:ext cx="9525" cy="590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Callout 9"/>
          <p:cNvSpPr/>
          <p:nvPr/>
        </p:nvSpPr>
        <p:spPr>
          <a:xfrm>
            <a:off x="5238750" y="1981200"/>
            <a:ext cx="1476375" cy="97155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Scientific efforts in satellite DA in academia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648575" y="2066925"/>
            <a:ext cx="1495425" cy="97155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/>
                </a:solidFill>
              </a:rPr>
              <a:t>Scientific efforts in satellite DA in NOAA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6438900" y="1485900"/>
            <a:ext cx="1495425" cy="9715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Scientific efforts in satellite DA in research community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6143625" y="2705100"/>
            <a:ext cx="1914525" cy="97155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/>
                </a:solidFill>
              </a:rPr>
              <a:t>Scientific efforts in satellite DA in JCSDA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/>
                </a:solidFill>
              </a:rPr>
              <a:t>(funded by GOES-R, JPSS, etc)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5867400" y="5105400"/>
            <a:ext cx="2990850" cy="1104900"/>
          </a:xfrm>
          <a:prstGeom prst="cloudCallou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Products, techniques, improvements, with direct and immediate relevance </a:t>
            </a:r>
            <a:r>
              <a:rPr lang="en-US" sz="1000" dirty="0" err="1" smtClean="0">
                <a:solidFill>
                  <a:srgbClr val="000000"/>
                </a:solidFill>
              </a:rPr>
              <a:t>toNOAA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NWS Operational Models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(both global and regional)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7181850" y="4486275"/>
            <a:ext cx="171450" cy="6381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6" name="Picture 15" descr="jibb_app_util_pie.png"/>
          <p:cNvPicPr>
            <a:picLocks noChangeAspect="1"/>
          </p:cNvPicPr>
          <p:nvPr/>
        </p:nvPicPr>
        <p:blipFill>
          <a:blip r:embed="rId2" cstate="print"/>
          <a:srcRect l="12727" t="3420" r="33896" b="11154"/>
          <a:stretch>
            <a:fillRect/>
          </a:stretch>
        </p:blipFill>
        <p:spPr>
          <a:xfrm>
            <a:off x="762001" y="3693517"/>
            <a:ext cx="3048000" cy="2743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86200" y="4038600"/>
            <a:ext cx="1905000" cy="2286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More than ~ 50 users on both JIBB and S4 (total more than ~100). Mixture of NOAA and Researchers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821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ECBBE7-D07B-4B8E-B3B7-E4DFC4B66754}" type="slidenum">
              <a:rPr lang="en-US" smtClean="0">
                <a:solidFill>
                  <a:srgbClr val="FFFFFF"/>
                </a:solidFill>
                <a:ea typeface="SimSun" pitchFamily="2" charset="-122"/>
              </a:rPr>
              <a:pPr/>
              <a:t>11</a:t>
            </a:fld>
            <a:endParaRPr lang="en-US" dirty="0" smtClean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53475" cy="58578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OSE Activities / Impact Assessment</a:t>
            </a:r>
          </a:p>
        </p:txBody>
      </p:sp>
      <p:sp>
        <p:nvSpPr>
          <p:cNvPr id="43012" name="Rectangle 13"/>
          <p:cNvSpPr>
            <a:spLocks noChangeArrowheads="1"/>
          </p:cNvSpPr>
          <p:nvPr/>
        </p:nvSpPr>
        <p:spPr bwMode="auto">
          <a:xfrm>
            <a:off x="0" y="1752600"/>
            <a:ext cx="2971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</a:rPr>
              <a:t>An extensive assessment of the global observing system impact on NOAA forecast system has been undertaken.</a:t>
            </a:r>
          </a:p>
          <a:p>
            <a:pPr marL="285750" indent="-2857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</a:rPr>
              <a:t>The impact assessment  was done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+mn-ea"/>
              </a:rPr>
              <a:t>wrt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</a:rPr>
              <a:t> satellite data (collectively &amp;individually: microwave AMSU, MHS, GPS,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+mn-ea"/>
              </a:rPr>
              <a:t>hyperspectral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</a:rPr>
              <a:t> IR, AMVs, etc) as well as conventional data.</a:t>
            </a:r>
          </a:p>
          <a:p>
            <a:pPr marL="285750" indent="-2857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endParaRPr lang="en-US" sz="14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</a:rPr>
              <a:t>Satellite data as a group, had a very significant impact which surpasses the conventional data impact (by a wide margin), especially in the southern hemisphere.</a:t>
            </a:r>
          </a:p>
          <a:p>
            <a:pPr marL="285750" indent="-2857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endParaRPr lang="en-US" sz="14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en-US" sz="1400" dirty="0">
                <a:solidFill>
                  <a:srgbClr val="FF0000"/>
                </a:solidFill>
                <a:latin typeface="Arial"/>
                <a:ea typeface="+mn-ea"/>
              </a:rPr>
              <a:t>The impacts of individual classes of sensors did not add up to the significant impact above. </a:t>
            </a:r>
          </a:p>
          <a:p>
            <a:pPr marL="285750" indent="-2857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endParaRPr lang="en-US" sz="14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3013" name="AutoShape 6" descr="mailbox://D%7C/Home/SidB/Thunderbird/Profiles/ruotvjrh.default/Mail/Local%20Folders/JCSDA.sbd/IT%20&amp;%20Web?number=23699175&amp;part=1.2.1.2&amp;type=image/jpeg&amp;filename=IMG_20101026_1537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3014" name="AutoShape 8" descr="mailbox://D%7C/Home/SidB/Thunderbird/Profiles/ruotvjrh.default/Mail/Local%20Folders/JCSDA.sbd/IT%20&amp;%20Web?number=23699175&amp;part=1.2.1.2&amp;type=image/jpeg&amp;filename=IMG_20101026_1537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3015" name="AutoShape 10" descr="imap://sid%2Eboukabara@mail.nems.noaa.gov:993/fetch%3EUID%3E/INBOX%3E54948?part=1.2&amp;type=image/jpeg&amp;filename=WorkshopGroupPhoto2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3016" name="AutoShape 12" descr="imap://sid%2Eboukabara@mail.nems.noaa.gov:993/fetch%3EUID%3E/INBOX%3E54948?part=1.2&amp;type=image/jpeg&amp;filename=WorkshopGroupPhoto2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3017" name="AutoShape 14" descr="imap://sid%2Eboukabara@mail.nems.noaa.gov:993/fetch%3EUID%3E/INBOX%3E54948?part=1.2&amp;type=image/jpeg&amp;filename=WorkshopGroupPhoto2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3018" name="Text Box 14"/>
          <p:cNvSpPr txBox="1">
            <a:spLocks noChangeArrowheads="1"/>
          </p:cNvSpPr>
          <p:nvPr/>
        </p:nvSpPr>
        <p:spPr bwMode="auto">
          <a:xfrm>
            <a:off x="3276600" y="6019800"/>
            <a:ext cx="556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i="1" dirty="0">
                <a:solidFill>
                  <a:srgbClr val="000000"/>
                </a:solidFill>
                <a:latin typeface="Arial"/>
                <a:ea typeface="+mn-ea"/>
              </a:rPr>
              <a:t>Results from the  extensive data denials experiments performed in the JCSDA, aimed at assessing the impact of the global Plots courtesy of J. Jung.</a:t>
            </a:r>
          </a:p>
        </p:txBody>
      </p:sp>
      <p:pic>
        <p:nvPicPr>
          <p:cNvPr id="43019" name="Picture 13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925" y="914400"/>
            <a:ext cx="61880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7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BACD43-7FD0-4492-ABF9-7AB403BF64C4}" type="slidenum">
              <a:rPr lang="en-US" smtClean="0">
                <a:solidFill>
                  <a:srgbClr val="FFFFFF"/>
                </a:solidFill>
                <a:ea typeface="SimSun" pitchFamily="2" charset="-122"/>
              </a:rPr>
              <a:pPr/>
              <a:t>12</a:t>
            </a:fld>
            <a:endParaRPr lang="en-US" smtClean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88238" cy="1066800"/>
          </a:xfrm>
        </p:spPr>
        <p:txBody>
          <a:bodyPr/>
          <a:lstStyle/>
          <a:p>
            <a:pPr eaLnBrk="0" hangingPunct="0"/>
            <a:r>
              <a:rPr lang="en-US" sz="2000" dirty="0" smtClean="0"/>
              <a:t>JOSASC – Potential NOAA Contribution</a:t>
            </a:r>
            <a:endParaRPr lang="en-US" altLang="zh-CN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08281"/>
              </p:ext>
            </p:extLst>
          </p:nvPr>
        </p:nvGraphicFramePr>
        <p:xfrm>
          <a:off x="228600" y="1524000"/>
          <a:ext cx="8686800" cy="437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560"/>
                <a:gridCol w="1640840"/>
                <a:gridCol w="1066800"/>
                <a:gridCol w="1752600"/>
                <a:gridCol w="2286000"/>
              </a:tblGrid>
              <a:tr h="68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Determine the Impact of: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Expected Nature of Experiment 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Time</a:t>
                      </a:r>
                      <a:r>
                        <a:rPr lang="en-US" sz="1400" baseline="0" dirty="0" smtClean="0"/>
                        <a:t> to Complete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Current Resources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Resources</a:t>
                      </a:r>
                      <a:endParaRPr lang="fr-FR" sz="1400" dirty="0"/>
                    </a:p>
                  </a:txBody>
                  <a:tcPr/>
                </a:tc>
              </a:tr>
              <a:tr h="659969">
                <a:tc>
                  <a:txBody>
                    <a:bodyPr/>
                    <a:lstStyle/>
                    <a:p>
                      <a:r>
                        <a:rPr lang="fr-FR" sz="1100" baseline="0" dirty="0" smtClean="0"/>
                        <a:t>One or more </a:t>
                      </a:r>
                      <a:r>
                        <a:rPr lang="fr-FR" sz="1100" baseline="0" dirty="0" err="1" smtClean="0"/>
                        <a:t>specific</a:t>
                      </a:r>
                      <a:r>
                        <a:rPr lang="fr-FR" sz="1100" baseline="0" dirty="0" smtClean="0"/>
                        <a:t>  (</a:t>
                      </a:r>
                      <a:r>
                        <a:rPr lang="fr-FR" sz="1100" baseline="0" dirty="0" err="1" smtClean="0"/>
                        <a:t>existing</a:t>
                      </a:r>
                      <a:r>
                        <a:rPr lang="fr-FR" sz="1100" baseline="0" dirty="0" smtClean="0"/>
                        <a:t>) </a:t>
                      </a:r>
                      <a:r>
                        <a:rPr lang="fr-FR" sz="1100" baseline="0" dirty="0" err="1" smtClean="0"/>
                        <a:t>sensors</a:t>
                      </a:r>
                      <a:r>
                        <a:rPr lang="fr-FR" sz="1100" baseline="0" dirty="0" smtClean="0"/>
                        <a:t> or data </a:t>
                      </a:r>
                      <a:r>
                        <a:rPr lang="fr-FR" sz="1100" baseline="0" dirty="0" err="1" smtClean="0"/>
                        <a:t>products</a:t>
                      </a:r>
                      <a:r>
                        <a:rPr lang="fr-FR" sz="1100" baseline="0" dirty="0" smtClean="0"/>
                        <a:t> on NWP </a:t>
                      </a:r>
                      <a:r>
                        <a:rPr lang="fr-FR" sz="1100" baseline="0" dirty="0" err="1" smtClean="0"/>
                        <a:t>forecasts</a:t>
                      </a:r>
                      <a:endParaRPr lang="fr-FR" sz="1100" baseline="0" dirty="0" smtClean="0"/>
                    </a:p>
                    <a:p>
                      <a:r>
                        <a:rPr lang="fr-FR" sz="1100" baseline="0" dirty="0" smtClean="0"/>
                        <a:t>                                                                                                                                                                  </a:t>
                      </a:r>
                      <a:r>
                        <a:rPr lang="fr-FR" sz="1100" baseline="0" dirty="0" err="1" smtClean="0"/>
                        <a:t>Example</a:t>
                      </a:r>
                      <a:r>
                        <a:rPr lang="fr-FR" sz="1100" baseline="0" dirty="0" smtClean="0"/>
                        <a:t>:  Impact of </a:t>
                      </a:r>
                      <a:r>
                        <a:rPr lang="fr-FR" sz="1100" baseline="0" dirty="0" err="1" smtClean="0"/>
                        <a:t>losing</a:t>
                      </a:r>
                      <a:r>
                        <a:rPr lang="fr-FR" sz="1100" baseline="0" dirty="0" smtClean="0"/>
                        <a:t> a </a:t>
                      </a:r>
                      <a:r>
                        <a:rPr lang="fr-FR" sz="1100" baseline="0" dirty="0" err="1" smtClean="0"/>
                        <a:t>CrIS</a:t>
                      </a:r>
                      <a:r>
                        <a:rPr lang="fr-FR" sz="1100" baseline="0" dirty="0" smtClean="0"/>
                        <a:t>, etc.     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100" dirty="0" smtClean="0"/>
                        <a:t>Limited</a:t>
                      </a:r>
                      <a:r>
                        <a:rPr lang="en-US" sz="1100" baseline="0" dirty="0" smtClean="0"/>
                        <a:t>  duration </a:t>
                      </a:r>
                      <a:r>
                        <a:rPr lang="en-US" sz="1100" dirty="0" smtClean="0"/>
                        <a:t>(1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season for </a:t>
                      </a:r>
                      <a:r>
                        <a:rPr lang="en-US" sz="1100" baseline="0" dirty="0" smtClean="0"/>
                        <a:t> 2 weeks) </a:t>
                      </a:r>
                      <a:r>
                        <a:rPr lang="en-US" sz="1100" b="1" baseline="0" dirty="0" smtClean="0"/>
                        <a:t>to provide insight;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100" dirty="0" smtClean="0"/>
                        <a:t>Global system;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100" dirty="0" smtClean="0"/>
                        <a:t>Reduced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</a:t>
                      </a:r>
                      <a:r>
                        <a:rPr lang="fr-FR" sz="1100" dirty="0" err="1" smtClean="0"/>
                        <a:t>months</a:t>
                      </a:r>
                      <a:r>
                        <a:rPr lang="fr-FR" sz="1100" dirty="0" smtClean="0"/>
                        <a:t>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In-house</a:t>
                      </a:r>
                      <a:r>
                        <a:rPr lang="en-US" sz="1100" baseline="0" dirty="0" smtClean="0"/>
                        <a:t> expertise for supervision;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Leverage base for data handling, O2R;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S4, JIBB, or </a:t>
                      </a:r>
                      <a:r>
                        <a:rPr lang="en-US" sz="1100" baseline="0" dirty="0" smtClean="0"/>
                        <a:t>Theia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100" dirty="0" smtClean="0"/>
                        <a:t>- 1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additional  contract FTE; </a:t>
                      </a:r>
                      <a:r>
                        <a:rPr lang="en-US" sz="1100" baseline="0" dirty="0" smtClean="0"/>
                        <a:t> Including to maintain/update O2R environment;   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100" baseline="0" dirty="0" smtClean="0"/>
                        <a:t>- HPC resources dedicated: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100" baseline="0" dirty="0" smtClean="0"/>
                        <a:t>      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100" baseline="0" dirty="0" smtClean="0"/>
                        <a:t>Four to six experiments per year</a:t>
                      </a:r>
                      <a:endParaRPr lang="en-US" sz="1100" dirty="0" smtClean="0"/>
                    </a:p>
                  </a:txBody>
                  <a:tcPr/>
                </a:tc>
              </a:tr>
              <a:tr h="659969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a)-specific  sensor(s) or product(s) or </a:t>
                      </a:r>
                    </a:p>
                    <a:p>
                      <a:r>
                        <a:rPr lang="en-US" sz="1100" baseline="0" dirty="0" smtClean="0"/>
                        <a:t>b) Orbital configuration </a:t>
                      </a:r>
                    </a:p>
                    <a:p>
                      <a:r>
                        <a:rPr lang="en-US" sz="1100" baseline="0" dirty="0" smtClean="0"/>
                        <a:t>on  forecasts</a:t>
                      </a:r>
                    </a:p>
                    <a:p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Example: PM data gap mitigation impacts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100" dirty="0" smtClean="0"/>
                        <a:t>2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seasons for</a:t>
                      </a:r>
                      <a:r>
                        <a:rPr lang="en-US" sz="1100" baseline="0" dirty="0" smtClean="0"/>
                        <a:t> 1month each;</a:t>
                      </a:r>
                      <a:endParaRPr lang="en-US" sz="11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US" sz="1100" dirty="0" smtClean="0"/>
                        <a:t>Full resolution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100" b="1" baseline="0" dirty="0" smtClean="0"/>
                        <a:t>Statistically significant result, to support OS configuration decisions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 months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In-house</a:t>
                      </a:r>
                      <a:r>
                        <a:rPr lang="en-US" sz="1100" baseline="0" dirty="0" smtClean="0"/>
                        <a:t> expertise for supervision;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Leverage base for data handling, O2R;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S4, JIBB, or </a:t>
                      </a:r>
                      <a:r>
                        <a:rPr lang="en-US" sz="1100" baseline="0" dirty="0" smtClean="0"/>
                        <a:t>Theia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100" dirty="0" smtClean="0"/>
                        <a:t>2 additional  contract FTE 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>
                        <a:buFontTx/>
                        <a:buNone/>
                      </a:pPr>
                      <a:endParaRPr lang="en-US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- HPC resources dedicated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100" baseline="0" dirty="0" smtClean="0"/>
                        <a:t>                                                                     Four to six experiments per year  </a:t>
                      </a:r>
                      <a:endParaRPr lang="en-US" sz="1100" dirty="0" smtClean="0"/>
                    </a:p>
                  </a:txBody>
                  <a:tcPr/>
                </a:tc>
              </a:tr>
              <a:tr h="1161796"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An Observing System component on the forecast  of a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hurricane, tropical storm, winter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Rapid Response for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Illustration and insight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Not statistically significant to support  decision making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weeks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In-house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oversight</a:t>
                      </a:r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additional contractor FTE annually (10 storms per year)</a:t>
                      </a:r>
                    </a:p>
                    <a:p>
                      <a:pPr>
                        <a:buFontTx/>
                        <a:buNone/>
                      </a:pPr>
                      <a:endParaRPr lang="en-US" sz="1100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US" sz="1100" baseline="0" dirty="0" smtClean="0"/>
                        <a:t>- HPC resources dedicated</a:t>
                      </a:r>
                    </a:p>
                    <a:p>
                      <a:pPr>
                        <a:buFontTx/>
                        <a:buNone/>
                      </a:pP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1066800"/>
            <a:ext cx="749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+mn-ea"/>
              </a:rPr>
              <a:t>Requirements and Resources for Observation System Experiments</a:t>
            </a:r>
            <a:endParaRPr lang="fr-FR" sz="18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943600"/>
            <a:ext cx="838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+mn-ea"/>
              </a:rPr>
              <a:t>Assumptions: Development work previously completed (data already assimilated)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+mn-ea"/>
              </a:rPr>
              <a:t>Standard Metrics: AC,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+mn-ea"/>
              </a:rPr>
              <a:t>Precip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+mn-ea"/>
              </a:rPr>
              <a:t>Skill, RMS wind error, storm track/intensity error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35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BACD43-7FD0-4492-ABF9-7AB403BF64C4}" type="slidenum">
              <a:rPr lang="en-US" smtClean="0">
                <a:solidFill>
                  <a:srgbClr val="FFFFFF"/>
                </a:solidFill>
                <a:ea typeface="SimSun" pitchFamily="2" charset="-122"/>
              </a:rPr>
              <a:pPr/>
              <a:t>13</a:t>
            </a:fld>
            <a:endParaRPr lang="en-US" smtClean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88238" cy="1066800"/>
          </a:xfrm>
        </p:spPr>
        <p:txBody>
          <a:bodyPr/>
          <a:lstStyle/>
          <a:p>
            <a:pPr eaLnBrk="0" hangingPunct="0"/>
            <a:r>
              <a:rPr lang="en-US" sz="2000" dirty="0" smtClean="0"/>
              <a:t>JOSASC – Potential NOAA Contribution (cont’d)</a:t>
            </a:r>
            <a:endParaRPr lang="en-US" altLang="zh-CN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95923"/>
              </p:ext>
            </p:extLst>
          </p:nvPr>
        </p:nvGraphicFramePr>
        <p:xfrm>
          <a:off x="228600" y="1219200"/>
          <a:ext cx="86868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560"/>
                <a:gridCol w="1564640"/>
                <a:gridCol w="1066800"/>
                <a:gridCol w="1828800"/>
                <a:gridCol w="2286000"/>
              </a:tblGrid>
              <a:tr h="68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Determine the Impact of: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Expected Nature of Experiment 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Time</a:t>
                      </a:r>
                      <a:r>
                        <a:rPr lang="en-US" sz="1400" baseline="0" dirty="0" smtClean="0"/>
                        <a:t> to Complete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Current Resources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Resources</a:t>
                      </a:r>
                      <a:endParaRPr lang="fr-FR" sz="1400" dirty="0"/>
                    </a:p>
                  </a:txBody>
                  <a:tcPr/>
                </a:tc>
              </a:tr>
              <a:tr h="1161796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Existing selected sensors/prods on the forecast skills, related to land, ocean, aerosols , </a:t>
                      </a:r>
                      <a:r>
                        <a:rPr lang="en-US" sz="1100" baseline="0" dirty="0" err="1" smtClean="0"/>
                        <a:t>cryosphere</a:t>
                      </a:r>
                      <a:r>
                        <a:rPr lang="en-US" sz="1100" baseline="0" dirty="0" smtClean="0"/>
                        <a:t> (non-weather)</a:t>
                      </a:r>
                    </a:p>
                    <a:p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Example: GPM, Jason, SMAP, Aquarius, etc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Statistically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significant</a:t>
                      </a:r>
                      <a:r>
                        <a:rPr lang="fr-FR" sz="1100" dirty="0" smtClean="0"/>
                        <a:t>  </a:t>
                      </a:r>
                      <a:r>
                        <a:rPr lang="fr-FR" sz="1100" dirty="0" err="1" smtClean="0"/>
                        <a:t>result</a:t>
                      </a:r>
                      <a:r>
                        <a:rPr lang="fr-FR" sz="1100" dirty="0" smtClean="0"/>
                        <a:t>;</a:t>
                      </a:r>
                    </a:p>
                    <a:p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6  months (Once the capability established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No. Environments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need to be developed, based on coordination with NWS experts, metrics</a:t>
                      </a:r>
                      <a:r>
                        <a:rPr lang="en-US" sz="1100" baseline="0" dirty="0" smtClean="0"/>
                        <a:t> selected for each application. </a:t>
                      </a:r>
                    </a:p>
                    <a:p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- Leverage possible of existing projects on S4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100" dirty="0" smtClean="0"/>
                        <a:t>1FTE per application area (ocean, land, aerosol) to</a:t>
                      </a:r>
                      <a:r>
                        <a:rPr lang="en-US" sz="1100" baseline="0" dirty="0" smtClean="0"/>
                        <a:t> build capability in O2R. </a:t>
                      </a:r>
                      <a:r>
                        <a:rPr lang="en-US" sz="1100" u="sng" baseline="0" dirty="0" smtClean="0"/>
                        <a:t>For one year</a:t>
                      </a:r>
                    </a:p>
                    <a:p>
                      <a:pPr>
                        <a:buFontTx/>
                        <a:buNone/>
                      </a:pPr>
                      <a:endParaRPr lang="en-US" sz="11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100" baseline="0" dirty="0" smtClean="0"/>
                        <a:t> 0.5FTE per application area once capability in place (on-going)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3745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+mn-ea"/>
              </a:rPr>
              <a:t>Requirements and Resources for Forecast Sensitivity to Observations (FSO) Tool</a:t>
            </a:r>
            <a:endParaRPr lang="fr-FR" sz="18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36060"/>
              </p:ext>
            </p:extLst>
          </p:nvPr>
        </p:nvGraphicFramePr>
        <p:xfrm>
          <a:off x="228600" y="4114800"/>
          <a:ext cx="8686800" cy="189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560"/>
                <a:gridCol w="1564640"/>
                <a:gridCol w="1066800"/>
                <a:gridCol w="1828800"/>
                <a:gridCol w="2286000"/>
              </a:tblGrid>
              <a:tr h="121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Determine the Impact of: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Expected Nature of Experiment 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Time</a:t>
                      </a:r>
                      <a:r>
                        <a:rPr lang="en-US" sz="1400" baseline="0" dirty="0" smtClean="0"/>
                        <a:t> to Complete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Current Resources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Resources</a:t>
                      </a:r>
                      <a:endParaRPr lang="fr-FR" sz="1400" dirty="0"/>
                    </a:p>
                  </a:txBody>
                  <a:tcPr/>
                </a:tc>
              </a:tr>
              <a:tr h="1161796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All operationally  used sensor data and products on the forecast skill of the GFS, simultaneously.</a:t>
                      </a:r>
                    </a:p>
                    <a:p>
                      <a:endParaRPr lang="en-US" sz="11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aseline="0" dirty="0" smtClean="0"/>
                        <a:t>Ensemble-</a:t>
                      </a:r>
                      <a:r>
                        <a:rPr lang="fr-FR" sz="1100" baseline="0" dirty="0" err="1" smtClean="0"/>
                        <a:t>based</a:t>
                      </a:r>
                      <a:r>
                        <a:rPr lang="fr-FR" sz="1100" baseline="0" dirty="0" smtClean="0"/>
                        <a:t> FSO diagnostic (effort </a:t>
                      </a:r>
                      <a:r>
                        <a:rPr lang="fr-FR" sz="1100" baseline="0" dirty="0" err="1" smtClean="0"/>
                        <a:t>already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funded</a:t>
                      </a:r>
                      <a:r>
                        <a:rPr lang="fr-FR" sz="1100" baseline="0" dirty="0" smtClean="0"/>
                        <a:t> by EMC via H. Sandy)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On-going once established and implemented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r>
                        <a:rPr lang="en-US" sz="1100" baseline="0" dirty="0" smtClean="0"/>
                        <a:t> contractor FTE under NCEP/EMC supervision to develop, test, and coordinate operational integration in the Global Forecast System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100" baseline="0" dirty="0" smtClean="0"/>
                        <a:t>0.25 additional contractor FTE per area once capability in place (ongoing). User access, web-based display, reports.</a:t>
                      </a:r>
                    </a:p>
                    <a:p>
                      <a:pPr>
                        <a:buFontTx/>
                        <a:buNone/>
                      </a:pPr>
                      <a:endParaRPr lang="en-US" sz="1100" baseline="0" dirty="0" smtClean="0"/>
                    </a:p>
                    <a:p>
                      <a:pPr>
                        <a:buFontTx/>
                        <a:buNone/>
                      </a:pP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1" y="6096000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Assumption is that FSO capability will be led and implemented by EMC and be run operationally at NCO. </a:t>
            </a:r>
            <a:endParaRPr lang="fr-FR" sz="120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6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Partner Tools: </a:t>
            </a:r>
            <a:r>
              <a:rPr lang="en-US" dirty="0" smtClean="0">
                <a:ea typeface="ＭＳ Ｐゴシック" pitchFamily="34" charset="-128"/>
              </a:rPr>
              <a:t>NASA FSO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765175" y="2071688"/>
            <a:ext cx="8269288" cy="4114800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  <a:ea typeface="ＭＳ Ｐゴシック" pitchFamily="34" charset="-128"/>
              </a:rPr>
              <a:t>Lidar Working Group, 11/03/2015</a:t>
            </a: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D885F2-D439-4DA0-B0FE-F7EDA5DBC9DC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70662" name="Picture 4" descr="summary_all+year+global+impact_per_anl.png"/>
          <p:cNvPicPr>
            <a:picLocks noChangeAspect="1"/>
          </p:cNvPicPr>
          <p:nvPr/>
        </p:nvPicPr>
        <p:blipFill>
          <a:blip r:embed="rId2"/>
          <a:srcRect r="3300"/>
          <a:stretch>
            <a:fillRect/>
          </a:stretch>
        </p:blipFill>
        <p:spPr bwMode="auto">
          <a:xfrm>
            <a:off x="765175" y="2076450"/>
            <a:ext cx="7229475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Lidar Working Group, 11/03/2015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8C30DF-D1A7-4E62-9D9D-DF57922DD18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   </a:t>
            </a:r>
            <a:r>
              <a:rPr lang="en-US" altLang="en-US" dirty="0" smtClean="0">
                <a:ea typeface="ＭＳ Ｐゴシック" pitchFamily="34" charset="-128"/>
              </a:rPr>
              <a:t>Summary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JCSDA will be prepared to perform OSEs using ADM/Aeolus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Research-to-demonstration using JOSASC personnel and O2R environments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Could extend, and repeat as models and DAS evolve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Without NRT data, implementation transition on hold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JCSDA will be prepared to perform new OSSEs for DWL concepts after ADM</a:t>
            </a:r>
            <a:endParaRPr lang="en-US" altLang="en-US" sz="1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9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Lidar Working Group, 11/03/2015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8C30DF-D1A7-4E62-9D9D-DF57922DD18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   Overview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Recalling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JCSDA Partners, Mission, and 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JCSDA Science Priorities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JCSDA Status Update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Elements to Leverage </a:t>
            </a:r>
            <a:r>
              <a:rPr lang="en-US" altLang="en-US" sz="2400" dirty="0" smtClean="0">
                <a:ea typeface="ＭＳ Ｐゴシック" pitchFamily="34" charset="-128"/>
              </a:rPr>
              <a:t>for ADM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Summary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Partners, Vision, and Mission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DE51-3721-48D6-BD14-388A03D40F3B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2032" y="1654173"/>
            <a:ext cx="8720138" cy="2312988"/>
            <a:chOff x="114" y="994"/>
            <a:chExt cx="5493" cy="1652"/>
          </a:xfrm>
        </p:grpSpPr>
        <p:pic>
          <p:nvPicPr>
            <p:cNvPr id="7" name="Picture 5" descr="figures2_6-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994"/>
              <a:ext cx="5493" cy="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00" y="1759"/>
              <a:ext cx="144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300" b="1" dirty="0"/>
                <a:t>NASA/Earth Science Division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38" y="2245"/>
              <a:ext cx="152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300" b="1"/>
                <a:t>US Navy/Oceanographer and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300" b="1"/>
                <a:t>Navigator of the Navy and NRL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110" y="1228"/>
              <a:ext cx="72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300" b="1"/>
                <a:t>NOAA/NESDIS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920" y="1228"/>
              <a:ext cx="57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300" b="1"/>
                <a:t>NOAA/NWS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333" y="1759"/>
              <a:ext cx="56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300" b="1"/>
                <a:t>NOAA/OAR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398" y="2298"/>
              <a:ext cx="16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300" b="1"/>
                <a:t>US Air Force/Director of Weather</a:t>
              </a:r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91702" y="3978390"/>
            <a:ext cx="8876097" cy="10618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20202"/>
                </a:solidFill>
              </a:rPr>
              <a:t>Vision:</a:t>
            </a:r>
          </a:p>
          <a:p>
            <a:pPr>
              <a:spcBef>
                <a:spcPct val="50000"/>
              </a:spcBef>
            </a:pPr>
            <a:r>
              <a:rPr lang="en-US" altLang="en-US" sz="1800" i="1" dirty="0" smtClean="0">
                <a:solidFill>
                  <a:srgbClr val="020202"/>
                </a:solidFill>
                <a:latin typeface="Times New Roman" pitchFamily="18" charset="0"/>
              </a:rPr>
              <a:t>An </a:t>
            </a:r>
            <a:r>
              <a:rPr lang="en-US" altLang="en-US" sz="1800" i="1" dirty="0">
                <a:solidFill>
                  <a:srgbClr val="020202"/>
                </a:solidFill>
                <a:latin typeface="Times New Roman" pitchFamily="18" charset="0"/>
              </a:rPr>
              <a:t>interagency partnership working to become a world leader in applying satellite data and research to operational goals in environmental analysis and prediction</a:t>
            </a:r>
            <a:endParaRPr lang="en-US" altLang="en-US" sz="1600" i="1" dirty="0">
              <a:solidFill>
                <a:srgbClr val="020202"/>
              </a:solidFill>
              <a:latin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91702" y="5257800"/>
            <a:ext cx="8876097" cy="10618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020202"/>
                </a:solidFill>
              </a:rPr>
              <a:t>Mission:</a:t>
            </a:r>
          </a:p>
          <a:p>
            <a:pPr>
              <a:spcBef>
                <a:spcPct val="50000"/>
              </a:spcBef>
            </a:pPr>
            <a:r>
              <a:rPr lang="en-US" altLang="en-US" sz="1800" i="1" dirty="0">
                <a:solidFill>
                  <a:srgbClr val="020202"/>
                </a:solidFill>
                <a:latin typeface="Times New Roman" pitchFamily="18" charset="0"/>
              </a:rPr>
              <a:t>T</a:t>
            </a:r>
            <a:r>
              <a:rPr lang="en-US" altLang="en-US" sz="1800" i="1" dirty="0" smtClean="0">
                <a:solidFill>
                  <a:srgbClr val="020202"/>
                </a:solidFill>
                <a:latin typeface="Times New Roman" pitchFamily="18" charset="0"/>
              </a:rPr>
              <a:t>o </a:t>
            </a:r>
            <a:r>
              <a:rPr lang="en-US" altLang="en-US" sz="1800" i="1" dirty="0">
                <a:solidFill>
                  <a:srgbClr val="020202"/>
                </a:solidFill>
                <a:latin typeface="Times New Roman" pitchFamily="18" charset="0"/>
              </a:rPr>
              <a:t>accelerate and improve the quantitative use of research and operational satellite data in weather, ocean, climate and environmental analysis and prediction models.</a:t>
            </a:r>
            <a:endParaRPr lang="en-US" altLang="en-US" sz="1600" i="1" dirty="0">
              <a:solidFill>
                <a:srgbClr val="02020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9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JCSDA Science Priorities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Lidar Working Group, 11/03/2015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DE51-3721-48D6-BD14-388A03D40F3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2054994"/>
            <a:ext cx="8610600" cy="990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000" i="1" dirty="0">
                <a:latin typeface="Tahoma" pitchFamily="34" charset="0"/>
              </a:rPr>
              <a:t>Overarching goal: Help the operational services improve the quality of their prediction products via improved and accelerated use of satellite data and related research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1006" y="3045594"/>
            <a:ext cx="8608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800" kern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800" kern="0" dirty="0" smtClean="0">
                <a:ea typeface="ＭＳ Ｐゴシック" pitchFamily="34" charset="-128"/>
              </a:rPr>
              <a:t>Radiative Transfer Modeling (CRTM)</a:t>
            </a:r>
          </a:p>
          <a:p>
            <a:pPr>
              <a:lnSpc>
                <a:spcPct val="90000"/>
              </a:lnSpc>
            </a:pPr>
            <a:r>
              <a:rPr lang="en-US" altLang="en-US" sz="18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Preparation for assimilation of data from new instruments</a:t>
            </a:r>
          </a:p>
          <a:p>
            <a:pPr>
              <a:lnSpc>
                <a:spcPct val="90000"/>
              </a:lnSpc>
            </a:pPr>
            <a:r>
              <a:rPr lang="en-US" altLang="en-US" sz="1800" kern="0" dirty="0" smtClean="0">
                <a:ea typeface="ＭＳ Ｐゴシック" pitchFamily="34" charset="-128"/>
              </a:rPr>
              <a:t>Clouds and precipitation</a:t>
            </a:r>
          </a:p>
          <a:p>
            <a:pPr>
              <a:lnSpc>
                <a:spcPct val="90000"/>
              </a:lnSpc>
            </a:pPr>
            <a:r>
              <a:rPr lang="en-US" altLang="en-US" sz="1800" kern="0" dirty="0" smtClean="0">
                <a:ea typeface="ＭＳ Ｐゴシック" pitchFamily="34" charset="-128"/>
              </a:rPr>
              <a:t>Assimilation of land surface observations</a:t>
            </a:r>
          </a:p>
          <a:p>
            <a:pPr>
              <a:lnSpc>
                <a:spcPct val="90000"/>
              </a:lnSpc>
            </a:pPr>
            <a:r>
              <a:rPr lang="en-US" altLang="en-US" sz="1800" kern="0" dirty="0" smtClean="0">
                <a:ea typeface="ＭＳ Ｐゴシック" pitchFamily="34" charset="-128"/>
              </a:rPr>
              <a:t>Assimilation of ocean surface observations</a:t>
            </a:r>
          </a:p>
          <a:p>
            <a:pPr>
              <a:lnSpc>
                <a:spcPct val="90000"/>
              </a:lnSpc>
            </a:pPr>
            <a:r>
              <a:rPr lang="en-US" altLang="en-US" sz="1800" kern="0" dirty="0" smtClean="0">
                <a:ea typeface="ＭＳ Ｐゴシック" pitchFamily="34" charset="-128"/>
              </a:rPr>
              <a:t>Atmospheric composition; chemistry and aerosol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800" kern="0" dirty="0" smtClean="0">
              <a:ea typeface="ＭＳ Ｐゴシック" pitchFamily="34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8200" y="5470525"/>
            <a:ext cx="73152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rgbClr val="020202"/>
                </a:solidFill>
              </a:rPr>
              <a:t>Driving the activities of the Joint Center since 2001, approved by the Science Steering Committee</a:t>
            </a:r>
            <a:endParaRPr lang="en-US" altLang="en-US" i="1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Lidar Working Group, 11/03/2015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8C30DF-D1A7-4E62-9D9D-DF57922DD187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   </a:t>
            </a:r>
            <a:r>
              <a:rPr lang="en-US" altLang="en-US" dirty="0" smtClean="0">
                <a:ea typeface="ＭＳ Ｐゴシック" pitchFamily="34" charset="-128"/>
              </a:rPr>
              <a:t>JCSDA Status Update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New Director - Dr. Tom Auligne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Assumed the Position </a:t>
            </a:r>
            <a:r>
              <a:rPr lang="en-US" altLang="en-US" sz="2400" dirty="0" smtClean="0">
                <a:ea typeface="ＭＳ Ｐゴシック" pitchFamily="34" charset="-128"/>
              </a:rPr>
              <a:t>in May</a:t>
            </a:r>
            <a:r>
              <a:rPr lang="en-US" altLang="en-US" sz="2400" dirty="0">
                <a:ea typeface="ＭＳ Ｐゴシック" pitchFamily="34" charset="-128"/>
              </a:rPr>
              <a:t>, 2015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Overhauling JCSDA Strategic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Renewing MOA and </a:t>
            </a:r>
            <a:r>
              <a:rPr lang="en-US" altLang="en-US" sz="2400" dirty="0" smtClean="0">
                <a:ea typeface="ＭＳ Ｐゴシック" pitchFamily="34" charset="-128"/>
              </a:rPr>
              <a:t>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Planning to convene Science Steering Committee</a:t>
            </a:r>
            <a:endParaRPr lang="en-US" altLang="en-US" sz="2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Developing Initiatives and </a:t>
            </a:r>
            <a:r>
              <a:rPr lang="en-US" altLang="en-US" sz="2400" dirty="0" smtClean="0">
                <a:ea typeface="ＭＳ Ｐゴシック" pitchFamily="34" charset="-128"/>
              </a:rPr>
              <a:t>Practices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To improve and enhance the collaboration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See Website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itchFamily="34" charset="-128"/>
                <a:hlinkClick r:id="rId3"/>
              </a:rPr>
              <a:t>http://www.jcsda.noaa.gov</a:t>
            </a:r>
            <a:r>
              <a:rPr lang="en-US" altLang="en-US" sz="2000" dirty="0" smtClean="0">
                <a:ea typeface="ＭＳ Ｐゴシック" pitchFamily="34" charset="-128"/>
                <a:hlinkClick r:id="rId3"/>
              </a:rPr>
              <a:t>/</a:t>
            </a:r>
            <a:endParaRPr lang="en-US" altLang="en-US" sz="2000" dirty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Note bio for Tom Auligne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Quarterly </a:t>
            </a:r>
            <a:r>
              <a:rPr lang="en-US" altLang="en-US" sz="2000" dirty="0" err="1" smtClean="0">
                <a:ea typeface="ＭＳ Ｐゴシック" pitchFamily="34" charset="-128"/>
              </a:rPr>
              <a:t>newletters</a:t>
            </a:r>
            <a:r>
              <a:rPr lang="en-US" altLang="en-US" sz="2000" dirty="0" smtClean="0">
                <a:ea typeface="ＭＳ Ｐゴシック" pitchFamily="34" charset="-128"/>
              </a:rPr>
              <a:t>, upcoming meetings – Joint WS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9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Lidar Working Group, 11/03/2015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8C30DF-D1A7-4E62-9D9D-DF57922DD18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   </a:t>
            </a:r>
            <a:r>
              <a:rPr lang="en-US" altLang="en-US" dirty="0" smtClean="0">
                <a:ea typeface="ＭＳ Ｐゴシック" pitchFamily="34" charset="-128"/>
              </a:rPr>
              <a:t>Leverage for ADM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7772400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Capabilities Including: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Operations-to-Research Capability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Satellite Data Impact Assessment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 smtClean="0">
                <a:ea typeface="ＭＳ Ｐゴシック" pitchFamily="34" charset="-128"/>
              </a:rPr>
              <a:t>OSEs  (and OSSE experience)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 smtClean="0">
                <a:ea typeface="ＭＳ Ｐゴシック" pitchFamily="34" charset="-128"/>
              </a:rPr>
              <a:t>JOSASC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Partner Agency Tools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9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8229600" cy="685800"/>
          </a:xfrm>
        </p:spPr>
        <p:txBody>
          <a:bodyPr/>
          <a:lstStyle/>
          <a:p>
            <a:r>
              <a:rPr lang="en-US" altLang="en-US" sz="4000" smtClean="0"/>
              <a:t>JCSDA R2O Concept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idx="1"/>
          </p:nvPr>
        </p:nvSpPr>
        <p:spPr>
          <a:xfrm>
            <a:off x="76200" y="1524000"/>
            <a:ext cx="3657600" cy="4191000"/>
          </a:xfrm>
          <a:solidFill>
            <a:srgbClr val="FFC000"/>
          </a:solidFill>
        </p:spPr>
        <p:txBody>
          <a:bodyPr/>
          <a:lstStyle/>
          <a:p>
            <a:r>
              <a:rPr lang="en-US" altLang="en-US" sz="1800" smtClean="0"/>
              <a:t>Goal: Accelerates the use of satellite data in NWP centers</a:t>
            </a:r>
          </a:p>
          <a:p>
            <a:pPr>
              <a:buFont typeface="Wingdings" pitchFamily="2" charset="2"/>
              <a:buNone/>
            </a:pPr>
            <a:endParaRPr lang="en-US" altLang="en-US" sz="1800" smtClean="0"/>
          </a:p>
          <a:p>
            <a:r>
              <a:rPr lang="en-US" altLang="en-US" sz="1800" smtClean="0"/>
              <a:t>Ensures resources are in place to achieve successful transition: supercomputer, a software integration team, etc.</a:t>
            </a:r>
          </a:p>
          <a:p>
            <a:endParaRPr lang="en-US" altLang="en-US" sz="1800" smtClean="0"/>
          </a:p>
          <a:p>
            <a:r>
              <a:rPr lang="en-US" altLang="en-US" sz="1800" smtClean="0"/>
              <a:t>Ensures consistency and demonstrates benefits with operational systems like: Hybrid GDAS system (global), HWRF (Hurricane forecast).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988175"/>
            <a:ext cx="2133600" cy="476250"/>
          </a:xfrm>
          <a:noFill/>
        </p:spPr>
        <p:txBody>
          <a:bodyPr/>
          <a:lstStyle/>
          <a:p>
            <a:fld id="{137E1526-726A-4B6F-A418-57F8BE54E0B1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/>
              <a:t>7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96000" y="3295650"/>
            <a:ext cx="1028700" cy="1485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05325" y="3314700"/>
            <a:ext cx="1171575" cy="1495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76900" y="4800600"/>
            <a:ext cx="38100" cy="1123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67425" y="4781550"/>
            <a:ext cx="28575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 Callout 11"/>
          <p:cNvSpPr/>
          <p:nvPr/>
        </p:nvSpPr>
        <p:spPr>
          <a:xfrm>
            <a:off x="3819525" y="2228850"/>
            <a:ext cx="1476375" cy="97155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b="1" dirty="0">
                <a:solidFill>
                  <a:srgbClr val="000000"/>
                </a:solidFill>
              </a:rPr>
              <a:t>Scientific efforts in satellite DA </a:t>
            </a:r>
            <a:r>
              <a:rPr lang="en-US" sz="1000" b="1">
                <a:solidFill>
                  <a:srgbClr val="000000"/>
                </a:solidFill>
              </a:rPr>
              <a:t>in academia, CIs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229350" y="2314575"/>
            <a:ext cx="1495425" cy="97155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>
                <a:solidFill>
                  <a:srgbClr val="000000"/>
                </a:solidFill>
              </a:rPr>
              <a:t>Scientific efforts in satellite DA in NOAA/OAR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5019675" y="1733550"/>
            <a:ext cx="1495425" cy="9715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b="1" dirty="0">
                <a:solidFill>
                  <a:srgbClr val="000000"/>
                </a:solidFill>
              </a:rPr>
              <a:t>Scientific efforts in satellite DA in research community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4724400" y="2952750"/>
            <a:ext cx="1914525" cy="97155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>
                <a:solidFill>
                  <a:srgbClr val="000000"/>
                </a:solidFill>
              </a:rPr>
              <a:t>Scientific efforts in satellite DA in NOAA/NESDIS</a:t>
            </a:r>
          </a:p>
          <a:p>
            <a:pPr algn="ctr" eaLnBrk="1" hangingPunct="1">
              <a:defRPr/>
            </a:pPr>
            <a:r>
              <a:rPr lang="en-US" sz="900" b="1" dirty="0">
                <a:solidFill>
                  <a:srgbClr val="000000"/>
                </a:solidFill>
              </a:rPr>
              <a:t>(funded by GOES-R PGs, JPSS PGs, etc)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6581775" y="4171950"/>
            <a:ext cx="2562225" cy="1600200"/>
          </a:xfrm>
          <a:prstGeom prst="cloudCallout">
            <a:avLst>
              <a:gd name="adj1" fmla="val -57992"/>
              <a:gd name="adj2" fmla="val 39525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>
                <a:solidFill>
                  <a:srgbClr val="000000"/>
                </a:solidFill>
              </a:rPr>
              <a:t>Products, techniques, improvements, with direct and immediate relevance to NWP Operational Models</a:t>
            </a:r>
          </a:p>
          <a:p>
            <a:pPr algn="ctr" eaLnBrk="1" hangingPunct="1">
              <a:defRPr/>
            </a:pPr>
            <a:r>
              <a:rPr lang="en-US" sz="900" b="1" dirty="0">
                <a:solidFill>
                  <a:srgbClr val="000000"/>
                </a:solidFill>
              </a:rPr>
              <a:t>(both global and regional)</a:t>
            </a:r>
          </a:p>
          <a:p>
            <a:pPr algn="ctr" eaLnBrk="1" hangingPunct="1">
              <a:defRPr/>
            </a:pPr>
            <a:endParaRPr lang="en-US" sz="900" b="1" dirty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en-US" sz="900" b="1" dirty="0">
                <a:solidFill>
                  <a:srgbClr val="000000"/>
                </a:solidFill>
              </a:rPr>
              <a:t>Made consistent with Operational Systems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5791200" y="5010150"/>
            <a:ext cx="171450" cy="6381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362575" y="3971925"/>
            <a:ext cx="1143000" cy="66675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b="1" dirty="0">
                <a:solidFill>
                  <a:srgbClr val="000000"/>
                </a:solidFill>
              </a:rPr>
              <a:t>JCSDA’s own DA Activities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24400" y="6229350"/>
            <a:ext cx="25146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rgbClr val="FF0000"/>
                </a:solidFill>
              </a:rPr>
              <a:t>NWP Operational Centers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5638800" y="5772150"/>
            <a:ext cx="762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96000" y="5772150"/>
            <a:ext cx="762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76525" y="6696075"/>
            <a:ext cx="2057400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229475" y="6619875"/>
            <a:ext cx="1628775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TextBox 42"/>
          <p:cNvSpPr txBox="1">
            <a:spLocks noChangeArrowheads="1"/>
          </p:cNvSpPr>
          <p:nvPr/>
        </p:nvSpPr>
        <p:spPr bwMode="auto">
          <a:xfrm>
            <a:off x="2705100" y="6477000"/>
            <a:ext cx="200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000" b="1" i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Ongoing Baseline Improvement in NWP centers</a:t>
            </a:r>
          </a:p>
        </p:txBody>
      </p:sp>
      <p:sp>
        <p:nvSpPr>
          <p:cNvPr id="9238" name="TextBox 43"/>
          <p:cNvSpPr txBox="1">
            <a:spLocks noChangeArrowheads="1"/>
          </p:cNvSpPr>
          <p:nvPr/>
        </p:nvSpPr>
        <p:spPr bwMode="auto">
          <a:xfrm>
            <a:off x="7258050" y="6410325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000" b="1" i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Objective: Improvements in Forecast skills</a:t>
            </a:r>
          </a:p>
        </p:txBody>
      </p:sp>
      <p:sp>
        <p:nvSpPr>
          <p:cNvPr id="9239" name="TextBox 22"/>
          <p:cNvSpPr txBox="1">
            <a:spLocks noChangeArrowheads="1"/>
          </p:cNvSpPr>
          <p:nvPr/>
        </p:nvSpPr>
        <p:spPr bwMode="auto">
          <a:xfrm>
            <a:off x="6807200" y="1874838"/>
            <a:ext cx="2209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Diverse R&amp;D activities</a:t>
            </a:r>
          </a:p>
        </p:txBody>
      </p:sp>
      <p:sp>
        <p:nvSpPr>
          <p:cNvPr id="9240" name="TextBox 23"/>
          <p:cNvSpPr txBox="1">
            <a:spLocks noChangeArrowheads="1"/>
          </p:cNvSpPr>
          <p:nvPr/>
        </p:nvSpPr>
        <p:spPr bwMode="auto">
          <a:xfrm>
            <a:off x="4038600" y="4933950"/>
            <a:ext cx="1706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Select projects for R2O Transition</a:t>
            </a:r>
          </a:p>
        </p:txBody>
      </p:sp>
    </p:spTree>
    <p:extLst>
      <p:ext uri="{BB962C8B-B14F-4D97-AF65-F5344CB8AC3E}">
        <p14:creationId xmlns:p14="http://schemas.microsoft.com/office/powerpoint/2010/main" val="5819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What is an </a:t>
            </a:r>
            <a:r>
              <a:rPr lang="en-US" altLang="zh-CN" dirty="0" smtClean="0">
                <a:ea typeface="SimSun" pitchFamily="2" charset="-122"/>
              </a:rPr>
              <a:t>O2R?  </a:t>
            </a:r>
            <a:r>
              <a:rPr lang="en-US" altLang="zh-CN" dirty="0" smtClean="0">
                <a:ea typeface="SimSun" pitchFamily="2" charset="-122"/>
              </a:rPr>
              <a:t/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Why </a:t>
            </a:r>
            <a:r>
              <a:rPr lang="en-US" altLang="zh-CN" dirty="0" smtClean="0">
                <a:ea typeface="SimSun" pitchFamily="2" charset="-122"/>
              </a:rPr>
              <a:t>is it important?</a:t>
            </a:r>
            <a:endParaRPr lang="fr-FR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6388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O2R </a:t>
            </a:r>
            <a:r>
              <a:rPr lang="en-US" altLang="en-US" dirty="0" smtClean="0"/>
              <a:t>infrastructure brings the Operational environment to </a:t>
            </a:r>
            <a:r>
              <a:rPr lang="en-US" altLang="en-US" dirty="0" smtClean="0"/>
              <a:t>researchers</a:t>
            </a:r>
            <a:endParaRPr lang="en-US" altLang="en-US" dirty="0" smtClean="0"/>
          </a:p>
          <a:p>
            <a:r>
              <a:rPr lang="en-US" altLang="en-US" dirty="0" smtClean="0"/>
              <a:t>It allows scientists to perform their research in a system that is compatible with operational </a:t>
            </a:r>
            <a:r>
              <a:rPr lang="en-US" altLang="en-US" dirty="0" smtClean="0"/>
              <a:t>needs</a:t>
            </a:r>
            <a:endParaRPr lang="en-US" altLang="en-US" dirty="0" smtClean="0"/>
          </a:p>
          <a:p>
            <a:r>
              <a:rPr lang="en-US" altLang="en-US" dirty="0" smtClean="0"/>
              <a:t>When a successful research project is performed in an O2R environment, it increases its chances to transition to Operations (R2O</a:t>
            </a:r>
            <a:r>
              <a:rPr lang="en-US" altLang="en-US" dirty="0" smtClean="0"/>
              <a:t>)</a:t>
            </a:r>
            <a:endParaRPr lang="en-US" altLang="en-US" dirty="0" smtClean="0"/>
          </a:p>
          <a:p>
            <a:r>
              <a:rPr lang="en-US" altLang="en-US" dirty="0" smtClean="0"/>
              <a:t>Without an O2R environment, R2O is at best </a:t>
            </a:r>
            <a:r>
              <a:rPr lang="en-US" altLang="en-US" dirty="0" smtClean="0"/>
              <a:t>difficult</a:t>
            </a:r>
            <a:endParaRPr lang="fr-FR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7238D0-4981-4783-9686-16317661F908}" type="slidenum">
              <a:rPr lang="en-US" altLang="zh-CN" smtClean="0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US" altLang="zh-CN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does O2R/R2O work? </a:t>
            </a:r>
            <a:endParaRPr lang="fr-FR" alt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2136FD-69B3-46A2-8C82-D9BD3584D2F9}" type="slidenum">
              <a:rPr lang="en-US" altLang="zh-CN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altLang="zh-CN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3316" name="Picture 4" descr="JCSDA O2R-R2O 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5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print">
  <a:themeElements>
    <a:clrScheme name="">
      <a:dk1>
        <a:srgbClr val="030305"/>
      </a:dk1>
      <a:lt1>
        <a:srgbClr val="FFFFFF"/>
      </a:lt1>
      <a:dk2>
        <a:srgbClr val="660066"/>
      </a:dk2>
      <a:lt2>
        <a:srgbClr val="B7C1EB"/>
      </a:lt2>
      <a:accent1>
        <a:srgbClr val="A587E7"/>
      </a:accent1>
      <a:accent2>
        <a:srgbClr val="B2B2B2"/>
      </a:accent2>
      <a:accent3>
        <a:srgbClr val="FFFFFF"/>
      </a:accent3>
      <a:accent4>
        <a:srgbClr val="020203"/>
      </a:accent4>
      <a:accent5>
        <a:srgbClr val="CFC3F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6TGp_global_light_v2">
  <a:themeElements>
    <a:clrScheme name="176TGp_global_light_v2 3">
      <a:dk1>
        <a:srgbClr val="000000"/>
      </a:dk1>
      <a:lt1>
        <a:srgbClr val="FFFFFF"/>
      </a:lt1>
      <a:dk2>
        <a:srgbClr val="515F7B"/>
      </a:dk2>
      <a:lt2>
        <a:srgbClr val="C0C0C0"/>
      </a:lt2>
      <a:accent1>
        <a:srgbClr val="64C47B"/>
      </a:accent1>
      <a:accent2>
        <a:srgbClr val="8FA9F1"/>
      </a:accent2>
      <a:accent3>
        <a:srgbClr val="FFFFFF"/>
      </a:accent3>
      <a:accent4>
        <a:srgbClr val="000000"/>
      </a:accent4>
      <a:accent5>
        <a:srgbClr val="B8DEBF"/>
      </a:accent5>
      <a:accent6>
        <a:srgbClr val="8199DA"/>
      </a:accent6>
      <a:hlink>
        <a:srgbClr val="78BDD8"/>
      </a:hlink>
      <a:folHlink>
        <a:srgbClr val="ECEAAC"/>
      </a:folHlink>
    </a:clrScheme>
    <a:fontScheme name="176TGp_global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10001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2" dist="76200" dir="10800000">
            <a:srgbClr val="001D3A">
              <a:alpha val="50000"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10001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2" dist="76200" dir="10800000">
            <a:srgbClr val="001D3A">
              <a:alpha val="50000"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176TGp_global_light_v2 1">
        <a:dk1>
          <a:srgbClr val="000000"/>
        </a:dk1>
        <a:lt1>
          <a:srgbClr val="FFFFFF"/>
        </a:lt1>
        <a:dk2>
          <a:srgbClr val="754E3B"/>
        </a:dk2>
        <a:lt2>
          <a:srgbClr val="C0C0C0"/>
        </a:lt2>
        <a:accent1>
          <a:srgbClr val="E6B67C"/>
        </a:accent1>
        <a:accent2>
          <a:srgbClr val="7595E5"/>
        </a:accent2>
        <a:accent3>
          <a:srgbClr val="FFFFFF"/>
        </a:accent3>
        <a:accent4>
          <a:srgbClr val="000000"/>
        </a:accent4>
        <a:accent5>
          <a:srgbClr val="F0D7BF"/>
        </a:accent5>
        <a:accent6>
          <a:srgbClr val="6987CF"/>
        </a:accent6>
        <a:hlink>
          <a:srgbClr val="85C456"/>
        </a:hlink>
        <a:folHlink>
          <a:srgbClr val="BFA1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6TGp_global_light_v2 2">
        <a:dk1>
          <a:srgbClr val="000000"/>
        </a:dk1>
        <a:lt1>
          <a:srgbClr val="FFFFFF"/>
        </a:lt1>
        <a:dk2>
          <a:srgbClr val="204A9E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6TGp_global_light_v2 3">
        <a:dk1>
          <a:srgbClr val="000000"/>
        </a:dk1>
        <a:lt1>
          <a:srgbClr val="FFFFFF"/>
        </a:lt1>
        <a:dk2>
          <a:srgbClr val="515F7B"/>
        </a:dk2>
        <a:lt2>
          <a:srgbClr val="C0C0C0"/>
        </a:lt2>
        <a:accent1>
          <a:srgbClr val="64C47B"/>
        </a:accent1>
        <a:accent2>
          <a:srgbClr val="8FA9F1"/>
        </a:accent2>
        <a:accent3>
          <a:srgbClr val="FFFFFF"/>
        </a:accent3>
        <a:accent4>
          <a:srgbClr val="000000"/>
        </a:accent4>
        <a:accent5>
          <a:srgbClr val="B8DEBF"/>
        </a:accent5>
        <a:accent6>
          <a:srgbClr val="8199DA"/>
        </a:accent6>
        <a:hlink>
          <a:srgbClr val="78BDD8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SDIS Sandy reporting_July 23_Final 2013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ESDIS Sandy reporting_July 23_Final 2013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6325</TotalTime>
  <Words>1585</Words>
  <Application>Microsoft Office PowerPoint</Application>
  <PresentationFormat>On-screen Show (4:3)</PresentationFormat>
  <Paragraphs>240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Blends</vt:lpstr>
      <vt:lpstr>Blueprint</vt:lpstr>
      <vt:lpstr>176TGp_global_light_v2</vt:lpstr>
      <vt:lpstr>NESDIS Sandy reporting_July 23_Final 2013</vt:lpstr>
      <vt:lpstr>1_NESDIS Sandy reporting_July 23_Final 2013</vt:lpstr>
      <vt:lpstr>Preparing for ADM at the JCSDA</vt:lpstr>
      <vt:lpstr>   Overview</vt:lpstr>
      <vt:lpstr>Partners, Vision, and Mission</vt:lpstr>
      <vt:lpstr>JCSDA Science Priorities</vt:lpstr>
      <vt:lpstr>   JCSDA Status Update</vt:lpstr>
      <vt:lpstr>   Leverage for ADM</vt:lpstr>
      <vt:lpstr>JCSDA R2O Concept</vt:lpstr>
      <vt:lpstr>What is an O2R?   Why is it important?</vt:lpstr>
      <vt:lpstr>How does O2R/R2O work? </vt:lpstr>
      <vt:lpstr>O2R Environment</vt:lpstr>
      <vt:lpstr>OSE Activities / Impact Assessment</vt:lpstr>
      <vt:lpstr>JOSASC – Potential NOAA Contribution</vt:lpstr>
      <vt:lpstr>JOSASC – Potential NOAA Contribution (cont’d)</vt:lpstr>
      <vt:lpstr>Partner Tools: NASA FSO</vt:lpstr>
      <vt:lpstr>   Summary</vt:lpstr>
    </vt:vector>
  </TitlesOfParts>
  <Company>GMAO Administrator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JCSDA Briefing to Agency Executives</dc:title>
  <dc:creator>GMAO Administrator</dc:creator>
  <cp:lastModifiedBy>James G. Yoe</cp:lastModifiedBy>
  <cp:revision>144</cp:revision>
  <cp:lastPrinted>2015-11-03T15:40:28Z</cp:lastPrinted>
  <dcterms:created xsi:type="dcterms:W3CDTF">2012-07-25T22:06:43Z</dcterms:created>
  <dcterms:modified xsi:type="dcterms:W3CDTF">2015-11-03T17:10:25Z</dcterms:modified>
</cp:coreProperties>
</file>