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6858000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 indent="2286000">
      <a:defRPr>
        <a:latin typeface="Arial"/>
        <a:ea typeface="Arial"/>
        <a:cs typeface="Arial"/>
        <a:sym typeface="Arial"/>
      </a:defRPr>
    </a:lvl6pPr>
    <a:lvl7pPr indent="2743200">
      <a:defRPr>
        <a:latin typeface="Arial"/>
        <a:ea typeface="Arial"/>
        <a:cs typeface="Arial"/>
        <a:sym typeface="Arial"/>
      </a:defRPr>
    </a:lvl7pPr>
    <a:lvl8pPr indent="3200400">
      <a:defRPr>
        <a:latin typeface="Arial"/>
        <a:ea typeface="Arial"/>
        <a:cs typeface="Arial"/>
        <a:sym typeface="Arial"/>
      </a:defRPr>
    </a:lvl8pPr>
    <a:lvl9pPr indent="3657600">
      <a:defRPr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8A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8A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8A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8" name="Shape 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685800" y="2130425"/>
            <a:ext cx="7772400" cy="1755775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47" name="Shape 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6629400" y="274638"/>
            <a:ext cx="2057400" cy="6583363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body" idx="1"/>
          </p:nvPr>
        </p:nvSpPr>
        <p:spPr>
          <a:xfrm>
            <a:off x="457200" y="274638"/>
            <a:ext cx="8229600" cy="585152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2743200" y="228600"/>
            <a:ext cx="6019800" cy="1143000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457200" y="1371600"/>
            <a:ext cx="4038600" cy="5486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88" y="152400"/>
            <a:ext cx="1214438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0" y="1128712"/>
            <a:ext cx="9144000" cy="1"/>
          </a:xfrm>
          <a:prstGeom prst="line">
            <a:avLst/>
          </a:prstGeom>
          <a:ln w="57150">
            <a:solidFill>
              <a:srgbClr val="333399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3" name="Shape 63"/>
          <p:cNvSpPr/>
          <p:nvPr/>
        </p:nvSpPr>
        <p:spPr>
          <a:xfrm>
            <a:off x="1066800" y="152400"/>
            <a:ext cx="1589511" cy="739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1014" tIns="41014" rIns="41014" bIns="41014">
            <a:spAutoFit/>
          </a:bodyPr>
          <a:lstStyle/>
          <a:p>
            <a:pPr lvl="0" defTabSz="820737"/>
            <a:r>
              <a:rPr sz="800">
                <a:solidFill>
                  <a:srgbClr val="333399"/>
                </a:solidFill>
              </a:rPr>
              <a:t>National Aeronautics and </a:t>
            </a:r>
            <a:br>
              <a:rPr sz="800">
                <a:solidFill>
                  <a:srgbClr val="333399"/>
                </a:solidFill>
              </a:rPr>
            </a:br>
            <a:r>
              <a:rPr sz="800">
                <a:solidFill>
                  <a:srgbClr val="333399"/>
                </a:solidFill>
              </a:rPr>
              <a:t>Space Administration</a:t>
            </a:r>
            <a:endParaRPr sz="800">
              <a:solidFill>
                <a:srgbClr val="333399"/>
              </a:solidFill>
            </a:endParaRPr>
          </a:p>
          <a:p>
            <a:pPr lvl="0" defTabSz="820737"/>
            <a:endParaRPr sz="700">
              <a:solidFill>
                <a:srgbClr val="333399"/>
              </a:solidFill>
            </a:endParaRPr>
          </a:p>
          <a:p>
            <a:pPr lvl="0" defTabSz="820737"/>
            <a:r>
              <a:rPr sz="800">
                <a:solidFill>
                  <a:srgbClr val="333399"/>
                </a:solidFill>
                <a:latin typeface="Arial Bold"/>
                <a:ea typeface="Arial Bold"/>
                <a:cs typeface="Arial Bold"/>
                <a:sym typeface="Arial Bold"/>
              </a:rPr>
              <a:t>Jet Propulsion Laboratory</a:t>
            </a:r>
            <a:endParaRPr sz="800">
              <a:solidFill>
                <a:srgbClr val="33339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820737"/>
            <a:r>
              <a:rPr sz="800">
                <a:solidFill>
                  <a:srgbClr val="333399"/>
                </a:solidFill>
              </a:rPr>
              <a:t>California Institute of Technology</a:t>
            </a:r>
            <a:endParaRPr sz="800">
              <a:solidFill>
                <a:srgbClr val="333399"/>
              </a:solidFill>
            </a:endParaRPr>
          </a:p>
          <a:p>
            <a:pPr lvl="0" defTabSz="820737"/>
            <a:r>
              <a:rPr sz="800">
                <a:solidFill>
                  <a:srgbClr val="333399"/>
                </a:solidFill>
              </a:rPr>
              <a:t>Pasadena, California</a:t>
            </a:r>
          </a:p>
        </p:txBody>
      </p:sp>
      <p:sp>
        <p:nvSpPr>
          <p:cNvPr id="64" name="Shape 64"/>
          <p:cNvSpPr/>
          <p:nvPr>
            <p:ph type="title"/>
          </p:nvPr>
        </p:nvSpPr>
        <p:spPr>
          <a:xfrm>
            <a:off x="2743200" y="0"/>
            <a:ext cx="6019800" cy="1173163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33339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99"/>
                </a:solidFill>
              </a:rPr>
              <a:t>Title Text</a:t>
            </a:r>
          </a:p>
        </p:txBody>
      </p:sp>
      <p:sp>
        <p:nvSpPr>
          <p:cNvPr id="65" name="Shape 65"/>
          <p:cNvSpPr/>
          <p:nvPr>
            <p:ph type="body" idx="1"/>
          </p:nvPr>
        </p:nvSpPr>
        <p:spPr>
          <a:xfrm>
            <a:off x="457200" y="1371600"/>
            <a:ext cx="8229600" cy="54864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defRPr sz="2800">
                <a:solidFill>
                  <a:srgbClr val="333399"/>
                </a:solidFill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333399"/>
                </a:solidFill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333399"/>
                </a:solidFill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333399"/>
                </a:solidFill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rgbClr val="33339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33399"/>
                </a:solidFill>
              </a:rPr>
              <a:t>Body Level One</a:t>
            </a:r>
            <a:endParaRPr sz="2800">
              <a:solidFill>
                <a:srgbClr val="33339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33399"/>
                </a:solidFill>
              </a:rPr>
              <a:t>Body Level Two</a:t>
            </a:r>
            <a:endParaRPr sz="2800">
              <a:solidFill>
                <a:srgbClr val="33339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33399"/>
                </a:solidFill>
              </a:rPr>
              <a:t>Body Level Three</a:t>
            </a:r>
            <a:endParaRPr sz="2800">
              <a:solidFill>
                <a:srgbClr val="33339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33399"/>
                </a:solidFill>
              </a:rPr>
              <a:t>Body Level Four</a:t>
            </a:r>
            <a:endParaRPr sz="2800">
              <a:solidFill>
                <a:srgbClr val="33339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333399"/>
                </a:solidFill>
              </a:rPr>
              <a:t>Body Level Five</a:t>
            </a:r>
          </a:p>
        </p:txBody>
      </p:sp>
      <p:sp>
        <p:nvSpPr>
          <p:cNvPr id="66" name="Shape 6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cap="none" sz="1800"/>
            </a:pPr>
            <a:r>
              <a:rPr cap="all" sz="4000"/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</a:lvl1pPr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457200" y="274638"/>
            <a:ext cx="8229600" cy="1204980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457200" y="1479617"/>
            <a:ext cx="4040188" cy="69525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>
                <a:latin typeface="Arial Bold"/>
                <a:ea typeface="Arial Bold"/>
                <a:cs typeface="Arial Bold"/>
                <a:sym typeface="Arial Bold"/>
              </a:defRPr>
            </a:lvl1pPr>
            <a:lvl2pPr marL="0" indent="457200">
              <a:spcBef>
                <a:spcPts val="500"/>
              </a:spcBef>
              <a:buSzTx/>
              <a:buNone/>
              <a:defRPr sz="2400">
                <a:latin typeface="Arial Bold"/>
                <a:ea typeface="Arial Bold"/>
                <a:cs typeface="Arial Bold"/>
                <a:sym typeface="Arial Bold"/>
              </a:defRPr>
            </a:lvl2pPr>
            <a:lvl3pPr marL="0" indent="914400">
              <a:spcBef>
                <a:spcPts val="500"/>
              </a:spcBef>
              <a:buSzTx/>
              <a:buNone/>
              <a:defRPr sz="2400">
                <a:latin typeface="Arial Bold"/>
                <a:ea typeface="Arial Bold"/>
                <a:cs typeface="Arial Bold"/>
                <a:sym typeface="Arial Bold"/>
              </a:defRPr>
            </a:lvl3pPr>
            <a:lvl4pPr marL="0" indent="1371600">
              <a:spcBef>
                <a:spcPts val="500"/>
              </a:spcBef>
              <a:buSzTx/>
              <a:buNone/>
              <a:defRPr sz="2400">
                <a:latin typeface="Arial Bold"/>
                <a:ea typeface="Arial Bold"/>
                <a:cs typeface="Arial Bold"/>
                <a:sym typeface="Arial Bold"/>
              </a:defRPr>
            </a:lvl4pPr>
            <a:lvl5pPr marL="0" indent="1828800">
              <a:spcBef>
                <a:spcPts val="500"/>
              </a:spcBef>
              <a:buSzTx/>
              <a:buNone/>
              <a:defRPr sz="2400"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/>
            </a:pPr>
            <a:r>
              <a:rPr sz="2400"/>
              <a:t>Body Level One</a:t>
            </a:r>
            <a:endParaRPr sz="2400"/>
          </a:p>
          <a:p>
            <a:pPr lvl="1">
              <a:defRPr sz="1800"/>
            </a:pPr>
            <a:r>
              <a:rPr sz="2400"/>
              <a:t>Body Level Two</a:t>
            </a:r>
            <a:endParaRPr sz="2400"/>
          </a:p>
          <a:p>
            <a:pPr lvl="2">
              <a:defRPr sz="1800"/>
            </a:pPr>
            <a:r>
              <a:rPr sz="2400"/>
              <a:t>Body Level Three</a:t>
            </a:r>
            <a:endParaRPr sz="2400"/>
          </a:p>
          <a:p>
            <a:pPr lvl="3">
              <a:defRPr sz="1800"/>
            </a:pPr>
            <a:r>
              <a:rPr sz="2400"/>
              <a:t>Body Level Four</a:t>
            </a:r>
            <a:endParaRPr sz="2400"/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2229633" y="0"/>
            <a:ext cx="5887233" cy="838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2000"/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2000"/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  <a:endParaRPr sz="1400"/>
          </a:p>
          <a:p>
            <a:pPr lvl="1">
              <a:defRPr sz="1800"/>
            </a:pPr>
            <a:r>
              <a:rPr sz="1400"/>
              <a:t>Body Level Two</a:t>
            </a:r>
            <a:endParaRPr sz="1400"/>
          </a:p>
          <a:p>
            <a:pPr lvl="2">
              <a:defRPr sz="1800"/>
            </a:pPr>
            <a:r>
              <a:rPr sz="1400"/>
              <a:t>Body Level Three</a:t>
            </a:r>
            <a:endParaRPr sz="1400"/>
          </a:p>
          <a:p>
            <a:pPr lvl="3">
              <a:defRPr sz="1800"/>
            </a:pPr>
            <a:r>
              <a:rPr sz="1400"/>
              <a:t>Body Level Four</a:t>
            </a:r>
            <a:endParaRPr sz="1400"/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-17463"/>
            <a:ext cx="9144000" cy="855663"/>
          </a:xfrm>
          <a:prstGeom prst="rect">
            <a:avLst/>
          </a:prstGeom>
          <a:solidFill>
            <a:srgbClr val="EBEBF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</a:p>
        </p:txBody>
      </p:sp>
      <p:grpSp>
        <p:nvGrpSpPr>
          <p:cNvPr id="6" name="Group 6"/>
          <p:cNvGrpSpPr/>
          <p:nvPr/>
        </p:nvGrpSpPr>
        <p:grpSpPr>
          <a:xfrm>
            <a:off x="152400" y="112713"/>
            <a:ext cx="1829567" cy="649287"/>
            <a:chOff x="0" y="0"/>
            <a:chExt cx="1829566" cy="649286"/>
          </a:xfrm>
        </p:grpSpPr>
        <p:sp>
          <p:nvSpPr>
            <p:cNvPr id="3" name="Shape 3"/>
            <p:cNvSpPr/>
            <p:nvPr/>
          </p:nvSpPr>
          <p:spPr>
            <a:xfrm>
              <a:off x="50800" y="12699"/>
              <a:ext cx="587377" cy="587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4" name="image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69939" cy="649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Shape 5"/>
            <p:cNvSpPr/>
            <p:nvPr/>
          </p:nvSpPr>
          <p:spPr>
            <a:xfrm>
              <a:off x="625475" y="222249"/>
              <a:ext cx="1204092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/>
              <a:r>
                <a:rPr sz="600">
                  <a:latin typeface="+mj-lt"/>
                  <a:ea typeface="+mj-ea"/>
                  <a:cs typeface="+mj-cs"/>
                  <a:sym typeface="Helvetica"/>
                </a:rPr>
                <a:t>Jet Propulsion Laboratory</a:t>
              </a:r>
              <a:endParaRPr sz="600">
                <a:latin typeface="+mj-lt"/>
                <a:ea typeface="+mj-ea"/>
                <a:cs typeface="+mj-cs"/>
                <a:sym typeface="Helvetica"/>
              </a:endParaRPr>
            </a:p>
            <a:p>
              <a:pPr lvl="0"/>
              <a:r>
                <a:rPr sz="600">
                  <a:latin typeface="+mj-lt"/>
                  <a:ea typeface="+mj-ea"/>
                  <a:cs typeface="+mj-cs"/>
                  <a:sym typeface="Helvetica"/>
                </a:rPr>
                <a:t>California Institute of Technology</a:t>
              </a:r>
            </a:p>
          </p:txBody>
        </p:sp>
      </p:grpSp>
      <p:sp>
        <p:nvSpPr>
          <p:cNvPr id="7" name="Shape 7"/>
          <p:cNvSpPr/>
          <p:nvPr/>
        </p:nvSpPr>
        <p:spPr>
          <a:xfrm>
            <a:off x="2211070" y="76200"/>
            <a:ext cx="1" cy="622300"/>
          </a:xfrm>
          <a:prstGeom prst="line">
            <a:avLst/>
          </a:prstGeom>
          <a:ln w="285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" name="Shape 8"/>
          <p:cNvSpPr/>
          <p:nvPr>
            <p:ph type="title"/>
          </p:nvPr>
        </p:nvSpPr>
        <p:spPr>
          <a:xfrm>
            <a:off x="2217106" y="0"/>
            <a:ext cx="5812078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457200" y="1143000"/>
            <a:ext cx="82296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10" name="Shape 10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spd="med" advClick="1"/>
  <p:txStyles>
    <p:titleStyle>
      <a:lvl1pPr algn="ctr">
        <a:defRPr sz="2400">
          <a:latin typeface="Arial"/>
          <a:ea typeface="Arial"/>
          <a:cs typeface="Arial"/>
          <a:sym typeface="Arial"/>
        </a:defRPr>
      </a:lvl1pPr>
      <a:lvl2pPr algn="ctr">
        <a:defRPr sz="2400">
          <a:latin typeface="Arial"/>
          <a:ea typeface="Arial"/>
          <a:cs typeface="Arial"/>
          <a:sym typeface="Arial"/>
        </a:defRPr>
      </a:lvl2pPr>
      <a:lvl3pPr algn="ctr">
        <a:defRPr sz="2400">
          <a:latin typeface="Arial"/>
          <a:ea typeface="Arial"/>
          <a:cs typeface="Arial"/>
          <a:sym typeface="Arial"/>
        </a:defRPr>
      </a:lvl3pPr>
      <a:lvl4pPr algn="ctr">
        <a:defRPr sz="2400">
          <a:latin typeface="Arial"/>
          <a:ea typeface="Arial"/>
          <a:cs typeface="Arial"/>
          <a:sym typeface="Arial"/>
        </a:defRPr>
      </a:lvl4pPr>
      <a:lvl5pPr algn="ctr">
        <a:defRPr sz="2400">
          <a:latin typeface="Arial"/>
          <a:ea typeface="Arial"/>
          <a:cs typeface="Arial"/>
          <a:sym typeface="Arial"/>
        </a:defRPr>
      </a:lvl5pPr>
      <a:lvl6pPr indent="457200" algn="ctr">
        <a:defRPr sz="2400">
          <a:latin typeface="Arial"/>
          <a:ea typeface="Arial"/>
          <a:cs typeface="Arial"/>
          <a:sym typeface="Arial"/>
        </a:defRPr>
      </a:lvl6pPr>
      <a:lvl7pPr indent="914400" algn="ctr">
        <a:defRPr sz="2400">
          <a:latin typeface="Arial"/>
          <a:ea typeface="Arial"/>
          <a:cs typeface="Arial"/>
          <a:sym typeface="Arial"/>
        </a:defRPr>
      </a:lvl7pPr>
      <a:lvl8pPr indent="1371600" algn="ctr">
        <a:defRPr sz="2400">
          <a:latin typeface="Arial"/>
          <a:ea typeface="Arial"/>
          <a:cs typeface="Arial"/>
          <a:sym typeface="Arial"/>
        </a:defRPr>
      </a:lvl8pPr>
      <a:lvl9pPr indent="1828800" algn="ctr">
        <a:defRPr sz="2400"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400"/>
        </a:spcBef>
        <a:buSzPct val="100000"/>
        <a:buChar char="•"/>
        <a:defRPr sz="2000">
          <a:latin typeface="Arial"/>
          <a:ea typeface="Arial"/>
          <a:cs typeface="Arial"/>
          <a:sym typeface="Arial"/>
        </a:defRPr>
      </a:lvl1pPr>
      <a:lvl2pPr marL="774700" indent="-317500">
        <a:spcBef>
          <a:spcPts val="400"/>
        </a:spcBef>
        <a:buSzPct val="100000"/>
        <a:buChar char="–"/>
        <a:defRPr sz="2000">
          <a:latin typeface="Arial"/>
          <a:ea typeface="Arial"/>
          <a:cs typeface="Arial"/>
          <a:sym typeface="Arial"/>
        </a:defRPr>
      </a:lvl2pPr>
      <a:lvl3pPr marL="1200150" indent="-285750">
        <a:spcBef>
          <a:spcPts val="400"/>
        </a:spcBef>
        <a:buSzPct val="100000"/>
        <a:buChar char="•"/>
        <a:defRPr sz="2000">
          <a:latin typeface="Arial"/>
          <a:ea typeface="Arial"/>
          <a:cs typeface="Arial"/>
          <a:sym typeface="Arial"/>
        </a:defRPr>
      </a:lvl3pPr>
      <a:lvl4pPr marL="1698171" indent="-326571">
        <a:spcBef>
          <a:spcPts val="400"/>
        </a:spcBef>
        <a:buSzPct val="100000"/>
        <a:buChar char="–"/>
        <a:defRPr sz="2000">
          <a:latin typeface="Arial"/>
          <a:ea typeface="Arial"/>
          <a:cs typeface="Arial"/>
          <a:sym typeface="Arial"/>
        </a:defRPr>
      </a:lvl4pPr>
      <a:lvl5pPr marL="2155371" indent="-326571">
        <a:spcBef>
          <a:spcPts val="400"/>
        </a:spcBef>
        <a:buSzPct val="100000"/>
        <a:buChar char="»"/>
        <a:defRPr sz="2000">
          <a:latin typeface="Arial"/>
          <a:ea typeface="Arial"/>
          <a:cs typeface="Arial"/>
          <a:sym typeface="Arial"/>
        </a:defRPr>
      </a:lvl5pPr>
      <a:lvl6pPr marL="2514600" indent="-228600">
        <a:spcBef>
          <a:spcPts val="400"/>
        </a:spcBef>
        <a:buSzPct val="100000"/>
        <a:buChar char="»"/>
        <a:defRPr sz="2000">
          <a:latin typeface="Arial"/>
          <a:ea typeface="Arial"/>
          <a:cs typeface="Arial"/>
          <a:sym typeface="Arial"/>
        </a:defRPr>
      </a:lvl6pPr>
      <a:lvl7pPr marL="2971800" indent="-228600">
        <a:spcBef>
          <a:spcPts val="400"/>
        </a:spcBef>
        <a:buSzPct val="100000"/>
        <a:buChar char="»"/>
        <a:defRPr sz="2000">
          <a:latin typeface="Arial"/>
          <a:ea typeface="Arial"/>
          <a:cs typeface="Arial"/>
          <a:sym typeface="Arial"/>
        </a:defRPr>
      </a:lvl7pPr>
      <a:lvl8pPr marL="3429000" indent="-228600">
        <a:spcBef>
          <a:spcPts val="400"/>
        </a:spcBef>
        <a:buSzPct val="100000"/>
        <a:buChar char="»"/>
        <a:defRPr sz="2000">
          <a:latin typeface="Arial"/>
          <a:ea typeface="Arial"/>
          <a:cs typeface="Arial"/>
          <a:sym typeface="Arial"/>
        </a:defRPr>
      </a:lvl8pPr>
      <a:lvl9pPr marL="3886200" indent="-228600">
        <a:spcBef>
          <a:spcPts val="400"/>
        </a:spcBef>
        <a:buSzPct val="100000"/>
        <a:buChar char="»"/>
        <a:defRPr sz="2000">
          <a:latin typeface="Arial"/>
          <a:ea typeface="Arial"/>
          <a:cs typeface="Arial"/>
          <a:sym typeface="Arial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pagano@jpl.nasa.gov" TargetMode="External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7.jpeg"/><Relationship Id="rId8" Type="http://schemas.openxmlformats.org/officeDocument/2006/relationships/image" Target="../media/image34.png"/><Relationship Id="rId9" Type="http://schemas.openxmlformats.org/officeDocument/2006/relationships/image" Target="../media/image3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jpe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3.jpeg"/><Relationship Id="rId8" Type="http://schemas.openxmlformats.org/officeDocument/2006/relationships/image" Target="../media/image20.png"/><Relationship Id="rId9" Type="http://schemas.openxmlformats.org/officeDocument/2006/relationships/image" Target="../media/image2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4.jpe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xfrm>
            <a:off x="685800" y="1531937"/>
            <a:ext cx="7772400" cy="147002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br>
              <a:rPr sz="4400"/>
            </a:b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1600200" y="1117452"/>
            <a:ext cx="6172200" cy="245217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612648">
              <a:spcBef>
                <a:spcPts val="200"/>
              </a:spcBef>
              <a:defRPr sz="1800"/>
            </a:pPr>
            <a:r>
              <a:rPr sz="1742"/>
              <a:t>Activities at NASA towards 3D wind retrievals </a:t>
            </a:r>
            <a:br>
              <a:rPr sz="1742"/>
            </a:br>
            <a:r>
              <a:rPr sz="1742"/>
              <a:t>from “hyperspectral” IR sounders</a:t>
            </a:r>
            <a:endParaRPr sz="1742"/>
          </a:p>
          <a:p>
            <a:pPr lvl="0" defTabSz="612648">
              <a:spcBef>
                <a:spcPts val="300"/>
              </a:spcBef>
              <a:defRPr sz="1800"/>
            </a:pPr>
            <a:endParaRPr sz="1742"/>
          </a:p>
          <a:p>
            <a:pPr lvl="0" defTabSz="612648">
              <a:spcBef>
                <a:spcPts val="100"/>
              </a:spcBef>
              <a:defRPr sz="1800"/>
            </a:pPr>
            <a:r>
              <a:rPr sz="1340"/>
              <a:t>Tom Pagano</a:t>
            </a:r>
            <a:endParaRPr sz="1340"/>
          </a:p>
          <a:p>
            <a:pPr lvl="0" defTabSz="612648">
              <a:spcBef>
                <a:spcPts val="100"/>
              </a:spcBef>
              <a:defRPr sz="1800"/>
            </a:pPr>
            <a:r>
              <a:rPr sz="1340"/>
              <a:t>AIRS Project Manager</a:t>
            </a:r>
            <a:endParaRPr sz="1340"/>
          </a:p>
          <a:p>
            <a:pPr lvl="0" defTabSz="612648">
              <a:spcBef>
                <a:spcPts val="100"/>
              </a:spcBef>
              <a:defRPr sz="1800"/>
            </a:pPr>
            <a:r>
              <a:rPr sz="1340"/>
              <a:t>Caltech NASA JPL</a:t>
            </a:r>
            <a:endParaRPr sz="1340"/>
          </a:p>
          <a:p>
            <a:pPr lvl="0" defTabSz="612648">
              <a:spcBef>
                <a:spcPts val="100"/>
              </a:spcBef>
              <a:defRPr sz="1800"/>
            </a:pPr>
            <a:r>
              <a:rPr sz="1340"/>
              <a:t>4800 Oak Grove Dr. Pasadena, Ca 91109</a:t>
            </a:r>
            <a:endParaRPr sz="1340"/>
          </a:p>
          <a:p>
            <a:pPr lvl="0" defTabSz="612648">
              <a:spcBef>
                <a:spcPts val="300"/>
              </a:spcBef>
              <a:defRPr sz="1800"/>
            </a:pPr>
            <a:endParaRPr sz="1340"/>
          </a:p>
          <a:p>
            <a:pPr lvl="0" defTabSz="612648">
              <a:spcBef>
                <a:spcPts val="100"/>
              </a:spcBef>
              <a:defRPr sz="1800"/>
            </a:pPr>
            <a:r>
              <a:rPr sz="134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 invalidUrl="" action="" tgtFrame="" tooltip="" history="1" highlightClick="0" endSnd="0"/>
              </a:rPr>
              <a:t>tpagano@jpl.nasa.gov</a:t>
            </a:r>
            <a:r>
              <a:rPr sz="1340"/>
              <a:t> (818) 393-3917</a:t>
            </a:r>
            <a:endParaRPr sz="1340"/>
          </a:p>
          <a:p>
            <a:pPr lvl="0" defTabSz="612648">
              <a:spcBef>
                <a:spcPts val="100"/>
              </a:spcBef>
              <a:defRPr sz="1800"/>
            </a:pPr>
            <a:r>
              <a:rPr sz="1340"/>
              <a:t>October 13, 2015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73" name="Shape 73"/>
          <p:cNvSpPr/>
          <p:nvPr/>
        </p:nvSpPr>
        <p:spPr>
          <a:xfrm>
            <a:off x="1954314" y="6424253"/>
            <a:ext cx="568073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1200"/>
            </a:lvl1pPr>
          </a:lstStyle>
          <a:p>
            <a:pPr lvl="0">
              <a:defRPr i="0" sz="1800"/>
            </a:pPr>
            <a:r>
              <a:rPr i="1" sz="1200"/>
              <a:t>© 2015 California Institute of Technology. Government sponsorship acknowledged.</a:t>
            </a:r>
          </a:p>
        </p:txBody>
      </p:sp>
      <p:pic>
        <p:nvPicPr>
          <p:cNvPr id="74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5845323" y="3969522"/>
            <a:ext cx="2501070" cy="1875803"/>
          </a:xfrm>
          <a:prstGeom prst="rect">
            <a:avLst/>
          </a:prstGeom>
          <a:ln w="38100" cap="sq">
            <a:solidFill/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5" name="Shape 75"/>
          <p:cNvSpPr/>
          <p:nvPr/>
        </p:nvSpPr>
        <p:spPr>
          <a:xfrm>
            <a:off x="997129" y="4213512"/>
            <a:ext cx="3981748" cy="99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600"/>
              <a:t>With contributions from</a:t>
            </a:r>
            <a:endParaRPr sz="1600"/>
          </a:p>
          <a:p>
            <a:pPr lvl="0"/>
            <a:r>
              <a:rPr sz="1600"/>
              <a:t>David Santek (UW/SSEC), </a:t>
            </a:r>
            <a:br>
              <a:rPr sz="1600"/>
            </a:br>
            <a:r>
              <a:rPr sz="1600"/>
              <a:t>Kevin Maschhoff (BAE Systems), </a:t>
            </a:r>
            <a:br>
              <a:rPr sz="1600"/>
            </a:br>
            <a:r>
              <a:rPr sz="1600"/>
              <a:t>Will McCarty (NASA GMAO)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xfrm>
            <a:off x="2217106" y="76200"/>
            <a:ext cx="5812078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777240">
              <a:defRPr sz="2040"/>
            </a:lvl1pPr>
          </a:lstStyle>
          <a:p>
            <a:pPr lvl="0">
              <a:defRPr sz="1800"/>
            </a:pPr>
            <a:r>
              <a:rPr sz="2040"/>
              <a:t>CIRAS can demonstrate higher spatial resolution hyperspectral IR sounding</a:t>
            </a:r>
          </a:p>
        </p:txBody>
      </p:sp>
      <p:sp>
        <p:nvSpPr>
          <p:cNvPr id="193" name="Shape 1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94" name="image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0687" y="1583931"/>
            <a:ext cx="5041830" cy="410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3181906" y="4978012"/>
            <a:ext cx="449981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 lvl="0">
              <a:defRPr sz="1800"/>
            </a:pPr>
            <a:r>
              <a:rPr sz="1000"/>
              <a:t>18 km</a:t>
            </a:r>
          </a:p>
        </p:txBody>
      </p:sp>
      <p:sp>
        <p:nvSpPr>
          <p:cNvPr id="196" name="Shape 196"/>
          <p:cNvSpPr/>
          <p:nvPr/>
        </p:nvSpPr>
        <p:spPr>
          <a:xfrm>
            <a:off x="3181906" y="4814218"/>
            <a:ext cx="449981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 lvl="0">
              <a:defRPr sz="1800"/>
            </a:pPr>
            <a:r>
              <a:rPr sz="1000"/>
              <a:t>63 km</a:t>
            </a:r>
          </a:p>
        </p:txBody>
      </p:sp>
      <p:sp>
        <p:nvSpPr>
          <p:cNvPr id="197" name="Shape 197"/>
          <p:cNvSpPr/>
          <p:nvPr/>
        </p:nvSpPr>
        <p:spPr>
          <a:xfrm>
            <a:off x="3144236" y="4496599"/>
            <a:ext cx="520612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 lvl="0">
              <a:defRPr sz="1800"/>
            </a:pPr>
            <a:r>
              <a:rPr sz="1000"/>
              <a:t>225 km</a:t>
            </a:r>
          </a:p>
        </p:txBody>
      </p:sp>
      <p:sp>
        <p:nvSpPr>
          <p:cNvPr id="198" name="Shape 198"/>
          <p:cNvSpPr/>
          <p:nvPr/>
        </p:nvSpPr>
        <p:spPr>
          <a:xfrm>
            <a:off x="3106565" y="2076714"/>
            <a:ext cx="591244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 lvl="0">
              <a:defRPr sz="1800"/>
            </a:pPr>
            <a:r>
              <a:rPr sz="1000"/>
              <a:t>2200 km</a:t>
            </a:r>
          </a:p>
        </p:txBody>
      </p:sp>
      <p:sp>
        <p:nvSpPr>
          <p:cNvPr id="199" name="Shape 199"/>
          <p:cNvSpPr/>
          <p:nvPr/>
        </p:nvSpPr>
        <p:spPr>
          <a:xfrm>
            <a:off x="429139" y="1020026"/>
            <a:ext cx="2537952" cy="4759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222250" indent="-222250">
              <a:buSzPct val="100000"/>
              <a:buFont typeface="Arial"/>
              <a:buChar char="•"/>
            </a:pPr>
            <a:r>
              <a:rPr sz="1400"/>
              <a:t>CIRAS bins pixels and multiple frames while scanning to achieve desired spatial resolution</a:t>
            </a: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/>
              <a:t>Pixel binning scheme and scan rate are programmable while in orbit</a:t>
            </a: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/>
              <a:t>Native resolution of CIRAS is 0.8 km</a:t>
            </a: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/>
              <a:t>Changing scan range (and rate) and pixel binning can improve spatial resolution at the expense of coverage (see right)</a:t>
            </a: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/>
              <a:t>CIRAS limited due to cost, but future instruments can have wider swath</a:t>
            </a: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endParaRPr sz="1400"/>
          </a:p>
          <a:p>
            <a:pPr lvl="0" marL="222250" indent="-222250">
              <a:buSzPct val="100000"/>
              <a:buFont typeface="Arial"/>
              <a:buChar char="•"/>
            </a:pPr>
            <a:r>
              <a:rPr sz="1400"/>
              <a:t>Fixed NEdT @ &lt;0.25K</a:t>
            </a:r>
          </a:p>
        </p:txBody>
      </p:sp>
      <p:sp>
        <p:nvSpPr>
          <p:cNvPr id="200" name="Shape 200"/>
          <p:cNvSpPr/>
          <p:nvPr/>
        </p:nvSpPr>
        <p:spPr>
          <a:xfrm>
            <a:off x="5303377" y="2192085"/>
            <a:ext cx="1982624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AIRS, CrIS, IASI, and CIRAS Requirement</a:t>
            </a:r>
          </a:p>
        </p:txBody>
      </p:sp>
      <p:sp>
        <p:nvSpPr>
          <p:cNvPr id="201" name="Shape 201"/>
          <p:cNvSpPr/>
          <p:nvPr/>
        </p:nvSpPr>
        <p:spPr>
          <a:xfrm flipV="1">
            <a:off x="7209090" y="2217722"/>
            <a:ext cx="743485" cy="162371"/>
          </a:xfrm>
          <a:prstGeom prst="line">
            <a:avLst/>
          </a:prstGeom>
          <a:ln w="25400">
            <a:solidFill>
              <a:srgbClr val="333399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2" name="Shape 202"/>
          <p:cNvSpPr/>
          <p:nvPr/>
        </p:nvSpPr>
        <p:spPr>
          <a:xfrm flipH="1">
            <a:off x="4802735" y="4768553"/>
            <a:ext cx="487112" cy="1"/>
          </a:xfrm>
          <a:prstGeom prst="line">
            <a:avLst/>
          </a:prstGeom>
          <a:ln w="25400">
            <a:solidFill>
              <a:srgbClr val="333399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3" name="Shape 203"/>
          <p:cNvSpPr/>
          <p:nvPr/>
        </p:nvSpPr>
        <p:spPr>
          <a:xfrm>
            <a:off x="5283993" y="4681537"/>
            <a:ext cx="1" cy="176214"/>
          </a:xfrm>
          <a:prstGeom prst="line">
            <a:avLst/>
          </a:prstGeom>
          <a:ln w="25400">
            <a:solidFill>
              <a:srgbClr val="333399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4" name="Shape 204"/>
          <p:cNvSpPr/>
          <p:nvPr/>
        </p:nvSpPr>
        <p:spPr>
          <a:xfrm>
            <a:off x="4553908" y="4444681"/>
            <a:ext cx="992314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/>
            </a:lvl1pPr>
          </a:lstStyle>
          <a:p>
            <a:pPr lvl="0">
              <a:defRPr sz="1800"/>
            </a:pPr>
            <a:r>
              <a:rPr sz="1000"/>
              <a:t>For Winds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8590" y="4059058"/>
            <a:ext cx="2467669" cy="185075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>
            <p:ph type="title"/>
          </p:nvPr>
        </p:nvSpPr>
        <p:spPr>
          <a:xfrm>
            <a:off x="2335695" y="231542"/>
            <a:ext cx="6019801" cy="71596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33399"/>
                </a:solidFill>
              </a:rPr>
              <a:t>Method Developed using AIRS Linear Retrievals and STK to Simulate Sounder Data</a:t>
            </a:r>
          </a:p>
        </p:txBody>
      </p:sp>
      <p:pic>
        <p:nvPicPr>
          <p:cNvPr id="208" name="image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8157" y="1637669"/>
            <a:ext cx="2179820" cy="192337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6397259" y="1206843"/>
            <a:ext cx="2652902" cy="4420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200"/>
            </a:lvl1pPr>
          </a:lstStyle>
          <a:p>
            <a:pPr lvl="0">
              <a:defRPr sz="1800"/>
            </a:pPr>
            <a:r>
              <a:rPr sz="1200"/>
              <a:t>RMS Temperature Error (K) between Simulation and Nature Run</a:t>
            </a:r>
          </a:p>
        </p:txBody>
      </p:sp>
      <p:sp>
        <p:nvSpPr>
          <p:cNvPr id="210" name="Shape 210"/>
          <p:cNvSpPr/>
          <p:nvPr/>
        </p:nvSpPr>
        <p:spPr>
          <a:xfrm>
            <a:off x="4396518" y="5962982"/>
            <a:ext cx="4503278" cy="50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 lvl="0">
              <a:defRPr sz="1800"/>
            </a:pPr>
            <a:r>
              <a:rPr sz="1000"/>
              <a:t>T.S. Pagano, W. Mathews, F. Irion, E. Sturm, “Simulating satellite infrared sounding retrievals in support of observing system simulation experiments (OSSEs)”, Proc. SPIE 9222, San Diego, CA (2014); doi: 10.1117/12.2061468</a:t>
            </a:r>
          </a:p>
        </p:txBody>
      </p:sp>
      <p:grpSp>
        <p:nvGrpSpPr>
          <p:cNvPr id="215" name="Group 215"/>
          <p:cNvGrpSpPr/>
          <p:nvPr/>
        </p:nvGrpSpPr>
        <p:grpSpPr>
          <a:xfrm>
            <a:off x="98703" y="1232978"/>
            <a:ext cx="2843961" cy="2371760"/>
            <a:chOff x="0" y="0"/>
            <a:chExt cx="2843960" cy="2371758"/>
          </a:xfrm>
        </p:grpSpPr>
        <p:grpSp>
          <p:nvGrpSpPr>
            <p:cNvPr id="213" name="Group 213"/>
            <p:cNvGrpSpPr/>
            <p:nvPr/>
          </p:nvGrpSpPr>
          <p:grpSpPr>
            <a:xfrm>
              <a:off x="0" y="0"/>
              <a:ext cx="2843961" cy="2371759"/>
              <a:chOff x="0" y="0"/>
              <a:chExt cx="2843960" cy="2371758"/>
            </a:xfrm>
          </p:grpSpPr>
          <p:pic>
            <p:nvPicPr>
              <p:cNvPr id="211" name="image4.jpg" descr="C:\Users\tpagano\Documents\My Projects\AIRS\Analysis\osse\ck_final\ck_final.AIRS.f6.jp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1066" y="462875"/>
                <a:ext cx="2721580" cy="1908884"/>
              </a:xfrm>
              <a:prstGeom prst="rect">
                <a:avLst/>
              </a:prstGeom>
              <a:ln w="9525" cap="flat">
                <a:solidFill>
                  <a:srgbClr val="FFFFFF"/>
                </a:solidFill>
                <a:prstDash val="solid"/>
                <a:bevel/>
              </a:ln>
              <a:effectLst/>
            </p:spPr>
          </p:pic>
          <p:sp>
            <p:nvSpPr>
              <p:cNvPr id="212" name="Shape 212"/>
              <p:cNvSpPr/>
              <p:nvPr/>
            </p:nvSpPr>
            <p:spPr>
              <a:xfrm>
                <a:off x="0" y="0"/>
                <a:ext cx="2843961" cy="451580"/>
              </a:xfrm>
              <a:prstGeom prst="rect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200"/>
                </a:lvl1pPr>
              </a:lstStyle>
              <a:p>
                <a:pPr lvl="0">
                  <a:defRPr sz="1800"/>
                </a:pPr>
                <a:r>
                  <a:rPr sz="1200"/>
                  <a:t>Nature run profile sampled by AIRS, ARIES, GEO scan pattern and footprint</a:t>
                </a:r>
              </a:p>
            </p:txBody>
          </p:sp>
        </p:grpSp>
        <p:sp>
          <p:nvSpPr>
            <p:cNvPr id="214" name="Shape 214"/>
            <p:cNvSpPr/>
            <p:nvPr/>
          </p:nvSpPr>
          <p:spPr>
            <a:xfrm>
              <a:off x="64833" y="-1"/>
              <a:ext cx="2744997" cy="2355306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0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16" name="Shape 216"/>
          <p:cNvSpPr/>
          <p:nvPr/>
        </p:nvSpPr>
        <p:spPr>
          <a:xfrm>
            <a:off x="3276763" y="1392539"/>
            <a:ext cx="2716739" cy="2052641"/>
          </a:xfrm>
          <a:prstGeom prst="rect">
            <a:avLst/>
          </a:prstGeom>
          <a:ln>
            <a:solidFil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2000">
                <a:solidFill>
                  <a:srgbClr val="FFFFFF"/>
                </a:solidFill>
              </a:defRPr>
            </a:pPr>
          </a:p>
        </p:txBody>
      </p:sp>
      <p:grpSp>
        <p:nvGrpSpPr>
          <p:cNvPr id="226" name="Group 226"/>
          <p:cNvGrpSpPr/>
          <p:nvPr/>
        </p:nvGrpSpPr>
        <p:grpSpPr>
          <a:xfrm>
            <a:off x="3267100" y="1422209"/>
            <a:ext cx="2792017" cy="1966116"/>
            <a:chOff x="0" y="0"/>
            <a:chExt cx="2792015" cy="1966114"/>
          </a:xfrm>
        </p:grpSpPr>
        <p:grpSp>
          <p:nvGrpSpPr>
            <p:cNvPr id="219" name="Group 219"/>
            <p:cNvGrpSpPr/>
            <p:nvPr/>
          </p:nvGrpSpPr>
          <p:grpSpPr>
            <a:xfrm>
              <a:off x="730095" y="689529"/>
              <a:ext cx="1104308" cy="557847"/>
              <a:chOff x="0" y="0"/>
              <a:chExt cx="1104307" cy="557845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-1" y="-1"/>
                <a:ext cx="1104309" cy="557847"/>
              </a:xfrm>
              <a:prstGeom prst="rect">
                <a:avLst/>
              </a:prstGeom>
              <a:blipFill rotWithShape="1">
                <a:blip r:embed="rId5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000"/>
                </a:pPr>
              </a:p>
            </p:txBody>
          </p:sp>
          <p:sp>
            <p:nvSpPr>
              <p:cNvPr id="218" name="Shape 218"/>
              <p:cNvSpPr/>
              <p:nvPr/>
            </p:nvSpPr>
            <p:spPr>
              <a:xfrm>
                <a:off x="-1" y="-1"/>
                <a:ext cx="1104309" cy="3752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sz="2000"/>
                </a:lvl1pPr>
              </a:lstStyle>
              <a:p>
                <a:pPr lvl="0">
                  <a:defRPr sz="1800"/>
                </a:pPr>
                <a:r>
                  <a:rPr sz="2000"/>
                  <a:t> </a:t>
                </a:r>
              </a:p>
            </p:txBody>
          </p:sp>
        </p:grpSp>
        <p:grpSp>
          <p:nvGrpSpPr>
            <p:cNvPr id="222" name="Group 222"/>
            <p:cNvGrpSpPr/>
            <p:nvPr/>
          </p:nvGrpSpPr>
          <p:grpSpPr>
            <a:xfrm>
              <a:off x="518207" y="300947"/>
              <a:ext cx="1777778" cy="375231"/>
              <a:chOff x="0" y="0"/>
              <a:chExt cx="1777776" cy="375230"/>
            </a:xfrm>
          </p:grpSpPr>
          <p:sp>
            <p:nvSpPr>
              <p:cNvPr id="220" name="Shape 220"/>
              <p:cNvSpPr/>
              <p:nvPr/>
            </p:nvSpPr>
            <p:spPr>
              <a:xfrm>
                <a:off x="0" y="0"/>
                <a:ext cx="1777777" cy="307777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2000"/>
                </a:pPr>
              </a:p>
            </p:txBody>
          </p:sp>
          <p:sp>
            <p:nvSpPr>
              <p:cNvPr id="221" name="Shape 221"/>
              <p:cNvSpPr/>
              <p:nvPr/>
            </p:nvSpPr>
            <p:spPr>
              <a:xfrm>
                <a:off x="0" y="0"/>
                <a:ext cx="1777777" cy="375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defRPr sz="2000"/>
                </a:lvl1pPr>
              </a:lstStyle>
              <a:p>
                <a:pPr lvl="0">
                  <a:defRPr sz="1800"/>
                </a:pPr>
                <a:r>
                  <a:rPr sz="2000"/>
                  <a:t> </a:t>
                </a:r>
              </a:p>
            </p:txBody>
          </p:sp>
        </p:grpSp>
        <p:sp>
          <p:nvSpPr>
            <p:cNvPr id="223" name="Shape 223"/>
            <p:cNvSpPr/>
            <p:nvPr/>
          </p:nvSpPr>
          <p:spPr>
            <a:xfrm>
              <a:off x="81220" y="1199833"/>
              <a:ext cx="2710796" cy="499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ctr"/>
              <a:r>
                <a:rPr i="1" sz="1200"/>
                <a:t>f</a:t>
              </a:r>
              <a:r>
                <a:rPr baseline="-25000" i="1" sz="1200"/>
                <a:t>T,i</a:t>
              </a:r>
              <a:r>
                <a:rPr i="1" sz="1200"/>
                <a:t> = a</a:t>
              </a:r>
              <a:r>
                <a:rPr baseline="-25000" i="1" sz="1200"/>
                <a:t> T,i</a:t>
              </a:r>
              <a:r>
                <a:rPr i="1" sz="1200"/>
                <a:t> + b</a:t>
              </a:r>
              <a:r>
                <a:rPr baseline="-25000" i="1" sz="1200"/>
                <a:t> T,i</a:t>
              </a:r>
              <a:r>
                <a:rPr i="1" sz="1200"/>
                <a:t> ln (p_cld) + …</a:t>
              </a:r>
              <a:br>
                <a:rPr i="1" sz="1200"/>
              </a:br>
              <a:r>
                <a:rPr i="1" sz="1200"/>
                <a:t>c</a:t>
              </a:r>
              <a:r>
                <a:rPr baseline="-25000" i="1" sz="1200"/>
                <a:t> T,i</a:t>
              </a:r>
              <a:r>
                <a:rPr i="1" sz="1200"/>
                <a:t> (f_cld),</a:t>
              </a:r>
              <a:r>
                <a:rPr sz="1200"/>
                <a:t> </a:t>
              </a:r>
              <a:r>
                <a:rPr sz="1000"/>
                <a:t>i = 1 to 23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0" y="1701860"/>
              <a:ext cx="2687574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/>
              <a:r>
                <a:rPr sz="1200"/>
                <a:t>Similar for water vapor with add’l </a:t>
              </a:r>
              <a:r>
                <a:rPr i="1" sz="1200"/>
                <a:t>q_tot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201837" y="0"/>
              <a:ext cx="2281050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200"/>
              </a:lvl1pPr>
            </a:lstStyle>
            <a:p>
              <a:pPr lvl="0">
                <a:defRPr sz="1800"/>
              </a:pPr>
              <a:r>
                <a:rPr sz="1200"/>
                <a:t>Linear retrieval to simulate AIRS</a:t>
              </a:r>
            </a:p>
          </p:txBody>
        </p:sp>
      </p:grpSp>
      <p:pic>
        <p:nvPicPr>
          <p:cNvPr id="227" name="image5.jpg" descr="PIA12098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66008" y="4236034"/>
            <a:ext cx="2320858" cy="148556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4396518" y="3872003"/>
            <a:ext cx="4371118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Averaging Kernel and Cloud Dependence from Real AIRS Data</a:t>
            </a:r>
          </a:p>
        </p:txBody>
      </p:sp>
      <p:sp>
        <p:nvSpPr>
          <p:cNvPr id="229" name="Shape 229"/>
          <p:cNvSpPr/>
          <p:nvPr/>
        </p:nvSpPr>
        <p:spPr>
          <a:xfrm>
            <a:off x="4216675" y="3784970"/>
            <a:ext cx="4693553" cy="2071666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/>
          <a:lstStyle/>
          <a:p>
            <a:pPr lvl="0">
              <a:defRPr sz="2000"/>
            </a:pPr>
          </a:p>
        </p:txBody>
      </p:sp>
      <p:sp>
        <p:nvSpPr>
          <p:cNvPr id="230" name="Shape 230"/>
          <p:cNvSpPr/>
          <p:nvPr/>
        </p:nvSpPr>
        <p:spPr>
          <a:xfrm>
            <a:off x="2929932" y="2418858"/>
            <a:ext cx="346833" cy="1"/>
          </a:xfrm>
          <a:prstGeom prst="line">
            <a:avLst/>
          </a:prstGeom>
          <a:ln w="1905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1" name="Shape 231"/>
          <p:cNvSpPr/>
          <p:nvPr/>
        </p:nvSpPr>
        <p:spPr>
          <a:xfrm flipV="1">
            <a:off x="4635133" y="3445178"/>
            <a:ext cx="1" cy="347549"/>
          </a:xfrm>
          <a:prstGeom prst="line">
            <a:avLst/>
          </a:prstGeom>
          <a:ln w="19050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32" name="Shape 232"/>
          <p:cNvSpPr/>
          <p:nvPr/>
        </p:nvSpPr>
        <p:spPr>
          <a:xfrm>
            <a:off x="6400800" y="1244313"/>
            <a:ext cx="2563248" cy="2346400"/>
          </a:xfrm>
          <a:prstGeom prst="rect">
            <a:avLst/>
          </a:prstGeom>
          <a:ln>
            <a:solidFill/>
            <a:round/>
          </a:ln>
        </p:spPr>
        <p:txBody>
          <a:bodyPr lIns="0" tIns="0" rIns="0" bIns="0"/>
          <a:lstStyle/>
          <a:p>
            <a:pPr lvl="0">
              <a:defRPr sz="2000"/>
            </a:pPr>
          </a:p>
        </p:txBody>
      </p:sp>
      <p:sp>
        <p:nvSpPr>
          <p:cNvPr id="237" name="Shape 237"/>
          <p:cNvSpPr/>
          <p:nvPr/>
        </p:nvSpPr>
        <p:spPr>
          <a:xfrm>
            <a:off x="6009309" y="2427794"/>
            <a:ext cx="386729" cy="3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19050">
            <a:solidFill/>
            <a:round/>
            <a:tailEnd type="triangle"/>
          </a:ln>
        </p:spPr>
        <p:txBody>
          <a:bodyPr/>
          <a:lstStyle/>
          <a:p>
            <a:pPr lvl="0"/>
          </a:p>
        </p:txBody>
      </p:sp>
      <p:sp>
        <p:nvSpPr>
          <p:cNvPr id="234" name="Shape 234"/>
          <p:cNvSpPr/>
          <p:nvPr/>
        </p:nvSpPr>
        <p:spPr>
          <a:xfrm>
            <a:off x="123659" y="3678625"/>
            <a:ext cx="4113590" cy="293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400" u="sng"/>
              <a:t>Objective</a:t>
            </a:r>
            <a:endParaRPr sz="1400" u="sng"/>
          </a:p>
          <a:p>
            <a:pPr lvl="0" marL="240029" indent="-240029">
              <a:buSzPct val="100000"/>
              <a:buFont typeface="Arial"/>
              <a:buChar char="•"/>
            </a:pPr>
            <a:r>
              <a:rPr sz="1400"/>
              <a:t>Provide simulated temperature and water vapor retrievals from Hurricane Nature run</a:t>
            </a:r>
            <a:endParaRPr sz="1400"/>
          </a:p>
          <a:p>
            <a:pPr lvl="0"/>
            <a:r>
              <a:rPr sz="1400" u="sng"/>
              <a:t>Method</a:t>
            </a:r>
            <a:endParaRPr sz="1400" u="sng"/>
          </a:p>
          <a:p>
            <a:pPr lvl="0" marL="200025" indent="-200025">
              <a:buSzPct val="100000"/>
              <a:buFont typeface="Arial"/>
              <a:buChar char="•"/>
            </a:pPr>
            <a:r>
              <a:rPr sz="1400"/>
              <a:t>Satellite Took Kit Mapping, Footprint Binning: AIRS (13.5 km), CIRAS (3 km), GEO (5km)</a:t>
            </a:r>
            <a:endParaRPr sz="1400"/>
          </a:p>
          <a:p>
            <a:pPr lvl="0" marL="200025" indent="-200025">
              <a:buSzPct val="100000"/>
              <a:buFont typeface="Arial"/>
              <a:buChar char="•"/>
            </a:pPr>
            <a:r>
              <a:rPr sz="1400"/>
              <a:t>Linear Retrieval based on AIRS Performance</a:t>
            </a:r>
            <a:endParaRPr sz="1400"/>
          </a:p>
          <a:p>
            <a:pPr lvl="0"/>
            <a:r>
              <a:rPr sz="1400" u="sng"/>
              <a:t>Results</a:t>
            </a:r>
            <a:endParaRPr sz="1400" u="sng"/>
          </a:p>
          <a:p>
            <a:pPr lvl="0" marL="200025" indent="-200025">
              <a:buSzPct val="100000"/>
              <a:buFont typeface="Arial"/>
              <a:buChar char="•"/>
            </a:pPr>
            <a:r>
              <a:rPr sz="1400"/>
              <a:t>AK’s for CIRAS 2x Higher than AIRS (Less Cloud Effect)</a:t>
            </a:r>
            <a:endParaRPr sz="1400"/>
          </a:p>
          <a:p>
            <a:pPr lvl="0" marL="200025" indent="-200025">
              <a:buSzPct val="100000"/>
              <a:buFont typeface="Arial"/>
              <a:buChar char="•"/>
            </a:pPr>
            <a:r>
              <a:rPr sz="1400"/>
              <a:t>Results sent to </a:t>
            </a:r>
            <a:r>
              <a:rPr sz="1400">
                <a:latin typeface="Arial Bold"/>
                <a:ea typeface="Arial Bold"/>
                <a:cs typeface="Arial Bold"/>
                <a:sym typeface="Arial Bold"/>
              </a:rPr>
              <a:t>Bob Atlas </a:t>
            </a:r>
            <a:r>
              <a:rPr sz="1400"/>
              <a:t>at AOML for Assimilation Impact Studies.  Results show short term (&lt; 12 hr) improvement.</a:t>
            </a:r>
            <a:endParaRPr sz="1400"/>
          </a:p>
          <a:p>
            <a:pPr lvl="0" marL="200025" indent="-200025">
              <a:buSzPct val="100000"/>
              <a:buFont typeface="Arial"/>
              <a:buChar char="•"/>
            </a:pPr>
            <a:r>
              <a:rPr sz="1400"/>
              <a:t>Method can be used to simulate wind data</a:t>
            </a:r>
          </a:p>
        </p:txBody>
      </p:sp>
      <p:pic>
        <p:nvPicPr>
          <p:cNvPr id="235" name="image6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99643" y="5639370"/>
            <a:ext cx="347549" cy="347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asted-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96643" y="1774167"/>
            <a:ext cx="1732931" cy="27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xfrm>
            <a:off x="2217106" y="76200"/>
            <a:ext cx="5812078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2400"/>
              <a:t>Summary and Recommendations</a:t>
            </a:r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xfrm>
            <a:off x="517019" y="1125908"/>
            <a:ext cx="8229601" cy="498316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39001" indent="-239001" defTabSz="749808">
              <a:spcBef>
                <a:spcPts val="200"/>
              </a:spcBef>
              <a:defRPr sz="1800"/>
            </a:pPr>
            <a:r>
              <a:rPr sz="1394"/>
              <a:t>Measurements of winds in 2D using water vapor features now possible with polar orbiting and GEO imagers.  </a:t>
            </a:r>
            <a:endParaRPr sz="1394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Provides valuable data to forecasters, particularly in northern latitudes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Accuracy impacted by variability in 3</a:t>
            </a:r>
            <a:r>
              <a:rPr baseline="30048" sz="1230"/>
              <a:t>rd</a:t>
            </a:r>
            <a:r>
              <a:rPr sz="1230"/>
              <a:t>  (z) dimension.  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Since imagers not designed for winds, the coverage is limited to polar regions (polar orbiters), or GEO FOR</a:t>
            </a:r>
            <a:endParaRPr sz="1721"/>
          </a:p>
          <a:p>
            <a:pPr lvl="0" marL="239001" indent="-239001" defTabSz="749808">
              <a:spcBef>
                <a:spcPts val="200"/>
              </a:spcBef>
              <a:defRPr sz="1800"/>
            </a:pPr>
            <a:r>
              <a:rPr sz="1394"/>
              <a:t>Winds measurement using current IR sounders has been demonstrated</a:t>
            </a:r>
            <a:endParaRPr sz="1394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AIRS in polar regions.  CrIS and IASI in process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Coarse spatial resolution of current IR polar sounders limit wind speed accuracy</a:t>
            </a:r>
            <a:endParaRPr sz="1721"/>
          </a:p>
          <a:p>
            <a:pPr lvl="0" marL="239001" indent="-239001" defTabSz="749808">
              <a:spcBef>
                <a:spcPts val="200"/>
              </a:spcBef>
              <a:defRPr sz="1800"/>
            </a:pPr>
            <a:r>
              <a:rPr sz="1394"/>
              <a:t>NASA supporting 3D winds using hyperspectral IR Sounding</a:t>
            </a:r>
            <a:endParaRPr sz="1394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Retrievals from AIRS and assimilation testing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Technology development (MISTiC Winds and CIRAS)</a:t>
            </a:r>
            <a:endParaRPr sz="1721"/>
          </a:p>
          <a:p>
            <a:pPr lvl="0" marL="239001" indent="-239001" defTabSz="749808">
              <a:spcBef>
                <a:spcPts val="200"/>
              </a:spcBef>
              <a:defRPr sz="1800"/>
            </a:pPr>
            <a:r>
              <a:rPr sz="1394"/>
              <a:t>Several issues remain for hyperspectral IR Sounders</a:t>
            </a:r>
            <a:endParaRPr sz="1394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Cloud interference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Feature coherence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Retrieval accuracy (especially over land and with Mid-IR)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Cost of GEO or LEO Constellation</a:t>
            </a:r>
            <a:endParaRPr sz="1721"/>
          </a:p>
          <a:p>
            <a:pPr lvl="0" marL="239001" indent="-239001" defTabSz="749808">
              <a:spcBef>
                <a:spcPts val="200"/>
              </a:spcBef>
              <a:defRPr sz="1800"/>
            </a:pPr>
            <a:r>
              <a:rPr sz="1394"/>
              <a:t>Recommended Multi-agency Activities</a:t>
            </a:r>
            <a:endParaRPr sz="1394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Development of a multi-agency forward model for the Midwave IR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IR sounder wind-retrieval simulations 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OSSE’s to determine forecast impact of IR sounder winds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Assimilation impact studies using Midwave IR from IASI</a:t>
            </a:r>
            <a:endParaRPr sz="1230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Additional technology development</a:t>
            </a:r>
            <a:endParaRPr sz="1721"/>
          </a:p>
          <a:p>
            <a:pPr lvl="1" marL="570166" indent="-195262" defTabSz="749808">
              <a:spcBef>
                <a:spcPts val="200"/>
              </a:spcBef>
              <a:defRPr sz="1800"/>
            </a:pPr>
            <a:r>
              <a:rPr sz="1230"/>
              <a:t>Additional airborne and spaceflight demonstrations</a:t>
            </a:r>
          </a:p>
        </p:txBody>
      </p:sp>
      <p:sp>
        <p:nvSpPr>
          <p:cNvPr id="241" name="Shape 2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2217106" y="76200"/>
            <a:ext cx="5812078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2400"/>
              <a:t>Agenda</a:t>
            </a:r>
          </a:p>
        </p:txBody>
      </p:sp>
      <p:sp>
        <p:nvSpPr>
          <p:cNvPr id="78" name="Shape 78"/>
          <p:cNvSpPr/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2000"/>
              <a:t>Recent developments at NASA related to wind retrievals from IR Sounders</a:t>
            </a:r>
            <a:endParaRPr sz="2000"/>
          </a:p>
          <a:p>
            <a:pPr lvl="0">
              <a:defRPr sz="1800"/>
            </a:pPr>
            <a:r>
              <a:rPr sz="2000"/>
              <a:t>Science and Simulation</a:t>
            </a:r>
            <a:endParaRPr sz="2000"/>
          </a:p>
          <a:p>
            <a:pPr lvl="1" marL="742950" indent="-285750">
              <a:defRPr sz="1800"/>
            </a:pPr>
            <a:r>
              <a:t>MODIS and AIRS Water Vapor Winds (Santek, SSEC, NASA ROSES)</a:t>
            </a:r>
          </a:p>
          <a:p>
            <a:pPr lvl="1" marL="742950" indent="-285750">
              <a:defRPr sz="1800"/>
            </a:pPr>
            <a:r>
              <a:t>Forecast Departures (McCarty, GMAO)</a:t>
            </a:r>
          </a:p>
          <a:p>
            <a:pPr lvl="0">
              <a:defRPr sz="1800"/>
            </a:pPr>
            <a:r>
              <a:rPr sz="2000"/>
              <a:t>Technologies for IR Sounding</a:t>
            </a:r>
            <a:endParaRPr sz="2000"/>
          </a:p>
          <a:p>
            <a:pPr lvl="1" marL="742950" indent="-285750">
              <a:defRPr sz="1800"/>
            </a:pPr>
            <a:r>
              <a:t>JPL AIRS and Future Sounding Instruments</a:t>
            </a:r>
          </a:p>
          <a:p>
            <a:pPr lvl="1" marL="742950" indent="-285750">
              <a:defRPr sz="1800"/>
            </a:pPr>
            <a:r>
              <a:t>MISTiC Winds (Maschhoff, BAE Systems, NASA IIP)</a:t>
            </a:r>
          </a:p>
          <a:p>
            <a:pPr lvl="1" marL="742950" indent="-285750">
              <a:defRPr sz="1800"/>
            </a:pPr>
            <a:r>
              <a:t>CubeSat Infrared Atmospheric Sounder (Pagano, JPL, NASA InVEST)</a:t>
            </a:r>
          </a:p>
          <a:p>
            <a:pPr lvl="0">
              <a:defRPr sz="1800"/>
            </a:pPr>
            <a:r>
              <a:rPr sz="2000"/>
              <a:t>Call for additional modeling, simulation, technology development, and flight demonstrations</a:t>
            </a:r>
          </a:p>
        </p:txBody>
      </p:sp>
      <p:sp>
        <p:nvSpPr>
          <p:cNvPr id="79" name="Shape 7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2217106" y="76200"/>
            <a:ext cx="5812078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2400"/>
              <a:t>MODIS Winds have impact to forecast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83" name="image3.png" descr="allwinds_a_200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031" y="2120900"/>
            <a:ext cx="3433763" cy="3433763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814062" y="1689886"/>
            <a:ext cx="2678768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MODIS Polar Winds Product</a:t>
            </a:r>
          </a:p>
        </p:txBody>
      </p:sp>
      <p:grpSp>
        <p:nvGrpSpPr>
          <p:cNvPr id="94" name="Group 94"/>
          <p:cNvGrpSpPr/>
          <p:nvPr/>
        </p:nvGrpSpPr>
        <p:grpSpPr>
          <a:xfrm>
            <a:off x="4332487" y="1114157"/>
            <a:ext cx="4576582" cy="2920753"/>
            <a:chOff x="0" y="0"/>
            <a:chExt cx="4576581" cy="2920751"/>
          </a:xfrm>
        </p:grpSpPr>
        <p:pic>
          <p:nvPicPr>
            <p:cNvPr id="85" name="image4.png"/>
            <p:cNvPicPr/>
            <p:nvPr/>
          </p:nvPicPr>
          <p:blipFill>
            <a:blip r:embed="rId3">
              <a:extLst/>
            </a:blip>
            <a:srcRect l="8472" t="0" r="7215" b="0"/>
            <a:stretch>
              <a:fillRect/>
            </a:stretch>
          </p:blipFill>
          <p:spPr>
            <a:xfrm>
              <a:off x="0" y="0"/>
              <a:ext cx="4576582" cy="2920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" name="Shape 86"/>
            <p:cNvSpPr/>
            <p:nvPr/>
          </p:nvSpPr>
          <p:spPr>
            <a:xfrm>
              <a:off x="867784" y="1172133"/>
              <a:ext cx="527051" cy="16192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87" name="Shape 87"/>
            <p:cNvSpPr/>
            <p:nvPr/>
          </p:nvSpPr>
          <p:spPr>
            <a:xfrm>
              <a:off x="291700" y="885906"/>
              <a:ext cx="528934" cy="2888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4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400"/>
                <a:t>AIRS</a:t>
              </a:r>
            </a:p>
          </p:txBody>
        </p:sp>
        <p:pic>
          <p:nvPicPr>
            <p:cNvPr id="88" name="image5.jpg" descr="Home page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8367" y="269398"/>
              <a:ext cx="2292935" cy="438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" name="Shape 89"/>
            <p:cNvSpPr/>
            <p:nvPr/>
          </p:nvSpPr>
          <p:spPr>
            <a:xfrm>
              <a:off x="265417" y="1453869"/>
              <a:ext cx="649907" cy="226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000"/>
                <a:t>4 AMSUs</a:t>
              </a:r>
            </a:p>
          </p:txBody>
        </p:sp>
        <p:sp>
          <p:nvSpPr>
            <p:cNvPr id="90" name="Shape 90"/>
            <p:cNvSpPr/>
            <p:nvPr/>
          </p:nvSpPr>
          <p:spPr>
            <a:xfrm>
              <a:off x="1278418" y="989187"/>
              <a:ext cx="351134" cy="226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1000"/>
                <a:t>IASI</a:t>
              </a:r>
            </a:p>
          </p:txBody>
        </p:sp>
        <p:sp>
          <p:nvSpPr>
            <p:cNvPr id="91" name="Shape 91"/>
            <p:cNvSpPr/>
            <p:nvPr/>
          </p:nvSpPr>
          <p:spPr>
            <a:xfrm>
              <a:off x="206186" y="2008617"/>
              <a:ext cx="2144464" cy="391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100"/>
              </a:lvl1pPr>
            </a:lstStyle>
            <a:p>
              <a:pPr lvl="0">
                <a:defRPr sz="1800"/>
              </a:pPr>
              <a:r>
                <a:rPr sz="1100"/>
                <a:t>(Cardinali, ECMWF Tech. Memo. 599, 2009)</a:t>
              </a:r>
            </a:p>
          </p:txBody>
        </p:sp>
        <p:sp>
          <p:nvSpPr>
            <p:cNvPr id="92" name="Shape 92"/>
            <p:cNvSpPr/>
            <p:nvPr/>
          </p:nvSpPr>
          <p:spPr>
            <a:xfrm flipV="1">
              <a:off x="2806499" y="1697408"/>
              <a:ext cx="791512" cy="16650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3" name="Shape 93"/>
            <p:cNvSpPr/>
            <p:nvPr/>
          </p:nvSpPr>
          <p:spPr>
            <a:xfrm>
              <a:off x="2033617" y="1602327"/>
              <a:ext cx="757509" cy="4920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/>
              <a:r>
                <a:rPr sz="1400">
                  <a:latin typeface="Arial Bold"/>
                  <a:ea typeface="Arial Bold"/>
                  <a:cs typeface="Arial Bold"/>
                  <a:sym typeface="Arial Bold"/>
                </a:rPr>
                <a:t>MODIS</a:t>
              </a:r>
              <a:endParaRPr sz="2000"/>
            </a:p>
            <a:p>
              <a:pPr lvl="0"/>
              <a:r>
                <a:rPr sz="1400">
                  <a:latin typeface="Arial Bold"/>
                  <a:ea typeface="Arial Bold"/>
                  <a:cs typeface="Arial Bold"/>
                  <a:sym typeface="Arial Bold"/>
                </a:rPr>
                <a:t>Winds</a:t>
              </a:r>
            </a:p>
          </p:txBody>
        </p:sp>
      </p:grpSp>
      <p:pic>
        <p:nvPicPr>
          <p:cNvPr id="95" name="image6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90743" y="4449374"/>
            <a:ext cx="2991027" cy="219942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4127617" y="931493"/>
            <a:ext cx="459055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MODIS Polar Winds have impact on global 24Hr forecast</a:t>
            </a:r>
          </a:p>
        </p:txBody>
      </p:sp>
      <p:sp>
        <p:nvSpPr>
          <p:cNvPr id="97" name="Shape 97"/>
          <p:cNvSpPr/>
          <p:nvPr/>
        </p:nvSpPr>
        <p:spPr>
          <a:xfrm>
            <a:off x="4724398" y="4100557"/>
            <a:ext cx="3344824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MODIS Polar Winds impact in Arctic</a:t>
            </a:r>
          </a:p>
        </p:txBody>
      </p:sp>
      <p:sp>
        <p:nvSpPr>
          <p:cNvPr id="98" name="Shape 98"/>
          <p:cNvSpPr/>
          <p:nvPr/>
        </p:nvSpPr>
        <p:spPr>
          <a:xfrm>
            <a:off x="2234725" y="6199782"/>
            <a:ext cx="2687654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https://stratus.ssec.wisc.edu/projects/polarwinds/impacts/impact.html</a:t>
            </a:r>
          </a:p>
        </p:txBody>
      </p:sp>
      <p:pic>
        <p:nvPicPr>
          <p:cNvPr id="99" name="image7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9250" y="5794049"/>
            <a:ext cx="796414" cy="796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AIRS water vapor isosurface</a:t>
            </a:r>
            <a:br>
              <a:rPr sz="2400"/>
            </a:br>
            <a:r>
              <a:rPr sz="2400"/>
              <a:t> shows 3D variability</a:t>
            </a:r>
          </a:p>
        </p:txBody>
      </p:sp>
      <p:sp>
        <p:nvSpPr>
          <p:cNvPr id="102" name="Shape 10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03" name="L3_H2O_Final_576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0400" y="1149350"/>
            <a:ext cx="7544328" cy="4243685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AIRS Ozone Hole formation in 3D</a:t>
            </a:r>
          </a:p>
        </p:txBody>
      </p:sp>
      <p:sp>
        <p:nvSpPr>
          <p:cNvPr id="106" name="Shape 1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07" name="AIRS_o3_surf_da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82444" y="1074215"/>
            <a:ext cx="8379112" cy="470957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title"/>
          </p:nvPr>
        </p:nvSpPr>
        <p:spPr>
          <a:xfrm>
            <a:off x="2217106" y="76200"/>
            <a:ext cx="5812078" cy="685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defTabSz="777240">
              <a:defRPr sz="1800"/>
            </a:pPr>
            <a:r>
              <a:rPr sz="2040"/>
              <a:t>Current Status of 3D Winds </a:t>
            </a:r>
            <a:br>
              <a:rPr sz="2040"/>
            </a:br>
            <a:r>
              <a:rPr sz="2040"/>
              <a:t>from IR Sounders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11" name="image8.png" descr="modis2012202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933" y="1527561"/>
            <a:ext cx="1993308" cy="199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9.png" descr="airscomp2012202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641" y="4375677"/>
            <a:ext cx="2059309" cy="2059308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594658" y="1048016"/>
            <a:ext cx="2370733" cy="550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sz="1200"/>
              <a:t>MODIS 20 July 2012 0551 UTC</a:t>
            </a:r>
            <a:endParaRPr sz="1200"/>
          </a:p>
          <a:p>
            <a:pPr lvl="0" algn="ctr">
              <a:lnSpc>
                <a:spcPct val="80000"/>
              </a:lnSpc>
            </a:pPr>
            <a:r>
              <a:rPr sz="1200"/>
              <a:t>Infrared and Water Vapor (including clear sky)</a:t>
            </a:r>
          </a:p>
        </p:txBody>
      </p:sp>
      <p:sp>
        <p:nvSpPr>
          <p:cNvPr id="114" name="Shape 114"/>
          <p:cNvSpPr/>
          <p:nvPr/>
        </p:nvSpPr>
        <p:spPr>
          <a:xfrm>
            <a:off x="472721" y="3823653"/>
            <a:ext cx="2501215" cy="550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sz="1200"/>
              <a:t>AIRS 20 July 2012 0505 UTC</a:t>
            </a:r>
            <a:endParaRPr sz="1200"/>
          </a:p>
          <a:p>
            <a:pPr lvl="0" algn="ctr">
              <a:lnSpc>
                <a:spcPct val="80000"/>
              </a:lnSpc>
            </a:pPr>
            <a:r>
              <a:rPr sz="1200"/>
              <a:t>Ozone: 103 to 201 hPa Moisture: 359 to 616 hPa</a:t>
            </a:r>
          </a:p>
        </p:txBody>
      </p:sp>
      <p:pic>
        <p:nvPicPr>
          <p:cNvPr id="115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4433" y="1110953"/>
            <a:ext cx="796414" cy="796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10.png" descr="summary_ex2+n.hem+impact_per_ob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21307" y="1110240"/>
            <a:ext cx="3588072" cy="2530269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7780694" y="1991168"/>
            <a:ext cx="1363307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by David Santek (UW, SSEC)</a:t>
            </a:r>
          </a:p>
        </p:txBody>
      </p:sp>
      <p:sp>
        <p:nvSpPr>
          <p:cNvPr id="118" name="Shape 118"/>
          <p:cNvSpPr/>
          <p:nvPr/>
        </p:nvSpPr>
        <p:spPr>
          <a:xfrm>
            <a:off x="3824718" y="1762571"/>
            <a:ext cx="842295" cy="177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9" name="Shape 119"/>
          <p:cNvSpPr/>
          <p:nvPr/>
        </p:nvSpPr>
        <p:spPr>
          <a:xfrm>
            <a:off x="3848930" y="3273752"/>
            <a:ext cx="842295" cy="177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0" name="Shape 120"/>
          <p:cNvSpPr/>
          <p:nvPr/>
        </p:nvSpPr>
        <p:spPr>
          <a:xfrm>
            <a:off x="4717279" y="2016806"/>
            <a:ext cx="1290415" cy="61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Good Impact of AIRS WV Wind per Observation</a:t>
            </a:r>
          </a:p>
        </p:txBody>
      </p:sp>
      <p:sp>
        <p:nvSpPr>
          <p:cNvPr id="121" name="Shape 121"/>
          <p:cNvSpPr/>
          <p:nvPr/>
        </p:nvSpPr>
        <p:spPr>
          <a:xfrm flipV="1">
            <a:off x="5896597" y="1862983"/>
            <a:ext cx="316196" cy="179464"/>
          </a:xfrm>
          <a:prstGeom prst="line">
            <a:avLst/>
          </a:prstGeom>
          <a:ln w="25400">
            <a:solidFill>
              <a:srgbClr val="333399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22" name="Shape 122"/>
          <p:cNvSpPr/>
          <p:nvPr/>
        </p:nvSpPr>
        <p:spPr>
          <a:xfrm>
            <a:off x="7315200" y="4791542"/>
            <a:ext cx="1529697" cy="1163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317500" algn="ctr"/>
            <a:r>
              <a:rPr sz="1200"/>
              <a:t>AIRS winds preliminary evaluation</a:t>
            </a:r>
            <a:r>
              <a:rPr sz="1200"/>
              <a:t> by </a:t>
            </a:r>
            <a:r>
              <a:rPr sz="1200"/>
              <a:t>Will</a:t>
            </a:r>
            <a:r>
              <a:rPr sz="1200"/>
              <a:t> </a:t>
            </a:r>
            <a:r>
              <a:rPr sz="1200"/>
              <a:t>McCarty</a:t>
            </a:r>
            <a:r>
              <a:rPr sz="1200"/>
              <a:t> (</a:t>
            </a:r>
            <a:r>
              <a:rPr sz="1200"/>
              <a:t>NASA/GMAO)</a:t>
            </a:r>
            <a:endParaRPr sz="1200"/>
          </a:p>
        </p:txBody>
      </p:sp>
      <p:pic>
        <p:nvPicPr>
          <p:cNvPr id="123" name="image11.png" descr="C:\Users\wrmccart\Dropbox\frost\nh-mean-stddev.airsmodis.png"/>
          <p:cNvPicPr/>
          <p:nvPr/>
        </p:nvPicPr>
        <p:blipFill>
          <a:blip r:embed="rId6">
            <a:extLst/>
          </a:blip>
          <a:srcRect l="0" t="1" r="0" b="206"/>
          <a:stretch>
            <a:fillRect/>
          </a:stretch>
        </p:blipFill>
        <p:spPr>
          <a:xfrm>
            <a:off x="3815458" y="4244411"/>
            <a:ext cx="3781671" cy="245549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3350426" y="3856873"/>
            <a:ext cx="5280827" cy="550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sz="1200"/>
              <a:t>The mean and standard deviation of the observation departures (ms</a:t>
            </a:r>
            <a:r>
              <a:rPr baseline="30000" sz="1200"/>
              <a:t>-1</a:t>
            </a:r>
            <a:r>
              <a:rPr sz="1200"/>
              <a:t>) </a:t>
            </a:r>
            <a:endParaRPr sz="1200"/>
          </a:p>
          <a:p>
            <a:pPr lvl="0" algn="ctr">
              <a:lnSpc>
                <a:spcPct val="80000"/>
              </a:lnSpc>
            </a:pPr>
            <a:r>
              <a:rPr sz="1200"/>
              <a:t>(Observation minus 6-hr Forecast)  for AIRS and MODIS water vapor winds</a:t>
            </a:r>
            <a:endParaRPr sz="1200"/>
          </a:p>
          <a:p>
            <a:pPr lvl="0" algn="ctr">
              <a:lnSpc>
                <a:spcPct val="80000"/>
              </a:lnSpc>
            </a:pPr>
            <a:r>
              <a:rPr sz="1200"/>
              <a:t>May to July 2015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41752" y="1222486"/>
            <a:ext cx="4386823" cy="267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182879" indent="-365759" defTabSz="457200">
              <a:spcBef>
                <a:spcPts val="200"/>
              </a:spcBef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Advance the readiness of a miniature, high resolution, wide field, thermal emission imaging spectrometer to measure vertically resolved tropospheric profiles of temperature and humidity for deriving global 3-D wind measurements.</a:t>
            </a:r>
            <a:endParaRPr sz="3200"/>
          </a:p>
          <a:p>
            <a:pPr lvl="0" marL="107156" indent="-107156" defTabSz="457200">
              <a:spcBef>
                <a:spcPts val="200"/>
              </a:spcBef>
              <a:buSzPct val="100000"/>
              <a:buFont typeface="Arial"/>
              <a:buChar char="•"/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Provide ~ 2-3 km spatial resolution temperature and humidity soundings of the troposphere using an AIRS-like (Atmospheric Infra-red Sounding) method.</a:t>
            </a:r>
            <a:endParaRPr sz="3200"/>
          </a:p>
          <a:p>
            <a:pPr lvl="0" marL="107156" indent="-107156" defTabSz="457200">
              <a:spcBef>
                <a:spcPts val="200"/>
              </a:spcBef>
              <a:buSzPct val="100000"/>
              <a:buFont typeface="Arial"/>
              <a:buChar char="•"/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Enable a LEO constellation approach that provides 3-D Wind field measurements and atmospheric state and transport observations at low system cost.</a:t>
            </a:r>
            <a:endParaRPr sz="3200"/>
          </a:p>
          <a:p>
            <a:pPr lvl="0" marL="107156" indent="-107156" defTabSz="457200">
              <a:spcBef>
                <a:spcPts val="200"/>
              </a:spcBef>
              <a:buSzPct val="100000"/>
              <a:buFont typeface="Arial"/>
              <a:buChar char="•"/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Reduce technology risks with the Infrared Focal Plane Array (IRFPA) and spectrometer technologies critical for significant instrument size, weight and power reduction (20 x 30 x 30 cm, 15 kg, 50 W).</a:t>
            </a:r>
            <a:r>
              <a:rPr sz="1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</a:p>
        </p:txBody>
      </p:sp>
      <p:sp>
        <p:nvSpPr>
          <p:cNvPr id="127" name="Shape 127"/>
          <p:cNvSpPr/>
          <p:nvPr/>
        </p:nvSpPr>
        <p:spPr>
          <a:xfrm>
            <a:off x="2026429" y="62549"/>
            <a:ext cx="7243096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457200"/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MISTiC Winds: Midwave Infrared Sounding of Temperature </a:t>
            </a:r>
            <a:b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r>
              <a:rPr sz="1600">
                <a:latin typeface="Comic Sans MS Bold"/>
                <a:ea typeface="Comic Sans MS Bold"/>
                <a:cs typeface="Comic Sans MS Bold"/>
                <a:sym typeface="Comic Sans MS Bold"/>
              </a:rPr>
              <a:t>and humidity in a Constellation for Winds </a:t>
            </a:r>
          </a:p>
        </p:txBody>
      </p:sp>
      <p:sp>
        <p:nvSpPr>
          <p:cNvPr id="128" name="Shape 128"/>
          <p:cNvSpPr/>
          <p:nvPr/>
        </p:nvSpPr>
        <p:spPr>
          <a:xfrm>
            <a:off x="295575" y="3794762"/>
            <a:ext cx="4267201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95250" indent="-95250">
              <a:spcBef>
                <a:spcPts val="200"/>
              </a:spcBef>
              <a:buSzPct val="100000"/>
              <a:buFont typeface="Arial"/>
              <a:buChar char="•"/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Optimize and refine space-based measurement approach based on experience with AIRS, AIRS-Light and small satellite provider experiences.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95250" indent="-95250">
              <a:spcBef>
                <a:spcPts val="200"/>
              </a:spcBef>
              <a:buSzPct val="100000"/>
              <a:buFont typeface="Arial"/>
              <a:buChar char="•"/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Demonstrate calibration stability of miniature MWIR spectrometer (4.08 - 5.8 um) in ground testing.</a:t>
            </a:r>
            <a:endParaRPr sz="10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95250" indent="-95250">
              <a:spcBef>
                <a:spcPts val="200"/>
              </a:spcBef>
              <a:buSzPct val="100000"/>
              <a:buFont typeface="Arial"/>
              <a:buChar char="•"/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Demonstrate robustness of spectrometer by performing space level thermal fluctuation testing and vibration testing to launch levels.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98777" indent="-98777">
              <a:spcBef>
                <a:spcPts val="200"/>
              </a:spcBef>
              <a:buSzPct val="100000"/>
              <a:buFont typeface="Arial"/>
              <a:buChar char="•"/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Verify instrument measurement capability of 3-D cloud-drift and water vapor motion vector winds on high altitude balloon or high-altitude fixed-wing platform.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98777" indent="-98777">
              <a:spcBef>
                <a:spcPts val="200"/>
              </a:spcBef>
              <a:buSzPct val="100000"/>
              <a:buFont typeface="Arial"/>
              <a:buChar char="•"/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Demonstrate IRFPA space radiation tolerance (&gt; 25 krad).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400"/>
              </a:spcBef>
            </a:pP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200"/>
              </a:spcBef>
            </a:pPr>
            <a:r>
              <a:rPr sz="1200">
                <a:latin typeface="Comic Sans MS Bold"/>
                <a:ea typeface="Comic Sans MS Bold"/>
                <a:cs typeface="Comic Sans MS Bold"/>
                <a:sym typeface="Comic Sans MS Bold"/>
              </a:rPr>
              <a:t>Co-Is/Partners: </a:t>
            </a: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J. Susskind, NASA GSFC; H. Aumann, JPL</a:t>
            </a:r>
          </a:p>
        </p:txBody>
      </p:sp>
      <p:pic>
        <p:nvPicPr>
          <p:cNvPr id="129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600" y="1333915"/>
            <a:ext cx="3031556" cy="220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4742929" y="6157917"/>
            <a:ext cx="2134194" cy="351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1300">
                <a:latin typeface="Comic Sans MS Bold"/>
                <a:ea typeface="Comic Sans MS Bold"/>
                <a:cs typeface="Comic Sans MS Bold"/>
                <a:sym typeface="Comic Sans MS Bold"/>
              </a:rPr>
              <a:t>TRL</a:t>
            </a:r>
            <a:r>
              <a:rPr baseline="-25000" sz="1300">
                <a:latin typeface="Comic Sans MS Bold"/>
                <a:ea typeface="Comic Sans MS Bold"/>
                <a:cs typeface="Comic Sans MS Bold"/>
                <a:sym typeface="Comic Sans MS Bold"/>
              </a:rPr>
              <a:t>in </a:t>
            </a:r>
            <a:r>
              <a:rPr sz="1300">
                <a:latin typeface="Comic Sans MS Bold"/>
                <a:ea typeface="Comic Sans MS Bold"/>
                <a:cs typeface="Comic Sans MS Bold"/>
                <a:sym typeface="Comic Sans MS Bold"/>
              </a:rPr>
              <a:t>= 4    TRL</a:t>
            </a:r>
            <a:r>
              <a:rPr baseline="-25000" sz="1300">
                <a:latin typeface="Comic Sans MS Bold"/>
                <a:ea typeface="Comic Sans MS Bold"/>
                <a:cs typeface="Comic Sans MS Bold"/>
                <a:sym typeface="Comic Sans MS Bold"/>
              </a:rPr>
              <a:t>current </a:t>
            </a:r>
            <a:r>
              <a:rPr sz="1300">
                <a:latin typeface="Comic Sans MS Bold"/>
                <a:ea typeface="Comic Sans MS Bold"/>
                <a:cs typeface="Comic Sans MS Bold"/>
                <a:sym typeface="Comic Sans MS Bold"/>
              </a:rPr>
              <a:t>= 4</a:t>
            </a:r>
          </a:p>
        </p:txBody>
      </p:sp>
      <p:sp>
        <p:nvSpPr>
          <p:cNvPr id="131" name="Shape 131"/>
          <p:cNvSpPr/>
          <p:nvPr/>
        </p:nvSpPr>
        <p:spPr>
          <a:xfrm>
            <a:off x="4572000" y="2400716"/>
            <a:ext cx="12954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000"/>
              <a:t>MISTiC Instru-ment will fit on a 27U CubeSat or a ESPA-Class Micro-Sat</a:t>
            </a:r>
          </a:p>
        </p:txBody>
      </p:sp>
      <p:sp>
        <p:nvSpPr>
          <p:cNvPr id="132" name="Shape 132"/>
          <p:cNvSpPr/>
          <p:nvPr/>
        </p:nvSpPr>
        <p:spPr>
          <a:xfrm>
            <a:off x="8028127" y="1323267"/>
            <a:ext cx="95146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000">
                <a:solidFill>
                  <a:srgbClr val="92D05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IR Sounding </a:t>
            </a:r>
            <a:endParaRPr sz="1000">
              <a:solidFill>
                <a:srgbClr val="92D050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r"/>
            <a:r>
              <a:rPr sz="1000">
                <a:solidFill>
                  <a:srgbClr val="92D05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Constellation</a:t>
            </a:r>
          </a:p>
        </p:txBody>
      </p:sp>
      <p:sp>
        <p:nvSpPr>
          <p:cNvPr id="133" name="Shape 133"/>
          <p:cNvSpPr/>
          <p:nvPr/>
        </p:nvSpPr>
        <p:spPr>
          <a:xfrm>
            <a:off x="8286004" y="2812038"/>
            <a:ext cx="706957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000">
                <a:solidFill>
                  <a:srgbClr val="44DCD8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Motion </a:t>
            </a:r>
            <a:endParaRPr sz="1000">
              <a:solidFill>
                <a:srgbClr val="44DCD8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r"/>
            <a:r>
              <a:rPr sz="1000">
                <a:solidFill>
                  <a:srgbClr val="44DCD8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Vector </a:t>
            </a:r>
            <a:endParaRPr sz="1000">
              <a:solidFill>
                <a:srgbClr val="44DCD8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r"/>
            <a:r>
              <a:rPr sz="1000">
                <a:solidFill>
                  <a:srgbClr val="44DCD8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Winds </a:t>
            </a:r>
            <a:endParaRPr sz="1000">
              <a:solidFill>
                <a:srgbClr val="44DCD8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 algn="r"/>
            <a:r>
              <a:rPr sz="1000">
                <a:solidFill>
                  <a:srgbClr val="44DCD8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Formation</a:t>
            </a:r>
          </a:p>
        </p:txBody>
      </p:sp>
      <p:sp>
        <p:nvSpPr>
          <p:cNvPr id="134" name="Shape 134"/>
          <p:cNvSpPr/>
          <p:nvPr/>
        </p:nvSpPr>
        <p:spPr>
          <a:xfrm>
            <a:off x="6005869" y="2934116"/>
            <a:ext cx="130933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705 km </a:t>
            </a:r>
            <a:endParaRPr sz="1000">
              <a:solidFill>
                <a:srgbClr val="FFFFFF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Orbits,</a:t>
            </a:r>
            <a:endParaRPr sz="1000">
              <a:solidFill>
                <a:srgbClr val="FFFFFF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lvl="0"/>
            <a:r>
              <a:rPr sz="1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Sun-Synchronous </a:t>
            </a:r>
          </a:p>
        </p:txBody>
      </p:sp>
      <p:sp>
        <p:nvSpPr>
          <p:cNvPr id="135" name="Shape 135"/>
          <p:cNvSpPr/>
          <p:nvPr/>
        </p:nvSpPr>
        <p:spPr>
          <a:xfrm>
            <a:off x="4572000" y="3991314"/>
            <a:ext cx="4572000" cy="2166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149930" indent="-94368">
              <a:lnSpc>
                <a:spcPct val="90000"/>
              </a:lnSpc>
              <a:spcBef>
                <a:spcPts val="400"/>
              </a:spcBef>
              <a:buSzPct val="100000"/>
              <a:buFont typeface="Comic Sans MS"/>
              <a:buChar char="•"/>
              <a:tabLst>
                <a:tab pos="3759200" algn="l"/>
                <a:tab pos="4508500" algn="r"/>
              </a:tabLst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Instrument science and payload requirements review	10/14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149930" indent="-94368">
              <a:lnSpc>
                <a:spcPct val="90000"/>
              </a:lnSpc>
              <a:spcBef>
                <a:spcPts val="400"/>
              </a:spcBef>
              <a:buSzPct val="100000"/>
              <a:buFont typeface="Comic Sans MS"/>
              <a:buChar char="•"/>
              <a:tabLst>
                <a:tab pos="3759200" algn="l"/>
                <a:tab pos="4508500" algn="r"/>
              </a:tabLst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Instrument science and payload concept review	12/14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149930" indent="-94368">
              <a:lnSpc>
                <a:spcPct val="90000"/>
              </a:lnSpc>
              <a:spcBef>
                <a:spcPts val="400"/>
              </a:spcBef>
              <a:buSzPct val="100000"/>
              <a:buFont typeface="Comic Sans MS"/>
              <a:buChar char="•"/>
              <a:tabLst>
                <a:tab pos="3759200" algn="l"/>
                <a:tab pos="4508500" algn="r"/>
              </a:tabLst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Airborne demonstration plan review	06/15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149930" indent="-94368">
              <a:lnSpc>
                <a:spcPct val="90000"/>
              </a:lnSpc>
              <a:spcBef>
                <a:spcPts val="400"/>
              </a:spcBef>
              <a:buSzPct val="100000"/>
              <a:buFont typeface="Comic Sans MS"/>
              <a:buChar char="•"/>
              <a:tabLst>
                <a:tab pos="3759200" algn="l"/>
                <a:tab pos="4508500" algn="r"/>
              </a:tabLst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Detector/ROIC radiation test/analysis complete	09/15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149930" indent="-94368">
              <a:lnSpc>
                <a:spcPct val="90000"/>
              </a:lnSpc>
              <a:spcBef>
                <a:spcPts val="400"/>
              </a:spcBef>
              <a:buSzPct val="100000"/>
              <a:buFont typeface="Comic Sans MS"/>
              <a:buChar char="•"/>
              <a:tabLst>
                <a:tab pos="3759200" algn="l"/>
                <a:tab pos="4508500" algn="r"/>
              </a:tabLst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Calibration stability test complete	03/16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149930" indent="-94368">
              <a:lnSpc>
                <a:spcPct val="90000"/>
              </a:lnSpc>
              <a:spcBef>
                <a:spcPts val="400"/>
              </a:spcBef>
              <a:buSzPct val="100000"/>
              <a:buFont typeface="Comic Sans MS"/>
              <a:buChar char="•"/>
              <a:tabLst>
                <a:tab pos="3759200" algn="l"/>
                <a:tab pos="4508500" algn="r"/>
              </a:tabLst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Airborne instrument design/build complete	05/16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149930" indent="-94368">
              <a:lnSpc>
                <a:spcPct val="90000"/>
              </a:lnSpc>
              <a:spcBef>
                <a:spcPts val="400"/>
              </a:spcBef>
              <a:buSzPct val="100000"/>
              <a:buFont typeface="Comic Sans MS"/>
              <a:buChar char="•"/>
              <a:tabLst>
                <a:tab pos="3759200" algn="l"/>
                <a:tab pos="4508500" algn="r"/>
              </a:tabLst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Airborne demonstration complete	10/16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marL="149930" indent="-94368">
              <a:lnSpc>
                <a:spcPct val="90000"/>
              </a:lnSpc>
              <a:spcBef>
                <a:spcPts val="400"/>
              </a:spcBef>
              <a:buSzPct val="100000"/>
              <a:buFont typeface="Comic Sans MS"/>
              <a:buChar char="•"/>
              <a:tabLst>
                <a:tab pos="3759200" algn="l"/>
                <a:tab pos="4508500" algn="r"/>
              </a:tabLst>
            </a:pPr>
            <a:r>
              <a:rPr sz="1000">
                <a:latin typeface="Comic Sans MS"/>
                <a:ea typeface="Comic Sans MS"/>
                <a:cs typeface="Comic Sans MS"/>
                <a:sym typeface="Comic Sans MS"/>
              </a:rPr>
              <a:t>Airborne demonstration data analysis complete	12/16</a:t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indent="55561">
              <a:lnSpc>
                <a:spcPct val="90000"/>
              </a:lnSpc>
              <a:spcBef>
                <a:spcPts val="400"/>
              </a:spcBef>
              <a:tabLst>
                <a:tab pos="3759200" algn="l"/>
                <a:tab pos="4508500" algn="r"/>
              </a:tabLst>
            </a:pP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1029105" y="6587356"/>
            <a:ext cx="211613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000"/>
              <a:t>IIP-13-0004</a:t>
            </a:r>
          </a:p>
        </p:txBody>
      </p:sp>
      <p:sp>
        <p:nvSpPr>
          <p:cNvPr id="137" name="Shape 137"/>
          <p:cNvSpPr/>
          <p:nvPr/>
        </p:nvSpPr>
        <p:spPr>
          <a:xfrm>
            <a:off x="3723163" y="589227"/>
            <a:ext cx="361335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3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300"/>
              <a:t>PI: Kevin R. Maschhoff, BAE Systems</a:t>
            </a:r>
            <a:endParaRPr sz="1300"/>
          </a:p>
        </p:txBody>
      </p:sp>
      <p:pic>
        <p:nvPicPr>
          <p:cNvPr id="138" name="image1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6394" y="1222486"/>
            <a:ext cx="1066610" cy="89655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 flipH="1">
            <a:off x="5638800" y="1486316"/>
            <a:ext cx="1447801" cy="304801"/>
          </a:xfrm>
          <a:prstGeom prst="line">
            <a:avLst/>
          </a:prstGeom>
          <a:solidFill>
            <a:srgbClr val="BBE0E3"/>
          </a:solidFill>
          <a:ln w="57150">
            <a:solidFill>
              <a:srgbClr val="BBE0E3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7"/>
          <p:cNvGrpSpPr/>
          <p:nvPr/>
        </p:nvGrpSpPr>
        <p:grpSpPr>
          <a:xfrm>
            <a:off x="7229227" y="918301"/>
            <a:ext cx="1807189" cy="1162967"/>
            <a:chOff x="0" y="0"/>
            <a:chExt cx="1807187" cy="1162965"/>
          </a:xfrm>
        </p:grpSpPr>
        <p:pic>
          <p:nvPicPr>
            <p:cNvPr id="141" name="image14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33" y="0"/>
              <a:ext cx="1801155" cy="10980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" name="Group 144"/>
            <p:cNvGrpSpPr/>
            <p:nvPr/>
          </p:nvGrpSpPr>
          <p:grpSpPr>
            <a:xfrm>
              <a:off x="0" y="846248"/>
              <a:ext cx="1807188" cy="316718"/>
              <a:chOff x="0" y="0"/>
              <a:chExt cx="1807187" cy="316716"/>
            </a:xfrm>
          </p:grpSpPr>
          <p:sp>
            <p:nvSpPr>
              <p:cNvPr id="142" name="Shape 142"/>
              <p:cNvSpPr/>
              <p:nvPr/>
            </p:nvSpPr>
            <p:spPr>
              <a:xfrm>
                <a:off x="0" y="72799"/>
                <a:ext cx="1807188" cy="17111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457200"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0" y="-1"/>
                <a:ext cx="1807188" cy="3167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457200">
                  <a:defRPr sz="800"/>
                </a:lvl1pPr>
              </a:lstStyle>
              <a:p>
                <a:pPr lvl="0">
                  <a:defRPr sz="1800"/>
                </a:pPr>
                <a:r>
                  <a:rPr sz="800"/>
                  <a:t>From Cardinali (ECMWF Tech. Memo. 599, 2009)</a:t>
                </a:r>
              </a:p>
            </p:txBody>
          </p:sp>
        </p:grpSp>
        <p:sp>
          <p:nvSpPr>
            <p:cNvPr id="145" name="Shape 145"/>
            <p:cNvSpPr/>
            <p:nvPr/>
          </p:nvSpPr>
          <p:spPr>
            <a:xfrm>
              <a:off x="270041" y="130893"/>
              <a:ext cx="430198" cy="23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/>
              </a:lvl1pPr>
            </a:lstStyle>
            <a:p>
              <a:pPr lvl="0">
                <a:defRPr sz="1800"/>
              </a:pPr>
              <a:r>
                <a:rPr sz="1100"/>
                <a:t>AIRS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527483" y="392502"/>
              <a:ext cx="75646" cy="797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148" name="Shape 148"/>
          <p:cNvSpPr/>
          <p:nvPr>
            <p:ph type="title"/>
          </p:nvPr>
        </p:nvSpPr>
        <p:spPr>
          <a:xfrm>
            <a:off x="2639833" y="167906"/>
            <a:ext cx="6132599" cy="46355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2400"/>
              <a:t>Infrared Sounding at JPL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106221" y="1049195"/>
            <a:ext cx="5952747" cy="49831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lvl="0" marL="263347" indent="-263347" defTabSz="877823">
              <a:spcBef>
                <a:spcPts val="300"/>
              </a:spcBef>
              <a:defRPr sz="1800"/>
            </a:pPr>
            <a:r>
              <a:rPr sz="1536"/>
              <a:t>Ongoing IR Sounder Projects at JPL</a:t>
            </a:r>
            <a:endParaRPr sz="1536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>
                <a:latin typeface="Arial Bold"/>
                <a:ea typeface="Arial Bold"/>
                <a:cs typeface="Arial Bold"/>
                <a:sym typeface="Arial Bold"/>
              </a:rPr>
              <a:t>AIRS/AMSU:</a:t>
            </a:r>
            <a:r>
              <a:rPr sz="1344"/>
              <a:t> Instrument Operations, Calibration, Product Development and Validation.  Aqua Retires 2022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>
                <a:latin typeface="Arial Bold"/>
                <a:ea typeface="Arial Bold"/>
                <a:cs typeface="Arial Bold"/>
                <a:sym typeface="Arial Bold"/>
              </a:rPr>
              <a:t>SIPS (CrIMSS):</a:t>
            </a:r>
            <a:r>
              <a:rPr sz="1344"/>
              <a:t> L2/L3 Product Development, Cross-Calibration, and Validation. Climate Data Record Continuity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>
                <a:latin typeface="Arial Bold"/>
                <a:ea typeface="Arial Bold"/>
                <a:cs typeface="Arial Bold"/>
                <a:sym typeface="Arial Bold"/>
              </a:rPr>
              <a:t>Cutting Edge Research</a:t>
            </a:r>
            <a:r>
              <a:rPr sz="1344"/>
              <a:t>: Retrieval Development, </a:t>
            </a:r>
            <a:br>
              <a:rPr sz="1344"/>
            </a:br>
            <a:r>
              <a:rPr sz="1344"/>
              <a:t>Water Vapor Transport, Climate Model Validation, Cloud Properties, LES Models, Instrument Simulation, OSSE’s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>
                <a:latin typeface="Arial Bold"/>
                <a:ea typeface="Arial Bold"/>
                <a:cs typeface="Arial Bold"/>
                <a:sym typeface="Arial Bold"/>
              </a:rPr>
              <a:t>R2O</a:t>
            </a:r>
            <a:r>
              <a:rPr sz="1344"/>
              <a:t>:  AIRS V5 Retrieval basis of NUCAPS.  For AWIPS-II</a:t>
            </a:r>
            <a:endParaRPr sz="1727"/>
          </a:p>
          <a:p>
            <a:pPr lvl="0" marL="263347" indent="-263347" defTabSz="877823">
              <a:spcBef>
                <a:spcPts val="300"/>
              </a:spcBef>
              <a:defRPr sz="1800"/>
            </a:pPr>
            <a:r>
              <a:rPr sz="1536"/>
              <a:t>JPL Technologies Support Next-Gen IR Sounders</a:t>
            </a:r>
            <a:endParaRPr sz="1536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/>
              <a:t>HotBIRD Infrared Detector Materials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/>
              <a:t>Advanced Cryocooler Characterization Lab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/>
              <a:t>Advanced IR Grating Spectrometer Developments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/>
              <a:t>CubeSat Development Laboratory</a:t>
            </a:r>
            <a:endParaRPr sz="1727"/>
          </a:p>
          <a:p>
            <a:pPr lvl="0" marL="263347" indent="-263347" defTabSz="877823">
              <a:spcBef>
                <a:spcPts val="300"/>
              </a:spcBef>
              <a:defRPr sz="1800"/>
            </a:pPr>
            <a:r>
              <a:rPr sz="1536"/>
              <a:t>Many options for Next-Gen IR sounders</a:t>
            </a:r>
            <a:endParaRPr sz="1536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>
                <a:latin typeface="Arial Bold"/>
                <a:ea typeface="Arial Bold"/>
                <a:cs typeface="Arial Bold"/>
                <a:sym typeface="Arial Bold"/>
              </a:rPr>
              <a:t>1km LEO</a:t>
            </a:r>
            <a:r>
              <a:rPr sz="1344"/>
              <a:t>: MIRIS:  IR Sounder w/ VIIRS IR Imaging.  Full Swath, Full Spectral Range.  Post-JPSS, NOAA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>
                <a:latin typeface="Arial Bold"/>
                <a:ea typeface="Arial Bold"/>
                <a:cs typeface="Arial Bold"/>
                <a:sym typeface="Arial Bold"/>
              </a:rPr>
              <a:t>3km - 13.5km LEO</a:t>
            </a:r>
            <a:r>
              <a:rPr sz="1344"/>
              <a:t>: CIRAS 6U CubeSat:  Tech Demo for NASA InVEST.  NOAA Study for EON-IR (Follow-on to CIRAS)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>
                <a:latin typeface="Arial Bold"/>
                <a:ea typeface="Arial Bold"/>
                <a:cs typeface="Arial Bold"/>
                <a:sym typeface="Arial Bold"/>
              </a:rPr>
              <a:t>5km GEO: </a:t>
            </a:r>
            <a:r>
              <a:rPr sz="1344"/>
              <a:t>SIRAS.  Full Spectral Range, Hosted Payload </a:t>
            </a:r>
            <a:endParaRPr sz="1727"/>
          </a:p>
          <a:p>
            <a:pPr lvl="1" marL="652272" indent="-213359" defTabSz="877823">
              <a:spcBef>
                <a:spcPts val="300"/>
              </a:spcBef>
              <a:defRPr sz="1800"/>
            </a:pPr>
            <a:r>
              <a:rPr sz="1344">
                <a:latin typeface="Arial Bold"/>
                <a:ea typeface="Arial Bold"/>
                <a:cs typeface="Arial Bold"/>
                <a:sym typeface="Arial Bold"/>
              </a:rPr>
              <a:t>100m LEO</a:t>
            </a:r>
            <a:r>
              <a:rPr sz="1344"/>
              <a:t>:  Boundary Layer Processes Sounder.  Narrow (100km) swath, pointable for special events</a:t>
            </a:r>
          </a:p>
        </p:txBody>
      </p:sp>
      <p:sp>
        <p:nvSpPr>
          <p:cNvPr id="150" name="Shape 15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51" name="image1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6928" y="968110"/>
            <a:ext cx="1274222" cy="83662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5917932" y="1829336"/>
            <a:ext cx="1274223" cy="23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00"/>
            </a:lvl1pPr>
          </a:lstStyle>
          <a:p>
            <a:pPr lvl="0">
              <a:defRPr sz="1800"/>
            </a:pPr>
            <a:r>
              <a:rPr sz="1100"/>
              <a:t>JPL/BAE AIRS</a:t>
            </a:r>
          </a:p>
        </p:txBody>
      </p:sp>
      <p:sp>
        <p:nvSpPr>
          <p:cNvPr id="153" name="Shape 153"/>
          <p:cNvSpPr/>
          <p:nvPr/>
        </p:nvSpPr>
        <p:spPr>
          <a:xfrm>
            <a:off x="5593982" y="3027702"/>
            <a:ext cx="3509583" cy="39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00"/>
            </a:lvl1pPr>
          </a:lstStyle>
          <a:p>
            <a:pPr lvl="0">
              <a:defRPr sz="1800"/>
            </a:pPr>
            <a:r>
              <a:rPr sz="1100"/>
              <a:t>JPL Sounding Products Support Weather, Climate and Atmospheric Composition Research</a:t>
            </a:r>
          </a:p>
        </p:txBody>
      </p:sp>
      <p:pic>
        <p:nvPicPr>
          <p:cNvPr id="154" name="image1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098" y="1803156"/>
            <a:ext cx="359862" cy="359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1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5823" y="3621714"/>
            <a:ext cx="866195" cy="617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1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098" y="5294981"/>
            <a:ext cx="359862" cy="359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1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098" y="4826272"/>
            <a:ext cx="359862" cy="359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18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26928" y="2179097"/>
            <a:ext cx="3089225" cy="88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5917932" y="4284783"/>
            <a:ext cx="1023788" cy="54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00"/>
            </a:lvl1pPr>
          </a:lstStyle>
          <a:p>
            <a:pPr lvl="0">
              <a:defRPr sz="1800"/>
            </a:pPr>
            <a:r>
              <a:rPr sz="1100"/>
              <a:t>HotBIRD MWIR Detectors</a:t>
            </a:r>
          </a:p>
        </p:txBody>
      </p:sp>
      <p:pic>
        <p:nvPicPr>
          <p:cNvPr id="160" name="image19.jpg" descr="IMG_2494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67640" y="3621714"/>
            <a:ext cx="873289" cy="65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20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76552" y="3618574"/>
            <a:ext cx="671616" cy="107891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6832017" y="4278695"/>
            <a:ext cx="1206300" cy="544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00"/>
            </a:lvl1pPr>
          </a:lstStyle>
          <a:p>
            <a:pPr lvl="0">
              <a:defRPr sz="1800"/>
            </a:pPr>
            <a:r>
              <a:rPr sz="1100"/>
              <a:t>RTD Wide-Field Grating Spectrometers</a:t>
            </a:r>
          </a:p>
        </p:txBody>
      </p:sp>
      <p:sp>
        <p:nvSpPr>
          <p:cNvPr id="163" name="Shape 163"/>
          <p:cNvSpPr/>
          <p:nvPr/>
        </p:nvSpPr>
        <p:spPr>
          <a:xfrm>
            <a:off x="7832359" y="4695040"/>
            <a:ext cx="1262115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00"/>
            </a:lvl1pPr>
          </a:lstStyle>
          <a:p>
            <a:pPr lvl="0">
              <a:defRPr sz="1800"/>
            </a:pPr>
            <a:r>
              <a:rPr sz="1100"/>
              <a:t>OCO-2 Spectrometers</a:t>
            </a:r>
          </a:p>
        </p:txBody>
      </p:sp>
      <p:sp>
        <p:nvSpPr>
          <p:cNvPr id="164" name="Shape 164"/>
          <p:cNvSpPr/>
          <p:nvPr/>
        </p:nvSpPr>
        <p:spPr>
          <a:xfrm>
            <a:off x="7706783" y="5240558"/>
            <a:ext cx="1141384" cy="848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100"/>
            </a:lvl1pPr>
          </a:lstStyle>
          <a:p>
            <a:pPr lvl="0">
              <a:defRPr sz="1800"/>
            </a:pPr>
            <a:r>
              <a:rPr sz="1100"/>
              <a:t>Moderate Resolution Infrared Imaging Spectrometer  (MIRIS)</a:t>
            </a:r>
          </a:p>
        </p:txBody>
      </p:sp>
      <p:pic>
        <p:nvPicPr>
          <p:cNvPr id="165" name="image21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63630" y="4953082"/>
            <a:ext cx="1916131" cy="1695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6091"/>
            <a:ext cx="9140323" cy="7020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3.png" descr="allwinds_a_2003"/>
          <p:cNvPicPr/>
          <p:nvPr/>
        </p:nvPicPr>
        <p:blipFill>
          <a:blip r:embed="rId3">
            <a:extLst/>
          </a:blip>
          <a:srcRect l="27932" t="5219" r="8564" b="32387"/>
          <a:stretch>
            <a:fillRect/>
          </a:stretch>
        </p:blipFill>
        <p:spPr>
          <a:xfrm>
            <a:off x="5009911" y="5124098"/>
            <a:ext cx="1237777" cy="12161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Group 171"/>
          <p:cNvGrpSpPr/>
          <p:nvPr/>
        </p:nvGrpSpPr>
        <p:grpSpPr>
          <a:xfrm>
            <a:off x="6691941" y="2409702"/>
            <a:ext cx="1107953" cy="1162019"/>
            <a:chOff x="0" y="0"/>
            <a:chExt cx="1107952" cy="1162018"/>
          </a:xfrm>
        </p:grpSpPr>
        <p:sp>
          <p:nvSpPr>
            <p:cNvPr id="169" name="Shape 169"/>
            <p:cNvSpPr/>
            <p:nvPr/>
          </p:nvSpPr>
          <p:spPr>
            <a:xfrm>
              <a:off x="0" y="0"/>
              <a:ext cx="1107953" cy="1162019"/>
            </a:xfrm>
            <a:prstGeom prst="rect">
              <a:avLst/>
            </a:prstGeom>
            <a:solidFill>
              <a:srgbClr val="0066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</a:p>
          </p:txBody>
        </p:sp>
        <p:pic>
          <p:nvPicPr>
            <p:cNvPr id="170" name="image23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07953" cy="1162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2" name="image2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87911" y="5713893"/>
            <a:ext cx="1252745" cy="91868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6476679" y="1693517"/>
            <a:ext cx="1538479" cy="544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 sz="1100">
                <a:solidFill>
                  <a:srgbClr val="333399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1100">
                <a:solidFill>
                  <a:srgbClr val="333399"/>
                </a:solidFill>
              </a:rPr>
              <a:t>Micro Pulse Tube Cryocooler (Lockheed Martin)</a:t>
            </a:r>
          </a:p>
        </p:txBody>
      </p:sp>
      <p:sp>
        <p:nvSpPr>
          <p:cNvPr id="174" name="Shape 174"/>
          <p:cNvSpPr/>
          <p:nvPr/>
        </p:nvSpPr>
        <p:spPr>
          <a:xfrm>
            <a:off x="6623153" y="5270965"/>
            <a:ext cx="1382262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 sz="1100">
                <a:solidFill>
                  <a:srgbClr val="FFFFF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1100">
                <a:solidFill>
                  <a:srgbClr val="FFFFFF"/>
                </a:solidFill>
              </a:rPr>
              <a:t>JPL HOT-BIRD Detector</a:t>
            </a:r>
          </a:p>
        </p:txBody>
      </p:sp>
      <p:sp>
        <p:nvSpPr>
          <p:cNvPr id="175" name="Shape 175"/>
          <p:cNvSpPr/>
          <p:nvPr/>
        </p:nvSpPr>
        <p:spPr>
          <a:xfrm>
            <a:off x="160300" y="87467"/>
            <a:ext cx="3865531" cy="12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i="1">
                <a:solidFill>
                  <a:srgbClr val="FFFFFF"/>
                </a:solidFill>
              </a:rPr>
              <a:t>CubeSat Infrared Atmospheric Sounder (CIRAS)</a:t>
            </a:r>
            <a:endParaRPr i="1">
              <a:solidFill>
                <a:srgbClr val="FFFFFF"/>
              </a:solidFill>
            </a:endParaRPr>
          </a:p>
          <a:p>
            <a:pPr lvl="0" algn="ctr"/>
            <a:r>
              <a:rPr i="1" sz="1400">
                <a:solidFill>
                  <a:srgbClr val="FFFFFF"/>
                </a:solidFill>
              </a:rPr>
              <a:t>For NASA InVEST</a:t>
            </a:r>
            <a:endParaRPr i="1" sz="1400">
              <a:solidFill>
                <a:srgbClr val="FFFFFF"/>
              </a:solidFill>
            </a:endParaRPr>
          </a:p>
          <a:p>
            <a:pPr lvl="0" algn="ctr"/>
            <a:r>
              <a:rPr i="1" sz="1400">
                <a:solidFill>
                  <a:srgbClr val="FFFFFF"/>
                </a:solidFill>
              </a:rPr>
              <a:t>PI:  Tom Pagano (JPL)</a:t>
            </a:r>
            <a:endParaRPr i="1" sz="1400">
              <a:solidFill>
                <a:srgbClr val="FFFFFF"/>
              </a:solidFill>
            </a:endParaRPr>
          </a:p>
          <a:p>
            <a:pPr lvl="0" algn="ctr"/>
            <a:r>
              <a:rPr i="1" sz="1400">
                <a:solidFill>
                  <a:srgbClr val="FFFFFF"/>
                </a:solidFill>
              </a:rPr>
              <a:t>Sponsor:  NASA ESTO</a:t>
            </a:r>
          </a:p>
        </p:txBody>
      </p:sp>
      <p:pic>
        <p:nvPicPr>
          <p:cNvPr id="176" name="image25.jpg" descr="IMG_2494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26922" y="4145600"/>
            <a:ext cx="1215515" cy="911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7406172" y="3714713"/>
            <a:ext cx="1457016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 sz="1100">
                <a:solidFill>
                  <a:srgbClr val="333399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1100">
                <a:solidFill>
                  <a:srgbClr val="333399"/>
                </a:solidFill>
              </a:rPr>
              <a:t>JPL GRISM Spectrometer</a:t>
            </a:r>
          </a:p>
        </p:txBody>
      </p:sp>
      <p:sp>
        <p:nvSpPr>
          <p:cNvPr id="178" name="Shape 178"/>
          <p:cNvSpPr/>
          <p:nvPr/>
        </p:nvSpPr>
        <p:spPr>
          <a:xfrm>
            <a:off x="6309036" y="1264077"/>
            <a:ext cx="2459148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 sz="1600">
                <a:solidFill>
                  <a:srgbClr val="FFFFF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1600">
                <a:solidFill>
                  <a:srgbClr val="FFFFFF"/>
                </a:solidFill>
              </a:rPr>
              <a:t>CIRAS Technologies</a:t>
            </a:r>
          </a:p>
        </p:txBody>
      </p:sp>
      <p:grpSp>
        <p:nvGrpSpPr>
          <p:cNvPr id="183" name="Group 183"/>
          <p:cNvGrpSpPr/>
          <p:nvPr/>
        </p:nvGrpSpPr>
        <p:grpSpPr>
          <a:xfrm>
            <a:off x="3686377" y="0"/>
            <a:ext cx="2305592" cy="3679451"/>
            <a:chOff x="0" y="0"/>
            <a:chExt cx="2305591" cy="3679449"/>
          </a:xfrm>
        </p:grpSpPr>
        <p:pic>
          <p:nvPicPr>
            <p:cNvPr id="179" name="image26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31" y="686930"/>
              <a:ext cx="3679451" cy="2305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age27.png" descr="NASAblkBack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11133" y="2486251"/>
              <a:ext cx="530130" cy="441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image28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30557" y="2687037"/>
              <a:ext cx="427544" cy="428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Shape 182"/>
            <p:cNvSpPr/>
            <p:nvPr/>
          </p:nvSpPr>
          <p:spPr>
            <a:xfrm>
              <a:off x="29012" y="2140138"/>
              <a:ext cx="1241254" cy="35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i="1">
                  <a:ln w="6600">
                    <a:solidFill>
                      <a:srgbClr val="333399"/>
                    </a:solidFill>
                  </a:ln>
                  <a:solidFill>
                    <a:srgbClr val="FFFFFF"/>
                  </a:solidFill>
                  <a:effectLst>
                    <a:outerShdw sx="100000" sy="100000" kx="0" ky="0" algn="b" rotWithShape="0" blurRad="12700" dist="38100" dir="2700000">
                      <a:srgbClr val="333399"/>
                    </a:outerShdw>
                  </a:effectLst>
                </a:defRPr>
              </a:lvl1pPr>
            </a:lstStyle>
            <a:p>
              <a:pPr lvl="0">
                <a:defRPr b="0" i="0">
                  <a:ln w="9525">
                    <a:noFill/>
                  </a:ln>
                  <a:solidFill>
                    <a:srgbClr val="000000"/>
                  </a:solidFill>
                  <a:effectLst/>
                </a:defRPr>
              </a:pPr>
              <a:r>
                <a:rPr b="1" i="1">
                  <a:ln w="6600">
                    <a:solidFill>
                      <a:srgbClr val="333399"/>
                    </a:solidFill>
                  </a:ln>
                  <a:solidFill>
                    <a:srgbClr val="FFFFFF"/>
                  </a:solidFill>
                  <a:effectLst>
                    <a:outerShdw sx="100000" sy="100000" kx="0" ky="0" algn="b" rotWithShape="0" blurRad="12700" dist="38100" dir="2700000">
                      <a:srgbClr val="333399"/>
                    </a:outerShdw>
                  </a:effectLst>
                </a:rPr>
                <a:t>CIRAS</a:t>
              </a:r>
            </a:p>
          </p:txBody>
        </p:sp>
      </p:grpSp>
      <p:pic>
        <p:nvPicPr>
          <p:cNvPr id="184" name="image29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87673" y="5536426"/>
            <a:ext cx="1277980" cy="1255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30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77413" y="5087803"/>
            <a:ext cx="1321743" cy="1277423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271814" y="1482961"/>
            <a:ext cx="3308627" cy="2144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i="1" sz="1600">
                <a:solidFill>
                  <a:srgbClr val="FFFFFF"/>
                </a:solidFill>
              </a:rPr>
              <a:t>CIRAS Mission</a:t>
            </a:r>
            <a:endParaRPr i="1" sz="1600">
              <a:solidFill>
                <a:srgbClr val="FFFFFF"/>
              </a:solidFill>
            </a:endParaRPr>
          </a:p>
          <a:p>
            <a:pPr lvl="0" marL="104775" indent="-104775">
              <a:spcBef>
                <a:spcPts val="12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i="1" sz="1100">
                <a:solidFill>
                  <a:srgbClr val="FFFFFF"/>
                </a:solidFill>
              </a:rPr>
              <a:t>Demonstrate Key Technologies needed for Infrared Instruments on CubeSats</a:t>
            </a:r>
            <a:endParaRPr i="1" sz="1100">
              <a:solidFill>
                <a:srgbClr val="FFFFFF"/>
              </a:solidFill>
            </a:endParaRPr>
          </a:p>
          <a:p>
            <a:pPr lvl="0" marL="104775" indent="-104775">
              <a:spcBef>
                <a:spcPts val="6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i="1" sz="1100">
                <a:solidFill>
                  <a:srgbClr val="FFFFFF"/>
                </a:solidFill>
              </a:rPr>
              <a:t>Demonstrate fidelity of Hyperspectral Mid IR radiance measurements to retrieve Temperature and Water Vapor Profiles</a:t>
            </a:r>
            <a:endParaRPr i="1" sz="1100">
              <a:solidFill>
                <a:srgbClr val="FFFFFF"/>
              </a:solidFill>
            </a:endParaRPr>
          </a:p>
          <a:p>
            <a:pPr lvl="0" marL="104775" indent="-104775">
              <a:spcBef>
                <a:spcPts val="6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i="1" sz="1100">
                <a:solidFill>
                  <a:srgbClr val="FFFFFF"/>
                </a:solidFill>
              </a:rPr>
              <a:t>Fill Coverage Gaps and Improve Timeliness of Operational IR Sounders</a:t>
            </a:r>
            <a:endParaRPr i="1" sz="1100">
              <a:solidFill>
                <a:srgbClr val="FFFFFF"/>
              </a:solidFill>
            </a:endParaRPr>
          </a:p>
          <a:p>
            <a:pPr lvl="0" marL="104775" indent="-104775">
              <a:spcBef>
                <a:spcPts val="6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i="1" sz="1100">
                <a:solidFill>
                  <a:srgbClr val="FFFFFF"/>
                </a:solidFill>
              </a:rPr>
              <a:t>TRL in: 5-6, TRL out: 7</a:t>
            </a:r>
            <a:endParaRPr i="1" sz="1100">
              <a:solidFill>
                <a:srgbClr val="FFFFFF"/>
              </a:solidFill>
            </a:endParaRPr>
          </a:p>
          <a:p>
            <a:pPr lvl="0" marL="104775" indent="-104775">
              <a:spcBef>
                <a:spcPts val="6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i="1" sz="1100">
                <a:solidFill>
                  <a:srgbClr val="FFFFFF"/>
                </a:solidFill>
              </a:rPr>
              <a:t>Build: 2016, 2017.  Launch 2018 (TBD)</a:t>
            </a:r>
          </a:p>
        </p:txBody>
      </p:sp>
      <p:graphicFrame>
        <p:nvGraphicFramePr>
          <p:cNvPr id="187" name="Table 187"/>
          <p:cNvGraphicFramePr/>
          <p:nvPr/>
        </p:nvGraphicFramePr>
        <p:xfrm>
          <a:off x="480187" y="3847103"/>
          <a:ext cx="2292257" cy="66277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79518"/>
                <a:gridCol w="1212738"/>
              </a:tblGrid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99CC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Parameter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99CC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CIRAS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b="1" i="1" sz="900">
                          <a:solidFill>
                            <a:srgbClr val="99CCFF"/>
                          </a:solidFill>
                        </a:rPr>
                        <a:t>Spatial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b="1" i="1" sz="900">
                          <a:solidFill>
                            <a:srgbClr val="99CCFF"/>
                          </a:solidFill>
                        </a:rPr>
                        <a:t> 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Orbit Altitude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600-850 km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407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Scan Range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0.84° - 57°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Horizontal Res’n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1.6 km - 13.5 km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b="1" i="1" sz="900">
                          <a:solidFill>
                            <a:srgbClr val="99CCFF"/>
                          </a:solidFill>
                        </a:rPr>
                        <a:t>Spectral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b="1" i="1" sz="900">
                          <a:solidFill>
                            <a:srgbClr val="99CCFF"/>
                          </a:solidFill>
                        </a:rPr>
                        <a:t> 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Method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Grating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85318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Band 1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4.78-5.09 µm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85318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Res’n / Sampling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0.5 / 0.2 cm</a:t>
                      </a:r>
                      <a:r>
                        <a:rPr baseline="30000" sz="900">
                          <a:solidFill>
                            <a:srgbClr val="FFFFFF"/>
                          </a:solidFill>
                        </a:rPr>
                        <a:t>-1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Total Channels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625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b="1" i="1" sz="900">
                          <a:solidFill>
                            <a:srgbClr val="99CCFF"/>
                          </a:solidFill>
                        </a:rPr>
                        <a:t>Radiometric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b="1" i="1" sz="900">
                          <a:solidFill>
                            <a:srgbClr val="99CCFF"/>
                          </a:solidFill>
                        </a:rPr>
                        <a:t> 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NEdT (@250K)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&lt;0.25 K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b="1" i="1" sz="900">
                          <a:solidFill>
                            <a:srgbClr val="99CCFF"/>
                          </a:solidFill>
                        </a:rPr>
                        <a:t>Resources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b="1" i="1" sz="900">
                          <a:solidFill>
                            <a:srgbClr val="99CCFF"/>
                          </a:solidFill>
                        </a:rPr>
                        <a:t> 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Size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6U Cubesat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Mass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8.5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Power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37.5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  <a:tr h="143405"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Data Rate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lnSpc>
                          <a:spcPct val="107000"/>
                        </a:lnSpc>
                        <a:defRPr b="0" i="0" sz="1800"/>
                      </a:pPr>
                      <a:r>
                        <a:rPr sz="900">
                          <a:solidFill>
                            <a:srgbClr val="FFFFFF"/>
                          </a:solidFill>
                        </a:rPr>
                        <a:t>2 Mbps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</a:tcPr>
                </a:tc>
              </a:tr>
            </a:tbl>
          </a:graphicData>
        </a:graphic>
      </p:graphicFrame>
      <p:sp>
        <p:nvSpPr>
          <p:cNvPr id="188" name="Shape 188"/>
          <p:cNvSpPr/>
          <p:nvPr/>
        </p:nvSpPr>
        <p:spPr>
          <a:xfrm>
            <a:off x="3231713" y="3825814"/>
            <a:ext cx="3344631" cy="1077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i="1" sz="1600">
                <a:solidFill>
                  <a:srgbClr val="FFFFFF"/>
                </a:solidFill>
              </a:rPr>
              <a:t>CIRAS Measurements</a:t>
            </a:r>
            <a:endParaRPr i="1" sz="1600">
              <a:solidFill>
                <a:srgbClr val="FFFFFF"/>
              </a:solidFill>
            </a:endParaRPr>
          </a:p>
          <a:p>
            <a:pPr lvl="0" marL="104775" indent="-104775">
              <a:spcBef>
                <a:spcPts val="12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i="1" sz="1100">
                <a:solidFill>
                  <a:srgbClr val="FFFFFF"/>
                </a:solidFill>
              </a:rPr>
              <a:t>Lower Tropospheric Temperature Profiles</a:t>
            </a:r>
            <a:endParaRPr i="1" sz="1100">
              <a:solidFill>
                <a:srgbClr val="FFFFFF"/>
              </a:solidFill>
            </a:endParaRPr>
          </a:p>
          <a:p>
            <a:pPr lvl="0" marL="104775" indent="-104775">
              <a:spcBef>
                <a:spcPts val="6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i="1" sz="1100">
                <a:solidFill>
                  <a:srgbClr val="FFFFFF"/>
                </a:solidFill>
              </a:rPr>
              <a:t>Lower Tropospheric Water Vapor Profiles</a:t>
            </a:r>
            <a:endParaRPr i="1" sz="1100">
              <a:solidFill>
                <a:srgbClr val="FFFFFF"/>
              </a:solidFill>
            </a:endParaRPr>
          </a:p>
          <a:p>
            <a:pPr lvl="0" marL="104775" indent="-104775">
              <a:spcBef>
                <a:spcPts val="600"/>
              </a:spcBef>
              <a:buClr>
                <a:srgbClr val="FFFFFF"/>
              </a:buClr>
              <a:buSzPct val="100000"/>
              <a:buFont typeface="Arial"/>
              <a:buChar char="•"/>
            </a:pPr>
            <a:r>
              <a:rPr i="1" sz="1100">
                <a:solidFill>
                  <a:srgbClr val="FFFFFF"/>
                </a:solidFill>
              </a:rPr>
              <a:t>Goal: Experimental Demonstration of 3D Winds</a:t>
            </a:r>
          </a:p>
        </p:txBody>
      </p:sp>
      <p:sp>
        <p:nvSpPr>
          <p:cNvPr id="189" name="Shape 189"/>
          <p:cNvSpPr/>
          <p:nvPr/>
        </p:nvSpPr>
        <p:spPr>
          <a:xfrm>
            <a:off x="5750333" y="164038"/>
            <a:ext cx="3141577" cy="898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 sz="1400">
                <a:solidFill>
                  <a:srgbClr val="FFFFF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1400">
                <a:solidFill>
                  <a:srgbClr val="FFFFFF"/>
                </a:solidFill>
              </a:rPr>
              <a:t>CIRAS will significantly reduce the cost of atmospheric sounding in the infrared and enable improved timeliness through constellations</a:t>
            </a:r>
          </a:p>
        </p:txBody>
      </p:sp>
      <p:sp>
        <p:nvSpPr>
          <p:cNvPr id="190" name="Shape 190"/>
          <p:cNvSpPr/>
          <p:nvPr/>
        </p:nvSpPr>
        <p:spPr>
          <a:xfrm>
            <a:off x="202793" y="6447654"/>
            <a:ext cx="3062922" cy="46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i="1" sz="900">
                <a:solidFill>
                  <a:srgbClr val="FFFFFF"/>
                </a:solidFill>
              </a:rPr>
              <a:t>© 2015 California Institute of Technology. Government sponsorship acknowledged.</a:t>
            </a:r>
            <a:endParaRPr i="1" sz="900">
              <a:solidFill>
                <a:srgbClr val="FFFFFF"/>
              </a:solidFill>
            </a:endParaRPr>
          </a:p>
          <a:p>
            <a:pPr lvl="0"/>
            <a:r>
              <a:rPr i="1" sz="900">
                <a:solidFill>
                  <a:srgbClr val="FFFFFF"/>
                </a:solidFill>
              </a:rPr>
              <a:t>*Patent Pending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