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2"/>
  </p:notesMasterIdLst>
  <p:sldIdLst>
    <p:sldId id="256" r:id="rId2"/>
    <p:sldId id="257" r:id="rId3"/>
    <p:sldId id="264" r:id="rId4"/>
    <p:sldId id="265" r:id="rId5"/>
    <p:sldId id="267" r:id="rId6"/>
    <p:sldId id="268" r:id="rId7"/>
    <p:sldId id="269" r:id="rId8"/>
    <p:sldId id="270" r:id="rId9"/>
    <p:sldId id="271" r:id="rId10"/>
    <p:sldId id="275" r:id="rId11"/>
    <p:sldId id="276" r:id="rId12"/>
    <p:sldId id="277" r:id="rId13"/>
    <p:sldId id="260" r:id="rId14"/>
    <p:sldId id="261" r:id="rId15"/>
    <p:sldId id="281" r:id="rId16"/>
    <p:sldId id="280" r:id="rId17"/>
    <p:sldId id="278" r:id="rId18"/>
    <p:sldId id="279" r:id="rId19"/>
    <p:sldId id="282" r:id="rId20"/>
    <p:sldId id="262" r:id="rId21"/>
    <p:sldId id="283" r:id="rId22"/>
    <p:sldId id="292" r:id="rId23"/>
    <p:sldId id="293" r:id="rId24"/>
    <p:sldId id="258" r:id="rId25"/>
    <p:sldId id="294" r:id="rId26"/>
    <p:sldId id="289" r:id="rId27"/>
    <p:sldId id="288" r:id="rId28"/>
    <p:sldId id="287" r:id="rId29"/>
    <p:sldId id="286" r:id="rId30"/>
    <p:sldId id="285" r:id="rId31"/>
    <p:sldId id="295" r:id="rId32"/>
    <p:sldId id="291" r:id="rId33"/>
    <p:sldId id="299" r:id="rId34"/>
    <p:sldId id="301" r:id="rId35"/>
    <p:sldId id="300" r:id="rId36"/>
    <p:sldId id="298" r:id="rId37"/>
    <p:sldId id="297" r:id="rId38"/>
    <p:sldId id="263" r:id="rId39"/>
    <p:sldId id="259" r:id="rId40"/>
    <p:sldId id="28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407" autoAdjust="0"/>
    <p:restoredTop sz="94660"/>
  </p:normalViewPr>
  <p:slideViewPr>
    <p:cSldViewPr snapToGrid="0" snapToObjects="1">
      <p:cViewPr varScale="1">
        <p:scale>
          <a:sx n="77" d="100"/>
          <a:sy n="77" d="100"/>
        </p:scale>
        <p:origin x="-18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33078-2EA9-6042-9BE0-E386270B631B}" type="datetimeFigureOut">
              <a:rPr lang="en-US" smtClean="0"/>
              <a:pPr/>
              <a:t>11/1/15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DEA0-3526-C745-B15D-66917037C9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assume that the Doppler </a:t>
            </a:r>
            <a:r>
              <a:rPr lang="en-US" dirty="0" err="1" smtClean="0"/>
              <a:t>lidar</a:t>
            </a:r>
            <a:r>
              <a:rPr lang="en-US" dirty="0" smtClean="0"/>
              <a:t> winds are ‘error free’ (or</a:t>
            </a:r>
            <a:r>
              <a:rPr lang="en-US" baseline="0" dirty="0" smtClean="0"/>
              <a:t> </a:t>
            </a:r>
            <a:r>
              <a:rPr lang="en-US" dirty="0" smtClean="0"/>
              <a:t>far better than the </a:t>
            </a:r>
            <a:r>
              <a:rPr lang="en-US" dirty="0" err="1" smtClean="0"/>
              <a:t>AMVs</a:t>
            </a:r>
            <a:r>
              <a:rPr lang="en-US" dirty="0" smtClean="0"/>
              <a:t>), we can use the bottom table as a</a:t>
            </a:r>
            <a:r>
              <a:rPr lang="en-US" baseline="0" dirty="0" smtClean="0"/>
              <a:t> guide at refining the existing AMV Observation Errors in NWP models, be replacing the current </a:t>
            </a:r>
            <a:r>
              <a:rPr lang="en-US" baseline="0" dirty="0" err="1" smtClean="0"/>
              <a:t>Obs</a:t>
            </a:r>
            <a:r>
              <a:rPr lang="en-US" baseline="0" dirty="0" smtClean="0"/>
              <a:t> Err profile with something reflecting the AMV spectral type, Altitude, Height Assignment Method</a:t>
            </a:r>
            <a:endParaRPr lang="en-US" dirty="0"/>
          </a:p>
        </p:txBody>
      </p:sp>
      <p:sp>
        <p:nvSpPr>
          <p:cNvPr id="4" name="Slide Number Placeholder 3"/>
          <p:cNvSpPr>
            <a:spLocks noGrp="1"/>
          </p:cNvSpPr>
          <p:nvPr>
            <p:ph type="sldNum" sz="quarter" idx="10"/>
          </p:nvPr>
        </p:nvSpPr>
        <p:spPr/>
        <p:txBody>
          <a:bodyPr/>
          <a:lstStyle/>
          <a:p>
            <a:fld id="{9FBADEA0-3526-C745-B15D-66917037C930}"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prstGeom prst="rect">
            <a:avLst/>
          </a:prstGeom>
        </p:spPr>
        <p:txBody>
          <a:bodyPr/>
          <a:lstStyle/>
          <a:p>
            <a:pPr lvl="0"/>
            <a:endParaRPr/>
          </a:p>
        </p:txBody>
      </p:sp>
      <p:sp>
        <p:nvSpPr>
          <p:cNvPr id="63" name="Shape 63"/>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4 UTC to 9 UTC coverage of GEO and Polar AMVs over 6 UTC AMRC Antarctic and Arctic Composites – a gap in coverage – can we fill it from the composites?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194BB1-5143-FE46-A105-3B50FBEE17B1}" type="datetimeFigureOut">
              <a:rPr lang="en-US" smtClean="0"/>
              <a:pPr/>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0F6CD-F73F-1345-A3FA-C311995FFA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94BB1-5143-FE46-A105-3B50FBEE17B1}" type="datetimeFigureOut">
              <a:rPr lang="en-US" smtClean="0"/>
              <a:pPr/>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0F6CD-F73F-1345-A3FA-C311995FFA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94BB1-5143-FE46-A105-3B50FBEE17B1}" type="datetimeFigureOut">
              <a:rPr lang="en-US" smtClean="0"/>
              <a:pPr/>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0F6CD-F73F-1345-A3FA-C311995FFA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94BB1-5143-FE46-A105-3B50FBEE17B1}" type="datetimeFigureOut">
              <a:rPr lang="en-US" smtClean="0"/>
              <a:pPr/>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0F6CD-F73F-1345-A3FA-C311995FFA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94BB1-5143-FE46-A105-3B50FBEE17B1}" type="datetimeFigureOut">
              <a:rPr lang="en-US" smtClean="0"/>
              <a:pPr/>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0F6CD-F73F-1345-A3FA-C311995FFA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194BB1-5143-FE46-A105-3B50FBEE17B1}" type="datetimeFigureOut">
              <a:rPr lang="en-US" smtClean="0"/>
              <a:pPr/>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0F6CD-F73F-1345-A3FA-C311995FFA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94BB1-5143-FE46-A105-3B50FBEE17B1}" type="datetimeFigureOut">
              <a:rPr lang="en-US" smtClean="0"/>
              <a:pPr/>
              <a:t>11/1/15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0F6CD-F73F-1345-A3FA-C311995FFA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194BB1-5143-FE46-A105-3B50FBEE17B1}" type="datetimeFigureOut">
              <a:rPr lang="en-US" smtClean="0"/>
              <a:pPr/>
              <a:t>11/1/15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0F6CD-F73F-1345-A3FA-C311995FFA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94BB1-5143-FE46-A105-3B50FBEE17B1}" type="datetimeFigureOut">
              <a:rPr lang="en-US" smtClean="0"/>
              <a:pPr/>
              <a:t>11/1/15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0F6CD-F73F-1345-A3FA-C311995FFA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94BB1-5143-FE46-A105-3B50FBEE17B1}" type="datetimeFigureOut">
              <a:rPr lang="en-US" smtClean="0"/>
              <a:pPr/>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0F6CD-F73F-1345-A3FA-C311995FFA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94BB1-5143-FE46-A105-3B50FBEE17B1}" type="datetimeFigureOut">
              <a:rPr lang="en-US" smtClean="0"/>
              <a:pPr/>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0F6CD-F73F-1345-A3FA-C311995FFA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94BB1-5143-FE46-A105-3B50FBEE17B1}" type="datetimeFigureOut">
              <a:rPr lang="en-US" smtClean="0"/>
              <a:pPr/>
              <a:t>11/1/15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0F6CD-F73F-1345-A3FA-C311995FFA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1650337"/>
            <a:ext cx="9143999" cy="2862322"/>
          </a:xfrm>
          <a:prstGeom prst="rect">
            <a:avLst/>
          </a:prstGeom>
          <a:noFill/>
        </p:spPr>
        <p:txBody>
          <a:bodyPr wrap="square" rtlCol="0">
            <a:spAutoFit/>
          </a:bodyPr>
          <a:lstStyle/>
          <a:p>
            <a:pPr algn="ctr"/>
            <a:r>
              <a:rPr lang="en-US" sz="2800" b="1" dirty="0" smtClean="0"/>
              <a:t>On </a:t>
            </a:r>
            <a:r>
              <a:rPr lang="en-US" sz="2800" b="1" dirty="0" smtClean="0"/>
              <a:t>the complementary nature of </a:t>
            </a:r>
          </a:p>
          <a:p>
            <a:pPr algn="ctr"/>
            <a:r>
              <a:rPr lang="en-US" sz="2800" b="1" dirty="0" smtClean="0"/>
              <a:t>s</a:t>
            </a:r>
            <a:r>
              <a:rPr lang="en-US" sz="2800" b="1" dirty="0" smtClean="0"/>
              <a:t>atellite Atmospheric </a:t>
            </a:r>
            <a:r>
              <a:rPr lang="en-US" sz="2800" b="1" dirty="0" smtClean="0"/>
              <a:t>M</a:t>
            </a:r>
            <a:r>
              <a:rPr lang="en-US" sz="2800" b="1" dirty="0" smtClean="0"/>
              <a:t>otion </a:t>
            </a:r>
            <a:r>
              <a:rPr lang="en-US" sz="2800" b="1" dirty="0" smtClean="0"/>
              <a:t>V</a:t>
            </a:r>
            <a:r>
              <a:rPr lang="en-US" sz="2800" b="1" dirty="0" smtClean="0"/>
              <a:t>ectors (</a:t>
            </a:r>
            <a:r>
              <a:rPr lang="en-US" sz="2800" b="1" dirty="0" err="1" smtClean="0"/>
              <a:t>AMVs</a:t>
            </a:r>
            <a:r>
              <a:rPr lang="en-US" sz="2800" b="1" dirty="0" smtClean="0"/>
              <a:t>) and </a:t>
            </a:r>
          </a:p>
          <a:p>
            <a:pPr algn="ctr"/>
            <a:r>
              <a:rPr lang="en-US" sz="2800" b="1" dirty="0" smtClean="0"/>
              <a:t>Doppler </a:t>
            </a:r>
            <a:r>
              <a:rPr lang="en-US" sz="2800" b="1" dirty="0" err="1" smtClean="0"/>
              <a:t>lidar</a:t>
            </a:r>
            <a:r>
              <a:rPr lang="en-US" sz="2800" b="1" dirty="0" smtClean="0"/>
              <a:t> winds</a:t>
            </a:r>
          </a:p>
          <a:p>
            <a:pPr algn="ctr"/>
            <a:endParaRPr lang="en-US" sz="2400" dirty="0" smtClean="0"/>
          </a:p>
          <a:p>
            <a:pPr algn="ctr"/>
            <a:r>
              <a:rPr lang="en-US" sz="2400" i="1" dirty="0" smtClean="0"/>
              <a:t>Iliana Genkova, Chris </a:t>
            </a:r>
            <a:r>
              <a:rPr lang="en-US" sz="2400" i="1" dirty="0" err="1" smtClean="0"/>
              <a:t>Velden</a:t>
            </a:r>
            <a:endParaRPr lang="en-US" sz="2400" i="1" dirty="0" smtClean="0"/>
          </a:p>
          <a:p>
            <a:pPr algn="ctr"/>
            <a:r>
              <a:rPr lang="en-US" sz="2400" i="1" dirty="0" smtClean="0"/>
              <a:t> M. </a:t>
            </a:r>
            <a:r>
              <a:rPr lang="en-US" sz="2400" i="1" dirty="0" err="1" smtClean="0"/>
              <a:t>Weissmann</a:t>
            </a:r>
            <a:r>
              <a:rPr lang="en-US" sz="2400" i="1" dirty="0" smtClean="0"/>
              <a:t>, S. </a:t>
            </a:r>
            <a:r>
              <a:rPr lang="en-US" sz="2400" i="1" dirty="0" err="1" smtClean="0"/>
              <a:t>Wanzong</a:t>
            </a:r>
            <a:r>
              <a:rPr lang="en-US" sz="2400" i="1" dirty="0" smtClean="0"/>
              <a:t>, </a:t>
            </a:r>
            <a:r>
              <a:rPr lang="en-US" sz="2400" i="1" dirty="0"/>
              <a:t>Kathrin </a:t>
            </a:r>
            <a:r>
              <a:rPr lang="en-US" sz="2400" i="1" dirty="0" err="1" smtClean="0"/>
              <a:t>Folger</a:t>
            </a:r>
            <a:endParaRPr lang="en-US" sz="2400" i="1" dirty="0" smtClean="0"/>
          </a:p>
          <a:p>
            <a:pPr algn="ctr"/>
            <a:r>
              <a:rPr lang="en-US" sz="2400" i="1" dirty="0" smtClean="0"/>
              <a:t>D. </a:t>
            </a:r>
            <a:r>
              <a:rPr lang="en-US" sz="2400" i="1" dirty="0" err="1" smtClean="0"/>
              <a:t>Santek</a:t>
            </a:r>
            <a:r>
              <a:rPr lang="en-US" sz="2400" i="1" dirty="0" smtClean="0"/>
              <a:t>, </a:t>
            </a:r>
            <a:r>
              <a:rPr lang="en-US" sz="2400" i="1" dirty="0" err="1" smtClean="0"/>
              <a:t>B.Hoover</a:t>
            </a:r>
            <a:r>
              <a:rPr lang="en-US" sz="2400" i="1" dirty="0" smtClean="0"/>
              <a:t>, J. Key, M. </a:t>
            </a:r>
            <a:r>
              <a:rPr lang="en-US" sz="2400" i="1" dirty="0" err="1" smtClean="0"/>
              <a:t>Lazzara</a:t>
            </a:r>
            <a:r>
              <a:rPr lang="en-US" sz="2400" i="1"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flight_DWL.jpg"/>
          <p:cNvPicPr>
            <a:picLocks noChangeAspect="1"/>
          </p:cNvPicPr>
          <p:nvPr/>
        </p:nvPicPr>
        <p:blipFill>
          <a:blip r:embed="rId2"/>
          <a:stretch>
            <a:fillRect/>
          </a:stretch>
        </p:blipFill>
        <p:spPr>
          <a:xfrm>
            <a:off x="-114168" y="8090"/>
            <a:ext cx="3494232" cy="3376382"/>
          </a:xfrm>
          <a:prstGeom prst="rect">
            <a:avLst/>
          </a:prstGeom>
        </p:spPr>
      </p:pic>
      <p:sp>
        <p:nvSpPr>
          <p:cNvPr id="11" name="TextBox 10"/>
          <p:cNvSpPr txBox="1"/>
          <p:nvPr/>
        </p:nvSpPr>
        <p:spPr>
          <a:xfrm>
            <a:off x="3220124" y="182795"/>
            <a:ext cx="6027332" cy="1015663"/>
          </a:xfrm>
          <a:prstGeom prst="rect">
            <a:avLst/>
          </a:prstGeom>
          <a:noFill/>
        </p:spPr>
        <p:txBody>
          <a:bodyPr wrap="square" rtlCol="0">
            <a:spAutoFit/>
          </a:bodyPr>
          <a:lstStyle/>
          <a:p>
            <a:r>
              <a:rPr lang="en-US" sz="2000" b="1" dirty="0" smtClean="0"/>
              <a:t>&lt;-  Location </a:t>
            </a:r>
            <a:r>
              <a:rPr lang="en-US" sz="2000" b="1" dirty="0"/>
              <a:t>of DWL profiles (grey) and Typhoon </a:t>
            </a:r>
            <a:r>
              <a:rPr lang="en-US" sz="2000" b="1" dirty="0" err="1"/>
              <a:t>Sinlaku</a:t>
            </a:r>
            <a:r>
              <a:rPr lang="en-US" sz="2000" b="1" dirty="0"/>
              <a:t> (black </a:t>
            </a:r>
            <a:r>
              <a:rPr lang="en-US" sz="2000" b="1" dirty="0" smtClean="0"/>
              <a:t>line - according </a:t>
            </a:r>
            <a:r>
              <a:rPr lang="en-US" sz="2000" b="1" dirty="0"/>
              <a:t>to the JMA best-</a:t>
            </a:r>
            <a:r>
              <a:rPr lang="en-US" sz="2000" b="1" dirty="0" smtClean="0"/>
              <a:t>track) </a:t>
            </a:r>
            <a:r>
              <a:rPr lang="en-US" sz="2000" b="1" dirty="0"/>
              <a:t>for</a:t>
            </a:r>
            <a:r>
              <a:rPr lang="en-US" sz="2000" b="1" dirty="0" smtClean="0"/>
              <a:t> 11</a:t>
            </a:r>
            <a:r>
              <a:rPr lang="en-US" sz="2000" b="1" dirty="0"/>
              <a:t>–21 September </a:t>
            </a:r>
            <a:r>
              <a:rPr lang="en-US" sz="2000" b="1" dirty="0" smtClean="0"/>
              <a:t>2008; ‘Squares’ </a:t>
            </a:r>
            <a:r>
              <a:rPr lang="en-US" sz="2000" b="1" dirty="0"/>
              <a:t>at </a:t>
            </a:r>
            <a:r>
              <a:rPr lang="en-US" sz="2000" b="1" dirty="0" smtClean="0"/>
              <a:t>00UTC;</a:t>
            </a:r>
          </a:p>
        </p:txBody>
      </p:sp>
      <p:grpSp>
        <p:nvGrpSpPr>
          <p:cNvPr id="2" name="Group 20"/>
          <p:cNvGrpSpPr/>
          <p:nvPr/>
        </p:nvGrpSpPr>
        <p:grpSpPr>
          <a:xfrm>
            <a:off x="647339" y="1470417"/>
            <a:ext cx="5679821" cy="5281096"/>
            <a:chOff x="647339" y="1470417"/>
            <a:chExt cx="5679821" cy="5281096"/>
          </a:xfrm>
        </p:grpSpPr>
        <p:grpSp>
          <p:nvGrpSpPr>
            <p:cNvPr id="3" name="Group 18"/>
            <p:cNvGrpSpPr/>
            <p:nvPr/>
          </p:nvGrpSpPr>
          <p:grpSpPr>
            <a:xfrm>
              <a:off x="647339" y="1470417"/>
              <a:ext cx="5583742" cy="5259881"/>
              <a:chOff x="647339" y="1470417"/>
              <a:chExt cx="5583742" cy="5259881"/>
            </a:xfrm>
          </p:grpSpPr>
          <p:sp>
            <p:nvSpPr>
              <p:cNvPr id="9" name="Text Box 44"/>
              <p:cNvSpPr txBox="1">
                <a:spLocks noChangeArrowheads="1"/>
              </p:cNvSpPr>
              <p:nvPr/>
            </p:nvSpPr>
            <p:spPr bwMode="auto">
              <a:xfrm>
                <a:off x="647339" y="4444562"/>
                <a:ext cx="1446029" cy="1538883"/>
              </a:xfrm>
              <a:prstGeom prst="rect">
                <a:avLst/>
              </a:prstGeom>
              <a:solidFill>
                <a:schemeClr val="bg1"/>
              </a:solidFill>
              <a:ln w="9525">
                <a:noFill/>
                <a:miter lim="800000"/>
                <a:headEnd/>
                <a:tailEnd/>
              </a:ln>
              <a:effectLst/>
            </p:spPr>
            <p:txBody>
              <a:bodyPr wrap="none">
                <a:prstTxWarp prst="textNoShape">
                  <a:avLst/>
                </a:prstTxWarp>
                <a:spAutoFit/>
              </a:bodyPr>
              <a:lstStyle/>
              <a:p>
                <a:r>
                  <a:rPr lang="de-DE" sz="2000" b="1" dirty="0" smtClean="0"/>
                  <a:t>-&gt; </a:t>
                </a:r>
              </a:p>
              <a:p>
                <a:r>
                  <a:rPr lang="de-DE" sz="2000" b="1" dirty="0" err="1" smtClean="0"/>
                  <a:t>Sinhaku</a:t>
                </a:r>
                <a:endParaRPr lang="de-DE" sz="2000" b="1" dirty="0" smtClean="0"/>
              </a:p>
              <a:p>
                <a:r>
                  <a:rPr lang="de-DE" sz="2000" b="1" dirty="0" smtClean="0"/>
                  <a:t>09</a:t>
                </a:r>
                <a:r>
                  <a:rPr lang="de-DE" sz="2000" b="1" dirty="0"/>
                  <a:t>/</a:t>
                </a:r>
                <a:r>
                  <a:rPr lang="de-DE" sz="2000" b="1" dirty="0" smtClean="0"/>
                  <a:t>19/2008</a:t>
                </a:r>
              </a:p>
              <a:p>
                <a:endParaRPr lang="de-DE" sz="2000" b="1" dirty="0" smtClean="0"/>
              </a:p>
              <a:p>
                <a:r>
                  <a:rPr lang="de-DE" sz="1400" b="1" dirty="0" smtClean="0"/>
                  <a:t> </a:t>
                </a:r>
                <a:endParaRPr lang="de-DE" sz="1400" b="1" dirty="0"/>
              </a:p>
            </p:txBody>
          </p:sp>
          <p:pic>
            <p:nvPicPr>
              <p:cNvPr id="18" name="Picture 17" descr="Sinlaku19Sep2008.jpg"/>
              <p:cNvPicPr>
                <a:picLocks noChangeAspect="1"/>
              </p:cNvPicPr>
              <p:nvPr/>
            </p:nvPicPr>
            <p:blipFill>
              <a:blip r:embed="rId3"/>
              <a:stretch>
                <a:fillRect/>
              </a:stretch>
            </p:blipFill>
            <p:spPr>
              <a:xfrm>
                <a:off x="2185018" y="1470417"/>
                <a:ext cx="4046063" cy="5259881"/>
              </a:xfrm>
              <a:prstGeom prst="rect">
                <a:avLst/>
              </a:prstGeom>
            </p:spPr>
          </p:pic>
        </p:grpSp>
        <p:sp>
          <p:nvSpPr>
            <p:cNvPr id="20" name="TextBox 19"/>
            <p:cNvSpPr txBox="1"/>
            <p:nvPr/>
          </p:nvSpPr>
          <p:spPr>
            <a:xfrm>
              <a:off x="3898290" y="6382181"/>
              <a:ext cx="2428870" cy="369332"/>
            </a:xfrm>
            <a:prstGeom prst="rect">
              <a:avLst/>
            </a:prstGeom>
            <a:noFill/>
          </p:spPr>
          <p:txBody>
            <a:bodyPr wrap="none" rtlCol="0">
              <a:spAutoFit/>
            </a:bodyPr>
            <a:lstStyle/>
            <a:p>
              <a:r>
                <a:rPr lang="en-US" dirty="0" smtClean="0"/>
                <a:t>Image courtesy of NASA</a:t>
              </a:r>
              <a:endParaRPr lang="en-US" dirty="0"/>
            </a:p>
          </p:txBody>
        </p:sp>
      </p:grpSp>
      <p:pic>
        <p:nvPicPr>
          <p:cNvPr id="15" name="Picture 14" descr="ADM_collocated_sets_map.tif"/>
          <p:cNvPicPr>
            <a:picLocks noChangeAspect="1"/>
          </p:cNvPicPr>
          <p:nvPr/>
        </p:nvPicPr>
        <p:blipFill>
          <a:blip r:embed="rId4"/>
          <a:srcRect l="10303" t="12049"/>
          <a:stretch>
            <a:fillRect/>
          </a:stretch>
        </p:blipFill>
        <p:spPr>
          <a:xfrm>
            <a:off x="3220124" y="2968658"/>
            <a:ext cx="6368487" cy="4672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DM_AMV_spd.jpg"/>
          <p:cNvPicPr>
            <a:picLocks noChangeAspect="1"/>
          </p:cNvPicPr>
          <p:nvPr/>
        </p:nvPicPr>
        <p:blipFill>
          <a:blip r:embed="rId2"/>
          <a:stretch>
            <a:fillRect/>
          </a:stretch>
        </p:blipFill>
        <p:spPr>
          <a:xfrm>
            <a:off x="844550" y="27676"/>
            <a:ext cx="7454900" cy="6007100"/>
          </a:xfrm>
          <a:prstGeom prst="rect">
            <a:avLst/>
          </a:prstGeom>
        </p:spPr>
      </p:pic>
      <p:sp>
        <p:nvSpPr>
          <p:cNvPr id="5" name="TextBox 4"/>
          <p:cNvSpPr txBox="1"/>
          <p:nvPr/>
        </p:nvSpPr>
        <p:spPr>
          <a:xfrm>
            <a:off x="499478" y="5862638"/>
            <a:ext cx="8062990" cy="477054"/>
          </a:xfrm>
          <a:prstGeom prst="rect">
            <a:avLst/>
          </a:prstGeom>
          <a:noFill/>
        </p:spPr>
        <p:txBody>
          <a:bodyPr wrap="square" rtlCol="0">
            <a:spAutoFit/>
          </a:bodyPr>
          <a:lstStyle/>
          <a:p>
            <a:pPr algn="ctr"/>
            <a:r>
              <a:rPr lang="en-US" sz="2500" dirty="0" smtClean="0"/>
              <a:t>AMV Speed (</a:t>
            </a:r>
            <a:r>
              <a:rPr lang="en-US" sz="2500" dirty="0" err="1" smtClean="0"/>
              <a:t>x</a:t>
            </a:r>
            <a:r>
              <a:rPr lang="en-US" sz="2500" dirty="0" smtClean="0"/>
              <a:t>) vs. </a:t>
            </a:r>
            <a:r>
              <a:rPr lang="en-US" sz="2500" dirty="0" err="1" smtClean="0"/>
              <a:t>Dropsonde</a:t>
            </a:r>
            <a:r>
              <a:rPr lang="en-US" sz="2500" dirty="0" smtClean="0"/>
              <a:t> Speed/DWL/Model (</a:t>
            </a:r>
            <a:r>
              <a:rPr lang="en-US" sz="2500" dirty="0" err="1" smtClean="0"/>
              <a:t>y</a:t>
            </a:r>
            <a:r>
              <a:rPr lang="en-US" sz="2500" dirty="0" smtClean="0"/>
              <a:t>) , [</a:t>
            </a:r>
            <a:r>
              <a:rPr lang="en-US" sz="2500" dirty="0" err="1" smtClean="0"/>
              <a:t>m/s</a:t>
            </a:r>
            <a:r>
              <a:rPr lang="en-US" sz="2500" dirty="0" smtClean="0"/>
              <a:t>]</a:t>
            </a:r>
            <a:endParaRPr lang="en-US" sz="2500" dirty="0"/>
          </a:p>
        </p:txBody>
      </p:sp>
      <p:sp>
        <p:nvSpPr>
          <p:cNvPr id="6" name="TextBox 5"/>
          <p:cNvSpPr txBox="1"/>
          <p:nvPr/>
        </p:nvSpPr>
        <p:spPr>
          <a:xfrm>
            <a:off x="3836736" y="652519"/>
            <a:ext cx="2819010" cy="923330"/>
          </a:xfrm>
          <a:prstGeom prst="rect">
            <a:avLst/>
          </a:prstGeom>
          <a:noFill/>
        </p:spPr>
        <p:txBody>
          <a:bodyPr wrap="square" rtlCol="0">
            <a:spAutoFit/>
          </a:bodyPr>
          <a:lstStyle/>
          <a:p>
            <a:r>
              <a:rPr lang="en-US" dirty="0" err="1" smtClean="0"/>
              <a:t>Corr_AMV_DS</a:t>
            </a:r>
            <a:r>
              <a:rPr lang="en-US" dirty="0" smtClean="0"/>
              <a:t>    =  0.89</a:t>
            </a:r>
          </a:p>
          <a:p>
            <a:r>
              <a:rPr lang="en-US" dirty="0" err="1" smtClean="0"/>
              <a:t>Corr_AMV_DWL</a:t>
            </a:r>
            <a:r>
              <a:rPr lang="en-US" dirty="0" smtClean="0"/>
              <a:t> =  0.91</a:t>
            </a:r>
          </a:p>
          <a:p>
            <a:r>
              <a:rPr lang="en-US" dirty="0" err="1" smtClean="0"/>
              <a:t>Corr_AMV_FG</a:t>
            </a:r>
            <a:r>
              <a:rPr lang="en-US" dirty="0" smtClean="0"/>
              <a:t>     =  0.95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DM_AMV_dir.jpg"/>
          <p:cNvPicPr>
            <a:picLocks noChangeAspect="1"/>
          </p:cNvPicPr>
          <p:nvPr/>
        </p:nvPicPr>
        <p:blipFill>
          <a:blip r:embed="rId2"/>
          <a:stretch>
            <a:fillRect/>
          </a:stretch>
        </p:blipFill>
        <p:spPr>
          <a:xfrm>
            <a:off x="844550" y="27676"/>
            <a:ext cx="7454900" cy="6007100"/>
          </a:xfrm>
          <a:prstGeom prst="rect">
            <a:avLst/>
          </a:prstGeom>
        </p:spPr>
      </p:pic>
      <p:sp>
        <p:nvSpPr>
          <p:cNvPr id="6" name="TextBox 5"/>
          <p:cNvSpPr txBox="1"/>
          <p:nvPr/>
        </p:nvSpPr>
        <p:spPr>
          <a:xfrm>
            <a:off x="128431" y="5919714"/>
            <a:ext cx="8887129" cy="477054"/>
          </a:xfrm>
          <a:prstGeom prst="rect">
            <a:avLst/>
          </a:prstGeom>
          <a:noFill/>
        </p:spPr>
        <p:txBody>
          <a:bodyPr wrap="square" rtlCol="0">
            <a:spAutoFit/>
          </a:bodyPr>
          <a:lstStyle/>
          <a:p>
            <a:pPr algn="ctr"/>
            <a:r>
              <a:rPr lang="en-US" sz="2500" dirty="0" smtClean="0"/>
              <a:t>AMV Direction (</a:t>
            </a:r>
            <a:r>
              <a:rPr lang="en-US" sz="2500" dirty="0" err="1" smtClean="0"/>
              <a:t>x</a:t>
            </a:r>
            <a:r>
              <a:rPr lang="en-US" sz="2500" dirty="0" smtClean="0"/>
              <a:t>) vs. </a:t>
            </a:r>
            <a:r>
              <a:rPr lang="en-US" sz="2500" dirty="0" err="1" smtClean="0"/>
              <a:t>Dropsonde</a:t>
            </a:r>
            <a:r>
              <a:rPr lang="en-US" sz="2500" dirty="0" smtClean="0"/>
              <a:t> Direction/DWL/Model (</a:t>
            </a:r>
            <a:r>
              <a:rPr lang="en-US" sz="2500" dirty="0" err="1" smtClean="0"/>
              <a:t>y</a:t>
            </a:r>
            <a:r>
              <a:rPr lang="en-US" sz="2500" dirty="0" smtClean="0"/>
              <a:t>) , [deg]</a:t>
            </a:r>
            <a:endParaRPr lang="en-US" sz="2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93398" y="1198113"/>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Speed [</a:t>
                      </a:r>
                      <a:r>
                        <a:rPr lang="en-US" dirty="0" err="1" smtClean="0"/>
                        <a:t>m/s</a:t>
                      </a:r>
                      <a:r>
                        <a:rPr lang="en-US" dirty="0" smtClean="0"/>
                        <a:t>]</a:t>
                      </a:r>
                      <a:endParaRPr lang="en-US" dirty="0"/>
                    </a:p>
                  </a:txBody>
                  <a:tcPr/>
                </a:tc>
                <a:tc>
                  <a:txBody>
                    <a:bodyPr/>
                    <a:lstStyle/>
                    <a:p>
                      <a:r>
                        <a:rPr lang="en-US" dirty="0" smtClean="0"/>
                        <a:t>Count</a:t>
                      </a:r>
                      <a:endParaRPr lang="en-US" dirty="0"/>
                    </a:p>
                  </a:txBody>
                  <a:tcPr/>
                </a:tc>
                <a:tc>
                  <a:txBody>
                    <a:bodyPr/>
                    <a:lstStyle/>
                    <a:p>
                      <a:r>
                        <a:rPr lang="en-US" dirty="0" smtClean="0"/>
                        <a:t>Mean</a:t>
                      </a:r>
                      <a:endParaRPr lang="en-US" dirty="0"/>
                    </a:p>
                  </a:txBody>
                  <a:tcPr/>
                </a:tc>
                <a:tc>
                  <a:txBody>
                    <a:bodyPr/>
                    <a:lstStyle/>
                    <a:p>
                      <a:r>
                        <a:rPr lang="en-US" dirty="0" smtClean="0"/>
                        <a:t>STD</a:t>
                      </a:r>
                      <a:endParaRPr lang="en-US" dirty="0"/>
                    </a:p>
                  </a:txBody>
                  <a:tcPr/>
                </a:tc>
              </a:tr>
              <a:tr h="370840">
                <a:tc>
                  <a:txBody>
                    <a:bodyPr/>
                    <a:lstStyle/>
                    <a:p>
                      <a:r>
                        <a:rPr lang="en-US" dirty="0" err="1" smtClean="0"/>
                        <a:t>AMVs</a:t>
                      </a:r>
                      <a:endParaRPr lang="en-US" dirty="0"/>
                    </a:p>
                  </a:txBody>
                  <a:tcPr/>
                </a:tc>
                <a:tc>
                  <a:txBody>
                    <a:bodyPr/>
                    <a:lstStyle/>
                    <a:p>
                      <a:r>
                        <a:rPr lang="en-US" dirty="0" smtClean="0"/>
                        <a:t>122</a:t>
                      </a:r>
                      <a:endParaRPr lang="en-US" dirty="0"/>
                    </a:p>
                  </a:txBody>
                  <a:tcPr/>
                </a:tc>
                <a:tc>
                  <a:txBody>
                    <a:bodyPr/>
                    <a:lstStyle/>
                    <a:p>
                      <a:r>
                        <a:rPr lang="en-US" dirty="0" smtClean="0"/>
                        <a:t>14.24</a:t>
                      </a:r>
                      <a:endParaRPr lang="en-US" dirty="0"/>
                    </a:p>
                  </a:txBody>
                  <a:tcPr/>
                </a:tc>
                <a:tc>
                  <a:txBody>
                    <a:bodyPr/>
                    <a:lstStyle/>
                    <a:p>
                      <a:r>
                        <a:rPr lang="en-US" dirty="0" smtClean="0"/>
                        <a:t>10.54</a:t>
                      </a:r>
                      <a:endParaRPr lang="en-US" dirty="0"/>
                    </a:p>
                  </a:txBody>
                  <a:tcPr/>
                </a:tc>
              </a:tr>
              <a:tr h="370840">
                <a:tc>
                  <a:txBody>
                    <a:bodyPr/>
                    <a:lstStyle/>
                    <a:p>
                      <a:r>
                        <a:rPr lang="en-US" dirty="0" smtClean="0"/>
                        <a:t>Dropsondes</a:t>
                      </a:r>
                      <a:endParaRPr lang="en-US" dirty="0"/>
                    </a:p>
                  </a:txBody>
                  <a:tcPr/>
                </a:tc>
                <a:tc>
                  <a:txBody>
                    <a:bodyPr/>
                    <a:lstStyle/>
                    <a:p>
                      <a:r>
                        <a:rPr lang="en-US" dirty="0" smtClean="0"/>
                        <a:t>122</a:t>
                      </a:r>
                      <a:endParaRPr lang="en-US" dirty="0"/>
                    </a:p>
                  </a:txBody>
                  <a:tcPr/>
                </a:tc>
                <a:tc>
                  <a:txBody>
                    <a:bodyPr/>
                    <a:lstStyle/>
                    <a:p>
                      <a:r>
                        <a:rPr lang="en-US" dirty="0" smtClean="0"/>
                        <a:t>13.89</a:t>
                      </a:r>
                      <a:endParaRPr lang="en-US" dirty="0"/>
                    </a:p>
                  </a:txBody>
                  <a:tcPr/>
                </a:tc>
                <a:tc>
                  <a:txBody>
                    <a:bodyPr/>
                    <a:lstStyle/>
                    <a:p>
                      <a:r>
                        <a:rPr lang="en-US" dirty="0" smtClean="0"/>
                        <a:t>10.95</a:t>
                      </a:r>
                      <a:endParaRPr lang="en-US" dirty="0"/>
                    </a:p>
                  </a:txBody>
                  <a:tcPr/>
                </a:tc>
              </a:tr>
              <a:tr h="370840">
                <a:tc>
                  <a:txBody>
                    <a:bodyPr/>
                    <a:lstStyle/>
                    <a:p>
                      <a:r>
                        <a:rPr lang="en-US" dirty="0" smtClean="0"/>
                        <a:t>DWL</a:t>
                      </a:r>
                      <a:endParaRPr lang="en-US" dirty="0"/>
                    </a:p>
                  </a:txBody>
                  <a:tcPr/>
                </a:tc>
                <a:tc>
                  <a:txBody>
                    <a:bodyPr/>
                    <a:lstStyle/>
                    <a:p>
                      <a:r>
                        <a:rPr lang="en-US" dirty="0" smtClean="0"/>
                        <a:t>122</a:t>
                      </a:r>
                      <a:endParaRPr lang="en-US" dirty="0"/>
                    </a:p>
                  </a:txBody>
                  <a:tcPr/>
                </a:tc>
                <a:tc>
                  <a:txBody>
                    <a:bodyPr/>
                    <a:lstStyle/>
                    <a:p>
                      <a:r>
                        <a:rPr lang="en-US" dirty="0" smtClean="0"/>
                        <a:t>14.03</a:t>
                      </a:r>
                      <a:endParaRPr lang="en-US" dirty="0"/>
                    </a:p>
                  </a:txBody>
                  <a:tcPr/>
                </a:tc>
                <a:tc>
                  <a:txBody>
                    <a:bodyPr/>
                    <a:lstStyle/>
                    <a:p>
                      <a:r>
                        <a:rPr lang="en-US" dirty="0" smtClean="0"/>
                        <a:t>11.09</a:t>
                      </a:r>
                      <a:endParaRPr lang="en-US" dirty="0"/>
                    </a:p>
                  </a:txBody>
                  <a:tcPr/>
                </a:tc>
              </a:tr>
              <a:tr h="370840">
                <a:tc>
                  <a:txBody>
                    <a:bodyPr/>
                    <a:lstStyle/>
                    <a:p>
                      <a:r>
                        <a:rPr lang="en-US" dirty="0" smtClean="0"/>
                        <a:t>Model FG</a:t>
                      </a:r>
                      <a:endParaRPr lang="en-US" dirty="0"/>
                    </a:p>
                  </a:txBody>
                  <a:tcPr/>
                </a:tc>
                <a:tc>
                  <a:txBody>
                    <a:bodyPr/>
                    <a:lstStyle/>
                    <a:p>
                      <a:r>
                        <a:rPr lang="en-US" dirty="0" smtClean="0"/>
                        <a:t>122</a:t>
                      </a:r>
                      <a:endParaRPr lang="en-US" dirty="0"/>
                    </a:p>
                  </a:txBody>
                  <a:tcPr/>
                </a:tc>
                <a:tc>
                  <a:txBody>
                    <a:bodyPr/>
                    <a:lstStyle/>
                    <a:p>
                      <a:r>
                        <a:rPr lang="en-US" dirty="0" smtClean="0"/>
                        <a:t>13.68</a:t>
                      </a:r>
                      <a:endParaRPr lang="en-US" dirty="0"/>
                    </a:p>
                  </a:txBody>
                  <a:tcPr/>
                </a:tc>
                <a:tc>
                  <a:txBody>
                    <a:bodyPr/>
                    <a:lstStyle/>
                    <a:p>
                      <a:r>
                        <a:rPr lang="en-US" dirty="0" smtClean="0"/>
                        <a:t>10.31</a:t>
                      </a:r>
                      <a:endParaRPr lang="en-US" dirty="0"/>
                    </a:p>
                  </a:txBody>
                  <a:tcPr/>
                </a:tc>
              </a:tr>
            </a:tbl>
          </a:graphicData>
        </a:graphic>
      </p:graphicFrame>
      <p:graphicFrame>
        <p:nvGraphicFramePr>
          <p:cNvPr id="6" name="Table 5"/>
          <p:cNvGraphicFramePr>
            <a:graphicFrameLocks noGrp="1"/>
          </p:cNvGraphicFramePr>
          <p:nvPr/>
        </p:nvGraphicFramePr>
        <p:xfrm>
          <a:off x="1481752" y="4097549"/>
          <a:ext cx="6096000" cy="1483360"/>
        </p:xfrm>
        <a:graphic>
          <a:graphicData uri="http://schemas.openxmlformats.org/drawingml/2006/table">
            <a:tbl>
              <a:tblPr firstRow="1" bandRow="1">
                <a:tableStyleId>{5C22544A-7EE6-4342-B048-85BDC9FD1C3A}</a:tableStyleId>
              </a:tblPr>
              <a:tblGrid>
                <a:gridCol w="1912643"/>
                <a:gridCol w="1226584"/>
                <a:gridCol w="1459628"/>
                <a:gridCol w="1497145"/>
              </a:tblGrid>
              <a:tr h="370840">
                <a:tc>
                  <a:txBody>
                    <a:bodyPr/>
                    <a:lstStyle/>
                    <a:p>
                      <a:r>
                        <a:rPr lang="en-US" dirty="0" smtClean="0"/>
                        <a:t>Speed [</a:t>
                      </a:r>
                      <a:r>
                        <a:rPr lang="en-US" dirty="0" err="1" smtClean="0"/>
                        <a:t>m/s</a:t>
                      </a:r>
                      <a:r>
                        <a:rPr lang="en-US" dirty="0" smtClean="0"/>
                        <a:t>]</a:t>
                      </a:r>
                      <a:endParaRPr lang="en-US" dirty="0"/>
                    </a:p>
                  </a:txBody>
                  <a:tcPr/>
                </a:tc>
                <a:tc>
                  <a:txBody>
                    <a:bodyPr/>
                    <a:lstStyle/>
                    <a:p>
                      <a:r>
                        <a:rPr lang="en-US" dirty="0" smtClean="0"/>
                        <a:t>Count</a:t>
                      </a:r>
                      <a:endParaRPr lang="en-US" dirty="0"/>
                    </a:p>
                  </a:txBody>
                  <a:tcPr/>
                </a:tc>
                <a:tc>
                  <a:txBody>
                    <a:bodyPr/>
                    <a:lstStyle/>
                    <a:p>
                      <a:r>
                        <a:rPr lang="en-US" dirty="0" smtClean="0"/>
                        <a:t>Mean</a:t>
                      </a:r>
                      <a:endParaRPr lang="en-US" dirty="0"/>
                    </a:p>
                  </a:txBody>
                  <a:tcPr/>
                </a:tc>
                <a:tc>
                  <a:txBody>
                    <a:bodyPr/>
                    <a:lstStyle/>
                    <a:p>
                      <a:r>
                        <a:rPr lang="en-US" dirty="0" smtClean="0"/>
                        <a:t>STD</a:t>
                      </a:r>
                      <a:endParaRPr lang="en-US" dirty="0"/>
                    </a:p>
                  </a:txBody>
                  <a:tcPr/>
                </a:tc>
              </a:tr>
              <a:tr h="370840">
                <a:tc>
                  <a:txBody>
                    <a:bodyPr/>
                    <a:lstStyle/>
                    <a:p>
                      <a:r>
                        <a:rPr lang="en-US" dirty="0" err="1" smtClean="0"/>
                        <a:t>AMVs</a:t>
                      </a:r>
                      <a:r>
                        <a:rPr lang="en-US" dirty="0" smtClean="0"/>
                        <a:t> - FG</a:t>
                      </a:r>
                      <a:endParaRPr lang="en-US" dirty="0"/>
                    </a:p>
                  </a:txBody>
                  <a:tcPr/>
                </a:tc>
                <a:tc>
                  <a:txBody>
                    <a:bodyPr/>
                    <a:lstStyle/>
                    <a:p>
                      <a:r>
                        <a:rPr lang="en-US" dirty="0" smtClean="0"/>
                        <a:t>122</a:t>
                      </a:r>
                      <a:endParaRPr lang="en-US" dirty="0"/>
                    </a:p>
                  </a:txBody>
                  <a:tcPr/>
                </a:tc>
                <a:tc>
                  <a:txBody>
                    <a:bodyPr/>
                    <a:lstStyle/>
                    <a:p>
                      <a:r>
                        <a:rPr lang="en-US" dirty="0" smtClean="0"/>
                        <a:t>0.55</a:t>
                      </a:r>
                      <a:endParaRPr lang="en-US" dirty="0"/>
                    </a:p>
                  </a:txBody>
                  <a:tcPr/>
                </a:tc>
                <a:tc>
                  <a:txBody>
                    <a:bodyPr/>
                    <a:lstStyle/>
                    <a:p>
                      <a:r>
                        <a:rPr lang="en-US" dirty="0" smtClean="0"/>
                        <a:t>3.27</a:t>
                      </a:r>
                      <a:endParaRPr lang="en-US" dirty="0"/>
                    </a:p>
                  </a:txBody>
                  <a:tcPr/>
                </a:tc>
              </a:tr>
              <a:tr h="370840">
                <a:tc>
                  <a:txBody>
                    <a:bodyPr/>
                    <a:lstStyle/>
                    <a:p>
                      <a:r>
                        <a:rPr lang="en-US" dirty="0" smtClean="0"/>
                        <a:t>Dropsondes - FG</a:t>
                      </a:r>
                      <a:endParaRPr lang="en-US" dirty="0"/>
                    </a:p>
                  </a:txBody>
                  <a:tcPr/>
                </a:tc>
                <a:tc>
                  <a:txBody>
                    <a:bodyPr/>
                    <a:lstStyle/>
                    <a:p>
                      <a:r>
                        <a:rPr lang="en-US" dirty="0" smtClean="0"/>
                        <a:t>122</a:t>
                      </a:r>
                      <a:endParaRPr lang="en-US" dirty="0"/>
                    </a:p>
                  </a:txBody>
                  <a:tcPr/>
                </a:tc>
                <a:tc>
                  <a:txBody>
                    <a:bodyPr/>
                    <a:lstStyle/>
                    <a:p>
                      <a:r>
                        <a:rPr lang="en-US" dirty="0" smtClean="0"/>
                        <a:t>0.78</a:t>
                      </a:r>
                      <a:endParaRPr lang="en-US" dirty="0"/>
                    </a:p>
                  </a:txBody>
                  <a:tcPr/>
                </a:tc>
                <a:tc>
                  <a:txBody>
                    <a:bodyPr/>
                    <a:lstStyle/>
                    <a:p>
                      <a:r>
                        <a:rPr lang="en-US" dirty="0" smtClean="0"/>
                        <a:t>2.63</a:t>
                      </a:r>
                      <a:endParaRPr lang="en-US" dirty="0"/>
                    </a:p>
                  </a:txBody>
                  <a:tcPr/>
                </a:tc>
              </a:tr>
              <a:tr h="370840">
                <a:tc>
                  <a:txBody>
                    <a:bodyPr/>
                    <a:lstStyle/>
                    <a:p>
                      <a:r>
                        <a:rPr lang="en-US" dirty="0" smtClean="0"/>
                        <a:t>DWL - FG</a:t>
                      </a:r>
                      <a:endParaRPr lang="en-US" dirty="0"/>
                    </a:p>
                  </a:txBody>
                  <a:tcPr/>
                </a:tc>
                <a:tc>
                  <a:txBody>
                    <a:bodyPr/>
                    <a:lstStyle/>
                    <a:p>
                      <a:r>
                        <a:rPr lang="en-US" dirty="0" smtClean="0"/>
                        <a:t>122</a:t>
                      </a:r>
                      <a:endParaRPr lang="en-US" dirty="0"/>
                    </a:p>
                  </a:txBody>
                  <a:tcPr/>
                </a:tc>
                <a:tc>
                  <a:txBody>
                    <a:bodyPr/>
                    <a:lstStyle/>
                    <a:p>
                      <a:r>
                        <a:rPr lang="en-US" dirty="0" smtClean="0"/>
                        <a:t>0.63</a:t>
                      </a:r>
                      <a:endParaRPr lang="en-US" dirty="0"/>
                    </a:p>
                  </a:txBody>
                  <a:tcPr/>
                </a:tc>
                <a:tc>
                  <a:txBody>
                    <a:bodyPr/>
                    <a:lstStyle/>
                    <a:p>
                      <a:r>
                        <a:rPr lang="en-US" dirty="0" smtClean="0"/>
                        <a:t>2.72</a:t>
                      </a:r>
                      <a:endParaRPr lang="en-US" dirty="0"/>
                    </a:p>
                  </a:txBody>
                  <a:tcPr/>
                </a:tc>
              </a:tr>
            </a:tbl>
          </a:graphicData>
        </a:graphic>
      </p:graphicFrame>
      <p:sp>
        <p:nvSpPr>
          <p:cNvPr id="7" name="Title 1"/>
          <p:cNvSpPr>
            <a:spLocks noGrp="1"/>
          </p:cNvSpPr>
          <p:nvPr>
            <p:ph type="title"/>
          </p:nvPr>
        </p:nvSpPr>
        <p:spPr>
          <a:xfrm>
            <a:off x="273588" y="320535"/>
            <a:ext cx="8229600" cy="1143000"/>
          </a:xfrm>
        </p:spPr>
        <p:txBody>
          <a:bodyPr>
            <a:normAutofit/>
          </a:bodyPr>
          <a:lstStyle/>
          <a:p>
            <a:r>
              <a:rPr lang="en-US" sz="3200" dirty="0" smtClean="0"/>
              <a:t>Collocated data set statistics</a:t>
            </a:r>
            <a:endParaRPr lang="en-US" sz="3200" dirty="0"/>
          </a:p>
        </p:txBody>
      </p:sp>
      <p:sp>
        <p:nvSpPr>
          <p:cNvPr id="8" name="Title 1"/>
          <p:cNvSpPr txBox="1">
            <a:spLocks/>
          </p:cNvSpPr>
          <p:nvPr/>
        </p:nvSpPr>
        <p:spPr>
          <a:xfrm>
            <a:off x="502493" y="3153436"/>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Model First Guess departures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Obs</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a:t>
            </a:r>
            <a:r>
              <a:rPr lang="en-US" sz="3200" dirty="0" smtClean="0">
                <a:latin typeface="+mj-lt"/>
                <a:ea typeface="+mj-ea"/>
                <a:cs typeface="+mj-cs"/>
              </a:rPr>
              <a:t>Mod</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56984" y="1025051"/>
          <a:ext cx="6096000" cy="1854200"/>
        </p:xfrm>
        <a:graphic>
          <a:graphicData uri="http://schemas.openxmlformats.org/drawingml/2006/table">
            <a:tbl>
              <a:tblPr firstRow="1" bandRow="1">
                <a:tableStyleId>{5C22544A-7EE6-4342-B048-85BDC9FD1C3A}</a:tableStyleId>
              </a:tblPr>
              <a:tblGrid>
                <a:gridCol w="1936380"/>
                <a:gridCol w="1137373"/>
                <a:gridCol w="1498247"/>
                <a:gridCol w="1524000"/>
              </a:tblGrid>
              <a:tr h="370840">
                <a:tc>
                  <a:txBody>
                    <a:bodyPr/>
                    <a:lstStyle/>
                    <a:p>
                      <a:endParaRPr lang="en-US" dirty="0"/>
                    </a:p>
                  </a:txBody>
                  <a:tcPr/>
                </a:tc>
                <a:tc>
                  <a:txBody>
                    <a:bodyPr/>
                    <a:lstStyle/>
                    <a:p>
                      <a:r>
                        <a:rPr lang="en-US" dirty="0" smtClean="0"/>
                        <a:t>Count</a:t>
                      </a:r>
                      <a:endParaRPr lang="en-US" dirty="0"/>
                    </a:p>
                  </a:txBody>
                  <a:tcPr/>
                </a:tc>
                <a:tc>
                  <a:txBody>
                    <a:bodyPr/>
                    <a:lstStyle/>
                    <a:p>
                      <a:r>
                        <a:rPr lang="en-US" dirty="0" smtClean="0"/>
                        <a:t>SPEED</a:t>
                      </a:r>
                      <a:r>
                        <a:rPr lang="en-US" baseline="0" dirty="0" smtClean="0"/>
                        <a:t> Bias</a:t>
                      </a:r>
                      <a:endParaRPr lang="en-US" dirty="0"/>
                    </a:p>
                  </a:txBody>
                  <a:tcPr/>
                </a:tc>
                <a:tc>
                  <a:txBody>
                    <a:bodyPr/>
                    <a:lstStyle/>
                    <a:p>
                      <a:r>
                        <a:rPr lang="en-US" dirty="0" smtClean="0"/>
                        <a:t>SPEED RMS</a:t>
                      </a:r>
                      <a:endParaRPr lang="en-US" dirty="0"/>
                    </a:p>
                  </a:txBody>
                  <a:tcPr/>
                </a:tc>
              </a:tr>
              <a:tr h="370840">
                <a:tc>
                  <a:txBody>
                    <a:bodyPr/>
                    <a:lstStyle/>
                    <a:p>
                      <a:r>
                        <a:rPr lang="en-US" dirty="0" smtClean="0"/>
                        <a:t>AMV - Dropsondes</a:t>
                      </a:r>
                      <a:endParaRPr lang="en-US" dirty="0"/>
                    </a:p>
                  </a:txBody>
                  <a:tcPr/>
                </a:tc>
                <a:tc>
                  <a:txBody>
                    <a:bodyPr/>
                    <a:lstStyle/>
                    <a:p>
                      <a:r>
                        <a:rPr lang="en-US" dirty="0" smtClean="0"/>
                        <a:t>122</a:t>
                      </a:r>
                      <a:endParaRPr lang="en-US" dirty="0"/>
                    </a:p>
                  </a:txBody>
                  <a:tcPr/>
                </a:tc>
                <a:tc>
                  <a:txBody>
                    <a:bodyPr/>
                    <a:lstStyle/>
                    <a:p>
                      <a:r>
                        <a:rPr lang="en-US" dirty="0" smtClean="0"/>
                        <a:t>0.35</a:t>
                      </a:r>
                      <a:endParaRPr lang="en-US" dirty="0"/>
                    </a:p>
                  </a:txBody>
                  <a:tcPr/>
                </a:tc>
                <a:tc>
                  <a:txBody>
                    <a:bodyPr/>
                    <a:lstStyle/>
                    <a:p>
                      <a:r>
                        <a:rPr lang="en-US" dirty="0" smtClean="0"/>
                        <a:t>6.14</a:t>
                      </a:r>
                      <a:endParaRPr lang="en-US" dirty="0"/>
                    </a:p>
                  </a:txBody>
                  <a:tcPr/>
                </a:tc>
              </a:tr>
              <a:tr h="370840">
                <a:tc>
                  <a:txBody>
                    <a:bodyPr/>
                    <a:lstStyle/>
                    <a:p>
                      <a:r>
                        <a:rPr lang="en-US" dirty="0" smtClean="0"/>
                        <a:t>AMV - DWL</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122</a:t>
                      </a:r>
                    </a:p>
                  </a:txBody>
                  <a:tcPr/>
                </a:tc>
                <a:tc>
                  <a:txBody>
                    <a:bodyPr/>
                    <a:lstStyle/>
                    <a:p>
                      <a:r>
                        <a:rPr lang="en-US" dirty="0" smtClean="0"/>
                        <a:t>0.21</a:t>
                      </a:r>
                      <a:endParaRPr lang="en-US" dirty="0"/>
                    </a:p>
                  </a:txBody>
                  <a:tcPr/>
                </a:tc>
                <a:tc>
                  <a:txBody>
                    <a:bodyPr/>
                    <a:lstStyle/>
                    <a:p>
                      <a:r>
                        <a:rPr lang="en-US" dirty="0" smtClean="0"/>
                        <a:t>6.58</a:t>
                      </a:r>
                      <a:endParaRPr lang="en-US" dirty="0"/>
                    </a:p>
                  </a:txBody>
                  <a:tcPr/>
                </a:tc>
              </a:tr>
              <a:tr h="370840">
                <a:tc>
                  <a:txBody>
                    <a:bodyPr/>
                    <a:lstStyle/>
                    <a:p>
                      <a:r>
                        <a:rPr lang="en-US" dirty="0" smtClean="0"/>
                        <a:t>AMV - Model</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122</a:t>
                      </a:r>
                    </a:p>
                  </a:txBody>
                  <a:tcPr/>
                </a:tc>
                <a:tc>
                  <a:txBody>
                    <a:bodyPr/>
                    <a:lstStyle/>
                    <a:p>
                      <a:r>
                        <a:rPr lang="en-US" dirty="0" smtClean="0"/>
                        <a:t>0.55</a:t>
                      </a:r>
                      <a:endParaRPr lang="en-US" dirty="0"/>
                    </a:p>
                  </a:txBody>
                  <a:tcPr/>
                </a:tc>
                <a:tc>
                  <a:txBody>
                    <a:bodyPr/>
                    <a:lstStyle/>
                    <a:p>
                      <a:r>
                        <a:rPr lang="en-US" dirty="0" smtClean="0"/>
                        <a:t>3.79</a:t>
                      </a:r>
                      <a:endParaRPr lang="en-US" dirty="0"/>
                    </a:p>
                  </a:txBody>
                  <a:tcPr/>
                </a:tc>
              </a:tr>
              <a:tr h="370840">
                <a:tc>
                  <a:txBody>
                    <a:bodyPr/>
                    <a:lstStyle/>
                    <a:p>
                      <a:r>
                        <a:rPr lang="en-US" dirty="0" smtClean="0"/>
                        <a:t>DWL – DS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122</a:t>
                      </a:r>
                    </a:p>
                  </a:txBody>
                  <a:tcPr/>
                </a:tc>
                <a:tc>
                  <a:txBody>
                    <a:bodyPr/>
                    <a:lstStyle/>
                    <a:p>
                      <a:r>
                        <a:rPr lang="en-US" dirty="0" smtClean="0"/>
                        <a:t>0.13</a:t>
                      </a:r>
                      <a:endParaRPr lang="en-US" dirty="0"/>
                    </a:p>
                  </a:txBody>
                  <a:tcPr/>
                </a:tc>
                <a:tc>
                  <a:txBody>
                    <a:bodyPr/>
                    <a:lstStyle/>
                    <a:p>
                      <a:r>
                        <a:rPr lang="en-US" dirty="0" smtClean="0"/>
                        <a:t>4.38</a:t>
                      </a:r>
                      <a:endParaRPr lang="en-US" dirty="0"/>
                    </a:p>
                  </a:txBody>
                  <a:tcPr/>
                </a:tc>
              </a:tr>
            </a:tbl>
          </a:graphicData>
        </a:graphic>
      </p:graphicFrame>
      <p:graphicFrame>
        <p:nvGraphicFramePr>
          <p:cNvPr id="7" name="Table 6"/>
          <p:cNvGraphicFramePr>
            <a:graphicFrameLocks noGrp="1"/>
          </p:cNvGraphicFramePr>
          <p:nvPr/>
        </p:nvGraphicFramePr>
        <p:xfrm>
          <a:off x="0" y="3658864"/>
          <a:ext cx="9143999" cy="1752600"/>
        </p:xfrm>
        <a:graphic>
          <a:graphicData uri="http://schemas.openxmlformats.org/drawingml/2006/table">
            <a:tbl>
              <a:tblPr firstRow="1" bandRow="1">
                <a:tableStyleId>{5C22544A-7EE6-4342-B048-85BDC9FD1C3A}</a:tableStyleId>
              </a:tblPr>
              <a:tblGrid>
                <a:gridCol w="644511"/>
                <a:gridCol w="1194241"/>
                <a:gridCol w="1128552"/>
                <a:gridCol w="878463"/>
                <a:gridCol w="658848"/>
                <a:gridCol w="778638"/>
                <a:gridCol w="858497"/>
                <a:gridCol w="798604"/>
                <a:gridCol w="778638"/>
                <a:gridCol w="738707"/>
                <a:gridCol w="686300"/>
              </a:tblGrid>
              <a:tr h="370840">
                <a:tc>
                  <a:txBody>
                    <a:bodyPr/>
                    <a:lstStyle/>
                    <a:p>
                      <a:endParaRPr lang="en-US" dirty="0"/>
                    </a:p>
                  </a:txBody>
                  <a:tcPr/>
                </a:tc>
                <a:tc>
                  <a:txBody>
                    <a:bodyPr/>
                    <a:lstStyle/>
                    <a:p>
                      <a:endParaRPr lang="en-US" dirty="0"/>
                    </a:p>
                  </a:txBody>
                  <a:tcPr/>
                </a:tc>
                <a:tc gridSpan="2">
                  <a:txBody>
                    <a:bodyPr/>
                    <a:lstStyle/>
                    <a:p>
                      <a:pPr algn="ctr"/>
                      <a:r>
                        <a:rPr lang="en-US" dirty="0" smtClean="0"/>
                        <a:t>Spectral type</a:t>
                      </a:r>
                      <a:endParaRPr lang="en-US" dirty="0"/>
                    </a:p>
                  </a:txBody>
                  <a:tcPr/>
                </a:tc>
                <a:tc hMerge="1">
                  <a:txBody>
                    <a:bodyPr/>
                    <a:lstStyle/>
                    <a:p>
                      <a:endParaRPr lang="en-US" dirty="0"/>
                    </a:p>
                  </a:txBody>
                  <a:tcPr/>
                </a:tc>
                <a:tc gridSpan="3">
                  <a:txBody>
                    <a:bodyPr/>
                    <a:lstStyle/>
                    <a:p>
                      <a:pPr algn="ctr"/>
                      <a:r>
                        <a:rPr lang="en-US" dirty="0" smtClean="0"/>
                        <a:t>Altitude</a:t>
                      </a:r>
                      <a:r>
                        <a:rPr lang="en-US" baseline="0" dirty="0" smtClean="0"/>
                        <a:t> </a:t>
                      </a:r>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Height Assignment Method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pPr algn="ctr"/>
                      <a:r>
                        <a:rPr lang="en-US" dirty="0" smtClean="0"/>
                        <a:t>All</a:t>
                      </a:r>
                    </a:p>
                    <a:p>
                      <a:pPr algn="ctr"/>
                      <a:r>
                        <a:rPr lang="en-US" dirty="0" smtClean="0"/>
                        <a:t>AMV-DWL </a:t>
                      </a:r>
                    </a:p>
                  </a:txBody>
                  <a:tcPr/>
                </a:tc>
                <a:tc>
                  <a:txBody>
                    <a:bodyPr/>
                    <a:lstStyle/>
                    <a:p>
                      <a:pPr algn="ctr"/>
                      <a:r>
                        <a:rPr lang="en-US" dirty="0" smtClean="0"/>
                        <a:t>VIS+SWIR</a:t>
                      </a:r>
                      <a:endParaRPr lang="en-US" dirty="0"/>
                    </a:p>
                  </a:txBody>
                  <a:tcPr/>
                </a:tc>
                <a:tc>
                  <a:txBody>
                    <a:bodyPr/>
                    <a:lstStyle/>
                    <a:p>
                      <a:pPr algn="ctr"/>
                      <a:r>
                        <a:rPr lang="en-US" dirty="0" smtClean="0"/>
                        <a:t>IR+WV</a:t>
                      </a:r>
                      <a:endParaRPr lang="en-US" dirty="0"/>
                    </a:p>
                  </a:txBody>
                  <a:tcPr/>
                </a:tc>
                <a:tc>
                  <a:txBody>
                    <a:bodyPr/>
                    <a:lstStyle/>
                    <a:p>
                      <a:pPr algn="ctr"/>
                      <a:r>
                        <a:rPr lang="en-US" dirty="0" smtClean="0"/>
                        <a:t>LOW</a:t>
                      </a:r>
                      <a:endParaRPr lang="en-US" dirty="0"/>
                    </a:p>
                  </a:txBody>
                  <a:tcPr/>
                </a:tc>
                <a:tc>
                  <a:txBody>
                    <a:bodyPr/>
                    <a:lstStyle/>
                    <a:p>
                      <a:pPr algn="ctr"/>
                      <a:r>
                        <a:rPr lang="en-US" dirty="0" smtClean="0"/>
                        <a:t>MID</a:t>
                      </a:r>
                      <a:endParaRPr lang="en-US" dirty="0"/>
                    </a:p>
                  </a:txBody>
                  <a:tcPr/>
                </a:tc>
                <a:tc>
                  <a:txBody>
                    <a:bodyPr/>
                    <a:lstStyle/>
                    <a:p>
                      <a:pPr algn="ctr"/>
                      <a:r>
                        <a:rPr lang="en-US" dirty="0" smtClean="0"/>
                        <a:t>HIGH</a:t>
                      </a:r>
                      <a:endParaRPr lang="en-US" dirty="0"/>
                    </a:p>
                  </a:txBody>
                  <a:tcPr/>
                </a:tc>
                <a:tc>
                  <a:txBody>
                    <a:bodyPr/>
                    <a:lstStyle/>
                    <a:p>
                      <a:pPr algn="ctr"/>
                      <a:r>
                        <a:rPr lang="en-US" dirty="0" smtClean="0"/>
                        <a:t>H2O</a:t>
                      </a:r>
                      <a:endParaRPr lang="en-US" dirty="0"/>
                    </a:p>
                  </a:txBody>
                  <a:tcPr/>
                </a:tc>
                <a:tc>
                  <a:txBody>
                    <a:bodyPr/>
                    <a:lstStyle/>
                    <a:p>
                      <a:pPr algn="ctr"/>
                      <a:r>
                        <a:rPr lang="en-US" dirty="0" smtClean="0"/>
                        <a:t>HIST</a:t>
                      </a:r>
                      <a:endParaRPr lang="en-US" dirty="0"/>
                    </a:p>
                  </a:txBody>
                  <a:tcPr/>
                </a:tc>
                <a:tc>
                  <a:txBody>
                    <a:bodyPr/>
                    <a:lstStyle/>
                    <a:p>
                      <a:pPr algn="ctr"/>
                      <a:r>
                        <a:rPr lang="en-US" dirty="0" smtClean="0"/>
                        <a:t>WIN</a:t>
                      </a:r>
                      <a:endParaRPr lang="en-US" dirty="0"/>
                    </a:p>
                  </a:txBody>
                  <a:tcPr/>
                </a:tc>
                <a:tc>
                  <a:txBody>
                    <a:bodyPr/>
                    <a:lstStyle/>
                    <a:p>
                      <a:pPr algn="ctr"/>
                      <a:r>
                        <a:rPr lang="en-US" dirty="0" smtClean="0"/>
                        <a:t>BASE</a:t>
                      </a:r>
                    </a:p>
                  </a:txBody>
                  <a:tcPr/>
                </a:tc>
              </a:tr>
              <a:tr h="370840">
                <a:tc>
                  <a:txBody>
                    <a:bodyPr/>
                    <a:lstStyle/>
                    <a:p>
                      <a:pPr algn="ctr"/>
                      <a:r>
                        <a:rPr lang="en-US" dirty="0" smtClean="0"/>
                        <a:t>Bias</a:t>
                      </a:r>
                      <a:endParaRPr lang="en-US" dirty="0"/>
                    </a:p>
                  </a:txBody>
                  <a:tcPr/>
                </a:tc>
                <a:tc>
                  <a:txBody>
                    <a:bodyPr/>
                    <a:lstStyle/>
                    <a:p>
                      <a:pPr algn="ctr"/>
                      <a:r>
                        <a:rPr lang="en-US" dirty="0" smtClean="0"/>
                        <a:t>0.21</a:t>
                      </a:r>
                      <a:endParaRPr lang="en-US" dirty="0"/>
                    </a:p>
                  </a:txBody>
                  <a:tcPr/>
                </a:tc>
                <a:tc>
                  <a:txBody>
                    <a:bodyPr/>
                    <a:lstStyle/>
                    <a:p>
                      <a:pPr algn="ctr"/>
                      <a:r>
                        <a:rPr lang="en-US" dirty="0" smtClean="0"/>
                        <a:t>0.19</a:t>
                      </a:r>
                      <a:endParaRPr lang="en-US" dirty="0"/>
                    </a:p>
                  </a:txBody>
                  <a:tcPr/>
                </a:tc>
                <a:tc>
                  <a:txBody>
                    <a:bodyPr/>
                    <a:lstStyle/>
                    <a:p>
                      <a:pPr algn="ctr"/>
                      <a:r>
                        <a:rPr lang="en-US" dirty="0" smtClean="0"/>
                        <a:t>0.23</a:t>
                      </a:r>
                      <a:endParaRPr lang="en-US" dirty="0"/>
                    </a:p>
                  </a:txBody>
                  <a:tcPr/>
                </a:tc>
                <a:tc>
                  <a:txBody>
                    <a:bodyPr/>
                    <a:lstStyle/>
                    <a:p>
                      <a:pPr algn="ctr"/>
                      <a:r>
                        <a:rPr lang="en-US" dirty="0" smtClean="0"/>
                        <a:t>-0.11</a:t>
                      </a:r>
                      <a:endParaRPr lang="en-US" dirty="0"/>
                    </a:p>
                  </a:txBody>
                  <a:tcPr/>
                </a:tc>
                <a:tc>
                  <a:txBody>
                    <a:bodyPr/>
                    <a:lstStyle/>
                    <a:p>
                      <a:pPr algn="ctr"/>
                      <a:r>
                        <a:rPr lang="en-US" dirty="0" smtClean="0"/>
                        <a:t>1.83</a:t>
                      </a:r>
                      <a:endParaRPr lang="en-US" dirty="0"/>
                    </a:p>
                  </a:txBody>
                  <a:tcPr/>
                </a:tc>
                <a:tc>
                  <a:txBody>
                    <a:bodyPr/>
                    <a:lstStyle/>
                    <a:p>
                      <a:pPr algn="ctr"/>
                      <a:r>
                        <a:rPr lang="en-US" dirty="0" smtClean="0"/>
                        <a:t>0.25</a:t>
                      </a:r>
                      <a:endParaRPr lang="en-US" dirty="0"/>
                    </a:p>
                  </a:txBody>
                  <a:tcPr/>
                </a:tc>
                <a:tc>
                  <a:txBody>
                    <a:bodyPr/>
                    <a:lstStyle/>
                    <a:p>
                      <a:pPr algn="ctr"/>
                      <a:r>
                        <a:rPr lang="en-US" dirty="0" smtClean="0"/>
                        <a:t>-0.47</a:t>
                      </a:r>
                      <a:endParaRPr lang="en-US" dirty="0"/>
                    </a:p>
                  </a:txBody>
                  <a:tcPr/>
                </a:tc>
                <a:tc>
                  <a:txBody>
                    <a:bodyPr/>
                    <a:lstStyle/>
                    <a:p>
                      <a:pPr algn="ctr"/>
                      <a:r>
                        <a:rPr lang="en-US" dirty="0" smtClean="0"/>
                        <a:t>0.7</a:t>
                      </a:r>
                      <a:endParaRPr lang="en-US" dirty="0"/>
                    </a:p>
                  </a:txBody>
                  <a:tcPr/>
                </a:tc>
                <a:tc>
                  <a:txBody>
                    <a:bodyPr/>
                    <a:lstStyle/>
                    <a:p>
                      <a:pPr algn="ctr"/>
                      <a:r>
                        <a:rPr lang="en-US" dirty="0" smtClean="0"/>
                        <a:t>-0.41</a:t>
                      </a:r>
                      <a:endParaRPr lang="en-US" dirty="0"/>
                    </a:p>
                  </a:txBody>
                  <a:tcPr/>
                </a:tc>
                <a:tc>
                  <a:txBody>
                    <a:bodyPr/>
                    <a:lstStyle/>
                    <a:p>
                      <a:pPr algn="ctr"/>
                      <a:r>
                        <a:rPr lang="en-US" dirty="0" smtClean="0"/>
                        <a:t>0.47</a:t>
                      </a:r>
                      <a:endParaRPr lang="en-US" dirty="0"/>
                    </a:p>
                  </a:txBody>
                  <a:tcPr/>
                </a:tc>
              </a:tr>
              <a:tr h="370840">
                <a:tc>
                  <a:txBody>
                    <a:bodyPr/>
                    <a:lstStyle/>
                    <a:p>
                      <a:pPr algn="ctr"/>
                      <a:r>
                        <a:rPr lang="en-US" dirty="0" smtClean="0"/>
                        <a:t>RMS</a:t>
                      </a:r>
                      <a:endParaRPr lang="en-US" dirty="0"/>
                    </a:p>
                  </a:txBody>
                  <a:tcPr/>
                </a:tc>
                <a:tc>
                  <a:txBody>
                    <a:bodyPr/>
                    <a:lstStyle/>
                    <a:p>
                      <a:pPr algn="ctr"/>
                      <a:r>
                        <a:rPr lang="en-US" dirty="0" smtClean="0"/>
                        <a:t>6.58</a:t>
                      </a:r>
                      <a:endParaRPr lang="en-US" dirty="0"/>
                    </a:p>
                  </a:txBody>
                  <a:tcPr/>
                </a:tc>
                <a:tc>
                  <a:txBody>
                    <a:bodyPr/>
                    <a:lstStyle/>
                    <a:p>
                      <a:pPr algn="ctr"/>
                      <a:r>
                        <a:rPr lang="en-US" dirty="0" smtClean="0"/>
                        <a:t>4.52</a:t>
                      </a:r>
                      <a:endParaRPr lang="en-US" dirty="0"/>
                    </a:p>
                  </a:txBody>
                  <a:tcPr/>
                </a:tc>
                <a:tc>
                  <a:txBody>
                    <a:bodyPr/>
                    <a:lstStyle/>
                    <a:p>
                      <a:pPr algn="ctr"/>
                      <a:r>
                        <a:rPr lang="en-US" dirty="0" smtClean="0"/>
                        <a:t>7.41</a:t>
                      </a:r>
                      <a:endParaRPr lang="en-US" dirty="0"/>
                    </a:p>
                  </a:txBody>
                  <a:tcPr/>
                </a:tc>
                <a:tc>
                  <a:txBody>
                    <a:bodyPr/>
                    <a:lstStyle/>
                    <a:p>
                      <a:pPr algn="ctr"/>
                      <a:r>
                        <a:rPr lang="en-US" dirty="0" smtClean="0"/>
                        <a:t>4.17</a:t>
                      </a:r>
                      <a:endParaRPr lang="en-US" dirty="0"/>
                    </a:p>
                  </a:txBody>
                  <a:tcPr/>
                </a:tc>
                <a:tc>
                  <a:txBody>
                    <a:bodyPr/>
                    <a:lstStyle/>
                    <a:p>
                      <a:pPr algn="ctr"/>
                      <a:r>
                        <a:rPr lang="en-US" dirty="0" smtClean="0"/>
                        <a:t>4.92</a:t>
                      </a:r>
                      <a:endParaRPr lang="en-US" dirty="0"/>
                    </a:p>
                  </a:txBody>
                  <a:tcPr/>
                </a:tc>
                <a:tc>
                  <a:txBody>
                    <a:bodyPr/>
                    <a:lstStyle/>
                    <a:p>
                      <a:pPr algn="ctr"/>
                      <a:r>
                        <a:rPr lang="en-US" dirty="0" smtClean="0"/>
                        <a:t>7.79</a:t>
                      </a:r>
                      <a:endParaRPr lang="en-US" dirty="0"/>
                    </a:p>
                  </a:txBody>
                  <a:tcPr/>
                </a:tc>
                <a:tc>
                  <a:txBody>
                    <a:bodyPr/>
                    <a:lstStyle/>
                    <a:p>
                      <a:pPr algn="ctr"/>
                      <a:r>
                        <a:rPr lang="en-US" dirty="0" smtClean="0"/>
                        <a:t>8.08</a:t>
                      </a:r>
                      <a:endParaRPr lang="en-US" dirty="0"/>
                    </a:p>
                  </a:txBody>
                  <a:tcPr/>
                </a:tc>
                <a:tc>
                  <a:txBody>
                    <a:bodyPr/>
                    <a:lstStyle/>
                    <a:p>
                      <a:pPr algn="ctr"/>
                      <a:r>
                        <a:rPr lang="en-US" dirty="0" smtClean="0"/>
                        <a:t>7.8</a:t>
                      </a:r>
                      <a:endParaRPr lang="en-US" dirty="0"/>
                    </a:p>
                  </a:txBody>
                  <a:tcPr/>
                </a:tc>
                <a:tc>
                  <a:txBody>
                    <a:bodyPr/>
                    <a:lstStyle/>
                    <a:p>
                      <a:pPr algn="ctr"/>
                      <a:r>
                        <a:rPr lang="en-US" dirty="0" smtClean="0"/>
                        <a:t>4.5</a:t>
                      </a:r>
                      <a:endParaRPr lang="en-US" dirty="0"/>
                    </a:p>
                  </a:txBody>
                  <a:tcPr/>
                </a:tc>
                <a:tc>
                  <a:txBody>
                    <a:bodyPr/>
                    <a:lstStyle/>
                    <a:p>
                      <a:pPr algn="ctr"/>
                      <a:r>
                        <a:rPr lang="en-US" dirty="0" smtClean="0"/>
                        <a:t>4.08</a:t>
                      </a:r>
                      <a:endParaRPr lang="en-US" dirty="0"/>
                    </a:p>
                  </a:txBody>
                  <a:tcPr/>
                </a:tc>
              </a:tr>
            </a:tbl>
          </a:graphicData>
        </a:graphic>
      </p:graphicFrame>
      <p:sp>
        <p:nvSpPr>
          <p:cNvPr id="8" name="Title 1"/>
          <p:cNvSpPr>
            <a:spLocks noGrp="1"/>
          </p:cNvSpPr>
          <p:nvPr>
            <p:ph type="title"/>
          </p:nvPr>
        </p:nvSpPr>
        <p:spPr>
          <a:xfrm>
            <a:off x="273588" y="106349"/>
            <a:ext cx="8229600" cy="1143000"/>
          </a:xfrm>
        </p:spPr>
        <p:txBody>
          <a:bodyPr>
            <a:normAutofit/>
          </a:bodyPr>
          <a:lstStyle/>
          <a:p>
            <a:r>
              <a:rPr lang="en-US" sz="3200" dirty="0" smtClean="0"/>
              <a:t>Speed Bias and RMS between the various data</a:t>
            </a:r>
            <a:endParaRPr lang="en-US" sz="3200" dirty="0"/>
          </a:p>
        </p:txBody>
      </p:sp>
      <p:sp>
        <p:nvSpPr>
          <p:cNvPr id="9" name="Right Arrow 8"/>
          <p:cNvSpPr/>
          <p:nvPr/>
        </p:nvSpPr>
        <p:spPr>
          <a:xfrm>
            <a:off x="657924" y="1774742"/>
            <a:ext cx="699060" cy="3518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ADM_AMV_vert_dist.jpg"/>
          <p:cNvPicPr>
            <a:picLocks noGrp="1" noChangeAspect="1"/>
          </p:cNvPicPr>
          <p:nvPr>
            <p:ph idx="1"/>
          </p:nvPr>
        </p:nvPicPr>
        <p:blipFill>
          <a:blip r:embed="rId2"/>
          <a:srcRect l="-18024" r="-18024"/>
          <a:stretch>
            <a:fillRect/>
          </a:stretch>
        </p:blipFill>
        <p:spPr>
          <a:xfrm>
            <a:off x="-73309" y="571501"/>
            <a:ext cx="9232290" cy="507740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4209" y="1652346"/>
            <a:ext cx="8690720" cy="3139321"/>
          </a:xfrm>
          <a:prstGeom prst="rect">
            <a:avLst/>
          </a:prstGeom>
          <a:noFill/>
        </p:spPr>
        <p:txBody>
          <a:bodyPr wrap="square" rtlCol="0">
            <a:spAutoFit/>
          </a:bodyPr>
          <a:lstStyle/>
          <a:p>
            <a:pPr algn="just"/>
            <a:endParaRPr lang="en-US" i="1" dirty="0">
              <a:solidFill>
                <a:schemeClr val="bg1">
                  <a:lumMod val="50000"/>
                </a:schemeClr>
              </a:solidFill>
            </a:endParaRPr>
          </a:p>
          <a:p>
            <a:pPr algn="just"/>
            <a:r>
              <a:rPr lang="en-US" i="1" dirty="0">
                <a:solidFill>
                  <a:schemeClr val="bg1">
                    <a:lumMod val="50000"/>
                  </a:schemeClr>
                </a:solidFill>
              </a:rPr>
              <a:t>1) How do feature tracked </a:t>
            </a:r>
            <a:r>
              <a:rPr lang="en-US" i="1" dirty="0" err="1">
                <a:solidFill>
                  <a:schemeClr val="bg1">
                    <a:lumMod val="50000"/>
                  </a:schemeClr>
                </a:solidFill>
              </a:rPr>
              <a:t>AMVs</a:t>
            </a:r>
            <a:r>
              <a:rPr lang="en-US" i="1" dirty="0">
                <a:solidFill>
                  <a:schemeClr val="bg1">
                    <a:lumMod val="50000"/>
                  </a:schemeClr>
                </a:solidFill>
              </a:rPr>
              <a:t> and Doppler </a:t>
            </a:r>
            <a:r>
              <a:rPr lang="en-US" i="1" dirty="0" err="1">
                <a:solidFill>
                  <a:schemeClr val="bg1">
                    <a:lumMod val="50000"/>
                  </a:schemeClr>
                </a:solidFill>
              </a:rPr>
              <a:t>lidar</a:t>
            </a:r>
            <a:r>
              <a:rPr lang="en-US" i="1" dirty="0">
                <a:solidFill>
                  <a:schemeClr val="bg1">
                    <a:lumMod val="50000"/>
                  </a:schemeClr>
                </a:solidFill>
              </a:rPr>
              <a:t> winds compare</a:t>
            </a:r>
            <a:r>
              <a:rPr lang="en-US" i="1" dirty="0" smtClean="0"/>
              <a:t>?</a:t>
            </a:r>
          </a:p>
          <a:p>
            <a:pPr algn="just"/>
            <a:endParaRPr lang="en-US" i="1" dirty="0" smtClean="0"/>
          </a:p>
          <a:p>
            <a:pPr algn="just"/>
            <a:r>
              <a:rPr lang="en-US" i="1" dirty="0" smtClean="0"/>
              <a:t>2) How can Doppler </a:t>
            </a:r>
            <a:r>
              <a:rPr lang="en-US" i="1" dirty="0" err="1" smtClean="0"/>
              <a:t>lidar</a:t>
            </a:r>
            <a:r>
              <a:rPr lang="en-US" i="1" dirty="0" smtClean="0"/>
              <a:t> winds help us address the uncertainties in AMV</a:t>
            </a:r>
          </a:p>
          <a:p>
            <a:pPr algn="just"/>
            <a:r>
              <a:rPr lang="en-US" i="1" dirty="0" smtClean="0"/>
              <a:t>height assignments?</a:t>
            </a:r>
          </a:p>
          <a:p>
            <a:pPr algn="just"/>
            <a:endParaRPr lang="en-US" i="1" dirty="0" smtClean="0">
              <a:solidFill>
                <a:schemeClr val="bg1">
                  <a:lumMod val="50000"/>
                </a:schemeClr>
              </a:solidFill>
            </a:endParaRPr>
          </a:p>
          <a:p>
            <a:pPr algn="just"/>
            <a:r>
              <a:rPr lang="en-US" i="1" dirty="0" smtClean="0">
                <a:solidFill>
                  <a:schemeClr val="bg1">
                    <a:lumMod val="50000"/>
                  </a:schemeClr>
                </a:solidFill>
              </a:rPr>
              <a:t>3) How can ADM-Aeolus </a:t>
            </a:r>
            <a:r>
              <a:rPr lang="en-US" i="1" dirty="0">
                <a:solidFill>
                  <a:schemeClr val="bg1">
                    <a:lumMod val="50000"/>
                  </a:schemeClr>
                </a:solidFill>
              </a:rPr>
              <a:t>wind profiles</a:t>
            </a:r>
            <a:r>
              <a:rPr lang="en-US" i="1" dirty="0" smtClean="0">
                <a:solidFill>
                  <a:schemeClr val="bg1">
                    <a:lumMod val="50000"/>
                  </a:schemeClr>
                </a:solidFill>
              </a:rPr>
              <a:t> be </a:t>
            </a:r>
            <a:r>
              <a:rPr lang="en-US" i="1" dirty="0">
                <a:solidFill>
                  <a:schemeClr val="bg1">
                    <a:lumMod val="50000"/>
                  </a:schemeClr>
                </a:solidFill>
              </a:rPr>
              <a:t>used to assess the uncertainty introduced by the assumption that </a:t>
            </a:r>
            <a:r>
              <a:rPr lang="en-US" i="1" dirty="0" smtClean="0">
                <a:solidFill>
                  <a:schemeClr val="bg1">
                    <a:lumMod val="50000"/>
                  </a:schemeClr>
                </a:solidFill>
              </a:rPr>
              <a:t>cloud/ water vapor </a:t>
            </a:r>
            <a:r>
              <a:rPr lang="en-US" i="1" dirty="0">
                <a:solidFill>
                  <a:schemeClr val="bg1">
                    <a:lumMod val="50000"/>
                  </a:schemeClr>
                </a:solidFill>
              </a:rPr>
              <a:t>features are ideal </a:t>
            </a:r>
            <a:r>
              <a:rPr lang="en-US" i="1" dirty="0" smtClean="0">
                <a:solidFill>
                  <a:schemeClr val="bg1">
                    <a:lumMod val="50000"/>
                  </a:schemeClr>
                </a:solidFill>
              </a:rPr>
              <a:t>tracers?</a:t>
            </a:r>
          </a:p>
          <a:p>
            <a:pPr algn="just"/>
            <a:endParaRPr lang="en-US" i="1" dirty="0" smtClean="0">
              <a:solidFill>
                <a:schemeClr val="bg1">
                  <a:lumMod val="50000"/>
                </a:schemeClr>
              </a:solidFill>
            </a:endParaRPr>
          </a:p>
          <a:p>
            <a:pPr algn="just"/>
            <a:r>
              <a:rPr lang="en-US" i="1" dirty="0" smtClean="0">
                <a:solidFill>
                  <a:schemeClr val="bg1">
                    <a:lumMod val="50000"/>
                  </a:schemeClr>
                </a:solidFill>
              </a:rPr>
              <a:t>4) Further analysis to improve utilizing the U and V winds components separately in NWP models. </a:t>
            </a:r>
            <a:endParaRPr lang="en-US" i="1" dirty="0">
              <a:solidFill>
                <a:schemeClr val="bg1">
                  <a:lumMod val="50000"/>
                </a:schemeClr>
              </a:solidFill>
            </a:endParaRPr>
          </a:p>
        </p:txBody>
      </p:sp>
      <p:sp>
        <p:nvSpPr>
          <p:cNvPr id="5" name="TextBox 4"/>
          <p:cNvSpPr txBox="1"/>
          <p:nvPr/>
        </p:nvSpPr>
        <p:spPr>
          <a:xfrm>
            <a:off x="214209" y="996611"/>
            <a:ext cx="8139899" cy="461665"/>
          </a:xfrm>
          <a:prstGeom prst="rect">
            <a:avLst/>
          </a:prstGeom>
          <a:noFill/>
        </p:spPr>
        <p:txBody>
          <a:bodyPr wrap="square" rtlCol="0">
            <a:spAutoFit/>
          </a:bodyPr>
          <a:lstStyle/>
          <a:p>
            <a:r>
              <a:rPr lang="en-US" sz="2400" dirty="0" smtClean="0"/>
              <a:t>  Questions to answer:</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p:nvPr/>
        </p:nvGrpSpPr>
        <p:grpSpPr>
          <a:xfrm>
            <a:off x="1666359" y="997907"/>
            <a:ext cx="5402940" cy="4960974"/>
            <a:chOff x="2698749" y="233326"/>
            <a:chExt cx="5402940" cy="4960974"/>
          </a:xfrm>
        </p:grpSpPr>
        <p:pic>
          <p:nvPicPr>
            <p:cNvPr id="11" name="Picture 10"/>
            <p:cNvPicPr>
              <a:picLocks noChangeAspect="1"/>
            </p:cNvPicPr>
            <p:nvPr/>
          </p:nvPicPr>
          <p:blipFill>
            <a:blip r:embed="rId2"/>
            <a:stretch>
              <a:fillRect/>
            </a:stretch>
          </p:blipFill>
          <p:spPr>
            <a:xfrm>
              <a:off x="2698749" y="233326"/>
              <a:ext cx="5264343" cy="4960974"/>
            </a:xfrm>
            <a:prstGeom prst="rect">
              <a:avLst/>
            </a:prstGeom>
          </p:spPr>
        </p:pic>
        <p:sp>
          <p:nvSpPr>
            <p:cNvPr id="12" name="Rectangle 11"/>
            <p:cNvSpPr/>
            <p:nvPr/>
          </p:nvSpPr>
          <p:spPr>
            <a:xfrm>
              <a:off x="4209879" y="3124894"/>
              <a:ext cx="570831" cy="2140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194563" y="485143"/>
              <a:ext cx="2226241" cy="369332"/>
            </a:xfrm>
            <a:prstGeom prst="rect">
              <a:avLst/>
            </a:prstGeom>
            <a:noFill/>
          </p:spPr>
          <p:txBody>
            <a:bodyPr wrap="square" rtlCol="0">
              <a:spAutoFit/>
            </a:bodyPr>
            <a:lstStyle/>
            <a:p>
              <a:r>
                <a:rPr lang="en-US" dirty="0" smtClean="0">
                  <a:solidFill>
                    <a:srgbClr val="000090"/>
                  </a:solidFill>
                </a:rPr>
                <a:t>DS/DWL wind profile</a:t>
              </a:r>
              <a:endParaRPr lang="en-US" dirty="0">
                <a:solidFill>
                  <a:srgbClr val="000090"/>
                </a:solidFill>
              </a:endParaRPr>
            </a:p>
          </p:txBody>
        </p:sp>
        <p:sp>
          <p:nvSpPr>
            <p:cNvPr id="14" name="TextBox 13"/>
            <p:cNvSpPr txBox="1"/>
            <p:nvPr/>
          </p:nvSpPr>
          <p:spPr>
            <a:xfrm>
              <a:off x="4266963" y="1671545"/>
              <a:ext cx="1213016" cy="383180"/>
            </a:xfrm>
            <a:prstGeom prst="rect">
              <a:avLst/>
            </a:prstGeom>
            <a:noFill/>
          </p:spPr>
          <p:txBody>
            <a:bodyPr wrap="square" rtlCol="0">
              <a:spAutoFit/>
            </a:bodyPr>
            <a:lstStyle/>
            <a:p>
              <a:r>
                <a:rPr lang="en-US" dirty="0" smtClean="0">
                  <a:solidFill>
                    <a:srgbClr val="F00752"/>
                  </a:solidFill>
                </a:rPr>
                <a:t>AMV Press</a:t>
              </a:r>
              <a:endParaRPr lang="en-US" dirty="0">
                <a:solidFill>
                  <a:srgbClr val="F00752"/>
                </a:solidFill>
              </a:endParaRPr>
            </a:p>
          </p:txBody>
        </p:sp>
        <p:cxnSp>
          <p:nvCxnSpPr>
            <p:cNvPr id="15" name="Straight Arrow Connector 14"/>
            <p:cNvCxnSpPr/>
            <p:nvPr/>
          </p:nvCxnSpPr>
          <p:spPr>
            <a:xfrm rot="10800000">
              <a:off x="5551334" y="2083263"/>
              <a:ext cx="656456" cy="1588"/>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207779" y="1869226"/>
              <a:ext cx="1893910" cy="923330"/>
            </a:xfrm>
            <a:prstGeom prst="rect">
              <a:avLst/>
            </a:prstGeom>
            <a:noFill/>
          </p:spPr>
          <p:txBody>
            <a:bodyPr wrap="square" rtlCol="0">
              <a:spAutoFit/>
            </a:bodyPr>
            <a:lstStyle/>
            <a:p>
              <a:r>
                <a:rPr lang="en-US" dirty="0" smtClean="0"/>
                <a:t>AMV U/V Best Fit =&gt;  </a:t>
              </a:r>
              <a:r>
                <a:rPr lang="en-US" b="1" dirty="0" smtClean="0">
                  <a:solidFill>
                    <a:srgbClr val="008000"/>
                  </a:solidFill>
                </a:rPr>
                <a:t>Best Fit AMV Press</a:t>
              </a:r>
              <a:endParaRPr lang="en-US" b="1" dirty="0">
                <a:solidFill>
                  <a:srgbClr val="008000"/>
                </a:solidFill>
              </a:endParaRPr>
            </a:p>
          </p:txBody>
        </p:sp>
      </p:grpSp>
      <p:sp>
        <p:nvSpPr>
          <p:cNvPr id="17" name="TextBox 16"/>
          <p:cNvSpPr txBox="1"/>
          <p:nvPr/>
        </p:nvSpPr>
        <p:spPr>
          <a:xfrm>
            <a:off x="256871" y="288153"/>
            <a:ext cx="8644522" cy="477054"/>
          </a:xfrm>
          <a:prstGeom prst="rect">
            <a:avLst/>
          </a:prstGeom>
          <a:noFill/>
        </p:spPr>
        <p:txBody>
          <a:bodyPr wrap="square" rtlCol="0">
            <a:spAutoFit/>
          </a:bodyPr>
          <a:lstStyle/>
          <a:p>
            <a:pPr algn="ctr"/>
            <a:r>
              <a:rPr lang="en-US" sz="2500" dirty="0" smtClean="0"/>
              <a:t>AMV Press (</a:t>
            </a:r>
            <a:r>
              <a:rPr lang="en-US" sz="2500" dirty="0" err="1" smtClean="0"/>
              <a:t>x</a:t>
            </a:r>
            <a:r>
              <a:rPr lang="en-US" sz="2500" dirty="0" smtClean="0"/>
              <a:t>) vs. “Best-Fit” </a:t>
            </a:r>
            <a:r>
              <a:rPr lang="en-US" sz="2500" dirty="0" err="1" smtClean="0"/>
              <a:t>Dropsonde</a:t>
            </a:r>
            <a:r>
              <a:rPr lang="en-US" sz="2500" dirty="0" smtClean="0"/>
              <a:t>/DWL Press (</a:t>
            </a:r>
            <a:r>
              <a:rPr lang="en-US" sz="2500" dirty="0" err="1" smtClean="0"/>
              <a:t>y</a:t>
            </a:r>
            <a:r>
              <a:rPr lang="en-US" sz="2500" dirty="0" smtClean="0"/>
              <a:t>), [</a:t>
            </a:r>
            <a:r>
              <a:rPr lang="en-US" sz="2500" dirty="0" err="1" smtClean="0"/>
              <a:t>hPa</a:t>
            </a:r>
            <a:r>
              <a:rPr lang="en-US" sz="2500" dirty="0" smtClean="0"/>
              <a:t>]</a:t>
            </a:r>
            <a:endParaRPr lang="en-US" sz="2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56871" y="288153"/>
            <a:ext cx="8644522" cy="477054"/>
          </a:xfrm>
          <a:prstGeom prst="rect">
            <a:avLst/>
          </a:prstGeom>
          <a:noFill/>
        </p:spPr>
        <p:txBody>
          <a:bodyPr wrap="square" rtlCol="0">
            <a:spAutoFit/>
          </a:bodyPr>
          <a:lstStyle/>
          <a:p>
            <a:pPr algn="ctr"/>
            <a:r>
              <a:rPr lang="en-US" sz="2500" dirty="0" smtClean="0"/>
              <a:t>AMV Press (</a:t>
            </a:r>
            <a:r>
              <a:rPr lang="en-US" sz="2500" dirty="0" err="1" smtClean="0"/>
              <a:t>x</a:t>
            </a:r>
            <a:r>
              <a:rPr lang="en-US" sz="2500" dirty="0" smtClean="0"/>
              <a:t>) vs. “Best-Fit” </a:t>
            </a:r>
            <a:r>
              <a:rPr lang="en-US" sz="2500" dirty="0" err="1" smtClean="0"/>
              <a:t>Dropsonde</a:t>
            </a:r>
            <a:r>
              <a:rPr lang="en-US" sz="2500" dirty="0" smtClean="0"/>
              <a:t>/DWL Press (</a:t>
            </a:r>
            <a:r>
              <a:rPr lang="en-US" sz="2500" dirty="0" err="1" smtClean="0"/>
              <a:t>y</a:t>
            </a:r>
            <a:r>
              <a:rPr lang="en-US" sz="2500" dirty="0" smtClean="0"/>
              <a:t>), [</a:t>
            </a:r>
            <a:r>
              <a:rPr lang="en-US" sz="2500" dirty="0" err="1" smtClean="0"/>
              <a:t>hPa</a:t>
            </a:r>
            <a:r>
              <a:rPr lang="en-US" sz="2500" dirty="0" smtClean="0"/>
              <a:t>]</a:t>
            </a:r>
          </a:p>
        </p:txBody>
      </p:sp>
      <p:pic>
        <p:nvPicPr>
          <p:cNvPr id="8" name="Picture 7" descr="ADM_AMV_bestfit_pressures_150hpa.tif"/>
          <p:cNvPicPr>
            <a:picLocks noChangeAspect="1"/>
          </p:cNvPicPr>
          <p:nvPr/>
        </p:nvPicPr>
        <p:blipFill>
          <a:blip r:embed="rId2"/>
          <a:stretch>
            <a:fillRect/>
          </a:stretch>
        </p:blipFill>
        <p:spPr>
          <a:xfrm>
            <a:off x="966881" y="1009673"/>
            <a:ext cx="6652804" cy="5362974"/>
          </a:xfrm>
          <a:prstGeom prst="rect">
            <a:avLst/>
          </a:prstGeom>
        </p:spPr>
      </p:pic>
      <p:cxnSp>
        <p:nvCxnSpPr>
          <p:cNvPr id="13" name="Straight Connector 12"/>
          <p:cNvCxnSpPr/>
          <p:nvPr/>
        </p:nvCxnSpPr>
        <p:spPr>
          <a:xfrm>
            <a:off x="1820767" y="1422853"/>
            <a:ext cx="5171776" cy="1588"/>
          </a:xfrm>
          <a:prstGeom prst="line">
            <a:avLst/>
          </a:prstGeom>
          <a:ln w="254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flipV="1">
            <a:off x="4821153" y="3611339"/>
            <a:ext cx="4342784" cy="3"/>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4209" y="1652346"/>
            <a:ext cx="8690720" cy="3139321"/>
          </a:xfrm>
          <a:prstGeom prst="rect">
            <a:avLst/>
          </a:prstGeom>
          <a:noFill/>
        </p:spPr>
        <p:txBody>
          <a:bodyPr wrap="square" rtlCol="0">
            <a:spAutoFit/>
          </a:bodyPr>
          <a:lstStyle/>
          <a:p>
            <a:pPr algn="just"/>
            <a:endParaRPr lang="en-US" i="1" dirty="0">
              <a:solidFill>
                <a:schemeClr val="bg1">
                  <a:lumMod val="50000"/>
                </a:schemeClr>
              </a:solidFill>
            </a:endParaRPr>
          </a:p>
          <a:p>
            <a:pPr algn="just"/>
            <a:r>
              <a:rPr lang="en-US" i="1" dirty="0">
                <a:solidFill>
                  <a:schemeClr val="bg1">
                    <a:lumMod val="50000"/>
                  </a:schemeClr>
                </a:solidFill>
              </a:rPr>
              <a:t>1) How do feature tracked </a:t>
            </a:r>
            <a:r>
              <a:rPr lang="en-US" i="1" dirty="0" err="1">
                <a:solidFill>
                  <a:schemeClr val="bg1">
                    <a:lumMod val="50000"/>
                  </a:schemeClr>
                </a:solidFill>
              </a:rPr>
              <a:t>AMVs</a:t>
            </a:r>
            <a:r>
              <a:rPr lang="en-US" i="1" dirty="0">
                <a:solidFill>
                  <a:schemeClr val="bg1">
                    <a:lumMod val="50000"/>
                  </a:schemeClr>
                </a:solidFill>
              </a:rPr>
              <a:t> and Doppler </a:t>
            </a:r>
            <a:r>
              <a:rPr lang="en-US" i="1" dirty="0" err="1">
                <a:solidFill>
                  <a:schemeClr val="bg1">
                    <a:lumMod val="50000"/>
                  </a:schemeClr>
                </a:solidFill>
              </a:rPr>
              <a:t>lidar</a:t>
            </a:r>
            <a:r>
              <a:rPr lang="en-US" i="1" dirty="0">
                <a:solidFill>
                  <a:schemeClr val="bg1">
                    <a:lumMod val="50000"/>
                  </a:schemeClr>
                </a:solidFill>
              </a:rPr>
              <a:t> winds compare</a:t>
            </a:r>
            <a:r>
              <a:rPr lang="en-US" i="1" dirty="0" smtClean="0"/>
              <a:t>?</a:t>
            </a:r>
          </a:p>
          <a:p>
            <a:pPr algn="just"/>
            <a:endParaRPr lang="en-US" i="1" dirty="0" smtClean="0"/>
          </a:p>
          <a:p>
            <a:pPr algn="just"/>
            <a:r>
              <a:rPr lang="en-US" i="1" dirty="0">
                <a:solidFill>
                  <a:schemeClr val="bg1">
                    <a:lumMod val="50000"/>
                  </a:schemeClr>
                </a:solidFill>
              </a:rPr>
              <a:t>2) How can Doppler </a:t>
            </a:r>
            <a:r>
              <a:rPr lang="en-US" i="1" dirty="0" err="1">
                <a:solidFill>
                  <a:schemeClr val="bg1">
                    <a:lumMod val="50000"/>
                  </a:schemeClr>
                </a:solidFill>
              </a:rPr>
              <a:t>lidar</a:t>
            </a:r>
            <a:r>
              <a:rPr lang="en-US" i="1" dirty="0">
                <a:solidFill>
                  <a:schemeClr val="bg1">
                    <a:lumMod val="50000"/>
                  </a:schemeClr>
                </a:solidFill>
              </a:rPr>
              <a:t> winds help us address the uncertainties in AMV</a:t>
            </a:r>
          </a:p>
          <a:p>
            <a:pPr algn="just"/>
            <a:r>
              <a:rPr lang="en-US" i="1" dirty="0">
                <a:solidFill>
                  <a:schemeClr val="bg1">
                    <a:lumMod val="50000"/>
                  </a:schemeClr>
                </a:solidFill>
              </a:rPr>
              <a:t>height assignments?</a:t>
            </a:r>
          </a:p>
          <a:p>
            <a:pPr algn="just"/>
            <a:endParaRPr lang="en-US" i="1" dirty="0" smtClean="0">
              <a:solidFill>
                <a:schemeClr val="bg1">
                  <a:lumMod val="50000"/>
                </a:schemeClr>
              </a:solidFill>
            </a:endParaRPr>
          </a:p>
          <a:p>
            <a:pPr algn="just"/>
            <a:r>
              <a:rPr lang="en-US" i="1" dirty="0"/>
              <a:t>3) How can ADM-Aeolus wind profiles</a:t>
            </a:r>
            <a:r>
              <a:rPr lang="en-US" i="1" dirty="0" smtClean="0"/>
              <a:t> be </a:t>
            </a:r>
            <a:r>
              <a:rPr lang="en-US" i="1" dirty="0"/>
              <a:t>used to assess the uncertainty introduced by the assumption that cloud/ water vapor features are ideal tracers</a:t>
            </a:r>
            <a:r>
              <a:rPr lang="en-US" i="1" dirty="0" smtClean="0"/>
              <a:t>? Level or Layer?</a:t>
            </a:r>
          </a:p>
          <a:p>
            <a:pPr algn="just"/>
            <a:endParaRPr lang="en-US" i="1" dirty="0" smtClean="0">
              <a:solidFill>
                <a:schemeClr val="bg1">
                  <a:lumMod val="50000"/>
                </a:schemeClr>
              </a:solidFill>
            </a:endParaRPr>
          </a:p>
          <a:p>
            <a:pPr algn="just"/>
            <a:r>
              <a:rPr lang="en-US" i="1" dirty="0" smtClean="0">
                <a:solidFill>
                  <a:schemeClr val="bg1">
                    <a:lumMod val="50000"/>
                  </a:schemeClr>
                </a:solidFill>
              </a:rPr>
              <a:t>4) Further analysis to improve utilizing the U and V winds components separately in NWP models. </a:t>
            </a:r>
            <a:endParaRPr lang="en-US" i="1" dirty="0">
              <a:solidFill>
                <a:schemeClr val="bg1">
                  <a:lumMod val="50000"/>
                </a:schemeClr>
              </a:solidFill>
            </a:endParaRPr>
          </a:p>
        </p:txBody>
      </p:sp>
      <p:sp>
        <p:nvSpPr>
          <p:cNvPr id="3" name="TextBox 2"/>
          <p:cNvSpPr txBox="1"/>
          <p:nvPr/>
        </p:nvSpPr>
        <p:spPr>
          <a:xfrm>
            <a:off x="214209" y="996611"/>
            <a:ext cx="8139899" cy="461665"/>
          </a:xfrm>
          <a:prstGeom prst="rect">
            <a:avLst/>
          </a:prstGeom>
          <a:noFill/>
        </p:spPr>
        <p:txBody>
          <a:bodyPr wrap="square" rtlCol="0">
            <a:spAutoFit/>
          </a:bodyPr>
          <a:lstStyle/>
          <a:p>
            <a:r>
              <a:rPr lang="en-US" sz="2400" dirty="0" smtClean="0"/>
              <a:t>  Questions to answer:</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4209" y="428386"/>
            <a:ext cx="8690720" cy="6186310"/>
          </a:xfrm>
          <a:prstGeom prst="rect">
            <a:avLst/>
          </a:prstGeom>
          <a:noFill/>
        </p:spPr>
        <p:txBody>
          <a:bodyPr wrap="square" rtlCol="0">
            <a:spAutoFit/>
          </a:bodyPr>
          <a:lstStyle/>
          <a:p>
            <a:pPr algn="just"/>
            <a:r>
              <a:rPr lang="en-GB" b="1" i="1" dirty="0" smtClean="0"/>
              <a:t>"</a:t>
            </a:r>
            <a:r>
              <a:rPr lang="en-GB" b="1" i="1" dirty="0"/>
              <a:t>A US Effort for </a:t>
            </a:r>
            <a:r>
              <a:rPr lang="en-GB" b="1" i="1" dirty="0" smtClean="0"/>
              <a:t>ADM-Aeolus </a:t>
            </a:r>
            <a:r>
              <a:rPr lang="en-GB" b="1" i="1" dirty="0"/>
              <a:t>Calibration and </a:t>
            </a:r>
            <a:r>
              <a:rPr lang="en-GB" b="1" i="1" dirty="0" smtClean="0"/>
              <a:t>Validation”, Michael </a:t>
            </a:r>
            <a:r>
              <a:rPr lang="en-GB" b="1" i="1" dirty="0"/>
              <a:t>Hardesty and 15 co-</a:t>
            </a:r>
            <a:r>
              <a:rPr lang="en-GB" b="1" i="1" dirty="0" smtClean="0"/>
              <a:t>PIs </a:t>
            </a:r>
          </a:p>
          <a:p>
            <a:pPr algn="just"/>
            <a:endParaRPr lang="en-US" dirty="0" smtClean="0"/>
          </a:p>
          <a:p>
            <a:pPr algn="just"/>
            <a:r>
              <a:rPr lang="en-US" dirty="0" smtClean="0"/>
              <a:t>Proposed Work:	</a:t>
            </a:r>
            <a:r>
              <a:rPr lang="en-US" b="1" dirty="0" smtClean="0"/>
              <a:t>Comparison of ADM-Aeolus winds to </a:t>
            </a:r>
          </a:p>
          <a:p>
            <a:pPr algn="just"/>
            <a:r>
              <a:rPr lang="en-US" b="1" dirty="0" smtClean="0"/>
              <a:t>				conventional Atmospheric Motion Vectors (</a:t>
            </a:r>
            <a:r>
              <a:rPr lang="en-US" b="1" dirty="0" err="1" smtClean="0"/>
              <a:t>AMVs</a:t>
            </a:r>
            <a:r>
              <a:rPr lang="en-US" b="1" dirty="0" smtClean="0"/>
              <a:t>) (2008)</a:t>
            </a:r>
          </a:p>
          <a:p>
            <a:pPr algn="just"/>
            <a:endParaRPr lang="en-US" b="1" dirty="0" smtClean="0"/>
          </a:p>
          <a:p>
            <a:pPr algn="just"/>
            <a:r>
              <a:rPr lang="en-US" dirty="0" smtClean="0"/>
              <a:t>Team: 			</a:t>
            </a:r>
            <a:r>
              <a:rPr lang="en-US" b="1" dirty="0" smtClean="0"/>
              <a:t>Iliana Genkova and Chris </a:t>
            </a:r>
            <a:r>
              <a:rPr lang="en-US" b="1" dirty="0" err="1" smtClean="0"/>
              <a:t>Velden</a:t>
            </a:r>
            <a:r>
              <a:rPr lang="en-US" b="1" dirty="0" smtClean="0"/>
              <a:t> (UW-CIMSS</a:t>
            </a:r>
            <a:r>
              <a:rPr lang="en-US" b="1" dirty="0" smtClean="0"/>
              <a:t>)  </a:t>
            </a:r>
            <a:endParaRPr lang="en-US" b="1" dirty="0" smtClean="0"/>
          </a:p>
          <a:p>
            <a:pPr algn="just"/>
            <a:endParaRPr lang="en-US" dirty="0" smtClean="0"/>
          </a:p>
          <a:p>
            <a:pPr algn="just">
              <a:buFont typeface="Arial"/>
              <a:buChar char="•"/>
            </a:pPr>
            <a:r>
              <a:rPr lang="en-US" i="1" dirty="0" smtClean="0"/>
              <a:t> Compare ADM-Aeolus </a:t>
            </a:r>
            <a:r>
              <a:rPr lang="en-US" i="1" dirty="0"/>
              <a:t>global-coverage line-of-sight wind profiles with current state of the art feature-tracked </a:t>
            </a:r>
            <a:r>
              <a:rPr lang="en-US" i="1" dirty="0" err="1"/>
              <a:t>AMVs</a:t>
            </a:r>
            <a:r>
              <a:rPr lang="en-US" i="1" dirty="0"/>
              <a:t>. The </a:t>
            </a:r>
            <a:r>
              <a:rPr lang="en-US" i="1" dirty="0" err="1"/>
              <a:t>AMVs</a:t>
            </a:r>
            <a:r>
              <a:rPr lang="en-US" i="1" dirty="0"/>
              <a:t> are operationally produced from several geostationary satellites and polar orbiters,</a:t>
            </a:r>
            <a:r>
              <a:rPr lang="en-US" i="1" dirty="0" smtClean="0"/>
              <a:t> yielding </a:t>
            </a:r>
            <a:r>
              <a:rPr lang="en-US" i="1" dirty="0"/>
              <a:t>global </a:t>
            </a:r>
            <a:r>
              <a:rPr lang="en-US" i="1" dirty="0" err="1"/>
              <a:t>tropospheric</a:t>
            </a:r>
            <a:r>
              <a:rPr lang="en-US" i="1" dirty="0"/>
              <a:t> wind vector coverage with consistent quality. Imagery from passive remote sensors is used to deduce </a:t>
            </a:r>
            <a:r>
              <a:rPr lang="en-US" i="1" dirty="0" err="1"/>
              <a:t>AMVs</a:t>
            </a:r>
            <a:r>
              <a:rPr lang="en-US" i="1" dirty="0"/>
              <a:t> by tracking clouds or water vapor</a:t>
            </a:r>
            <a:r>
              <a:rPr lang="en-US" i="1" dirty="0" smtClean="0"/>
              <a:t> gradients</a:t>
            </a:r>
            <a:r>
              <a:rPr lang="en-US" i="1" dirty="0"/>
              <a:t>. By comparing the ADM</a:t>
            </a:r>
            <a:r>
              <a:rPr lang="en-US" i="1" dirty="0" smtClean="0"/>
              <a:t> wind </a:t>
            </a:r>
            <a:r>
              <a:rPr lang="en-US" i="1" dirty="0"/>
              <a:t>profiles with this global AMV data set, ADM vector coverage,</a:t>
            </a:r>
            <a:r>
              <a:rPr lang="en-US" i="1" dirty="0" smtClean="0"/>
              <a:t> properties and </a:t>
            </a:r>
            <a:r>
              <a:rPr lang="en-US" i="1" dirty="0"/>
              <a:t>differences with </a:t>
            </a:r>
            <a:r>
              <a:rPr lang="en-US" i="1" dirty="0" err="1"/>
              <a:t>AMVs</a:t>
            </a:r>
            <a:r>
              <a:rPr lang="en-US" i="1" dirty="0"/>
              <a:t> will be documented, thus assessing the complementary value of the ADM winds to the existing upper-air winds observing system</a:t>
            </a:r>
            <a:r>
              <a:rPr lang="en-US" i="1" dirty="0" smtClean="0"/>
              <a:t>.</a:t>
            </a:r>
          </a:p>
          <a:p>
            <a:pPr algn="just">
              <a:buFont typeface="Arial"/>
              <a:buChar char="•"/>
            </a:pPr>
            <a:endParaRPr lang="en-US" i="1" dirty="0" smtClean="0"/>
          </a:p>
          <a:p>
            <a:pPr algn="just">
              <a:buFont typeface="Arial"/>
              <a:buChar char="•"/>
            </a:pPr>
            <a:r>
              <a:rPr lang="en-US" i="1" dirty="0" smtClean="0"/>
              <a:t> Investigate </a:t>
            </a:r>
            <a:r>
              <a:rPr lang="en-US" i="1" dirty="0"/>
              <a:t>how </a:t>
            </a:r>
            <a:r>
              <a:rPr lang="en-US" i="1" dirty="0" smtClean="0"/>
              <a:t>ADM-Aeolus </a:t>
            </a:r>
            <a:r>
              <a:rPr lang="en-US" i="1" dirty="0"/>
              <a:t>wind profiles can be used to assess the uncertainty introduced by the assumption that </a:t>
            </a:r>
            <a:r>
              <a:rPr lang="en-US" i="1" dirty="0" smtClean="0"/>
              <a:t>cloud/water vapor </a:t>
            </a:r>
            <a:r>
              <a:rPr lang="en-US" i="1" dirty="0"/>
              <a:t>features are ideal tracers, and additionally interpret how the ADM cloud top heights</a:t>
            </a:r>
            <a:r>
              <a:rPr lang="en-US" i="1" dirty="0" smtClean="0"/>
              <a:t> and wind </a:t>
            </a:r>
            <a:r>
              <a:rPr lang="en-US" i="1" dirty="0"/>
              <a:t>vector altitudes correlate. Such study would be most valuable over ocean where limited </a:t>
            </a:r>
            <a:r>
              <a:rPr lang="en-US" i="1" dirty="0" err="1"/>
              <a:t>RAOBs</a:t>
            </a:r>
            <a:r>
              <a:rPr lang="en-US" i="1" dirty="0"/>
              <a:t> are available for similar type studies</a:t>
            </a:r>
            <a:r>
              <a:rPr lang="en-US" i="1" dirty="0" smtClean="0"/>
              <a:t>. Further analysis to improve utilizing the U and V winds components separately in NWP models. </a:t>
            </a:r>
            <a:endParaRPr lang="en-US"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rot="16200000">
            <a:off x="-4175329" y="2051043"/>
            <a:ext cx="9029139" cy="584776"/>
          </a:xfrm>
          <a:prstGeom prst="rect">
            <a:avLst/>
          </a:prstGeom>
          <a:noFill/>
        </p:spPr>
        <p:txBody>
          <a:bodyPr wrap="square" rtlCol="0">
            <a:spAutoFit/>
          </a:bodyPr>
          <a:lstStyle/>
          <a:p>
            <a:r>
              <a:rPr lang="en-US" sz="1600" dirty="0"/>
              <a:t>Christopher S. </a:t>
            </a:r>
            <a:r>
              <a:rPr lang="en-US" sz="1600" dirty="0" err="1"/>
              <a:t>Velden</a:t>
            </a:r>
            <a:r>
              <a:rPr lang="en-US" sz="1600" dirty="0"/>
              <a:t> and Kristopher M. </a:t>
            </a:r>
            <a:r>
              <a:rPr lang="en-US" sz="1600" dirty="0" err="1"/>
              <a:t>Bedka</a:t>
            </a:r>
            <a:r>
              <a:rPr lang="en-US" sz="1600" dirty="0"/>
              <a:t>, </a:t>
            </a:r>
            <a:r>
              <a:rPr lang="en-US" sz="1600" dirty="0" smtClean="0"/>
              <a:t>2009,  </a:t>
            </a:r>
            <a:r>
              <a:rPr lang="en-US" sz="1600" i="1" dirty="0" smtClean="0"/>
              <a:t>Identifying </a:t>
            </a:r>
            <a:r>
              <a:rPr lang="en-US" sz="1600" i="1" dirty="0"/>
              <a:t>the </a:t>
            </a:r>
            <a:r>
              <a:rPr lang="en-US" sz="1600" i="1" dirty="0" smtClean="0"/>
              <a:t>Uncertainty</a:t>
            </a:r>
          </a:p>
          <a:p>
            <a:r>
              <a:rPr lang="en-US" sz="1600" i="1" dirty="0" smtClean="0"/>
              <a:t> </a:t>
            </a:r>
            <a:r>
              <a:rPr lang="en-US" sz="1600" i="1" dirty="0"/>
              <a:t>in Determining Satellite-Derived </a:t>
            </a:r>
            <a:r>
              <a:rPr lang="en-US" sz="1600" i="1" dirty="0" err="1" smtClean="0"/>
              <a:t>AMVr</a:t>
            </a:r>
            <a:r>
              <a:rPr lang="en-US" sz="1600" i="1" dirty="0" smtClean="0"/>
              <a:t> </a:t>
            </a:r>
            <a:r>
              <a:rPr lang="en-US" sz="1600" i="1" dirty="0"/>
              <a:t>Height Attribution. </a:t>
            </a:r>
            <a:r>
              <a:rPr lang="en-US" sz="1600" i="1" dirty="0" smtClean="0"/>
              <a:t>JAMC.</a:t>
            </a:r>
            <a:r>
              <a:rPr lang="en-US" sz="1600" i="1" dirty="0"/>
              <a:t>, 48, 450–463.</a:t>
            </a:r>
          </a:p>
        </p:txBody>
      </p:sp>
      <p:pic>
        <p:nvPicPr>
          <p:cNvPr id="5" name="Picture 4"/>
          <p:cNvPicPr>
            <a:picLocks noChangeAspect="1"/>
          </p:cNvPicPr>
          <p:nvPr/>
        </p:nvPicPr>
        <p:blipFill>
          <a:blip r:embed="rId2"/>
          <a:stretch>
            <a:fillRect/>
          </a:stretch>
        </p:blipFill>
        <p:spPr>
          <a:xfrm>
            <a:off x="924017" y="302"/>
            <a:ext cx="7487487" cy="685769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6418" y="22182"/>
            <a:ext cx="8512426" cy="6835817"/>
          </a:xfrm>
          <a:prstGeom prst="rect">
            <a:avLst/>
          </a:prstGeom>
        </p:spPr>
      </p:pic>
      <p:sp>
        <p:nvSpPr>
          <p:cNvPr id="5" name="TextBox 4"/>
          <p:cNvSpPr txBox="1"/>
          <p:nvPr/>
        </p:nvSpPr>
        <p:spPr>
          <a:xfrm rot="16200000">
            <a:off x="-4175329" y="2051043"/>
            <a:ext cx="9029139" cy="584776"/>
          </a:xfrm>
          <a:prstGeom prst="rect">
            <a:avLst/>
          </a:prstGeom>
          <a:noFill/>
        </p:spPr>
        <p:txBody>
          <a:bodyPr wrap="square" rtlCol="0">
            <a:spAutoFit/>
          </a:bodyPr>
          <a:lstStyle/>
          <a:p>
            <a:r>
              <a:rPr lang="en-US" sz="1600" dirty="0"/>
              <a:t>Christopher S. </a:t>
            </a:r>
            <a:r>
              <a:rPr lang="en-US" sz="1600" dirty="0" err="1"/>
              <a:t>Velden</a:t>
            </a:r>
            <a:r>
              <a:rPr lang="en-US" sz="1600" dirty="0"/>
              <a:t> and Kristopher M. </a:t>
            </a:r>
            <a:r>
              <a:rPr lang="en-US" sz="1600" dirty="0" err="1"/>
              <a:t>Bedka</a:t>
            </a:r>
            <a:r>
              <a:rPr lang="en-US" sz="1600" dirty="0"/>
              <a:t>, </a:t>
            </a:r>
            <a:r>
              <a:rPr lang="en-US" sz="1600" dirty="0" smtClean="0"/>
              <a:t>2009,  </a:t>
            </a:r>
            <a:r>
              <a:rPr lang="en-US" sz="1600" i="1" dirty="0" smtClean="0"/>
              <a:t>Identifying </a:t>
            </a:r>
            <a:r>
              <a:rPr lang="en-US" sz="1600" i="1" dirty="0"/>
              <a:t>the </a:t>
            </a:r>
            <a:r>
              <a:rPr lang="en-US" sz="1600" i="1" dirty="0" smtClean="0"/>
              <a:t>Uncertainty</a:t>
            </a:r>
          </a:p>
          <a:p>
            <a:r>
              <a:rPr lang="en-US" sz="1600" i="1" dirty="0" smtClean="0"/>
              <a:t> </a:t>
            </a:r>
            <a:r>
              <a:rPr lang="en-US" sz="1600" i="1" dirty="0"/>
              <a:t>in Determining Satellite-Derived </a:t>
            </a:r>
            <a:r>
              <a:rPr lang="en-US" sz="1600" i="1" dirty="0" err="1" smtClean="0"/>
              <a:t>AMVr</a:t>
            </a:r>
            <a:r>
              <a:rPr lang="en-US" sz="1600" i="1" dirty="0" smtClean="0"/>
              <a:t> </a:t>
            </a:r>
            <a:r>
              <a:rPr lang="en-US" sz="1600" i="1" dirty="0"/>
              <a:t>Height Attribution. </a:t>
            </a:r>
            <a:r>
              <a:rPr lang="en-US" sz="1600" i="1" dirty="0" smtClean="0"/>
              <a:t>JAMC.</a:t>
            </a:r>
            <a:r>
              <a:rPr lang="en-US" sz="1600" i="1" dirty="0"/>
              <a:t>, 48, 450–463.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318845" y="4322076"/>
            <a:ext cx="3763951" cy="1323439"/>
          </a:xfrm>
          <a:prstGeom prst="rect">
            <a:avLst/>
          </a:prstGeom>
          <a:noFill/>
        </p:spPr>
        <p:txBody>
          <a:bodyPr wrap="square" rtlCol="0">
            <a:spAutoFit/>
          </a:bodyPr>
          <a:lstStyle/>
          <a:p>
            <a:r>
              <a:rPr lang="en-US" sz="1600" dirty="0" smtClean="0"/>
              <a:t>Martin </a:t>
            </a:r>
            <a:r>
              <a:rPr lang="en-US" sz="1600" dirty="0" err="1" smtClean="0"/>
              <a:t>Weissmann</a:t>
            </a:r>
            <a:r>
              <a:rPr lang="en-US" sz="1600" dirty="0" smtClean="0"/>
              <a:t>, Kathrin </a:t>
            </a:r>
            <a:r>
              <a:rPr lang="en-US" sz="1600" dirty="0" err="1" smtClean="0"/>
              <a:t>Folger</a:t>
            </a:r>
            <a:r>
              <a:rPr lang="en-US" sz="1600" dirty="0" smtClean="0"/>
              <a:t>, </a:t>
            </a:r>
          </a:p>
          <a:p>
            <a:r>
              <a:rPr lang="en-US" sz="1600" dirty="0" smtClean="0"/>
              <a:t>and </a:t>
            </a:r>
            <a:r>
              <a:rPr lang="en-US" sz="1600" dirty="0" err="1" smtClean="0"/>
              <a:t>Heiner</a:t>
            </a:r>
            <a:r>
              <a:rPr lang="en-US" sz="1600" dirty="0" smtClean="0"/>
              <a:t> Lange, 2013,  </a:t>
            </a:r>
          </a:p>
          <a:p>
            <a:r>
              <a:rPr lang="en-US" sz="1600" dirty="0" smtClean="0"/>
              <a:t>Height correction of </a:t>
            </a:r>
            <a:r>
              <a:rPr lang="en-US" sz="1600" dirty="0" err="1" smtClean="0"/>
              <a:t>AMVs</a:t>
            </a:r>
            <a:r>
              <a:rPr lang="en-US" sz="1600" dirty="0" smtClean="0"/>
              <a:t> Using Airborne </a:t>
            </a:r>
            <a:r>
              <a:rPr lang="en-US" sz="1600" dirty="0" err="1" smtClean="0"/>
              <a:t>Lidar</a:t>
            </a:r>
            <a:r>
              <a:rPr lang="en-US" sz="1600" dirty="0" smtClean="0"/>
              <a:t> </a:t>
            </a:r>
            <a:r>
              <a:rPr lang="en-US" sz="1600" dirty="0" err="1" smtClean="0"/>
              <a:t>Observations</a:t>
            </a:r>
            <a:r>
              <a:rPr lang="en-US" sz="1600" i="1" dirty="0" err="1" smtClean="0"/>
              <a:t>n</a:t>
            </a:r>
            <a:r>
              <a:rPr lang="en-US" sz="1600" i="1" dirty="0" smtClean="0"/>
              <a:t>.</a:t>
            </a:r>
          </a:p>
          <a:p>
            <a:r>
              <a:rPr lang="en-US" sz="1600" i="1" dirty="0" smtClean="0"/>
              <a:t> </a:t>
            </a:r>
            <a:r>
              <a:rPr lang="en-US" sz="1600" i="1" dirty="0"/>
              <a:t>J. Appl. Meteor. </a:t>
            </a:r>
            <a:r>
              <a:rPr lang="en-US" sz="1600" i="1" dirty="0" err="1"/>
              <a:t>Climatol</a:t>
            </a:r>
            <a:r>
              <a:rPr lang="en-US" sz="1600" i="1" dirty="0"/>
              <a:t>.,</a:t>
            </a:r>
            <a:r>
              <a:rPr lang="en-US" sz="1600" i="1" dirty="0" smtClean="0"/>
              <a:t> 52, 1868–1877.</a:t>
            </a:r>
            <a:endParaRPr lang="en-US" sz="1600" i="1" dirty="0"/>
          </a:p>
        </p:txBody>
      </p:sp>
      <p:pic>
        <p:nvPicPr>
          <p:cNvPr id="5" name="Picture 4" descr="unnamed.png"/>
          <p:cNvPicPr>
            <a:picLocks noChangeAspect="1"/>
          </p:cNvPicPr>
          <p:nvPr/>
        </p:nvPicPr>
        <p:blipFill>
          <a:blip r:embed="rId2"/>
          <a:stretch>
            <a:fillRect/>
          </a:stretch>
        </p:blipFill>
        <p:spPr>
          <a:xfrm>
            <a:off x="25244" y="0"/>
            <a:ext cx="539067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8"/>
          <p:cNvGrpSpPr/>
          <p:nvPr/>
        </p:nvGrpSpPr>
        <p:grpSpPr>
          <a:xfrm>
            <a:off x="168997" y="172921"/>
            <a:ext cx="4004963" cy="3827391"/>
            <a:chOff x="1860326" y="1426893"/>
            <a:chExt cx="4961105" cy="4816629"/>
          </a:xfrm>
        </p:grpSpPr>
        <p:sp>
          <p:nvSpPr>
            <p:cNvPr id="4" name="Cloud Callout 3"/>
            <p:cNvSpPr/>
            <p:nvPr/>
          </p:nvSpPr>
          <p:spPr>
            <a:xfrm>
              <a:off x="2269053" y="1555312"/>
              <a:ext cx="4052901" cy="2910860"/>
            </a:xfrm>
            <a:prstGeom prst="cloudCallout">
              <a:avLst>
                <a:gd name="adj1" fmla="val -12030"/>
                <a:gd name="adj2" fmla="val -12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040721" y="2582674"/>
              <a:ext cx="478071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935207" y="1826418"/>
              <a:ext cx="404160" cy="1554519"/>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31150" y="2596943"/>
              <a:ext cx="404160" cy="1554519"/>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639047" y="2668284"/>
              <a:ext cx="1641139" cy="1161976"/>
            </a:xfrm>
            <a:prstGeom prst="rect">
              <a:avLst/>
            </a:prstGeom>
            <a:noFill/>
          </p:spPr>
          <p:txBody>
            <a:bodyPr wrap="square" rtlCol="0">
              <a:spAutoFit/>
            </a:bodyPr>
            <a:lstStyle/>
            <a:p>
              <a:pPr algn="ctr"/>
              <a:r>
                <a:rPr lang="en-US" dirty="0"/>
                <a:t>o</a:t>
              </a:r>
              <a:r>
                <a:rPr lang="en-US" dirty="0" smtClean="0"/>
                <a:t>riginal AMV </a:t>
              </a:r>
            </a:p>
            <a:p>
              <a:pPr algn="ctr"/>
              <a:r>
                <a:rPr lang="en-US" dirty="0" smtClean="0"/>
                <a:t>height</a:t>
              </a:r>
              <a:endParaRPr lang="en-US" dirty="0"/>
            </a:p>
          </p:txBody>
        </p:sp>
        <p:sp>
          <p:nvSpPr>
            <p:cNvPr id="16" name="TextBox 15"/>
            <p:cNvSpPr txBox="1"/>
            <p:nvPr/>
          </p:nvSpPr>
          <p:spPr>
            <a:xfrm>
              <a:off x="2659486" y="1426893"/>
              <a:ext cx="1564666" cy="464790"/>
            </a:xfrm>
            <a:prstGeom prst="rect">
              <a:avLst/>
            </a:prstGeom>
            <a:noFill/>
          </p:spPr>
          <p:txBody>
            <a:bodyPr wrap="square" rtlCol="0">
              <a:spAutoFit/>
            </a:bodyPr>
            <a:lstStyle/>
            <a:p>
              <a:r>
                <a:rPr lang="en-US" dirty="0" smtClean="0"/>
                <a:t>WV clear</a:t>
              </a:r>
              <a:endParaRPr lang="en-US" dirty="0"/>
            </a:p>
          </p:txBody>
        </p:sp>
        <p:sp>
          <p:nvSpPr>
            <p:cNvPr id="17" name="TextBox 16"/>
            <p:cNvSpPr txBox="1"/>
            <p:nvPr/>
          </p:nvSpPr>
          <p:spPr>
            <a:xfrm>
              <a:off x="1860326" y="4209330"/>
              <a:ext cx="1564666" cy="813383"/>
            </a:xfrm>
            <a:prstGeom prst="rect">
              <a:avLst/>
            </a:prstGeom>
            <a:noFill/>
          </p:spPr>
          <p:txBody>
            <a:bodyPr wrap="square" rtlCol="0">
              <a:spAutoFit/>
            </a:bodyPr>
            <a:lstStyle/>
            <a:p>
              <a:pPr algn="ctr"/>
              <a:r>
                <a:rPr lang="en-US" dirty="0" smtClean="0"/>
                <a:t>VIS, IR, </a:t>
              </a:r>
            </a:p>
            <a:p>
              <a:pPr algn="ctr"/>
              <a:r>
                <a:rPr lang="en-US" dirty="0" smtClean="0"/>
                <a:t>WV cloud</a:t>
              </a:r>
              <a:endParaRPr lang="en-US" dirty="0"/>
            </a:p>
          </p:txBody>
        </p:sp>
        <p:sp>
          <p:nvSpPr>
            <p:cNvPr id="18" name="TextBox 17"/>
            <p:cNvSpPr txBox="1"/>
            <p:nvPr/>
          </p:nvSpPr>
          <p:spPr>
            <a:xfrm>
              <a:off x="2431149" y="5778731"/>
              <a:ext cx="2602211" cy="464791"/>
            </a:xfrm>
            <a:prstGeom prst="rect">
              <a:avLst/>
            </a:prstGeom>
            <a:noFill/>
          </p:spPr>
          <p:txBody>
            <a:bodyPr wrap="square" rtlCol="0">
              <a:spAutoFit/>
            </a:bodyPr>
            <a:lstStyle/>
            <a:p>
              <a:r>
                <a:rPr lang="en-US" dirty="0" err="1" smtClean="0"/>
                <a:t>Velden</a:t>
              </a:r>
              <a:r>
                <a:rPr lang="en-US" dirty="0" smtClean="0"/>
                <a:t>, 2009</a:t>
              </a:r>
              <a:endParaRPr lang="en-US" dirty="0"/>
            </a:p>
          </p:txBody>
        </p:sp>
      </p:grpSp>
      <p:pic>
        <p:nvPicPr>
          <p:cNvPr id="20" name="Picture 19"/>
          <p:cNvPicPr>
            <a:picLocks noChangeAspect="1"/>
          </p:cNvPicPr>
          <p:nvPr/>
        </p:nvPicPr>
        <p:blipFill>
          <a:blip r:embed="rId2"/>
          <a:stretch>
            <a:fillRect/>
          </a:stretch>
        </p:blipFill>
        <p:spPr>
          <a:xfrm>
            <a:off x="4088490" y="28424"/>
            <a:ext cx="5057430" cy="4719606"/>
          </a:xfrm>
          <a:prstGeom prst="rect">
            <a:avLst/>
          </a:prstGeom>
        </p:spPr>
      </p:pic>
      <p:sp>
        <p:nvSpPr>
          <p:cNvPr id="23" name="TextBox 22"/>
          <p:cNvSpPr txBox="1"/>
          <p:nvPr/>
        </p:nvSpPr>
        <p:spPr>
          <a:xfrm>
            <a:off x="4164995" y="1187893"/>
            <a:ext cx="1879497" cy="923330"/>
          </a:xfrm>
          <a:prstGeom prst="rect">
            <a:avLst/>
          </a:prstGeom>
          <a:noFill/>
        </p:spPr>
        <p:txBody>
          <a:bodyPr wrap="square" rtlCol="0">
            <a:spAutoFit/>
          </a:bodyPr>
          <a:lstStyle/>
          <a:p>
            <a:r>
              <a:rPr lang="en-US" dirty="0" smtClean="0"/>
              <a:t>50/50</a:t>
            </a:r>
          </a:p>
          <a:p>
            <a:r>
              <a:rPr lang="en-US" dirty="0" smtClean="0"/>
              <a:t>          25/75</a:t>
            </a:r>
          </a:p>
          <a:p>
            <a:r>
              <a:rPr lang="en-US" dirty="0" smtClean="0"/>
              <a:t>               </a:t>
            </a:r>
            <a:endParaRPr lang="en-US" dirty="0"/>
          </a:p>
        </p:txBody>
      </p:sp>
      <p:sp>
        <p:nvSpPr>
          <p:cNvPr id="35" name="TextBox 34"/>
          <p:cNvSpPr txBox="1"/>
          <p:nvPr/>
        </p:nvSpPr>
        <p:spPr>
          <a:xfrm>
            <a:off x="7425091" y="3261648"/>
            <a:ext cx="1263112" cy="369332"/>
          </a:xfrm>
          <a:prstGeom prst="rect">
            <a:avLst/>
          </a:prstGeom>
          <a:noFill/>
        </p:spPr>
        <p:txBody>
          <a:bodyPr wrap="square" rtlCol="0">
            <a:spAutoFit/>
          </a:bodyPr>
          <a:lstStyle/>
          <a:p>
            <a:pPr algn="ctr"/>
            <a:r>
              <a:rPr lang="en-US" dirty="0"/>
              <a:t>a</a:t>
            </a:r>
            <a:r>
              <a:rPr lang="en-US" dirty="0" smtClean="0"/>
              <a:t>ll types</a:t>
            </a:r>
            <a:endParaRPr lang="en-US" dirty="0"/>
          </a:p>
        </p:txBody>
      </p:sp>
      <p:sp>
        <p:nvSpPr>
          <p:cNvPr id="24" name="TextBox 23"/>
          <p:cNvSpPr txBox="1"/>
          <p:nvPr/>
        </p:nvSpPr>
        <p:spPr>
          <a:xfrm>
            <a:off x="4173960" y="5107888"/>
            <a:ext cx="2100693" cy="369332"/>
          </a:xfrm>
          <a:prstGeom prst="rect">
            <a:avLst/>
          </a:prstGeom>
          <a:noFill/>
        </p:spPr>
        <p:txBody>
          <a:bodyPr wrap="square" rtlCol="0">
            <a:spAutoFit/>
          </a:bodyPr>
          <a:lstStyle/>
          <a:p>
            <a:r>
              <a:rPr lang="en-US" dirty="0" err="1" smtClean="0"/>
              <a:t>Weissmann</a:t>
            </a:r>
            <a:r>
              <a:rPr lang="en-US" dirty="0" smtClean="0"/>
              <a:t>, 2014</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2" name="Group 11"/>
          <p:cNvGrpSpPr/>
          <p:nvPr/>
        </p:nvGrpSpPr>
        <p:grpSpPr>
          <a:xfrm>
            <a:off x="-24030" y="413086"/>
            <a:ext cx="8999719" cy="4712245"/>
            <a:chOff x="144281" y="622683"/>
            <a:chExt cx="8684141" cy="4502648"/>
          </a:xfrm>
        </p:grpSpPr>
        <p:pic>
          <p:nvPicPr>
            <p:cNvPr id="9" name="Picture 8"/>
            <p:cNvPicPr>
              <a:picLocks noChangeAspect="1"/>
            </p:cNvPicPr>
            <p:nvPr/>
          </p:nvPicPr>
          <p:blipFill>
            <a:blip r:embed="rId2"/>
            <a:srcRect b="50887"/>
            <a:stretch>
              <a:fillRect/>
            </a:stretch>
          </p:blipFill>
          <p:spPr>
            <a:xfrm>
              <a:off x="144281" y="622683"/>
              <a:ext cx="4471384" cy="4227449"/>
            </a:xfrm>
            <a:prstGeom prst="rect">
              <a:avLst/>
            </a:prstGeom>
          </p:spPr>
        </p:pic>
        <p:pic>
          <p:nvPicPr>
            <p:cNvPr id="8" name="Picture 7"/>
            <p:cNvPicPr>
              <a:picLocks noChangeAspect="1"/>
            </p:cNvPicPr>
            <p:nvPr/>
          </p:nvPicPr>
          <p:blipFill>
            <a:blip r:embed="rId2"/>
            <a:srcRect t="48722"/>
            <a:stretch>
              <a:fillRect/>
            </a:stretch>
          </p:blipFill>
          <p:spPr>
            <a:xfrm>
              <a:off x="4357038" y="711571"/>
              <a:ext cx="4471384" cy="4413760"/>
            </a:xfrm>
            <a:prstGeom prst="rect">
              <a:avLst/>
            </a:prstGeom>
          </p:spPr>
        </p:pic>
      </p:grpSp>
      <p:sp>
        <p:nvSpPr>
          <p:cNvPr id="11" name="TextBox 10"/>
          <p:cNvSpPr txBox="1"/>
          <p:nvPr/>
        </p:nvSpPr>
        <p:spPr>
          <a:xfrm>
            <a:off x="135911" y="5616355"/>
            <a:ext cx="9029139" cy="830997"/>
          </a:xfrm>
          <a:prstGeom prst="rect">
            <a:avLst/>
          </a:prstGeom>
          <a:noFill/>
        </p:spPr>
        <p:txBody>
          <a:bodyPr wrap="square" rtlCol="0">
            <a:spAutoFit/>
          </a:bodyPr>
          <a:lstStyle/>
          <a:p>
            <a:r>
              <a:rPr lang="en-US" sz="1600" dirty="0" smtClean="0"/>
              <a:t>Kathrin </a:t>
            </a:r>
            <a:r>
              <a:rPr lang="en-US" sz="1600" dirty="0" err="1" smtClean="0"/>
              <a:t>Folger</a:t>
            </a:r>
            <a:r>
              <a:rPr lang="en-US" sz="1600" dirty="0" smtClean="0"/>
              <a:t> and Martin </a:t>
            </a:r>
            <a:r>
              <a:rPr lang="en-US" sz="1600" dirty="0" err="1" smtClean="0"/>
              <a:t>Weissmann</a:t>
            </a:r>
            <a:r>
              <a:rPr lang="en-US" sz="1600" dirty="0" smtClean="0"/>
              <a:t>, 2014</a:t>
            </a:r>
          </a:p>
          <a:p>
            <a:r>
              <a:rPr lang="en-US" sz="1600" dirty="0" smtClean="0"/>
              <a:t>Height Correction of </a:t>
            </a:r>
            <a:r>
              <a:rPr lang="en-US" sz="1600" dirty="0" err="1" smtClean="0"/>
              <a:t>AMVs</a:t>
            </a:r>
            <a:r>
              <a:rPr lang="en-US" sz="1600" dirty="0" smtClean="0"/>
              <a:t> </a:t>
            </a:r>
            <a:r>
              <a:rPr lang="en-US" sz="1600" dirty="0"/>
              <a:t>U</a:t>
            </a:r>
            <a:r>
              <a:rPr lang="en-US" sz="1600" dirty="0" smtClean="0"/>
              <a:t>sing Satellite </a:t>
            </a:r>
            <a:r>
              <a:rPr lang="en-US" sz="1600" dirty="0" err="1" smtClean="0"/>
              <a:t>Lidar</a:t>
            </a:r>
            <a:r>
              <a:rPr lang="en-US" sz="1600" dirty="0" smtClean="0"/>
              <a:t> Observations from CALIPSO</a:t>
            </a:r>
          </a:p>
          <a:p>
            <a:r>
              <a:rPr lang="en-US" sz="1600" i="1" dirty="0" smtClean="0"/>
              <a:t>J</a:t>
            </a:r>
            <a:r>
              <a:rPr lang="en-US" sz="1600" i="1" dirty="0"/>
              <a:t>. Appl. Meteor. </a:t>
            </a:r>
            <a:r>
              <a:rPr lang="en-US" sz="1600" i="1" dirty="0" err="1"/>
              <a:t>Climatol</a:t>
            </a:r>
            <a:r>
              <a:rPr lang="en-US" sz="1600" i="1" dirty="0"/>
              <a:t>.</a:t>
            </a:r>
            <a:r>
              <a:rPr lang="en-US" sz="1600" i="1" dirty="0" smtClean="0"/>
              <a:t>,, 1809-1819</a:t>
            </a:r>
            <a:endParaRPr lang="en-US" sz="16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8"/>
          <p:cNvGrpSpPr/>
          <p:nvPr/>
        </p:nvGrpSpPr>
        <p:grpSpPr>
          <a:xfrm>
            <a:off x="168997" y="172921"/>
            <a:ext cx="4004963" cy="3065421"/>
            <a:chOff x="1860326" y="1426893"/>
            <a:chExt cx="4961105" cy="3857718"/>
          </a:xfrm>
        </p:grpSpPr>
        <p:sp>
          <p:nvSpPr>
            <p:cNvPr id="4" name="Cloud Callout 3"/>
            <p:cNvSpPr/>
            <p:nvPr/>
          </p:nvSpPr>
          <p:spPr>
            <a:xfrm>
              <a:off x="2269053" y="1555312"/>
              <a:ext cx="4052901" cy="2910860"/>
            </a:xfrm>
            <a:prstGeom prst="cloudCallout">
              <a:avLst>
                <a:gd name="adj1" fmla="val -12030"/>
                <a:gd name="adj2" fmla="val -12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040721" y="2582674"/>
              <a:ext cx="478071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935207" y="1826418"/>
              <a:ext cx="404160" cy="1554519"/>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31150" y="2596943"/>
              <a:ext cx="404160" cy="1554519"/>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639047" y="2668284"/>
              <a:ext cx="1641139" cy="1161976"/>
            </a:xfrm>
            <a:prstGeom prst="rect">
              <a:avLst/>
            </a:prstGeom>
            <a:noFill/>
          </p:spPr>
          <p:txBody>
            <a:bodyPr wrap="square" rtlCol="0">
              <a:spAutoFit/>
            </a:bodyPr>
            <a:lstStyle/>
            <a:p>
              <a:pPr algn="ctr"/>
              <a:r>
                <a:rPr lang="en-US" dirty="0"/>
                <a:t>o</a:t>
              </a:r>
              <a:r>
                <a:rPr lang="en-US" dirty="0" smtClean="0"/>
                <a:t>riginal AMV </a:t>
              </a:r>
            </a:p>
            <a:p>
              <a:pPr algn="ctr"/>
              <a:r>
                <a:rPr lang="en-US" dirty="0" smtClean="0"/>
                <a:t>height</a:t>
              </a:r>
              <a:endParaRPr lang="en-US" dirty="0"/>
            </a:p>
          </p:txBody>
        </p:sp>
        <p:sp>
          <p:nvSpPr>
            <p:cNvPr id="16" name="TextBox 15"/>
            <p:cNvSpPr txBox="1"/>
            <p:nvPr/>
          </p:nvSpPr>
          <p:spPr>
            <a:xfrm>
              <a:off x="2659486" y="1426893"/>
              <a:ext cx="1564666" cy="464790"/>
            </a:xfrm>
            <a:prstGeom prst="rect">
              <a:avLst/>
            </a:prstGeom>
            <a:noFill/>
          </p:spPr>
          <p:txBody>
            <a:bodyPr wrap="square" rtlCol="0">
              <a:spAutoFit/>
            </a:bodyPr>
            <a:lstStyle/>
            <a:p>
              <a:r>
                <a:rPr lang="en-US" dirty="0" smtClean="0"/>
                <a:t>WV clear</a:t>
              </a:r>
              <a:endParaRPr lang="en-US" dirty="0"/>
            </a:p>
          </p:txBody>
        </p:sp>
        <p:sp>
          <p:nvSpPr>
            <p:cNvPr id="17" name="TextBox 16"/>
            <p:cNvSpPr txBox="1"/>
            <p:nvPr/>
          </p:nvSpPr>
          <p:spPr>
            <a:xfrm>
              <a:off x="1860326" y="4209330"/>
              <a:ext cx="1564666" cy="813383"/>
            </a:xfrm>
            <a:prstGeom prst="rect">
              <a:avLst/>
            </a:prstGeom>
            <a:noFill/>
          </p:spPr>
          <p:txBody>
            <a:bodyPr wrap="square" rtlCol="0">
              <a:spAutoFit/>
            </a:bodyPr>
            <a:lstStyle/>
            <a:p>
              <a:pPr algn="ctr"/>
              <a:r>
                <a:rPr lang="en-US" dirty="0" smtClean="0"/>
                <a:t>VIS, IR, </a:t>
              </a:r>
            </a:p>
            <a:p>
              <a:pPr algn="ctr"/>
              <a:r>
                <a:rPr lang="en-US" dirty="0" smtClean="0"/>
                <a:t>WV cloud</a:t>
              </a:r>
              <a:endParaRPr lang="en-US" dirty="0"/>
            </a:p>
          </p:txBody>
        </p:sp>
        <p:sp>
          <p:nvSpPr>
            <p:cNvPr id="18" name="TextBox 17"/>
            <p:cNvSpPr txBox="1"/>
            <p:nvPr/>
          </p:nvSpPr>
          <p:spPr>
            <a:xfrm>
              <a:off x="4994766" y="4471228"/>
              <a:ext cx="1455619" cy="813383"/>
            </a:xfrm>
            <a:prstGeom prst="rect">
              <a:avLst/>
            </a:prstGeom>
            <a:noFill/>
          </p:spPr>
          <p:txBody>
            <a:bodyPr wrap="square" rtlCol="0">
              <a:spAutoFit/>
            </a:bodyPr>
            <a:lstStyle/>
            <a:p>
              <a:r>
                <a:rPr lang="en-US" dirty="0" err="1" smtClean="0"/>
                <a:t>Velden</a:t>
              </a:r>
              <a:r>
                <a:rPr lang="en-US" dirty="0" smtClean="0"/>
                <a:t>, 2009</a:t>
              </a:r>
              <a:endParaRPr lang="en-US" dirty="0"/>
            </a:p>
          </p:txBody>
        </p:sp>
      </p:grpSp>
      <p:pic>
        <p:nvPicPr>
          <p:cNvPr id="20" name="Picture 19"/>
          <p:cNvPicPr>
            <a:picLocks noChangeAspect="1"/>
          </p:cNvPicPr>
          <p:nvPr/>
        </p:nvPicPr>
        <p:blipFill>
          <a:blip r:embed="rId2"/>
          <a:stretch>
            <a:fillRect/>
          </a:stretch>
        </p:blipFill>
        <p:spPr>
          <a:xfrm>
            <a:off x="4088490" y="28424"/>
            <a:ext cx="5057430" cy="4719606"/>
          </a:xfrm>
          <a:prstGeom prst="rect">
            <a:avLst/>
          </a:prstGeom>
        </p:spPr>
      </p:pic>
      <p:sp>
        <p:nvSpPr>
          <p:cNvPr id="23" name="TextBox 22"/>
          <p:cNvSpPr txBox="1"/>
          <p:nvPr/>
        </p:nvSpPr>
        <p:spPr>
          <a:xfrm>
            <a:off x="4088490" y="1187893"/>
            <a:ext cx="1879497" cy="923330"/>
          </a:xfrm>
          <a:prstGeom prst="rect">
            <a:avLst/>
          </a:prstGeom>
          <a:noFill/>
        </p:spPr>
        <p:txBody>
          <a:bodyPr wrap="square" rtlCol="0">
            <a:spAutoFit/>
          </a:bodyPr>
          <a:lstStyle/>
          <a:p>
            <a:r>
              <a:rPr lang="en-US" dirty="0" smtClean="0"/>
              <a:t>50/50</a:t>
            </a:r>
          </a:p>
          <a:p>
            <a:r>
              <a:rPr lang="en-US" dirty="0" smtClean="0"/>
              <a:t>          25/75</a:t>
            </a:r>
          </a:p>
          <a:p>
            <a:r>
              <a:rPr lang="en-US" dirty="0" smtClean="0"/>
              <a:t>               </a:t>
            </a:r>
            <a:endParaRPr lang="en-US" dirty="0"/>
          </a:p>
        </p:txBody>
      </p:sp>
      <p:grpSp>
        <p:nvGrpSpPr>
          <p:cNvPr id="3" name="Group 23"/>
          <p:cNvGrpSpPr/>
          <p:nvPr/>
        </p:nvGrpSpPr>
        <p:grpSpPr>
          <a:xfrm>
            <a:off x="229155" y="3735360"/>
            <a:ext cx="3859335" cy="2313029"/>
            <a:chOff x="2040721" y="1555312"/>
            <a:chExt cx="4780710" cy="2910860"/>
          </a:xfrm>
        </p:grpSpPr>
        <p:sp>
          <p:nvSpPr>
            <p:cNvPr id="25" name="Cloud Callout 24"/>
            <p:cNvSpPr/>
            <p:nvPr/>
          </p:nvSpPr>
          <p:spPr>
            <a:xfrm>
              <a:off x="2269053" y="1555312"/>
              <a:ext cx="4052901" cy="2910860"/>
            </a:xfrm>
            <a:prstGeom prst="cloudCallout">
              <a:avLst>
                <a:gd name="adj1" fmla="val -12030"/>
                <a:gd name="adj2" fmla="val -12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2040721" y="2582674"/>
              <a:ext cx="478071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440222" y="1826417"/>
              <a:ext cx="404160" cy="1554518"/>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908457" y="2148016"/>
              <a:ext cx="404160" cy="1554518"/>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3639047" y="2668284"/>
              <a:ext cx="1641139" cy="1161976"/>
            </a:xfrm>
            <a:prstGeom prst="rect">
              <a:avLst/>
            </a:prstGeom>
            <a:noFill/>
          </p:spPr>
          <p:txBody>
            <a:bodyPr wrap="square" rtlCol="0">
              <a:spAutoFit/>
            </a:bodyPr>
            <a:lstStyle/>
            <a:p>
              <a:pPr algn="ctr"/>
              <a:r>
                <a:rPr lang="en-US" dirty="0"/>
                <a:t>o</a:t>
              </a:r>
              <a:r>
                <a:rPr lang="en-US" dirty="0" smtClean="0"/>
                <a:t>riginal AMV </a:t>
              </a:r>
            </a:p>
            <a:p>
              <a:pPr algn="ctr"/>
              <a:r>
                <a:rPr lang="en-US" dirty="0" smtClean="0"/>
                <a:t>height</a:t>
              </a:r>
              <a:endParaRPr lang="en-US" dirty="0"/>
            </a:p>
          </p:txBody>
        </p:sp>
      </p:grpSp>
      <p:sp>
        <p:nvSpPr>
          <p:cNvPr id="33" name="TextBox 32"/>
          <p:cNvSpPr txBox="1"/>
          <p:nvPr/>
        </p:nvSpPr>
        <p:spPr>
          <a:xfrm>
            <a:off x="385980" y="3560466"/>
            <a:ext cx="1879497" cy="923330"/>
          </a:xfrm>
          <a:prstGeom prst="rect">
            <a:avLst/>
          </a:prstGeom>
          <a:noFill/>
        </p:spPr>
        <p:txBody>
          <a:bodyPr wrap="square" rtlCol="0">
            <a:spAutoFit/>
          </a:bodyPr>
          <a:lstStyle/>
          <a:p>
            <a:r>
              <a:rPr lang="en-US" dirty="0" smtClean="0"/>
              <a:t>50/50</a:t>
            </a:r>
          </a:p>
          <a:p>
            <a:r>
              <a:rPr lang="en-US" dirty="0" smtClean="0"/>
              <a:t>          25/75</a:t>
            </a:r>
          </a:p>
          <a:p>
            <a:r>
              <a:rPr lang="en-US" dirty="0" smtClean="0"/>
              <a:t>               </a:t>
            </a:r>
            <a:endParaRPr lang="en-US" dirty="0"/>
          </a:p>
        </p:txBody>
      </p:sp>
      <p:sp>
        <p:nvSpPr>
          <p:cNvPr id="34" name="TextBox 33"/>
          <p:cNvSpPr txBox="1"/>
          <p:nvPr/>
        </p:nvSpPr>
        <p:spPr>
          <a:xfrm>
            <a:off x="270771" y="5805816"/>
            <a:ext cx="1263112" cy="369332"/>
          </a:xfrm>
          <a:prstGeom prst="rect">
            <a:avLst/>
          </a:prstGeom>
          <a:noFill/>
        </p:spPr>
        <p:txBody>
          <a:bodyPr wrap="square" rtlCol="0">
            <a:spAutoFit/>
          </a:bodyPr>
          <a:lstStyle/>
          <a:p>
            <a:pPr algn="ctr"/>
            <a:r>
              <a:rPr lang="en-US" dirty="0"/>
              <a:t>a</a:t>
            </a:r>
            <a:r>
              <a:rPr lang="en-US" dirty="0" smtClean="0"/>
              <a:t>ll types</a:t>
            </a:r>
            <a:endParaRPr lang="en-US" dirty="0"/>
          </a:p>
        </p:txBody>
      </p:sp>
      <p:sp>
        <p:nvSpPr>
          <p:cNvPr id="35" name="TextBox 34"/>
          <p:cNvSpPr txBox="1"/>
          <p:nvPr/>
        </p:nvSpPr>
        <p:spPr>
          <a:xfrm>
            <a:off x="7425091" y="3261648"/>
            <a:ext cx="1263112" cy="369332"/>
          </a:xfrm>
          <a:prstGeom prst="rect">
            <a:avLst/>
          </a:prstGeom>
          <a:noFill/>
        </p:spPr>
        <p:txBody>
          <a:bodyPr wrap="square" rtlCol="0">
            <a:spAutoFit/>
          </a:bodyPr>
          <a:lstStyle/>
          <a:p>
            <a:pPr algn="ctr"/>
            <a:r>
              <a:rPr lang="en-US" dirty="0"/>
              <a:t>a</a:t>
            </a:r>
            <a:r>
              <a:rPr lang="en-US" dirty="0" smtClean="0"/>
              <a:t>ll types</a:t>
            </a:r>
            <a:endParaRPr lang="en-US" dirty="0"/>
          </a:p>
        </p:txBody>
      </p:sp>
      <p:sp>
        <p:nvSpPr>
          <p:cNvPr id="36" name="TextBox 35"/>
          <p:cNvSpPr txBox="1"/>
          <p:nvPr/>
        </p:nvSpPr>
        <p:spPr>
          <a:xfrm>
            <a:off x="3070383" y="5061419"/>
            <a:ext cx="6073617" cy="923330"/>
          </a:xfrm>
          <a:prstGeom prst="rect">
            <a:avLst/>
          </a:prstGeom>
          <a:noFill/>
        </p:spPr>
        <p:txBody>
          <a:bodyPr wrap="square" rtlCol="0">
            <a:spAutoFit/>
          </a:bodyPr>
          <a:lstStyle/>
          <a:p>
            <a:r>
              <a:rPr lang="en-US" dirty="0" err="1" smtClean="0">
                <a:sym typeface="Wingdings"/>
              </a:rPr>
              <a:t></a:t>
            </a:r>
            <a:r>
              <a:rPr lang="en-US" dirty="0" smtClean="0">
                <a:sym typeface="Wingdings"/>
              </a:rPr>
              <a:t>  </a:t>
            </a:r>
            <a:r>
              <a:rPr lang="en-US" b="1" i="1" dirty="0" smtClean="0">
                <a:sym typeface="Wingdings"/>
              </a:rPr>
              <a:t>Can we evaluate the </a:t>
            </a:r>
            <a:r>
              <a:rPr lang="en-US" b="1" i="1" dirty="0" smtClean="0"/>
              <a:t>Mean VRMS and winds Speed Bias of differences between </a:t>
            </a:r>
            <a:r>
              <a:rPr lang="en-US" b="1" i="1" dirty="0" err="1" smtClean="0"/>
              <a:t>AMVs</a:t>
            </a:r>
            <a:r>
              <a:rPr lang="en-US" b="1" i="1" dirty="0" smtClean="0"/>
              <a:t> and layer-averaged </a:t>
            </a:r>
            <a:r>
              <a:rPr lang="en-US" b="1" i="1" u="sng" dirty="0" smtClean="0"/>
              <a:t>Doppler wind profiles ???</a:t>
            </a:r>
            <a:endParaRPr lang="en-US" b="1"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101645" y="2706670"/>
            <a:ext cx="7237166" cy="461665"/>
          </a:xfrm>
          <a:prstGeom prst="rect">
            <a:avLst/>
          </a:prstGeom>
          <a:noFill/>
        </p:spPr>
        <p:txBody>
          <a:bodyPr wrap="square" rtlCol="0">
            <a:spAutoFit/>
          </a:bodyPr>
          <a:lstStyle/>
          <a:p>
            <a:pPr algn="ctr"/>
            <a:r>
              <a:rPr lang="en-US" sz="2400" dirty="0" smtClean="0"/>
              <a:t>Examples of  AMV - Doppler wind profiles collocations</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20080915_map.png"/>
          <p:cNvPicPr>
            <a:picLocks noChangeAspect="1"/>
          </p:cNvPicPr>
          <p:nvPr/>
        </p:nvPicPr>
        <p:blipFill>
          <a:blip r:embed="rId2"/>
          <a:stretch>
            <a:fillRect/>
          </a:stretch>
        </p:blipFill>
        <p:spPr>
          <a:xfrm>
            <a:off x="-1212135" y="-82044"/>
            <a:ext cx="7314713" cy="5492130"/>
          </a:xfrm>
          <a:prstGeom prst="rect">
            <a:avLst/>
          </a:prstGeom>
        </p:spPr>
      </p:pic>
      <p:pic>
        <p:nvPicPr>
          <p:cNvPr id="5" name="Picture 4" descr="20080915_23UTC.png"/>
          <p:cNvPicPr>
            <a:picLocks noChangeAspect="1"/>
          </p:cNvPicPr>
          <p:nvPr/>
        </p:nvPicPr>
        <p:blipFill>
          <a:blip r:embed="rId3"/>
          <a:stretch>
            <a:fillRect/>
          </a:stretch>
        </p:blipFill>
        <p:spPr>
          <a:xfrm>
            <a:off x="260350" y="337351"/>
            <a:ext cx="8623300" cy="4622800"/>
          </a:xfrm>
          <a:prstGeom prst="rect">
            <a:avLst/>
          </a:prstGeom>
        </p:spPr>
      </p:pic>
      <p:pic>
        <p:nvPicPr>
          <p:cNvPr id="6" name="Picture 5" descr="20080915_prof.png"/>
          <p:cNvPicPr>
            <a:picLocks noChangeAspect="1"/>
          </p:cNvPicPr>
          <p:nvPr/>
        </p:nvPicPr>
        <p:blipFill>
          <a:blip r:embed="rId4"/>
          <a:stretch>
            <a:fillRect/>
          </a:stretch>
        </p:blipFill>
        <p:spPr>
          <a:xfrm>
            <a:off x="623924" y="606439"/>
            <a:ext cx="7587507" cy="5696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20080917_map.png"/>
          <p:cNvPicPr>
            <a:picLocks noChangeAspect="1"/>
          </p:cNvPicPr>
          <p:nvPr/>
        </p:nvPicPr>
        <p:blipFill>
          <a:blip r:embed="rId2"/>
          <a:stretch>
            <a:fillRect/>
          </a:stretch>
        </p:blipFill>
        <p:spPr>
          <a:xfrm>
            <a:off x="-1089740" y="0"/>
            <a:ext cx="7314713" cy="5492130"/>
          </a:xfrm>
          <a:prstGeom prst="rect">
            <a:avLst/>
          </a:prstGeom>
        </p:spPr>
      </p:pic>
      <p:pic>
        <p:nvPicPr>
          <p:cNvPr id="5" name="Picture 4" descr="20080917_05UTC.png"/>
          <p:cNvPicPr>
            <a:picLocks noChangeAspect="1"/>
          </p:cNvPicPr>
          <p:nvPr/>
        </p:nvPicPr>
        <p:blipFill>
          <a:blip r:embed="rId3"/>
          <a:stretch>
            <a:fillRect/>
          </a:stretch>
        </p:blipFill>
        <p:spPr>
          <a:xfrm>
            <a:off x="196478" y="407779"/>
            <a:ext cx="8662557" cy="4625756"/>
          </a:xfrm>
          <a:prstGeom prst="rect">
            <a:avLst/>
          </a:prstGeom>
        </p:spPr>
      </p:pic>
      <p:pic>
        <p:nvPicPr>
          <p:cNvPr id="6" name="Picture 5" descr="20080917_prof.png"/>
          <p:cNvPicPr>
            <a:picLocks noChangeAspect="1"/>
          </p:cNvPicPr>
          <p:nvPr/>
        </p:nvPicPr>
        <p:blipFill>
          <a:blip r:embed="rId4"/>
          <a:stretch>
            <a:fillRect/>
          </a:stretch>
        </p:blipFill>
        <p:spPr>
          <a:xfrm>
            <a:off x="647290" y="560542"/>
            <a:ext cx="7872785" cy="59111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20080919_map.png"/>
          <p:cNvPicPr>
            <a:picLocks noChangeAspect="1"/>
          </p:cNvPicPr>
          <p:nvPr/>
        </p:nvPicPr>
        <p:blipFill>
          <a:blip r:embed="rId2"/>
          <a:stretch>
            <a:fillRect/>
          </a:stretch>
        </p:blipFill>
        <p:spPr>
          <a:xfrm>
            <a:off x="-1091092" y="0"/>
            <a:ext cx="7314713" cy="5492130"/>
          </a:xfrm>
          <a:prstGeom prst="rect">
            <a:avLst/>
          </a:prstGeom>
        </p:spPr>
      </p:pic>
      <p:pic>
        <p:nvPicPr>
          <p:cNvPr id="8" name="Picture 7" descr="20080919_03UTC.png"/>
          <p:cNvPicPr>
            <a:picLocks noChangeAspect="1"/>
          </p:cNvPicPr>
          <p:nvPr/>
        </p:nvPicPr>
        <p:blipFill>
          <a:blip r:embed="rId3"/>
          <a:stretch>
            <a:fillRect/>
          </a:stretch>
        </p:blipFill>
        <p:spPr>
          <a:xfrm>
            <a:off x="301623" y="381488"/>
            <a:ext cx="8699501" cy="4650887"/>
          </a:xfrm>
          <a:prstGeom prst="rect">
            <a:avLst/>
          </a:prstGeom>
        </p:spPr>
      </p:pic>
      <p:pic>
        <p:nvPicPr>
          <p:cNvPr id="9" name="Picture 8" descr="20080919_prof.png"/>
          <p:cNvPicPr>
            <a:picLocks noChangeAspect="1"/>
          </p:cNvPicPr>
          <p:nvPr/>
        </p:nvPicPr>
        <p:blipFill>
          <a:blip r:embed="rId4"/>
          <a:stretch>
            <a:fillRect/>
          </a:stretch>
        </p:blipFill>
        <p:spPr>
          <a:xfrm>
            <a:off x="647218" y="381488"/>
            <a:ext cx="7811654" cy="6166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4209" y="428386"/>
            <a:ext cx="8690720" cy="6186310"/>
          </a:xfrm>
          <a:prstGeom prst="rect">
            <a:avLst/>
          </a:prstGeom>
          <a:noFill/>
        </p:spPr>
        <p:txBody>
          <a:bodyPr wrap="square" rtlCol="0">
            <a:spAutoFit/>
          </a:bodyPr>
          <a:lstStyle/>
          <a:p>
            <a:pPr algn="just"/>
            <a:r>
              <a:rPr lang="en-GB" b="1" i="1" dirty="0" smtClean="0"/>
              <a:t>"</a:t>
            </a:r>
            <a:r>
              <a:rPr lang="en-GB" b="1" i="1" dirty="0"/>
              <a:t>A US Effort for </a:t>
            </a:r>
            <a:r>
              <a:rPr lang="en-GB" b="1" i="1" dirty="0" smtClean="0"/>
              <a:t>ADM-Aeolus </a:t>
            </a:r>
            <a:r>
              <a:rPr lang="en-GB" b="1" i="1" dirty="0"/>
              <a:t>Calibration and </a:t>
            </a:r>
            <a:r>
              <a:rPr lang="en-GB" b="1" i="1" dirty="0" smtClean="0"/>
              <a:t>Validation”, Michael </a:t>
            </a:r>
            <a:r>
              <a:rPr lang="en-GB" b="1" i="1" dirty="0"/>
              <a:t>Hardesty and 15 co-</a:t>
            </a:r>
            <a:r>
              <a:rPr lang="en-GB" b="1" i="1" dirty="0" smtClean="0"/>
              <a:t>PIs </a:t>
            </a:r>
          </a:p>
          <a:p>
            <a:pPr algn="just"/>
            <a:endParaRPr lang="en-US" dirty="0" smtClean="0"/>
          </a:p>
          <a:p>
            <a:pPr algn="just"/>
            <a:r>
              <a:rPr lang="en-US" dirty="0" smtClean="0"/>
              <a:t>Proposed Work:	</a:t>
            </a:r>
            <a:r>
              <a:rPr lang="en-US" b="1" dirty="0" smtClean="0"/>
              <a:t>Comparison of ADM-Aeolus winds to </a:t>
            </a:r>
          </a:p>
          <a:p>
            <a:pPr algn="just"/>
            <a:r>
              <a:rPr lang="en-US" b="1" dirty="0" smtClean="0"/>
              <a:t>				conventional Atmospheric Motion Vectors (</a:t>
            </a:r>
            <a:r>
              <a:rPr lang="en-US" b="1" dirty="0" err="1" smtClean="0"/>
              <a:t>AMVs</a:t>
            </a:r>
            <a:r>
              <a:rPr lang="en-US" b="1" dirty="0" smtClean="0"/>
              <a:t>)</a:t>
            </a:r>
          </a:p>
          <a:p>
            <a:pPr algn="just"/>
            <a:endParaRPr lang="en-US" b="1" dirty="0" smtClean="0"/>
          </a:p>
          <a:p>
            <a:pPr algn="just"/>
            <a:r>
              <a:rPr lang="en-US" dirty="0" smtClean="0"/>
              <a:t>Team: 			</a:t>
            </a:r>
            <a:r>
              <a:rPr lang="en-US" b="1" dirty="0" smtClean="0"/>
              <a:t>Iliana Genkova and Chris </a:t>
            </a:r>
            <a:r>
              <a:rPr lang="en-US" b="1" dirty="0" err="1" smtClean="0"/>
              <a:t>Velden</a:t>
            </a:r>
            <a:r>
              <a:rPr lang="en-US" b="1" dirty="0" smtClean="0"/>
              <a:t> (UW-CIMSS) </a:t>
            </a:r>
          </a:p>
          <a:p>
            <a:pPr algn="just"/>
            <a:endParaRPr lang="en-US" dirty="0" smtClean="0"/>
          </a:p>
          <a:p>
            <a:pPr algn="just">
              <a:buFont typeface="Arial"/>
              <a:buChar char="•"/>
            </a:pPr>
            <a:r>
              <a:rPr lang="en-US" i="1" dirty="0" smtClean="0"/>
              <a:t> </a:t>
            </a:r>
            <a:r>
              <a:rPr lang="en-US" b="1" i="1" u="sng" dirty="0" smtClean="0"/>
              <a:t>Compare ADM-Aeolus </a:t>
            </a:r>
            <a:r>
              <a:rPr lang="en-US" b="1" i="1" u="sng" dirty="0"/>
              <a:t>global-coverage line-of-sight wind profiles with current state of the art feature-tracked </a:t>
            </a:r>
            <a:r>
              <a:rPr lang="en-US" b="1" i="1" u="sng" dirty="0" err="1"/>
              <a:t>AMVs</a:t>
            </a:r>
            <a:r>
              <a:rPr lang="en-US" i="1" dirty="0"/>
              <a:t>. The </a:t>
            </a:r>
            <a:r>
              <a:rPr lang="en-US" i="1" dirty="0" err="1"/>
              <a:t>AMVs</a:t>
            </a:r>
            <a:r>
              <a:rPr lang="en-US" i="1" dirty="0"/>
              <a:t> are operationally produced from several geostationary satellites and polar orbiters,</a:t>
            </a:r>
            <a:r>
              <a:rPr lang="en-US" i="1" dirty="0" smtClean="0"/>
              <a:t> yielding </a:t>
            </a:r>
            <a:r>
              <a:rPr lang="en-US" i="1" dirty="0"/>
              <a:t>global </a:t>
            </a:r>
            <a:r>
              <a:rPr lang="en-US" i="1" dirty="0" err="1"/>
              <a:t>tropospheric</a:t>
            </a:r>
            <a:r>
              <a:rPr lang="en-US" i="1" dirty="0"/>
              <a:t> wind vector coverage with consistent quality. Imagery from passive remote sensors is used to deduce </a:t>
            </a:r>
            <a:r>
              <a:rPr lang="en-US" i="1" dirty="0" err="1"/>
              <a:t>AMVs</a:t>
            </a:r>
            <a:r>
              <a:rPr lang="en-US" i="1" dirty="0"/>
              <a:t> by tracking clouds or water vapor</a:t>
            </a:r>
            <a:r>
              <a:rPr lang="en-US" i="1" dirty="0" smtClean="0"/>
              <a:t> gradients</a:t>
            </a:r>
            <a:r>
              <a:rPr lang="en-US" i="1" dirty="0"/>
              <a:t>. By comparing the ADM</a:t>
            </a:r>
            <a:r>
              <a:rPr lang="en-US" i="1" dirty="0" smtClean="0"/>
              <a:t> wind </a:t>
            </a:r>
            <a:r>
              <a:rPr lang="en-US" i="1" dirty="0"/>
              <a:t>profiles with this global AMV data set, ADM vector coverage, quality and differences with </a:t>
            </a:r>
            <a:r>
              <a:rPr lang="en-US" i="1" dirty="0" err="1"/>
              <a:t>AMVs</a:t>
            </a:r>
            <a:r>
              <a:rPr lang="en-US" i="1" dirty="0"/>
              <a:t> will be documented, thus assessing the complementary value of the ADM winds to the existing upper-air winds observing system</a:t>
            </a:r>
            <a:r>
              <a:rPr lang="en-US" i="1" dirty="0" smtClean="0"/>
              <a:t>.</a:t>
            </a:r>
          </a:p>
          <a:p>
            <a:pPr algn="just">
              <a:buFont typeface="Arial"/>
              <a:buChar char="•"/>
            </a:pPr>
            <a:endParaRPr lang="en-US" i="1" dirty="0" smtClean="0"/>
          </a:p>
          <a:p>
            <a:pPr algn="just">
              <a:buFont typeface="Arial"/>
              <a:buChar char="•"/>
            </a:pPr>
            <a:r>
              <a:rPr lang="en-US" i="1" dirty="0" smtClean="0"/>
              <a:t> Investigate </a:t>
            </a:r>
            <a:r>
              <a:rPr lang="en-US" i="1" dirty="0"/>
              <a:t>how </a:t>
            </a:r>
            <a:r>
              <a:rPr lang="en-US" i="1" dirty="0" smtClean="0"/>
              <a:t>ADM-Aeolus </a:t>
            </a:r>
            <a:r>
              <a:rPr lang="en-US" i="1" dirty="0"/>
              <a:t>wind profiles can be used to assess the uncertainty introduced by the assumption that cloud and water features are ideal tracers, and additionally interpret how the ADM cloud top heights</a:t>
            </a:r>
            <a:r>
              <a:rPr lang="en-US" i="1" dirty="0" smtClean="0"/>
              <a:t> and </a:t>
            </a:r>
            <a:r>
              <a:rPr lang="en-US" i="1" dirty="0"/>
              <a:t>cloud-independent wind vector altitudes correlate. Such study would be most valuable over ocean where limited </a:t>
            </a:r>
            <a:r>
              <a:rPr lang="en-US" i="1" dirty="0" err="1"/>
              <a:t>RAOBs</a:t>
            </a:r>
            <a:r>
              <a:rPr lang="en-US" i="1" dirty="0"/>
              <a:t> are available for similar type studies</a:t>
            </a:r>
            <a:r>
              <a:rPr lang="en-US" i="1" dirty="0" smtClean="0"/>
              <a:t>. Further analysis to improve utilizing the U and V winds components separately in NWP models. </a:t>
            </a: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20080920_map.png"/>
          <p:cNvPicPr>
            <a:picLocks noChangeAspect="1"/>
          </p:cNvPicPr>
          <p:nvPr/>
        </p:nvPicPr>
        <p:blipFill>
          <a:blip r:embed="rId2"/>
          <a:stretch>
            <a:fillRect/>
          </a:stretch>
        </p:blipFill>
        <p:spPr>
          <a:xfrm>
            <a:off x="-990357" y="-79065"/>
            <a:ext cx="7314713" cy="5492130"/>
          </a:xfrm>
          <a:prstGeom prst="rect">
            <a:avLst/>
          </a:prstGeom>
        </p:spPr>
      </p:pic>
      <p:pic>
        <p:nvPicPr>
          <p:cNvPr id="6" name="Picture 5" descr="20080920_23UTC.png"/>
          <p:cNvPicPr>
            <a:picLocks noChangeAspect="1"/>
          </p:cNvPicPr>
          <p:nvPr/>
        </p:nvPicPr>
        <p:blipFill>
          <a:blip r:embed="rId3"/>
          <a:stretch>
            <a:fillRect/>
          </a:stretch>
        </p:blipFill>
        <p:spPr>
          <a:xfrm>
            <a:off x="396875" y="277215"/>
            <a:ext cx="8382000" cy="4483100"/>
          </a:xfrm>
          <a:prstGeom prst="rect">
            <a:avLst/>
          </a:prstGeom>
        </p:spPr>
      </p:pic>
      <p:pic>
        <p:nvPicPr>
          <p:cNvPr id="5" name="Picture 4" descr="20080920_prof.png"/>
          <p:cNvPicPr>
            <a:picLocks noChangeAspect="1"/>
          </p:cNvPicPr>
          <p:nvPr/>
        </p:nvPicPr>
        <p:blipFill>
          <a:blip r:embed="rId4"/>
          <a:stretch>
            <a:fillRect/>
          </a:stretch>
        </p:blipFill>
        <p:spPr>
          <a:xfrm>
            <a:off x="924412" y="571500"/>
            <a:ext cx="7314713" cy="5921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4209" y="1652346"/>
            <a:ext cx="8690720" cy="3139321"/>
          </a:xfrm>
          <a:prstGeom prst="rect">
            <a:avLst/>
          </a:prstGeom>
          <a:noFill/>
        </p:spPr>
        <p:txBody>
          <a:bodyPr wrap="square" rtlCol="0">
            <a:spAutoFit/>
          </a:bodyPr>
          <a:lstStyle/>
          <a:p>
            <a:pPr algn="just"/>
            <a:endParaRPr lang="en-US" i="1" dirty="0">
              <a:solidFill>
                <a:schemeClr val="bg1">
                  <a:lumMod val="50000"/>
                </a:schemeClr>
              </a:solidFill>
            </a:endParaRPr>
          </a:p>
          <a:p>
            <a:pPr algn="just"/>
            <a:r>
              <a:rPr lang="en-US" i="1" dirty="0">
                <a:solidFill>
                  <a:schemeClr val="bg1">
                    <a:lumMod val="50000"/>
                  </a:schemeClr>
                </a:solidFill>
              </a:rPr>
              <a:t>1) How do feature tracked </a:t>
            </a:r>
            <a:r>
              <a:rPr lang="en-US" i="1" dirty="0" err="1">
                <a:solidFill>
                  <a:schemeClr val="bg1">
                    <a:lumMod val="50000"/>
                  </a:schemeClr>
                </a:solidFill>
              </a:rPr>
              <a:t>AMVs</a:t>
            </a:r>
            <a:r>
              <a:rPr lang="en-US" i="1" dirty="0">
                <a:solidFill>
                  <a:schemeClr val="bg1">
                    <a:lumMod val="50000"/>
                  </a:schemeClr>
                </a:solidFill>
              </a:rPr>
              <a:t> and Doppler </a:t>
            </a:r>
            <a:r>
              <a:rPr lang="en-US" i="1" dirty="0" err="1">
                <a:solidFill>
                  <a:schemeClr val="bg1">
                    <a:lumMod val="50000"/>
                  </a:schemeClr>
                </a:solidFill>
              </a:rPr>
              <a:t>lidar</a:t>
            </a:r>
            <a:r>
              <a:rPr lang="en-US" i="1" dirty="0">
                <a:solidFill>
                  <a:schemeClr val="bg1">
                    <a:lumMod val="50000"/>
                  </a:schemeClr>
                </a:solidFill>
              </a:rPr>
              <a:t> winds compare</a:t>
            </a:r>
            <a:r>
              <a:rPr lang="en-US" i="1" dirty="0" smtClean="0"/>
              <a:t>?</a:t>
            </a:r>
          </a:p>
          <a:p>
            <a:pPr algn="just"/>
            <a:endParaRPr lang="en-US" i="1" dirty="0" smtClean="0"/>
          </a:p>
          <a:p>
            <a:pPr algn="just"/>
            <a:r>
              <a:rPr lang="en-US" i="1" dirty="0">
                <a:solidFill>
                  <a:schemeClr val="bg1">
                    <a:lumMod val="50000"/>
                  </a:schemeClr>
                </a:solidFill>
              </a:rPr>
              <a:t>2) How can Doppler </a:t>
            </a:r>
            <a:r>
              <a:rPr lang="en-US" i="1" dirty="0" err="1">
                <a:solidFill>
                  <a:schemeClr val="bg1">
                    <a:lumMod val="50000"/>
                  </a:schemeClr>
                </a:solidFill>
              </a:rPr>
              <a:t>lidar</a:t>
            </a:r>
            <a:r>
              <a:rPr lang="en-US" i="1" dirty="0">
                <a:solidFill>
                  <a:schemeClr val="bg1">
                    <a:lumMod val="50000"/>
                  </a:schemeClr>
                </a:solidFill>
              </a:rPr>
              <a:t> winds help us address the uncertainties in AMV</a:t>
            </a:r>
          </a:p>
          <a:p>
            <a:pPr algn="just"/>
            <a:r>
              <a:rPr lang="en-US" i="1" dirty="0">
                <a:solidFill>
                  <a:schemeClr val="bg1">
                    <a:lumMod val="50000"/>
                  </a:schemeClr>
                </a:solidFill>
              </a:rPr>
              <a:t>height assignments?</a:t>
            </a:r>
          </a:p>
          <a:p>
            <a:pPr algn="just"/>
            <a:endParaRPr lang="en-US" i="1" dirty="0" smtClean="0">
              <a:solidFill>
                <a:schemeClr val="bg1">
                  <a:lumMod val="50000"/>
                </a:schemeClr>
              </a:solidFill>
            </a:endParaRPr>
          </a:p>
          <a:p>
            <a:pPr algn="just"/>
            <a:r>
              <a:rPr lang="en-US" i="1" dirty="0">
                <a:solidFill>
                  <a:schemeClr val="bg1">
                    <a:lumMod val="50000"/>
                  </a:schemeClr>
                </a:solidFill>
              </a:rPr>
              <a:t>3) How can ADM-Aeolus wind profiles</a:t>
            </a:r>
            <a:r>
              <a:rPr lang="en-US" i="1" dirty="0" smtClean="0">
                <a:solidFill>
                  <a:schemeClr val="bg1">
                    <a:lumMod val="50000"/>
                  </a:schemeClr>
                </a:solidFill>
              </a:rPr>
              <a:t> be </a:t>
            </a:r>
            <a:r>
              <a:rPr lang="en-US" i="1" dirty="0">
                <a:solidFill>
                  <a:schemeClr val="bg1">
                    <a:lumMod val="50000"/>
                  </a:schemeClr>
                </a:solidFill>
              </a:rPr>
              <a:t>used to assess the uncertainty introduced by the assumption that cloud/ water vapor features are ideal tracers</a:t>
            </a:r>
            <a:r>
              <a:rPr lang="en-US" i="1" dirty="0" smtClean="0">
                <a:solidFill>
                  <a:schemeClr val="bg1">
                    <a:lumMod val="50000"/>
                  </a:schemeClr>
                </a:solidFill>
              </a:rPr>
              <a:t>? Level or Layer?</a:t>
            </a:r>
          </a:p>
          <a:p>
            <a:pPr algn="just"/>
            <a:endParaRPr lang="en-US" i="1" dirty="0" smtClean="0">
              <a:solidFill>
                <a:schemeClr val="bg1">
                  <a:lumMod val="50000"/>
                </a:schemeClr>
              </a:solidFill>
            </a:endParaRPr>
          </a:p>
          <a:p>
            <a:pPr algn="just"/>
            <a:r>
              <a:rPr lang="en-US" i="1" dirty="0" smtClean="0"/>
              <a:t>4) Further analysis to improve utilizing the U and V winds components separately in NWP models. </a:t>
            </a:r>
            <a:endParaRPr lang="en-US" i="1" dirty="0"/>
          </a:p>
        </p:txBody>
      </p:sp>
      <p:sp>
        <p:nvSpPr>
          <p:cNvPr id="3" name="TextBox 2"/>
          <p:cNvSpPr txBox="1"/>
          <p:nvPr/>
        </p:nvSpPr>
        <p:spPr>
          <a:xfrm>
            <a:off x="214209" y="996611"/>
            <a:ext cx="8139899" cy="461665"/>
          </a:xfrm>
          <a:prstGeom prst="rect">
            <a:avLst/>
          </a:prstGeom>
          <a:noFill/>
        </p:spPr>
        <p:txBody>
          <a:bodyPr wrap="square" rtlCol="0">
            <a:spAutoFit/>
          </a:bodyPr>
          <a:lstStyle/>
          <a:p>
            <a:r>
              <a:rPr lang="en-US" sz="2400" dirty="0" smtClean="0"/>
              <a:t>  Questions to answer:</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774"/>
            <a:ext cx="8229600" cy="5247728"/>
          </a:xfrm>
        </p:spPr>
        <p:txBody>
          <a:bodyPr>
            <a:normAutofit/>
          </a:bodyPr>
          <a:lstStyle/>
          <a:p>
            <a:pPr algn="just"/>
            <a:r>
              <a:rPr lang="en-US" sz="3200" dirty="0" smtClean="0"/>
              <a:t>Satellite </a:t>
            </a:r>
            <a:r>
              <a:rPr lang="en-US" sz="3200" dirty="0" err="1" smtClean="0"/>
              <a:t>AMVs</a:t>
            </a:r>
            <a:r>
              <a:rPr lang="en-US" sz="3200" dirty="0" smtClean="0"/>
              <a:t> and Doppler </a:t>
            </a:r>
            <a:r>
              <a:rPr lang="en-US" sz="3200" dirty="0" err="1" smtClean="0"/>
              <a:t>lidar</a:t>
            </a:r>
            <a:r>
              <a:rPr lang="en-US" sz="3200" dirty="0" smtClean="0"/>
              <a:t> winds in NWP</a:t>
            </a:r>
            <a:br>
              <a:rPr lang="en-US" sz="3200" dirty="0" smtClean="0"/>
            </a:br>
            <a:r>
              <a:rPr lang="en-US" sz="3200" dirty="0" smtClean="0"/>
              <a:t/>
            </a:r>
            <a:br>
              <a:rPr lang="en-US" sz="3200" dirty="0" smtClean="0"/>
            </a:br>
            <a:r>
              <a:rPr lang="en-US" sz="2400" dirty="0" err="1" smtClean="0">
                <a:latin typeface="Wingdings"/>
                <a:ea typeface="Wingdings"/>
                <a:cs typeface="Wingdings"/>
              </a:rPr>
              <a:t></a:t>
            </a:r>
            <a:r>
              <a:rPr lang="en-US" sz="2400" dirty="0" smtClean="0">
                <a:latin typeface="Wingdings"/>
                <a:ea typeface="Wingdings"/>
                <a:cs typeface="Wingdings"/>
              </a:rPr>
              <a:t> </a:t>
            </a:r>
            <a:r>
              <a:rPr lang="en-US" sz="2400" dirty="0" err="1" smtClean="0"/>
              <a:t>Weissman</a:t>
            </a:r>
            <a:r>
              <a:rPr lang="en-US" sz="2400" dirty="0" smtClean="0"/>
              <a:t> - positive impact of assimilating </a:t>
            </a:r>
            <a:r>
              <a:rPr lang="en-US" sz="2400" dirty="0" err="1" smtClean="0"/>
              <a:t>airborn</a:t>
            </a:r>
            <a:r>
              <a:rPr lang="en-US" sz="2400" dirty="0" smtClean="0"/>
              <a:t> </a:t>
            </a:r>
            <a:r>
              <a:rPr lang="en-US" sz="2400" dirty="0" err="1" smtClean="0"/>
              <a:t>doppler</a:t>
            </a:r>
            <a:r>
              <a:rPr lang="en-US" sz="2400" dirty="0" smtClean="0"/>
              <a:t> </a:t>
            </a:r>
            <a:r>
              <a:rPr lang="en-US" sz="2400" dirty="0" err="1" smtClean="0"/>
              <a:t>lidar</a:t>
            </a:r>
            <a:r>
              <a:rPr lang="en-US" sz="2400" dirty="0" smtClean="0"/>
              <a:t> winds assimilation in the ECMWF DA system (2004) (aircraft data)</a:t>
            </a:r>
            <a:br>
              <a:rPr lang="en-US" sz="2400" dirty="0" smtClean="0"/>
            </a:br>
            <a:r>
              <a:rPr lang="en-US" sz="2400" dirty="0" err="1" smtClean="0">
                <a:latin typeface="Wingdings"/>
                <a:ea typeface="Wingdings"/>
                <a:cs typeface="Wingdings"/>
              </a:rPr>
              <a:t></a:t>
            </a:r>
            <a:r>
              <a:rPr lang="en-US" sz="2400" dirty="0" smtClean="0">
                <a:latin typeface="Wingdings"/>
                <a:ea typeface="Wingdings"/>
                <a:cs typeface="Wingdings"/>
              </a:rPr>
              <a:t> </a:t>
            </a:r>
            <a:r>
              <a:rPr lang="en-US" sz="2400" dirty="0" err="1" smtClean="0"/>
              <a:t>Rennier</a:t>
            </a:r>
            <a:r>
              <a:rPr lang="en-US" sz="2400" dirty="0" smtClean="0"/>
              <a:t>  - ‘ADM Aeolus only’ observation operator at ECMWF</a:t>
            </a:r>
            <a:br>
              <a:rPr lang="en-US" sz="2400" dirty="0" smtClean="0"/>
            </a:br>
            <a:r>
              <a:rPr lang="en-US" sz="2400" dirty="0" err="1" smtClean="0">
                <a:latin typeface="Wingdings"/>
                <a:ea typeface="Wingdings"/>
                <a:cs typeface="Wingdings"/>
              </a:rPr>
              <a:t></a:t>
            </a:r>
            <a:r>
              <a:rPr lang="en-US" sz="2400" dirty="0" smtClean="0">
                <a:latin typeface="Wingdings"/>
                <a:ea typeface="Wingdings"/>
                <a:cs typeface="Wingdings"/>
              </a:rPr>
              <a:t> </a:t>
            </a:r>
            <a:r>
              <a:rPr lang="en-US" sz="2400" dirty="0" smtClean="0"/>
              <a:t>JCSDA – ADM Aeolus related activities (when? who? what?) </a:t>
            </a:r>
            <a:br>
              <a:rPr lang="en-US" sz="2400" dirty="0" smtClean="0"/>
            </a:br>
            <a:r>
              <a:rPr lang="en-US" sz="2400" dirty="0" smtClean="0"/>
              <a:t/>
            </a:r>
            <a:br>
              <a:rPr lang="en-US" sz="2400" dirty="0" smtClean="0"/>
            </a:br>
            <a:r>
              <a:rPr lang="en-US" sz="2400" dirty="0" err="1" smtClean="0">
                <a:latin typeface="Wingdings"/>
                <a:ea typeface="Wingdings"/>
                <a:cs typeface="Wingdings"/>
              </a:rPr>
              <a:t></a:t>
            </a:r>
            <a:r>
              <a:rPr lang="en-US" sz="2400" dirty="0" smtClean="0"/>
              <a:t>   </a:t>
            </a:r>
            <a:r>
              <a:rPr lang="en-US" sz="2400" dirty="0" smtClean="0"/>
              <a:t> We propose treating Doppler </a:t>
            </a:r>
            <a:r>
              <a:rPr lang="en-US" sz="2400" dirty="0" err="1" smtClean="0"/>
              <a:t>lidar</a:t>
            </a:r>
            <a:r>
              <a:rPr lang="en-US" sz="2400" dirty="0" smtClean="0"/>
              <a:t> winds </a:t>
            </a:r>
            <a:r>
              <a:rPr lang="en-US" sz="2400" dirty="0" smtClean="0"/>
              <a:t>as satellite </a:t>
            </a:r>
            <a:r>
              <a:rPr lang="en-US" sz="2400" dirty="0" err="1" smtClean="0"/>
              <a:t>AMVs</a:t>
            </a:r>
            <a:r>
              <a:rPr lang="en-US" sz="2400" dirty="0" smtClean="0"/>
              <a:t> </a:t>
            </a:r>
            <a:br>
              <a:rPr lang="en-US" sz="2400" dirty="0" smtClean="0"/>
            </a:br>
            <a:r>
              <a:rPr lang="en-US" sz="2400" dirty="0" smtClean="0"/>
              <a:t>      with revised error characteristics and quality control</a:t>
            </a: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774"/>
            <a:ext cx="8229600" cy="5247728"/>
          </a:xfrm>
        </p:spPr>
        <p:txBody>
          <a:bodyPr>
            <a:normAutofit/>
          </a:bodyPr>
          <a:lstStyle/>
          <a:p>
            <a:pPr algn="just"/>
            <a:r>
              <a:rPr lang="en-US" sz="3200" dirty="0" smtClean="0"/>
              <a:t>Satellite </a:t>
            </a:r>
            <a:r>
              <a:rPr lang="en-US" sz="3200" dirty="0" err="1" smtClean="0"/>
              <a:t>AMVs</a:t>
            </a:r>
            <a:r>
              <a:rPr lang="en-US" sz="3200" dirty="0" smtClean="0"/>
              <a:t> and Doppler </a:t>
            </a:r>
            <a:r>
              <a:rPr lang="en-US" sz="3200" dirty="0" err="1" smtClean="0"/>
              <a:t>lidar</a:t>
            </a:r>
            <a:r>
              <a:rPr lang="en-US" sz="3200" dirty="0" smtClean="0"/>
              <a:t> winds in NWP</a:t>
            </a:r>
            <a:br>
              <a:rPr lang="en-US" sz="3200" dirty="0" smtClean="0"/>
            </a:br>
            <a:r>
              <a:rPr lang="en-US" sz="3200" dirty="0" smtClean="0"/>
              <a:t/>
            </a:r>
            <a:br>
              <a:rPr lang="en-US" sz="3200" dirty="0" smtClean="0"/>
            </a:br>
            <a:r>
              <a:rPr lang="en-US" sz="2400" dirty="0" err="1" smtClean="0">
                <a:latin typeface="Wingdings"/>
                <a:ea typeface="Wingdings"/>
                <a:cs typeface="Wingdings"/>
              </a:rPr>
              <a:t></a:t>
            </a:r>
            <a:r>
              <a:rPr lang="en-US" sz="2400" dirty="0" smtClean="0">
                <a:latin typeface="Wingdings"/>
                <a:ea typeface="Wingdings"/>
                <a:cs typeface="Wingdings"/>
              </a:rPr>
              <a:t> </a:t>
            </a:r>
            <a:r>
              <a:rPr lang="en-US" sz="2400" dirty="0" smtClean="0"/>
              <a:t>24 level profiles, but with consistent global coverage</a:t>
            </a:r>
            <a:br>
              <a:rPr lang="en-US" sz="2400" dirty="0" smtClean="0"/>
            </a:br>
            <a:r>
              <a:rPr lang="en-US" sz="2400" dirty="0" err="1" smtClean="0">
                <a:latin typeface="Wingdings"/>
                <a:ea typeface="Wingdings"/>
                <a:cs typeface="Wingdings"/>
              </a:rPr>
              <a:t></a:t>
            </a:r>
            <a:r>
              <a:rPr lang="en-US" sz="2400" dirty="0" smtClean="0">
                <a:latin typeface="Wingdings"/>
                <a:ea typeface="Wingdings"/>
                <a:cs typeface="Wingdings"/>
              </a:rPr>
              <a:t> </a:t>
            </a:r>
            <a:r>
              <a:rPr lang="en-US" sz="2400" dirty="0" smtClean="0"/>
              <a:t>Thanks to the two channels on ADM, profiles in cloud free AND cloudy areas will be available (TOA to surface, TOA to top of cloud</a:t>
            </a:r>
            <a:r>
              <a:rPr lang="en-US" sz="2400" dirty="0" smtClean="0"/>
              <a:t>)</a:t>
            </a:r>
            <a:br>
              <a:rPr lang="en-US" sz="2400" dirty="0" smtClean="0"/>
            </a:br>
            <a:r>
              <a:rPr lang="en-US" sz="2400" dirty="0" err="1" smtClean="0">
                <a:latin typeface="Wingdings"/>
                <a:ea typeface="Wingdings"/>
                <a:cs typeface="Wingdings"/>
              </a:rPr>
              <a:t></a:t>
            </a:r>
            <a:r>
              <a:rPr lang="en-US" sz="2400" dirty="0" smtClean="0">
                <a:latin typeface="Wingdings"/>
                <a:ea typeface="Wingdings"/>
                <a:cs typeface="Wingdings"/>
              </a:rPr>
              <a:t> </a:t>
            </a:r>
            <a:r>
              <a:rPr lang="en-US" sz="2400" dirty="0" smtClean="0"/>
              <a:t>Augmented polar winds coverage</a:t>
            </a:r>
            <a:br>
              <a:rPr lang="en-US" sz="2400" dirty="0" smtClean="0"/>
            </a:br>
            <a:r>
              <a:rPr lang="en-US" sz="2400" dirty="0" err="1" smtClean="0">
                <a:latin typeface="Wingdings"/>
                <a:ea typeface="Wingdings"/>
                <a:cs typeface="Wingdings"/>
              </a:rPr>
              <a:t></a:t>
            </a:r>
            <a:r>
              <a:rPr lang="en-US" sz="2400" dirty="0" smtClean="0">
                <a:latin typeface="Wingdings"/>
                <a:ea typeface="Wingdings"/>
                <a:cs typeface="Wingdings"/>
              </a:rPr>
              <a:t> </a:t>
            </a:r>
            <a:r>
              <a:rPr lang="en-US" sz="2400" dirty="0" smtClean="0"/>
              <a:t>Significantly improved ‘Leo-Geo belt’ coverage</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 name="image4.png" descr="leogoe_coverage"/>
          <p:cNvPicPr/>
          <p:nvPr/>
        </p:nvPicPr>
        <p:blipFill>
          <a:blip r:embed="rId3">
            <a:extLst/>
          </a:blip>
          <a:srcRect l="4224" t="624" r="5550"/>
          <a:stretch>
            <a:fillRect/>
          </a:stretch>
        </p:blipFill>
        <p:spPr>
          <a:xfrm>
            <a:off x="4824881" y="2563812"/>
            <a:ext cx="4103688" cy="3287693"/>
          </a:xfrm>
          <a:prstGeom prst="rect">
            <a:avLst/>
          </a:prstGeom>
          <a:ln w="12700">
            <a:miter lim="400000"/>
          </a:ln>
        </p:spPr>
      </p:pic>
      <p:pic>
        <p:nvPicPr>
          <p:cNvPr id="56" name="image5.png" descr="amvcov"/>
          <p:cNvPicPr/>
          <p:nvPr/>
        </p:nvPicPr>
        <p:blipFill>
          <a:blip r:embed="rId4">
            <a:extLst/>
          </a:blip>
          <a:srcRect l="4375" r="3840"/>
          <a:stretch>
            <a:fillRect/>
          </a:stretch>
        </p:blipFill>
        <p:spPr>
          <a:xfrm>
            <a:off x="271463" y="2563813"/>
            <a:ext cx="4097339" cy="3355976"/>
          </a:xfrm>
          <a:prstGeom prst="rect">
            <a:avLst/>
          </a:prstGeom>
          <a:ln w="12700">
            <a:miter lim="400000"/>
          </a:ln>
        </p:spPr>
      </p:pic>
      <p:sp>
        <p:nvSpPr>
          <p:cNvPr id="57" name="Shape 57"/>
          <p:cNvSpPr>
            <a:spLocks noGrp="1"/>
          </p:cNvSpPr>
          <p:nvPr>
            <p:ph type="title"/>
          </p:nvPr>
        </p:nvSpPr>
        <p:spPr>
          <a:xfrm>
            <a:off x="271463" y="580500"/>
            <a:ext cx="4251326" cy="1143001"/>
          </a:xfrm>
          <a:prstGeom prst="rect">
            <a:avLst/>
          </a:prstGeom>
        </p:spPr>
        <p:txBody>
          <a:bodyPr>
            <a:normAutofit/>
          </a:bodyPr>
          <a:lstStyle>
            <a:lvl1pPr defTabSz="297179">
              <a:defRPr sz="2340">
                <a:solidFill>
                  <a:srgbClr val="FFFF00"/>
                </a:solidFill>
              </a:defRPr>
            </a:lvl1pPr>
          </a:lstStyle>
          <a:p>
            <a:pPr lvl="0">
              <a:defRPr sz="1800">
                <a:solidFill>
                  <a:srgbClr val="000000"/>
                </a:solidFill>
              </a:defRPr>
            </a:pPr>
            <a:r>
              <a:rPr sz="2340" dirty="0">
                <a:solidFill>
                  <a:schemeClr val="tx1"/>
                </a:solidFill>
              </a:rPr>
              <a:t>Geostationary and Polar-orbiting Atmospheric Motion Vectors</a:t>
            </a:r>
          </a:p>
        </p:txBody>
      </p:sp>
      <p:sp>
        <p:nvSpPr>
          <p:cNvPr id="58" name="Shape 58"/>
          <p:cNvSpPr>
            <a:spLocks noGrp="1"/>
          </p:cNvSpPr>
          <p:nvPr>
            <p:ph type="body" idx="1"/>
          </p:nvPr>
        </p:nvSpPr>
        <p:spPr>
          <a:xfrm>
            <a:off x="4635500" y="356362"/>
            <a:ext cx="4413250" cy="2363789"/>
          </a:xfrm>
          <a:prstGeom prst="rect">
            <a:avLst/>
          </a:prstGeom>
          <a:ln w="38100">
            <a:solidFill>
              <a:srgbClr val="FFFFFF"/>
            </a:solidFill>
            <a:bevel/>
          </a:ln>
        </p:spPr>
        <p:txBody>
          <a:bodyPr lIns="0" tIns="0" rIns="0" bIns="0"/>
          <a:lstStyle/>
          <a:p>
            <a:pPr lvl="0" algn="ctr">
              <a:lnSpc>
                <a:spcPct val="80000"/>
              </a:lnSpc>
              <a:spcBef>
                <a:spcPts val="400"/>
              </a:spcBef>
              <a:buSzTx/>
              <a:buNone/>
              <a:defRPr sz="1800"/>
            </a:pPr>
            <a:r>
              <a:rPr sz="2000" b="1" u="sng" dirty="0"/>
              <a:t>Missing winds – gap in coverage</a:t>
            </a:r>
            <a:endParaRPr sz="1700" dirty="0"/>
          </a:p>
          <a:p>
            <a:pPr lvl="0">
              <a:lnSpc>
                <a:spcPct val="80000"/>
              </a:lnSpc>
              <a:spcBef>
                <a:spcPts val="400"/>
              </a:spcBef>
              <a:buClr>
                <a:srgbClr val="FFFFFF"/>
              </a:buClr>
              <a:defRPr sz="1800"/>
            </a:pPr>
            <a:r>
              <a:rPr sz="1700" u="sng" dirty="0"/>
              <a:t>NWP centers</a:t>
            </a:r>
            <a:r>
              <a:rPr sz="1700" dirty="0"/>
              <a:t>: the polar jet stream can be located in this gap; improper model initialization can lead to errors in the forecasts.</a:t>
            </a:r>
          </a:p>
          <a:p>
            <a:pPr lvl="0">
              <a:lnSpc>
                <a:spcPct val="80000"/>
              </a:lnSpc>
              <a:spcBef>
                <a:spcPts val="400"/>
              </a:spcBef>
              <a:buClr>
                <a:srgbClr val="FFFFFF"/>
              </a:buClr>
              <a:defRPr sz="1800"/>
            </a:pPr>
            <a:r>
              <a:rPr sz="1700" u="sng" dirty="0"/>
              <a:t>CIMSS research</a:t>
            </a:r>
            <a:r>
              <a:rPr sz="1700" dirty="0"/>
              <a:t>: the addition of the wind information is important in this region.</a:t>
            </a:r>
          </a:p>
        </p:txBody>
      </p:sp>
      <p:sp>
        <p:nvSpPr>
          <p:cNvPr id="59" name="Shape 59"/>
          <p:cNvSpPr/>
          <p:nvPr/>
        </p:nvSpPr>
        <p:spPr>
          <a:xfrm flipH="1">
            <a:off x="3779181" y="1979459"/>
            <a:ext cx="1400013" cy="1164920"/>
          </a:xfrm>
          <a:prstGeom prst="line">
            <a:avLst/>
          </a:prstGeom>
          <a:ln w="25400">
            <a:solidFill>
              <a:srgbClr val="FF0000"/>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60" name="Shape 60"/>
          <p:cNvSpPr/>
          <p:nvPr/>
        </p:nvSpPr>
        <p:spPr>
          <a:xfrm>
            <a:off x="5871953" y="1979459"/>
            <a:ext cx="653957" cy="1023567"/>
          </a:xfrm>
          <a:prstGeom prst="line">
            <a:avLst/>
          </a:prstGeom>
          <a:ln w="25400">
            <a:solidFill>
              <a:srgbClr val="FF0000"/>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61" name="Shape 61"/>
          <p:cNvSpPr/>
          <p:nvPr/>
        </p:nvSpPr>
        <p:spPr>
          <a:xfrm>
            <a:off x="2051843" y="5930815"/>
            <a:ext cx="4941889" cy="579263"/>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spAutoFit/>
          </a:bodyPr>
          <a:lstStyle/>
          <a:p>
            <a:pPr lvl="0" algn="ctr"/>
            <a:r>
              <a:rPr sz="800">
                <a:solidFill>
                  <a:srgbClr val="FFFFFF"/>
                </a:solidFill>
              </a:rPr>
              <a:t>Plot courtesy of James Cotton: LeoGeo AMVs - ECMWF, 5 October 2011</a:t>
            </a:r>
          </a:p>
          <a:p>
            <a:pPr lvl="0" algn="ctr"/>
            <a:endParaRPr sz="800">
              <a:solidFill>
                <a:srgbClr val="FFFFFF"/>
              </a:solidFill>
            </a:endParaRPr>
          </a:p>
          <a:p>
            <a:pPr lvl="0" algn="ctr"/>
            <a:r>
              <a:rPr>
                <a:solidFill>
                  <a:srgbClr val="FFFFFF"/>
                </a:solidFill>
              </a:rPr>
              <a:t>UK Met Office monitoring plot: 25 August 2010</a:t>
            </a:r>
          </a:p>
        </p:txBody>
      </p:sp>
      <p:sp>
        <p:nvSpPr>
          <p:cNvPr id="9" name="TextBox 8"/>
          <p:cNvSpPr txBox="1"/>
          <p:nvPr/>
        </p:nvSpPr>
        <p:spPr>
          <a:xfrm>
            <a:off x="263914" y="6037356"/>
            <a:ext cx="6762643" cy="369332"/>
          </a:xfrm>
          <a:prstGeom prst="rect">
            <a:avLst/>
          </a:prstGeom>
          <a:noFill/>
        </p:spPr>
        <p:txBody>
          <a:bodyPr wrap="square" rtlCol="0">
            <a:spAutoFit/>
          </a:bodyPr>
          <a:lstStyle/>
          <a:p>
            <a:r>
              <a:rPr lang="en-US" dirty="0" err="1" smtClean="0"/>
              <a:t>Santek</a:t>
            </a:r>
            <a:r>
              <a:rPr lang="en-US" dirty="0" smtClean="0"/>
              <a:t>, Hoover, Key, </a:t>
            </a:r>
            <a:r>
              <a:rPr lang="en-US" dirty="0" err="1" smtClean="0"/>
              <a:t>Lazzara</a:t>
            </a:r>
            <a:r>
              <a:rPr lang="en-US" dirty="0" smtClean="0"/>
              <a:t> (2015, personal communication)</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14" y="423536"/>
            <a:ext cx="9091782" cy="5003474"/>
          </a:xfrm>
          <a:prstGeom prst="rect">
            <a:avLst/>
          </a:prstGeom>
        </p:spPr>
      </p:pic>
      <p:sp>
        <p:nvSpPr>
          <p:cNvPr id="5" name="TextBox 4"/>
          <p:cNvSpPr txBox="1"/>
          <p:nvPr/>
        </p:nvSpPr>
        <p:spPr>
          <a:xfrm>
            <a:off x="181444" y="5674466"/>
            <a:ext cx="6762643" cy="646331"/>
          </a:xfrm>
          <a:prstGeom prst="rect">
            <a:avLst/>
          </a:prstGeom>
          <a:noFill/>
        </p:spPr>
        <p:txBody>
          <a:bodyPr wrap="square" rtlCol="0">
            <a:spAutoFit/>
          </a:bodyPr>
          <a:lstStyle/>
          <a:p>
            <a:r>
              <a:rPr lang="en-US" dirty="0" smtClean="0"/>
              <a:t>LEO-GEO winds assimilation in </a:t>
            </a:r>
            <a:r>
              <a:rPr lang="en-US" dirty="0" err="1" smtClean="0"/>
              <a:t>NCEP’s</a:t>
            </a:r>
            <a:r>
              <a:rPr lang="en-US" dirty="0" smtClean="0"/>
              <a:t> GSI</a:t>
            </a:r>
          </a:p>
          <a:p>
            <a:r>
              <a:rPr lang="en-US" dirty="0" smtClean="0"/>
              <a:t>Hoover, </a:t>
            </a:r>
            <a:r>
              <a:rPr lang="en-US" dirty="0" err="1" smtClean="0"/>
              <a:t>Santek</a:t>
            </a:r>
            <a:r>
              <a:rPr lang="en-US" dirty="0" smtClean="0"/>
              <a:t> (2015, personal communication)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369"/>
            <a:ext cx="8229600" cy="5247728"/>
          </a:xfrm>
        </p:spPr>
        <p:txBody>
          <a:bodyPr>
            <a:normAutofit fontScale="90000"/>
          </a:bodyPr>
          <a:lstStyle/>
          <a:p>
            <a:pPr algn="just">
              <a:spcBef>
                <a:spcPts val="2000"/>
              </a:spcBef>
            </a:pPr>
            <a:r>
              <a:rPr lang="en-US" sz="3200" dirty="0" smtClean="0"/>
              <a:t>Summary / Outlook</a:t>
            </a:r>
            <a:r>
              <a:rPr lang="en-US" sz="3200" dirty="0" smtClean="0"/>
              <a:t> </a:t>
            </a:r>
            <a:br>
              <a:rPr lang="en-US" sz="3200" dirty="0" smtClean="0"/>
            </a:br>
            <a:r>
              <a:rPr lang="en-US" sz="2400" dirty="0" err="1" smtClean="0">
                <a:latin typeface="Wingdings"/>
                <a:ea typeface="Wingdings"/>
                <a:cs typeface="Wingdings"/>
              </a:rPr>
              <a:t></a:t>
            </a:r>
            <a:r>
              <a:rPr lang="en-US" sz="2400" dirty="0" smtClean="0">
                <a:latin typeface="Wingdings"/>
                <a:ea typeface="Wingdings"/>
                <a:cs typeface="Wingdings"/>
              </a:rPr>
              <a:t> </a:t>
            </a:r>
            <a:r>
              <a:rPr lang="en-US" sz="2400" dirty="0" smtClean="0"/>
              <a:t>Preliminary results show that </a:t>
            </a:r>
            <a:r>
              <a:rPr lang="en-US" sz="2400" dirty="0" err="1" smtClean="0"/>
              <a:t>AMVs</a:t>
            </a:r>
            <a:r>
              <a:rPr lang="en-US" sz="2400" dirty="0" smtClean="0"/>
              <a:t> and DWL winds are</a:t>
            </a:r>
            <a:r>
              <a:rPr lang="en-US" sz="2400" dirty="0" smtClean="0"/>
              <a:t> similar when strict </a:t>
            </a:r>
            <a:r>
              <a:rPr lang="en-US" sz="2400" dirty="0" smtClean="0"/>
              <a:t>collocation criteria are applied</a:t>
            </a:r>
            <a:r>
              <a:rPr lang="en-US" sz="2400" dirty="0" smtClean="0"/>
              <a:t> </a:t>
            </a:r>
            <a:br>
              <a:rPr lang="en-US" sz="2400" dirty="0" smtClean="0"/>
            </a:br>
            <a:r>
              <a:rPr lang="en-US" sz="2400" dirty="0" err="1" smtClean="0">
                <a:latin typeface="Wingdings"/>
                <a:ea typeface="Wingdings"/>
                <a:cs typeface="Wingdings"/>
              </a:rPr>
              <a:t></a:t>
            </a:r>
            <a:r>
              <a:rPr lang="en-US" sz="2400" dirty="0" smtClean="0"/>
              <a:t>    DWL winds can be used to revise the </a:t>
            </a:r>
            <a:r>
              <a:rPr lang="en-US" sz="2400" dirty="0" err="1" smtClean="0"/>
              <a:t>AMV’s</a:t>
            </a:r>
            <a:r>
              <a:rPr lang="en-US" sz="2400" dirty="0" smtClean="0"/>
              <a:t> Observation Errors</a:t>
            </a:r>
            <a:r>
              <a:rPr lang="en-US" sz="2400" dirty="0" smtClean="0"/>
              <a:t> </a:t>
            </a:r>
            <a:br>
              <a:rPr lang="en-US" sz="2400" dirty="0" smtClean="0"/>
            </a:br>
            <a:r>
              <a:rPr lang="en-US" sz="2400" dirty="0" err="1" smtClean="0">
                <a:latin typeface="Wingdings"/>
                <a:ea typeface="Wingdings"/>
                <a:cs typeface="Wingdings"/>
              </a:rPr>
              <a:t></a:t>
            </a:r>
            <a:r>
              <a:rPr lang="en-US" sz="2400" dirty="0" smtClean="0"/>
              <a:t>  It is feasible to use DWL wind profiles for ‘best fit’ AMV height correction</a:t>
            </a:r>
            <a:r>
              <a:rPr lang="en-US" sz="2400" dirty="0" smtClean="0"/>
              <a:t> </a:t>
            </a:r>
            <a:br>
              <a:rPr lang="en-US" sz="2400" dirty="0" smtClean="0"/>
            </a:br>
            <a:r>
              <a:rPr lang="en-US" sz="2400" dirty="0" err="1" smtClean="0">
                <a:latin typeface="Wingdings"/>
                <a:ea typeface="Wingdings"/>
                <a:cs typeface="Wingdings"/>
              </a:rPr>
              <a:t></a:t>
            </a:r>
            <a:r>
              <a:rPr lang="en-US" sz="2400" dirty="0" smtClean="0">
                <a:latin typeface="Wingdings"/>
                <a:ea typeface="Wingdings"/>
                <a:cs typeface="Wingdings"/>
              </a:rPr>
              <a:t> </a:t>
            </a:r>
            <a:r>
              <a:rPr lang="en-US" sz="2400" dirty="0" smtClean="0"/>
              <a:t>Doppler </a:t>
            </a:r>
            <a:r>
              <a:rPr lang="en-US" sz="2400" dirty="0" err="1" smtClean="0"/>
              <a:t>lidar</a:t>
            </a:r>
            <a:r>
              <a:rPr lang="en-US" sz="2400" dirty="0" smtClean="0"/>
              <a:t> wind profiles may be useful for assigning an AMV to a layer instead of a level. Some AMV producers will soon report relevant cloud information along with each AMV vector, thus facilitating the  transition level-to-layer when using </a:t>
            </a:r>
            <a:r>
              <a:rPr lang="en-US" sz="2400" dirty="0" err="1" smtClean="0"/>
              <a:t>AMVs</a:t>
            </a:r>
            <a:r>
              <a:rPr lang="en-US" sz="2400" dirty="0" smtClean="0"/>
              <a:t> in NWP models</a:t>
            </a:r>
            <a:r>
              <a:rPr lang="en-US" sz="2400" dirty="0" smtClean="0"/>
              <a:t/>
            </a:r>
            <a:br>
              <a:rPr lang="en-US" sz="2400" dirty="0" smtClean="0"/>
            </a:br>
            <a:r>
              <a:rPr lang="en-US" sz="2400" dirty="0" err="1" smtClean="0">
                <a:latin typeface="Wingdings"/>
                <a:ea typeface="Wingdings"/>
                <a:cs typeface="Wingdings"/>
              </a:rPr>
              <a:t></a:t>
            </a:r>
            <a:r>
              <a:rPr lang="en-US" sz="2400" dirty="0" smtClean="0"/>
              <a:t> </a:t>
            </a:r>
            <a:r>
              <a:rPr lang="en-US" sz="2400" dirty="0" smtClean="0"/>
              <a:t> Leo-Geo winds in the polar regions have positive impact. We hope assimilating ADM winds to make things even better</a:t>
            </a:r>
            <a:endParaRPr lang="en-US" sz="2400" dirty="0"/>
          </a:p>
        </p:txBody>
      </p:sp>
      <p:sp>
        <p:nvSpPr>
          <p:cNvPr id="3" name="TextBox 2"/>
          <p:cNvSpPr txBox="1"/>
          <p:nvPr/>
        </p:nvSpPr>
        <p:spPr>
          <a:xfrm>
            <a:off x="457200" y="5290755"/>
            <a:ext cx="8229600" cy="461665"/>
          </a:xfrm>
          <a:prstGeom prst="rect">
            <a:avLst/>
          </a:prstGeom>
          <a:noFill/>
        </p:spPr>
        <p:txBody>
          <a:bodyPr wrap="square" rtlCol="0">
            <a:spAutoFit/>
          </a:bodyPr>
          <a:lstStyle/>
          <a:p>
            <a:r>
              <a:rPr lang="en-US" sz="2400" dirty="0" smtClean="0">
                <a:solidFill>
                  <a:srgbClr val="0000FF"/>
                </a:solidFill>
              </a:rPr>
              <a:t>   </a:t>
            </a:r>
            <a:r>
              <a:rPr lang="en-US" sz="2400" dirty="0" smtClean="0">
                <a:solidFill>
                  <a:srgbClr val="0000FF"/>
                </a:solidFill>
              </a:rPr>
              <a:t>We can’t wait to get </a:t>
            </a:r>
            <a:r>
              <a:rPr lang="en-US" sz="2400" dirty="0" smtClean="0">
                <a:solidFill>
                  <a:srgbClr val="0000FF"/>
                </a:solidFill>
              </a:rPr>
              <a:t>ADM</a:t>
            </a:r>
            <a:r>
              <a:rPr lang="en-US" sz="2400" dirty="0" smtClean="0">
                <a:solidFill>
                  <a:srgbClr val="0000FF"/>
                </a:solidFill>
              </a:rPr>
              <a:t>-Aeolus winds! </a:t>
            </a:r>
            <a:endParaRPr 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6442" y="627279"/>
            <a:ext cx="5860098" cy="5247728"/>
          </a:xfrm>
        </p:spPr>
        <p:txBody>
          <a:bodyPr>
            <a:normAutofit/>
          </a:bodyPr>
          <a:lstStyle/>
          <a:p>
            <a:pPr algn="just"/>
            <a:r>
              <a:rPr lang="en-US" sz="3200" dirty="0" smtClean="0"/>
              <a:t>Thank you!</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67210" y="183594"/>
            <a:ext cx="8476513" cy="6740309"/>
          </a:xfrm>
          <a:prstGeom prst="rect">
            <a:avLst/>
          </a:prstGeom>
          <a:noFill/>
        </p:spPr>
        <p:txBody>
          <a:bodyPr wrap="square" rtlCol="0">
            <a:spAutoFit/>
          </a:bodyPr>
          <a:lstStyle/>
          <a:p>
            <a:pPr algn="just"/>
            <a:r>
              <a:rPr lang="en-US" sz="1600" dirty="0" smtClean="0"/>
              <a:t>ABSTRACT</a:t>
            </a:r>
          </a:p>
          <a:p>
            <a:pPr algn="just"/>
            <a:r>
              <a:rPr lang="en-US" sz="1600" dirty="0" smtClean="0"/>
              <a:t>Many </a:t>
            </a:r>
            <a:r>
              <a:rPr lang="en-US" sz="1600" dirty="0"/>
              <a:t>NWP models have successfully assimilated satellite </a:t>
            </a:r>
            <a:r>
              <a:rPr lang="en-US" sz="1600" dirty="0" err="1"/>
              <a:t>AMVs</a:t>
            </a:r>
            <a:r>
              <a:rPr lang="en-US" sz="1600" dirty="0"/>
              <a:t> for years. Recently, experiments at ECMWF showed positive impact when assimilating airborne wind-</a:t>
            </a:r>
            <a:r>
              <a:rPr lang="en-US" sz="1600" dirty="0" err="1"/>
              <a:t>lidar</a:t>
            </a:r>
            <a:r>
              <a:rPr lang="en-US" sz="1600" dirty="0"/>
              <a:t> winds. Thus, in preparation for the ADM Aeolus launch and inclusion of Doppler </a:t>
            </a:r>
            <a:r>
              <a:rPr lang="en-US" sz="1600" dirty="0" err="1"/>
              <a:t>lidar</a:t>
            </a:r>
            <a:r>
              <a:rPr lang="en-US" sz="1600" dirty="0"/>
              <a:t> winds in</a:t>
            </a:r>
            <a:r>
              <a:rPr lang="en-US" sz="1600" dirty="0" smtClean="0"/>
              <a:t> data assimilation (DA) </a:t>
            </a:r>
            <a:r>
              <a:rPr lang="en-US" sz="1600" dirty="0"/>
              <a:t>it is important to understand how cloud tracked </a:t>
            </a:r>
            <a:r>
              <a:rPr lang="en-US" sz="1600" dirty="0" err="1"/>
              <a:t>AMVs</a:t>
            </a:r>
            <a:r>
              <a:rPr lang="en-US" sz="1600" dirty="0"/>
              <a:t> compare and complement</a:t>
            </a:r>
            <a:r>
              <a:rPr lang="en-US" sz="1600" dirty="0" smtClean="0"/>
              <a:t> the wind</a:t>
            </a:r>
            <a:r>
              <a:rPr lang="en-US" sz="1600" dirty="0"/>
              <a:t>-</a:t>
            </a:r>
            <a:r>
              <a:rPr lang="en-US" sz="1600" dirty="0" err="1"/>
              <a:t>lidar</a:t>
            </a:r>
            <a:r>
              <a:rPr lang="en-US" sz="1600" dirty="0"/>
              <a:t> derived winds. A preliminary case study using T-PARC campaign data from hurricane </a:t>
            </a:r>
            <a:r>
              <a:rPr lang="en-US" sz="1600" dirty="0" err="1"/>
              <a:t>Sinlaku</a:t>
            </a:r>
            <a:r>
              <a:rPr lang="en-US" sz="1600" dirty="0"/>
              <a:t> inter-compared Doppler-wind </a:t>
            </a:r>
            <a:r>
              <a:rPr lang="en-US" sz="1600" dirty="0" err="1"/>
              <a:t>lidar</a:t>
            </a:r>
            <a:r>
              <a:rPr lang="en-US" sz="1600" dirty="0"/>
              <a:t> (DWL) profiles, dropsondes (DS), </a:t>
            </a:r>
            <a:r>
              <a:rPr lang="en-US" sz="1600" dirty="0" err="1"/>
              <a:t>ECMWF’s</a:t>
            </a:r>
            <a:r>
              <a:rPr lang="en-US" sz="1600" dirty="0"/>
              <a:t> First Guess (FG) and 6h MTSAT </a:t>
            </a:r>
            <a:r>
              <a:rPr lang="en-US" sz="1600" dirty="0" err="1"/>
              <a:t>AMVs</a:t>
            </a:r>
            <a:r>
              <a:rPr lang="en-US" sz="1600" dirty="0"/>
              <a:t> offered a first look into how satellite and airborne wind-</a:t>
            </a:r>
            <a:r>
              <a:rPr lang="en-US" sz="1600" dirty="0" err="1"/>
              <a:t>lidar</a:t>
            </a:r>
            <a:r>
              <a:rPr lang="en-US" sz="1600" dirty="0"/>
              <a:t> winds compare. Despite the different physical nature of the retrievals, </a:t>
            </a:r>
            <a:r>
              <a:rPr lang="en-US" sz="1600" dirty="0" err="1"/>
              <a:t>AMVs</a:t>
            </a:r>
            <a:r>
              <a:rPr lang="en-US" sz="1600" dirty="0"/>
              <a:t> showed similar speed bias and RMS against DWL, DS and FG winds. Due to the limited data samples these results were rather preliminary, yet illustrative and encouraging</a:t>
            </a:r>
            <a:r>
              <a:rPr lang="en-US" sz="1600" dirty="0" smtClean="0"/>
              <a:t>.</a:t>
            </a:r>
          </a:p>
          <a:p>
            <a:pPr algn="just"/>
            <a:endParaRPr lang="en-US" sz="1600" dirty="0"/>
          </a:p>
          <a:p>
            <a:pPr algn="just"/>
            <a:r>
              <a:rPr lang="en-US" sz="1600" dirty="0" smtClean="0"/>
              <a:t>Applying </a:t>
            </a:r>
            <a:r>
              <a:rPr lang="en-US" sz="1600" dirty="0" err="1"/>
              <a:t>CIMSS's</a:t>
            </a:r>
            <a:r>
              <a:rPr lang="en-US" sz="1600" dirty="0"/>
              <a:t> AMV extraction algorithm to hourly MTSAT imagery yields a much larger AMV data set, allowing</a:t>
            </a:r>
            <a:r>
              <a:rPr lang="en-US" sz="1600" dirty="0" smtClean="0"/>
              <a:t> us to </a:t>
            </a:r>
            <a:r>
              <a:rPr lang="en-US" sz="1600" dirty="0"/>
              <a:t>repeat the study and further the investigation. The inter-comparison now looks at speed, direction, altitude displacement and also the U and V components of the wind vector. Results can be binned by altitude (low, mid, high winds), cloudy/non-cloudy conditions and the </a:t>
            </a:r>
            <a:r>
              <a:rPr lang="en-US" sz="1600" dirty="0" err="1"/>
              <a:t>AMVs</a:t>
            </a:r>
            <a:r>
              <a:rPr lang="en-US" sz="1600" dirty="0"/>
              <a:t> height assignment method. A three-way collocated data set (AMV-DS-DWL) analysis suggests that ADM Doppler wind profiles </a:t>
            </a:r>
            <a:r>
              <a:rPr lang="en-US" sz="1600" dirty="0" err="1"/>
              <a:t>i</a:t>
            </a:r>
            <a:r>
              <a:rPr lang="en-US" sz="1600" dirty="0"/>
              <a:t>) can be used instead of </a:t>
            </a:r>
            <a:r>
              <a:rPr lang="en-US" sz="1600" dirty="0" err="1"/>
              <a:t>RAOBs</a:t>
            </a:r>
            <a:r>
              <a:rPr lang="en-US" sz="1600" dirty="0"/>
              <a:t> for evaluating the accuracy of </a:t>
            </a:r>
            <a:r>
              <a:rPr lang="en-US" sz="1600" dirty="0" err="1"/>
              <a:t>AMVs</a:t>
            </a:r>
            <a:r>
              <a:rPr lang="en-US" sz="1600" dirty="0"/>
              <a:t> wherever </a:t>
            </a:r>
            <a:r>
              <a:rPr lang="en-US" sz="1600" dirty="0" err="1"/>
              <a:t>RAOBs</a:t>
            </a:r>
            <a:r>
              <a:rPr lang="en-US" sz="1600" dirty="0"/>
              <a:t> are not available on a global scale; ii) can be used to develop an AMV height correction method and/or overall revision of the AMV Observation Error profiles normally used in </a:t>
            </a:r>
            <a:r>
              <a:rPr lang="en-US" sz="1600" dirty="0" err="1" smtClean="0"/>
              <a:t>NWPs</a:t>
            </a:r>
            <a:r>
              <a:rPr lang="en-US" sz="1600" dirty="0" smtClean="0"/>
              <a:t> models.</a:t>
            </a:r>
          </a:p>
          <a:p>
            <a:pPr algn="just"/>
            <a:endParaRPr lang="en-US" sz="1600" dirty="0"/>
          </a:p>
          <a:p>
            <a:pPr algn="just"/>
            <a:r>
              <a:rPr lang="en-US" sz="1600" dirty="0" smtClean="0"/>
              <a:t>Recent </a:t>
            </a:r>
            <a:r>
              <a:rPr lang="en-US" sz="1600" dirty="0"/>
              <a:t>research suggests that </a:t>
            </a:r>
            <a:r>
              <a:rPr lang="en-US" sz="1600" dirty="0" err="1"/>
              <a:t>AMVs</a:t>
            </a:r>
            <a:r>
              <a:rPr lang="en-US" sz="1600" dirty="0"/>
              <a:t> may be better represented and assimilated in NWP models by assigning them to </a:t>
            </a:r>
            <a:r>
              <a:rPr lang="en-US" sz="1600" dirty="0" err="1"/>
              <a:t>tropospheric</a:t>
            </a:r>
            <a:r>
              <a:rPr lang="en-US" sz="1600" dirty="0"/>
              <a:t> layers, rather than discrete levels. We present results from correcting </a:t>
            </a:r>
            <a:r>
              <a:rPr lang="en-US" sz="1600" dirty="0" err="1"/>
              <a:t>AMVs</a:t>
            </a:r>
            <a:r>
              <a:rPr lang="en-US" sz="1600" dirty="0"/>
              <a:t> heights using airborne </a:t>
            </a:r>
            <a:r>
              <a:rPr lang="en-US" sz="1600" dirty="0" err="1"/>
              <a:t>lidar</a:t>
            </a:r>
            <a:r>
              <a:rPr lang="en-US" sz="1600" dirty="0"/>
              <a:t> observations, and first ideas on how Doppler wind profiles can be used to assess the uncertainty introduced by the assumption that cloud and water features are ideal tracers.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67214" y="641262"/>
            <a:ext cx="8354108" cy="3416320"/>
          </a:xfrm>
          <a:prstGeom prst="rect">
            <a:avLst/>
          </a:prstGeom>
          <a:noFill/>
        </p:spPr>
        <p:txBody>
          <a:bodyPr wrap="square" rtlCol="0">
            <a:spAutoFit/>
          </a:bodyPr>
          <a:lstStyle/>
          <a:p>
            <a:pPr algn="just"/>
            <a:r>
              <a:rPr lang="en-US" dirty="0" smtClean="0"/>
              <a:t>SUGGESTIONS by Conf </a:t>
            </a:r>
            <a:r>
              <a:rPr lang="en-US" dirty="0" err="1" smtClean="0"/>
              <a:t>Organiser</a:t>
            </a:r>
            <a:r>
              <a:rPr lang="en-US" dirty="0" smtClean="0"/>
              <a:t> </a:t>
            </a:r>
          </a:p>
          <a:p>
            <a:pPr algn="just"/>
            <a:endParaRPr lang="en-US" dirty="0" smtClean="0"/>
          </a:p>
          <a:p>
            <a:pPr algn="just"/>
            <a:r>
              <a:rPr lang="en-US" dirty="0" smtClean="0"/>
              <a:t>Discuss </a:t>
            </a:r>
            <a:r>
              <a:rPr lang="en-US" dirty="0"/>
              <a:t>the difference in the centre of gravity of the signal used for the AMV height assignment and the centre of gravity of the return signals from the </a:t>
            </a:r>
            <a:r>
              <a:rPr lang="en-US" dirty="0" err="1"/>
              <a:t>lidar</a:t>
            </a:r>
            <a:r>
              <a:rPr lang="en-US" dirty="0"/>
              <a:t> vertical bins. This was extensively discussed at the IWWG meeting in Copenhagen in June after the DWD talk, which looked into CALIPSO and AMV estimated cloud heights. This is also relevant for Aeolus Doppler Mie winds in complex scenes. The retrieved/attributed cloud wind and </a:t>
            </a:r>
            <a:r>
              <a:rPr lang="en-US" dirty="0" err="1"/>
              <a:t>lidar</a:t>
            </a:r>
            <a:r>
              <a:rPr lang="en-US" dirty="0"/>
              <a:t> bin height very much depend on the centre of gravity and signal attenuation, which is wavelength and signal strength dependent.</a:t>
            </a:r>
            <a:r>
              <a:rPr lang="en-US" dirty="0" smtClean="0"/>
              <a:t> </a:t>
            </a:r>
          </a:p>
          <a:p>
            <a:pPr algn="just"/>
            <a:endParaRPr lang="en-US" dirty="0" smtClean="0"/>
          </a:p>
          <a:p>
            <a:pPr algn="just"/>
            <a:r>
              <a:rPr lang="en-US" dirty="0" smtClean="0"/>
              <a:t>Briefly describe </a:t>
            </a:r>
            <a:r>
              <a:rPr lang="en-US" dirty="0"/>
              <a:t>the plans for comparison of Aeolus Mie wind products with </a:t>
            </a:r>
            <a:r>
              <a:rPr lang="en-US" dirty="0" err="1"/>
              <a:t>AMVs</a:t>
            </a:r>
            <a:r>
              <a:rPr lang="en-US" dirty="0"/>
              <a:t>, as outlined in the join US CAL/VAL </a:t>
            </a:r>
            <a:r>
              <a:rPr lang="en-US" dirty="0" smtClean="0"/>
              <a:t>proposal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4209" y="428386"/>
            <a:ext cx="8690720" cy="6186310"/>
          </a:xfrm>
          <a:prstGeom prst="rect">
            <a:avLst/>
          </a:prstGeom>
          <a:noFill/>
        </p:spPr>
        <p:txBody>
          <a:bodyPr wrap="square" rtlCol="0">
            <a:spAutoFit/>
          </a:bodyPr>
          <a:lstStyle/>
          <a:p>
            <a:pPr algn="just"/>
            <a:r>
              <a:rPr lang="en-GB" b="1" i="1" dirty="0" smtClean="0"/>
              <a:t>"</a:t>
            </a:r>
            <a:r>
              <a:rPr lang="en-GB" b="1" i="1" dirty="0"/>
              <a:t>A US Effort for </a:t>
            </a:r>
            <a:r>
              <a:rPr lang="en-GB" b="1" i="1" dirty="0" smtClean="0"/>
              <a:t>ADM-Aeolus </a:t>
            </a:r>
            <a:r>
              <a:rPr lang="en-GB" b="1" i="1" dirty="0"/>
              <a:t>Calibration and </a:t>
            </a:r>
            <a:r>
              <a:rPr lang="en-GB" b="1" i="1" dirty="0" smtClean="0"/>
              <a:t>Validation”, Michael </a:t>
            </a:r>
            <a:r>
              <a:rPr lang="en-GB" b="1" i="1" dirty="0"/>
              <a:t>Hardesty and 15 co-</a:t>
            </a:r>
            <a:r>
              <a:rPr lang="en-GB" b="1" i="1" dirty="0" smtClean="0"/>
              <a:t>PIs </a:t>
            </a:r>
          </a:p>
          <a:p>
            <a:pPr algn="just"/>
            <a:endParaRPr lang="en-US" dirty="0" smtClean="0"/>
          </a:p>
          <a:p>
            <a:pPr algn="just"/>
            <a:r>
              <a:rPr lang="en-US" dirty="0" smtClean="0"/>
              <a:t>Proposed Work:	</a:t>
            </a:r>
            <a:r>
              <a:rPr lang="en-US" b="1" dirty="0" smtClean="0"/>
              <a:t>Comparison of ADM-Aeolus winds to </a:t>
            </a:r>
          </a:p>
          <a:p>
            <a:pPr algn="just"/>
            <a:r>
              <a:rPr lang="en-US" b="1" dirty="0" smtClean="0"/>
              <a:t>				conventional Atmospheric Motion Vectors (</a:t>
            </a:r>
            <a:r>
              <a:rPr lang="en-US" b="1" dirty="0" err="1" smtClean="0"/>
              <a:t>AMVs</a:t>
            </a:r>
            <a:r>
              <a:rPr lang="en-US" b="1" dirty="0" smtClean="0"/>
              <a:t>)</a:t>
            </a:r>
          </a:p>
          <a:p>
            <a:pPr algn="just"/>
            <a:endParaRPr lang="en-US" b="1" dirty="0" smtClean="0"/>
          </a:p>
          <a:p>
            <a:pPr algn="just"/>
            <a:r>
              <a:rPr lang="en-US" dirty="0" smtClean="0"/>
              <a:t>Team: 			</a:t>
            </a:r>
            <a:r>
              <a:rPr lang="en-US" b="1" dirty="0" smtClean="0"/>
              <a:t>Iliana Genkova and Chris </a:t>
            </a:r>
            <a:r>
              <a:rPr lang="en-US" b="1" dirty="0" err="1" smtClean="0"/>
              <a:t>Velden</a:t>
            </a:r>
            <a:r>
              <a:rPr lang="en-US" b="1" dirty="0" smtClean="0"/>
              <a:t> (UW-CIMSS) </a:t>
            </a:r>
          </a:p>
          <a:p>
            <a:pPr algn="just"/>
            <a:endParaRPr lang="en-US" dirty="0" smtClean="0"/>
          </a:p>
          <a:p>
            <a:pPr algn="just">
              <a:buFont typeface="Arial"/>
              <a:buChar char="•"/>
            </a:pPr>
            <a:r>
              <a:rPr lang="en-US" i="1" dirty="0" smtClean="0"/>
              <a:t> </a:t>
            </a:r>
            <a:r>
              <a:rPr lang="en-US" b="1" i="1" u="sng" dirty="0" smtClean="0"/>
              <a:t>Compare ADM-Aeolus </a:t>
            </a:r>
            <a:r>
              <a:rPr lang="en-US" b="1" i="1" u="sng" dirty="0"/>
              <a:t>global-coverage line-of-sight wind profiles with current state of the art feature-tracked </a:t>
            </a:r>
            <a:r>
              <a:rPr lang="en-US" b="1" i="1" u="sng" dirty="0" err="1"/>
              <a:t>AMVs</a:t>
            </a:r>
            <a:r>
              <a:rPr lang="en-US" i="1" dirty="0"/>
              <a:t>. The </a:t>
            </a:r>
            <a:r>
              <a:rPr lang="en-US" i="1" dirty="0" err="1"/>
              <a:t>AMVs</a:t>
            </a:r>
            <a:r>
              <a:rPr lang="en-US" i="1" dirty="0"/>
              <a:t> are operationally produced from several geostationary satellites and polar orbiters,</a:t>
            </a:r>
            <a:r>
              <a:rPr lang="en-US" i="1" dirty="0" smtClean="0"/>
              <a:t> yielding </a:t>
            </a:r>
            <a:r>
              <a:rPr lang="en-US" i="1" dirty="0"/>
              <a:t>global </a:t>
            </a:r>
            <a:r>
              <a:rPr lang="en-US" i="1" dirty="0" err="1"/>
              <a:t>tropospheric</a:t>
            </a:r>
            <a:r>
              <a:rPr lang="en-US" i="1" dirty="0"/>
              <a:t> wind vector coverage with consistent quality. Imagery from passive remote sensors is used to deduce </a:t>
            </a:r>
            <a:r>
              <a:rPr lang="en-US" i="1" dirty="0" err="1"/>
              <a:t>AMVs</a:t>
            </a:r>
            <a:r>
              <a:rPr lang="en-US" i="1" dirty="0"/>
              <a:t> by tracking clouds or water vapor</a:t>
            </a:r>
            <a:r>
              <a:rPr lang="en-US" i="1" dirty="0" smtClean="0"/>
              <a:t> gradients</a:t>
            </a:r>
            <a:r>
              <a:rPr lang="en-US" i="1" dirty="0"/>
              <a:t>. By comparing the ADM</a:t>
            </a:r>
            <a:r>
              <a:rPr lang="en-US" i="1" dirty="0" smtClean="0"/>
              <a:t> wind </a:t>
            </a:r>
            <a:r>
              <a:rPr lang="en-US" i="1" dirty="0"/>
              <a:t>profiles with this global AMV data set, ADM vector coverage, quality and differences with </a:t>
            </a:r>
            <a:r>
              <a:rPr lang="en-US" i="1" dirty="0" err="1"/>
              <a:t>AMVs</a:t>
            </a:r>
            <a:r>
              <a:rPr lang="en-US" i="1" dirty="0"/>
              <a:t> will be documented, thus assessing the complementary value of the ADM winds to the existing upper-air winds observing system</a:t>
            </a:r>
            <a:r>
              <a:rPr lang="en-US" i="1" dirty="0" smtClean="0"/>
              <a:t>.</a:t>
            </a:r>
          </a:p>
          <a:p>
            <a:pPr algn="just">
              <a:buFont typeface="Arial"/>
              <a:buChar char="•"/>
            </a:pPr>
            <a:endParaRPr lang="en-US" i="1" dirty="0" smtClean="0"/>
          </a:p>
          <a:p>
            <a:pPr algn="just">
              <a:buFont typeface="Arial"/>
              <a:buChar char="•"/>
            </a:pPr>
            <a:r>
              <a:rPr lang="en-US" i="1" dirty="0" smtClean="0"/>
              <a:t> </a:t>
            </a:r>
            <a:r>
              <a:rPr lang="en-US" b="1" i="1" u="sng" dirty="0" smtClean="0"/>
              <a:t>Investigate </a:t>
            </a:r>
            <a:r>
              <a:rPr lang="en-US" b="1" i="1" u="sng" dirty="0"/>
              <a:t>how </a:t>
            </a:r>
            <a:r>
              <a:rPr lang="en-US" b="1" i="1" u="sng" dirty="0" smtClean="0"/>
              <a:t>ADM-Aeolus </a:t>
            </a:r>
            <a:r>
              <a:rPr lang="en-US" b="1" i="1" u="sng" dirty="0"/>
              <a:t>wind profiles can be used to assess the uncertainty introduced by the assumption that cloud and water features are ideal tracer</a:t>
            </a:r>
            <a:r>
              <a:rPr lang="en-US" b="1" i="1" dirty="0"/>
              <a:t>s</a:t>
            </a:r>
            <a:r>
              <a:rPr lang="en-US" i="1" dirty="0"/>
              <a:t>, and additionally interpret how the ADM cloud top heights</a:t>
            </a:r>
            <a:r>
              <a:rPr lang="en-US" i="1" dirty="0" smtClean="0"/>
              <a:t> and </a:t>
            </a:r>
            <a:r>
              <a:rPr lang="en-US" i="1" dirty="0"/>
              <a:t>cloud-independent wind vector altitudes correlate. Such study would be most valuable over ocean where limited </a:t>
            </a:r>
            <a:r>
              <a:rPr lang="en-US" i="1" dirty="0" err="1"/>
              <a:t>RAOBs</a:t>
            </a:r>
            <a:r>
              <a:rPr lang="en-US" i="1" dirty="0"/>
              <a:t> are available for similar type studies</a:t>
            </a:r>
            <a:r>
              <a:rPr lang="en-US" i="1" dirty="0" smtClean="0"/>
              <a:t>. Further analysis to improve utilizing the U and V winds components separately in NWP models. </a:t>
            </a:r>
            <a:endParaRPr lang="en-US"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DM_aeolus_level_layer_DWL_AMV.tif"/>
          <p:cNvPicPr>
            <a:picLocks noChangeAspect="1"/>
          </p:cNvPicPr>
          <p:nvPr/>
        </p:nvPicPr>
        <p:blipFill>
          <a:blip r:embed="rId2"/>
          <a:stretch>
            <a:fillRect/>
          </a:stretch>
        </p:blipFill>
        <p:spPr>
          <a:xfrm>
            <a:off x="627323" y="0"/>
            <a:ext cx="7436075" cy="5597153"/>
          </a:xfrm>
          <a:prstGeom prst="rect">
            <a:avLst/>
          </a:prstGeom>
        </p:spPr>
      </p:pic>
      <p:sp>
        <p:nvSpPr>
          <p:cNvPr id="6" name="TextBox 5"/>
          <p:cNvSpPr txBox="1"/>
          <p:nvPr/>
        </p:nvSpPr>
        <p:spPr>
          <a:xfrm>
            <a:off x="1151076" y="5507821"/>
            <a:ext cx="7264235" cy="923330"/>
          </a:xfrm>
          <a:prstGeom prst="rect">
            <a:avLst/>
          </a:prstGeom>
          <a:noFill/>
        </p:spPr>
        <p:txBody>
          <a:bodyPr wrap="square" rtlCol="0">
            <a:spAutoFit/>
          </a:bodyPr>
          <a:lstStyle/>
          <a:p>
            <a:pPr algn="just"/>
            <a:r>
              <a:rPr lang="en-US" dirty="0" smtClean="0"/>
              <a:t>Mean VRMS and winds speed Bias of differences between </a:t>
            </a:r>
            <a:r>
              <a:rPr lang="en-US" dirty="0" err="1" smtClean="0"/>
              <a:t>AMVs</a:t>
            </a:r>
            <a:r>
              <a:rPr lang="en-US" dirty="0" smtClean="0"/>
              <a:t> and layer-averaged </a:t>
            </a:r>
            <a:r>
              <a:rPr lang="en-US" b="1" i="1" u="sng" dirty="0" smtClean="0"/>
              <a:t>Doppler wind profiles </a:t>
            </a:r>
            <a:r>
              <a:rPr lang="en-US" dirty="0" smtClean="0"/>
              <a:t>(IR and WV winds combined) from T-PARC.  Layers are relative to the original AMV pressure height.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4209" y="428386"/>
            <a:ext cx="8690720" cy="6186310"/>
          </a:xfrm>
          <a:prstGeom prst="rect">
            <a:avLst/>
          </a:prstGeom>
          <a:noFill/>
        </p:spPr>
        <p:txBody>
          <a:bodyPr wrap="square" rtlCol="0">
            <a:spAutoFit/>
          </a:bodyPr>
          <a:lstStyle/>
          <a:p>
            <a:pPr algn="just"/>
            <a:r>
              <a:rPr lang="en-GB" b="1" i="1" dirty="0" smtClean="0"/>
              <a:t>"</a:t>
            </a:r>
            <a:r>
              <a:rPr lang="en-GB" b="1" i="1" dirty="0"/>
              <a:t>A US Effort for </a:t>
            </a:r>
            <a:r>
              <a:rPr lang="en-GB" b="1" i="1" dirty="0" smtClean="0"/>
              <a:t>ADM-Aeolus </a:t>
            </a:r>
            <a:r>
              <a:rPr lang="en-GB" b="1" i="1" dirty="0"/>
              <a:t>Calibration and </a:t>
            </a:r>
            <a:r>
              <a:rPr lang="en-GB" b="1" i="1" dirty="0" smtClean="0"/>
              <a:t>Validation”, Michael </a:t>
            </a:r>
            <a:r>
              <a:rPr lang="en-GB" b="1" i="1" dirty="0"/>
              <a:t>Hardesty and 15 co-</a:t>
            </a:r>
            <a:r>
              <a:rPr lang="en-GB" b="1" i="1" dirty="0" smtClean="0"/>
              <a:t>PIs </a:t>
            </a:r>
          </a:p>
          <a:p>
            <a:pPr algn="just"/>
            <a:endParaRPr lang="en-US" dirty="0" smtClean="0"/>
          </a:p>
          <a:p>
            <a:pPr algn="just"/>
            <a:r>
              <a:rPr lang="en-US" dirty="0" smtClean="0"/>
              <a:t>Proposed Work:	</a:t>
            </a:r>
            <a:r>
              <a:rPr lang="en-US" b="1" dirty="0" smtClean="0"/>
              <a:t>Comparison of ADM-Aeolus winds to </a:t>
            </a:r>
          </a:p>
          <a:p>
            <a:pPr algn="just"/>
            <a:r>
              <a:rPr lang="en-US" b="1" dirty="0" smtClean="0"/>
              <a:t>				conventional Atmospheric Motion Vectors (</a:t>
            </a:r>
            <a:r>
              <a:rPr lang="en-US" b="1" dirty="0" err="1" smtClean="0"/>
              <a:t>AMVs</a:t>
            </a:r>
            <a:r>
              <a:rPr lang="en-US" b="1" dirty="0" smtClean="0"/>
              <a:t>)</a:t>
            </a:r>
          </a:p>
          <a:p>
            <a:pPr algn="just"/>
            <a:endParaRPr lang="en-US" b="1" dirty="0" smtClean="0"/>
          </a:p>
          <a:p>
            <a:pPr algn="just"/>
            <a:r>
              <a:rPr lang="en-US" dirty="0" smtClean="0"/>
              <a:t>Team: 			</a:t>
            </a:r>
            <a:r>
              <a:rPr lang="en-US" b="1" dirty="0" smtClean="0"/>
              <a:t>Iliana Genkova and Chris </a:t>
            </a:r>
            <a:r>
              <a:rPr lang="en-US" b="1" dirty="0" err="1" smtClean="0"/>
              <a:t>Velden</a:t>
            </a:r>
            <a:r>
              <a:rPr lang="en-US" b="1" dirty="0" smtClean="0"/>
              <a:t> (UW-CIMSS) </a:t>
            </a:r>
          </a:p>
          <a:p>
            <a:pPr algn="just"/>
            <a:endParaRPr lang="en-US" dirty="0" smtClean="0"/>
          </a:p>
          <a:p>
            <a:pPr algn="just">
              <a:buFont typeface="Arial"/>
              <a:buChar char="•"/>
            </a:pPr>
            <a:r>
              <a:rPr lang="en-US" i="1" dirty="0" smtClean="0"/>
              <a:t> </a:t>
            </a:r>
            <a:r>
              <a:rPr lang="en-US" b="1" i="1" u="sng" dirty="0" smtClean="0"/>
              <a:t>Compare ADM-Aeolus </a:t>
            </a:r>
            <a:r>
              <a:rPr lang="en-US" b="1" i="1" u="sng" dirty="0"/>
              <a:t>global-coverage line-of-sight wind profiles with current state of the art feature-tracked </a:t>
            </a:r>
            <a:r>
              <a:rPr lang="en-US" b="1" i="1" u="sng" dirty="0" err="1"/>
              <a:t>AMVs</a:t>
            </a:r>
            <a:r>
              <a:rPr lang="en-US" i="1" dirty="0"/>
              <a:t>. The </a:t>
            </a:r>
            <a:r>
              <a:rPr lang="en-US" i="1" dirty="0" err="1"/>
              <a:t>AMVs</a:t>
            </a:r>
            <a:r>
              <a:rPr lang="en-US" i="1" dirty="0"/>
              <a:t> are operationally produced from several geostationary satellites and polar orbiters,</a:t>
            </a:r>
            <a:r>
              <a:rPr lang="en-US" i="1" dirty="0" smtClean="0"/>
              <a:t> yielding </a:t>
            </a:r>
            <a:r>
              <a:rPr lang="en-US" i="1" dirty="0"/>
              <a:t>global </a:t>
            </a:r>
            <a:r>
              <a:rPr lang="en-US" i="1" dirty="0" err="1"/>
              <a:t>tropospheric</a:t>
            </a:r>
            <a:r>
              <a:rPr lang="en-US" i="1" dirty="0"/>
              <a:t> wind vector coverage with consistent quality. Imagery from passive remote sensors is used to deduce </a:t>
            </a:r>
            <a:r>
              <a:rPr lang="en-US" i="1" dirty="0" err="1"/>
              <a:t>AMVs</a:t>
            </a:r>
            <a:r>
              <a:rPr lang="en-US" i="1" dirty="0"/>
              <a:t> by tracking clouds or water vapor</a:t>
            </a:r>
            <a:r>
              <a:rPr lang="en-US" i="1" dirty="0" smtClean="0"/>
              <a:t> gradients</a:t>
            </a:r>
            <a:r>
              <a:rPr lang="en-US" i="1" dirty="0"/>
              <a:t>. By comparing the ADM</a:t>
            </a:r>
            <a:r>
              <a:rPr lang="en-US" i="1" dirty="0" smtClean="0"/>
              <a:t> wind </a:t>
            </a:r>
            <a:r>
              <a:rPr lang="en-US" i="1" dirty="0"/>
              <a:t>profiles with this global AMV data set, ADM vector coverage, quality and differences with </a:t>
            </a:r>
            <a:r>
              <a:rPr lang="en-US" i="1" dirty="0" err="1"/>
              <a:t>AMVs</a:t>
            </a:r>
            <a:r>
              <a:rPr lang="en-US" i="1" dirty="0"/>
              <a:t> will be documented, thus assessing the complementary value of the ADM winds to the existing upper-air winds observing system</a:t>
            </a:r>
            <a:r>
              <a:rPr lang="en-US" i="1" dirty="0" smtClean="0"/>
              <a:t>.</a:t>
            </a:r>
          </a:p>
          <a:p>
            <a:pPr algn="just">
              <a:buFont typeface="Arial"/>
              <a:buChar char="•"/>
            </a:pPr>
            <a:endParaRPr lang="en-US" i="1" dirty="0" smtClean="0"/>
          </a:p>
          <a:p>
            <a:pPr algn="just">
              <a:buFont typeface="Arial"/>
              <a:buChar char="•"/>
            </a:pPr>
            <a:r>
              <a:rPr lang="en-US" i="1" dirty="0" smtClean="0"/>
              <a:t> </a:t>
            </a:r>
            <a:r>
              <a:rPr lang="en-US" b="1" i="1" u="sng" dirty="0" smtClean="0"/>
              <a:t>Investigate </a:t>
            </a:r>
            <a:r>
              <a:rPr lang="en-US" b="1" i="1" u="sng" dirty="0"/>
              <a:t>how </a:t>
            </a:r>
            <a:r>
              <a:rPr lang="en-US" b="1" i="1" u="sng" dirty="0" smtClean="0"/>
              <a:t>ADM-Aeolus </a:t>
            </a:r>
            <a:r>
              <a:rPr lang="en-US" b="1" i="1" u="sng" dirty="0"/>
              <a:t>wind profiles can be used to assess the uncertainty introduced by the assumption that cloud and water features are ideal tracer</a:t>
            </a:r>
            <a:r>
              <a:rPr lang="en-US" b="1" i="1" dirty="0"/>
              <a:t>s</a:t>
            </a:r>
            <a:r>
              <a:rPr lang="en-US" i="1" dirty="0"/>
              <a:t>, and additionally interpret </a:t>
            </a:r>
            <a:r>
              <a:rPr lang="en-US" b="1" i="1" u="sng" dirty="0"/>
              <a:t>how the ADM cloud top heights</a:t>
            </a:r>
            <a:r>
              <a:rPr lang="en-US" b="1" i="1" u="sng" dirty="0" smtClean="0"/>
              <a:t> and </a:t>
            </a:r>
            <a:r>
              <a:rPr lang="en-US" b="1" i="1" u="sng" dirty="0"/>
              <a:t>cloud-independent wind vector altitudes correlate</a:t>
            </a:r>
            <a:r>
              <a:rPr lang="en-US" i="1" dirty="0"/>
              <a:t>. Such study would be most valuable over ocean where limited </a:t>
            </a:r>
            <a:r>
              <a:rPr lang="en-US" i="1" dirty="0" err="1"/>
              <a:t>RAOBs</a:t>
            </a:r>
            <a:r>
              <a:rPr lang="en-US" i="1" dirty="0"/>
              <a:t> are available for similar type studies</a:t>
            </a:r>
            <a:r>
              <a:rPr lang="en-US" i="1" dirty="0" smtClean="0"/>
              <a:t>. Further analysis to improve utilizing the U and V winds components separately in NWP models. </a:t>
            </a:r>
            <a:endParaRPr lang="en-US"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4209" y="428386"/>
            <a:ext cx="8690720" cy="6186310"/>
          </a:xfrm>
          <a:prstGeom prst="rect">
            <a:avLst/>
          </a:prstGeom>
          <a:noFill/>
        </p:spPr>
        <p:txBody>
          <a:bodyPr wrap="square" rtlCol="0">
            <a:spAutoFit/>
          </a:bodyPr>
          <a:lstStyle/>
          <a:p>
            <a:pPr algn="just"/>
            <a:r>
              <a:rPr lang="en-GB" b="1" i="1" dirty="0" smtClean="0"/>
              <a:t>"</a:t>
            </a:r>
            <a:r>
              <a:rPr lang="en-GB" b="1" i="1" dirty="0"/>
              <a:t>A US Effort for </a:t>
            </a:r>
            <a:r>
              <a:rPr lang="en-GB" b="1" i="1" dirty="0" smtClean="0"/>
              <a:t>ADM-Aeolus </a:t>
            </a:r>
            <a:r>
              <a:rPr lang="en-GB" b="1" i="1" dirty="0"/>
              <a:t>Calibration and </a:t>
            </a:r>
            <a:r>
              <a:rPr lang="en-GB" b="1" i="1" dirty="0" smtClean="0"/>
              <a:t>Validation”, Michael </a:t>
            </a:r>
            <a:r>
              <a:rPr lang="en-GB" b="1" i="1" dirty="0"/>
              <a:t>Hardesty and 15 co-</a:t>
            </a:r>
            <a:r>
              <a:rPr lang="en-GB" b="1" i="1" dirty="0" smtClean="0"/>
              <a:t>PIs </a:t>
            </a:r>
          </a:p>
          <a:p>
            <a:pPr algn="just"/>
            <a:endParaRPr lang="en-US" dirty="0" smtClean="0"/>
          </a:p>
          <a:p>
            <a:pPr algn="just"/>
            <a:r>
              <a:rPr lang="en-US" dirty="0" smtClean="0"/>
              <a:t>Proposed Work:	</a:t>
            </a:r>
            <a:r>
              <a:rPr lang="en-US" b="1" dirty="0" smtClean="0"/>
              <a:t>Comparison of ADM-Aeolus winds to </a:t>
            </a:r>
          </a:p>
          <a:p>
            <a:pPr algn="just"/>
            <a:r>
              <a:rPr lang="en-US" b="1" dirty="0" smtClean="0"/>
              <a:t>				conventional Atmospheric Motion Vectors (</a:t>
            </a:r>
            <a:r>
              <a:rPr lang="en-US" b="1" dirty="0" err="1" smtClean="0"/>
              <a:t>AMVs</a:t>
            </a:r>
            <a:r>
              <a:rPr lang="en-US" b="1" dirty="0" smtClean="0"/>
              <a:t>)</a:t>
            </a:r>
          </a:p>
          <a:p>
            <a:pPr algn="just"/>
            <a:endParaRPr lang="en-US" b="1" dirty="0" smtClean="0"/>
          </a:p>
          <a:p>
            <a:pPr algn="just"/>
            <a:r>
              <a:rPr lang="en-US" dirty="0" smtClean="0"/>
              <a:t>Team: 			</a:t>
            </a:r>
            <a:r>
              <a:rPr lang="en-US" b="1" dirty="0" smtClean="0"/>
              <a:t>Iliana Genkova and Chris </a:t>
            </a:r>
            <a:r>
              <a:rPr lang="en-US" b="1" dirty="0" err="1" smtClean="0"/>
              <a:t>Velden</a:t>
            </a:r>
            <a:r>
              <a:rPr lang="en-US" b="1" dirty="0" smtClean="0"/>
              <a:t> (UW-CIMSS) </a:t>
            </a:r>
          </a:p>
          <a:p>
            <a:pPr algn="just"/>
            <a:endParaRPr lang="en-US" dirty="0" smtClean="0"/>
          </a:p>
          <a:p>
            <a:pPr algn="just">
              <a:buFont typeface="Arial"/>
              <a:buChar char="•"/>
            </a:pPr>
            <a:r>
              <a:rPr lang="en-US" i="1" dirty="0" smtClean="0"/>
              <a:t> </a:t>
            </a:r>
            <a:r>
              <a:rPr lang="en-US" b="1" i="1" u="sng" dirty="0" smtClean="0"/>
              <a:t>Compare ADM-Aeolus </a:t>
            </a:r>
            <a:r>
              <a:rPr lang="en-US" b="1" i="1" u="sng" dirty="0"/>
              <a:t>global-coverage line-of-sight wind profiles with current state of the art feature-tracked </a:t>
            </a:r>
            <a:r>
              <a:rPr lang="en-US" b="1" i="1" u="sng" dirty="0" err="1"/>
              <a:t>AMVs</a:t>
            </a:r>
            <a:r>
              <a:rPr lang="en-US" i="1" dirty="0"/>
              <a:t>. The </a:t>
            </a:r>
            <a:r>
              <a:rPr lang="en-US" i="1" dirty="0" err="1"/>
              <a:t>AMVs</a:t>
            </a:r>
            <a:r>
              <a:rPr lang="en-US" i="1" dirty="0"/>
              <a:t> are operationally produced from several geostationary satellites and polar orbiters,</a:t>
            </a:r>
            <a:r>
              <a:rPr lang="en-US" i="1" dirty="0" smtClean="0"/>
              <a:t> yielding </a:t>
            </a:r>
            <a:r>
              <a:rPr lang="en-US" i="1" dirty="0"/>
              <a:t>global </a:t>
            </a:r>
            <a:r>
              <a:rPr lang="en-US" i="1" dirty="0" err="1"/>
              <a:t>tropospheric</a:t>
            </a:r>
            <a:r>
              <a:rPr lang="en-US" i="1" dirty="0"/>
              <a:t> wind vector coverage with consistent quality. Imagery from passive remote sensors is used to deduce </a:t>
            </a:r>
            <a:r>
              <a:rPr lang="en-US" i="1" dirty="0" err="1"/>
              <a:t>AMVs</a:t>
            </a:r>
            <a:r>
              <a:rPr lang="en-US" i="1" dirty="0"/>
              <a:t> by tracking clouds or water vapor</a:t>
            </a:r>
            <a:r>
              <a:rPr lang="en-US" i="1" dirty="0" smtClean="0"/>
              <a:t> gradients</a:t>
            </a:r>
            <a:r>
              <a:rPr lang="en-US" i="1" dirty="0"/>
              <a:t>. By comparing the ADM</a:t>
            </a:r>
            <a:r>
              <a:rPr lang="en-US" i="1" dirty="0" smtClean="0"/>
              <a:t> wind </a:t>
            </a:r>
            <a:r>
              <a:rPr lang="en-US" i="1" dirty="0"/>
              <a:t>profiles with this global AMV data set, ADM vector coverage, quality and differences with </a:t>
            </a:r>
            <a:r>
              <a:rPr lang="en-US" i="1" dirty="0" err="1"/>
              <a:t>AMVs</a:t>
            </a:r>
            <a:r>
              <a:rPr lang="en-US" i="1" dirty="0"/>
              <a:t> will be documented, thus assessing the complementary value of the ADM winds to the existing upper-air winds observing system</a:t>
            </a:r>
            <a:r>
              <a:rPr lang="en-US" i="1" dirty="0" smtClean="0"/>
              <a:t>.</a:t>
            </a:r>
          </a:p>
          <a:p>
            <a:pPr algn="just">
              <a:buFont typeface="Arial"/>
              <a:buChar char="•"/>
            </a:pPr>
            <a:endParaRPr lang="en-US" i="1" dirty="0" smtClean="0"/>
          </a:p>
          <a:p>
            <a:pPr algn="just">
              <a:buFont typeface="Arial"/>
              <a:buChar char="•"/>
            </a:pPr>
            <a:r>
              <a:rPr lang="en-US" i="1" dirty="0" smtClean="0"/>
              <a:t> </a:t>
            </a:r>
            <a:r>
              <a:rPr lang="en-US" b="1" i="1" u="sng" dirty="0" smtClean="0"/>
              <a:t>Investigate </a:t>
            </a:r>
            <a:r>
              <a:rPr lang="en-US" b="1" i="1" u="sng" dirty="0"/>
              <a:t>how </a:t>
            </a:r>
            <a:r>
              <a:rPr lang="en-US" b="1" i="1" u="sng" dirty="0" smtClean="0"/>
              <a:t>ADM-Aeolus </a:t>
            </a:r>
            <a:r>
              <a:rPr lang="en-US" b="1" i="1" u="sng" dirty="0"/>
              <a:t>wind profiles can be used to assess the uncertainty introduced by the assumption that cloud and water features are ideal tracer</a:t>
            </a:r>
            <a:r>
              <a:rPr lang="en-US" b="1" i="1" dirty="0"/>
              <a:t>s</a:t>
            </a:r>
            <a:r>
              <a:rPr lang="en-US" i="1" dirty="0"/>
              <a:t>, and additionally interpret </a:t>
            </a:r>
            <a:r>
              <a:rPr lang="en-US" b="1" i="1" u="sng" dirty="0"/>
              <a:t>how the ADM cloud top heights</a:t>
            </a:r>
            <a:r>
              <a:rPr lang="en-US" b="1" i="1" u="sng" dirty="0" smtClean="0"/>
              <a:t> and </a:t>
            </a:r>
            <a:r>
              <a:rPr lang="en-US" b="1" i="1" u="sng" dirty="0"/>
              <a:t>cloud-independent wind vector altitudes correlate</a:t>
            </a:r>
            <a:r>
              <a:rPr lang="en-US" i="1" dirty="0"/>
              <a:t>. Such study would be most valuable over ocean where limited </a:t>
            </a:r>
            <a:r>
              <a:rPr lang="en-US" i="1" dirty="0" err="1"/>
              <a:t>RAOBs</a:t>
            </a:r>
            <a:r>
              <a:rPr lang="en-US" i="1" dirty="0"/>
              <a:t> are available for similar type studies</a:t>
            </a:r>
            <a:r>
              <a:rPr lang="en-US" b="1" i="1" u="sng" dirty="0" smtClean="0"/>
              <a:t>. Further analysis to improve utilizing the U and V winds components separately in NWP models</a:t>
            </a:r>
            <a:r>
              <a:rPr lang="en-US" i="1" dirty="0" smtClean="0"/>
              <a:t>. </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4209" y="1652346"/>
            <a:ext cx="8690720" cy="3416320"/>
          </a:xfrm>
          <a:prstGeom prst="rect">
            <a:avLst/>
          </a:prstGeom>
          <a:noFill/>
        </p:spPr>
        <p:txBody>
          <a:bodyPr wrap="square" rtlCol="0">
            <a:spAutoFit/>
          </a:bodyPr>
          <a:lstStyle/>
          <a:p>
            <a:pPr algn="just"/>
            <a:endParaRPr lang="en-US" dirty="0" smtClean="0"/>
          </a:p>
          <a:p>
            <a:pPr algn="just"/>
            <a:r>
              <a:rPr lang="en-US" i="1" dirty="0" smtClean="0"/>
              <a:t>1) How do feature tracked </a:t>
            </a:r>
            <a:r>
              <a:rPr lang="en-US" i="1" dirty="0" err="1" smtClean="0"/>
              <a:t>AMVs</a:t>
            </a:r>
            <a:r>
              <a:rPr lang="en-US" i="1" dirty="0" smtClean="0"/>
              <a:t> and Doppler </a:t>
            </a:r>
            <a:r>
              <a:rPr lang="en-US" i="1" dirty="0" err="1" smtClean="0"/>
              <a:t>lidar</a:t>
            </a:r>
            <a:r>
              <a:rPr lang="en-US" i="1" dirty="0" smtClean="0"/>
              <a:t> winds compare?</a:t>
            </a:r>
          </a:p>
          <a:p>
            <a:pPr algn="just"/>
            <a:endParaRPr lang="en-US" i="1" dirty="0" smtClean="0"/>
          </a:p>
          <a:p>
            <a:pPr algn="just"/>
            <a:r>
              <a:rPr lang="en-US" i="1" dirty="0" smtClean="0"/>
              <a:t>2) How can Doppler </a:t>
            </a:r>
            <a:r>
              <a:rPr lang="en-US" i="1" dirty="0" err="1" smtClean="0"/>
              <a:t>lidar</a:t>
            </a:r>
            <a:r>
              <a:rPr lang="en-US" i="1" dirty="0" smtClean="0"/>
              <a:t> winds help us address the uncertainties in AMV</a:t>
            </a:r>
          </a:p>
          <a:p>
            <a:pPr algn="just"/>
            <a:r>
              <a:rPr lang="en-US" i="1" dirty="0" smtClean="0"/>
              <a:t>height assignments?</a:t>
            </a:r>
          </a:p>
          <a:p>
            <a:pPr algn="just"/>
            <a:endParaRPr lang="en-US" i="1" dirty="0" smtClean="0"/>
          </a:p>
          <a:p>
            <a:pPr algn="just"/>
            <a:r>
              <a:rPr lang="en-US" i="1" dirty="0" smtClean="0"/>
              <a:t>3) How can ADM-Aeolus </a:t>
            </a:r>
            <a:r>
              <a:rPr lang="en-US" i="1" dirty="0"/>
              <a:t>wind profiles</a:t>
            </a:r>
            <a:r>
              <a:rPr lang="en-US" i="1" dirty="0" smtClean="0"/>
              <a:t> be </a:t>
            </a:r>
            <a:r>
              <a:rPr lang="en-US" i="1" dirty="0"/>
              <a:t>used to assess the uncertainty introduced by the assumption that </a:t>
            </a:r>
            <a:r>
              <a:rPr lang="en-US" i="1" dirty="0" smtClean="0"/>
              <a:t>cloud/ water vapor </a:t>
            </a:r>
            <a:r>
              <a:rPr lang="en-US" i="1" dirty="0"/>
              <a:t>features are ideal </a:t>
            </a:r>
            <a:r>
              <a:rPr lang="en-US" i="1" dirty="0" smtClean="0"/>
              <a:t>tracers?</a:t>
            </a:r>
          </a:p>
          <a:p>
            <a:pPr algn="just"/>
            <a:endParaRPr lang="en-US" i="1" dirty="0" smtClean="0"/>
          </a:p>
          <a:p>
            <a:pPr algn="just"/>
            <a:r>
              <a:rPr lang="en-US" i="1" dirty="0" smtClean="0"/>
              <a:t>4) Further analysis to improve utilizing the U and V winds components separately in NWP </a:t>
            </a:r>
            <a:r>
              <a:rPr lang="en-US" i="1" dirty="0" smtClean="0"/>
              <a:t>models – </a:t>
            </a:r>
            <a:r>
              <a:rPr lang="en-US" i="1" u="sng" dirty="0" smtClean="0"/>
              <a:t>designing and conducting </a:t>
            </a:r>
            <a:r>
              <a:rPr lang="en-US" i="1" u="sng" dirty="0" err="1" smtClean="0"/>
              <a:t>OSEs</a:t>
            </a:r>
            <a:r>
              <a:rPr lang="en-US" i="1" u="sng" dirty="0" smtClean="0"/>
              <a:t> for understanding and evaluating the impact of Doppler </a:t>
            </a:r>
            <a:r>
              <a:rPr lang="en-US" i="1" u="sng" dirty="0" err="1" smtClean="0"/>
              <a:t>l</a:t>
            </a:r>
            <a:r>
              <a:rPr lang="en-US" i="1" u="sng" dirty="0" err="1" smtClean="0"/>
              <a:t>idar</a:t>
            </a:r>
            <a:r>
              <a:rPr lang="en-US" i="1" u="sng" dirty="0" smtClean="0"/>
              <a:t> wind profiles (i.e. simulated data, ADM Aeolis winds) on NWP models</a:t>
            </a:r>
            <a:endParaRPr lang="en-US" i="1" u="sng" dirty="0"/>
          </a:p>
        </p:txBody>
      </p:sp>
      <p:sp>
        <p:nvSpPr>
          <p:cNvPr id="3" name="TextBox 2"/>
          <p:cNvSpPr txBox="1"/>
          <p:nvPr/>
        </p:nvSpPr>
        <p:spPr>
          <a:xfrm>
            <a:off x="214209" y="996611"/>
            <a:ext cx="8139899" cy="461665"/>
          </a:xfrm>
          <a:prstGeom prst="rect">
            <a:avLst/>
          </a:prstGeom>
          <a:noFill/>
        </p:spPr>
        <p:txBody>
          <a:bodyPr wrap="square" rtlCol="0">
            <a:spAutoFit/>
          </a:bodyPr>
          <a:lstStyle/>
          <a:p>
            <a:r>
              <a:rPr lang="en-US" sz="2400" dirty="0" smtClean="0"/>
              <a:t>  Questions to answer:</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4209" y="1652346"/>
            <a:ext cx="8690720" cy="3139321"/>
          </a:xfrm>
          <a:prstGeom prst="rect">
            <a:avLst/>
          </a:prstGeom>
          <a:noFill/>
        </p:spPr>
        <p:txBody>
          <a:bodyPr wrap="square" rtlCol="0">
            <a:spAutoFit/>
          </a:bodyPr>
          <a:lstStyle/>
          <a:p>
            <a:pPr algn="just"/>
            <a:endParaRPr lang="en-US" dirty="0" smtClean="0"/>
          </a:p>
          <a:p>
            <a:pPr algn="just"/>
            <a:r>
              <a:rPr lang="en-US" i="1" dirty="0" smtClean="0"/>
              <a:t>1) How do feature tracked </a:t>
            </a:r>
            <a:r>
              <a:rPr lang="en-US" i="1" dirty="0" err="1" smtClean="0"/>
              <a:t>AMVs</a:t>
            </a:r>
            <a:r>
              <a:rPr lang="en-US" i="1" dirty="0" smtClean="0"/>
              <a:t> and Doppler </a:t>
            </a:r>
            <a:r>
              <a:rPr lang="en-US" i="1" dirty="0" err="1" smtClean="0"/>
              <a:t>lidar</a:t>
            </a:r>
            <a:r>
              <a:rPr lang="en-US" i="1" dirty="0" smtClean="0"/>
              <a:t> winds compare?</a:t>
            </a:r>
          </a:p>
          <a:p>
            <a:pPr algn="just"/>
            <a:endParaRPr lang="en-US" i="1" dirty="0" smtClean="0"/>
          </a:p>
          <a:p>
            <a:pPr algn="just"/>
            <a:r>
              <a:rPr lang="en-US" i="1" dirty="0" smtClean="0">
                <a:solidFill>
                  <a:schemeClr val="bg1">
                    <a:lumMod val="50000"/>
                  </a:schemeClr>
                </a:solidFill>
              </a:rPr>
              <a:t>2) How can Doppler </a:t>
            </a:r>
            <a:r>
              <a:rPr lang="en-US" i="1" dirty="0" err="1" smtClean="0">
                <a:solidFill>
                  <a:schemeClr val="bg1">
                    <a:lumMod val="50000"/>
                  </a:schemeClr>
                </a:solidFill>
              </a:rPr>
              <a:t>lidar</a:t>
            </a:r>
            <a:r>
              <a:rPr lang="en-US" i="1" dirty="0" smtClean="0">
                <a:solidFill>
                  <a:schemeClr val="bg1">
                    <a:lumMod val="50000"/>
                  </a:schemeClr>
                </a:solidFill>
              </a:rPr>
              <a:t> winds help us address the uncertainties in AMV</a:t>
            </a:r>
          </a:p>
          <a:p>
            <a:pPr algn="just"/>
            <a:r>
              <a:rPr lang="en-US" i="1" dirty="0" smtClean="0">
                <a:solidFill>
                  <a:schemeClr val="bg1">
                    <a:lumMod val="50000"/>
                  </a:schemeClr>
                </a:solidFill>
              </a:rPr>
              <a:t>height assignments?</a:t>
            </a:r>
          </a:p>
          <a:p>
            <a:pPr algn="just"/>
            <a:endParaRPr lang="en-US" i="1" dirty="0" smtClean="0">
              <a:solidFill>
                <a:schemeClr val="bg1">
                  <a:lumMod val="50000"/>
                </a:schemeClr>
              </a:solidFill>
            </a:endParaRPr>
          </a:p>
          <a:p>
            <a:pPr algn="just"/>
            <a:r>
              <a:rPr lang="en-US" i="1" dirty="0" smtClean="0">
                <a:solidFill>
                  <a:schemeClr val="bg1">
                    <a:lumMod val="50000"/>
                  </a:schemeClr>
                </a:solidFill>
              </a:rPr>
              <a:t>3) How can ADM-Aeolus </a:t>
            </a:r>
            <a:r>
              <a:rPr lang="en-US" i="1" dirty="0">
                <a:solidFill>
                  <a:schemeClr val="bg1">
                    <a:lumMod val="50000"/>
                  </a:schemeClr>
                </a:solidFill>
              </a:rPr>
              <a:t>wind profiles</a:t>
            </a:r>
            <a:r>
              <a:rPr lang="en-US" i="1" dirty="0" smtClean="0">
                <a:solidFill>
                  <a:schemeClr val="bg1">
                    <a:lumMod val="50000"/>
                  </a:schemeClr>
                </a:solidFill>
              </a:rPr>
              <a:t> be </a:t>
            </a:r>
            <a:r>
              <a:rPr lang="en-US" i="1" dirty="0">
                <a:solidFill>
                  <a:schemeClr val="bg1">
                    <a:lumMod val="50000"/>
                  </a:schemeClr>
                </a:solidFill>
              </a:rPr>
              <a:t>used to assess the uncertainty introduced by the assumption that </a:t>
            </a:r>
            <a:r>
              <a:rPr lang="en-US" i="1" dirty="0" smtClean="0">
                <a:solidFill>
                  <a:schemeClr val="bg1">
                    <a:lumMod val="50000"/>
                  </a:schemeClr>
                </a:solidFill>
              </a:rPr>
              <a:t>cloud/ water vapor </a:t>
            </a:r>
            <a:r>
              <a:rPr lang="en-US" i="1" dirty="0">
                <a:solidFill>
                  <a:schemeClr val="bg1">
                    <a:lumMod val="50000"/>
                  </a:schemeClr>
                </a:solidFill>
              </a:rPr>
              <a:t>features are ideal </a:t>
            </a:r>
            <a:r>
              <a:rPr lang="en-US" i="1" dirty="0" smtClean="0">
                <a:solidFill>
                  <a:schemeClr val="bg1">
                    <a:lumMod val="50000"/>
                  </a:schemeClr>
                </a:solidFill>
              </a:rPr>
              <a:t>tracers?</a:t>
            </a:r>
          </a:p>
          <a:p>
            <a:pPr algn="just"/>
            <a:endParaRPr lang="en-US" i="1" dirty="0" smtClean="0">
              <a:solidFill>
                <a:schemeClr val="bg1">
                  <a:lumMod val="50000"/>
                </a:schemeClr>
              </a:solidFill>
            </a:endParaRPr>
          </a:p>
          <a:p>
            <a:pPr algn="just"/>
            <a:r>
              <a:rPr lang="en-US" i="1" dirty="0" smtClean="0">
                <a:solidFill>
                  <a:schemeClr val="bg1">
                    <a:lumMod val="50000"/>
                  </a:schemeClr>
                </a:solidFill>
              </a:rPr>
              <a:t>4) Further analysis to improve utilizing the U and V winds components separately in NWP models. </a:t>
            </a:r>
            <a:endParaRPr lang="en-US" i="1" dirty="0">
              <a:solidFill>
                <a:schemeClr val="bg1">
                  <a:lumMod val="50000"/>
                </a:schemeClr>
              </a:solidFill>
            </a:endParaRPr>
          </a:p>
        </p:txBody>
      </p:sp>
      <p:sp>
        <p:nvSpPr>
          <p:cNvPr id="3" name="TextBox 2"/>
          <p:cNvSpPr txBox="1"/>
          <p:nvPr/>
        </p:nvSpPr>
        <p:spPr>
          <a:xfrm>
            <a:off x="214209" y="996611"/>
            <a:ext cx="8139899" cy="461665"/>
          </a:xfrm>
          <a:prstGeom prst="rect">
            <a:avLst/>
          </a:prstGeom>
          <a:noFill/>
        </p:spPr>
        <p:txBody>
          <a:bodyPr wrap="square" rtlCol="0">
            <a:spAutoFit/>
          </a:bodyPr>
          <a:lstStyle/>
          <a:p>
            <a:r>
              <a:rPr lang="en-US" sz="2400" dirty="0" smtClean="0"/>
              <a:t>  Questions to answer:</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Data and Method</a:t>
            </a:r>
            <a:endParaRPr lang="en-US" sz="3200" dirty="0"/>
          </a:p>
        </p:txBody>
      </p:sp>
      <p:sp>
        <p:nvSpPr>
          <p:cNvPr id="3" name="Content Placeholder 2"/>
          <p:cNvSpPr>
            <a:spLocks noGrp="1"/>
          </p:cNvSpPr>
          <p:nvPr>
            <p:ph idx="1"/>
          </p:nvPr>
        </p:nvSpPr>
        <p:spPr>
          <a:xfrm>
            <a:off x="457200" y="1278921"/>
            <a:ext cx="8229600" cy="5116269"/>
          </a:xfrm>
        </p:spPr>
        <p:txBody>
          <a:bodyPr>
            <a:noAutofit/>
          </a:bodyPr>
          <a:lstStyle/>
          <a:p>
            <a:r>
              <a:rPr lang="en-US" sz="1800" dirty="0" smtClean="0"/>
              <a:t>THORPEX Pacific Asian Regional Campaign (T-PARC) 2008 - airborne </a:t>
            </a:r>
            <a:r>
              <a:rPr lang="en-US" sz="1800" dirty="0"/>
              <a:t>Doppler wind </a:t>
            </a:r>
            <a:r>
              <a:rPr lang="en-US" sz="1800" dirty="0" err="1" smtClean="0"/>
              <a:t>lidar</a:t>
            </a:r>
            <a:r>
              <a:rPr lang="en-US" sz="1800" dirty="0" smtClean="0"/>
              <a:t> (DWL) profiles (~2500) measured </a:t>
            </a:r>
            <a:r>
              <a:rPr lang="en-US" sz="1800" dirty="0"/>
              <a:t>by the DLR Falcon aircraft during the life cycle of Typhoon </a:t>
            </a:r>
            <a:r>
              <a:rPr lang="en-US" sz="1800" dirty="0" err="1"/>
              <a:t>Sinlaku</a:t>
            </a:r>
            <a:r>
              <a:rPr lang="en-US" sz="1800" dirty="0"/>
              <a:t> in the western North Pacific</a:t>
            </a:r>
            <a:r>
              <a:rPr lang="en-US" sz="1800" dirty="0" smtClean="0"/>
              <a:t> (11 – 21 September 2008 ) with a 2 </a:t>
            </a:r>
            <a:r>
              <a:rPr lang="en-US" sz="1800" dirty="0" err="1"/>
              <a:t>μm</a:t>
            </a:r>
            <a:r>
              <a:rPr lang="en-US" sz="1800" dirty="0"/>
              <a:t> scanning coherent </a:t>
            </a:r>
            <a:r>
              <a:rPr lang="en-US" sz="1800" dirty="0" smtClean="0"/>
              <a:t>DWL;</a:t>
            </a:r>
          </a:p>
          <a:p>
            <a:r>
              <a:rPr lang="en-US" sz="1800" dirty="0" smtClean="0"/>
              <a:t>DWL profiles </a:t>
            </a:r>
            <a:r>
              <a:rPr lang="en-US" sz="1800" dirty="0"/>
              <a:t>with a horizontal resolution of about 5 km and a vertical resolution of 100 </a:t>
            </a:r>
            <a:r>
              <a:rPr lang="en-US" sz="1800" dirty="0" err="1" smtClean="0"/>
              <a:t>m</a:t>
            </a:r>
            <a:r>
              <a:rPr lang="en-US" sz="1800" dirty="0" smtClean="0"/>
              <a:t> ; On </a:t>
            </a:r>
            <a:r>
              <a:rPr lang="en-US" sz="1800" dirty="0"/>
              <a:t>average, every DWL wind profile during T-PARC provided wind information</a:t>
            </a:r>
            <a:r>
              <a:rPr lang="en-US" sz="1800" dirty="0" smtClean="0"/>
              <a:t> for about 20 </a:t>
            </a:r>
            <a:r>
              <a:rPr lang="en-US" sz="1800" dirty="0"/>
              <a:t>– 25% of the vertical profile</a:t>
            </a:r>
            <a:r>
              <a:rPr lang="en-US" sz="1800" dirty="0" smtClean="0"/>
              <a:t> (</a:t>
            </a:r>
            <a:r>
              <a:rPr lang="en-US" sz="1800" dirty="0" err="1" smtClean="0"/>
              <a:t>Weissmann</a:t>
            </a:r>
            <a:r>
              <a:rPr lang="en-US" sz="1800" dirty="0" smtClean="0"/>
              <a:t> et al., 2005). </a:t>
            </a:r>
            <a:r>
              <a:rPr lang="en-US" sz="1800" dirty="0"/>
              <a:t>The highest coverage of DWL observations</a:t>
            </a:r>
            <a:r>
              <a:rPr lang="en-US" sz="1800" dirty="0" smtClean="0"/>
              <a:t> occur </a:t>
            </a:r>
            <a:r>
              <a:rPr lang="en-US" sz="1800" dirty="0"/>
              <a:t>between 250 and </a:t>
            </a:r>
            <a:r>
              <a:rPr lang="en-US" sz="1800" dirty="0" smtClean="0"/>
              <a:t>300 </a:t>
            </a:r>
            <a:r>
              <a:rPr lang="en-US" sz="1800" dirty="0" err="1" smtClean="0"/>
              <a:t>hPa</a:t>
            </a:r>
            <a:r>
              <a:rPr lang="en-US" sz="1800" dirty="0" smtClean="0"/>
              <a:t> </a:t>
            </a:r>
            <a:r>
              <a:rPr lang="en-US" sz="1800" dirty="0"/>
              <a:t>and the second highest coverage in the atmospheric boundary layer due to higher aerosol concentrations, whereas the coverage was particularly low between 500 and 800 </a:t>
            </a:r>
            <a:r>
              <a:rPr lang="en-US" sz="1800" dirty="0" err="1" smtClean="0"/>
              <a:t>hPa</a:t>
            </a:r>
            <a:r>
              <a:rPr lang="en-US" sz="1800" dirty="0" smtClean="0"/>
              <a:t>; Only profiles, which pass data assimilation’s quality control are used</a:t>
            </a:r>
          </a:p>
          <a:p>
            <a:pPr>
              <a:lnSpc>
                <a:spcPct val="80000"/>
              </a:lnSpc>
            </a:pPr>
            <a:r>
              <a:rPr lang="en-US" sz="1800" dirty="0" smtClean="0"/>
              <a:t>Dropsondes (DS) every 3h</a:t>
            </a:r>
          </a:p>
          <a:p>
            <a:pPr>
              <a:lnSpc>
                <a:spcPct val="80000"/>
              </a:lnSpc>
            </a:pPr>
            <a:r>
              <a:rPr lang="en-US" sz="1800" dirty="0" smtClean="0"/>
              <a:t>Satellite </a:t>
            </a:r>
            <a:r>
              <a:rPr lang="en-US" sz="1800" dirty="0" err="1" smtClean="0"/>
              <a:t>AMVs</a:t>
            </a:r>
            <a:r>
              <a:rPr lang="en-US" sz="1800" dirty="0" smtClean="0"/>
              <a:t> from MTSAT imagery and CIMSS retrieval - produced every hour; quality </a:t>
            </a:r>
            <a:r>
              <a:rPr lang="en-US" sz="1800" dirty="0" err="1" smtClean="0"/>
              <a:t>controled</a:t>
            </a:r>
            <a:r>
              <a:rPr lang="en-US" sz="1800" dirty="0" smtClean="0"/>
              <a:t>;</a:t>
            </a:r>
          </a:p>
          <a:p>
            <a:pPr>
              <a:lnSpc>
                <a:spcPct val="80000"/>
              </a:lnSpc>
              <a:buNone/>
            </a:pPr>
            <a:endParaRPr lang="en-US" sz="1800" dirty="0" smtClean="0"/>
          </a:p>
          <a:p>
            <a:pPr>
              <a:lnSpc>
                <a:spcPct val="80000"/>
              </a:lnSpc>
            </a:pPr>
            <a:r>
              <a:rPr lang="en-US" sz="1800" dirty="0" smtClean="0"/>
              <a:t>Triple Collocation (DWL, DS, AMV) :  ± 60 min, 0.5 deg; ±50 </a:t>
            </a:r>
            <a:r>
              <a:rPr lang="en-US" sz="1800" dirty="0" err="1" smtClean="0"/>
              <a:t>hPa</a:t>
            </a:r>
            <a:r>
              <a:rPr lang="en-US" sz="1800" dirty="0" smtClean="0"/>
              <a:t> (WMO: ±90 min, 150km)</a:t>
            </a:r>
          </a:p>
          <a:p>
            <a:pPr>
              <a:lnSpc>
                <a:spcPct val="80000"/>
              </a:lnSpc>
            </a:pPr>
            <a:r>
              <a:rPr lang="en-US" sz="1800" dirty="0" smtClean="0"/>
              <a:t>122 collocated points  in all vertical bins (low, mid, high)</a:t>
            </a:r>
          </a:p>
          <a:p>
            <a:pPr>
              <a:buNone/>
            </a:pPr>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4542</TotalTime>
  <Words>3599</Words>
  <Application>Microsoft Macintosh PowerPoint</Application>
  <PresentationFormat>On-screen Show (4:3)</PresentationFormat>
  <Paragraphs>297</Paragraphs>
  <Slides>40</Slides>
  <Notes>2</Notes>
  <HiddenSlides>0</HiddenSlides>
  <MMClips>0</MMClips>
  <ScaleCrop>false</ScaleCrop>
  <HeadingPairs>
    <vt:vector size="4" baseType="variant">
      <vt:variant>
        <vt:lpstr>Design Template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Data and Method</vt:lpstr>
      <vt:lpstr>Slide 10</vt:lpstr>
      <vt:lpstr>Slide 11</vt:lpstr>
      <vt:lpstr>Slide 12</vt:lpstr>
      <vt:lpstr>Collocated data set statistics</vt:lpstr>
      <vt:lpstr>Speed Bias and RMS between the various data</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Satellite AMVs and Doppler lidar winds in NWP   Weissman - positive impact of assimilating airborn doppler lidar winds assimilation in the ECMWF DA system (2004) (aircraft data)  Rennier  - ‘ADM Aeolus only’ observation operator at ECMWF  JCSDA – ADM Aeolus related activities (when? who? what?)       We propose treating Doppler lidar winds as satellite AMVs        with revised error characteristics and quality control </vt:lpstr>
      <vt:lpstr>Satellite AMVs and Doppler lidar winds in NWP   24 level profiles, but with consistent global coverage  Thanks to the two channels on ADM, profiles in cloud free AND cloudy areas will be available (TOA to surface, TOA to top of cloud)  Augmented polar winds coverage  Significantly improved ‘Leo-Geo belt’ coverage</vt:lpstr>
      <vt:lpstr>Geostationary and Polar-orbiting Atmospheric Motion Vectors</vt:lpstr>
      <vt:lpstr>Slide 35</vt:lpstr>
      <vt:lpstr>Summary / Outlook   Preliminary results show that AMVs and DWL winds are similar when strict collocation criteria are applied      DWL winds can be used to revise the AMV’s Observation Errors    It is feasible to use DWL wind profiles for ‘best fit’ AMV height correction   Doppler lidar wind profiles may be useful for assigning an AMV to a layer instead of a level. Some AMV producers will soon report relevant cloud information along with each AMV vector, thus facilitating the  transition level-to-layer when using AMVs in NWP models   Leo-Geo winds in the polar regions have positive impact. We hope assimilating ADM winds to make things even better</vt:lpstr>
      <vt:lpstr>Thank you!</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iliana Genkova</dc:creator>
  <cp:lastModifiedBy>iliana Genkova</cp:lastModifiedBy>
  <cp:revision>66</cp:revision>
  <dcterms:created xsi:type="dcterms:W3CDTF">2015-11-01T22:47:46Z</dcterms:created>
  <dcterms:modified xsi:type="dcterms:W3CDTF">2015-11-02T00:54:15Z</dcterms:modified>
</cp:coreProperties>
</file>