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Default Extension="tiff" ContentType="image/tif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7" r:id="rId3"/>
    <p:sldMasterId id="2147483749" r:id="rId4"/>
    <p:sldMasterId id="2147483751" r:id="rId5"/>
    <p:sldMasterId id="2147483753" r:id="rId6"/>
    <p:sldMasterId id="2147483755" r:id="rId7"/>
    <p:sldMasterId id="2147483757" r:id="rId8"/>
    <p:sldMasterId id="2147483759" r:id="rId9"/>
    <p:sldMasterId id="2147483761" r:id="rId10"/>
    <p:sldMasterId id="2147483763" r:id="rId11"/>
  </p:sldMasterIdLst>
  <p:notesMasterIdLst>
    <p:notesMasterId r:id="rId21"/>
  </p:notesMasterIdLst>
  <p:sldIdLst>
    <p:sldId id="325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D170"/>
    <a:srgbClr val="EBFDFF"/>
    <a:srgbClr val="B1D7FF"/>
    <a:srgbClr val="7CB9FE"/>
    <a:srgbClr val="6496CC"/>
    <a:srgbClr val="6393CB"/>
    <a:srgbClr val="98B7DD"/>
    <a:srgbClr val="99B9DD"/>
    <a:srgbClr val="9ABBDD"/>
    <a:srgbClr val="B8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9624" autoAdjust="0"/>
  </p:normalViewPr>
  <p:slideViewPr>
    <p:cSldViewPr snapToGrid="0">
      <p:cViewPr varScale="1">
        <p:scale>
          <a:sx n="117" d="100"/>
          <a:sy n="117" d="100"/>
        </p:scale>
        <p:origin x="-19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4216" y="-11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1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1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99018-4257-48E8-B642-875BD9FF16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8B8C49-BD00-46EA-969B-6B3EAA376DED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147B50-6140-4989-9C3F-5DA50263AD1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C4BAB6-01DF-4FB1-9200-77D2104BE377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C82305-3B11-48DF-9C76-E1E025C2603A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7221-989E-4B97-BF13-1AB252465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02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0A1E-AF4C-4DDE-8621-DAB0D3194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95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2C88-2758-491A-A2B1-FD5102135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8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7F2C-BEAA-4306-A5C8-FF95787E8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14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CDF9-EA29-4BEB-85F6-F95D092EB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02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BA7A-1EFB-491E-89A4-EA21F75D8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B2CC-1E15-4BB8-9ABC-BA6E2A650A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AA2515-396A-4D82-8D16-106984A223B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5C37-E8E9-4CC0-84C2-F1330C2B4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54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4327-2800-4E8B-A765-6BA91BA5B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1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07CB-6B56-4D6F-88AA-B694E0FB5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94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2F5-5252-4DB7-A632-2258F8984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42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B24B4-2A5D-A942-B2F8-0D7DD8E49C3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9592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8B8C49-BD00-46EA-969B-6B3EAA376DED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80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29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C2C22-5744-4BD0-B1CA-8E40CCBC1408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3C74A-C6E9-45F0-9FCE-D44D003574A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4CB909-3068-458D-8EC3-84601953832B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3C74A-C6E9-45F0-9FCE-D44D003574A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AA2515-396A-4D82-8D16-106984A223B0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59F893-6FF6-4007-A622-74F5D6CF0E94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778ED8-9FC7-4643-9BE1-B1BEC0F9B56E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3C74A-C6E9-45F0-9FCE-D44D003574A3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C2C22-5744-4BD0-B1CA-8E40CCBC1408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644B97-A183-49BF-AD33-61B8C95CC5E1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9A5E8A-801E-42AA-968F-141C0455AD4F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1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4F7A20-823F-4022-8037-ECFF4F5D6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 userDrawn="1"/>
        </p:nvGrpSpPr>
        <p:grpSpPr bwMode="auto">
          <a:xfrm>
            <a:off x="103190" y="106369"/>
            <a:ext cx="1114425" cy="909637"/>
            <a:chOff x="65" y="67"/>
            <a:chExt cx="702" cy="573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116" y="80"/>
              <a:ext cx="546" cy="5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7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" y="67"/>
              <a:ext cx="702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8305800" y="76200"/>
            <a:ext cx="762000" cy="890588"/>
            <a:chOff x="197" y="101"/>
            <a:chExt cx="560" cy="705"/>
          </a:xfrm>
        </p:grpSpPr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197" y="246"/>
              <a:ext cx="560" cy="560"/>
            </a:xfrm>
            <a:prstGeom prst="ellipse">
              <a:avLst/>
            </a:prstGeom>
            <a:gradFill rotWithShape="0">
              <a:gsLst>
                <a:gs pos="0">
                  <a:srgbClr val="67A3FF">
                    <a:gamma/>
                    <a:tint val="0"/>
                    <a:invGamma/>
                  </a:srgbClr>
                </a:gs>
                <a:gs pos="100000">
                  <a:srgbClr val="67A3FF"/>
                </a:gs>
              </a:gsLst>
              <a:lin ang="27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5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8" y="101"/>
              <a:ext cx="44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8820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563563" y="339725"/>
            <a:ext cx="743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9" descr="Ball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267450"/>
            <a:ext cx="5032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762000" y="6400800"/>
            <a:ext cx="7673975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b="0" i="0" smtClean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/>
              <a:t>IEEE-GRSS Space-Based Lidar, Paris, France 8-12 September 2014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7575" y="6556375"/>
            <a:ext cx="606425" cy="3127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pg </a:t>
            </a:r>
            <a:fld id="{FEE2BD8B-1D30-4992-96A2-B1BB23C5BE58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1F5FA0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defTabSz="457200" fontAlgn="auto"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 defTabSz="457200" fontAlgn="auto">
              <a:spcAft>
                <a:spcPts val="0"/>
              </a:spcAft>
            </a:pPr>
            <a:fld id="{578B24B4-2A5D-A942-B2F8-0D7DD8E49C3A}" type="slidenum">
              <a:rPr lang="en-US" smtClean="0">
                <a:solidFill>
                  <a:srgbClr val="000000"/>
                </a:solidFill>
              </a:rPr>
              <a:pPr defTabSz="457200" fontAlgn="auto"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76200"/>
            <a:ext cx="6524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16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4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7539"/>
            <a:ext cx="7772400" cy="1641432"/>
          </a:xfrm>
        </p:spPr>
        <p:txBody>
          <a:bodyPr/>
          <a:lstStyle/>
          <a:p>
            <a:r>
              <a:rPr lang="en-US" dirty="0" smtClean="0"/>
              <a:t>NASA Science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665" y="3349256"/>
            <a:ext cx="7134447" cy="2289544"/>
          </a:xfrm>
        </p:spPr>
        <p:txBody>
          <a:bodyPr/>
          <a:lstStyle/>
          <a:p>
            <a:r>
              <a:rPr lang="en-US" sz="2800" dirty="0" smtClean="0"/>
              <a:t>Ramesh Kakar</a:t>
            </a:r>
          </a:p>
          <a:p>
            <a:r>
              <a:rPr lang="en-US" sz="2800" dirty="0" smtClean="0"/>
              <a:t>NASA Program Scientist for Wind </a:t>
            </a:r>
            <a:r>
              <a:rPr lang="en-US" sz="2800" dirty="0" err="1" smtClean="0"/>
              <a:t>Lidar</a:t>
            </a:r>
            <a:endParaRPr lang="en-US" sz="2800" dirty="0" smtClean="0"/>
          </a:p>
          <a:p>
            <a:r>
              <a:rPr lang="en-US" sz="2800" dirty="0" smtClean="0"/>
              <a:t>(also, Aqua, TRMM, GPM and CYGNSS)</a:t>
            </a:r>
          </a:p>
          <a:p>
            <a:r>
              <a:rPr lang="en-US" sz="2800" dirty="0" smtClean="0"/>
              <a:t>November 3, 2015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78B8C49-BD00-46EA-969B-6B3EAA376DED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64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22"/>
            <a:ext cx="9144000" cy="763729"/>
          </a:xfrm>
        </p:spPr>
        <p:txBody>
          <a:bodyPr/>
          <a:lstStyle/>
          <a:p>
            <a:r>
              <a:rPr lang="en-US" sz="3600" dirty="0" smtClean="0"/>
              <a:t>NASA Weather Focus Area Workshop</a:t>
            </a:r>
            <a:br>
              <a:rPr lang="en-US" sz="3600" dirty="0" smtClean="0"/>
            </a:br>
            <a:r>
              <a:rPr lang="en-US" sz="2400" dirty="0" smtClean="0"/>
              <a:t>Preliminary Result, </a:t>
            </a:r>
            <a:r>
              <a:rPr lang="en-US" sz="2400" dirty="0"/>
              <a:t>April 7 – 9, </a:t>
            </a:r>
            <a:r>
              <a:rPr lang="en-US" sz="2400" dirty="0" smtClean="0"/>
              <a:t>Arlington</a:t>
            </a:r>
            <a:r>
              <a:rPr lang="en-US" sz="2400" dirty="0"/>
              <a:t>, 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46" y="1093103"/>
            <a:ext cx="5153017" cy="522613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About 80 people attended the two and a half days NASA weather focus area workshop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Top phenomena: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 smtClean="0"/>
              <a:t>Extreme events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Top observations: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 smtClean="0">
                <a:solidFill>
                  <a:srgbClr val="FF0000"/>
                </a:solidFill>
                <a:ea typeface="Lucida Grande"/>
                <a:cs typeface="Lucida Grande"/>
              </a:rPr>
              <a:t>high </a:t>
            </a:r>
            <a:r>
              <a:rPr lang="en-US" sz="1800" dirty="0">
                <a:solidFill>
                  <a:srgbClr val="FF0000"/>
                </a:solidFill>
                <a:ea typeface="Lucida Grande"/>
                <a:cs typeface="Lucida Grande"/>
              </a:rPr>
              <a:t>res wind profile </a:t>
            </a:r>
            <a:r>
              <a:rPr lang="en-US" sz="1800" dirty="0" err="1">
                <a:solidFill>
                  <a:srgbClr val="FF0000"/>
                </a:solidFill>
                <a:ea typeface="Lucida Grande"/>
                <a:cs typeface="Lucida Grande"/>
              </a:rPr>
              <a:t>obs</a:t>
            </a:r>
            <a:r>
              <a:rPr lang="en-US" sz="1800" dirty="0">
                <a:solidFill>
                  <a:srgbClr val="FF0000"/>
                </a:solidFill>
                <a:ea typeface="Lucida Grande"/>
                <a:cs typeface="Lucida Grande"/>
              </a:rPr>
              <a:t> in all </a:t>
            </a:r>
            <a:r>
              <a:rPr lang="en-US" sz="1800" dirty="0" smtClean="0">
                <a:solidFill>
                  <a:srgbClr val="FF0000"/>
                </a:solidFill>
                <a:ea typeface="Lucida Grande"/>
                <a:cs typeface="Lucida Grande"/>
              </a:rPr>
              <a:t>weather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/>
              <a:t>high res temp and moisture </a:t>
            </a:r>
            <a:r>
              <a:rPr lang="en-US" sz="1800" dirty="0" smtClean="0"/>
              <a:t>profiles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 smtClean="0"/>
              <a:t>Atmosphere – Land fluxes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Top </a:t>
            </a:r>
            <a:r>
              <a:rPr lang="en-US" sz="1800" dirty="0"/>
              <a:t>s</a:t>
            </a:r>
            <a:r>
              <a:rPr lang="en-US" sz="1800" dirty="0" smtClean="0"/>
              <a:t>ystem </a:t>
            </a:r>
            <a:r>
              <a:rPr lang="en-US" sz="1800" dirty="0"/>
              <a:t>c</a:t>
            </a:r>
            <a:r>
              <a:rPr lang="en-US" sz="1800" dirty="0" smtClean="0"/>
              <a:t>apability development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advanced DA (including coupled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high res global 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models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1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OSSE</a:t>
            </a:r>
            <a:endParaRPr lang="en-US" sz="1800" dirty="0">
              <a:solidFill>
                <a:srgbClr val="FF0000"/>
              </a:solidFill>
              <a:ea typeface="Lucida Grande"/>
              <a:cs typeface="Lucida Grande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New ROSES element planned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Strategic planning for the next NRC decadal survey </a:t>
            </a:r>
            <a:endParaRPr lang="en-US" sz="1800" dirty="0" smtClean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063" y="4047128"/>
            <a:ext cx="3532937" cy="2810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254" y="1274565"/>
            <a:ext cx="3528926" cy="27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1684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90743" y="1110192"/>
            <a:ext cx="1540415" cy="3413125"/>
            <a:chOff x="2790740" y="1254125"/>
            <a:chExt cx="1540415" cy="3413125"/>
          </a:xfrm>
        </p:grpSpPr>
        <p:pic>
          <p:nvPicPr>
            <p:cNvPr id="34851" name="Picture 85" descr="Kavaya_Grund_GroundVal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790740" y="2560638"/>
              <a:ext cx="1540414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3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740" y="3556000"/>
              <a:ext cx="1540414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8" name="Picture 86" descr="Gentry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790741" y="1254125"/>
              <a:ext cx="1540414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790741" y="3073400"/>
              <a:ext cx="1540414" cy="39211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  <a:latin typeface="Arial Narrow"/>
                  <a:ea typeface="ヒラギノ角ゴ Pro W3" charset="-128"/>
                  <a:cs typeface="Arial Narrow"/>
                </a:rPr>
                <a:t>2008 Ground  Comparison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101601" y="268819"/>
            <a:ext cx="654473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Helvetica" pitchFamily="31" charset="0"/>
              </a:rPr>
              <a:t>Earth Science Technology Highlight: </a:t>
            </a:r>
            <a:endParaRPr lang="en-US" sz="1600" b="1" dirty="0" smtClean="0">
              <a:solidFill>
                <a:srgbClr val="000000"/>
              </a:solidFill>
              <a:latin typeface="Helvetica" pitchFamily="31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Toward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3D-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Winds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Active Optical Investments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b="1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3501" y="6428317"/>
            <a:ext cx="9038710" cy="201613"/>
            <a:chOff x="0" y="6509478"/>
            <a:chExt cx="9038710" cy="200579"/>
          </a:xfrm>
        </p:grpSpPr>
        <p:sp>
          <p:nvSpPr>
            <p:cNvPr id="31" name="Pentagon 30"/>
            <p:cNvSpPr/>
            <p:nvPr/>
          </p:nvSpPr>
          <p:spPr>
            <a:xfrm>
              <a:off x="6949560" y="6509478"/>
              <a:ext cx="2089150" cy="200579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Science Measurements</a:t>
              </a:r>
            </a:p>
          </p:txBody>
        </p:sp>
        <p:sp>
          <p:nvSpPr>
            <p:cNvPr id="30" name="Pentagon 29"/>
            <p:cNvSpPr/>
            <p:nvPr/>
          </p:nvSpPr>
          <p:spPr>
            <a:xfrm>
              <a:off x="2805113" y="6509478"/>
              <a:ext cx="4254500" cy="200579"/>
            </a:xfrm>
            <a:prstGeom prst="homePlate">
              <a:avLst/>
            </a:prstGeom>
            <a:solidFill>
              <a:srgbClr val="4D9968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Demonstrations / Campaigns</a:t>
              </a:r>
            </a:p>
          </p:txBody>
        </p:sp>
        <p:sp>
          <p:nvSpPr>
            <p:cNvPr id="29" name="Pentagon 28"/>
            <p:cNvSpPr/>
            <p:nvPr/>
          </p:nvSpPr>
          <p:spPr>
            <a:xfrm>
              <a:off x="0" y="6509478"/>
              <a:ext cx="2921000" cy="200579"/>
            </a:xfrm>
            <a:prstGeom prst="homePlate">
              <a:avLst/>
            </a:prstGeom>
            <a:solidFill>
              <a:srgbClr val="548BB6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Technology Development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12749216" y="2773369"/>
            <a:ext cx="511175" cy="15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13"/>
          <p:cNvGrpSpPr/>
          <p:nvPr/>
        </p:nvGrpSpPr>
        <p:grpSpPr>
          <a:xfrm>
            <a:off x="7522533" y="1114949"/>
            <a:ext cx="1497995" cy="5187950"/>
            <a:chOff x="7522530" y="1258888"/>
            <a:chExt cx="1497995" cy="5187950"/>
          </a:xfrm>
        </p:grpSpPr>
        <p:sp>
          <p:nvSpPr>
            <p:cNvPr id="72" name="Isosceles Triangle 71"/>
            <p:cNvSpPr/>
            <p:nvPr/>
          </p:nvSpPr>
          <p:spPr bwMode="auto">
            <a:xfrm rot="5400000">
              <a:off x="5073076" y="3708342"/>
              <a:ext cx="5154612" cy="25570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cs typeface="ＭＳ Ｐゴシック" charset="-128"/>
              </a:endParaRPr>
            </a:p>
          </p:txBody>
        </p:sp>
        <p:grpSp>
          <p:nvGrpSpPr>
            <p:cNvPr id="9" name="Group 1"/>
            <p:cNvGrpSpPr/>
            <p:nvPr/>
          </p:nvGrpSpPr>
          <p:grpSpPr>
            <a:xfrm>
              <a:off x="7804761" y="1322388"/>
              <a:ext cx="1215764" cy="5124450"/>
              <a:chOff x="7544240" y="1322388"/>
              <a:chExt cx="1215764" cy="5124450"/>
            </a:xfrm>
          </p:grpSpPr>
          <p:pic>
            <p:nvPicPr>
              <p:cNvPr id="37918" name="Picture 33" descr="ascends sc smaller.jp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t="-36002" b="-4635"/>
              <a:stretch/>
            </p:blipFill>
            <p:spPr bwMode="auto">
              <a:xfrm>
                <a:off x="7544240" y="1322388"/>
                <a:ext cx="1204909" cy="5122862"/>
              </a:xfrm>
              <a:prstGeom prst="rect">
                <a:avLst/>
              </a:prstGeom>
              <a:solidFill>
                <a:srgbClr val="E8E7EC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4836" name="TextBox 73"/>
              <p:cNvSpPr txBox="1">
                <a:spLocks noChangeArrowheads="1"/>
              </p:cNvSpPr>
              <p:nvPr/>
            </p:nvSpPr>
            <p:spPr bwMode="auto">
              <a:xfrm>
                <a:off x="7555096" y="1354138"/>
                <a:ext cx="1204908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2pPr>
                <a:lvl3pPr eaLnBrk="0" hangingPunct="0"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3pPr>
                <a:lvl4pPr eaLnBrk="0" hangingPunct="0"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4pPr>
                <a:lvl5pPr eaLnBrk="0" hangingPunct="0"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Narrow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b="1" dirty="0">
                    <a:solidFill>
                      <a:srgbClr val="7F7F7F"/>
                    </a:solidFill>
                  </a:rPr>
                  <a:t>3D-Winds Decadal Survey Mission</a:t>
                </a:r>
              </a:p>
            </p:txBody>
          </p:sp>
          <p:pic>
            <p:nvPicPr>
              <p:cNvPr id="34837" name="Picture 45" descr="3dWinds1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6975" y="5746750"/>
                <a:ext cx="120015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11"/>
          <p:cNvGrpSpPr/>
          <p:nvPr/>
        </p:nvGrpSpPr>
        <p:grpSpPr>
          <a:xfrm>
            <a:off x="2806402" y="4687444"/>
            <a:ext cx="1524755" cy="1587820"/>
            <a:chOff x="2806399" y="4868015"/>
            <a:chExt cx="1524755" cy="1587820"/>
          </a:xfrm>
        </p:grpSpPr>
        <p:pic>
          <p:nvPicPr>
            <p:cNvPr id="74" name="Picture 73" descr="P1010826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06399" y="4868015"/>
              <a:ext cx="1524755" cy="1587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1" name="Picture 70" descr="mopa.png"/>
            <p:cNvPicPr>
              <a:picLocks noChangeAspect="1"/>
            </p:cNvPicPr>
            <p:nvPr/>
          </p:nvPicPr>
          <p:blipFill>
            <a:blip r:embed="rId8" cstate="email">
              <a:lum contrast="2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3283984" y="5786014"/>
              <a:ext cx="1045700" cy="669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5" name="Rectangle 74"/>
            <p:cNvSpPr/>
            <p:nvPr/>
          </p:nvSpPr>
          <p:spPr>
            <a:xfrm>
              <a:off x="2811378" y="5078413"/>
              <a:ext cx="1519776" cy="3921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  <a:latin typeface="Arial Narrow"/>
                  <a:ea typeface="ヒラギノ角ゴ Pro W3" charset="-128"/>
                  <a:cs typeface="Arial Narrow"/>
                </a:rPr>
                <a:t>2011 Ground </a:t>
              </a:r>
              <a:br>
                <a:rPr lang="en-US" b="1" dirty="0">
                  <a:solidFill>
                    <a:srgbClr val="FFFFFF"/>
                  </a:solidFill>
                  <a:latin typeface="Arial Narrow"/>
                  <a:ea typeface="ヒラギノ角ゴ Pro W3" charset="-128"/>
                  <a:cs typeface="Arial Narrow"/>
                </a:rPr>
              </a:br>
              <a:r>
                <a:rPr lang="en-US" b="1" dirty="0">
                  <a:solidFill>
                    <a:srgbClr val="FFFFFF"/>
                  </a:solidFill>
                  <a:latin typeface="Arial Narrow"/>
                  <a:ea typeface="ヒラギノ角ゴ Pro W3" charset="-128"/>
                  <a:cs typeface="Arial Narrow"/>
                </a:rPr>
                <a:t>Comparison with NOAA mini-MOPA</a:t>
              </a: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125928" y="1083199"/>
            <a:ext cx="2782372" cy="5230811"/>
            <a:chOff x="125928" y="1227138"/>
            <a:chExt cx="2782372" cy="523081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41288" y="3033713"/>
              <a:ext cx="2474773" cy="1616075"/>
            </a:xfrm>
            <a:prstGeom prst="rect">
              <a:avLst/>
            </a:prstGeom>
            <a:solidFill>
              <a:srgbClr val="6D99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cs typeface="ＭＳ Ｐゴシック" charset="-128"/>
              </a:endParaRPr>
            </a:p>
          </p:txBody>
        </p:sp>
        <p:pic>
          <p:nvPicPr>
            <p:cNvPr id="34824" name="Picture 8" descr="C:\Users\mkavaya\Documents\Projects\GRIP DC-8\Pictures\Bo\DA_100803_DC8_integration_done\IMG_5757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41288" y="3582335"/>
              <a:ext cx="1828800" cy="108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/>
            <p:cNvSpPr/>
            <p:nvPr/>
          </p:nvSpPr>
          <p:spPr bwMode="auto">
            <a:xfrm>
              <a:off x="138113" y="1227138"/>
              <a:ext cx="2477948" cy="1616075"/>
            </a:xfrm>
            <a:prstGeom prst="rect">
              <a:avLst/>
            </a:prstGeom>
            <a:solidFill>
              <a:srgbClr val="6D99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cs typeface="ＭＳ Ｐゴシック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1288" y="4840288"/>
              <a:ext cx="2474773" cy="1616075"/>
            </a:xfrm>
            <a:prstGeom prst="rect">
              <a:avLst/>
            </a:prstGeom>
            <a:solidFill>
              <a:srgbClr val="6D99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cs typeface="ＭＳ Ｐゴシック" charset="-128"/>
              </a:endParaRPr>
            </a:p>
          </p:txBody>
        </p:sp>
        <p:pic>
          <p:nvPicPr>
            <p:cNvPr id="34841" name="Picture 11" descr="TWiLiTE assembled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42875" y="1768011"/>
              <a:ext cx="1495425" cy="108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4" name="TextBox 33"/>
            <p:cNvSpPr txBox="1">
              <a:spLocks noChangeArrowheads="1"/>
            </p:cNvSpPr>
            <p:nvPr/>
          </p:nvSpPr>
          <p:spPr bwMode="auto">
            <a:xfrm>
              <a:off x="630410" y="2062511"/>
              <a:ext cx="20081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UV Direct Detection</a:t>
              </a:r>
            </a:p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Molecular Winds</a:t>
              </a:r>
            </a:p>
            <a:p>
              <a:pPr algn="r" eaLnBrk="1" hangingPunct="1"/>
              <a:r>
                <a:rPr lang="en-US" sz="1200" b="1" i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(Gentry, NASA GSFC)</a:t>
              </a:r>
            </a:p>
          </p:txBody>
        </p:sp>
        <p:sp>
          <p:nvSpPr>
            <p:cNvPr id="34845" name="TextBox 33"/>
            <p:cNvSpPr txBox="1">
              <a:spLocks noChangeArrowheads="1"/>
            </p:cNvSpPr>
            <p:nvPr/>
          </p:nvSpPr>
          <p:spPr bwMode="auto">
            <a:xfrm>
              <a:off x="445056" y="3725349"/>
              <a:ext cx="2186119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2.0 um Coherent Doppler</a:t>
              </a:r>
            </a:p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Aerosol Winds</a:t>
              </a:r>
            </a:p>
            <a:p>
              <a:pPr algn="r" eaLnBrk="1" hangingPunct="1"/>
              <a:r>
                <a:rPr lang="en-US" sz="1200" b="1" i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(</a:t>
              </a:r>
              <a:r>
                <a:rPr lang="en-US" sz="1200" b="1" i="1" dirty="0" err="1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Kavaya</a:t>
              </a:r>
              <a:r>
                <a:rPr lang="en-US" sz="1200" b="1" i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, NASA </a:t>
              </a:r>
              <a:r>
                <a:rPr lang="en-US" sz="1200" b="1" i="1" dirty="0" err="1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LaRC</a:t>
              </a:r>
              <a:r>
                <a:rPr lang="en-US" sz="1200" b="1" i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)</a:t>
              </a:r>
            </a:p>
          </p:txBody>
        </p:sp>
        <p:pic>
          <p:nvPicPr>
            <p:cNvPr id="34846" name="Picture 3" descr="\\asdfiler2\CSS\Optical_Autocovariance\OAWL Alignment and test\August_2010_testing\IMG_0002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8" y="5340934"/>
              <a:ext cx="1620837" cy="111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7" name="TextBox 68"/>
            <p:cNvSpPr txBox="1">
              <a:spLocks noChangeArrowheads="1"/>
            </p:cNvSpPr>
            <p:nvPr/>
          </p:nvSpPr>
          <p:spPr bwMode="auto">
            <a:xfrm>
              <a:off x="138114" y="4817293"/>
              <a:ext cx="24996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FF"/>
                  </a:solidFill>
                </a:rPr>
                <a:t>Optical </a:t>
              </a:r>
              <a:r>
                <a:rPr lang="en-US" sz="1400" b="1" dirty="0" err="1">
                  <a:solidFill>
                    <a:srgbClr val="FFFFFF"/>
                  </a:solidFill>
                </a:rPr>
                <a:t>Autocovariance</a:t>
              </a:r>
              <a:r>
                <a:rPr lang="en-US" sz="1400" b="1" dirty="0">
                  <a:solidFill>
                    <a:srgbClr val="FFFFFF"/>
                  </a:solidFill>
                </a:rPr>
                <a:t> Wind </a:t>
              </a:r>
              <a:r>
                <a:rPr lang="en-US" sz="1400" b="1" dirty="0" err="1">
                  <a:solidFill>
                    <a:srgbClr val="FFFFFF"/>
                  </a:solidFill>
                </a:rPr>
                <a:t>Lidar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(</a:t>
              </a:r>
              <a:r>
                <a:rPr lang="en-US" sz="1400" b="1" dirty="0">
                  <a:solidFill>
                    <a:srgbClr val="FFFFFF"/>
                  </a:solidFill>
                </a:rPr>
                <a:t>OAWL) 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 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4848" name="TextBox 33"/>
            <p:cNvSpPr txBox="1">
              <a:spLocks noChangeArrowheads="1"/>
            </p:cNvSpPr>
            <p:nvPr/>
          </p:nvSpPr>
          <p:spPr bwMode="auto">
            <a:xfrm>
              <a:off x="423346" y="5538063"/>
              <a:ext cx="22144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UV Direct Detection</a:t>
              </a:r>
            </a:p>
            <a:p>
              <a:pPr algn="r" eaLnBrk="1" hangingPunct="1"/>
              <a:r>
                <a:rPr lang="en-US" sz="14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Aerosol &amp; Molecular  Winds</a:t>
              </a:r>
            </a:p>
            <a:p>
              <a:pPr algn="r" eaLnBrk="1" hangingPunct="1"/>
              <a:r>
                <a:rPr lang="en-US" sz="1200" b="1" i="1" dirty="0" smtClean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(Tucker, </a:t>
              </a:r>
              <a:r>
                <a:rPr lang="en-US" sz="1200" b="1" i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Ball Aerospace)</a:t>
              </a:r>
            </a:p>
          </p:txBody>
        </p:sp>
        <p:sp>
          <p:nvSpPr>
            <p:cNvPr id="34860" name="TextBox 62"/>
            <p:cNvSpPr txBox="1">
              <a:spLocks noChangeArrowheads="1"/>
            </p:cNvSpPr>
            <p:nvPr/>
          </p:nvSpPr>
          <p:spPr bwMode="auto">
            <a:xfrm>
              <a:off x="144463" y="3048000"/>
              <a:ext cx="27638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FF"/>
                  </a:solidFill>
                  <a:cs typeface="Arial Narrow" charset="0"/>
                </a:rPr>
                <a:t>Doppler Aerosol Wind </a:t>
              </a:r>
              <a:r>
                <a:rPr lang="en-US" sz="1400" b="1" dirty="0" err="1">
                  <a:solidFill>
                    <a:srgbClr val="FFFFFF"/>
                  </a:solidFill>
                  <a:cs typeface="Arial Narrow" charset="0"/>
                </a:rPr>
                <a:t>Lidar</a:t>
              </a:r>
              <a:r>
                <a:rPr lang="en-US" sz="1400" b="1" dirty="0">
                  <a:solidFill>
                    <a:srgbClr val="FFFFFF"/>
                  </a:solidFill>
                  <a:cs typeface="Arial Narrow" charset="0"/>
                </a:rPr>
                <a:t> </a:t>
              </a:r>
              <a:endParaRPr lang="en-US" sz="1400" b="1" dirty="0" smtClean="0">
                <a:solidFill>
                  <a:srgbClr val="FFFFFF"/>
                </a:solidFill>
                <a:cs typeface="Arial Narrow" charset="0"/>
              </a:endParaRPr>
            </a:p>
            <a:p>
              <a:pPr eaLnBrk="1" hangingPunct="1"/>
              <a:r>
                <a:rPr lang="en-US" sz="1400" b="1" dirty="0" smtClean="0">
                  <a:solidFill>
                    <a:srgbClr val="FFFFFF"/>
                  </a:solidFill>
                  <a:cs typeface="Arial Narrow" charset="0"/>
                </a:rPr>
                <a:t>(</a:t>
              </a:r>
              <a:r>
                <a:rPr lang="en-US" sz="1400" b="1" dirty="0">
                  <a:solidFill>
                    <a:srgbClr val="FFFFFF"/>
                  </a:solidFill>
                  <a:cs typeface="Arial Narrow" charset="0"/>
                </a:rPr>
                <a:t>DAWN) </a:t>
              </a:r>
            </a:p>
          </p:txBody>
        </p:sp>
        <p:sp>
          <p:nvSpPr>
            <p:cNvPr id="34861" name="TextBox 63"/>
            <p:cNvSpPr txBox="1">
              <a:spLocks noChangeArrowheads="1"/>
            </p:cNvSpPr>
            <p:nvPr/>
          </p:nvSpPr>
          <p:spPr bwMode="auto">
            <a:xfrm>
              <a:off x="125928" y="1239630"/>
              <a:ext cx="26670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FFFF"/>
                  </a:solidFill>
                </a:rPr>
                <a:t>Tropospheric Wind </a:t>
              </a:r>
              <a:r>
                <a:rPr lang="en-US" sz="1400" b="1" dirty="0" err="1">
                  <a:solidFill>
                    <a:srgbClr val="FFFFFF"/>
                  </a:solidFill>
                </a:rPr>
                <a:t>Lidar</a:t>
              </a:r>
              <a:r>
                <a:rPr lang="en-US" sz="1400" b="1" dirty="0">
                  <a:solidFill>
                    <a:srgbClr val="FFFFFF"/>
                  </a:solidFill>
                </a:rPr>
                <a:t> Technology Experiment (</a:t>
              </a:r>
              <a:r>
                <a:rPr lang="en-US" sz="1400" b="1" dirty="0" err="1">
                  <a:solidFill>
                    <a:srgbClr val="FFFFFF"/>
                  </a:solidFill>
                </a:rPr>
                <a:t>TWiLiTE</a:t>
              </a:r>
              <a:r>
                <a:rPr lang="en-US" sz="1400" b="1" dirty="0">
                  <a:solidFill>
                    <a:srgbClr val="FFFFFF"/>
                  </a:solidFill>
                </a:rPr>
                <a:t>)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3995" y="670763"/>
            <a:ext cx="3572750" cy="4999557"/>
            <a:chOff x="4283992" y="814702"/>
            <a:chExt cx="3572750" cy="5022703"/>
          </a:xfrm>
        </p:grpSpPr>
        <p:pic>
          <p:nvPicPr>
            <p:cNvPr id="34822" name="Picture 5" descr="C:\Documents and Settings\bctrieu\My Documents\0Projects\Flight_Missions\Pictures\100726_DC8_LEOS_installation\IMG_5585 (Custom)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409" y="3774096"/>
              <a:ext cx="854075" cy="89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3" name="TextBox 53"/>
            <p:cNvSpPr txBox="1">
              <a:spLocks noChangeArrowheads="1"/>
            </p:cNvSpPr>
            <p:nvPr/>
          </p:nvSpPr>
          <p:spPr bwMode="auto">
            <a:xfrm>
              <a:off x="5376971" y="1254125"/>
              <a:ext cx="2161594" cy="89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 smtClean="0">
                  <a:solidFill>
                    <a:srgbClr val="000000"/>
                  </a:solidFill>
                </a:rPr>
                <a:t>Flew on the ER</a:t>
              </a:r>
              <a:r>
                <a:rPr lang="en-US" sz="1300" b="1" dirty="0">
                  <a:solidFill>
                    <a:srgbClr val="000000"/>
                  </a:solidFill>
                </a:rPr>
                <a:t>-2 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in 2009 &amp; 2011 and on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the DC-8 in Feb. 2015 and again during the </a:t>
              </a:r>
              <a:r>
                <a:rPr lang="en-US" sz="1300" b="1" dirty="0" err="1" smtClean="0">
                  <a:solidFill>
                    <a:srgbClr val="FF0000"/>
                  </a:solidFill>
                </a:rPr>
                <a:t>PolarWinds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 campaign.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  <p:pic>
          <p:nvPicPr>
            <p:cNvPr id="34840" name="Picture 13" descr="DSC_051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409" y="1254125"/>
              <a:ext cx="890588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 descr="ER2_Transp copy 3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90075" y="814702"/>
              <a:ext cx="3146636" cy="558800"/>
            </a:xfrm>
            <a:prstGeom prst="rect">
              <a:avLst/>
            </a:prstGeom>
            <a:effectLst>
              <a:outerShdw blurRad="101600" dist="635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37915" name="Picture 69" descr="DC-8 copy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341377">
              <a:off x="4283992" y="2588941"/>
              <a:ext cx="2197055" cy="85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4855" name="TextBox 53"/>
            <p:cNvSpPr txBox="1">
              <a:spLocks noChangeArrowheads="1"/>
            </p:cNvSpPr>
            <p:nvPr/>
          </p:nvSpPr>
          <p:spPr bwMode="auto">
            <a:xfrm>
              <a:off x="5331935" y="3314651"/>
              <a:ext cx="2524807" cy="129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 smtClean="0">
                  <a:solidFill>
                    <a:srgbClr val="000000"/>
                  </a:solidFill>
                </a:rPr>
                <a:t>Flew 112 hours over 15 flights  on the DC</a:t>
              </a:r>
              <a:r>
                <a:rPr lang="en-US" sz="1300" b="1" dirty="0">
                  <a:solidFill>
                    <a:srgbClr val="000000"/>
                  </a:solidFill>
                </a:rPr>
                <a:t>-8 in 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2010 in support of the NASA GRIP campaign. Flew on B200.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Additional flights on the UC12 in 2014 and DC8 in 2015 supporting </a:t>
              </a:r>
              <a:r>
                <a:rPr lang="en-US" sz="1300" b="1" dirty="0" err="1" smtClean="0">
                  <a:solidFill>
                    <a:srgbClr val="FF0000"/>
                  </a:solidFill>
                </a:rPr>
                <a:t>PolarWinds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 &amp; Aeolus </a:t>
              </a:r>
              <a:r>
                <a:rPr lang="en-US" sz="1300" b="1" dirty="0" err="1" smtClean="0">
                  <a:solidFill>
                    <a:srgbClr val="FF0000"/>
                  </a:solidFill>
                </a:rPr>
                <a:t>cal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/val.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  <p:sp>
          <p:nvSpPr>
            <p:cNvPr id="34857" name="TextBox 53"/>
            <p:cNvSpPr txBox="1">
              <a:spLocks noChangeArrowheads="1"/>
            </p:cNvSpPr>
            <p:nvPr/>
          </p:nvSpPr>
          <p:spPr bwMode="auto">
            <a:xfrm>
              <a:off x="5611141" y="5321581"/>
              <a:ext cx="209013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 smtClean="0">
                  <a:solidFill>
                    <a:srgbClr val="000000"/>
                  </a:solidFill>
                </a:rPr>
                <a:t>Test flights conducted on WB</a:t>
              </a:r>
              <a:r>
                <a:rPr lang="en-US" sz="1300" b="1" dirty="0">
                  <a:solidFill>
                    <a:srgbClr val="000000"/>
                  </a:solidFill>
                </a:rPr>
                <a:t>-57 in </a:t>
              </a:r>
              <a:r>
                <a:rPr lang="en-US" sz="1300" b="1" dirty="0" smtClean="0">
                  <a:solidFill>
                    <a:srgbClr val="000000"/>
                  </a:solidFill>
                </a:rPr>
                <a:t>2011. Instrument / 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OAWL_Pallet.jpg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489409" y="4853161"/>
              <a:ext cx="1118911" cy="984244"/>
            </a:xfrm>
            <a:prstGeom prst="rect">
              <a:avLst/>
            </a:prstGeom>
          </p:spPr>
        </p:pic>
        <p:pic>
          <p:nvPicPr>
            <p:cNvPr id="83" name="Picture 82" descr="WB57-transp copy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 rot="21365149">
              <a:off x="4845383" y="4654298"/>
              <a:ext cx="2767037" cy="706954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4"/>
          <p:cNvGrpSpPr/>
          <p:nvPr/>
        </p:nvGrpSpPr>
        <p:grpSpPr>
          <a:xfrm>
            <a:off x="4491474" y="1998223"/>
            <a:ext cx="3604452" cy="4592260"/>
            <a:chOff x="4800424" y="1822508"/>
            <a:chExt cx="3604452" cy="4592260"/>
          </a:xfrm>
        </p:grpSpPr>
        <p:pic>
          <p:nvPicPr>
            <p:cNvPr id="7" name="Picture 6" descr="B200_KingAir_Transp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47476" y="4113179"/>
              <a:ext cx="1731397" cy="637053"/>
            </a:xfrm>
            <a:prstGeom prst="rect">
              <a:avLst/>
            </a:prstGeom>
          </p:spPr>
        </p:pic>
        <p:pic>
          <p:nvPicPr>
            <p:cNvPr id="6" name="Picture 5" descr="GlobHawk_noPOD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908960" y="1822508"/>
              <a:ext cx="1853131" cy="7490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800424" y="5522216"/>
              <a:ext cx="36044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mission design study for ISS completed in 2012. An Observing </a:t>
              </a:r>
              <a:r>
                <a:rPr lang="en-US" sz="1300" b="1" dirty="0">
                  <a:solidFill>
                    <a:srgbClr val="000000"/>
                  </a:solidFill>
                  <a:latin typeface="Arial Narrow"/>
                  <a:cs typeface="Arial Narrow"/>
                </a:rPr>
                <a:t>System Simulation Experiment (</a:t>
              </a:r>
              <a:r>
                <a:rPr lang="en-US" sz="1300" b="1" i="1" dirty="0">
                  <a:solidFill>
                    <a:srgbClr val="000000"/>
                  </a:solidFill>
                  <a:latin typeface="Arial Narrow"/>
                  <a:cs typeface="Arial Narrow"/>
                </a:rPr>
                <a:t>OSSE</a:t>
              </a:r>
              <a:r>
                <a:rPr lang="en-US" sz="1300" b="1" dirty="0">
                  <a:solidFill>
                    <a:srgbClr val="000000"/>
                  </a:solidFill>
                  <a:latin typeface="Arial Narrow"/>
                  <a:cs typeface="Arial Narrow"/>
                </a:rPr>
                <a:t>) </a:t>
              </a:r>
              <a:r>
                <a:rPr lang="en-US" sz="13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completed in 2013. </a:t>
              </a:r>
              <a:r>
                <a:rPr lang="en-US" sz="1300" b="1" dirty="0" smtClean="0">
                  <a:solidFill>
                    <a:srgbClr val="0070C0"/>
                  </a:solidFill>
                  <a:latin typeface="Arial Narrow"/>
                  <a:cs typeface="Arial Narrow"/>
                </a:rPr>
                <a:t>Partial funding for EVI-2 </a:t>
              </a:r>
              <a:r>
                <a:rPr lang="en-US" sz="13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provided.</a:t>
              </a:r>
              <a:endParaRPr lang="en-US" sz="13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28351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578" y="948869"/>
            <a:ext cx="76006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PolarWinds and ADM Cal/Val Preparatory Campaigns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6588" y="4957130"/>
            <a:ext cx="679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Leads: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NASA LaRC (DAWN PI); Simpson Weather Associates (Science PI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), NASA GSFC (</a:t>
            </a:r>
            <a:r>
              <a:rPr lang="en-US" sz="1500" dirty="0" err="1" smtClean="0">
                <a:solidFill>
                  <a:prstClr val="black"/>
                </a:solidFill>
                <a:latin typeface="Calibri" panose="020F0502020204030204"/>
              </a:rPr>
              <a:t>TWiLiTE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 PI)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Science Team: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Colorado University, Ohio State University,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University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of Washington, NASA LaRC,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Simpson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Weather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Associates and NASA GSFC.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562" y="1459762"/>
            <a:ext cx="664797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                                     Campaign Objectives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1350" b="1" i="1" dirty="0">
                <a:solidFill>
                  <a:prstClr val="black"/>
                </a:solidFill>
                <a:latin typeface="Calibri" panose="020F0502020204030204"/>
              </a:rPr>
              <a:t>PolarWinds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     Mesoscale model (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PolarWRF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) validation/development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     Stable boundary layers;  katabatic flows;  marginal ice zone 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solidFill>
                  <a:prstClr val="black"/>
                </a:solidFill>
                <a:latin typeface="Calibri" panose="020F0502020204030204"/>
              </a:rPr>
              <a:t>      ADM Cal/Val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     </a:t>
            </a: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Obtain Doppler Wind Lidar observations that mimic those expected with ADM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            Co-fly with DLR Falcon in Campaign 2 to calibrate ESA’s Aeolus simulator (A2D)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95" y="3317885"/>
            <a:ext cx="4742837" cy="147732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Campaign 1: 10/26 – 11/14/14; 40 science hours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   LaRC’s UC-12B; Kangerlussuaq, Greenland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Campaign 2: 05/11 – 05/29/15; 53 science hours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   NASA DC-8; Keflavik, Iceland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9" y="942976"/>
            <a:ext cx="710429" cy="592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702" y="3212118"/>
            <a:ext cx="2900033" cy="169306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1871" y="3945101"/>
            <a:ext cx="1045564" cy="545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549" y="2697117"/>
            <a:ext cx="1106132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5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74" y="3095428"/>
            <a:ext cx="1083658" cy="1092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7970" y="4139189"/>
            <a:ext cx="2962913" cy="180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3941" y="2974545"/>
            <a:ext cx="914480" cy="1015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004" y="1721816"/>
            <a:ext cx="4572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Instrumentation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Campaign 1: DAWN only on  LaRC’s UC-12B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Campaign 2: DAWN, Yankee dropsondes, TWiLiTE on DC-8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	       </a:t>
            </a: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MAG1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and A2D wind lidars on </a:t>
            </a: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ESA/DLR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Falcon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930" y="984683"/>
            <a:ext cx="708722" cy="5898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6092" y="1063540"/>
            <a:ext cx="7800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PolarWinds and ADM Cal/Val Preparatory Campaigns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1905" y="2145537"/>
            <a:ext cx="2644465" cy="1930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005" y="4244168"/>
            <a:ext cx="1327924" cy="993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8568" y="4902445"/>
            <a:ext cx="1129382" cy="8458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76046" y="3669264"/>
            <a:ext cx="868755" cy="10379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8208" y="3734659"/>
            <a:ext cx="1272604" cy="10542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1435" y="3095429"/>
            <a:ext cx="1246149" cy="450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Yankee Dropsondes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1680" y="4902445"/>
            <a:ext cx="1188823" cy="8916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37017" y="2400086"/>
            <a:ext cx="1388327" cy="507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NASA LaRC DAWN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08832" y="3078950"/>
            <a:ext cx="1428854" cy="483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</a:rPr>
              <a:t>NASA GSFC TWiLiTE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522" y="5095646"/>
            <a:ext cx="1213205" cy="80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401" y="4107056"/>
            <a:ext cx="1161535" cy="8711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7095" y="5041187"/>
            <a:ext cx="869896" cy="444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</a:rPr>
              <a:t>Surface temperature sensor</a:t>
            </a: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1229422" y="5238100"/>
            <a:ext cx="597673" cy="255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49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874" y="857250"/>
            <a:ext cx="710172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" y="2026817"/>
            <a:ext cx="165828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  <a:p>
            <a:pPr algn="ctr"/>
            <a:endParaRPr lang="en-US" sz="1350" dirty="0">
              <a:solidFill>
                <a:srgbClr val="0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53 </a:t>
            </a:r>
            <a:r>
              <a:rPr lang="en-US" sz="1600" dirty="0">
                <a:solidFill>
                  <a:srgbClr val="000000"/>
                </a:solidFill>
              </a:rPr>
              <a:t>flight hours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79 dropsondes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10 Science Flights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on 10 Days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6 Formation Flights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with ESA/DLR Falcon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8322" y="2955902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8073" y="1212560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3103" y="1007748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3469" y="3003169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9269" y="2018298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4238" y="3244335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7943" y="3652874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012" y="2863569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</a:rPr>
              <a:t>2015 May 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0457" y="4097183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321" y="1833633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2015 May 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6857" y="51585"/>
            <a:ext cx="5885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Polar </a:t>
            </a:r>
            <a:r>
              <a:rPr lang="en-US" sz="2400" dirty="0" smtClean="0">
                <a:solidFill>
                  <a:srgbClr val="000000"/>
                </a:solidFill>
              </a:rPr>
              <a:t>Winds ADM Cal/Val Iceland 2015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085" y="108857"/>
            <a:ext cx="7025265" cy="1030514"/>
          </a:xfrm>
        </p:spPr>
        <p:txBody>
          <a:bodyPr/>
          <a:lstStyle/>
          <a:p>
            <a:r>
              <a:rPr lang="en-US" dirty="0" smtClean="0"/>
              <a:t>Mission Summary</a:t>
            </a:r>
            <a:br>
              <a:rPr lang="en-US" dirty="0" smtClean="0"/>
            </a:br>
            <a:r>
              <a:rPr lang="en-US" sz="1500" dirty="0"/>
              <a:t>(</a:t>
            </a:r>
            <a:r>
              <a:rPr lang="en-US" sz="1500" dirty="0" smtClean="0"/>
              <a:t>53 </a:t>
            </a:r>
            <a:r>
              <a:rPr lang="en-US" sz="1500" dirty="0"/>
              <a:t>hours not including ferry hours)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613686"/>
              </p:ext>
            </p:extLst>
          </p:nvPr>
        </p:nvGraphicFramePr>
        <p:xfrm>
          <a:off x="907143" y="1139374"/>
          <a:ext cx="7946570" cy="467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89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3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DC-8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Falcon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DAWN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TWiLiTE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Iceland flow splitting with NE BL winds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3/5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3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TDS </a:t>
                      </a:r>
                      <a:r>
                        <a:rPr lang="en-US" sz="1200" dirty="0" err="1" smtClean="0"/>
                        <a:t>underflight</a:t>
                      </a:r>
                      <a:r>
                        <a:rPr lang="en-US" sz="1200" dirty="0" smtClean="0"/>
                        <a:t>(DLR/NASA) and Greenland CIZ (NASA)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Upper level jet between Iceland and Scotland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10/12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3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 </a:t>
                      </a:r>
                      <a:r>
                        <a:rPr lang="en-US" sz="1200" dirty="0" err="1" smtClean="0"/>
                        <a:t>cal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val</a:t>
                      </a:r>
                      <a:r>
                        <a:rPr lang="en-US" sz="1200" dirty="0" smtClean="0"/>
                        <a:t> over Greenland</a:t>
                      </a:r>
                      <a:r>
                        <a:rPr lang="en-US" sz="1200" baseline="0" dirty="0" smtClean="0"/>
                        <a:t> ice cap; CIZ and Kat-winds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8/10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5/17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CALIPSO, MODIS, ASCAT </a:t>
                      </a:r>
                      <a:r>
                        <a:rPr lang="en-US" sz="1200" dirty="0" err="1" smtClean="0"/>
                        <a:t>underflights</a:t>
                      </a:r>
                      <a:r>
                        <a:rPr lang="en-US" sz="1200" dirty="0" smtClean="0"/>
                        <a:t>; </a:t>
                      </a:r>
                      <a:r>
                        <a:rPr lang="en-US" sz="1200" dirty="0" err="1" smtClean="0"/>
                        <a:t>CIZ;Tip</a:t>
                      </a:r>
                      <a:r>
                        <a:rPr lang="en-US" sz="1200" dirty="0" smtClean="0"/>
                        <a:t> jet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8/9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5/19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Upper level jet over southern Greenland; Tip jet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7/8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5/21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Barrier jet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7/11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3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Katabatic flows off Greenland east coast; ADM </a:t>
                      </a:r>
                      <a:r>
                        <a:rPr lang="en-US" sz="1200" dirty="0" err="1" smtClean="0"/>
                        <a:t>cal</a:t>
                      </a:r>
                      <a:r>
                        <a:rPr lang="en-US" sz="1200" dirty="0" smtClean="0"/>
                        <a:t>/</a:t>
                      </a:r>
                      <a:r>
                        <a:rPr lang="en-US" sz="1200" dirty="0" err="1" smtClean="0"/>
                        <a:t>val</a:t>
                      </a:r>
                      <a:r>
                        <a:rPr lang="en-US" sz="1200" dirty="0" smtClean="0"/>
                        <a:t> CIZ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15/19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5/24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Baffin</a:t>
                      </a:r>
                      <a:r>
                        <a:rPr lang="en-US" sz="1200" baseline="0" dirty="0" smtClean="0"/>
                        <a:t> Strait ice edge west coast of Greenland; rolls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11/12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5/25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Upper level jet south of Iceland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5/6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13429" y="6059713"/>
            <a:ext cx="5058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Note: x/y under </a:t>
            </a:r>
            <a:r>
              <a:rPr lang="en-US" dirty="0" err="1">
                <a:solidFill>
                  <a:srgbClr val="000000"/>
                </a:solidFill>
              </a:rPr>
              <a:t>Dropsondes</a:t>
            </a:r>
            <a:r>
              <a:rPr lang="en-US" dirty="0">
                <a:solidFill>
                  <a:srgbClr val="000000"/>
                </a:solidFill>
              </a:rPr>
              <a:t> indicates number of full profiles (x) over the number of </a:t>
            </a:r>
            <a:r>
              <a:rPr lang="en-US" dirty="0" err="1">
                <a:solidFill>
                  <a:srgbClr val="000000"/>
                </a:solidFill>
              </a:rPr>
              <a:t>sondes</a:t>
            </a:r>
            <a:r>
              <a:rPr lang="en-US" dirty="0">
                <a:solidFill>
                  <a:srgbClr val="000000"/>
                </a:solidFill>
              </a:rPr>
              <a:t> (y) dropped.</a:t>
            </a:r>
          </a:p>
        </p:txBody>
      </p:sp>
    </p:spTree>
    <p:extLst>
      <p:ext uri="{BB962C8B-B14F-4D97-AF65-F5344CB8AC3E}">
        <p14:creationId xmlns:p14="http://schemas.microsoft.com/office/powerpoint/2010/main" xmlns="" val="40644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32" y="2208917"/>
            <a:ext cx="3388179" cy="514112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+mn-lt"/>
              </a:rPr>
              <a:t>05_21_15 Sounding off the east coast of </a:t>
            </a:r>
            <a:r>
              <a:rPr lang="en-US" sz="1800" b="1" dirty="0" err="1">
                <a:latin typeface="+mn-lt"/>
              </a:rPr>
              <a:t>Geenland</a:t>
            </a:r>
            <a:endParaRPr lang="en-US" sz="18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7119" y="2099782"/>
            <a:ext cx="283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05_21_15 Sounding off the East coast of Greenland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621" y="138794"/>
            <a:ext cx="68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DAWN Profiles vs. </a:t>
            </a:r>
            <a:r>
              <a:rPr lang="en-US" sz="3600" dirty="0" err="1">
                <a:solidFill>
                  <a:srgbClr val="000000"/>
                </a:solidFill>
              </a:rPr>
              <a:t>Dropsondes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95" y="2915040"/>
            <a:ext cx="3505016" cy="2942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22" y="2915041"/>
            <a:ext cx="3236138" cy="29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1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9955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9092"/>
            <a:ext cx="8229600" cy="5087078"/>
          </a:xfrm>
        </p:spPr>
        <p:txBody>
          <a:bodyPr/>
          <a:lstStyle/>
          <a:p>
            <a:r>
              <a:rPr lang="en-US" sz="1600" dirty="0" smtClean="0"/>
              <a:t>Conducted wind profiling and </a:t>
            </a:r>
            <a:r>
              <a:rPr lang="en-US" sz="1600" dirty="0" err="1" smtClean="0"/>
              <a:t>dropsondes</a:t>
            </a:r>
            <a:r>
              <a:rPr lang="en-US" sz="1600" dirty="0" smtClean="0"/>
              <a:t> over Greenland coastlines and ice fields on several occasions, especially on the 16,17,19,21,23 and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May 2015.</a:t>
            </a:r>
          </a:p>
          <a:p>
            <a:r>
              <a:rPr lang="en-US" sz="1600" dirty="0" smtClean="0"/>
              <a:t>DC8 w/ Falcon stares over long flight legs to simulate ADM sampling on the 13th. The DC-8 was used on solo missions to simulate the ADM stare as well.</a:t>
            </a:r>
          </a:p>
          <a:p>
            <a:r>
              <a:rPr lang="en-US" sz="1600" dirty="0" smtClean="0"/>
              <a:t>High aspect racetracks with DC8 moving in the center relative to Falcon flying 20 degree bank circles on the 16th and 23rd.</a:t>
            </a:r>
          </a:p>
          <a:p>
            <a:r>
              <a:rPr lang="en-US" sz="1600" dirty="0" smtClean="0"/>
              <a:t>Four of the six DC-8/Falcon missions were focused on situations with strong shear in the wind speed; situations that will challenge the long integrations expected for the molecular channel. The co-flights on the 16th and 23rd were very specific to using the ice surface to calibrate the Falcon A2D. The DC-8 flew back and forth over a small area while the Falcon flew in circles for many 10s of minutes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NASA has sent all </a:t>
            </a:r>
            <a:r>
              <a:rPr lang="en-US" sz="1600" dirty="0" err="1" smtClean="0">
                <a:solidFill>
                  <a:srgbClr val="FF0000"/>
                </a:solidFill>
              </a:rPr>
              <a:t>dropsonde</a:t>
            </a:r>
            <a:r>
              <a:rPr lang="en-US" sz="1600" dirty="0" smtClean="0">
                <a:solidFill>
                  <a:srgbClr val="FF0000"/>
                </a:solidFill>
              </a:rPr>
              <a:t> data as well as the DAWN profiles to ESA and we are interested in learning how this data has helped with the ADM calibration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u="sng" dirty="0" smtClean="0"/>
              <a:t>Future Plans?</a:t>
            </a:r>
          </a:p>
          <a:p>
            <a:r>
              <a:rPr lang="en-US" sz="1600" dirty="0" smtClean="0"/>
              <a:t>      The DC8 has been tentatively reserved for a tropical campaign during June 1 to July 30, 2017 for a tropical campaign. However, no funding is in place for this campaign at the present time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New ROSES element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CE3C74A-C6E9-45F0-9FCE-D44D003574A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DDL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ctr">
          <a:defRPr sz="18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cientific_Computing_monthl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5000"/>
          </a:lnSpc>
          <a:spcBef>
            <a:spcPct val="35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5000"/>
          </a:lnSpc>
          <a:spcBef>
            <a:spcPct val="35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9057</TotalTime>
  <Words>935</Words>
  <Application>Microsoft Office PowerPoint</Application>
  <PresentationFormat>On-screen Show (4:3)</PresentationFormat>
  <Paragraphs>177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Default Design</vt:lpstr>
      <vt:lpstr>1_Default Design</vt:lpstr>
      <vt:lpstr>1_FIDDL_template</vt:lpstr>
      <vt:lpstr>Scientific_Computing_monthly</vt:lpstr>
      <vt:lpstr>2_Default Design</vt:lpstr>
      <vt:lpstr>Office Theme</vt:lpstr>
      <vt:lpstr>3_Office Theme</vt:lpstr>
      <vt:lpstr>3_Default Design</vt:lpstr>
      <vt:lpstr>4_Default Design</vt:lpstr>
      <vt:lpstr>5_Default Design</vt:lpstr>
      <vt:lpstr>6_Default Design</vt:lpstr>
      <vt:lpstr>NASA Science Overview</vt:lpstr>
      <vt:lpstr>NASA Weather Focus Area Workshop Preliminary Result, April 7 – 9, Arlington, VA</vt:lpstr>
      <vt:lpstr>Slide 3</vt:lpstr>
      <vt:lpstr>Slide 4</vt:lpstr>
      <vt:lpstr>Slide 5</vt:lpstr>
      <vt:lpstr>Slide 6</vt:lpstr>
      <vt:lpstr>Mission Summary (53 hours not including ferry hours)</vt:lpstr>
      <vt:lpstr>05_21_15 Sounding off the east coast of Geenland</vt:lpstr>
      <vt:lpstr>Summary</vt:lpstr>
    </vt:vector>
  </TitlesOfParts>
  <Company>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Technology Office</dc:title>
  <dc:creator>PLarkin</dc:creator>
  <cp:lastModifiedBy>RKK</cp:lastModifiedBy>
  <cp:revision>587</cp:revision>
  <cp:lastPrinted>2015-04-27T16:59:22Z</cp:lastPrinted>
  <dcterms:created xsi:type="dcterms:W3CDTF">2012-01-20T22:24:11Z</dcterms:created>
  <dcterms:modified xsi:type="dcterms:W3CDTF">2015-11-01T01:14:09Z</dcterms:modified>
</cp:coreProperties>
</file>