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89" r:id="rId3"/>
    <p:sldId id="258" r:id="rId4"/>
    <p:sldId id="262" r:id="rId5"/>
    <p:sldId id="309" r:id="rId6"/>
    <p:sldId id="366" r:id="rId7"/>
    <p:sldId id="261" r:id="rId8"/>
    <p:sldId id="371" r:id="rId9"/>
    <p:sldId id="303" r:id="rId10"/>
    <p:sldId id="295" r:id="rId11"/>
    <p:sldId id="367" r:id="rId12"/>
    <p:sldId id="335" r:id="rId13"/>
    <p:sldId id="368" r:id="rId14"/>
    <p:sldId id="336" r:id="rId15"/>
    <p:sldId id="362" r:id="rId16"/>
    <p:sldId id="363" r:id="rId17"/>
    <p:sldId id="369" r:id="rId18"/>
    <p:sldId id="338" r:id="rId19"/>
    <p:sldId id="343" r:id="rId20"/>
    <p:sldId id="372" r:id="rId21"/>
    <p:sldId id="370" r:id="rId22"/>
    <p:sldId id="348" r:id="rId23"/>
    <p:sldId id="347" r:id="rId24"/>
    <p:sldId id="373" r:id="rId25"/>
    <p:sldId id="30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na Pitter" initials="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p:restoredTop sz="85425" autoAdjust="0"/>
  </p:normalViewPr>
  <p:slideViewPr>
    <p:cSldViewPr>
      <p:cViewPr varScale="1">
        <p:scale>
          <a:sx n="82" d="100"/>
          <a:sy n="82" d="100"/>
        </p:scale>
        <p:origin x="-1232" y="-120"/>
      </p:cViewPr>
      <p:guideLst>
        <p:guide orient="horz" pos="2160"/>
        <p:guide pos="2880"/>
      </p:guideLst>
    </p:cSldViewPr>
  </p:slideViewPr>
  <p:notesTextViewPr>
    <p:cViewPr>
      <p:scale>
        <a:sx n="1" d="1"/>
        <a:sy n="1" d="1"/>
      </p:scale>
      <p:origin x="0" y="0"/>
    </p:cViewPr>
  </p:notesTextViewPr>
  <p:sorterViewPr>
    <p:cViewPr>
      <p:scale>
        <a:sx n="66" d="100"/>
        <a:sy n="66" d="100"/>
      </p:scale>
      <p:origin x="0" y="76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B1317-3A1D-4353-8E93-4BDA104EC77D}" type="datetimeFigureOut">
              <a:rPr lang="en-US" smtClean="0"/>
              <a:t>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D0876-DA39-4877-BDEC-9B378FB74A53}" type="slidenum">
              <a:rPr lang="en-US" smtClean="0"/>
              <a:t>‹#›</a:t>
            </a:fld>
            <a:endParaRPr lang="en-US"/>
          </a:p>
        </p:txBody>
      </p:sp>
    </p:spTree>
    <p:extLst>
      <p:ext uri="{BB962C8B-B14F-4D97-AF65-F5344CB8AC3E}">
        <p14:creationId xmlns:p14="http://schemas.microsoft.com/office/powerpoint/2010/main" val="279403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D0876-DA39-4877-BDEC-9B378FB74A53}" type="slidenum">
              <a:rPr lang="en-US" smtClean="0"/>
              <a:t>1</a:t>
            </a:fld>
            <a:endParaRPr lang="en-US"/>
          </a:p>
        </p:txBody>
      </p:sp>
    </p:spTree>
    <p:extLst>
      <p:ext uri="{BB962C8B-B14F-4D97-AF65-F5344CB8AC3E}">
        <p14:creationId xmlns:p14="http://schemas.microsoft.com/office/powerpoint/2010/main" val="143392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methodology currently used for OSSEs worldwide is shown schematically on this slide. This methodology was redesigned in the early 1980’s by Dr. Bob</a:t>
            </a:r>
            <a:r>
              <a:rPr lang="en-US" baseline="0" dirty="0" smtClean="0"/>
              <a:t> Atlas in order to ensure the realism and reliability of OSSEs. This methodology was accepted by both the U.S. Weather Research Program and the World Meteorological Organization. Dr. Atlas used this methodology to conduct all of NASA’s OSSEs from 1985-2005. </a:t>
            </a:r>
          </a:p>
          <a:p>
            <a:endParaRPr lang="en-US" baseline="0" dirty="0" smtClean="0"/>
          </a:p>
        </p:txBody>
      </p:sp>
      <p:sp>
        <p:nvSpPr>
          <p:cNvPr id="4" name="Slide Number Placeholder 3"/>
          <p:cNvSpPr>
            <a:spLocks noGrp="1"/>
          </p:cNvSpPr>
          <p:nvPr>
            <p:ph type="sldNum" sz="quarter" idx="10"/>
          </p:nvPr>
        </p:nvSpPr>
        <p:spPr/>
        <p:txBody>
          <a:bodyPr/>
          <a:lstStyle/>
          <a:p>
            <a:fld id="{540D0876-DA39-4877-BDEC-9B378FB74A53}" type="slidenum">
              <a:rPr lang="en-US" smtClean="0"/>
              <a:t>4</a:t>
            </a:fld>
            <a:endParaRPr lang="en-US"/>
          </a:p>
        </p:txBody>
      </p:sp>
    </p:spTree>
    <p:extLst>
      <p:ext uri="{BB962C8B-B14F-4D97-AF65-F5344CB8AC3E}">
        <p14:creationId xmlns:p14="http://schemas.microsoft.com/office/powerpoint/2010/main" val="245645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Line and</a:t>
            </a:r>
            <a:r>
              <a:rPr lang="en-US" baseline="0" dirty="0" smtClean="0"/>
              <a:t> Staff Offices are working well together and it is paying dividends with the advances being made.</a:t>
            </a:r>
            <a:endParaRPr lang="en-US" dirty="0"/>
          </a:p>
        </p:txBody>
      </p:sp>
      <p:sp>
        <p:nvSpPr>
          <p:cNvPr id="4" name="Slide Number Placeholder 3"/>
          <p:cNvSpPr>
            <a:spLocks noGrp="1"/>
          </p:cNvSpPr>
          <p:nvPr>
            <p:ph type="sldNum" sz="quarter" idx="10"/>
          </p:nvPr>
        </p:nvSpPr>
        <p:spPr/>
        <p:txBody>
          <a:bodyPr/>
          <a:lstStyle/>
          <a:p>
            <a:fld id="{540D0876-DA39-4877-BDEC-9B378FB74A53}" type="slidenum">
              <a:rPr lang="en-US" smtClean="0"/>
              <a:t>5</a:t>
            </a:fld>
            <a:endParaRPr lang="en-US"/>
          </a:p>
        </p:txBody>
      </p:sp>
    </p:spTree>
    <p:extLst>
      <p:ext uri="{BB962C8B-B14F-4D97-AF65-F5344CB8AC3E}">
        <p14:creationId xmlns:p14="http://schemas.microsoft.com/office/powerpoint/2010/main" val="51850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800" b="0" i="0" u="none" strike="noStrike" cap="none" baseline="0">
                <a:solidFill>
                  <a:schemeClr val="dk1"/>
                </a:solidFill>
                <a:latin typeface="Arial"/>
                <a:ea typeface="Arial"/>
                <a:cs typeface="Arial"/>
                <a:sym typeface="Arial"/>
              </a:rPr>
              <a:t>Pressing need defined as "NOAA contractual agreement or necessary for FY14/15 investment decision“. This includes any on-going studies (ie are currently funded), thus expectation of the study’s execution.</a:t>
            </a: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 </a:t>
            </a:r>
          </a:p>
        </p:txBody>
      </p:sp>
    </p:spTree>
    <p:extLst>
      <p:ext uri="{BB962C8B-B14F-4D97-AF65-F5344CB8AC3E}">
        <p14:creationId xmlns:p14="http://schemas.microsoft.com/office/powerpoint/2010/main" val="204489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40D0876-DA39-4877-BDEC-9B378FB74A53}" type="slidenum">
              <a:rPr lang="en-US" smtClean="0"/>
              <a:t>9</a:t>
            </a:fld>
            <a:endParaRPr lang="en-US"/>
          </a:p>
        </p:txBody>
      </p:sp>
    </p:spTree>
    <p:extLst>
      <p:ext uri="{BB962C8B-B14F-4D97-AF65-F5344CB8AC3E}">
        <p14:creationId xmlns:p14="http://schemas.microsoft.com/office/powerpoint/2010/main" val="55895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08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35983-C07E-4094-B691-C94276B967FA}" type="slidenum">
              <a:rPr lang="en-US" smtClean="0"/>
              <a:pPr/>
              <a:t>14</a:t>
            </a:fld>
            <a:endParaRPr lang="en-US"/>
          </a:p>
        </p:txBody>
      </p:sp>
    </p:spTree>
    <p:extLst>
      <p:ext uri="{BB962C8B-B14F-4D97-AF65-F5344CB8AC3E}">
        <p14:creationId xmlns:p14="http://schemas.microsoft.com/office/powerpoint/2010/main" val="3500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D0876-DA39-4877-BDEC-9B378FB74A53}" type="slidenum">
              <a:rPr lang="en-US" smtClean="0"/>
              <a:t>18</a:t>
            </a:fld>
            <a:endParaRPr lang="en-US"/>
          </a:p>
        </p:txBody>
      </p:sp>
    </p:spTree>
    <p:extLst>
      <p:ext uri="{BB962C8B-B14F-4D97-AF65-F5344CB8AC3E}">
        <p14:creationId xmlns:p14="http://schemas.microsoft.com/office/powerpoint/2010/main" val="157336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8" y="76200"/>
            <a:ext cx="14239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36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109005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167689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4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23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B6CF2-20DD-4BD9-8E10-72998A57A150}" type="slidenum">
              <a:rPr lang="en-US" smtClean="0"/>
              <a:t>‹#›</a:t>
            </a:fld>
            <a:endParaRPr lang="en-US"/>
          </a:p>
        </p:txBody>
      </p:sp>
      <p:pic>
        <p:nvPicPr>
          <p:cNvPr id="8" name="Picture 7" descr="NOAA%20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5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5/18/2015</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245368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5/18/2015</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8753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209197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273763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39725977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5/18/2015</a:t>
            </a:r>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67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docs.google.com/a/noaa.gov/spreadsheets/d/10CGMxam7TjH0qMbiUWyhrjtqVPlxw1Jl5r2EoFwH8qk/edit?usp=shar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 y="1981200"/>
            <a:ext cx="9144000" cy="4876800"/>
          </a:xfrm>
          <a:prstGeom prst="rect">
            <a:avLst/>
          </a:prstGeom>
        </p:spPr>
      </p:pic>
      <p:sp>
        <p:nvSpPr>
          <p:cNvPr id="2" name="Title 1"/>
          <p:cNvSpPr>
            <a:spLocks noGrp="1"/>
          </p:cNvSpPr>
          <p:nvPr>
            <p:ph type="ctrTitle"/>
          </p:nvPr>
        </p:nvSpPr>
        <p:spPr>
          <a:xfrm>
            <a:off x="1371600" y="149229"/>
            <a:ext cx="7772400" cy="1831975"/>
          </a:xfrm>
          <a:solidFill>
            <a:schemeClr val="bg1">
              <a:alpha val="71000"/>
            </a:schemeClr>
          </a:solidFill>
        </p:spPr>
        <p:txBody>
          <a:bodyPr>
            <a:normAutofit fontScale="90000"/>
          </a:bodyPr>
          <a:lstStyle/>
          <a:p>
            <a:r>
              <a:rPr lang="en-US" b="1" dirty="0"/>
              <a:t>Quantitative Observing System Assessment Program</a:t>
            </a:r>
            <a:r>
              <a:rPr lang="en-US" b="0" dirty="0" smtClean="0">
                <a:effectLst/>
              </a:rPr>
              <a:t/>
            </a:r>
            <a:br>
              <a:rPr lang="en-US" b="0" dirty="0" smtClean="0">
                <a:effectLst/>
              </a:rPr>
            </a:br>
            <a:r>
              <a:rPr lang="en-US" b="1" dirty="0"/>
              <a:t>(QOSAP)</a:t>
            </a:r>
            <a:endParaRPr lang="en-US" dirty="0"/>
          </a:p>
        </p:txBody>
      </p:sp>
      <p:sp>
        <p:nvSpPr>
          <p:cNvPr id="3" name="Subtitle 2"/>
          <p:cNvSpPr>
            <a:spLocks noGrp="1"/>
          </p:cNvSpPr>
          <p:nvPr>
            <p:ph type="subTitle" idx="1"/>
          </p:nvPr>
        </p:nvSpPr>
        <p:spPr>
          <a:xfrm>
            <a:off x="838200" y="5562600"/>
            <a:ext cx="7239000" cy="1143000"/>
          </a:xfrm>
          <a:solidFill>
            <a:schemeClr val="bg1">
              <a:alpha val="39000"/>
            </a:schemeClr>
          </a:solidFill>
        </p:spPr>
        <p:txBody>
          <a:bodyPr vert="horz" lIns="91440" tIns="45720" rIns="91440" bIns="45720" rtlCol="0" anchor="ctr">
            <a:normAutofit fontScale="67500" lnSpcReduction="20000"/>
          </a:bodyPr>
          <a:lstStyle/>
          <a:p>
            <a:pPr>
              <a:spcBef>
                <a:spcPct val="0"/>
              </a:spcBef>
            </a:pPr>
            <a:r>
              <a:rPr lang="en-US" sz="4400" b="1" dirty="0" smtClean="0">
                <a:solidFill>
                  <a:schemeClr val="tx1"/>
                </a:solidFill>
                <a:latin typeface="+mj-lt"/>
                <a:ea typeface="+mj-ea"/>
                <a:cs typeface="+mj-cs"/>
              </a:rPr>
              <a:t> Robert Atlas</a:t>
            </a:r>
            <a:endParaRPr lang="en-US" sz="4400" b="1" dirty="0">
              <a:solidFill>
                <a:schemeClr val="tx1"/>
              </a:solidFill>
              <a:latin typeface="+mj-lt"/>
              <a:ea typeface="+mj-ea"/>
              <a:cs typeface="+mj-cs"/>
            </a:endParaRPr>
          </a:p>
          <a:p>
            <a:pPr>
              <a:spcBef>
                <a:spcPct val="0"/>
              </a:spcBef>
            </a:pPr>
            <a:r>
              <a:rPr lang="en-US" sz="4400" b="1" dirty="0">
                <a:solidFill>
                  <a:schemeClr val="tx1"/>
                </a:solidFill>
                <a:latin typeface="+mj-lt"/>
                <a:ea typeface="+mj-ea"/>
                <a:cs typeface="+mj-cs"/>
              </a:rPr>
              <a:t>Office of Oceanic and Atmospheric Research</a:t>
            </a:r>
          </a:p>
        </p:txBody>
      </p:sp>
      <p:sp>
        <p:nvSpPr>
          <p:cNvPr id="7" name="Rectangle 6"/>
          <p:cNvSpPr/>
          <p:nvPr/>
        </p:nvSpPr>
        <p:spPr>
          <a:xfrm>
            <a:off x="5591446" y="1996302"/>
            <a:ext cx="3523722" cy="338554"/>
          </a:xfrm>
          <a:prstGeom prst="rect">
            <a:avLst/>
          </a:prstGeom>
        </p:spPr>
        <p:txBody>
          <a:bodyPr wrap="none">
            <a:spAutoFit/>
          </a:bodyPr>
          <a:lstStyle/>
          <a:p>
            <a:r>
              <a:rPr lang="en-US" sz="1600" dirty="0" smtClean="0">
                <a:solidFill>
                  <a:schemeClr val="accent6">
                    <a:lumMod val="75000"/>
                  </a:schemeClr>
                </a:solidFill>
              </a:rPr>
              <a:t>GMAO 7km resolution global nature run</a:t>
            </a:r>
            <a:endParaRPr lang="en-US" sz="1600" dirty="0">
              <a:solidFill>
                <a:schemeClr val="accent6">
                  <a:lumMod val="75000"/>
                </a:schemeClr>
              </a:solidFill>
            </a:endParaRPr>
          </a:p>
        </p:txBody>
      </p:sp>
    </p:spTree>
    <p:extLst>
      <p:ext uri="{BB962C8B-B14F-4D97-AF65-F5344CB8AC3E}">
        <p14:creationId xmlns:p14="http://schemas.microsoft.com/office/powerpoint/2010/main" val="20413639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of OSSEs</a:t>
            </a:r>
            <a:endParaRPr lang="en-US" dirty="0"/>
          </a:p>
        </p:txBody>
      </p:sp>
      <p:sp>
        <p:nvSpPr>
          <p:cNvPr id="3" name="Content Placeholder 2"/>
          <p:cNvSpPr>
            <a:spLocks noGrp="1"/>
          </p:cNvSpPr>
          <p:nvPr>
            <p:ph idx="1"/>
          </p:nvPr>
        </p:nvSpPr>
        <p:spPr/>
        <p:txBody>
          <a:bodyPr>
            <a:normAutofit fontScale="77500" lnSpcReduction="20000"/>
          </a:bodyPr>
          <a:lstStyle/>
          <a:p>
            <a:pPr marL="457200" lvl="3" indent="-457200">
              <a:buFont typeface="Arial" panose="020B0604020202020204" pitchFamily="34" charset="0"/>
              <a:buChar char="•"/>
            </a:pPr>
            <a:r>
              <a:rPr lang="en-US" sz="2800" dirty="0"/>
              <a:t>Limited OSSEs </a:t>
            </a:r>
            <a:r>
              <a:rPr lang="en-US" sz="2800" dirty="0" smtClean="0"/>
              <a:t>have been performed </a:t>
            </a:r>
            <a:r>
              <a:rPr lang="en-US" sz="2800" dirty="0"/>
              <a:t>using </a:t>
            </a:r>
            <a:r>
              <a:rPr lang="en-US" sz="2800" dirty="0" smtClean="0"/>
              <a:t>an older </a:t>
            </a:r>
            <a:r>
              <a:rPr lang="en-US" sz="2800" dirty="0"/>
              <a:t>global OSSE system based on an ECMWF T511 nature run and a new regional Hurricane OSSE system.</a:t>
            </a:r>
          </a:p>
          <a:p>
            <a:pPr marL="457200" lvl="3" indent="-457200">
              <a:buFont typeface="Arial" panose="020B0604020202020204" pitchFamily="34" charset="0"/>
              <a:buChar char="•"/>
            </a:pPr>
            <a:endParaRPr lang="en-US" sz="2800" dirty="0"/>
          </a:p>
          <a:p>
            <a:pPr marL="457200" lvl="3" indent="-457200">
              <a:buFont typeface="Arial" panose="020B0604020202020204" pitchFamily="34" charset="0"/>
              <a:buChar char="•"/>
            </a:pPr>
            <a:r>
              <a:rPr lang="en-US" sz="2800" dirty="0"/>
              <a:t>A new state of the art global OSSE system based on the NASA Cubed Sphere at 7 km resolution </a:t>
            </a:r>
            <a:r>
              <a:rPr lang="en-US" sz="2800" dirty="0" smtClean="0"/>
              <a:t>has been developed and is being calibrated at this time.  </a:t>
            </a:r>
            <a:r>
              <a:rPr lang="en-US" sz="2800" dirty="0"/>
              <a:t>This will replace the current global OSSE system at </a:t>
            </a:r>
            <a:r>
              <a:rPr lang="en-US" sz="2800" dirty="0" smtClean="0"/>
              <a:t>OAR/ESRL </a:t>
            </a:r>
            <a:r>
              <a:rPr lang="en-US" sz="2800" dirty="0"/>
              <a:t>and </a:t>
            </a:r>
            <a:r>
              <a:rPr lang="en-US" sz="2800" dirty="0" smtClean="0"/>
              <a:t>JCSDA.</a:t>
            </a:r>
            <a:endParaRPr lang="en-US" sz="2800" dirty="0"/>
          </a:p>
          <a:p>
            <a:pPr marL="457200" lvl="3" indent="-457200">
              <a:buFont typeface="Arial" panose="020B0604020202020204" pitchFamily="34" charset="0"/>
              <a:buChar char="•"/>
            </a:pPr>
            <a:endParaRPr lang="en-US" sz="2800" dirty="0"/>
          </a:p>
          <a:p>
            <a:pPr marL="457200" lvl="3" indent="-457200">
              <a:buFont typeface="Arial" panose="020B0604020202020204" pitchFamily="34" charset="0"/>
              <a:buChar char="•"/>
            </a:pPr>
            <a:r>
              <a:rPr lang="en-US" sz="2800" dirty="0"/>
              <a:t>New and expanding regional OSSE systems for high impact weather </a:t>
            </a:r>
            <a:r>
              <a:rPr lang="en-US" sz="2800" dirty="0" smtClean="0"/>
              <a:t>are being developed</a:t>
            </a:r>
            <a:r>
              <a:rPr lang="en-US" sz="2800" dirty="0"/>
              <a:t>.</a:t>
            </a:r>
          </a:p>
          <a:p>
            <a:pPr marL="457200" lvl="3" indent="-457200">
              <a:buFont typeface="Arial" panose="020B0604020202020204" pitchFamily="34" charset="0"/>
              <a:buChar char="•"/>
            </a:pPr>
            <a:endParaRPr lang="en-US" sz="2800" dirty="0"/>
          </a:p>
          <a:p>
            <a:pPr marL="457200" lvl="3" indent="-457200">
              <a:buFont typeface="Arial" panose="020B0604020202020204" pitchFamily="34" charset="0"/>
              <a:buChar char="•"/>
            </a:pPr>
            <a:r>
              <a:rPr lang="en-US" sz="2800" dirty="0"/>
              <a:t>A state of the art ocean OSSE System has been developed and is expanding.</a:t>
            </a:r>
          </a:p>
          <a:p>
            <a:endParaRPr lang="en-US"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10</a:t>
            </a:fld>
            <a:endParaRPr lang="en-US"/>
          </a:p>
        </p:txBody>
      </p:sp>
    </p:spTree>
    <p:extLst>
      <p:ext uri="{BB962C8B-B14F-4D97-AF65-F5344CB8AC3E}">
        <p14:creationId xmlns:p14="http://schemas.microsoft.com/office/powerpoint/2010/main" val="16337088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11</a:t>
            </a:fld>
            <a:endParaRPr lang="en-US"/>
          </a:p>
        </p:txBody>
      </p:sp>
      <p:sp>
        <p:nvSpPr>
          <p:cNvPr id="6" name="Shape 122"/>
          <p:cNvSpPr txBox="1">
            <a:spLocks/>
          </p:cNvSpPr>
          <p:nvPr/>
        </p:nvSpPr>
        <p:spPr>
          <a:xfrm>
            <a:off x="1295400" y="381000"/>
            <a:ext cx="7820297" cy="838199"/>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ct val="25000"/>
            </a:pPr>
            <a:r>
              <a:rPr lang="en-US" b="1" smtClean="0">
                <a:ea typeface="Arial"/>
                <a:cs typeface="Arial"/>
                <a:sym typeface="Arial"/>
              </a:rPr>
              <a:t>Sample Assessment Results</a:t>
            </a:r>
            <a:endParaRPr lang="en-US" b="1" dirty="0">
              <a:ea typeface="Arial"/>
              <a:cs typeface="Arial"/>
              <a:sym typeface="Arial"/>
            </a:endParaRPr>
          </a:p>
        </p:txBody>
      </p:sp>
      <p:sp>
        <p:nvSpPr>
          <p:cNvPr id="7" name="Shape 123"/>
          <p:cNvSpPr txBox="1">
            <a:spLocks/>
          </p:cNvSpPr>
          <p:nvPr/>
        </p:nvSpPr>
        <p:spPr>
          <a:xfrm>
            <a:off x="525548" y="1567060"/>
            <a:ext cx="8229600" cy="4525963"/>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400"/>
              </a:spcBef>
              <a:buClr>
                <a:schemeClr val="dk1"/>
              </a:buClr>
              <a:buSzPct val="100000"/>
              <a:buFont typeface="Arial"/>
              <a:buChar char="•"/>
            </a:pPr>
            <a:r>
              <a:rPr lang="en-US" sz="2000" smtClean="0">
                <a:solidFill>
                  <a:schemeClr val="dk1"/>
                </a:solidFill>
                <a:ea typeface="Arial"/>
                <a:cs typeface="Arial"/>
                <a:sym typeface="Arial"/>
              </a:rPr>
              <a:t>OSSE on the impact of </a:t>
            </a:r>
            <a:r>
              <a:rPr lang="en-US" sz="2000" b="1" smtClean="0">
                <a:solidFill>
                  <a:schemeClr val="dk1"/>
                </a:solidFill>
                <a:ea typeface="Arial"/>
                <a:cs typeface="Arial"/>
                <a:sym typeface="Arial"/>
              </a:rPr>
              <a:t>Enhanced GPS Radio Occultation </a:t>
            </a:r>
            <a:r>
              <a:rPr lang="en-US" sz="2000" smtClean="0">
                <a:solidFill>
                  <a:schemeClr val="dk1"/>
                </a:solidFill>
                <a:ea typeface="Arial"/>
                <a:cs typeface="Arial"/>
                <a:sym typeface="Arial"/>
              </a:rPr>
              <a:t>(COSMIC-2 equatorial and polar; commercial options). </a:t>
            </a:r>
            <a:r>
              <a:rPr lang="en-US" sz="1600" b="1" smtClean="0">
                <a:solidFill>
                  <a:srgbClr val="008000"/>
                </a:solidFill>
                <a:ea typeface="Arial"/>
                <a:cs typeface="Arial"/>
                <a:sym typeface="Arial"/>
              </a:rPr>
              <a:t>$</a:t>
            </a:r>
            <a:r>
              <a:rPr lang="en-US" sz="1600" b="1" smtClean="0">
                <a:solidFill>
                  <a:schemeClr val="dk1"/>
                </a:solidFill>
                <a:ea typeface="Arial"/>
                <a:cs typeface="Arial"/>
                <a:sym typeface="Arial"/>
              </a:rPr>
              <a:t>; </a:t>
            </a:r>
            <a:r>
              <a:rPr lang="en-US" sz="1600" smtClean="0">
                <a:solidFill>
                  <a:schemeClr val="dk1"/>
                </a:solidFill>
                <a:ea typeface="Arial"/>
                <a:cs typeface="Arial"/>
                <a:sym typeface="Arial"/>
              </a:rPr>
              <a:t>Responsibility: </a:t>
            </a:r>
            <a:r>
              <a:rPr lang="en-US" sz="1600" b="1" smtClean="0">
                <a:solidFill>
                  <a:schemeClr val="dk1"/>
                </a:solidFill>
                <a:ea typeface="Arial"/>
                <a:cs typeface="Arial"/>
                <a:sym typeface="Arial"/>
              </a:rPr>
              <a:t>ESRL/GSD, JCSDA, AOML </a:t>
            </a:r>
            <a:endParaRPr lang="en-US" sz="1600" b="1" smtClean="0">
              <a:solidFill>
                <a:srgbClr val="FF0000"/>
              </a:solidFill>
            </a:endParaRPr>
          </a:p>
          <a:p>
            <a:pPr lvl="1" indent="-342900">
              <a:buSzPct val="100000"/>
              <a:buFont typeface="Arial"/>
              <a:buChar char="•"/>
            </a:pPr>
            <a:r>
              <a:rPr lang="en-US" sz="1600" b="1" smtClean="0">
                <a:solidFill>
                  <a:srgbClr val="7030A0"/>
                </a:solidFill>
                <a:ea typeface="Arial"/>
                <a:cs typeface="Arial"/>
                <a:sym typeface="Arial"/>
              </a:rPr>
              <a:t>Status: Preliminary OSSEs have been completed, working with a more realistic OSSE system soon. Completion expected by December 31, 2015.</a:t>
            </a:r>
          </a:p>
          <a:p>
            <a:pPr lvl="1" indent="-342900">
              <a:buSzPct val="100000"/>
              <a:buFont typeface="Arial"/>
              <a:buChar char="•"/>
            </a:pPr>
            <a:r>
              <a:rPr lang="en-US" sz="1600" b="1" smtClean="0">
                <a:solidFill>
                  <a:srgbClr val="7030A0"/>
                </a:solidFill>
              </a:rPr>
              <a:t>The preliminary results show that increasing the number of assimilated RO satellites results in better weather forecast skill: </a:t>
            </a:r>
          </a:p>
          <a:p>
            <a:pPr marL="1085850" lvl="2" indent="-285750">
              <a:buSzPct val="100000"/>
            </a:pPr>
            <a:r>
              <a:rPr lang="en-US" sz="1600" b="1" smtClean="0">
                <a:solidFill>
                  <a:srgbClr val="7030A0"/>
                </a:solidFill>
              </a:rPr>
              <a:t>18 sat is better than 12 sat; </a:t>
            </a:r>
          </a:p>
          <a:p>
            <a:pPr marL="1085850" lvl="2" indent="-285750">
              <a:buSzPct val="100000"/>
            </a:pPr>
            <a:r>
              <a:rPr lang="en-US" sz="1600" b="1" smtClean="0">
                <a:solidFill>
                  <a:srgbClr val="7030A0"/>
                </a:solidFill>
              </a:rPr>
              <a:t>12 sat is better than 6 sat. </a:t>
            </a:r>
          </a:p>
          <a:p>
            <a:pPr marL="1085850" lvl="2" indent="-285750">
              <a:buSzPct val="100000"/>
            </a:pPr>
            <a:r>
              <a:rPr lang="en-US" sz="1600" b="1" smtClean="0">
                <a:solidFill>
                  <a:srgbClr val="7030A0"/>
                </a:solidFill>
              </a:rPr>
              <a:t>However, there is a lot of room to optimize the assimilation system and some cases need to be evaluated with more detail to understand how results can be improved. The preliminary studies used the earlier OSSE system: low-resolution nature run, low-resolution assimilation system, perfect observations, non-hybrid analysis, RO refractivity profiles, top of the RO profiles stops at 30 km.</a:t>
            </a:r>
          </a:p>
          <a:p>
            <a:pPr marL="400050" lvl="1" indent="0">
              <a:buSzPct val="100000"/>
              <a:buFont typeface="Arial" panose="020B0604020202020204" pitchFamily="34" charset="0"/>
              <a:buNone/>
            </a:pPr>
            <a:endParaRPr lang="en-US" sz="1600" b="1" dirty="0">
              <a:solidFill>
                <a:srgbClr val="7030A0"/>
              </a:solidFill>
              <a:ea typeface="Arial"/>
              <a:cs typeface="Arial"/>
              <a:sym typeface="Arial"/>
            </a:endParaRPr>
          </a:p>
        </p:txBody>
      </p:sp>
      <p:sp>
        <p:nvSpPr>
          <p:cNvPr id="8" name="Shape 125"/>
          <p:cNvSpPr txBox="1"/>
          <p:nvPr/>
        </p:nvSpPr>
        <p:spPr>
          <a:xfrm>
            <a:off x="369820" y="6093023"/>
            <a:ext cx="8541056"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i="0" u="none" strike="noStrike" cap="none" baseline="0" dirty="0">
                <a:solidFill>
                  <a:srgbClr val="008000"/>
                </a:solidFill>
                <a:latin typeface="Arial"/>
                <a:ea typeface="Arial"/>
                <a:cs typeface="Arial"/>
                <a:sym typeface="Arial"/>
              </a:rPr>
              <a:t>$</a:t>
            </a:r>
            <a:r>
              <a:rPr lang="en-US" sz="1400" b="0" i="0" u="none" strike="noStrike" cap="none" baseline="0" dirty="0">
                <a:solidFill>
                  <a:schemeClr val="dk1"/>
                </a:solidFill>
                <a:latin typeface="Arial"/>
                <a:ea typeface="Arial"/>
                <a:cs typeface="Arial"/>
                <a:sym typeface="Arial"/>
              </a:rPr>
              <a:t>= Fully Funded existing LO project (</a:t>
            </a:r>
            <a:r>
              <a:rPr lang="en-US" sz="1400" b="0" i="0" u="none" strike="noStrike" cap="none" baseline="0" dirty="0" err="1">
                <a:solidFill>
                  <a:schemeClr val="dk1"/>
                </a:solidFill>
                <a:latin typeface="Arial"/>
                <a:ea typeface="Arial"/>
                <a:cs typeface="Arial"/>
                <a:sym typeface="Arial"/>
              </a:rPr>
              <a:t>incl</a:t>
            </a:r>
            <a:r>
              <a:rPr lang="en-US" sz="1400" b="0" i="0" u="none" strike="noStrike" cap="none" baseline="0" dirty="0">
                <a:solidFill>
                  <a:schemeClr val="dk1"/>
                </a:solidFill>
                <a:latin typeface="Arial"/>
                <a:ea typeface="Arial"/>
                <a:cs typeface="Arial"/>
                <a:sym typeface="Arial"/>
              </a:rPr>
              <a:t> Sandy </a:t>
            </a:r>
            <a:r>
              <a:rPr lang="en-US" sz="1400" b="0" i="0" u="none" strike="noStrike" cap="none" baseline="0" dirty="0" smtClean="0">
                <a:solidFill>
                  <a:schemeClr val="dk1"/>
                </a:solidFill>
                <a:latin typeface="Arial"/>
                <a:ea typeface="Arial"/>
                <a:cs typeface="Arial"/>
                <a:sym typeface="Arial"/>
              </a:rPr>
              <a:t>Supplemental)</a:t>
            </a:r>
            <a:endParaRPr lang="en-US" sz="14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10894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219200" y="457200"/>
            <a:ext cx="7818617" cy="838198"/>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Clr>
                <a:srgbClr val="000000"/>
              </a:buClr>
              <a:buSzPct val="25000"/>
              <a:buFont typeface="Arial"/>
              <a:buNone/>
            </a:pPr>
            <a:r>
              <a:rPr lang="en-US" b="1" dirty="0" smtClean="0">
                <a:ea typeface="Arial"/>
                <a:cs typeface="Arial"/>
                <a:sym typeface="Arial"/>
                <a:rtl val="0"/>
              </a:rPr>
              <a:t>Results of the GPSRO </a:t>
            </a:r>
            <a:r>
              <a:rPr lang="en-US" b="1" i="0" u="none" strike="noStrike" cap="none" baseline="0" dirty="0" smtClean="0">
                <a:ea typeface="Arial"/>
                <a:cs typeface="Arial"/>
                <a:sym typeface="Arial"/>
                <a:rtl val="0"/>
              </a:rPr>
              <a:t>Occultation OSSE</a:t>
            </a:r>
            <a:endParaRPr lang="en-US" b="1" i="0" u="none" strike="noStrike" cap="none" baseline="0" dirty="0">
              <a:ea typeface="Arial"/>
              <a:cs typeface="Arial"/>
              <a:sym typeface="Arial"/>
              <a:rtl val="0"/>
            </a:endParaRPr>
          </a:p>
        </p:txBody>
      </p:sp>
      <p:sp>
        <p:nvSpPr>
          <p:cNvPr id="4" name="Content Placeholder 2"/>
          <p:cNvSpPr>
            <a:spLocks noGrp="1"/>
          </p:cNvSpPr>
          <p:nvPr>
            <p:ph type="body" idx="1"/>
          </p:nvPr>
        </p:nvSpPr>
        <p:spPr>
          <a:xfrm>
            <a:off x="533400" y="1658937"/>
            <a:ext cx="3365623" cy="4525963"/>
          </a:xfrm>
        </p:spPr>
        <p:txBody>
          <a:bodyPr>
            <a:normAutofit/>
          </a:bodyPr>
          <a:lstStyle/>
          <a:p>
            <a:pPr marL="0" indent="0">
              <a:buNone/>
            </a:pPr>
            <a:r>
              <a:rPr lang="en-US" sz="1800" b="1" u="sng" dirty="0" smtClean="0"/>
              <a:t>Experiments (preliminary OSSEs)</a:t>
            </a:r>
          </a:p>
          <a:p>
            <a:pPr marL="0" indent="0">
              <a:buNone/>
            </a:pPr>
            <a:endParaRPr lang="en-US" sz="1800" b="1" u="sng" dirty="0" smtClean="0"/>
          </a:p>
          <a:p>
            <a:r>
              <a:rPr lang="en-US" sz="1800" b="1" dirty="0" smtClean="0"/>
              <a:t>OSSECTRL (6 satellites)</a:t>
            </a:r>
            <a:r>
              <a:rPr lang="en-US" sz="1800" dirty="0" smtClean="0"/>
              <a:t>: control, all observations</a:t>
            </a:r>
          </a:p>
          <a:p>
            <a:r>
              <a:rPr lang="en-US" sz="1800" b="1" dirty="0" smtClean="0">
                <a:solidFill>
                  <a:srgbClr val="FF0000"/>
                </a:solidFill>
              </a:rPr>
              <a:t>OSSENOGPS</a:t>
            </a:r>
            <a:r>
              <a:rPr lang="en-US" sz="1800" dirty="0" smtClean="0"/>
              <a:t>: control without RO observations</a:t>
            </a:r>
          </a:p>
          <a:p>
            <a:r>
              <a:rPr lang="en-US" sz="1800" b="1" dirty="0" smtClean="0">
                <a:solidFill>
                  <a:srgbClr val="008000"/>
                </a:solidFill>
              </a:rPr>
              <a:t>C2EQ (12 satellites)</a:t>
            </a:r>
            <a:r>
              <a:rPr lang="en-US" sz="1800" dirty="0" smtClean="0"/>
              <a:t>: control + COSMIC-2 equatorial</a:t>
            </a:r>
          </a:p>
          <a:p>
            <a:r>
              <a:rPr lang="en-US" sz="1800" b="1" dirty="0" smtClean="0">
                <a:solidFill>
                  <a:srgbClr val="0000FF"/>
                </a:solidFill>
              </a:rPr>
              <a:t>C2PO (18 satellites)</a:t>
            </a:r>
            <a:r>
              <a:rPr lang="en-US" sz="1800" dirty="0" smtClean="0"/>
              <a:t>: control + COSMIC-2 equatorial + COSMIC-2 polar</a:t>
            </a:r>
          </a:p>
        </p:txBody>
      </p:sp>
      <p:sp>
        <p:nvSpPr>
          <p:cNvPr id="2" name="TextBox 1"/>
          <p:cNvSpPr txBox="1"/>
          <p:nvPr/>
        </p:nvSpPr>
        <p:spPr>
          <a:xfrm>
            <a:off x="5390829" y="3252832"/>
            <a:ext cx="184666" cy="307777"/>
          </a:xfrm>
          <a:prstGeom prst="rect">
            <a:avLst/>
          </a:prstGeom>
          <a:noFill/>
        </p:spPr>
        <p:txBody>
          <a:bodyPr wrap="none" rtlCol="0">
            <a:spAutoFit/>
          </a:bodyPr>
          <a:lstStyle/>
          <a:p>
            <a:endParaRPr lang="en-US" dirty="0"/>
          </a:p>
        </p:txBody>
      </p:sp>
      <p:pic>
        <p:nvPicPr>
          <p:cNvPr id="6" name="Picture 5" descr="cordieoff_HGT_P500_G2SHX.png"/>
          <p:cNvPicPr>
            <a:picLocks noChangeAspect="1"/>
          </p:cNvPicPr>
          <p:nvPr/>
        </p:nvPicPr>
        <p:blipFill rotWithShape="1">
          <a:blip r:embed="rId3">
            <a:extLst>
              <a:ext uri="{28A0092B-C50C-407E-A947-70E740481C1C}">
                <a14:useLocalDpi xmlns:a14="http://schemas.microsoft.com/office/drawing/2010/main" val="0"/>
              </a:ext>
            </a:extLst>
          </a:blip>
          <a:srcRect l="48848" b="48704"/>
          <a:stretch/>
        </p:blipFill>
        <p:spPr>
          <a:xfrm>
            <a:off x="4320592" y="2057399"/>
            <a:ext cx="4708516" cy="4654557"/>
          </a:xfrm>
          <a:prstGeom prst="rect">
            <a:avLst/>
          </a:prstGeom>
        </p:spPr>
      </p:pic>
      <p:sp>
        <p:nvSpPr>
          <p:cNvPr id="8" name="TextBox 7"/>
          <p:cNvSpPr txBox="1"/>
          <p:nvPr/>
        </p:nvSpPr>
        <p:spPr>
          <a:xfrm>
            <a:off x="4782628" y="1606602"/>
            <a:ext cx="4246480" cy="584775"/>
          </a:xfrm>
          <a:prstGeom prst="rect">
            <a:avLst/>
          </a:prstGeom>
          <a:noFill/>
        </p:spPr>
        <p:txBody>
          <a:bodyPr wrap="square" rtlCol="0">
            <a:spAutoFit/>
          </a:bodyPr>
          <a:lstStyle/>
          <a:p>
            <a:r>
              <a:rPr lang="en-US" sz="1600" dirty="0" smtClean="0"/>
              <a:t>500-mb geopotential height anomaly correlation</a:t>
            </a:r>
          </a:p>
          <a:p>
            <a:r>
              <a:rPr lang="en-US" sz="1600" dirty="0" smtClean="0"/>
              <a:t>Southern Hemisphere</a:t>
            </a:r>
            <a:endParaRPr lang="en-US" sz="1600" dirty="0"/>
          </a:p>
        </p:txBody>
      </p:sp>
      <p:sp>
        <p:nvSpPr>
          <p:cNvPr id="3" name="Date Placeholder 2"/>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12</a:t>
            </a:fld>
            <a:endParaRPr lang="en-US"/>
          </a:p>
        </p:txBody>
      </p:sp>
    </p:spTree>
    <p:extLst>
      <p:ext uri="{BB962C8B-B14F-4D97-AF65-F5344CB8AC3E}">
        <p14:creationId xmlns:p14="http://schemas.microsoft.com/office/powerpoint/2010/main" val="118980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13</a:t>
            </a:fld>
            <a:endParaRPr lang="en-US"/>
          </a:p>
        </p:txBody>
      </p:sp>
      <p:sp>
        <p:nvSpPr>
          <p:cNvPr id="4" name="Shape 123"/>
          <p:cNvSpPr txBox="1">
            <a:spLocks/>
          </p:cNvSpPr>
          <p:nvPr/>
        </p:nvSpPr>
        <p:spPr>
          <a:xfrm>
            <a:off x="369820" y="1716594"/>
            <a:ext cx="8229600" cy="4525963"/>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SzPct val="100000"/>
              <a:buFont typeface="Arial"/>
              <a:buChar char="•"/>
            </a:pPr>
            <a:r>
              <a:rPr lang="en-US" sz="2000" smtClean="0">
                <a:solidFill>
                  <a:schemeClr val="dk1"/>
                </a:solidFill>
              </a:rPr>
              <a:t>OSSE on the impact of </a:t>
            </a:r>
            <a:r>
              <a:rPr lang="en-US" sz="2000" b="1" smtClean="0">
                <a:solidFill>
                  <a:schemeClr val="dk1"/>
                </a:solidFill>
              </a:rPr>
              <a:t>Geostationary Hyperspectral sensors</a:t>
            </a:r>
            <a:r>
              <a:rPr lang="en-US" sz="2000" smtClean="0">
                <a:solidFill>
                  <a:schemeClr val="dk1"/>
                </a:solidFill>
              </a:rPr>
              <a:t> (including commercial alternatives and GOES-R ABI). </a:t>
            </a:r>
            <a:r>
              <a:rPr lang="en-US" sz="1600" b="1" smtClean="0">
                <a:solidFill>
                  <a:srgbClr val="008000"/>
                </a:solidFill>
              </a:rPr>
              <a:t>$</a:t>
            </a:r>
            <a:r>
              <a:rPr lang="en-US" sz="1600" b="1" smtClean="0">
                <a:solidFill>
                  <a:srgbClr val="FF6600"/>
                </a:solidFill>
              </a:rPr>
              <a:t>$</a:t>
            </a:r>
            <a:r>
              <a:rPr lang="en-US" sz="1600" smtClean="0"/>
              <a:t>; Responsibility: </a:t>
            </a:r>
            <a:r>
              <a:rPr lang="en-US" sz="1600" b="1" smtClean="0"/>
              <a:t>AOML, NESDIS, JCSDA, NSSL</a:t>
            </a:r>
          </a:p>
          <a:p>
            <a:pPr marL="742950" lvl="2" indent="-342900">
              <a:buSzPct val="100000"/>
            </a:pPr>
            <a:r>
              <a:rPr lang="en-US" sz="1800" b="1" smtClean="0">
                <a:solidFill>
                  <a:srgbClr val="7030A0"/>
                </a:solidFill>
              </a:rPr>
              <a:t>Status: </a:t>
            </a:r>
            <a:r>
              <a:rPr lang="en-US" sz="1800" b="1" smtClean="0">
                <a:solidFill>
                  <a:srgbClr val="7030A0"/>
                </a:solidFill>
                <a:ea typeface="Arial"/>
                <a:cs typeface="Arial"/>
                <a:sym typeface="Arial"/>
              </a:rPr>
              <a:t>Preliminary OSSEs have been completed, working with a more realistic OSSE system soon. Completion expected by December 31, 2015.</a:t>
            </a:r>
          </a:p>
          <a:p>
            <a:pPr marL="742950" lvl="2" indent="-342900">
              <a:buSzPct val="100000"/>
            </a:pPr>
            <a:endParaRPr lang="en-US" sz="1800" b="1" smtClean="0">
              <a:solidFill>
                <a:srgbClr val="7030A0"/>
              </a:solidFill>
              <a:ea typeface="Arial"/>
              <a:cs typeface="Arial"/>
              <a:sym typeface="Arial"/>
            </a:endParaRPr>
          </a:p>
          <a:p>
            <a:pPr marL="742950" lvl="2" indent="-342900">
              <a:buSzPct val="100000"/>
            </a:pPr>
            <a:r>
              <a:rPr lang="en-US" sz="1800" b="1" smtClean="0">
                <a:solidFill>
                  <a:srgbClr val="7030A0"/>
                </a:solidFill>
              </a:rPr>
              <a:t>The preliminary experiments showed a significant improvement in forecast accuracy in the southern Hemisphere, but not over North America.</a:t>
            </a:r>
          </a:p>
          <a:p>
            <a:pPr marL="742950" lvl="2" indent="-342900">
              <a:buSzPct val="100000"/>
            </a:pPr>
            <a:endParaRPr lang="en-US" sz="1800" b="1" smtClean="0">
              <a:solidFill>
                <a:srgbClr val="7030A0"/>
              </a:solidFill>
            </a:endParaRPr>
          </a:p>
          <a:p>
            <a:pPr marL="742950" lvl="2" indent="-342900">
              <a:buSzPct val="100000"/>
            </a:pPr>
            <a:r>
              <a:rPr lang="en-US" sz="1800" b="1" smtClean="0">
                <a:solidFill>
                  <a:srgbClr val="7030A0"/>
                </a:solidFill>
              </a:rPr>
              <a:t>The results of hurricane model experiments are mixed, but indicate modest potential to improve hurricane forecasts. Further testing is underway.</a:t>
            </a:r>
          </a:p>
          <a:p>
            <a:pPr marL="742950" lvl="2" indent="-342900">
              <a:buSzPct val="100000"/>
            </a:pPr>
            <a:endParaRPr lang="en-US" sz="1800" b="1" dirty="0">
              <a:solidFill>
                <a:srgbClr val="7030A0"/>
              </a:solidFill>
            </a:endParaRPr>
          </a:p>
        </p:txBody>
      </p:sp>
      <p:sp>
        <p:nvSpPr>
          <p:cNvPr id="5" name="Shape 125"/>
          <p:cNvSpPr txBox="1"/>
          <p:nvPr/>
        </p:nvSpPr>
        <p:spPr>
          <a:xfrm>
            <a:off x="369820" y="6016823"/>
            <a:ext cx="8541056"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i="0" u="none" strike="noStrike" cap="none" baseline="0" dirty="0">
                <a:solidFill>
                  <a:srgbClr val="008000"/>
                </a:solidFill>
                <a:latin typeface="Arial"/>
                <a:ea typeface="Arial"/>
                <a:cs typeface="Arial"/>
                <a:sym typeface="Arial"/>
              </a:rPr>
              <a:t>$</a:t>
            </a:r>
            <a:r>
              <a:rPr lang="en-US" sz="1400" b="0" i="0" u="none" strike="noStrike" cap="none" baseline="0" dirty="0">
                <a:solidFill>
                  <a:schemeClr val="dk1"/>
                </a:solidFill>
                <a:latin typeface="Arial"/>
                <a:ea typeface="Arial"/>
                <a:cs typeface="Arial"/>
                <a:sym typeface="Arial"/>
              </a:rPr>
              <a:t>= Fully Funded existing LO project (</a:t>
            </a:r>
            <a:r>
              <a:rPr lang="en-US" sz="1400" b="0" i="0" u="none" strike="noStrike" cap="none" baseline="0" dirty="0" err="1">
                <a:solidFill>
                  <a:schemeClr val="dk1"/>
                </a:solidFill>
                <a:latin typeface="Arial"/>
                <a:ea typeface="Arial"/>
                <a:cs typeface="Arial"/>
                <a:sym typeface="Arial"/>
              </a:rPr>
              <a:t>incl</a:t>
            </a:r>
            <a:r>
              <a:rPr lang="en-US" sz="1400" b="0" i="0" u="none" strike="noStrike" cap="none" baseline="0" dirty="0">
                <a:solidFill>
                  <a:schemeClr val="dk1"/>
                </a:solidFill>
                <a:latin typeface="Arial"/>
                <a:ea typeface="Arial"/>
                <a:cs typeface="Arial"/>
                <a:sym typeface="Arial"/>
              </a:rPr>
              <a:t> Sandy Supplemental), </a:t>
            </a:r>
            <a:r>
              <a:rPr lang="en-US" sz="1400" b="1" i="0" u="none" strike="noStrike" cap="none" baseline="0" dirty="0">
                <a:solidFill>
                  <a:srgbClr val="FF6600"/>
                </a:solidFill>
                <a:latin typeface="Arial"/>
                <a:ea typeface="Arial"/>
                <a:cs typeface="Arial"/>
                <a:sym typeface="Arial"/>
              </a:rPr>
              <a:t>$</a:t>
            </a:r>
            <a:r>
              <a:rPr lang="en-US" sz="1400" b="0" i="0" u="none" strike="noStrike" cap="none" baseline="0" dirty="0">
                <a:solidFill>
                  <a:schemeClr val="dk1"/>
                </a:solidFill>
                <a:latin typeface="Arial"/>
                <a:ea typeface="Arial"/>
                <a:cs typeface="Arial"/>
                <a:sym typeface="Arial"/>
              </a:rPr>
              <a:t>= QOSAP provides additional/all funding</a:t>
            </a:r>
          </a:p>
        </p:txBody>
      </p:sp>
      <p:sp>
        <p:nvSpPr>
          <p:cNvPr id="6" name="Shape 122"/>
          <p:cNvSpPr txBox="1">
            <a:spLocks/>
          </p:cNvSpPr>
          <p:nvPr/>
        </p:nvSpPr>
        <p:spPr>
          <a:xfrm>
            <a:off x="1295400" y="381000"/>
            <a:ext cx="7820297" cy="838199"/>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ct val="25000"/>
            </a:pPr>
            <a:r>
              <a:rPr lang="en-US" b="1" smtClean="0">
                <a:ea typeface="Arial"/>
                <a:cs typeface="Arial"/>
                <a:sym typeface="Arial"/>
              </a:rPr>
              <a:t>Sample Assessment Results</a:t>
            </a:r>
            <a:endParaRPr lang="en-US" b="1" dirty="0">
              <a:ea typeface="Arial"/>
              <a:cs typeface="Arial"/>
              <a:sym typeface="Arial"/>
            </a:endParaRPr>
          </a:p>
        </p:txBody>
      </p:sp>
    </p:spTree>
    <p:extLst>
      <p:ext uri="{BB962C8B-B14F-4D97-AF65-F5344CB8AC3E}">
        <p14:creationId xmlns:p14="http://schemas.microsoft.com/office/powerpoint/2010/main" val="20041875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p:spPr>
        <p:txBody>
          <a:bodyPr>
            <a:normAutofit/>
          </a:bodyPr>
          <a:lstStyle/>
          <a:p>
            <a:r>
              <a:rPr lang="en-US" sz="3200" b="1" dirty="0" smtClean="0">
                <a:cs typeface="Times New Roman" pitchFamily="18" charset="0"/>
              </a:rPr>
              <a:t>Preliminary AIRS_G Preliminary </a:t>
            </a:r>
            <a:r>
              <a:rPr lang="en-US" sz="3200" b="1" dirty="0">
                <a:cs typeface="Times New Roman" pitchFamily="18" charset="0"/>
              </a:rPr>
              <a:t>AIRS_G13 impacts (00Z runs)13 </a:t>
            </a:r>
            <a:r>
              <a:rPr lang="en-US" sz="3200" b="1" dirty="0" smtClean="0">
                <a:cs typeface="Times New Roman" pitchFamily="18" charset="0"/>
              </a:rPr>
              <a:t>impacts (00Z runs)</a:t>
            </a:r>
            <a:endParaRPr lang="en-US" sz="3200" b="1" dirty="0">
              <a:cs typeface="Times New Roman" pitchFamily="18" charset="0"/>
            </a:endParaRPr>
          </a:p>
        </p:txBody>
      </p:sp>
      <p:sp>
        <p:nvSpPr>
          <p:cNvPr id="4" name="Slide Number Placeholder 3"/>
          <p:cNvSpPr>
            <a:spLocks noGrp="1"/>
          </p:cNvSpPr>
          <p:nvPr>
            <p:ph type="sldNum" sz="quarter" idx="12"/>
          </p:nvPr>
        </p:nvSpPr>
        <p:spPr>
          <a:xfrm>
            <a:off x="6705600" y="6553200"/>
            <a:ext cx="2133600" cy="304800"/>
          </a:xfrm>
        </p:spPr>
        <p:txBody>
          <a:bodyPr/>
          <a:lstStyle/>
          <a:p>
            <a:fld id="{780ED78D-26DB-4C4D-B2DC-88D1EF5D826C}" type="slidenum">
              <a:rPr lang="en-US" smtClean="0"/>
              <a:pPr/>
              <a:t>14</a:t>
            </a:fld>
            <a:endParaRPr lang="en-US" dirty="0"/>
          </a:p>
        </p:txBody>
      </p:sp>
      <p:sp>
        <p:nvSpPr>
          <p:cNvPr id="6" name="TextBox 5"/>
          <p:cNvSpPr txBox="1"/>
          <p:nvPr/>
        </p:nvSpPr>
        <p:spPr>
          <a:xfrm>
            <a:off x="45356" y="5638800"/>
            <a:ext cx="8534400" cy="861774"/>
          </a:xfrm>
          <a:prstGeom prst="rect">
            <a:avLst/>
          </a:prstGeom>
          <a:noFill/>
        </p:spPr>
        <p:txBody>
          <a:bodyPr wrap="square" numCol="1" rtlCol="0">
            <a:spAutoFit/>
          </a:bodyPr>
          <a:lstStyle/>
          <a:p>
            <a:pPr marL="227013" indent="-227013">
              <a:buFont typeface="Arial" pitchFamily="34" charset="0"/>
              <a:buChar char="•"/>
            </a:pPr>
            <a:r>
              <a:rPr lang="en-US" b="1" dirty="0" smtClean="0">
                <a:solidFill>
                  <a:srgbClr val="002060"/>
                </a:solidFill>
              </a:rPr>
              <a:t>Bright </a:t>
            </a:r>
            <a:r>
              <a:rPr lang="en-US" b="1" dirty="0" smtClean="0">
                <a:solidFill>
                  <a:srgbClr val="00B050"/>
                </a:solidFill>
              </a:rPr>
              <a:t>Green</a:t>
            </a:r>
            <a:r>
              <a:rPr lang="en-US" b="1" dirty="0" smtClean="0">
                <a:solidFill>
                  <a:srgbClr val="002060"/>
                </a:solidFill>
              </a:rPr>
              <a:t>, </a:t>
            </a:r>
            <a:r>
              <a:rPr lang="en-US" b="1" dirty="0" smtClean="0">
                <a:solidFill>
                  <a:srgbClr val="FF0000"/>
                </a:solidFill>
              </a:rPr>
              <a:t>Red </a:t>
            </a:r>
            <a:r>
              <a:rPr lang="en-US" b="1" dirty="0" smtClean="0">
                <a:solidFill>
                  <a:srgbClr val="002060"/>
                </a:solidFill>
              </a:rPr>
              <a:t>= statistically significant</a:t>
            </a:r>
            <a:endParaRPr lang="en-US" sz="1600" dirty="0" smtClean="0">
              <a:solidFill>
                <a:srgbClr val="002060"/>
              </a:solidFill>
            </a:endParaRPr>
          </a:p>
          <a:p>
            <a:pPr marL="227013" indent="-227013">
              <a:buFont typeface="Arial" pitchFamily="34" charset="0"/>
              <a:buChar char="•"/>
            </a:pPr>
            <a:r>
              <a:rPr lang="en-US" sz="1600" dirty="0" smtClean="0">
                <a:solidFill>
                  <a:srgbClr val="002060"/>
                </a:solidFill>
              </a:rPr>
              <a:t>Visual interpretation, erred on side of caution (i.e., calling results “significant” only if clear without a doubt)</a:t>
            </a:r>
          </a:p>
        </p:txBody>
      </p:sp>
      <p:graphicFrame>
        <p:nvGraphicFramePr>
          <p:cNvPr id="7" name="Table 6"/>
          <p:cNvGraphicFramePr>
            <a:graphicFrameLocks noGrp="1"/>
          </p:cNvGraphicFramePr>
          <p:nvPr>
            <p:extLst>
              <p:ext uri="{D42A27DB-BD31-4B8C-83A1-F6EECF244321}">
                <p14:modId xmlns:p14="http://schemas.microsoft.com/office/powerpoint/2010/main" val="2343380310"/>
              </p:ext>
            </p:extLst>
          </p:nvPr>
        </p:nvGraphicFramePr>
        <p:xfrm>
          <a:off x="0" y="1447792"/>
          <a:ext cx="9143994" cy="4267208"/>
        </p:xfrm>
        <a:graphic>
          <a:graphicData uri="http://schemas.openxmlformats.org/drawingml/2006/table">
            <a:tbl>
              <a:tblPr/>
              <a:tblGrid>
                <a:gridCol w="488850"/>
                <a:gridCol w="802216"/>
                <a:gridCol w="780279"/>
                <a:gridCol w="178618"/>
                <a:gridCol w="178618"/>
                <a:gridCol w="178618"/>
                <a:gridCol w="178618"/>
                <a:gridCol w="178618"/>
                <a:gridCol w="178618"/>
                <a:gridCol w="178618"/>
                <a:gridCol w="178618"/>
                <a:gridCol w="178618"/>
                <a:gridCol w="178618"/>
                <a:gridCol w="178618"/>
                <a:gridCol w="178618"/>
                <a:gridCol w="178618"/>
                <a:gridCol w="178618"/>
                <a:gridCol w="488850"/>
                <a:gridCol w="802216"/>
                <a:gridCol w="780279"/>
                <a:gridCol w="178618"/>
                <a:gridCol w="178618"/>
                <a:gridCol w="178618"/>
                <a:gridCol w="178618"/>
                <a:gridCol w="178618"/>
                <a:gridCol w="178618"/>
                <a:gridCol w="178618"/>
                <a:gridCol w="178618"/>
                <a:gridCol w="178618"/>
                <a:gridCol w="178618"/>
                <a:gridCol w="178618"/>
                <a:gridCol w="178618"/>
                <a:gridCol w="178618"/>
                <a:gridCol w="178618"/>
              </a:tblGrid>
              <a:tr h="193964">
                <a:tc>
                  <a:txBody>
                    <a:bodyPr/>
                    <a:lstStyle/>
                    <a:p>
                      <a:pPr algn="l" fontAlgn="b"/>
                      <a:r>
                        <a:rPr lang="en-US" sz="1100" b="1" i="0" u="none" strike="noStrike" dirty="0">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7">
                  <a:txBody>
                    <a:bodyPr/>
                    <a:lstStyle/>
                    <a:p>
                      <a:pPr algn="l" fontAlgn="b"/>
                      <a:r>
                        <a:rPr lang="en-US" sz="1100" b="1" i="0" u="none" strike="noStrike">
                          <a:solidFill>
                            <a:srgbClr val="000000"/>
                          </a:solidFill>
                          <a:latin typeface="Calibri"/>
                        </a:rPr>
                        <a:t>Anomaly Correlation</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1"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1" i="0" u="none" strike="noStrike">
                          <a:solidFill>
                            <a:srgbClr val="000000"/>
                          </a:solidFill>
                          <a:latin typeface="Calibri"/>
                        </a:rPr>
                        <a:t>     RMS Error</a:t>
                      </a:r>
                    </a:p>
                  </a:txBody>
                  <a:tcPr marL="6332" marR="6332" marT="63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6332" marR="6332" marT="633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7">
                  <a:txBody>
                    <a:bodyPr/>
                    <a:lstStyle/>
                    <a:p>
                      <a:pPr algn="l" fontAlgn="b"/>
                      <a:r>
                        <a:rPr lang="en-US" sz="1100" b="1" i="0" u="none" strike="noStrike">
                          <a:solidFill>
                            <a:srgbClr val="000000"/>
                          </a:solidFill>
                          <a:latin typeface="Calibri"/>
                        </a:rPr>
                        <a:t>Anomaly Correlation</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1"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1" i="0" u="none" strike="noStrike">
                          <a:solidFill>
                            <a:srgbClr val="000000"/>
                          </a:solidFill>
                          <a:latin typeface="Calibri"/>
                        </a:rPr>
                        <a:t>     RMS Error</a:t>
                      </a:r>
                    </a:p>
                  </a:txBody>
                  <a:tcPr marL="6332" marR="6332" marT="63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6332" marR="6332" marT="633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964">
                <a:tc>
                  <a:txBody>
                    <a:bodyPr/>
                    <a:lstStyle/>
                    <a:p>
                      <a:pPr algn="ctr" fontAlgn="b"/>
                      <a:r>
                        <a:rPr lang="en-US" sz="1100" b="1" i="0" u="none" strike="noStrike">
                          <a:solidFill>
                            <a:srgbClr val="000000"/>
                          </a:solidFill>
                          <a:latin typeface="Calibri"/>
                        </a:rPr>
                        <a:t>Domain</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latin typeface="Calibri"/>
                        </a:rPr>
                        <a:t>Parameter</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latin typeface="Calibri"/>
                        </a:rPr>
                        <a:t>Level</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0" i="0" u="none" strike="noStrike">
                          <a:solidFill>
                            <a:srgbClr val="000000"/>
                          </a:solidFill>
                          <a:latin typeface="Calibri"/>
                        </a:rPr>
                        <a:t>  Forecast Day</a:t>
                      </a:r>
                    </a:p>
                  </a:txBody>
                  <a:tcPr marL="6332" marR="6332" marT="63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6332" marR="6332" marT="633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0" i="0" u="none" strike="noStrike">
                          <a:solidFill>
                            <a:srgbClr val="000000"/>
                          </a:solidFill>
                          <a:latin typeface="Calibri"/>
                        </a:rPr>
                        <a:t>  Forecast Day</a:t>
                      </a:r>
                    </a:p>
                  </a:txBody>
                  <a:tcPr marL="6332" marR="6332" marT="63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6332" marR="6332" marT="633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latin typeface="Calibri"/>
                        </a:rPr>
                        <a:t>Domain</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latin typeface="Calibri"/>
                        </a:rPr>
                        <a:t>Parameter</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latin typeface="Calibri"/>
                        </a:rPr>
                        <a:t>Level</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0" i="0" u="none" strike="noStrike">
                          <a:solidFill>
                            <a:srgbClr val="000000"/>
                          </a:solidFill>
                          <a:latin typeface="Calibri"/>
                        </a:rPr>
                        <a:t>  Forecast Day</a:t>
                      </a:r>
                    </a:p>
                  </a:txBody>
                  <a:tcPr marL="6332" marR="6332" marT="63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6332" marR="6332" marT="633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100" b="0" i="0" u="none" strike="noStrike">
                          <a:solidFill>
                            <a:srgbClr val="000000"/>
                          </a:solidFill>
                          <a:latin typeface="Calibri"/>
                        </a:rPr>
                        <a:t>  Forecast Day</a:t>
                      </a:r>
                    </a:p>
                  </a:txBody>
                  <a:tcPr marL="6332" marR="6332" marT="63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6332" marR="6332" marT="633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7</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7</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7</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6</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7</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Temperature</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Temperature</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Wind</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Wind</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PNA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dirty="0">
                          <a:solidFill>
                            <a:srgbClr val="000000"/>
                          </a:solidFill>
                          <a:latin typeface="Calibri"/>
                        </a:rPr>
                        <a:t>SH</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Geopotential</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Geopotential</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dirty="0">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700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700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1000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1000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Temperature</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Temperature</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Tropics</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Wind</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Wind</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3964">
                <a:tc>
                  <a:txBody>
                    <a:bodyPr/>
                    <a:lstStyle/>
                    <a:p>
                      <a:pPr algn="l" fontAlgn="b"/>
                      <a:r>
                        <a:rPr lang="en-US" sz="1100" b="0" i="0" u="none" strike="noStrike">
                          <a:solidFill>
                            <a:srgbClr val="000000"/>
                          </a:solidFill>
                          <a:latin typeface="Calibri"/>
                        </a:rPr>
                        <a:t>NH</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850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FF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250/200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B050"/>
                    </a:solidFill>
                  </a:tcPr>
                </a:tc>
                <a:tc gridSpan="9">
                  <a:txBody>
                    <a:bodyPr/>
                    <a:lstStyle/>
                    <a:p>
                      <a:pPr algn="l" fontAlgn="b"/>
                      <a:r>
                        <a:rPr lang="en-US" sz="1100" b="0" i="0" u="none" strike="noStrike">
                          <a:solidFill>
                            <a:srgbClr val="000000"/>
                          </a:solidFill>
                          <a:latin typeface="Calibri"/>
                        </a:rPr>
                        <a:t>prs382hwa significantly better than prs382hna</a:t>
                      </a: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Geopotential</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500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a:noFill/>
                    </a:lnT>
                    <a:lnB>
                      <a:noFill/>
                    </a:lnB>
                    <a:solidFill>
                      <a:srgbClr val="D7E4BC"/>
                    </a:solidFill>
                  </a:tcPr>
                </a:tc>
                <a:tc gridSpan="10">
                  <a:txBody>
                    <a:bodyPr/>
                    <a:lstStyle/>
                    <a:p>
                      <a:pPr algn="l" fontAlgn="b"/>
                      <a:r>
                        <a:rPr lang="en-US" sz="1100" b="0" i="0" u="none" strike="noStrike">
                          <a:solidFill>
                            <a:srgbClr val="000000"/>
                          </a:solidFill>
                          <a:latin typeface="Calibri"/>
                        </a:rPr>
                        <a:t>prs382hwa better than prs382hna, nonsignificant</a:t>
                      </a:r>
                    </a:p>
                  </a:txBody>
                  <a:tcPr marL="6332" marR="6332" marT="633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700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a:noFill/>
                    </a:lnT>
                    <a:lnB>
                      <a:noFill/>
                    </a:lnB>
                    <a:solidFill>
                      <a:srgbClr val="7F7F7F"/>
                    </a:solidFill>
                  </a:tcPr>
                </a:tc>
                <a:tc gridSpan="2">
                  <a:txBody>
                    <a:bodyPr/>
                    <a:lstStyle/>
                    <a:p>
                      <a:pPr algn="l" fontAlgn="b"/>
                      <a:r>
                        <a:rPr lang="en-US" sz="1100" b="0" i="0" u="none" strike="noStrike">
                          <a:solidFill>
                            <a:srgbClr val="000000"/>
                          </a:solidFill>
                          <a:latin typeface="Calibri"/>
                        </a:rPr>
                        <a:t>no discernible difference</a:t>
                      </a:r>
                    </a:p>
                  </a:txBody>
                  <a:tcPr marL="6332" marR="6332" marT="6332"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r>
              <a:tr h="193964">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1000 hPa</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1100" b="0" i="0" u="none" strike="noStrike">
                          <a:solidFill>
                            <a:srgbClr val="000000"/>
                          </a:solidFill>
                          <a:latin typeface="Calibri"/>
                        </a:rPr>
                        <a:t> </a:t>
                      </a:r>
                    </a:p>
                  </a:txBody>
                  <a:tcPr marL="6332" marR="6332" marT="6332" marB="0" anchor="b">
                    <a:lnL w="6350" cap="flat" cmpd="sng" algn="ctr">
                      <a:solidFill>
                        <a:srgbClr val="000000"/>
                      </a:solidFill>
                      <a:prstDash val="solid"/>
                      <a:round/>
                      <a:headEnd type="none" w="med" len="med"/>
                      <a:tailEnd type="none" w="med" len="med"/>
                    </a:lnL>
                    <a:lnR>
                      <a:noFill/>
                    </a:lnR>
                    <a:lnT>
                      <a:noFill/>
                    </a:lnT>
                    <a:lnB>
                      <a:noFill/>
                    </a:lnB>
                    <a:solidFill>
                      <a:srgbClr val="E6B9B8"/>
                    </a:solidFill>
                  </a:tcPr>
                </a:tc>
                <a:tc gridSpan="10">
                  <a:txBody>
                    <a:bodyPr/>
                    <a:lstStyle/>
                    <a:p>
                      <a:pPr algn="l" fontAlgn="b"/>
                      <a:r>
                        <a:rPr lang="en-US" sz="1100" b="0" i="0" u="none" strike="noStrike">
                          <a:solidFill>
                            <a:srgbClr val="000000"/>
                          </a:solidFill>
                          <a:latin typeface="Calibri"/>
                        </a:rPr>
                        <a:t>prs382hwa worse than prs382hna, nonsignificant</a:t>
                      </a:r>
                    </a:p>
                  </a:txBody>
                  <a:tcPr marL="6332" marR="6332" marT="633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r>
              <a:tr h="193964">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32" marR="6332" marT="6332" marB="0" anchor="b">
                    <a:lnL>
                      <a:noFill/>
                    </a:lnL>
                    <a:lnR>
                      <a:noFill/>
                    </a:lnR>
                    <a:lnT>
                      <a:noFill/>
                    </a:lnT>
                    <a:lnB>
                      <a:noFill/>
                    </a:lnB>
                    <a:solidFill>
                      <a:srgbClr val="FF0000"/>
                    </a:solidFill>
                  </a:tcPr>
                </a:tc>
                <a:tc gridSpan="9">
                  <a:txBody>
                    <a:bodyPr/>
                    <a:lstStyle/>
                    <a:p>
                      <a:pPr algn="l" fontAlgn="b"/>
                      <a:r>
                        <a:rPr lang="en-US" sz="1100" b="0" i="0" u="none" strike="noStrike" dirty="0">
                          <a:solidFill>
                            <a:srgbClr val="000000"/>
                          </a:solidFill>
                          <a:latin typeface="Calibri"/>
                        </a:rPr>
                        <a:t>prs382hwa significantly worse than prs382hna</a:t>
                      </a:r>
                    </a:p>
                  </a:txBody>
                  <a:tcPr marL="6332" marR="6332" marT="633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32" marR="6332" marT="6332"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6332" marR="6332" marT="6332" marB="0" anchor="b">
                    <a:lnL>
                      <a:noFill/>
                    </a:lnL>
                    <a:lnR>
                      <a:noFill/>
                    </a:lnR>
                    <a:lnT>
                      <a:noFill/>
                    </a:lnT>
                    <a:lnB>
                      <a:noFill/>
                    </a:lnB>
                  </a:tcPr>
                </a:tc>
              </a:tr>
            </a:tbl>
          </a:graphicData>
        </a:graphic>
      </p:graphicFrame>
      <p:sp>
        <p:nvSpPr>
          <p:cNvPr id="3" name="Date Placeholder 2"/>
          <p:cNvSpPr>
            <a:spLocks noGrp="1"/>
          </p:cNvSpPr>
          <p:nvPr>
            <p:ph type="dt" sz="half" idx="10"/>
          </p:nvPr>
        </p:nvSpPr>
        <p:spPr/>
        <p:txBody>
          <a:bodyPr/>
          <a:lstStyle/>
          <a:p>
            <a:r>
              <a:rPr lang="en-US" smtClean="0"/>
              <a:t>5/18/2015</a:t>
            </a:r>
            <a:endParaRPr lang="en-US"/>
          </a:p>
        </p:txBody>
      </p:sp>
    </p:spTree>
    <p:extLst>
      <p:ext uri="{BB962C8B-B14F-4D97-AF65-F5344CB8AC3E}">
        <p14:creationId xmlns:p14="http://schemas.microsoft.com/office/powerpoint/2010/main" val="30571437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15</a:t>
            </a:fld>
            <a:endParaRPr lang="en-US"/>
          </a:p>
        </p:txBody>
      </p:sp>
      <p:sp>
        <p:nvSpPr>
          <p:cNvPr id="6" name="Shape 152"/>
          <p:cNvSpPr txBox="1">
            <a:spLocks/>
          </p:cNvSpPr>
          <p:nvPr/>
        </p:nvSpPr>
        <p:spPr>
          <a:xfrm>
            <a:off x="457200" y="1676400"/>
            <a:ext cx="8255099" cy="4668900"/>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chemeClr val="dk1"/>
              </a:buClr>
              <a:buSzPct val="100000"/>
              <a:buFont typeface="Arial"/>
              <a:buChar char="•"/>
            </a:pPr>
            <a:r>
              <a:rPr lang="en-US" sz="2000" dirty="0" smtClean="0">
                <a:solidFill>
                  <a:schemeClr val="dk1"/>
                </a:solidFill>
                <a:ea typeface="Arial"/>
                <a:cs typeface="Arial"/>
                <a:sym typeface="Arial"/>
                <a:rtl val="0"/>
              </a:rPr>
              <a:t>OSSE to determine the potential impact of a </a:t>
            </a:r>
            <a:r>
              <a:rPr lang="en-US" sz="2000" b="1" dirty="0" smtClean="0">
                <a:solidFill>
                  <a:schemeClr val="dk1"/>
                </a:solidFill>
                <a:ea typeface="Arial"/>
                <a:cs typeface="Arial"/>
                <a:sym typeface="Arial"/>
                <a:rtl val="0"/>
              </a:rPr>
              <a:t>geostationary microwave sensor</a:t>
            </a:r>
            <a:r>
              <a:rPr lang="en-US" sz="2000" dirty="0" smtClean="0">
                <a:solidFill>
                  <a:schemeClr val="dk1"/>
                </a:solidFill>
                <a:ea typeface="Arial"/>
                <a:cs typeface="Arial"/>
                <a:sym typeface="Arial"/>
                <a:rtl val="0"/>
              </a:rPr>
              <a:t>. </a:t>
            </a:r>
            <a:r>
              <a:rPr lang="en-US" sz="1600" b="1" dirty="0" smtClean="0">
                <a:solidFill>
                  <a:srgbClr val="FF6600"/>
                </a:solidFill>
                <a:ea typeface="Arial"/>
                <a:cs typeface="Arial"/>
                <a:sym typeface="Arial"/>
                <a:rtl val="0"/>
              </a:rPr>
              <a:t>$</a:t>
            </a:r>
            <a:r>
              <a:rPr lang="en-US" sz="1600" dirty="0" smtClean="0">
                <a:solidFill>
                  <a:schemeClr val="dk1"/>
                </a:solidFill>
                <a:ea typeface="Arial"/>
                <a:cs typeface="Arial"/>
                <a:sym typeface="Arial"/>
                <a:rtl val="0"/>
              </a:rPr>
              <a:t>; Responsibility: </a:t>
            </a:r>
            <a:r>
              <a:rPr lang="en-US" sz="1600" b="1" dirty="0" smtClean="0">
                <a:solidFill>
                  <a:schemeClr val="dk1"/>
                </a:solidFill>
                <a:ea typeface="Arial"/>
                <a:cs typeface="Arial"/>
                <a:sym typeface="Arial"/>
                <a:rtl val="0"/>
              </a:rPr>
              <a:t>AOML, JCSDA</a:t>
            </a:r>
            <a:endParaRPr lang="en-US" sz="1200" b="1" dirty="0" smtClean="0">
              <a:solidFill>
                <a:schemeClr val="dk1"/>
              </a:solidFill>
              <a:ea typeface="Arial"/>
              <a:cs typeface="Arial"/>
              <a:sym typeface="Arial"/>
              <a:rtl val="0"/>
            </a:endParaRPr>
          </a:p>
          <a:p>
            <a:pPr lvl="1">
              <a:spcBef>
                <a:spcPts val="0"/>
              </a:spcBef>
              <a:buClr>
                <a:schemeClr val="dk1"/>
              </a:buClr>
              <a:buSzPct val="100000"/>
            </a:pPr>
            <a:r>
              <a:rPr lang="en-US" sz="1800" b="1" dirty="0">
                <a:solidFill>
                  <a:schemeClr val="accent4"/>
                </a:solidFill>
                <a:sym typeface="Arial"/>
              </a:rPr>
              <a:t>Status: In progress, main experiment will begin </a:t>
            </a:r>
            <a:r>
              <a:rPr lang="en-US" sz="1800" b="1" dirty="0" smtClean="0">
                <a:solidFill>
                  <a:schemeClr val="accent4"/>
                </a:solidFill>
                <a:sym typeface="Arial"/>
              </a:rPr>
              <a:t>by early 2016. </a:t>
            </a:r>
            <a:endParaRPr lang="en-US" sz="1800" b="1" dirty="0">
              <a:solidFill>
                <a:schemeClr val="accent4"/>
              </a:solidFill>
              <a:sym typeface="Arial"/>
            </a:endParaRPr>
          </a:p>
          <a:p>
            <a:pPr lvl="2" indent="-355600">
              <a:spcBef>
                <a:spcPts val="360"/>
              </a:spcBef>
              <a:buClr>
                <a:schemeClr val="dk1"/>
              </a:buClr>
              <a:buSzPct val="100000"/>
              <a:buFont typeface="Arial"/>
              <a:buChar char="•"/>
            </a:pPr>
            <a:r>
              <a:rPr lang="en-US" sz="1800" b="1" dirty="0" smtClean="0">
                <a:solidFill>
                  <a:schemeClr val="accent4"/>
                </a:solidFill>
                <a:ea typeface="Arial"/>
                <a:cs typeface="Arial"/>
                <a:sym typeface="Arial"/>
                <a:rtl val="0"/>
              </a:rPr>
              <a:t>AOML completed two initial studies that showed potential to improve the hurricane </a:t>
            </a:r>
            <a:r>
              <a:rPr lang="en-US" sz="1800" b="1" dirty="0">
                <a:solidFill>
                  <a:schemeClr val="accent4"/>
                </a:solidFill>
                <a:ea typeface="Arial"/>
                <a:cs typeface="Arial"/>
                <a:sym typeface="Arial"/>
                <a:rtl val="0"/>
              </a:rPr>
              <a:t>analyses </a:t>
            </a:r>
            <a:r>
              <a:rPr lang="en-US" sz="1800" b="1" dirty="0">
                <a:solidFill>
                  <a:schemeClr val="accent4"/>
                </a:solidFill>
                <a:ea typeface="Arial"/>
                <a:cs typeface="Arial"/>
                <a:rtl val="0"/>
              </a:rPr>
              <a:t>and short-range forecasts</a:t>
            </a:r>
            <a:r>
              <a:rPr lang="en-US" sz="1800" b="1" dirty="0" smtClean="0">
                <a:solidFill>
                  <a:schemeClr val="accent4"/>
                </a:solidFill>
                <a:ea typeface="Arial"/>
                <a:cs typeface="Arial"/>
                <a:sym typeface="Arial"/>
                <a:rtl val="0"/>
              </a:rPr>
              <a:t>.</a:t>
            </a:r>
          </a:p>
          <a:p>
            <a:pPr lvl="2" indent="-355600">
              <a:spcBef>
                <a:spcPts val="360"/>
              </a:spcBef>
              <a:buClr>
                <a:schemeClr val="dk1"/>
              </a:buClr>
              <a:buSzPct val="100000"/>
              <a:buFont typeface="Arial"/>
              <a:buChar char="•"/>
            </a:pPr>
            <a:endParaRPr lang="en-US" sz="1800" b="1" dirty="0" smtClean="0">
              <a:solidFill>
                <a:schemeClr val="accent4"/>
              </a:solidFill>
              <a:ea typeface="Arial"/>
              <a:cs typeface="Arial"/>
              <a:sym typeface="Arial"/>
              <a:rtl val="0"/>
            </a:endParaRPr>
          </a:p>
          <a:p>
            <a:pPr>
              <a:spcBef>
                <a:spcPts val="0"/>
              </a:spcBef>
              <a:buSzPct val="100000"/>
            </a:pPr>
            <a:r>
              <a:rPr lang="en-US" sz="2000" dirty="0" smtClean="0">
                <a:solidFill>
                  <a:schemeClr val="dk1"/>
                </a:solidFill>
              </a:rPr>
              <a:t>OSSE to determine the potential impact of </a:t>
            </a:r>
            <a:r>
              <a:rPr lang="en-US" sz="2000" b="1" dirty="0" smtClean="0">
                <a:solidFill>
                  <a:schemeClr val="dk1"/>
                </a:solidFill>
              </a:rPr>
              <a:t>CYGNSS surface wind </a:t>
            </a:r>
            <a:r>
              <a:rPr lang="en-US" sz="2000" dirty="0" smtClean="0">
                <a:solidFill>
                  <a:schemeClr val="dk1"/>
                </a:solidFill>
              </a:rPr>
              <a:t>observations on hurricane analyses and forecasts.</a:t>
            </a:r>
            <a:r>
              <a:rPr lang="en-US" sz="2000" b="1" dirty="0" smtClean="0">
                <a:solidFill>
                  <a:srgbClr val="FF6600"/>
                </a:solidFill>
              </a:rPr>
              <a:t>$</a:t>
            </a:r>
            <a:r>
              <a:rPr lang="en-US" sz="2000" dirty="0" smtClean="0">
                <a:solidFill>
                  <a:schemeClr val="dk1"/>
                </a:solidFill>
              </a:rPr>
              <a:t>; Responsibility: </a:t>
            </a:r>
            <a:r>
              <a:rPr lang="en-US" sz="2000" b="1" dirty="0" smtClean="0">
                <a:solidFill>
                  <a:schemeClr val="dk1"/>
                </a:solidFill>
              </a:rPr>
              <a:t>AOML</a:t>
            </a:r>
            <a:endParaRPr lang="en-US" sz="3600" b="1" dirty="0">
              <a:solidFill>
                <a:schemeClr val="dk1"/>
              </a:solidFill>
            </a:endParaRPr>
          </a:p>
          <a:p>
            <a:pPr lvl="1">
              <a:spcBef>
                <a:spcPts val="0"/>
              </a:spcBef>
              <a:buSzPct val="100000"/>
            </a:pPr>
            <a:r>
              <a:rPr lang="en-US" sz="1800" b="1" dirty="0">
                <a:solidFill>
                  <a:schemeClr val="accent4"/>
                </a:solidFill>
                <a:ea typeface="Arial"/>
                <a:cs typeface="Arial"/>
                <a:rtl val="0"/>
              </a:rPr>
              <a:t>Status: In progress. </a:t>
            </a:r>
          </a:p>
          <a:p>
            <a:pPr lvl="2" indent="-355600">
              <a:buSzPct val="100000"/>
            </a:pPr>
            <a:r>
              <a:rPr lang="en-US" sz="1800" b="1" dirty="0">
                <a:solidFill>
                  <a:schemeClr val="accent4"/>
                </a:solidFill>
                <a:ea typeface="Arial"/>
                <a:cs typeface="Arial"/>
                <a:rtl val="0"/>
              </a:rPr>
              <a:t>AOML completed an initial study using the HWRF model with GSI, that showed potential to improve hurricane analyses and short-range forecasts, provided the CYGNSS mission meets it’s performance requirements.</a:t>
            </a:r>
          </a:p>
          <a:p>
            <a:pPr marL="0" lvl="1" indent="0">
              <a:spcBef>
                <a:spcPts val="400"/>
              </a:spcBef>
              <a:buClr>
                <a:schemeClr val="dk1"/>
              </a:buClr>
              <a:buFont typeface="Arial"/>
              <a:buNone/>
            </a:pPr>
            <a:endParaRPr lang="en-US" sz="1800" b="1" dirty="0">
              <a:solidFill>
                <a:srgbClr val="7676DE"/>
              </a:solidFill>
              <a:ea typeface="Arial"/>
              <a:cs typeface="Arial"/>
              <a:sym typeface="Arial"/>
              <a:rtl val="0"/>
            </a:endParaRPr>
          </a:p>
        </p:txBody>
      </p:sp>
      <p:sp>
        <p:nvSpPr>
          <p:cNvPr id="8" name="Title 1"/>
          <p:cNvSpPr txBox="1">
            <a:spLocks/>
          </p:cNvSpPr>
          <p:nvPr/>
        </p:nvSpPr>
        <p:spPr>
          <a:xfrm>
            <a:off x="1295400" y="427038"/>
            <a:ext cx="7696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a typeface="Arial"/>
                <a:cs typeface="Arial"/>
                <a:sym typeface="Arial"/>
              </a:rPr>
              <a:t>Sample </a:t>
            </a:r>
            <a:r>
              <a:rPr lang="en-US" b="1" dirty="0" smtClean="0">
                <a:ea typeface="Arial"/>
                <a:cs typeface="Arial"/>
                <a:sym typeface="Arial"/>
              </a:rPr>
              <a:t>Assessment </a:t>
            </a:r>
            <a:r>
              <a:rPr lang="en-US" b="1" dirty="0">
                <a:ea typeface="Arial"/>
                <a:cs typeface="Arial"/>
                <a:sym typeface="Arial"/>
              </a:rPr>
              <a:t>Results</a:t>
            </a:r>
            <a:endParaRPr lang="en-US" dirty="0"/>
          </a:p>
        </p:txBody>
      </p:sp>
      <p:sp>
        <p:nvSpPr>
          <p:cNvPr id="7" name="Shape 125"/>
          <p:cNvSpPr txBox="1"/>
          <p:nvPr/>
        </p:nvSpPr>
        <p:spPr>
          <a:xfrm>
            <a:off x="369820" y="6093023"/>
            <a:ext cx="8541056"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i="0" u="none" strike="noStrike" cap="none" baseline="0" dirty="0" smtClean="0">
                <a:solidFill>
                  <a:srgbClr val="FF6600"/>
                </a:solidFill>
                <a:latin typeface="Arial"/>
                <a:ea typeface="Arial"/>
                <a:cs typeface="Arial"/>
                <a:sym typeface="Arial"/>
              </a:rPr>
              <a:t>$</a:t>
            </a:r>
            <a:r>
              <a:rPr lang="en-US" sz="1400" b="0" i="0" u="none" strike="noStrike" cap="none" baseline="0" dirty="0" smtClean="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QOSAP provides additional/all funding</a:t>
            </a:r>
          </a:p>
        </p:txBody>
      </p:sp>
    </p:spTree>
    <p:extLst>
      <p:ext uri="{BB962C8B-B14F-4D97-AF65-F5344CB8AC3E}">
        <p14:creationId xmlns:p14="http://schemas.microsoft.com/office/powerpoint/2010/main" val="27246847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914400"/>
            <a:ext cx="1817077" cy="400110"/>
          </a:xfrm>
          <a:prstGeom prst="rect">
            <a:avLst/>
          </a:prstGeom>
          <a:noFill/>
        </p:spPr>
        <p:txBody>
          <a:bodyPr wrap="square" rtlCol="0">
            <a:spAutoFit/>
          </a:bodyPr>
          <a:lstStyle/>
          <a:p>
            <a:pPr algn="ctr"/>
            <a:r>
              <a:rPr lang="en-US" sz="2000" dirty="0" smtClean="0"/>
              <a:t>NATURE</a:t>
            </a:r>
            <a:endParaRPr lang="en-US" sz="2000" dirty="0"/>
          </a:p>
        </p:txBody>
      </p:sp>
      <p:sp>
        <p:nvSpPr>
          <p:cNvPr id="6" name="TextBox 5"/>
          <p:cNvSpPr txBox="1"/>
          <p:nvPr/>
        </p:nvSpPr>
        <p:spPr>
          <a:xfrm>
            <a:off x="3692769" y="897615"/>
            <a:ext cx="1817077" cy="400110"/>
          </a:xfrm>
          <a:prstGeom prst="rect">
            <a:avLst/>
          </a:prstGeom>
          <a:noFill/>
        </p:spPr>
        <p:txBody>
          <a:bodyPr wrap="square" rtlCol="0">
            <a:spAutoFit/>
          </a:bodyPr>
          <a:lstStyle/>
          <a:p>
            <a:pPr algn="ctr"/>
            <a:r>
              <a:rPr lang="en-US" sz="2000" dirty="0" smtClean="0"/>
              <a:t>CONTROL</a:t>
            </a:r>
            <a:endParaRPr lang="en-US" sz="2000" dirty="0"/>
          </a:p>
        </p:txBody>
      </p:sp>
      <p:sp>
        <p:nvSpPr>
          <p:cNvPr id="7" name="TextBox 6"/>
          <p:cNvSpPr txBox="1"/>
          <p:nvPr/>
        </p:nvSpPr>
        <p:spPr>
          <a:xfrm>
            <a:off x="6188368" y="897615"/>
            <a:ext cx="1817077" cy="400110"/>
          </a:xfrm>
          <a:prstGeom prst="rect">
            <a:avLst/>
          </a:prstGeom>
          <a:noFill/>
        </p:spPr>
        <p:txBody>
          <a:bodyPr wrap="square" rtlCol="0">
            <a:spAutoFit/>
          </a:bodyPr>
          <a:lstStyle/>
          <a:p>
            <a:pPr algn="ctr"/>
            <a:r>
              <a:rPr lang="en-US" sz="2000" dirty="0" smtClean="0"/>
              <a:t>CYGNSS</a:t>
            </a:r>
            <a:endParaRPr lang="en-US" sz="2000" dirty="0"/>
          </a:p>
        </p:txBody>
      </p:sp>
      <p:sp>
        <p:nvSpPr>
          <p:cNvPr id="9" name="Title 1"/>
          <p:cNvSpPr txBox="1">
            <a:spLocks/>
          </p:cNvSpPr>
          <p:nvPr/>
        </p:nvSpPr>
        <p:spPr>
          <a:xfrm>
            <a:off x="990600" y="152400"/>
            <a:ext cx="7999082" cy="89761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Impact of CYGNSS on Surface analyses using HWRF GSI</a:t>
            </a:r>
            <a:endParaRPr lang="en-US" sz="2400" b="1" dirty="0"/>
          </a:p>
        </p:txBody>
      </p:sp>
      <p:pic>
        <p:nvPicPr>
          <p:cNvPr id="8" name="Picture 7" descr="Screen Shot 2014-07-01 at 10.03.3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295400"/>
            <a:ext cx="7181837" cy="1871116"/>
          </a:xfrm>
          <a:prstGeom prst="rect">
            <a:avLst/>
          </a:prstGeom>
        </p:spPr>
      </p:pic>
      <p:pic>
        <p:nvPicPr>
          <p:cNvPr id="10" name="Picture 9" descr="Screen Shot 2014-07-01 at 10.04.3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3048000"/>
            <a:ext cx="7181837" cy="1870578"/>
          </a:xfrm>
          <a:prstGeom prst="rect">
            <a:avLst/>
          </a:prstGeom>
        </p:spPr>
      </p:pic>
      <p:pic>
        <p:nvPicPr>
          <p:cNvPr id="11" name="Picture 10" descr="Screen Shot 2014-07-01 at 10.05.15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4954814"/>
            <a:ext cx="7181837" cy="1868734"/>
          </a:xfrm>
          <a:prstGeom prst="rect">
            <a:avLst/>
          </a:prstGeom>
        </p:spPr>
      </p:pic>
      <p:sp>
        <p:nvSpPr>
          <p:cNvPr id="3" name="Date Placeholder 2"/>
          <p:cNvSpPr>
            <a:spLocks noGrp="1"/>
          </p:cNvSpPr>
          <p:nvPr>
            <p:ph type="dt" sz="half" idx="10"/>
          </p:nvPr>
        </p:nvSpPr>
        <p:spPr/>
        <p:txBody>
          <a:bodyPr/>
          <a:lstStyle/>
          <a:p>
            <a:r>
              <a:rPr lang="en-US" smtClean="0"/>
              <a:t>5/18/2015</a:t>
            </a:r>
            <a:endParaRPr lang="en-US"/>
          </a:p>
        </p:txBody>
      </p:sp>
      <p:sp>
        <p:nvSpPr>
          <p:cNvPr id="4" name="Slide Number Placeholder 3"/>
          <p:cNvSpPr>
            <a:spLocks noGrp="1"/>
          </p:cNvSpPr>
          <p:nvPr>
            <p:ph type="sldNum" sz="quarter" idx="12"/>
          </p:nvPr>
        </p:nvSpPr>
        <p:spPr/>
        <p:txBody>
          <a:bodyPr/>
          <a:lstStyle/>
          <a:p>
            <a:fld id="{569B6CF2-20DD-4BD9-8E10-72998A57A150}" type="slidenum">
              <a:rPr lang="en-US" smtClean="0"/>
              <a:t>16</a:t>
            </a:fld>
            <a:endParaRPr lang="en-US"/>
          </a:p>
        </p:txBody>
      </p:sp>
    </p:spTree>
    <p:extLst>
      <p:ext uri="{BB962C8B-B14F-4D97-AF65-F5344CB8AC3E}">
        <p14:creationId xmlns:p14="http://schemas.microsoft.com/office/powerpoint/2010/main" val="25806234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17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82" y="1447800"/>
            <a:ext cx="8420100" cy="4908554"/>
          </a:xfrm>
          <a:prstGeom prst="rect">
            <a:avLst/>
          </a:prstGeom>
        </p:spPr>
      </p:pic>
      <p:sp>
        <p:nvSpPr>
          <p:cNvPr id="5" name="TextBox 4"/>
          <p:cNvSpPr txBox="1"/>
          <p:nvPr/>
        </p:nvSpPr>
        <p:spPr>
          <a:xfrm>
            <a:off x="1524000" y="381000"/>
            <a:ext cx="6858000" cy="769441"/>
          </a:xfrm>
          <a:prstGeom prst="rect">
            <a:avLst/>
          </a:prstGeom>
          <a:noFill/>
        </p:spPr>
        <p:txBody>
          <a:bodyPr wrap="square" rtlCol="0">
            <a:spAutoFit/>
          </a:bodyPr>
          <a:lstStyle/>
          <a:p>
            <a:pPr algn="ctr"/>
            <a:r>
              <a:rPr lang="en-US" sz="2400" b="1" dirty="0" smtClean="0"/>
              <a:t>Impact of CYGNSS Data </a:t>
            </a:r>
          </a:p>
          <a:p>
            <a:pPr algn="ctr"/>
            <a:r>
              <a:rPr lang="en-US" sz="2000" dirty="0" smtClean="0"/>
              <a:t>(with realistic errors on HWRF  24 h Max Wind Forecasts)</a:t>
            </a:r>
            <a:endParaRPr lang="en-US" sz="2000" dirty="0"/>
          </a:p>
        </p:txBody>
      </p:sp>
    </p:spTree>
    <p:extLst>
      <p:ext uri="{BB962C8B-B14F-4D97-AF65-F5344CB8AC3E}">
        <p14:creationId xmlns:p14="http://schemas.microsoft.com/office/powerpoint/2010/main" val="21431240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685800" y="1600200"/>
            <a:ext cx="8026037" cy="446524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90000"/>
              </a:lnSpc>
              <a:buNone/>
              <a:defRPr/>
            </a:pPr>
            <a:r>
              <a:rPr lang="en-US" altLang="en-US" sz="2400" b="1" dirty="0"/>
              <a:t>Ocean OSSE </a:t>
            </a:r>
            <a:r>
              <a:rPr lang="en-US" altLang="en-US" sz="2400" b="1" dirty="0" smtClean="0"/>
              <a:t>System</a:t>
            </a:r>
            <a:endParaRPr lang="en-US" sz="2400" b="1" dirty="0" smtClean="0">
              <a:cs typeface="ＭＳ Ｐゴシック" charset="0"/>
            </a:endParaRPr>
          </a:p>
          <a:p>
            <a:pPr>
              <a:lnSpc>
                <a:spcPct val="90000"/>
              </a:lnSpc>
              <a:buFont typeface="Arial" panose="020B0604020202020204" pitchFamily="34" charset="0"/>
              <a:buChar char="•"/>
              <a:defRPr/>
            </a:pPr>
            <a:r>
              <a:rPr lang="en-US" sz="2000" b="0" dirty="0" smtClean="0">
                <a:solidFill>
                  <a:srgbClr val="000000"/>
                </a:solidFill>
                <a:cs typeface="ＭＳ Ｐゴシック" charset="0"/>
              </a:rPr>
              <a:t>Developed </a:t>
            </a:r>
            <a:r>
              <a:rPr lang="en-US" sz="2000" b="0" dirty="0">
                <a:solidFill>
                  <a:srgbClr val="000000"/>
                </a:solidFill>
                <a:cs typeface="ＭＳ Ｐゴシック" charset="0"/>
              </a:rPr>
              <a:t>by the joint AOML/CIMAS/RSMAS Ocean Modeling and OSSE Center (OMOC</a:t>
            </a:r>
            <a:r>
              <a:rPr lang="en-US" sz="2000" b="0" dirty="0" smtClean="0">
                <a:solidFill>
                  <a:srgbClr val="000000"/>
                </a:solidFill>
                <a:cs typeface="ＭＳ Ｐゴシック" charset="0"/>
              </a:rPr>
              <a:t>)</a:t>
            </a:r>
            <a:endParaRPr lang="en-US" sz="1800" b="0" dirty="0">
              <a:solidFill>
                <a:srgbClr val="000000"/>
              </a:solidFill>
              <a:cs typeface="ＭＳ Ｐゴシック" charset="0"/>
            </a:endParaRPr>
          </a:p>
          <a:p>
            <a:pPr marL="742950" lvl="2" indent="-342900">
              <a:lnSpc>
                <a:spcPct val="90000"/>
              </a:lnSpc>
              <a:buFont typeface="Arial" charset="0"/>
              <a:buChar char="•"/>
              <a:defRPr/>
            </a:pPr>
            <a:r>
              <a:rPr lang="en-US" sz="1800" b="0" kern="0" dirty="0" smtClean="0"/>
              <a:t>Incorporates </a:t>
            </a:r>
            <a:r>
              <a:rPr lang="en-US" sz="1800" b="0" kern="0" dirty="0"/>
              <a:t>all design criteria and rigorous validation methods developed for atmospheric OSSE </a:t>
            </a:r>
            <a:r>
              <a:rPr lang="en-US" sz="1800" b="0" kern="0" dirty="0" smtClean="0"/>
              <a:t>systems</a:t>
            </a:r>
            <a:endParaRPr lang="en-US" b="0" kern="0" dirty="0" smtClean="0"/>
          </a:p>
          <a:p>
            <a:pPr>
              <a:spcBef>
                <a:spcPts val="0"/>
              </a:spcBef>
            </a:pPr>
            <a:endParaRPr lang="en-US" sz="2000" b="0" kern="0" dirty="0" smtClean="0"/>
          </a:p>
          <a:p>
            <a:pPr>
              <a:spcBef>
                <a:spcPts val="0"/>
              </a:spcBef>
            </a:pPr>
            <a:r>
              <a:rPr lang="en-US" sz="2000" b="0" kern="0" dirty="0" smtClean="0"/>
              <a:t>Initial Gulf of Mexico implementation</a:t>
            </a:r>
          </a:p>
          <a:p>
            <a:pPr marL="400050" lvl="1" indent="0">
              <a:buNone/>
            </a:pPr>
            <a:r>
              <a:rPr lang="en-US" sz="1600" dirty="0"/>
              <a:t>T</a:t>
            </a:r>
            <a:r>
              <a:rPr lang="en-US" sz="1600" dirty="0" smtClean="0"/>
              <a:t>he </a:t>
            </a:r>
            <a:r>
              <a:rPr lang="en-US" sz="1600" dirty="0"/>
              <a:t>system was validated by comparing OSEs to OSSEs for the following </a:t>
            </a:r>
            <a:r>
              <a:rPr lang="en-US" sz="1600" dirty="0" smtClean="0"/>
              <a:t>experiments:</a:t>
            </a:r>
            <a:endParaRPr lang="en-US" sz="1600" dirty="0"/>
          </a:p>
          <a:p>
            <a:pPr marL="685800" lvl="1">
              <a:buFontTx/>
              <a:buChar char="-"/>
            </a:pPr>
            <a:r>
              <a:rPr lang="en-US" sz="1600" dirty="0"/>
              <a:t>Assimilate all observations</a:t>
            </a:r>
          </a:p>
          <a:p>
            <a:pPr marL="685800" lvl="1">
              <a:buFontTx/>
              <a:buChar char="-"/>
            </a:pPr>
            <a:r>
              <a:rPr lang="en-US" sz="1600" dirty="0"/>
              <a:t>Deny airborne ocean profiles collected during the </a:t>
            </a:r>
            <a:r>
              <a:rPr lang="en-US" sz="1600" dirty="0" err="1"/>
              <a:t>Deepwater</a:t>
            </a:r>
            <a:r>
              <a:rPr lang="en-US" sz="1600" dirty="0"/>
              <a:t> Horizon oil spill</a:t>
            </a:r>
          </a:p>
          <a:p>
            <a:pPr marL="685800" lvl="1">
              <a:buFontTx/>
              <a:buChar char="-"/>
            </a:pPr>
            <a:r>
              <a:rPr lang="en-US" sz="1600" dirty="0"/>
              <a:t>Further deny two of three altimeters</a:t>
            </a:r>
          </a:p>
          <a:p>
            <a:pPr marL="685800" lvl="1">
              <a:buFontTx/>
              <a:buChar char="-"/>
            </a:pPr>
            <a:r>
              <a:rPr lang="en-US" sz="1600" dirty="0"/>
              <a:t>Further deny the third altimeter</a:t>
            </a:r>
          </a:p>
          <a:p>
            <a:pPr marL="685800" lvl="1">
              <a:buFontTx/>
              <a:buChar char="-"/>
            </a:pPr>
            <a:r>
              <a:rPr lang="en-US" sz="1600" dirty="0"/>
              <a:t>Deny all </a:t>
            </a:r>
            <a:r>
              <a:rPr lang="en-US" sz="1600" dirty="0" smtClean="0"/>
              <a:t>observations</a:t>
            </a:r>
          </a:p>
          <a:p>
            <a:pPr marL="285750" lvl="0" indent="-285750">
              <a:buFontTx/>
              <a:buChar char="-"/>
            </a:pPr>
            <a:endParaRPr lang="en-US" sz="1600" dirty="0"/>
          </a:p>
          <a:p>
            <a:pPr>
              <a:spcBef>
                <a:spcPts val="0"/>
              </a:spcBef>
              <a:buFont typeface="Arial" pitchFamily="34" charset="0"/>
              <a:buChar char="•"/>
            </a:pPr>
            <a:r>
              <a:rPr lang="en-US" sz="2200" b="0" kern="0" dirty="0" smtClean="0"/>
              <a:t>System validation results for the Gulf published in </a:t>
            </a:r>
            <a:r>
              <a:rPr lang="en-US" sz="2200" b="0" i="1" kern="0" dirty="0" smtClean="0"/>
              <a:t>JTECH</a:t>
            </a:r>
            <a:r>
              <a:rPr lang="en-US" sz="2200" b="0" kern="0" dirty="0" smtClean="0"/>
              <a:t>, Jan. 2014</a:t>
            </a:r>
          </a:p>
          <a:p>
            <a:pPr marL="0" indent="0">
              <a:spcBef>
                <a:spcPts val="0"/>
              </a:spcBef>
              <a:buNone/>
            </a:pPr>
            <a:endParaRPr lang="en-US" sz="2000" b="0" kern="0" dirty="0" smtClean="0"/>
          </a:p>
        </p:txBody>
      </p:sp>
      <p:sp>
        <p:nvSpPr>
          <p:cNvPr id="4" name="Title 1"/>
          <p:cNvSpPr txBox="1">
            <a:spLocks/>
          </p:cNvSpPr>
          <p:nvPr/>
        </p:nvSpPr>
        <p:spPr>
          <a:xfrm>
            <a:off x="1015637" y="457200"/>
            <a:ext cx="7696200" cy="7921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a typeface="Arial"/>
                <a:cs typeface="Arial"/>
                <a:sym typeface="Arial"/>
              </a:rPr>
              <a:t>Sample Assessment Results</a:t>
            </a:r>
            <a:endParaRPr lang="en-US" dirty="0"/>
          </a:p>
        </p:txBody>
      </p:sp>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18</a:t>
            </a:fld>
            <a:endParaRPr lang="en-US"/>
          </a:p>
        </p:txBody>
      </p:sp>
    </p:spTree>
    <p:extLst>
      <p:ext uri="{BB962C8B-B14F-4D97-AF65-F5344CB8AC3E}">
        <p14:creationId xmlns:p14="http://schemas.microsoft.com/office/powerpoint/2010/main" val="40071072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b="1" dirty="0" smtClean="0"/>
              <a:t>Results of the Ocean OSSE (1)</a:t>
            </a:r>
            <a:endParaRPr lang="en-US" b="1" dirty="0"/>
          </a:p>
        </p:txBody>
      </p:sp>
      <p:sp>
        <p:nvSpPr>
          <p:cNvPr id="5" name="Content Placeholder 4"/>
          <p:cNvSpPr>
            <a:spLocks noGrp="1"/>
          </p:cNvSpPr>
          <p:nvPr>
            <p:ph idx="1"/>
          </p:nvPr>
        </p:nvSpPr>
        <p:spPr>
          <a:xfrm>
            <a:off x="304800" y="1447800"/>
            <a:ext cx="8686800" cy="4525963"/>
          </a:xfrm>
        </p:spPr>
        <p:txBody>
          <a:bodyPr>
            <a:noAutofit/>
          </a:bodyPr>
          <a:lstStyle/>
          <a:p>
            <a:pPr marL="400050">
              <a:buFont typeface="+mj-lt"/>
              <a:buAutoNum type="arabicPeriod"/>
            </a:pPr>
            <a:r>
              <a:rPr lang="en-US" sz="1800" b="1" dirty="0" smtClean="0"/>
              <a:t>Impact </a:t>
            </a:r>
            <a:r>
              <a:rPr lang="en-US" sz="1800" b="1" dirty="0"/>
              <a:t>of denying airborne </a:t>
            </a:r>
            <a:r>
              <a:rPr lang="en-US" sz="1800" b="1" dirty="0" smtClean="0"/>
              <a:t>profiles</a:t>
            </a:r>
          </a:p>
          <a:p>
            <a:pPr lvl="1">
              <a:buFontTx/>
              <a:buChar char="-"/>
            </a:pPr>
            <a:r>
              <a:rPr lang="en-US" sz="1800" dirty="0" smtClean="0"/>
              <a:t>Analysis </a:t>
            </a:r>
            <a:r>
              <a:rPr lang="en-US" sz="1800" dirty="0"/>
              <a:t>RMS errors of Sea Surface Height (SSH) and Tropical Cyclone Heat Potential (TCHP) </a:t>
            </a:r>
            <a:r>
              <a:rPr lang="en-US" sz="1800" dirty="0" smtClean="0"/>
              <a:t> </a:t>
            </a:r>
            <a:r>
              <a:rPr lang="en-US" sz="1800" dirty="0"/>
              <a:t>increased by ~50</a:t>
            </a:r>
            <a:r>
              <a:rPr lang="en-US" sz="1800" dirty="0" smtClean="0"/>
              <a:t>%</a:t>
            </a:r>
          </a:p>
          <a:p>
            <a:pPr lvl="1">
              <a:buFontTx/>
              <a:buChar char="-"/>
            </a:pPr>
            <a:r>
              <a:rPr lang="en-US" sz="1800" dirty="0" smtClean="0"/>
              <a:t>TCHP </a:t>
            </a:r>
            <a:r>
              <a:rPr lang="en-US" sz="1800" dirty="0"/>
              <a:t>bias of near zero increased to ~10 kJ </a:t>
            </a:r>
            <a:r>
              <a:rPr lang="en-US" sz="1800" dirty="0" smtClean="0"/>
              <a:t>cm</a:t>
            </a:r>
            <a:r>
              <a:rPr lang="en-US" sz="1800" baseline="30000" dirty="0" smtClean="0"/>
              <a:t>-2</a:t>
            </a:r>
            <a:endParaRPr lang="en-US" sz="1800" dirty="0" smtClean="0"/>
          </a:p>
          <a:p>
            <a:pPr lvl="1">
              <a:buFontTx/>
              <a:buChar char="-"/>
            </a:pPr>
            <a:r>
              <a:rPr lang="en-US" sz="1800" dirty="0" smtClean="0"/>
              <a:t>Forecast </a:t>
            </a:r>
            <a:r>
              <a:rPr lang="en-US" sz="1800" dirty="0"/>
              <a:t>RMS error increased, initially by 50% and then by 20-30% between forecast days 5 </a:t>
            </a:r>
            <a:r>
              <a:rPr lang="en-US" sz="1800" dirty="0" smtClean="0"/>
              <a:t>and 60.</a:t>
            </a:r>
          </a:p>
          <a:p>
            <a:pPr marL="457200">
              <a:buFont typeface="+mj-lt"/>
              <a:buAutoNum type="arabicPeriod"/>
            </a:pPr>
            <a:r>
              <a:rPr lang="en-US" sz="1800" b="1" dirty="0" smtClean="0"/>
              <a:t>Horizontal </a:t>
            </a:r>
            <a:r>
              <a:rPr lang="en-US" sz="1800" b="1" dirty="0"/>
              <a:t>profile </a:t>
            </a:r>
            <a:r>
              <a:rPr lang="en-US" sz="1800" b="1" dirty="0" smtClean="0"/>
              <a:t>resolution</a:t>
            </a:r>
          </a:p>
          <a:p>
            <a:pPr lvl="1">
              <a:buFontTx/>
              <a:buChar char="-"/>
            </a:pPr>
            <a:r>
              <a:rPr lang="en-US" sz="1800" dirty="0" smtClean="0"/>
              <a:t>Analysis </a:t>
            </a:r>
            <a:r>
              <a:rPr lang="en-US" sz="1800" dirty="0"/>
              <a:t>RMS errors increased by 20-30% for SSH and 30-40% for TCHP when resolution decreased from 0.5 degree to 1.0 degree</a:t>
            </a:r>
          </a:p>
          <a:p>
            <a:pPr lvl="1">
              <a:buFontTx/>
              <a:buChar char="-"/>
            </a:pPr>
            <a:r>
              <a:rPr lang="en-US" sz="1800" dirty="0" smtClean="0"/>
              <a:t>TCHP </a:t>
            </a:r>
            <a:r>
              <a:rPr lang="en-US" sz="1800" dirty="0"/>
              <a:t>bias of ~1 kJ cm-2 increased to 3-4 kJ cm-2</a:t>
            </a:r>
          </a:p>
          <a:p>
            <a:pPr lvl="1">
              <a:buFontTx/>
              <a:buChar char="-"/>
            </a:pPr>
            <a:r>
              <a:rPr lang="en-US" sz="1800" dirty="0" smtClean="0"/>
              <a:t>Profile </a:t>
            </a:r>
            <a:r>
              <a:rPr lang="en-US" sz="1800" dirty="0"/>
              <a:t>surveys are effective at controlling the smaller-scale structure of ocean features that is poorly constrained by </a:t>
            </a:r>
            <a:r>
              <a:rPr lang="en-US" sz="1800" dirty="0" smtClean="0"/>
              <a:t>altimetry</a:t>
            </a:r>
            <a:endParaRPr lang="en-US" sz="1800" dirty="0"/>
          </a:p>
        </p:txBody>
      </p:sp>
      <p:sp>
        <p:nvSpPr>
          <p:cNvPr id="2" name="Date Placeholder 1"/>
          <p:cNvSpPr>
            <a:spLocks noGrp="1"/>
          </p:cNvSpPr>
          <p:nvPr>
            <p:ph type="dt" sz="half" idx="10"/>
          </p:nvPr>
        </p:nvSpPr>
        <p:spPr/>
        <p:txBody>
          <a:bodyPr/>
          <a:lstStyle/>
          <a:p>
            <a:r>
              <a:rPr lang="en-US" smtClean="0"/>
              <a:t>5/18/2015</a:t>
            </a:r>
            <a:endParaRPr lang="en-US" dirty="0"/>
          </a:p>
        </p:txBody>
      </p:sp>
      <p:sp>
        <p:nvSpPr>
          <p:cNvPr id="3" name="Slide Number Placeholder 2"/>
          <p:cNvSpPr>
            <a:spLocks noGrp="1"/>
          </p:cNvSpPr>
          <p:nvPr>
            <p:ph type="sldNum" sz="quarter" idx="12"/>
          </p:nvPr>
        </p:nvSpPr>
        <p:spPr/>
        <p:txBody>
          <a:bodyPr/>
          <a:lstStyle/>
          <a:p>
            <a:fld id="{569B6CF2-20DD-4BD9-8E10-72998A57A150}" type="slidenum">
              <a:rPr lang="en-US" smtClean="0"/>
              <a:t>19</a:t>
            </a:fld>
            <a:endParaRPr lang="en-US"/>
          </a:p>
        </p:txBody>
      </p:sp>
    </p:spTree>
    <p:extLst>
      <p:ext uri="{BB962C8B-B14F-4D97-AF65-F5344CB8AC3E}">
        <p14:creationId xmlns:p14="http://schemas.microsoft.com/office/powerpoint/2010/main" val="21024286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421032"/>
            <a:ext cx="29349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000720"/>
            <a:ext cx="2934977" cy="262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1371600"/>
            <a:ext cx="5410200" cy="5016758"/>
          </a:xfrm>
          <a:prstGeom prst="rect">
            <a:avLst/>
          </a:prstGeom>
        </p:spPr>
        <p:txBody>
          <a:bodyPr wrap="square">
            <a:spAutoFit/>
          </a:bodyPr>
          <a:lstStyle/>
          <a:p>
            <a:pPr fontAlgn="base">
              <a:spcBef>
                <a:spcPct val="0"/>
              </a:spcBef>
              <a:spcAft>
                <a:spcPct val="0"/>
              </a:spcAft>
              <a:defRPr/>
            </a:pPr>
            <a:r>
              <a:rPr lang="en-US" sz="2000" dirty="0"/>
              <a:t>Improve quantitative and objective assessment capabilities to analyze and evaluate operational and future observation system impacts and trade-offs to assess and prioritize NOAA’s observing system architecture.</a:t>
            </a:r>
            <a:endParaRPr lang="en-US" sz="2000" dirty="0">
              <a:latin typeface="Helvetica" charset="0"/>
              <a:ea typeface="MS PGothic" pitchFamily="34" charset="-128"/>
            </a:endParaRPr>
          </a:p>
          <a:p>
            <a:pPr marL="457200" indent="-457200" fontAlgn="base">
              <a:spcBef>
                <a:spcPct val="0"/>
              </a:spcBef>
              <a:spcAft>
                <a:spcPct val="0"/>
              </a:spcAft>
              <a:buFont typeface="Arial" pitchFamily="34" charset="0"/>
              <a:buChar char="•"/>
              <a:defRPr/>
            </a:pPr>
            <a:r>
              <a:rPr lang="en-US" sz="2000" dirty="0"/>
              <a:t>Increase NOAA’s capacity to conduct quantitative observing system assessments.</a:t>
            </a:r>
          </a:p>
          <a:p>
            <a:pPr marL="457200" indent="-457200" fontAlgn="base">
              <a:spcBef>
                <a:spcPct val="0"/>
              </a:spcBef>
              <a:spcAft>
                <a:spcPct val="0"/>
              </a:spcAft>
              <a:buFont typeface="Arial" pitchFamily="34" charset="0"/>
              <a:buChar char="•"/>
              <a:defRPr/>
            </a:pPr>
            <a:r>
              <a:rPr lang="en-US" sz="2000" dirty="0"/>
              <a:t>Develop and use appropriate quantitative assessment </a:t>
            </a:r>
            <a:r>
              <a:rPr lang="en-US" sz="2000" dirty="0" smtClean="0"/>
              <a:t>methodologies.</a:t>
            </a:r>
            <a:r>
              <a:rPr lang="en-US" sz="2000" dirty="0"/>
              <a:t> </a:t>
            </a:r>
            <a:endParaRPr lang="en-US" sz="2000" dirty="0" smtClean="0"/>
          </a:p>
          <a:p>
            <a:pPr marL="457200" indent="-457200" fontAlgn="base">
              <a:spcBef>
                <a:spcPct val="0"/>
              </a:spcBef>
              <a:spcAft>
                <a:spcPct val="0"/>
              </a:spcAft>
              <a:buFont typeface="Arial" pitchFamily="34" charset="0"/>
              <a:buChar char="•"/>
              <a:defRPr/>
            </a:pPr>
            <a:r>
              <a:rPr lang="en-US" sz="2000" dirty="0" smtClean="0"/>
              <a:t>QOSAP</a:t>
            </a:r>
            <a:r>
              <a:rPr lang="en-US" sz="2000" dirty="0"/>
              <a:t>, integrated with the NOSC’s complementary programmatic prioritization activities conducted by the TPIO (NOSIA methodology and PALMA tool), will inform major decisions on the design and implementation of optimal composite observing systems</a:t>
            </a:r>
            <a:r>
              <a:rPr lang="en-US" sz="2000" dirty="0" smtClean="0"/>
              <a:t>.</a:t>
            </a:r>
            <a:endParaRPr lang="en-US" sz="2000" dirty="0"/>
          </a:p>
        </p:txBody>
      </p:sp>
      <p:sp>
        <p:nvSpPr>
          <p:cNvPr id="3" name="Title 2"/>
          <p:cNvSpPr>
            <a:spLocks noGrp="1"/>
          </p:cNvSpPr>
          <p:nvPr>
            <p:ph type="title"/>
          </p:nvPr>
        </p:nvSpPr>
        <p:spPr/>
        <p:txBody>
          <a:bodyPr/>
          <a:lstStyle/>
          <a:p>
            <a:pPr algn="r"/>
            <a:r>
              <a:rPr lang="en-US" b="1" dirty="0" smtClean="0"/>
              <a:t>QOSAP’s Primary Objective</a:t>
            </a:r>
            <a:endParaRPr lang="en-US" b="1" dirty="0"/>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2</a:t>
            </a:fld>
            <a:endParaRPr lang="en-US"/>
          </a:p>
        </p:txBody>
      </p:sp>
    </p:spTree>
    <p:extLst>
      <p:ext uri="{BB962C8B-B14F-4D97-AF65-F5344CB8AC3E}">
        <p14:creationId xmlns:p14="http://schemas.microsoft.com/office/powerpoint/2010/main" val="42643530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a:t>Results of the Ocean OSSE </a:t>
            </a:r>
            <a:r>
              <a:rPr lang="en-US" b="1" dirty="0" smtClean="0"/>
              <a:t>(2)</a:t>
            </a:r>
            <a:endParaRPr lang="en-US" dirty="0"/>
          </a:p>
        </p:txBody>
      </p:sp>
      <p:sp>
        <p:nvSpPr>
          <p:cNvPr id="3" name="Content Placeholder 2"/>
          <p:cNvSpPr>
            <a:spLocks noGrp="1"/>
          </p:cNvSpPr>
          <p:nvPr>
            <p:ph idx="1"/>
          </p:nvPr>
        </p:nvSpPr>
        <p:spPr/>
        <p:txBody>
          <a:bodyPr>
            <a:normAutofit/>
          </a:bodyPr>
          <a:lstStyle/>
          <a:p>
            <a:pPr marL="457200">
              <a:buFont typeface="+mj-lt"/>
              <a:buAutoNum type="arabicPeriod" startAt="3"/>
            </a:pPr>
            <a:r>
              <a:rPr lang="en-US" sz="1800" b="1" dirty="0"/>
              <a:t>Profiler type and depth range (400 m AXBT versus 1000 m AXCTD)</a:t>
            </a:r>
          </a:p>
          <a:p>
            <a:pPr lvl="1">
              <a:buFont typeface="Arial" panose="020B0604020202020204" pitchFamily="34" charset="0"/>
              <a:buChar char="•"/>
            </a:pPr>
            <a:r>
              <a:rPr lang="en-US" sz="1800" dirty="0"/>
              <a:t>Analysis RMS errors increased 10-20% for SSH; no impact on TCHP</a:t>
            </a:r>
          </a:p>
          <a:p>
            <a:pPr lvl="1">
              <a:buFont typeface="Arial" panose="020B0604020202020204" pitchFamily="34" charset="0"/>
              <a:buChar char="•"/>
            </a:pPr>
            <a:r>
              <a:rPr lang="en-US" sz="1800" dirty="0"/>
              <a:t>AXCTDs, which also measures salinity and samples a larger depth range compared to AXBTs, are more effective at constraining the structure of upper-ocean dynamical fields </a:t>
            </a:r>
          </a:p>
          <a:p>
            <a:pPr marL="457200">
              <a:buFont typeface="+mj-lt"/>
              <a:buAutoNum type="arabicPeriod" startAt="3"/>
            </a:pPr>
            <a:r>
              <a:rPr lang="en-US" sz="1800" dirty="0"/>
              <a:t> </a:t>
            </a:r>
            <a:r>
              <a:rPr lang="en-US" sz="1800" b="1" dirty="0"/>
              <a:t>Temporal resolution of surveys</a:t>
            </a:r>
          </a:p>
          <a:p>
            <a:pPr lvl="1">
              <a:buFont typeface="Arial" panose="020B0604020202020204" pitchFamily="34" charset="0"/>
              <a:buChar char="•"/>
            </a:pPr>
            <a:r>
              <a:rPr lang="en-US" sz="1800" dirty="0"/>
              <a:t>Experiments performed for temporal resolutions of 1, 2, 4, 8, and 16 days</a:t>
            </a:r>
          </a:p>
          <a:p>
            <a:pPr lvl="1">
              <a:buFont typeface="Arial" panose="020B0604020202020204" pitchFamily="34" charset="0"/>
              <a:buChar char="•"/>
            </a:pPr>
            <a:r>
              <a:rPr lang="en-US" sz="1800" dirty="0"/>
              <a:t>RMS error reduction for SSH was 10% for 16 days and nearly 50% for daily surveys</a:t>
            </a:r>
          </a:p>
          <a:p>
            <a:pPr lvl="1">
              <a:buFont typeface="Arial" panose="020B0604020202020204" pitchFamily="34" charset="0"/>
              <a:buChar char="•"/>
            </a:pPr>
            <a:r>
              <a:rPr lang="en-US" sz="1800" dirty="0"/>
              <a:t>RMS error reduction for TCHP was 10% for 16 days and nearly 40% for daily surveys</a:t>
            </a:r>
          </a:p>
          <a:p>
            <a:pPr lvl="1">
              <a:buFont typeface="Arial" panose="020B0604020202020204" pitchFamily="34" charset="0"/>
              <a:buChar char="•"/>
            </a:pPr>
            <a:r>
              <a:rPr lang="en-US" sz="1800" dirty="0"/>
              <a:t>Airborne surveys need to be conducted at least twice weekly to approach maximum error </a:t>
            </a:r>
            <a:r>
              <a:rPr lang="en-US" sz="1800" dirty="0" smtClean="0"/>
              <a:t> reduction</a:t>
            </a:r>
            <a:endParaRPr lang="en-US" sz="1800"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20</a:t>
            </a:fld>
            <a:endParaRPr lang="en-US"/>
          </a:p>
        </p:txBody>
      </p:sp>
    </p:spTree>
    <p:extLst>
      <p:ext uri="{BB962C8B-B14F-4D97-AF65-F5344CB8AC3E}">
        <p14:creationId xmlns:p14="http://schemas.microsoft.com/office/powerpoint/2010/main" val="33222308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s_osse_ssh_rms_horres.jpg"/>
          <p:cNvPicPr>
            <a:picLocks noChangeAspect="1"/>
          </p:cNvPicPr>
          <p:nvPr/>
        </p:nvPicPr>
        <p:blipFill>
          <a:blip r:embed="rId2" cstate="print"/>
          <a:srcRect/>
          <a:stretch>
            <a:fillRect/>
          </a:stretch>
        </p:blipFill>
        <p:spPr bwMode="auto">
          <a:xfrm>
            <a:off x="3161650" y="4021869"/>
            <a:ext cx="5982350" cy="264749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21</a:t>
            </a:fld>
            <a:endParaRPr lang="en-US"/>
          </a:p>
        </p:txBody>
      </p:sp>
      <p:sp>
        <p:nvSpPr>
          <p:cNvPr id="4" name="Title 13"/>
          <p:cNvSpPr txBox="1">
            <a:spLocks/>
          </p:cNvSpPr>
          <p:nvPr/>
        </p:nvSpPr>
        <p:spPr>
          <a:xfrm>
            <a:off x="609600" y="342161"/>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smtClean="0"/>
              <a:t>Impact of Horizontal Profile Resolution on SSH (RMS error)</a:t>
            </a:r>
            <a:endParaRPr lang="en-US" b="1" dirty="0"/>
          </a:p>
        </p:txBody>
      </p:sp>
      <p:sp>
        <p:nvSpPr>
          <p:cNvPr id="6" name="Rectangle 5"/>
          <p:cNvSpPr>
            <a:spLocks noChangeArrowheads="1"/>
          </p:cNvSpPr>
          <p:nvPr/>
        </p:nvSpPr>
        <p:spPr bwMode="auto">
          <a:xfrm>
            <a:off x="228600" y="4343400"/>
            <a:ext cx="2933050" cy="2181944"/>
          </a:xfrm>
          <a:prstGeom prst="rect">
            <a:avLst/>
          </a:prstGeom>
          <a:noFill/>
          <a:ln w="9525">
            <a:noFill/>
            <a:miter lim="800000"/>
            <a:headEnd/>
            <a:tailEnd/>
          </a:ln>
        </p:spPr>
        <p:txBody>
          <a:bodyPr/>
          <a:lstStyle/>
          <a:p>
            <a:pPr algn="l">
              <a:defRPr/>
            </a:pPr>
            <a:r>
              <a:rPr lang="en-US" sz="1400" b="0" dirty="0" smtClean="0">
                <a:latin typeface="Arial" charset="0"/>
                <a:cs typeface="Arial" charset="0"/>
              </a:rPr>
              <a:t>Decreasing horizontal resolution has a large impact on RMS errors of SSH</a:t>
            </a:r>
            <a:endParaRPr lang="en-US" sz="1400" b="0" dirty="0">
              <a:latin typeface="Arial" charset="0"/>
              <a:cs typeface="Arial" charset="0"/>
            </a:endParaRPr>
          </a:p>
          <a:p>
            <a:pPr algn="l">
              <a:defRPr/>
            </a:pPr>
            <a:endParaRPr lang="en-US" sz="1400" b="0" i="0" dirty="0">
              <a:latin typeface="Arial" charset="0"/>
              <a:cs typeface="Arial" charset="0"/>
            </a:endParaRPr>
          </a:p>
          <a:p>
            <a:pPr algn="l">
              <a:defRPr/>
            </a:pPr>
            <a:r>
              <a:rPr lang="en-US" sz="1400" b="0" i="0" dirty="0" smtClean="0">
                <a:latin typeface="Arial" charset="0"/>
                <a:cs typeface="Arial" charset="0"/>
              </a:rPr>
              <a:t>Higher-resolution profiling constrains smaller-scale horizontal structure (fronts and small-scale eddies) that is not well constrained by satellite altimetry.</a:t>
            </a:r>
            <a:endParaRPr lang="en-US" sz="1400" b="0" i="0" dirty="0">
              <a:latin typeface="Arial" charset="0"/>
              <a:cs typeface="Arial" charset="0"/>
            </a:endParaRPr>
          </a:p>
        </p:txBody>
      </p:sp>
      <p:sp>
        <p:nvSpPr>
          <p:cNvPr id="7" name="Rectangle 7"/>
          <p:cNvSpPr>
            <a:spLocks noChangeArrowheads="1"/>
          </p:cNvSpPr>
          <p:nvPr/>
        </p:nvSpPr>
        <p:spPr bwMode="auto">
          <a:xfrm>
            <a:off x="3914564" y="4552950"/>
            <a:ext cx="2175892" cy="228600"/>
          </a:xfrm>
          <a:prstGeom prst="rect">
            <a:avLst/>
          </a:prstGeom>
          <a:noFill/>
          <a:ln w="9525">
            <a:noFill/>
            <a:miter lim="800000"/>
            <a:headEnd/>
            <a:tailEnd/>
          </a:ln>
        </p:spPr>
        <p:txBody>
          <a:bodyPr/>
          <a:lstStyle/>
          <a:p>
            <a:pPr>
              <a:lnSpc>
                <a:spcPct val="90000"/>
              </a:lnSpc>
              <a:spcBef>
                <a:spcPct val="20000"/>
              </a:spcBef>
            </a:pPr>
            <a:r>
              <a:rPr lang="en-US" sz="1200" b="1" dirty="0" smtClean="0">
                <a:latin typeface="Arial" pitchFamily="34" charset="0"/>
              </a:rPr>
              <a:t>Deny all synthetic profiles</a:t>
            </a:r>
            <a:endParaRPr lang="en-US" sz="1200" b="1" i="0" dirty="0">
              <a:latin typeface="Arial" pitchFamily="34" charset="0"/>
            </a:endParaRPr>
          </a:p>
        </p:txBody>
      </p:sp>
      <p:sp>
        <p:nvSpPr>
          <p:cNvPr id="8" name="Rectangle 7"/>
          <p:cNvSpPr>
            <a:spLocks noChangeArrowheads="1"/>
          </p:cNvSpPr>
          <p:nvPr/>
        </p:nvSpPr>
        <p:spPr bwMode="auto">
          <a:xfrm>
            <a:off x="5796136" y="4838700"/>
            <a:ext cx="1364704" cy="228600"/>
          </a:xfrm>
          <a:prstGeom prst="rect">
            <a:avLst/>
          </a:prstGeom>
          <a:noFill/>
          <a:ln w="9525">
            <a:noFill/>
            <a:miter lim="800000"/>
            <a:headEnd/>
            <a:tailEnd/>
          </a:ln>
        </p:spPr>
        <p:txBody>
          <a:bodyPr/>
          <a:lstStyle/>
          <a:p>
            <a:pPr>
              <a:lnSpc>
                <a:spcPct val="90000"/>
              </a:lnSpc>
              <a:spcBef>
                <a:spcPct val="20000"/>
              </a:spcBef>
            </a:pPr>
            <a:r>
              <a:rPr lang="en-US" sz="1200" b="1" i="0" dirty="0" smtClean="0">
                <a:solidFill>
                  <a:srgbClr val="FF0000"/>
                </a:solidFill>
                <a:latin typeface="Arial" pitchFamily="34" charset="0"/>
              </a:rPr>
              <a:t>1.0</a:t>
            </a:r>
            <a:r>
              <a:rPr lang="en-US" sz="1200" b="1" i="0" dirty="0">
                <a:solidFill>
                  <a:srgbClr val="FF0000"/>
                </a:solidFill>
                <a:latin typeface="Arial" pitchFamily="34" charset="0"/>
              </a:rPr>
              <a:t>° </a:t>
            </a:r>
            <a:r>
              <a:rPr lang="en-US" sz="1200" b="1" i="0" dirty="0" smtClean="0">
                <a:solidFill>
                  <a:srgbClr val="FF0000"/>
                </a:solidFill>
                <a:latin typeface="Arial" pitchFamily="34" charset="0"/>
              </a:rPr>
              <a:t>resolution</a:t>
            </a:r>
            <a:endParaRPr lang="en-US" sz="1200" b="1" i="0" dirty="0">
              <a:solidFill>
                <a:srgbClr val="FF0000"/>
              </a:solidFill>
              <a:latin typeface="Arial" pitchFamily="34" charset="0"/>
            </a:endParaRPr>
          </a:p>
        </p:txBody>
      </p:sp>
      <p:sp>
        <p:nvSpPr>
          <p:cNvPr id="9" name="Rectangle 7"/>
          <p:cNvSpPr>
            <a:spLocks noChangeArrowheads="1"/>
          </p:cNvSpPr>
          <p:nvPr/>
        </p:nvSpPr>
        <p:spPr bwMode="auto">
          <a:xfrm>
            <a:off x="5517468" y="5513387"/>
            <a:ext cx="1394048" cy="228600"/>
          </a:xfrm>
          <a:prstGeom prst="rect">
            <a:avLst/>
          </a:prstGeom>
          <a:noFill/>
          <a:ln w="9525">
            <a:noFill/>
            <a:miter lim="800000"/>
            <a:headEnd/>
            <a:tailEnd/>
          </a:ln>
        </p:spPr>
        <p:txBody>
          <a:bodyPr/>
          <a:lstStyle/>
          <a:p>
            <a:pPr>
              <a:lnSpc>
                <a:spcPct val="90000"/>
              </a:lnSpc>
              <a:spcBef>
                <a:spcPct val="20000"/>
              </a:spcBef>
            </a:pPr>
            <a:r>
              <a:rPr lang="en-US" sz="1200" b="1" i="0" dirty="0" smtClean="0">
                <a:solidFill>
                  <a:srgbClr val="0070C0"/>
                </a:solidFill>
                <a:latin typeface="Arial" pitchFamily="34" charset="0"/>
              </a:rPr>
              <a:t>0.5</a:t>
            </a:r>
            <a:r>
              <a:rPr lang="en-US" sz="1200" b="1" i="0" dirty="0">
                <a:solidFill>
                  <a:srgbClr val="0070C0"/>
                </a:solidFill>
                <a:latin typeface="Arial" pitchFamily="34" charset="0"/>
              </a:rPr>
              <a:t>° </a:t>
            </a:r>
            <a:r>
              <a:rPr lang="en-US" sz="1200" b="1" i="0" dirty="0" smtClean="0">
                <a:solidFill>
                  <a:srgbClr val="0070C0"/>
                </a:solidFill>
                <a:latin typeface="Arial" pitchFamily="34" charset="0"/>
              </a:rPr>
              <a:t>resolution</a:t>
            </a:r>
            <a:endParaRPr lang="en-US" sz="1200" b="1" i="0" dirty="0">
              <a:solidFill>
                <a:srgbClr val="0070C0"/>
              </a:solidFill>
              <a:latin typeface="Arial" pitchFamily="34" charset="0"/>
            </a:endParaRPr>
          </a:p>
        </p:txBody>
      </p:sp>
      <p:pic>
        <p:nvPicPr>
          <p:cNvPr id="10" name="Picture 2" descr="C:\Work\Papers\Refereed\ms_049\Figures\p3_array.jpg"/>
          <p:cNvPicPr>
            <a:picLocks noChangeAspect="1" noChangeArrowheads="1"/>
          </p:cNvPicPr>
          <p:nvPr/>
        </p:nvPicPr>
        <p:blipFill>
          <a:blip r:embed="rId3"/>
          <a:srcRect/>
          <a:stretch>
            <a:fillRect/>
          </a:stretch>
        </p:blipFill>
        <p:spPr bwMode="auto">
          <a:xfrm>
            <a:off x="117027" y="1485161"/>
            <a:ext cx="4114780" cy="2880345"/>
          </a:xfrm>
          <a:prstGeom prst="rect">
            <a:avLst/>
          </a:prstGeom>
          <a:noFill/>
        </p:spPr>
      </p:pic>
      <p:sp>
        <p:nvSpPr>
          <p:cNvPr id="11" name="Rectangle 5"/>
          <p:cNvSpPr>
            <a:spLocks noChangeArrowheads="1"/>
          </p:cNvSpPr>
          <p:nvPr/>
        </p:nvSpPr>
        <p:spPr bwMode="auto">
          <a:xfrm>
            <a:off x="4499991" y="1676400"/>
            <a:ext cx="3816425" cy="2345468"/>
          </a:xfrm>
          <a:prstGeom prst="rect">
            <a:avLst/>
          </a:prstGeom>
          <a:noFill/>
          <a:ln w="9525">
            <a:noFill/>
            <a:miter lim="800000"/>
            <a:headEnd/>
            <a:tailEnd/>
          </a:ln>
        </p:spPr>
        <p:txBody>
          <a:bodyPr/>
          <a:lstStyle/>
          <a:p>
            <a:pPr algn="l">
              <a:defRPr/>
            </a:pPr>
            <a:r>
              <a:rPr lang="en-US" sz="1400" b="0" dirty="0" smtClean="0">
                <a:latin typeface="Arial" charset="0"/>
                <a:cs typeface="Arial" charset="0"/>
              </a:rPr>
              <a:t>The idealized airborne survey patterns on the 0.5º grid (all points) and the 1.0º grid (large points only) is shown at left.</a:t>
            </a:r>
          </a:p>
          <a:p>
            <a:pPr algn="l">
              <a:defRPr/>
            </a:pPr>
            <a:endParaRPr lang="en-US" sz="1400" b="0" i="0" dirty="0" smtClean="0">
              <a:latin typeface="Arial" charset="0"/>
              <a:cs typeface="Arial" charset="0"/>
            </a:endParaRPr>
          </a:p>
          <a:p>
            <a:pPr algn="l">
              <a:defRPr/>
            </a:pPr>
            <a:r>
              <a:rPr lang="en-US" sz="1400" b="0" i="0" dirty="0" smtClean="0">
                <a:latin typeface="Arial" charset="0"/>
                <a:cs typeface="Arial" charset="0"/>
              </a:rPr>
              <a:t>Large area chosen to obtain robust statistics.</a:t>
            </a:r>
          </a:p>
          <a:p>
            <a:pPr algn="l">
              <a:defRPr/>
            </a:pPr>
            <a:endParaRPr lang="en-US" sz="1400" b="0" dirty="0">
              <a:cs typeface="Arial" charset="0"/>
            </a:endParaRPr>
          </a:p>
          <a:p>
            <a:pPr algn="l">
              <a:defRPr/>
            </a:pPr>
            <a:r>
              <a:rPr lang="en-US" sz="1400" b="0" i="0" dirty="0" smtClean="0">
                <a:latin typeface="Arial" charset="0"/>
                <a:cs typeface="Arial" charset="0"/>
              </a:rPr>
              <a:t>Ocean dynamical fields represented by SSH</a:t>
            </a:r>
          </a:p>
          <a:p>
            <a:pPr algn="l">
              <a:defRPr/>
            </a:pPr>
            <a:endParaRPr lang="en-US" sz="1400" b="0" dirty="0" smtClean="0">
              <a:cs typeface="Arial" charset="0"/>
            </a:endParaRPr>
          </a:p>
          <a:p>
            <a:pPr algn="l">
              <a:defRPr/>
            </a:pPr>
            <a:r>
              <a:rPr lang="en-US" sz="1400" b="0" dirty="0" smtClean="0">
                <a:cs typeface="Arial" charset="0"/>
              </a:rPr>
              <a:t>Impact assessments recently accepted by </a:t>
            </a:r>
            <a:r>
              <a:rPr lang="en-US" sz="1400" b="0" i="1" dirty="0" smtClean="0">
                <a:cs typeface="Arial" charset="0"/>
              </a:rPr>
              <a:t>Progress in Oceanography</a:t>
            </a:r>
            <a:endParaRPr lang="en-US" sz="1400" b="0" dirty="0">
              <a:cs typeface="Arial" charset="0"/>
            </a:endParaRPr>
          </a:p>
          <a:p>
            <a:pPr algn="l">
              <a:defRPr/>
            </a:pPr>
            <a:endParaRPr lang="en-US" sz="1400" b="0" i="0" dirty="0" smtClean="0">
              <a:latin typeface="Arial" charset="0"/>
              <a:cs typeface="Arial" charset="0"/>
            </a:endParaRPr>
          </a:p>
          <a:p>
            <a:pPr algn="l">
              <a:defRPr/>
            </a:pPr>
            <a:endParaRPr lang="en-US" sz="1400" b="0" dirty="0">
              <a:cs typeface="Arial" charset="0"/>
            </a:endParaRPr>
          </a:p>
          <a:p>
            <a:pPr algn="l">
              <a:defRPr/>
            </a:pPr>
            <a:endParaRPr lang="en-US" sz="1400" b="0" i="0" dirty="0" smtClean="0">
              <a:latin typeface="Arial" charset="0"/>
              <a:cs typeface="Arial" charset="0"/>
            </a:endParaRPr>
          </a:p>
        </p:txBody>
      </p:sp>
    </p:spTree>
    <p:extLst>
      <p:ext uri="{BB962C8B-B14F-4D97-AF65-F5344CB8AC3E}">
        <p14:creationId xmlns:p14="http://schemas.microsoft.com/office/powerpoint/2010/main" val="3625750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Plans for FY16+</a:t>
            </a:r>
            <a:endParaRPr lang="en-US" b="1" dirty="0"/>
          </a:p>
        </p:txBody>
      </p:sp>
      <p:sp>
        <p:nvSpPr>
          <p:cNvPr id="6" name="Content Placeholder 5"/>
          <p:cNvSpPr>
            <a:spLocks noGrp="1"/>
          </p:cNvSpPr>
          <p:nvPr>
            <p:ph idx="1"/>
          </p:nvPr>
        </p:nvSpPr>
        <p:spPr/>
        <p:txBody>
          <a:bodyPr>
            <a:normAutofit fontScale="92500" lnSpcReduction="20000"/>
          </a:bodyPr>
          <a:lstStyle/>
          <a:p>
            <a:r>
              <a:rPr lang="en-US" dirty="0"/>
              <a:t>Complete the development and validation of the new global OSSE system and expanded regional OSSE </a:t>
            </a:r>
            <a:r>
              <a:rPr lang="en-US" dirty="0" smtClean="0"/>
              <a:t>capabilities.</a:t>
            </a:r>
          </a:p>
          <a:p>
            <a:r>
              <a:rPr lang="en-US" dirty="0" smtClean="0"/>
              <a:t>Conduct OSSEs </a:t>
            </a:r>
            <a:r>
              <a:rPr lang="en-US" dirty="0"/>
              <a:t>for GPS RO and Geostationary Hyperspectral sounders </a:t>
            </a:r>
            <a:r>
              <a:rPr lang="en-US" dirty="0" smtClean="0"/>
              <a:t>and the combination of DWL and CYGNSS with </a:t>
            </a:r>
            <a:r>
              <a:rPr lang="en-US" dirty="0"/>
              <a:t>the new global and regional OSSE systems</a:t>
            </a:r>
            <a:r>
              <a:rPr lang="en-US" dirty="0" smtClean="0"/>
              <a:t>.</a:t>
            </a:r>
          </a:p>
          <a:p>
            <a:r>
              <a:rPr lang="en-US" dirty="0"/>
              <a:t>Develop initial capabilities for NMFS, NOS, and OMAO.</a:t>
            </a:r>
            <a:endParaRPr lang="en-US" dirty="0" smtClean="0"/>
          </a:p>
          <a:p>
            <a:r>
              <a:rPr lang="en-US" dirty="0" smtClean="0"/>
              <a:t>Work with TPIO to incorporate the quantitative results from QOSAP into NOSIA-2.</a:t>
            </a:r>
          </a:p>
          <a:p>
            <a:endParaRPr lang="en-US"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22</a:t>
            </a:fld>
            <a:endParaRPr lang="en-US"/>
          </a:p>
        </p:txBody>
      </p:sp>
    </p:spTree>
    <p:extLst>
      <p:ext uri="{BB962C8B-B14F-4D97-AF65-F5344CB8AC3E}">
        <p14:creationId xmlns:p14="http://schemas.microsoft.com/office/powerpoint/2010/main" val="10692455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a:xfrm>
            <a:off x="457200" y="1371600"/>
            <a:ext cx="8229600" cy="4525963"/>
          </a:xfrm>
        </p:spPr>
        <p:txBody>
          <a:bodyPr>
            <a:normAutofit/>
          </a:bodyPr>
          <a:lstStyle/>
          <a:p>
            <a:pPr marL="0" indent="0">
              <a:buNone/>
            </a:pPr>
            <a:endParaRPr lang="en-US" dirty="0" smtClean="0"/>
          </a:p>
          <a:p>
            <a:r>
              <a:rPr lang="en-US" dirty="0" smtClean="0"/>
              <a:t>QOSAP provides </a:t>
            </a:r>
            <a:r>
              <a:rPr lang="en-US" b="1" i="1" dirty="0" smtClean="0"/>
              <a:t>quantitative</a:t>
            </a:r>
            <a:r>
              <a:rPr lang="en-US" dirty="0" smtClean="0"/>
              <a:t> impacts of observations on products while NOSIA-2 has </a:t>
            </a:r>
            <a:r>
              <a:rPr lang="en-US" b="1" i="1" dirty="0" smtClean="0"/>
              <a:t>qualitative </a:t>
            </a:r>
            <a:r>
              <a:rPr lang="en-US" dirty="0" smtClean="0"/>
              <a:t>impacts on products and services. NOSIA should incorporate QOSAP results into that analysis.</a:t>
            </a:r>
          </a:p>
          <a:p>
            <a:endParaRPr lang="en-US" dirty="0"/>
          </a:p>
          <a:p>
            <a:r>
              <a:rPr lang="en-US" dirty="0"/>
              <a:t>Successes due to leveraged work across LOs.</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23</a:t>
            </a:fld>
            <a:endParaRPr lang="en-US"/>
          </a:p>
        </p:txBody>
      </p:sp>
    </p:spTree>
    <p:extLst>
      <p:ext uri="{BB962C8B-B14F-4D97-AF65-F5344CB8AC3E}">
        <p14:creationId xmlns:p14="http://schemas.microsoft.com/office/powerpoint/2010/main" val="26388220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pt2006_7kmNR_TC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727" y="76200"/>
            <a:ext cx="6038273" cy="6642100"/>
          </a:xfrm>
          <a:prstGeom prst="rect">
            <a:avLst/>
          </a:prstGeom>
        </p:spPr>
      </p:pic>
    </p:spTree>
    <p:extLst>
      <p:ext uri="{BB962C8B-B14F-4D97-AF65-F5344CB8AC3E}">
        <p14:creationId xmlns:p14="http://schemas.microsoft.com/office/powerpoint/2010/main" val="3965995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a:r>
              <a:rPr lang="en-US" b="1" dirty="0" smtClean="0"/>
              <a:t>Questions?</a:t>
            </a:r>
            <a:endParaRPr lang="en-US" b="1"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25</a:t>
            </a:fld>
            <a:endParaRPr lang="en-US"/>
          </a:p>
        </p:txBody>
      </p:sp>
      <p:pic>
        <p:nvPicPr>
          <p:cNvPr id="2" name="Picture 1" descr="OS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spTree>
    <p:extLst>
      <p:ext uri="{BB962C8B-B14F-4D97-AF65-F5344CB8AC3E}">
        <p14:creationId xmlns:p14="http://schemas.microsoft.com/office/powerpoint/2010/main" val="12477962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b="1" dirty="0" smtClean="0"/>
              <a:t>OSE and OSSE</a:t>
            </a:r>
            <a:endParaRPr lang="en-US" b="1" dirty="0"/>
          </a:p>
        </p:txBody>
      </p:sp>
      <p:sp>
        <p:nvSpPr>
          <p:cNvPr id="3" name="Content Placeholder 2"/>
          <p:cNvSpPr>
            <a:spLocks noGrp="1"/>
          </p:cNvSpPr>
          <p:nvPr>
            <p:ph idx="1"/>
          </p:nvPr>
        </p:nvSpPr>
        <p:spPr/>
        <p:txBody>
          <a:bodyPr>
            <a:noAutofit/>
          </a:bodyPr>
          <a:lstStyle/>
          <a:p>
            <a:pPr lvl="0"/>
            <a:r>
              <a:rPr lang="en-US" sz="2000" b="1" dirty="0"/>
              <a:t>Observing system experiment (OSEs):  </a:t>
            </a:r>
            <a:r>
              <a:rPr lang="en-US" sz="1800" dirty="0"/>
              <a:t>An OSE focuses on identifying the impact of a </a:t>
            </a:r>
            <a:r>
              <a:rPr lang="en-US" sz="1800" b="1" i="1" dirty="0" smtClean="0">
                <a:solidFill>
                  <a:srgbClr val="FF0000"/>
                </a:solidFill>
              </a:rPr>
              <a:t>current</a:t>
            </a:r>
            <a:r>
              <a:rPr lang="en-US" sz="1800" b="1" i="1" dirty="0" smtClean="0"/>
              <a:t> </a:t>
            </a:r>
            <a:r>
              <a:rPr lang="en-US" sz="1800" dirty="0"/>
              <a:t>observing system on data assimilation and numerical weather prediction while testing ways to improve the quality and usefulness of data products. </a:t>
            </a:r>
            <a:endParaRPr lang="en-US" sz="1800" dirty="0" smtClean="0"/>
          </a:p>
          <a:p>
            <a:pPr lvl="0"/>
            <a:r>
              <a:rPr lang="en-US" sz="2000" b="1" dirty="0" smtClean="0"/>
              <a:t>Observing </a:t>
            </a:r>
            <a:r>
              <a:rPr lang="en-US" sz="2000" b="1" dirty="0"/>
              <a:t>system simulation experiment (OSSEs</a:t>
            </a:r>
            <a:r>
              <a:rPr lang="en-US" sz="1800" b="1" dirty="0"/>
              <a:t>):  </a:t>
            </a:r>
            <a:r>
              <a:rPr lang="en-US" sz="1800" dirty="0"/>
              <a:t>An OSSE is a type of observing system experiment that assesses the potential impact of </a:t>
            </a:r>
            <a:r>
              <a:rPr lang="en-US" sz="1800" b="1" i="1" dirty="0">
                <a:solidFill>
                  <a:srgbClr val="FF0000"/>
                </a:solidFill>
              </a:rPr>
              <a:t>proposed/future </a:t>
            </a:r>
            <a:r>
              <a:rPr lang="en-US" sz="1800" dirty="0"/>
              <a:t>observing systems on numerical weather, ocean, and climate prediction of assimilating observations from proposed/future observing systems. </a:t>
            </a:r>
          </a:p>
          <a:p>
            <a:pPr lvl="1"/>
            <a:r>
              <a:rPr lang="en-US" sz="1400" dirty="0"/>
              <a:t>Trade-offs in instrument or orbital configurations and methods of assimilating a new type of observing system can be determined by an OSSE and ultimately result in both time and cost savings. </a:t>
            </a:r>
            <a:endParaRPr lang="en-US" sz="1400" dirty="0" smtClean="0"/>
          </a:p>
          <a:p>
            <a:pPr lvl="1"/>
            <a:r>
              <a:rPr lang="en-US" sz="1400" dirty="0" smtClean="0"/>
              <a:t>Data impact experiments can identify an optimal configuration for a future observing network and help recognize weaknesses in the processing or assimilation of the observations.</a:t>
            </a:r>
          </a:p>
          <a:p>
            <a:pPr marL="457200" lvl="1" indent="0">
              <a:buNone/>
            </a:pPr>
            <a:endParaRPr lang="en-US" sz="1600" dirty="0"/>
          </a:p>
          <a:p>
            <a:pPr marL="57150" indent="0">
              <a:buNone/>
            </a:pPr>
            <a:r>
              <a:rPr lang="en-US" sz="2000" i="1" dirty="0"/>
              <a:t>The same data assimilation systems, models, and diagnostic tools used for performing OSEs are also used for OSSEs.</a:t>
            </a:r>
            <a:endParaRPr lang="en-US" sz="2000" i="1" dirty="0" smtClean="0"/>
          </a:p>
          <a:p>
            <a:pPr lvl="1"/>
            <a:endParaRPr lang="en-US" sz="1600" dirty="0" smtClean="0"/>
          </a:p>
          <a:p>
            <a:endParaRPr lang="en-US" sz="2000"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3</a:t>
            </a:fld>
            <a:endParaRPr lang="en-US"/>
          </a:p>
        </p:txBody>
      </p:sp>
    </p:spTree>
    <p:extLst>
      <p:ext uri="{BB962C8B-B14F-4D97-AF65-F5344CB8AC3E}">
        <p14:creationId xmlns:p14="http://schemas.microsoft.com/office/powerpoint/2010/main" val="31369508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t>OSSE Schema</a:t>
            </a:r>
            <a:endParaRPr lang="en-US" b="1"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4</a:t>
            </a:fld>
            <a:endParaRPr lang="en-US"/>
          </a:p>
        </p:txBody>
      </p:sp>
      <p:sp>
        <p:nvSpPr>
          <p:cNvPr id="3" name="Rectangle 2">
            <a:hlinkClick r:id="" action="ppaction://noaction"/>
          </p:cNvPr>
          <p:cNvSpPr/>
          <p:nvPr/>
        </p:nvSpPr>
        <p:spPr>
          <a:xfrm>
            <a:off x="2209800" y="6311581"/>
            <a:ext cx="4648200" cy="400110"/>
          </a:xfrm>
          <a:prstGeom prst="rect">
            <a:avLst/>
          </a:prstGeom>
          <a:noFill/>
        </p:spPr>
        <p:txBody>
          <a:bodyPr wrap="square" lIns="91440" tIns="45720" rIns="91440" bIns="45720">
            <a:spAutoFit/>
          </a:bodyPr>
          <a:lstStyle/>
          <a:p>
            <a:pPr algn="ct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View Nature Run Simulation</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Rectangle 7"/>
          <p:cNvSpPr/>
          <p:nvPr/>
        </p:nvSpPr>
        <p:spPr>
          <a:xfrm>
            <a:off x="487326" y="2362200"/>
            <a:ext cx="1676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“Nature”</a:t>
            </a:r>
            <a:endParaRPr lang="en-US" dirty="0"/>
          </a:p>
        </p:txBody>
      </p:sp>
      <p:sp>
        <p:nvSpPr>
          <p:cNvPr id="9" name="Rectangle 8"/>
          <p:cNvSpPr/>
          <p:nvPr/>
        </p:nvSpPr>
        <p:spPr>
          <a:xfrm>
            <a:off x="2661684" y="2362200"/>
            <a:ext cx="1676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Simulation of Observations</a:t>
            </a:r>
            <a:endParaRPr lang="en-US" dirty="0"/>
          </a:p>
        </p:txBody>
      </p:sp>
      <p:sp>
        <p:nvSpPr>
          <p:cNvPr id="10" name="Rectangle 9"/>
          <p:cNvSpPr/>
          <p:nvPr/>
        </p:nvSpPr>
        <p:spPr>
          <a:xfrm>
            <a:off x="4836042" y="2362200"/>
            <a:ext cx="1676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Assimilation</a:t>
            </a:r>
            <a:endParaRPr lang="en-US" dirty="0"/>
          </a:p>
        </p:txBody>
      </p:sp>
      <p:sp>
        <p:nvSpPr>
          <p:cNvPr id="11" name="Rectangle 10"/>
          <p:cNvSpPr/>
          <p:nvPr/>
        </p:nvSpPr>
        <p:spPr>
          <a:xfrm>
            <a:off x="7010400" y="2362200"/>
            <a:ext cx="1676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Forecasts with and without</a:t>
            </a:r>
            <a:endParaRPr lang="en-US" dirty="0"/>
          </a:p>
        </p:txBody>
      </p:sp>
      <p:sp>
        <p:nvSpPr>
          <p:cNvPr id="12" name="Rectangle 11"/>
          <p:cNvSpPr/>
          <p:nvPr/>
        </p:nvSpPr>
        <p:spPr>
          <a:xfrm>
            <a:off x="3505200" y="4038600"/>
            <a:ext cx="2133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Verification</a:t>
            </a:r>
            <a:endParaRPr lang="en-US" dirty="0"/>
          </a:p>
        </p:txBody>
      </p:sp>
      <p:sp>
        <p:nvSpPr>
          <p:cNvPr id="13" name="Rectangle 12"/>
          <p:cNvSpPr/>
          <p:nvPr/>
        </p:nvSpPr>
        <p:spPr>
          <a:xfrm>
            <a:off x="3505200" y="5105400"/>
            <a:ext cx="2133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Calibration</a:t>
            </a:r>
            <a:endParaRPr lang="en-US" dirty="0"/>
          </a:p>
        </p:txBody>
      </p:sp>
      <p:cxnSp>
        <p:nvCxnSpPr>
          <p:cNvPr id="14" name="Straight Arrow Connector 13"/>
          <p:cNvCxnSpPr>
            <a:stCxn id="8" idx="3"/>
            <a:endCxn id="9" idx="1"/>
          </p:cNvCxnSpPr>
          <p:nvPr/>
        </p:nvCxnSpPr>
        <p:spPr>
          <a:xfrm>
            <a:off x="2163726" y="2971800"/>
            <a:ext cx="49795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stCxn id="9" idx="3"/>
            <a:endCxn id="10" idx="1"/>
          </p:cNvCxnSpPr>
          <p:nvPr/>
        </p:nvCxnSpPr>
        <p:spPr>
          <a:xfrm>
            <a:off x="4338084" y="2971800"/>
            <a:ext cx="49795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a:stCxn id="10" idx="3"/>
            <a:endCxn id="11" idx="1"/>
          </p:cNvCxnSpPr>
          <p:nvPr/>
        </p:nvCxnSpPr>
        <p:spPr>
          <a:xfrm>
            <a:off x="6512442" y="2971800"/>
            <a:ext cx="49795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Elbow Connector 16"/>
          <p:cNvCxnSpPr>
            <a:stCxn id="10" idx="2"/>
            <a:endCxn id="12" idx="0"/>
          </p:cNvCxnSpPr>
          <p:nvPr/>
        </p:nvCxnSpPr>
        <p:spPr>
          <a:xfrm rot="5400000">
            <a:off x="4894521" y="3258879"/>
            <a:ext cx="457200" cy="1102242"/>
          </a:xfrm>
          <a:prstGeom prst="bent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Elbow Connector 17"/>
          <p:cNvCxnSpPr>
            <a:stCxn id="11" idx="2"/>
            <a:endCxn id="12" idx="3"/>
          </p:cNvCxnSpPr>
          <p:nvPr/>
        </p:nvCxnSpPr>
        <p:spPr>
          <a:xfrm rot="5400000">
            <a:off x="6362700" y="2857500"/>
            <a:ext cx="762000" cy="22098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Elbow Connector 18"/>
          <p:cNvCxnSpPr>
            <a:stCxn id="11" idx="2"/>
            <a:endCxn id="13" idx="3"/>
          </p:cNvCxnSpPr>
          <p:nvPr/>
        </p:nvCxnSpPr>
        <p:spPr>
          <a:xfrm rot="5400000">
            <a:off x="5829300" y="3390900"/>
            <a:ext cx="1828800" cy="22098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Elbow Connector 19"/>
          <p:cNvCxnSpPr>
            <a:stCxn id="12" idx="1"/>
            <a:endCxn id="8" idx="2"/>
          </p:cNvCxnSpPr>
          <p:nvPr/>
        </p:nvCxnSpPr>
        <p:spPr>
          <a:xfrm rot="10800000">
            <a:off x="1325526" y="3581400"/>
            <a:ext cx="2179674" cy="7620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Elbow Connector 20"/>
          <p:cNvCxnSpPr>
            <a:stCxn id="13" idx="1"/>
            <a:endCxn id="8" idx="2"/>
          </p:cNvCxnSpPr>
          <p:nvPr/>
        </p:nvCxnSpPr>
        <p:spPr>
          <a:xfrm rot="10800000">
            <a:off x="1325526" y="3581400"/>
            <a:ext cx="2179674" cy="18288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09128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458200" cy="1143000"/>
          </a:xfrm>
        </p:spPr>
        <p:txBody>
          <a:bodyPr/>
          <a:lstStyle/>
          <a:p>
            <a:pPr algn="r"/>
            <a:r>
              <a:rPr lang="en-US" b="1" dirty="0" smtClean="0"/>
              <a:t>QOSAP’s Multi - LO Governance</a:t>
            </a:r>
            <a:endParaRPr lang="en-US" b="1"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5</a:t>
            </a:fld>
            <a:endParaRPr lang="en-US"/>
          </a:p>
        </p:txBody>
      </p:sp>
      <p:sp>
        <p:nvSpPr>
          <p:cNvPr id="9" name="Rectangle 8"/>
          <p:cNvSpPr/>
          <p:nvPr/>
        </p:nvSpPr>
        <p:spPr>
          <a:xfrm>
            <a:off x="4453217" y="3244334"/>
            <a:ext cx="237566" cy="369332"/>
          </a:xfrm>
          <a:prstGeom prst="rect">
            <a:avLst/>
          </a:prstGeom>
        </p:spPr>
        <p:txBody>
          <a:bodyPr wrap="none">
            <a:spAutoFit/>
          </a:bodyPr>
          <a:lstStyle/>
          <a:p>
            <a:r>
              <a:rPr lang="en-US" b="0" dirty="0" smtClean="0">
                <a:effectLst/>
              </a:rPr>
              <a:t> </a:t>
            </a:r>
            <a:endParaRPr lang="en-US" dirty="0"/>
          </a:p>
        </p:txBody>
      </p:sp>
      <p:sp>
        <p:nvSpPr>
          <p:cNvPr id="7" name="Rectangle 6"/>
          <p:cNvSpPr/>
          <p:nvPr/>
        </p:nvSpPr>
        <p:spPr>
          <a:xfrm>
            <a:off x="1905000" y="1447800"/>
            <a:ext cx="1981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Champion</a:t>
            </a:r>
          </a:p>
          <a:p>
            <a:pPr algn="ctr"/>
            <a:r>
              <a:rPr lang="en-US" dirty="0" smtClean="0"/>
              <a:t>(Craig McLean)</a:t>
            </a:r>
            <a:endParaRPr lang="en-US" dirty="0"/>
          </a:p>
        </p:txBody>
      </p:sp>
      <p:sp>
        <p:nvSpPr>
          <p:cNvPr id="10" name="Rectangle 9"/>
          <p:cNvSpPr/>
          <p:nvPr/>
        </p:nvSpPr>
        <p:spPr>
          <a:xfrm>
            <a:off x="4114800" y="2369663"/>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NOSC</a:t>
            </a:r>
          </a:p>
          <a:p>
            <a:pPr algn="ctr"/>
            <a:r>
              <a:rPr lang="en-US" dirty="0" smtClean="0"/>
              <a:t>(Oversight)</a:t>
            </a:r>
            <a:endParaRPr lang="en-US" dirty="0"/>
          </a:p>
        </p:txBody>
      </p:sp>
      <p:sp>
        <p:nvSpPr>
          <p:cNvPr id="11" name="Rectangle 10"/>
          <p:cNvSpPr/>
          <p:nvPr/>
        </p:nvSpPr>
        <p:spPr>
          <a:xfrm>
            <a:off x="6324600" y="2369663"/>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TPIO</a:t>
            </a:r>
          </a:p>
          <a:p>
            <a:pPr algn="ctr"/>
            <a:r>
              <a:rPr lang="en-US" sz="1400" dirty="0" smtClean="0"/>
              <a:t>(NOSIA Integration)</a:t>
            </a:r>
            <a:endParaRPr lang="en-US" sz="1400" dirty="0"/>
          </a:p>
        </p:txBody>
      </p:sp>
      <p:sp>
        <p:nvSpPr>
          <p:cNvPr id="12" name="Rectangle 11"/>
          <p:cNvSpPr/>
          <p:nvPr/>
        </p:nvSpPr>
        <p:spPr>
          <a:xfrm>
            <a:off x="2095500" y="32766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Executive Lead</a:t>
            </a:r>
          </a:p>
          <a:p>
            <a:pPr algn="ctr"/>
            <a:r>
              <a:rPr lang="en-US" dirty="0" smtClean="0"/>
              <a:t>(Steve Fine)</a:t>
            </a:r>
            <a:endParaRPr lang="en-US" dirty="0"/>
          </a:p>
        </p:txBody>
      </p:sp>
      <p:sp>
        <p:nvSpPr>
          <p:cNvPr id="13" name="Rectangle 12"/>
          <p:cNvSpPr/>
          <p:nvPr/>
        </p:nvSpPr>
        <p:spPr>
          <a:xfrm>
            <a:off x="2095500" y="4335937"/>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QOSAP </a:t>
            </a:r>
          </a:p>
          <a:p>
            <a:pPr algn="ctr"/>
            <a:r>
              <a:rPr lang="en-US" sz="1400" dirty="0" smtClean="0"/>
              <a:t>Program Lead</a:t>
            </a:r>
          </a:p>
          <a:p>
            <a:pPr algn="ctr"/>
            <a:r>
              <a:rPr lang="en-US" sz="1400" dirty="0" smtClean="0"/>
              <a:t>(Bob Atlas)</a:t>
            </a:r>
            <a:endParaRPr lang="en-US" sz="1400" dirty="0"/>
          </a:p>
        </p:txBody>
      </p:sp>
      <p:sp>
        <p:nvSpPr>
          <p:cNvPr id="14" name="Rectangle 13"/>
          <p:cNvSpPr/>
          <p:nvPr/>
        </p:nvSpPr>
        <p:spPr>
          <a:xfrm>
            <a:off x="4114800" y="4335937"/>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Deputy Program Lead</a:t>
            </a:r>
          </a:p>
          <a:p>
            <a:pPr algn="ctr"/>
            <a:r>
              <a:rPr lang="en-US" sz="1400" dirty="0" smtClean="0"/>
              <a:t>(Shanna Pitter)</a:t>
            </a:r>
            <a:endParaRPr lang="en-US" sz="1400" dirty="0"/>
          </a:p>
        </p:txBody>
      </p:sp>
      <p:sp>
        <p:nvSpPr>
          <p:cNvPr id="15" name="Rectangle 14"/>
          <p:cNvSpPr/>
          <p:nvPr/>
        </p:nvSpPr>
        <p:spPr>
          <a:xfrm>
            <a:off x="4953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Sid </a:t>
            </a:r>
            <a:r>
              <a:rPr lang="en-US" sz="1400" dirty="0" err="1" smtClean="0"/>
              <a:t>Boukabara</a:t>
            </a:r>
            <a:endParaRPr lang="en-US" sz="1400" dirty="0" smtClean="0"/>
          </a:p>
          <a:p>
            <a:pPr algn="ctr"/>
            <a:r>
              <a:rPr lang="en-US" sz="1400" dirty="0" smtClean="0"/>
              <a:t>NESDIS</a:t>
            </a:r>
            <a:endParaRPr lang="en-US" sz="1400" dirty="0"/>
          </a:p>
        </p:txBody>
      </p:sp>
      <p:sp>
        <p:nvSpPr>
          <p:cNvPr id="16" name="Rectangle 15"/>
          <p:cNvSpPr/>
          <p:nvPr/>
        </p:nvSpPr>
        <p:spPr>
          <a:xfrm>
            <a:off x="19050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Stephen Gill</a:t>
            </a:r>
          </a:p>
          <a:p>
            <a:pPr algn="ctr"/>
            <a:r>
              <a:rPr lang="en-US" sz="1400" dirty="0" smtClean="0"/>
              <a:t>NOS</a:t>
            </a:r>
            <a:endParaRPr lang="en-US" sz="1400" dirty="0"/>
          </a:p>
        </p:txBody>
      </p:sp>
      <p:sp>
        <p:nvSpPr>
          <p:cNvPr id="17" name="Rectangle 16"/>
          <p:cNvSpPr/>
          <p:nvPr/>
        </p:nvSpPr>
        <p:spPr>
          <a:xfrm>
            <a:off x="33147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James </a:t>
            </a:r>
            <a:r>
              <a:rPr lang="en-US" sz="1400" dirty="0" err="1" smtClean="0"/>
              <a:t>Yoe</a:t>
            </a:r>
            <a:endParaRPr lang="en-US" sz="1400" dirty="0" smtClean="0"/>
          </a:p>
          <a:p>
            <a:pPr algn="ctr"/>
            <a:r>
              <a:rPr lang="en-US" sz="1400" dirty="0" smtClean="0"/>
              <a:t>NWS</a:t>
            </a:r>
            <a:endParaRPr lang="en-US" sz="1400" dirty="0"/>
          </a:p>
        </p:txBody>
      </p:sp>
      <p:sp>
        <p:nvSpPr>
          <p:cNvPr id="18" name="Rectangle 17"/>
          <p:cNvSpPr/>
          <p:nvPr/>
        </p:nvSpPr>
        <p:spPr>
          <a:xfrm>
            <a:off x="47244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Kevin Kelleher</a:t>
            </a:r>
          </a:p>
          <a:p>
            <a:pPr algn="ctr"/>
            <a:r>
              <a:rPr lang="en-US" sz="1400" dirty="0" smtClean="0"/>
              <a:t>OAR</a:t>
            </a:r>
            <a:endParaRPr lang="en-US" sz="1400" dirty="0"/>
          </a:p>
        </p:txBody>
      </p:sp>
      <p:sp>
        <p:nvSpPr>
          <p:cNvPr id="19" name="Rectangle 18"/>
          <p:cNvSpPr/>
          <p:nvPr/>
        </p:nvSpPr>
        <p:spPr>
          <a:xfrm>
            <a:off x="61341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Bonnie </a:t>
            </a:r>
            <a:r>
              <a:rPr lang="en-US" sz="1400" dirty="0" err="1" smtClean="0"/>
              <a:t>Ponwith</a:t>
            </a:r>
            <a:endParaRPr lang="en-US" sz="1400" dirty="0" smtClean="0"/>
          </a:p>
          <a:p>
            <a:pPr algn="ctr"/>
            <a:r>
              <a:rPr lang="en-US" sz="1400" dirty="0" smtClean="0"/>
              <a:t>NMFS</a:t>
            </a:r>
            <a:endParaRPr lang="en-US" sz="1400" dirty="0"/>
          </a:p>
        </p:txBody>
      </p:sp>
      <p:sp>
        <p:nvSpPr>
          <p:cNvPr id="20" name="Rectangle 19"/>
          <p:cNvSpPr/>
          <p:nvPr/>
        </p:nvSpPr>
        <p:spPr>
          <a:xfrm>
            <a:off x="75438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Kristie Twining</a:t>
            </a:r>
          </a:p>
          <a:p>
            <a:pPr algn="ctr"/>
            <a:r>
              <a:rPr lang="en-US" sz="1400" dirty="0" smtClean="0"/>
              <a:t>OMAO</a:t>
            </a:r>
            <a:endParaRPr lang="en-US" sz="1400" dirty="0"/>
          </a:p>
        </p:txBody>
      </p:sp>
      <p:cxnSp>
        <p:nvCxnSpPr>
          <p:cNvPr id="21" name="Straight Connector 20"/>
          <p:cNvCxnSpPr>
            <a:stCxn id="7" idx="2"/>
            <a:endCxn id="12" idx="0"/>
          </p:cNvCxnSpPr>
          <p:nvPr/>
        </p:nvCxnSpPr>
        <p:spPr>
          <a:xfrm>
            <a:off x="2895600" y="2209800"/>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7" idx="2"/>
            <a:endCxn id="10" idx="1"/>
          </p:cNvCxnSpPr>
          <p:nvPr/>
        </p:nvCxnSpPr>
        <p:spPr>
          <a:xfrm rot="16200000" flipH="1">
            <a:off x="3253819" y="1851581"/>
            <a:ext cx="502763" cy="12192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0" idx="3"/>
            <a:endCxn id="11" idx="1"/>
          </p:cNvCxnSpPr>
          <p:nvPr/>
        </p:nvCxnSpPr>
        <p:spPr>
          <a:xfrm>
            <a:off x="5715000" y="2712563"/>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2" idx="2"/>
            <a:endCxn id="13" idx="0"/>
          </p:cNvCxnSpPr>
          <p:nvPr/>
        </p:nvCxnSpPr>
        <p:spPr>
          <a:xfrm>
            <a:off x="2895600" y="3962400"/>
            <a:ext cx="0" cy="37353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14" idx="1"/>
          </p:cNvCxnSpPr>
          <p:nvPr/>
        </p:nvCxnSpPr>
        <p:spPr>
          <a:xfrm>
            <a:off x="3695700" y="4678837"/>
            <a:ext cx="419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3" idx="2"/>
            <a:endCxn id="15" idx="0"/>
          </p:cNvCxnSpPr>
          <p:nvPr/>
        </p:nvCxnSpPr>
        <p:spPr>
          <a:xfrm rot="5400000">
            <a:off x="1739344" y="4406343"/>
            <a:ext cx="540863" cy="177165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3" idx="2"/>
            <a:endCxn id="16" idx="0"/>
          </p:cNvCxnSpPr>
          <p:nvPr/>
        </p:nvCxnSpPr>
        <p:spPr>
          <a:xfrm rot="5400000">
            <a:off x="2444194" y="5111193"/>
            <a:ext cx="540863" cy="36195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13" idx="2"/>
            <a:endCxn id="17" idx="0"/>
          </p:cNvCxnSpPr>
          <p:nvPr/>
        </p:nvCxnSpPr>
        <p:spPr>
          <a:xfrm rot="16200000" flipH="1">
            <a:off x="3149044" y="4768293"/>
            <a:ext cx="540863" cy="104775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3" idx="2"/>
            <a:endCxn id="18" idx="0"/>
          </p:cNvCxnSpPr>
          <p:nvPr/>
        </p:nvCxnSpPr>
        <p:spPr>
          <a:xfrm rot="16200000" flipH="1">
            <a:off x="3853894" y="4063443"/>
            <a:ext cx="540863" cy="245745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13" idx="2"/>
            <a:endCxn id="19" idx="0"/>
          </p:cNvCxnSpPr>
          <p:nvPr/>
        </p:nvCxnSpPr>
        <p:spPr>
          <a:xfrm rot="16200000" flipH="1">
            <a:off x="4558744" y="3358593"/>
            <a:ext cx="540863" cy="386715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3" idx="2"/>
            <a:endCxn id="20" idx="0"/>
          </p:cNvCxnSpPr>
          <p:nvPr/>
        </p:nvCxnSpPr>
        <p:spPr>
          <a:xfrm rot="16200000" flipH="1">
            <a:off x="5263594" y="2653743"/>
            <a:ext cx="540863" cy="5276850"/>
          </a:xfrm>
          <a:prstGeom prst="bentConnector3">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26160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5/18/2015</a:t>
            </a:r>
            <a:endParaRPr lang="en-US"/>
          </a:p>
        </p:txBody>
      </p:sp>
      <p:sp>
        <p:nvSpPr>
          <p:cNvPr id="4" name="Slide Number Placeholder 3"/>
          <p:cNvSpPr>
            <a:spLocks noGrp="1"/>
          </p:cNvSpPr>
          <p:nvPr>
            <p:ph type="sldNum" sz="quarter" idx="12"/>
          </p:nvPr>
        </p:nvSpPr>
        <p:spPr/>
        <p:txBody>
          <a:bodyPr/>
          <a:lstStyle/>
          <a:p>
            <a:fld id="{569B6CF2-20DD-4BD9-8E10-72998A57A150}" type="slidenum">
              <a:rPr lang="en-US" smtClean="0"/>
              <a:t>6</a:t>
            </a:fld>
            <a:endParaRPr lang="en-US"/>
          </a:p>
        </p:txBody>
      </p:sp>
      <p:graphicFrame>
        <p:nvGraphicFramePr>
          <p:cNvPr id="5" name="Shape 94"/>
          <p:cNvGraphicFramePr/>
          <p:nvPr>
            <p:extLst>
              <p:ext uri="{D42A27DB-BD31-4B8C-83A1-F6EECF244321}">
                <p14:modId xmlns:p14="http://schemas.microsoft.com/office/powerpoint/2010/main" val="887077888"/>
              </p:ext>
            </p:extLst>
          </p:nvPr>
        </p:nvGraphicFramePr>
        <p:xfrm>
          <a:off x="304800" y="1676400"/>
          <a:ext cx="8534400" cy="3291885"/>
        </p:xfrm>
        <a:graphic>
          <a:graphicData uri="http://schemas.openxmlformats.org/drawingml/2006/table">
            <a:tbl>
              <a:tblPr>
                <a:noFill/>
              </a:tblPr>
              <a:tblGrid>
                <a:gridCol w="6096000"/>
                <a:gridCol w="2438400"/>
              </a:tblGrid>
              <a:tr h="492325">
                <a:tc>
                  <a:txBody>
                    <a:bodyPr/>
                    <a:lstStyle/>
                    <a:p>
                      <a:pPr marL="0" marR="0" lvl="0" indent="0" algn="l" rtl="0">
                        <a:lnSpc>
                          <a:spcPct val="100000"/>
                        </a:lnSpc>
                        <a:spcBef>
                          <a:spcPts val="0"/>
                        </a:spcBef>
                        <a:spcAft>
                          <a:spcPts val="0"/>
                        </a:spcAft>
                        <a:buClr>
                          <a:srgbClr val="000000"/>
                        </a:buClr>
                        <a:buSzPct val="25000"/>
                        <a:buFont typeface="Arial"/>
                        <a:buNone/>
                      </a:pPr>
                      <a:r>
                        <a:rPr lang="en-US" sz="1600" b="1" u="none" strike="noStrike" cap="none" baseline="0" dirty="0" smtClean="0">
                          <a:rtl val="0"/>
                        </a:rPr>
                        <a:t>Milestones/Deliverables to NOSC</a:t>
                      </a:r>
                      <a:endParaRPr lang="en-US" sz="1600" b="1"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72"/>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b="1" u="none" strike="noStrike" cap="none" baseline="0">
                          <a:rtl val="0"/>
                        </a:rPr>
                        <a:t>Planned Completion Date</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72"/>
                    </a:solidFill>
                  </a:tcPr>
                </a:tc>
              </a:tr>
              <a:tr h="5471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u="none" strike="noStrike" cap="none" baseline="0" dirty="0">
                          <a:solidFill>
                            <a:srgbClr val="000000"/>
                          </a:solidFill>
                          <a:rtl val="0"/>
                        </a:rPr>
                        <a:t>Annual plan: quantitative assessment project prioritization and selection</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u="none" strike="noStrike" cap="none" baseline="0" dirty="0" smtClean="0">
                          <a:solidFill>
                            <a:srgbClr val="000000"/>
                          </a:solidFill>
                          <a:rtl val="0"/>
                        </a:rPr>
                        <a:t> </a:t>
                      </a:r>
                      <a:r>
                        <a:rPr lang="en-US" sz="1800" b="1" u="none" strike="noStrike" cap="none" baseline="0" dirty="0">
                          <a:solidFill>
                            <a:srgbClr val="000000"/>
                          </a:solidFill>
                          <a:rtl val="0"/>
                        </a:rPr>
                        <a:t>Q2</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7100">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a:rtl val="0"/>
                        </a:rPr>
                        <a:t>Performance reports on projects</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Q4</a:t>
                      </a:r>
                      <a:endParaRPr lang="en-US" sz="1800" b="0"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100">
                <a:tc>
                  <a:txBody>
                    <a:bodyPr/>
                    <a:lstStyle/>
                    <a:p>
                      <a:pPr marL="0" marR="0" lvl="0" indent="0" algn="l" rtl="0">
                        <a:lnSpc>
                          <a:spcPct val="100000"/>
                        </a:lnSpc>
                        <a:spcBef>
                          <a:spcPts val="0"/>
                        </a:spcBef>
                        <a:spcAft>
                          <a:spcPts val="0"/>
                        </a:spcAft>
                        <a:buClr>
                          <a:srgbClr val="000000"/>
                        </a:buClr>
                        <a:buSzPct val="25000"/>
                        <a:buFont typeface="Arial"/>
                        <a:buNone/>
                      </a:pPr>
                      <a:r>
                        <a:rPr lang="en-US" sz="2000" b="1" u="none" strike="noStrike" cap="none" baseline="0" dirty="0">
                          <a:rtl val="0"/>
                        </a:rPr>
                        <a:t>Inventory</a:t>
                      </a:r>
                      <a:r>
                        <a:rPr lang="en-US" sz="1800" b="0" u="none" strike="noStrike" cap="none" baseline="0" dirty="0">
                          <a:rtl val="0"/>
                        </a:rPr>
                        <a:t> of Results of Quantitative Assessments</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Q4</a:t>
                      </a:r>
                      <a:endParaRPr lang="en-US" sz="1800" b="0"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6450">
                <a:tc>
                  <a:txBody>
                    <a:bodyPr/>
                    <a:lstStyle/>
                    <a:p>
                      <a:pPr marL="0" marR="0" lvl="0" indent="0" algn="l" rtl="0">
                        <a:lnSpc>
                          <a:spcPct val="100000"/>
                        </a:lnSpc>
                        <a:spcBef>
                          <a:spcPts val="0"/>
                        </a:spcBef>
                        <a:spcAft>
                          <a:spcPts val="0"/>
                        </a:spcAft>
                        <a:buClr>
                          <a:srgbClr val="000000"/>
                        </a:buClr>
                        <a:buSzPct val="25000"/>
                        <a:buFont typeface="Arial"/>
                        <a:buNone/>
                      </a:pPr>
                      <a:r>
                        <a:rPr lang="en-US" sz="2000" b="1" u="none" strike="noStrike" cap="none" baseline="0" dirty="0">
                          <a:rtl val="0"/>
                        </a:rPr>
                        <a:t>Collection of Driving Research Questions </a:t>
                      </a:r>
                      <a:r>
                        <a:rPr lang="en-US" sz="1800" b="0" u="none" strike="noStrike" cap="none" baseline="0" dirty="0">
                          <a:rtl val="0"/>
                        </a:rPr>
                        <a:t>for a QOSAP needs assessment</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a:t>
                      </a:r>
                      <a:r>
                        <a:rPr lang="en-US" sz="1800" b="0" u="none" strike="noStrike" cap="none" baseline="0" dirty="0">
                          <a:rtl val="0"/>
                        </a:rPr>
                        <a:t>Q4</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700">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a:rtl val="0"/>
                        </a:rPr>
                        <a:t>End of Fiscal Year Progress Report to NOSC</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Q1 of next FY</a:t>
                      </a:r>
                      <a:endParaRPr lang="en-US" sz="1800" b="0"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smtClean="0"/>
              <a:t>QOSAP’s Annual Milestones</a:t>
            </a:r>
            <a:endParaRPr lang="en-US" b="1" dirty="0"/>
          </a:p>
        </p:txBody>
      </p:sp>
      <p:sp>
        <p:nvSpPr>
          <p:cNvPr id="7" name="Rectangle 6"/>
          <p:cNvSpPr/>
          <p:nvPr/>
        </p:nvSpPr>
        <p:spPr>
          <a:xfrm>
            <a:off x="327454" y="5105400"/>
            <a:ext cx="8534400" cy="1190069"/>
          </a:xfrm>
          <a:prstGeom prst="rect">
            <a:avLst/>
          </a:prstGeom>
        </p:spPr>
        <p:txBody>
          <a:bodyPr wrap="square">
            <a:spAutoFit/>
          </a:bodyPr>
          <a:lstStyle/>
          <a:p>
            <a:pPr marL="342900" lvl="0" indent="-342900">
              <a:buClr>
                <a:schemeClr val="dk1"/>
              </a:buClr>
              <a:buSzPct val="100000"/>
              <a:buFont typeface="Arial"/>
              <a:buChar char="•"/>
            </a:pPr>
            <a:r>
              <a:rPr lang="en-US" sz="1700" b="0" i="0" u="none" strike="noStrike" cap="none" baseline="0" dirty="0" smtClean="0">
                <a:solidFill>
                  <a:schemeClr val="dk1"/>
                </a:solidFill>
                <a:latin typeface="Arial"/>
                <a:ea typeface="Arial"/>
                <a:cs typeface="Arial"/>
                <a:sym typeface="Arial"/>
                <a:rtl val="0"/>
              </a:rPr>
              <a:t>In May 2014, OMB was provided with an </a:t>
            </a:r>
            <a:r>
              <a:rPr lang="en-US" sz="1700" b="0" i="0" u="none" strike="noStrike" cap="none" baseline="0" dirty="0" smtClean="0">
                <a:solidFill>
                  <a:schemeClr val="dk1"/>
                </a:solidFill>
                <a:latin typeface="Arial"/>
                <a:ea typeface="Arial"/>
                <a:cs typeface="Arial"/>
                <a:sym typeface="Arial"/>
                <a:hlinkClick r:id="rId2"/>
                <a:rtl val="0"/>
              </a:rPr>
              <a:t>INVENTORY</a:t>
            </a:r>
            <a:r>
              <a:rPr lang="en-US" sz="1700" b="0" i="0" u="none" strike="noStrike" cap="none" baseline="0" dirty="0" smtClean="0">
                <a:solidFill>
                  <a:schemeClr val="dk1"/>
                </a:solidFill>
                <a:latin typeface="Arial"/>
                <a:ea typeface="Arial"/>
                <a:cs typeface="Arial"/>
                <a:sym typeface="Arial"/>
                <a:rtl val="0"/>
              </a:rPr>
              <a:t> of OSSE/OSE assessments conducted within NOAA over the previous 5 years. </a:t>
            </a:r>
          </a:p>
          <a:p>
            <a:pPr marL="342900" indent="-342900">
              <a:spcBef>
                <a:spcPts val="400"/>
              </a:spcBef>
              <a:buClr>
                <a:schemeClr val="dk1"/>
              </a:buClr>
              <a:buSzPct val="100000"/>
              <a:buFont typeface="Arial"/>
              <a:buChar char="•"/>
            </a:pPr>
            <a:r>
              <a:rPr lang="en-US" sz="1700" b="0" i="0" u="none" strike="noStrike" cap="none" baseline="0" dirty="0" smtClean="0">
                <a:solidFill>
                  <a:schemeClr val="dk1"/>
                </a:solidFill>
                <a:latin typeface="Arial"/>
                <a:ea typeface="Arial"/>
                <a:cs typeface="Arial"/>
                <a:sym typeface="Arial"/>
                <a:rtl val="0"/>
              </a:rPr>
              <a:t>55 assessments</a:t>
            </a:r>
            <a:r>
              <a:rPr lang="en-US" sz="1700" b="0" i="0" u="none" strike="noStrike" cap="none" dirty="0" smtClean="0">
                <a:solidFill>
                  <a:schemeClr val="dk1"/>
                </a:solidFill>
                <a:latin typeface="Arial"/>
                <a:ea typeface="Arial"/>
                <a:cs typeface="Arial"/>
                <a:sym typeface="Arial"/>
                <a:rtl val="0"/>
              </a:rPr>
              <a:t> </a:t>
            </a:r>
            <a:r>
              <a:rPr lang="en-US" sz="1700" dirty="0">
                <a:solidFill>
                  <a:schemeClr val="dk1"/>
                </a:solidFill>
                <a:latin typeface="Arial"/>
                <a:ea typeface="Arial"/>
                <a:cs typeface="Arial"/>
                <a:sym typeface="Arial"/>
                <a:rtl val="0"/>
              </a:rPr>
              <a:t>were reported with their main results and applicable </a:t>
            </a:r>
            <a:r>
              <a:rPr lang="en-US" sz="1700" dirty="0" smtClean="0">
                <a:solidFill>
                  <a:schemeClr val="dk1"/>
                </a:solidFill>
                <a:latin typeface="Arial"/>
                <a:ea typeface="Arial"/>
                <a:cs typeface="Arial"/>
                <a:sym typeface="Arial"/>
                <a:rtl val="0"/>
              </a:rPr>
              <a:t>publication(s) </a:t>
            </a:r>
            <a:r>
              <a:rPr lang="en-US" sz="1700" b="0" i="0" u="none" strike="noStrike" cap="none" dirty="0" smtClean="0">
                <a:solidFill>
                  <a:schemeClr val="dk1"/>
                </a:solidFill>
                <a:latin typeface="Arial"/>
                <a:ea typeface="Arial"/>
                <a:cs typeface="Arial"/>
                <a:sym typeface="Arial"/>
                <a:rtl val="0"/>
              </a:rPr>
              <a:t>at that time, then an additional assessment was added in a subsequent update. </a:t>
            </a:r>
            <a:endParaRPr lang="en-US" sz="1700" b="0" i="0" u="none" strike="noStrike" cap="none" baseline="0" dirty="0" smtClean="0">
              <a:solidFill>
                <a:schemeClr val="dk1"/>
              </a:solidFill>
              <a:latin typeface="Arial"/>
              <a:ea typeface="Arial"/>
              <a:cs typeface="Arial"/>
              <a:sym typeface="Arial"/>
              <a:rtl val="0"/>
            </a:endParaRPr>
          </a:p>
        </p:txBody>
      </p:sp>
    </p:spTree>
    <p:extLst>
      <p:ext uri="{BB962C8B-B14F-4D97-AF65-F5344CB8AC3E}">
        <p14:creationId xmlns:p14="http://schemas.microsoft.com/office/powerpoint/2010/main" val="12978935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Shape 180"/>
          <p:cNvSpPr txBox="1">
            <a:spLocks noGrp="1"/>
          </p:cNvSpPr>
          <p:nvPr>
            <p:ph idx="1"/>
          </p:nvPr>
        </p:nvSpPr>
        <p:spPr>
          <a:xfrm>
            <a:off x="457200" y="1600204"/>
            <a:ext cx="8229600" cy="495299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000" b="1" i="0" u="none" strike="noStrike" cap="none" baseline="0" dirty="0">
                <a:solidFill>
                  <a:schemeClr val="dk1"/>
                </a:solidFill>
                <a:latin typeface="Arial"/>
                <a:ea typeface="Arial"/>
                <a:cs typeface="Arial"/>
                <a:sym typeface="Arial"/>
                <a:rtl val="0"/>
              </a:rPr>
              <a:t>For each proposed assessment topic/question we answered:</a:t>
            </a: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1: Is there a pressing need for the assessment to be 		executed in </a:t>
            </a:r>
            <a:r>
              <a:rPr lang="en-US" sz="1800" dirty="0" smtClean="0">
                <a:solidFill>
                  <a:schemeClr val="dk1"/>
                </a:solidFill>
                <a:latin typeface="Arial"/>
                <a:ea typeface="Arial"/>
                <a:cs typeface="Arial"/>
                <a:sym typeface="Arial"/>
                <a:rtl val="0"/>
              </a:rPr>
              <a:t>the current FY</a:t>
            </a:r>
            <a:r>
              <a:rPr lang="en-US" sz="1800" b="0" i="0" u="none" strike="noStrike" cap="none" baseline="0" dirty="0" smtClean="0">
                <a:solidFill>
                  <a:schemeClr val="dk1"/>
                </a:solidFill>
                <a:latin typeface="Arial"/>
                <a:ea typeface="Arial"/>
                <a:cs typeface="Arial"/>
                <a:sym typeface="Arial"/>
                <a:rtl val="0"/>
              </a:rPr>
              <a:t>? </a:t>
            </a:r>
            <a:r>
              <a:rPr lang="en-US" sz="1800" b="0" i="0" u="none" strike="noStrike" cap="none" baseline="0" dirty="0">
                <a:solidFill>
                  <a:schemeClr val="dk1"/>
                </a:solidFill>
                <a:latin typeface="Arial"/>
                <a:ea typeface="Arial"/>
                <a:cs typeface="Arial"/>
                <a:sym typeface="Arial"/>
                <a:rtl val="0"/>
              </a:rPr>
              <a:t>[Yes/No]</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2: Does NOAA currently have the capabilities in place to 	execute the </a:t>
            </a:r>
            <a:r>
              <a:rPr lang="en-US" sz="1800" b="0" i="0" u="none" strike="noStrike" cap="none" baseline="0" dirty="0" smtClean="0">
                <a:solidFill>
                  <a:schemeClr val="dk1"/>
                </a:solidFill>
                <a:latin typeface="Arial"/>
                <a:ea typeface="Arial"/>
                <a:cs typeface="Arial"/>
                <a:sym typeface="Arial"/>
                <a:rtl val="0"/>
              </a:rPr>
              <a:t>assessment? </a:t>
            </a:r>
            <a:r>
              <a:rPr lang="en-US" sz="1800" b="0" i="0" u="none" strike="noStrike" cap="none" baseline="0" dirty="0">
                <a:solidFill>
                  <a:schemeClr val="dk1"/>
                </a:solidFill>
                <a:latin typeface="Arial"/>
                <a:ea typeface="Arial"/>
                <a:cs typeface="Arial"/>
                <a:sym typeface="Arial"/>
                <a:rtl val="0"/>
              </a:rPr>
              <a:t>[Yes/No]</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3: Are there existing resources available </a:t>
            </a:r>
            <a:r>
              <a:rPr lang="en-US" sz="1800" b="0" i="0" u="none" strike="noStrike" cap="none" baseline="0" dirty="0" smtClean="0">
                <a:solidFill>
                  <a:schemeClr val="dk1"/>
                </a:solidFill>
                <a:latin typeface="Arial"/>
                <a:ea typeface="Arial"/>
                <a:cs typeface="Arial"/>
                <a:sym typeface="Arial"/>
                <a:rtl val="0"/>
              </a:rPr>
              <a:t>for </a:t>
            </a:r>
            <a:r>
              <a:rPr lang="en-US" sz="1800" b="0" i="0" u="none" strike="noStrike" cap="none" baseline="0" dirty="0">
                <a:solidFill>
                  <a:schemeClr val="dk1"/>
                </a:solidFill>
                <a:latin typeface="Arial"/>
                <a:ea typeface="Arial"/>
                <a:cs typeface="Arial"/>
                <a:sym typeface="Arial"/>
                <a:rtl val="0"/>
              </a:rPr>
              <a:t>the </a:t>
            </a:r>
            <a:r>
              <a:rPr lang="en-US" sz="1800" b="0" i="0" u="none" strike="noStrike" cap="none" baseline="0" dirty="0" smtClean="0">
                <a:solidFill>
                  <a:schemeClr val="dk1"/>
                </a:solidFill>
                <a:latin typeface="Arial"/>
                <a:ea typeface="Arial"/>
                <a:cs typeface="Arial"/>
                <a:sym typeface="Arial"/>
                <a:rtl val="0"/>
              </a:rPr>
              <a:t>assessment</a:t>
            </a:r>
            <a:r>
              <a:rPr lang="en-US" sz="1800" b="0" i="0" u="none" strike="noStrike" cap="none" baseline="0" dirty="0">
                <a:solidFill>
                  <a:schemeClr val="dk1"/>
                </a:solidFill>
                <a:latin typeface="Arial"/>
                <a:ea typeface="Arial"/>
                <a:cs typeface="Arial"/>
                <a:sym typeface="Arial"/>
                <a:rtl val="0"/>
              </a:rPr>
              <a:t>? [Yes/No] Estimate the amount needed/or additional above existing $ [$k]</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4: Can the assessment be completed in </a:t>
            </a:r>
            <a:r>
              <a:rPr lang="en-US" sz="1800" b="0" i="0" u="none" strike="noStrike" cap="none" baseline="0" dirty="0" smtClean="0">
                <a:solidFill>
                  <a:schemeClr val="dk1"/>
                </a:solidFill>
                <a:latin typeface="Arial"/>
                <a:ea typeface="Arial"/>
                <a:cs typeface="Arial"/>
                <a:sym typeface="Arial"/>
                <a:rtl val="0"/>
              </a:rPr>
              <a:t>the next 1-2 years? </a:t>
            </a:r>
            <a:r>
              <a:rPr lang="en-US" sz="1800" b="0" i="0" u="none" strike="noStrike" cap="none" baseline="0" dirty="0">
                <a:solidFill>
                  <a:schemeClr val="dk1"/>
                </a:solidFill>
                <a:latin typeface="Arial"/>
                <a:ea typeface="Arial"/>
                <a:cs typeface="Arial"/>
                <a:sym typeface="Arial"/>
                <a:rtl val="0"/>
              </a:rPr>
              <a:t>[Yes/No]</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5: </a:t>
            </a:r>
            <a:r>
              <a:rPr lang="en-US" sz="1800" b="0" i="0" u="none" strike="noStrike" cap="none" baseline="0" dirty="0" smtClean="0">
                <a:solidFill>
                  <a:schemeClr val="dk1"/>
                </a:solidFill>
                <a:latin typeface="Arial"/>
                <a:ea typeface="Arial"/>
                <a:cs typeface="Arial"/>
                <a:sym typeface="Arial"/>
                <a:rtl val="0"/>
              </a:rPr>
              <a:t>What</a:t>
            </a:r>
            <a:r>
              <a:rPr lang="en-US" sz="1800" b="0" i="0" u="none" strike="noStrike" cap="none" dirty="0" smtClean="0">
                <a:solidFill>
                  <a:schemeClr val="dk1"/>
                </a:solidFill>
                <a:latin typeface="Arial"/>
                <a:ea typeface="Arial"/>
                <a:cs typeface="Arial"/>
                <a:sym typeface="Arial"/>
                <a:rtl val="0"/>
              </a:rPr>
              <a:t> is the p</a:t>
            </a:r>
            <a:r>
              <a:rPr lang="en-US" sz="1800" b="0" i="0" u="none" strike="noStrike" cap="none" baseline="0" dirty="0" smtClean="0">
                <a:solidFill>
                  <a:schemeClr val="dk1"/>
                </a:solidFill>
                <a:latin typeface="Arial"/>
                <a:ea typeface="Arial"/>
                <a:cs typeface="Arial"/>
                <a:sym typeface="Arial"/>
                <a:rtl val="0"/>
              </a:rPr>
              <a:t>otential </a:t>
            </a:r>
            <a:r>
              <a:rPr lang="en-US" sz="1800" b="0" i="0" u="none" strike="noStrike" cap="none" baseline="0" dirty="0">
                <a:solidFill>
                  <a:schemeClr val="dk1"/>
                </a:solidFill>
                <a:latin typeface="Arial"/>
                <a:ea typeface="Arial"/>
                <a:cs typeface="Arial"/>
                <a:sym typeface="Arial"/>
                <a:rtl val="0"/>
              </a:rPr>
              <a:t>value to NOAA and partners? [High, Medium, </a:t>
            </a:r>
            <a:r>
              <a:rPr lang="en-US" sz="1800" b="0" i="0" u="none" strike="noStrike" cap="none" baseline="0" dirty="0" smtClean="0">
                <a:solidFill>
                  <a:schemeClr val="dk1"/>
                </a:solidFill>
                <a:latin typeface="Arial"/>
                <a:ea typeface="Arial"/>
                <a:cs typeface="Arial"/>
                <a:sym typeface="Arial"/>
                <a:rtl val="0"/>
              </a:rPr>
              <a:t>Low</a:t>
            </a:r>
            <a:r>
              <a:rPr lang="en-US" sz="1800" b="0" i="0" u="none" strike="noStrike" cap="none" baseline="0" dirty="0">
                <a:solidFill>
                  <a:schemeClr val="dk1"/>
                </a:solidFill>
                <a:latin typeface="Arial"/>
                <a:ea typeface="Arial"/>
                <a:cs typeface="Arial"/>
                <a:sym typeface="Arial"/>
                <a:rtl val="0"/>
              </a:rPr>
              <a:t>]</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p:txBody>
      </p:sp>
      <p:sp>
        <p:nvSpPr>
          <p:cNvPr id="181" name="Shape 181"/>
          <p:cNvSpPr txBox="1">
            <a:spLocks noGrp="1"/>
          </p:cNvSpPr>
          <p:nvPr>
            <p:ph type="sldNum" sz="quarter" idx="12"/>
          </p:nvPr>
        </p:nvSpPr>
        <p:spPr>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 </a:t>
            </a:r>
          </a:p>
        </p:txBody>
      </p:sp>
      <p:sp>
        <p:nvSpPr>
          <p:cNvPr id="2" name="Title 1"/>
          <p:cNvSpPr>
            <a:spLocks noGrp="1"/>
          </p:cNvSpPr>
          <p:nvPr>
            <p:ph type="title"/>
          </p:nvPr>
        </p:nvSpPr>
        <p:spPr>
          <a:xfrm>
            <a:off x="1524000" y="274638"/>
            <a:ext cx="7162800" cy="1143000"/>
          </a:xfrm>
        </p:spPr>
        <p:txBody>
          <a:bodyPr>
            <a:normAutofit fontScale="90000"/>
          </a:bodyPr>
          <a:lstStyle/>
          <a:p>
            <a:r>
              <a:rPr lang="en-US" b="1" dirty="0" smtClean="0"/>
              <a:t>Assessment Prioritization Schema</a:t>
            </a:r>
            <a:endParaRPr lang="en-US" b="1" dirty="0"/>
          </a:p>
        </p:txBody>
      </p:sp>
      <p:sp>
        <p:nvSpPr>
          <p:cNvPr id="4" name="Date Placeholder 3"/>
          <p:cNvSpPr>
            <a:spLocks noGrp="1"/>
          </p:cNvSpPr>
          <p:nvPr>
            <p:ph type="dt" sz="half" idx="10"/>
          </p:nvPr>
        </p:nvSpPr>
        <p:spPr/>
        <p:txBody>
          <a:bodyPr/>
          <a:lstStyle/>
          <a:p>
            <a:r>
              <a:rPr lang="en-US" smtClean="0"/>
              <a:t>5/18/2015</a:t>
            </a:r>
            <a:endParaRPr lang="en-US"/>
          </a:p>
        </p:txBody>
      </p:sp>
    </p:spTree>
    <p:extLst>
      <p:ext uri="{BB962C8B-B14F-4D97-AF65-F5344CB8AC3E}">
        <p14:creationId xmlns:p14="http://schemas.microsoft.com/office/powerpoint/2010/main" val="3805049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8</a:t>
            </a:fld>
            <a:endParaRPr lang="en-US"/>
          </a:p>
        </p:txBody>
      </p:sp>
      <p:sp>
        <p:nvSpPr>
          <p:cNvPr id="4" name="Shape 109"/>
          <p:cNvSpPr txBox="1">
            <a:spLocks/>
          </p:cNvSpPr>
          <p:nvPr/>
        </p:nvSpPr>
        <p:spPr>
          <a:xfrm>
            <a:off x="1905000" y="414612"/>
            <a:ext cx="6781800" cy="838199"/>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ct val="25000"/>
            </a:pPr>
            <a:r>
              <a:rPr lang="en-US" sz="3600" b="1" smtClean="0">
                <a:latin typeface="Arial"/>
                <a:ea typeface="Arial"/>
                <a:cs typeface="Arial"/>
                <a:sym typeface="Arial"/>
              </a:rPr>
              <a:t>FY14 Prioritized Tiers</a:t>
            </a:r>
            <a:endParaRPr lang="en-US" sz="3600" b="1" dirty="0">
              <a:latin typeface="Arial"/>
              <a:ea typeface="Arial"/>
              <a:cs typeface="Arial"/>
              <a:sym typeface="Arial"/>
            </a:endParaRPr>
          </a:p>
        </p:txBody>
      </p:sp>
      <p:sp>
        <p:nvSpPr>
          <p:cNvPr id="5" name="Shape 110"/>
          <p:cNvSpPr txBox="1">
            <a:spLocks/>
          </p:cNvSpPr>
          <p:nvPr/>
        </p:nvSpPr>
        <p:spPr>
          <a:xfrm>
            <a:off x="381000" y="1524000"/>
            <a:ext cx="4114800" cy="4068763"/>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dk1"/>
              </a:buClr>
              <a:buSzPct val="25000"/>
              <a:buFont typeface="Arial"/>
              <a:buNone/>
            </a:pPr>
            <a:r>
              <a:rPr lang="en-US" sz="1800" b="1" dirty="0" smtClean="0">
                <a:solidFill>
                  <a:schemeClr val="dk1"/>
                </a:solidFill>
                <a:latin typeface="Arial"/>
                <a:ea typeface="Arial"/>
                <a:cs typeface="Arial"/>
                <a:sym typeface="Arial"/>
              </a:rPr>
              <a:t>Priority Tier 1: Has Pressing need for </a:t>
            </a:r>
            <a:r>
              <a:rPr lang="en-US" sz="1800" b="1" dirty="0" smtClean="0">
                <a:solidFill>
                  <a:schemeClr val="dk1"/>
                </a:solidFill>
                <a:latin typeface="Arial"/>
                <a:ea typeface="Arial"/>
                <a:cs typeface="Arial"/>
                <a:sym typeface="Arial"/>
              </a:rPr>
              <a:t>immediate</a:t>
            </a:r>
            <a:r>
              <a:rPr lang="en-US" sz="1800" b="1" dirty="0" smtClean="0">
                <a:solidFill>
                  <a:schemeClr val="dk1"/>
                </a:solidFill>
                <a:latin typeface="Arial"/>
                <a:ea typeface="Arial"/>
                <a:cs typeface="Arial"/>
                <a:sym typeface="Arial"/>
              </a:rPr>
              <a:t> </a:t>
            </a:r>
            <a:r>
              <a:rPr lang="en-US" sz="1800" b="1" dirty="0" smtClean="0">
                <a:solidFill>
                  <a:schemeClr val="dk1"/>
                </a:solidFill>
                <a:latin typeface="Arial"/>
                <a:ea typeface="Arial"/>
                <a:cs typeface="Arial"/>
                <a:sym typeface="Arial"/>
              </a:rPr>
              <a:t>execution </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1A: All factors align; need, $, capability, FY15 finish, high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1B: All but 1 factor align; Need, capability, $, FY15 finish, yet lower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1C: Need and high value, yet no capability or $</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1D: Need, yet medium value and no capability or $ available.</a:t>
            </a:r>
            <a:endParaRPr lang="en-US" sz="1800" dirty="0">
              <a:solidFill>
                <a:schemeClr val="dk1"/>
              </a:solidFill>
              <a:latin typeface="Arial"/>
              <a:ea typeface="Arial"/>
              <a:cs typeface="Arial"/>
              <a:sym typeface="Arial"/>
            </a:endParaRPr>
          </a:p>
        </p:txBody>
      </p:sp>
      <p:sp>
        <p:nvSpPr>
          <p:cNvPr id="6" name="Shape 111"/>
          <p:cNvSpPr txBox="1">
            <a:spLocks/>
          </p:cNvSpPr>
          <p:nvPr/>
        </p:nvSpPr>
        <p:spPr>
          <a:xfrm>
            <a:off x="4648200" y="1447800"/>
            <a:ext cx="4267199" cy="4144963"/>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dk1"/>
              </a:buClr>
              <a:buSzPct val="25000"/>
              <a:buFont typeface="Arial"/>
              <a:buNone/>
            </a:pPr>
            <a:r>
              <a:rPr lang="en-US" sz="1800" b="1" dirty="0" smtClean="0">
                <a:solidFill>
                  <a:schemeClr val="dk1"/>
                </a:solidFill>
                <a:latin typeface="Arial"/>
                <a:ea typeface="Arial"/>
                <a:cs typeface="Arial"/>
                <a:sym typeface="Arial"/>
              </a:rPr>
              <a:t>Priority Tier 2: No pressing need for </a:t>
            </a:r>
            <a:r>
              <a:rPr lang="en-US" sz="1800" b="1" dirty="0" smtClean="0">
                <a:solidFill>
                  <a:schemeClr val="dk1"/>
                </a:solidFill>
                <a:latin typeface="Arial"/>
                <a:ea typeface="Arial"/>
                <a:cs typeface="Arial"/>
                <a:sym typeface="Arial"/>
              </a:rPr>
              <a:t>immediate</a:t>
            </a:r>
            <a:r>
              <a:rPr lang="en-US" sz="1800" b="1" dirty="0" smtClean="0">
                <a:solidFill>
                  <a:schemeClr val="dk1"/>
                </a:solidFill>
                <a:latin typeface="Arial"/>
                <a:ea typeface="Arial"/>
                <a:cs typeface="Arial"/>
                <a:sym typeface="Arial"/>
              </a:rPr>
              <a:t> </a:t>
            </a:r>
            <a:r>
              <a:rPr lang="en-US" sz="1800" b="1" dirty="0" smtClean="0">
                <a:solidFill>
                  <a:schemeClr val="dk1"/>
                </a:solidFill>
                <a:latin typeface="Arial"/>
                <a:ea typeface="Arial"/>
                <a:cs typeface="Arial"/>
                <a:sym typeface="Arial"/>
              </a:rPr>
              <a:t>execution yet capability exists (may need $)</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2A: At least 2 other factors align</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2B: 1 factor aligns and medium+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2C: 1 factor aligns</a:t>
            </a:r>
          </a:p>
          <a:p>
            <a:pPr marL="0" indent="0">
              <a:spcBef>
                <a:spcPts val="400"/>
              </a:spcBef>
              <a:buClr>
                <a:schemeClr val="dk1"/>
              </a:buClr>
              <a:buFont typeface="Arial"/>
              <a:buNone/>
            </a:pPr>
            <a:endParaRPr lang="en-US" sz="1800" dirty="0" smtClean="0">
              <a:solidFill>
                <a:schemeClr val="dk1"/>
              </a:solidFill>
              <a:latin typeface="Arial"/>
              <a:ea typeface="Arial"/>
              <a:cs typeface="Arial"/>
              <a:sym typeface="Arial"/>
            </a:endParaRPr>
          </a:p>
          <a:p>
            <a:pPr marL="0" indent="0">
              <a:spcBef>
                <a:spcPts val="400"/>
              </a:spcBef>
              <a:buClr>
                <a:schemeClr val="dk1"/>
              </a:buClr>
              <a:buFont typeface="Arial"/>
              <a:buNone/>
            </a:pPr>
            <a:endParaRPr lang="en-US" sz="1800" b="1" dirty="0" smtClean="0">
              <a:solidFill>
                <a:schemeClr val="dk1"/>
              </a:solidFill>
              <a:latin typeface="Arial"/>
              <a:ea typeface="Arial"/>
              <a:cs typeface="Arial"/>
              <a:sym typeface="Arial"/>
            </a:endParaRPr>
          </a:p>
          <a:p>
            <a:pPr marL="0" indent="0">
              <a:spcBef>
                <a:spcPts val="400"/>
              </a:spcBef>
              <a:buClr>
                <a:schemeClr val="dk1"/>
              </a:buClr>
              <a:buSzPct val="25000"/>
              <a:buFont typeface="Arial"/>
              <a:buNone/>
            </a:pPr>
            <a:r>
              <a:rPr lang="en-US" sz="1800" b="1" dirty="0" smtClean="0">
                <a:solidFill>
                  <a:schemeClr val="dk1"/>
                </a:solidFill>
                <a:latin typeface="Arial"/>
                <a:ea typeface="Arial"/>
                <a:cs typeface="Arial"/>
                <a:sym typeface="Arial"/>
              </a:rPr>
              <a:t>Priority Tier 3: No pressing need, capability, nor resources</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3A: High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3B: Medium-Low value</a:t>
            </a:r>
            <a:endParaRPr lang="en-US" sz="1800" dirty="0">
              <a:solidFill>
                <a:schemeClr val="dk1"/>
              </a:solidFill>
              <a:latin typeface="Arial"/>
              <a:ea typeface="Arial"/>
              <a:cs typeface="Arial"/>
              <a:sym typeface="Arial"/>
            </a:endParaRPr>
          </a:p>
        </p:txBody>
      </p:sp>
      <p:sp>
        <p:nvSpPr>
          <p:cNvPr id="7" name="Shape 113"/>
          <p:cNvSpPr txBox="1"/>
          <p:nvPr/>
        </p:nvSpPr>
        <p:spPr>
          <a:xfrm>
            <a:off x="9116" y="4876800"/>
            <a:ext cx="4495800" cy="457200"/>
          </a:xfrm>
          <a:prstGeom prst="rect">
            <a:avLst/>
          </a:prstGeom>
          <a:solidFill>
            <a:srgbClr val="60C89B"/>
          </a:solidFill>
          <a:ln w="9525" cap="flat">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Arial"/>
                <a:ea typeface="Arial"/>
                <a:cs typeface="Arial"/>
                <a:sym typeface="Arial"/>
              </a:rPr>
              <a:t>Priority Tier 1 will be started in </a:t>
            </a:r>
            <a:r>
              <a:rPr lang="en-US" sz="1800" b="0" i="0" u="none" strike="noStrike" cap="none" baseline="0" dirty="0" smtClean="0">
                <a:solidFill>
                  <a:schemeClr val="dk1"/>
                </a:solidFill>
                <a:latin typeface="Arial"/>
                <a:ea typeface="Arial"/>
                <a:cs typeface="Arial"/>
                <a:sym typeface="Arial"/>
              </a:rPr>
              <a:t>current FY*</a:t>
            </a:r>
            <a:endParaRPr lang="en-US" sz="1800" b="0" i="0" u="none" strike="noStrike" cap="none" baseline="0" dirty="0">
              <a:solidFill>
                <a:schemeClr val="dk1"/>
              </a:solidFill>
              <a:latin typeface="Arial"/>
              <a:ea typeface="Arial"/>
              <a:cs typeface="Arial"/>
              <a:sym typeface="Arial"/>
            </a:endParaRPr>
          </a:p>
        </p:txBody>
      </p:sp>
      <p:sp>
        <p:nvSpPr>
          <p:cNvPr id="8" name="Shape 114"/>
          <p:cNvSpPr txBox="1"/>
          <p:nvPr/>
        </p:nvSpPr>
        <p:spPr>
          <a:xfrm>
            <a:off x="4724400" y="3689866"/>
            <a:ext cx="4419600" cy="577334"/>
          </a:xfrm>
          <a:prstGeom prst="rect">
            <a:avLst/>
          </a:prstGeom>
          <a:solidFill>
            <a:srgbClr val="60C89B"/>
          </a:solidFill>
          <a:ln w="9525" cap="flat">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Arial"/>
                <a:ea typeface="Arial"/>
                <a:cs typeface="Arial"/>
                <a:sym typeface="Arial"/>
              </a:rPr>
              <a:t>Priority Tier 2 may be started in </a:t>
            </a:r>
            <a:r>
              <a:rPr lang="en-US" dirty="0" smtClean="0">
                <a:solidFill>
                  <a:schemeClr val="dk1"/>
                </a:solidFill>
                <a:latin typeface="Arial"/>
                <a:ea typeface="Arial"/>
                <a:cs typeface="Arial"/>
                <a:sym typeface="Arial"/>
              </a:rPr>
              <a:t>current or next FY</a:t>
            </a:r>
          </a:p>
          <a:p>
            <a:pPr marL="0" marR="0" lvl="0" indent="0" algn="l" rtl="0">
              <a:spcBef>
                <a:spcPts val="0"/>
              </a:spcBef>
              <a:buSzPct val="25000"/>
              <a:buNone/>
            </a:pPr>
            <a:endParaRPr lang="en-US" sz="18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800" b="0" i="0" u="none" strike="noStrike" cap="none" baseline="0" dirty="0">
              <a:solidFill>
                <a:schemeClr val="dk1"/>
              </a:solidFill>
              <a:latin typeface="Arial"/>
              <a:ea typeface="Arial"/>
              <a:cs typeface="Arial"/>
              <a:sym typeface="Arial"/>
            </a:endParaRPr>
          </a:p>
        </p:txBody>
      </p:sp>
      <p:sp>
        <p:nvSpPr>
          <p:cNvPr id="9" name="Shape 115"/>
          <p:cNvSpPr txBox="1"/>
          <p:nvPr/>
        </p:nvSpPr>
        <p:spPr>
          <a:xfrm>
            <a:off x="4724400" y="5867400"/>
            <a:ext cx="4187602" cy="646331"/>
          </a:xfrm>
          <a:prstGeom prst="rect">
            <a:avLst/>
          </a:prstGeom>
          <a:solidFill>
            <a:srgbClr val="60C89B"/>
          </a:solidFill>
          <a:ln w="9525" cap="flat">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Arial"/>
                <a:ea typeface="Arial"/>
                <a:cs typeface="Arial"/>
                <a:sym typeface="Arial"/>
              </a:rPr>
              <a:t>Priority Tier 3A will be further defined in </a:t>
            </a:r>
          </a:p>
        </p:txBody>
      </p:sp>
      <p:sp>
        <p:nvSpPr>
          <p:cNvPr id="10" name="Shape 116"/>
          <p:cNvSpPr txBox="1"/>
          <p:nvPr/>
        </p:nvSpPr>
        <p:spPr>
          <a:xfrm>
            <a:off x="304800" y="5943600"/>
            <a:ext cx="41148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*If the capability cannot be developed in </a:t>
            </a:r>
            <a:r>
              <a:rPr lang="en-US" sz="1200" b="0" i="0" u="none" strike="noStrike" cap="none" baseline="0" dirty="0" smtClean="0">
                <a:solidFill>
                  <a:schemeClr val="dk1"/>
                </a:solidFill>
                <a:latin typeface="Arial"/>
                <a:ea typeface="Arial"/>
                <a:cs typeface="Arial"/>
                <a:sym typeface="Arial"/>
              </a:rPr>
              <a:t>current FY, </a:t>
            </a:r>
            <a:r>
              <a:rPr lang="en-US" sz="1200" b="0" i="0" u="none" strike="noStrike" cap="none" baseline="0" dirty="0">
                <a:solidFill>
                  <a:schemeClr val="dk1"/>
                </a:solidFill>
                <a:latin typeface="Arial"/>
                <a:ea typeface="Arial"/>
                <a:cs typeface="Arial"/>
                <a:sym typeface="Arial"/>
              </a:rPr>
              <a:t>it will be deferred </a:t>
            </a:r>
          </a:p>
        </p:txBody>
      </p:sp>
      <p:sp>
        <p:nvSpPr>
          <p:cNvPr id="11" name="TextBox 10"/>
          <p:cNvSpPr txBox="1"/>
          <p:nvPr/>
        </p:nvSpPr>
        <p:spPr>
          <a:xfrm>
            <a:off x="8146531" y="525935"/>
            <a:ext cx="184666"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148875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905000"/>
            <a:ext cx="8153400" cy="1362075"/>
          </a:xfrm>
        </p:spPr>
        <p:txBody>
          <a:bodyPr>
            <a:noAutofit/>
          </a:bodyPr>
          <a:lstStyle/>
          <a:p>
            <a:r>
              <a:rPr lang="en-US" sz="6000" dirty="0" smtClean="0"/>
              <a:t>Current Status and Select Results</a:t>
            </a:r>
            <a:endParaRPr lang="en-US" sz="6000" dirty="0"/>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9</a:t>
            </a:fld>
            <a:endParaRPr lang="en-US"/>
          </a:p>
        </p:txBody>
      </p:sp>
    </p:spTree>
    <p:extLst>
      <p:ext uri="{BB962C8B-B14F-4D97-AF65-F5344CB8AC3E}">
        <p14:creationId xmlns:p14="http://schemas.microsoft.com/office/powerpoint/2010/main" val="4564815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NOSC template</Template>
  <TotalTime>1644</TotalTime>
  <Words>2381</Words>
  <Application>Microsoft Macintosh PowerPoint</Application>
  <PresentationFormat>On-screen Show (4:3)</PresentationFormat>
  <Paragraphs>882</Paragraphs>
  <Slides>25</Slides>
  <Notes>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Quantitative Observing System Assessment Program (QOSAP)</vt:lpstr>
      <vt:lpstr>QOSAP’s Primary Objective</vt:lpstr>
      <vt:lpstr>OSE and OSSE</vt:lpstr>
      <vt:lpstr>OSSE Schema</vt:lpstr>
      <vt:lpstr>QOSAP’s Multi - LO Governance</vt:lpstr>
      <vt:lpstr>PowerPoint Presentation</vt:lpstr>
      <vt:lpstr>Assessment Prioritization Schema</vt:lpstr>
      <vt:lpstr>PowerPoint Presentation</vt:lpstr>
      <vt:lpstr>Current Status and Select Results</vt:lpstr>
      <vt:lpstr>Current Status of OSSEs</vt:lpstr>
      <vt:lpstr>PowerPoint Presentation</vt:lpstr>
      <vt:lpstr>Results of the GPSRO Occultation OSSE</vt:lpstr>
      <vt:lpstr>PowerPoint Presentation</vt:lpstr>
      <vt:lpstr>Preliminary AIRS_G Preliminary AIRS_G13 impacts (00Z runs)13 impacts (00Z runs)</vt:lpstr>
      <vt:lpstr>PowerPoint Presentation</vt:lpstr>
      <vt:lpstr>PowerPoint Presentation</vt:lpstr>
      <vt:lpstr>PowerPoint Presentation</vt:lpstr>
      <vt:lpstr>PowerPoint Presentation</vt:lpstr>
      <vt:lpstr>Results of the Ocean OSSE (1)</vt:lpstr>
      <vt:lpstr>Results of the Ocean OSSE (2)</vt:lpstr>
      <vt:lpstr>PowerPoint Presentation</vt:lpstr>
      <vt:lpstr>Plans for FY16+</vt:lpstr>
      <vt:lpstr>Summary</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Observing System Assessment Program (QOSAP)</dc:title>
  <dc:creator>Shanna Pitter</dc:creator>
  <cp:lastModifiedBy>no no</cp:lastModifiedBy>
  <cp:revision>107</cp:revision>
  <dcterms:created xsi:type="dcterms:W3CDTF">2015-04-20T13:56:37Z</dcterms:created>
  <dcterms:modified xsi:type="dcterms:W3CDTF">2015-11-03T01:32:50Z</dcterms:modified>
</cp:coreProperties>
</file>