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18"/>
  </p:notesMasterIdLst>
  <p:handoutMasterIdLst>
    <p:handoutMasterId r:id="rId19"/>
  </p:handoutMasterIdLst>
  <p:sldIdLst>
    <p:sldId id="407" r:id="rId2"/>
    <p:sldId id="568" r:id="rId3"/>
    <p:sldId id="631" r:id="rId4"/>
    <p:sldId id="642" r:id="rId5"/>
    <p:sldId id="630" r:id="rId6"/>
    <p:sldId id="575" r:id="rId7"/>
    <p:sldId id="638" r:id="rId8"/>
    <p:sldId id="601" r:id="rId9"/>
    <p:sldId id="555" r:id="rId10"/>
    <p:sldId id="635" r:id="rId11"/>
    <p:sldId id="605" r:id="rId12"/>
    <p:sldId id="543" r:id="rId13"/>
    <p:sldId id="623" r:id="rId14"/>
    <p:sldId id="607" r:id="rId15"/>
    <p:sldId id="636" r:id="rId16"/>
    <p:sldId id="640" r:id="rId17"/>
  </p:sldIdLst>
  <p:sldSz cx="9144000" cy="6858000" type="screen4x3"/>
  <p:notesSz cx="6807200" cy="9939338"/>
  <p:defaultTextStyle>
    <a:defPPr>
      <a:defRPr lang="ja-JP"/>
    </a:defPPr>
    <a:lvl1pPr algn="ctr" rtl="0" fontAlgn="base">
      <a:spcBef>
        <a:spcPct val="0"/>
      </a:spcBef>
      <a:spcAft>
        <a:spcPct val="0"/>
      </a:spcAft>
      <a:defRPr kumimoji="1" kern="1200">
        <a:solidFill>
          <a:schemeClr val="tx2"/>
        </a:solidFill>
        <a:latin typeface="Times New Roman" pitchFamily="18" charset="0"/>
        <a:ea typeface="ＭＳ Ｐゴシック" charset="-128"/>
        <a:cs typeface="+mn-cs"/>
      </a:defRPr>
    </a:lvl1pPr>
    <a:lvl2pPr marL="457200" algn="ctr" rtl="0" fontAlgn="base">
      <a:spcBef>
        <a:spcPct val="0"/>
      </a:spcBef>
      <a:spcAft>
        <a:spcPct val="0"/>
      </a:spcAft>
      <a:defRPr kumimoji="1" kern="1200">
        <a:solidFill>
          <a:schemeClr val="tx2"/>
        </a:solidFill>
        <a:latin typeface="Times New Roman" pitchFamily="18" charset="0"/>
        <a:ea typeface="ＭＳ Ｐゴシック" charset="-128"/>
        <a:cs typeface="+mn-cs"/>
      </a:defRPr>
    </a:lvl2pPr>
    <a:lvl3pPr marL="914400" algn="ctr" rtl="0" fontAlgn="base">
      <a:spcBef>
        <a:spcPct val="0"/>
      </a:spcBef>
      <a:spcAft>
        <a:spcPct val="0"/>
      </a:spcAft>
      <a:defRPr kumimoji="1" kern="1200">
        <a:solidFill>
          <a:schemeClr val="tx2"/>
        </a:solidFill>
        <a:latin typeface="Times New Roman" pitchFamily="18" charset="0"/>
        <a:ea typeface="ＭＳ Ｐゴシック" charset="-128"/>
        <a:cs typeface="+mn-cs"/>
      </a:defRPr>
    </a:lvl3pPr>
    <a:lvl4pPr marL="1371600" algn="ctr" rtl="0" fontAlgn="base">
      <a:spcBef>
        <a:spcPct val="0"/>
      </a:spcBef>
      <a:spcAft>
        <a:spcPct val="0"/>
      </a:spcAft>
      <a:defRPr kumimoji="1" kern="1200">
        <a:solidFill>
          <a:schemeClr val="tx2"/>
        </a:solidFill>
        <a:latin typeface="Times New Roman" pitchFamily="18" charset="0"/>
        <a:ea typeface="ＭＳ Ｐゴシック" charset="-128"/>
        <a:cs typeface="+mn-cs"/>
      </a:defRPr>
    </a:lvl4pPr>
    <a:lvl5pPr marL="1828800" algn="ctr" rtl="0" fontAlgn="base">
      <a:spcBef>
        <a:spcPct val="0"/>
      </a:spcBef>
      <a:spcAft>
        <a:spcPct val="0"/>
      </a:spcAft>
      <a:defRPr kumimoji="1" kern="1200">
        <a:solidFill>
          <a:schemeClr val="tx2"/>
        </a:solidFill>
        <a:latin typeface="Times New Roman" pitchFamily="18" charset="0"/>
        <a:ea typeface="ＭＳ Ｐゴシック" charset="-128"/>
        <a:cs typeface="+mn-cs"/>
      </a:defRPr>
    </a:lvl5pPr>
    <a:lvl6pPr marL="2286000" algn="l" defTabSz="914400" rtl="0" eaLnBrk="1" latinLnBrk="0" hangingPunct="1">
      <a:defRPr kumimoji="1" kern="1200">
        <a:solidFill>
          <a:schemeClr val="tx2"/>
        </a:solidFill>
        <a:latin typeface="Times New Roman" pitchFamily="18" charset="0"/>
        <a:ea typeface="ＭＳ Ｐゴシック" charset="-128"/>
        <a:cs typeface="+mn-cs"/>
      </a:defRPr>
    </a:lvl6pPr>
    <a:lvl7pPr marL="2743200" algn="l" defTabSz="914400" rtl="0" eaLnBrk="1" latinLnBrk="0" hangingPunct="1">
      <a:defRPr kumimoji="1" kern="1200">
        <a:solidFill>
          <a:schemeClr val="tx2"/>
        </a:solidFill>
        <a:latin typeface="Times New Roman" pitchFamily="18" charset="0"/>
        <a:ea typeface="ＭＳ Ｐゴシック" charset="-128"/>
        <a:cs typeface="+mn-cs"/>
      </a:defRPr>
    </a:lvl7pPr>
    <a:lvl8pPr marL="3200400" algn="l" defTabSz="914400" rtl="0" eaLnBrk="1" latinLnBrk="0" hangingPunct="1">
      <a:defRPr kumimoji="1" kern="1200">
        <a:solidFill>
          <a:schemeClr val="tx2"/>
        </a:solidFill>
        <a:latin typeface="Times New Roman" pitchFamily="18" charset="0"/>
        <a:ea typeface="ＭＳ Ｐゴシック" charset="-128"/>
        <a:cs typeface="+mn-cs"/>
      </a:defRPr>
    </a:lvl8pPr>
    <a:lvl9pPr marL="3657600" algn="l" defTabSz="914400" rtl="0" eaLnBrk="1" latinLnBrk="0" hangingPunct="1">
      <a:defRPr kumimoji="1" kern="1200">
        <a:solidFill>
          <a:schemeClr val="tx2"/>
        </a:solidFill>
        <a:latin typeface="Times New Roman" pitchFamily="18"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00FF00"/>
    <a:srgbClr val="FF0000"/>
    <a:srgbClr val="FFFFCC"/>
    <a:srgbClr val="CC3399"/>
    <a:srgbClr val="99FF33"/>
    <a:srgbClr val="65FF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中間スタイル 1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75DCB02-9BB8-47FD-8907-85C794F793BA}" styleName="テーマ スタイル 1 - アクセント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テーマ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7292A2E-F333-43FB-9621-5CBBE7FDCDCB}" styleName="淡色 2 - アクセント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中間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2DE63D5-997A-4646-A377-4702673A728D}" styleName="淡色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中間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06" autoAdjust="0"/>
    <p:restoredTop sz="78472" autoAdjust="0"/>
  </p:normalViewPr>
  <p:slideViewPr>
    <p:cSldViewPr snapToGrid="0">
      <p:cViewPr>
        <p:scale>
          <a:sx n="150" d="100"/>
          <a:sy n="150" d="100"/>
        </p:scale>
        <p:origin x="-80" y="72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5" d="100"/>
        <a:sy n="75" d="100"/>
      </p:scale>
      <p:origin x="0" y="0"/>
    </p:cViewPr>
  </p:sorterViewPr>
  <p:notesViewPr>
    <p:cSldViewPr snapToGrid="0">
      <p:cViewPr>
        <p:scale>
          <a:sx n="150" d="100"/>
          <a:sy n="150" d="100"/>
        </p:scale>
        <p:origin x="-2312" y="4736"/>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 Id="rId2"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hdr" sz="quarter"/>
          </p:nvPr>
        </p:nvSpPr>
        <p:spPr bwMode="auto">
          <a:xfrm>
            <a:off x="0" y="3"/>
            <a:ext cx="2949990"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lvl1pPr algn="l" defTabSz="914085">
              <a:defRPr sz="1200" smtClean="0">
                <a:solidFill>
                  <a:schemeClr val="tx1"/>
                </a:solidFill>
              </a:defRPr>
            </a:lvl1pPr>
          </a:lstStyle>
          <a:p>
            <a:pPr>
              <a:defRPr/>
            </a:pPr>
            <a:endParaRPr lang="en-US" altLang="ja-JP"/>
          </a:p>
        </p:txBody>
      </p:sp>
      <p:sp>
        <p:nvSpPr>
          <p:cNvPr id="306179" name="Rectangle 3"/>
          <p:cNvSpPr>
            <a:spLocks noGrp="1" noChangeArrowheads="1"/>
          </p:cNvSpPr>
          <p:nvPr>
            <p:ph type="dt" sz="quarter" idx="1"/>
          </p:nvPr>
        </p:nvSpPr>
        <p:spPr bwMode="auto">
          <a:xfrm>
            <a:off x="3855689" y="3"/>
            <a:ext cx="2949990"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lvl1pPr algn="r" defTabSz="914085">
              <a:defRPr sz="1200" smtClean="0">
                <a:solidFill>
                  <a:schemeClr val="tx1"/>
                </a:solidFill>
              </a:defRPr>
            </a:lvl1pPr>
          </a:lstStyle>
          <a:p>
            <a:pPr>
              <a:defRPr/>
            </a:pPr>
            <a:endParaRPr lang="en-US" altLang="ja-JP"/>
          </a:p>
        </p:txBody>
      </p:sp>
      <p:sp>
        <p:nvSpPr>
          <p:cNvPr id="306180" name="Rectangle 4"/>
          <p:cNvSpPr>
            <a:spLocks noGrp="1" noChangeArrowheads="1"/>
          </p:cNvSpPr>
          <p:nvPr>
            <p:ph type="ftr" sz="quarter" idx="2"/>
          </p:nvPr>
        </p:nvSpPr>
        <p:spPr bwMode="auto">
          <a:xfrm>
            <a:off x="0" y="9441371"/>
            <a:ext cx="2949990"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b" anchorCtr="0" compatLnSpc="1">
            <a:prstTxWarp prst="textNoShape">
              <a:avLst/>
            </a:prstTxWarp>
          </a:bodyPr>
          <a:lstStyle>
            <a:lvl1pPr algn="l" defTabSz="914085">
              <a:defRPr sz="1200" smtClean="0">
                <a:solidFill>
                  <a:schemeClr val="tx1"/>
                </a:solidFill>
              </a:defRPr>
            </a:lvl1pPr>
          </a:lstStyle>
          <a:p>
            <a:pPr>
              <a:defRPr/>
            </a:pPr>
            <a:endParaRPr lang="en-US" altLang="ja-JP"/>
          </a:p>
        </p:txBody>
      </p:sp>
      <p:sp>
        <p:nvSpPr>
          <p:cNvPr id="306181" name="Rectangle 5"/>
          <p:cNvSpPr>
            <a:spLocks noGrp="1" noChangeArrowheads="1"/>
          </p:cNvSpPr>
          <p:nvPr>
            <p:ph type="sldNum" sz="quarter" idx="3"/>
          </p:nvPr>
        </p:nvSpPr>
        <p:spPr bwMode="auto">
          <a:xfrm>
            <a:off x="3855689" y="9441371"/>
            <a:ext cx="2949990"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b" anchorCtr="0" compatLnSpc="1">
            <a:prstTxWarp prst="textNoShape">
              <a:avLst/>
            </a:prstTxWarp>
          </a:bodyPr>
          <a:lstStyle>
            <a:lvl1pPr algn="r" defTabSz="914085">
              <a:defRPr sz="1200" smtClean="0">
                <a:solidFill>
                  <a:schemeClr val="tx1"/>
                </a:solidFill>
              </a:defRPr>
            </a:lvl1pPr>
          </a:lstStyle>
          <a:p>
            <a:pPr>
              <a:defRPr/>
            </a:pPr>
            <a:fld id="{DB7AE5C3-9C45-473B-B9BF-DBC76588D3EC}" type="slidenum">
              <a:rPr lang="en-US" altLang="ja-JP"/>
              <a:pPr>
                <a:defRPr/>
              </a:pPr>
              <a:t>‹#›</a:t>
            </a:fld>
            <a:endParaRPr lang="en-US" altLang="ja-JP"/>
          </a:p>
        </p:txBody>
      </p:sp>
    </p:spTree>
    <p:extLst>
      <p:ext uri="{BB962C8B-B14F-4D97-AF65-F5344CB8AC3E}">
        <p14:creationId xmlns:p14="http://schemas.microsoft.com/office/powerpoint/2010/main" val="3562426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3"/>
            <a:ext cx="2949990"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lvl1pPr algn="l" defTabSz="914085">
              <a:defRPr sz="1200" smtClean="0">
                <a:solidFill>
                  <a:schemeClr val="tx1"/>
                </a:solidFill>
                <a:latin typeface="Arial" charset="0"/>
              </a:defRPr>
            </a:lvl1pPr>
          </a:lstStyle>
          <a:p>
            <a:pPr>
              <a:defRPr/>
            </a:pPr>
            <a:endParaRPr lang="en-US" altLang="ja-JP"/>
          </a:p>
        </p:txBody>
      </p:sp>
      <p:sp>
        <p:nvSpPr>
          <p:cNvPr id="12291" name="Rectangle 3"/>
          <p:cNvSpPr>
            <a:spLocks noGrp="1" noChangeArrowheads="1"/>
          </p:cNvSpPr>
          <p:nvPr>
            <p:ph type="dt" idx="1"/>
          </p:nvPr>
        </p:nvSpPr>
        <p:spPr bwMode="auto">
          <a:xfrm>
            <a:off x="3857212" y="3"/>
            <a:ext cx="2949990"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lvl1pPr algn="r" defTabSz="914085">
              <a:defRPr sz="1200" smtClean="0">
                <a:solidFill>
                  <a:schemeClr val="tx1"/>
                </a:solidFill>
                <a:latin typeface="Arial" charset="0"/>
              </a:defRPr>
            </a:lvl1pPr>
          </a:lstStyle>
          <a:p>
            <a:pPr>
              <a:defRPr/>
            </a:pPr>
            <a:endParaRPr lang="en-US" altLang="ja-JP"/>
          </a:p>
        </p:txBody>
      </p:sp>
      <p:sp>
        <p:nvSpPr>
          <p:cNvPr id="29700" name="Rectangle 4"/>
          <p:cNvSpPr>
            <a:spLocks noGrp="1" noRot="1" noChangeAspect="1" noChangeArrowheads="1" noTextEdit="1"/>
          </p:cNvSpPr>
          <p:nvPr>
            <p:ph type="sldImg" idx="2"/>
          </p:nvPr>
        </p:nvSpPr>
        <p:spPr bwMode="auto">
          <a:xfrm>
            <a:off x="922338" y="746125"/>
            <a:ext cx="4967287"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293" name="Rectangle 5"/>
          <p:cNvSpPr>
            <a:spLocks noGrp="1" noChangeArrowheads="1"/>
          </p:cNvSpPr>
          <p:nvPr>
            <p:ph type="body" sz="quarter" idx="3"/>
          </p:nvPr>
        </p:nvSpPr>
        <p:spPr bwMode="auto">
          <a:xfrm>
            <a:off x="908745" y="4720685"/>
            <a:ext cx="4989714" cy="447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2294" name="Rectangle 6"/>
          <p:cNvSpPr>
            <a:spLocks noGrp="1" noChangeArrowheads="1"/>
          </p:cNvSpPr>
          <p:nvPr>
            <p:ph type="ftr" sz="quarter" idx="4"/>
          </p:nvPr>
        </p:nvSpPr>
        <p:spPr bwMode="auto">
          <a:xfrm>
            <a:off x="0" y="9442913"/>
            <a:ext cx="2949990"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b" anchorCtr="0" compatLnSpc="1">
            <a:prstTxWarp prst="textNoShape">
              <a:avLst/>
            </a:prstTxWarp>
          </a:bodyPr>
          <a:lstStyle>
            <a:lvl1pPr algn="l" defTabSz="914085">
              <a:defRPr sz="1200" smtClean="0">
                <a:solidFill>
                  <a:schemeClr val="tx1"/>
                </a:solidFill>
                <a:latin typeface="Arial" charset="0"/>
              </a:defRPr>
            </a:lvl1pPr>
          </a:lstStyle>
          <a:p>
            <a:pPr>
              <a:defRPr/>
            </a:pPr>
            <a:endParaRPr lang="en-US" altLang="ja-JP"/>
          </a:p>
        </p:txBody>
      </p:sp>
      <p:sp>
        <p:nvSpPr>
          <p:cNvPr id="12295" name="Rectangle 7"/>
          <p:cNvSpPr>
            <a:spLocks noGrp="1" noChangeArrowheads="1"/>
          </p:cNvSpPr>
          <p:nvPr>
            <p:ph type="sldNum" sz="quarter" idx="5"/>
          </p:nvPr>
        </p:nvSpPr>
        <p:spPr bwMode="auto">
          <a:xfrm>
            <a:off x="3857212" y="9442913"/>
            <a:ext cx="2949990" cy="496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7" tIns="45708" rIns="91417" bIns="45708" numCol="1" anchor="b" anchorCtr="0" compatLnSpc="1">
            <a:prstTxWarp prst="textNoShape">
              <a:avLst/>
            </a:prstTxWarp>
          </a:bodyPr>
          <a:lstStyle>
            <a:lvl1pPr algn="r" defTabSz="914085">
              <a:defRPr sz="1200" smtClean="0">
                <a:solidFill>
                  <a:schemeClr val="tx1"/>
                </a:solidFill>
                <a:latin typeface="Arial" charset="0"/>
              </a:defRPr>
            </a:lvl1pPr>
          </a:lstStyle>
          <a:p>
            <a:pPr>
              <a:defRPr/>
            </a:pPr>
            <a:fld id="{97F3AF13-CDC0-4EBC-B087-8BE83762745A}" type="slidenum">
              <a:rPr lang="en-US" altLang="ja-JP"/>
              <a:pPr>
                <a:defRPr/>
              </a:pPr>
              <a:t>‹#›</a:t>
            </a:fld>
            <a:endParaRPr lang="en-US" altLang="ja-JP"/>
          </a:p>
        </p:txBody>
      </p:sp>
    </p:spTree>
    <p:extLst>
      <p:ext uri="{BB962C8B-B14F-4D97-AF65-F5344CB8AC3E}">
        <p14:creationId xmlns:p14="http://schemas.microsoft.com/office/powerpoint/2010/main" val="94432142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22338" y="746125"/>
            <a:ext cx="4967287" cy="3725863"/>
          </a:xfrm>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1</a:t>
            </a:fld>
            <a:endParaRPr lang="en-US" altLang="ja-JP" dirty="0"/>
          </a:p>
        </p:txBody>
      </p:sp>
    </p:spTree>
    <p:extLst>
      <p:ext uri="{BB962C8B-B14F-4D97-AF65-F5344CB8AC3E}">
        <p14:creationId xmlns:p14="http://schemas.microsoft.com/office/powerpoint/2010/main" val="4147272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defRPr/>
            </a:pPr>
            <a:r>
              <a:rPr lang="en-US" altLang="ja-JP" dirty="0" err="1" smtClean="0"/>
              <a:t>Lightwave</a:t>
            </a:r>
            <a:r>
              <a:rPr lang="en-US" altLang="ja-JP" dirty="0" smtClean="0"/>
              <a:t> device </a:t>
            </a:r>
            <a:r>
              <a:rPr lang="en-US" altLang="ja-JP" dirty="0" err="1" smtClean="0"/>
              <a:t>laboraty</a:t>
            </a:r>
            <a:r>
              <a:rPr lang="en-US" altLang="ja-JP" dirty="0" smtClean="0"/>
              <a:t> use </a:t>
            </a:r>
            <a:r>
              <a:rPr lang="en-US" altLang="ja-JP" dirty="0"/>
              <a:t>a </a:t>
            </a:r>
            <a:r>
              <a:rPr lang="en-US" altLang="ja-JP" b="1" dirty="0"/>
              <a:t>strain compensation technique </a:t>
            </a:r>
            <a:r>
              <a:rPr lang="en-US" altLang="ja-JP" dirty="0"/>
              <a:t>to </a:t>
            </a:r>
            <a:r>
              <a:rPr lang="en-US" altLang="ja-JP" dirty="0" smtClean="0"/>
              <a:t>form </a:t>
            </a:r>
            <a:r>
              <a:rPr lang="en-US" altLang="ja-JP" dirty="0"/>
              <a:t>uniform and ordered QD </a:t>
            </a:r>
            <a:r>
              <a:rPr lang="en-US" altLang="ja-JP" dirty="0" smtClean="0"/>
              <a:t>structure </a:t>
            </a:r>
            <a:r>
              <a:rPr lang="en-US" altLang="ja-JP" b="1" dirty="0"/>
              <a:t>without degrading crystal quality</a:t>
            </a:r>
            <a:r>
              <a:rPr lang="en-US" altLang="ja-JP" dirty="0"/>
              <a:t>. </a:t>
            </a:r>
            <a:endParaRPr lang="en-US" altLang="ja-JP" sz="1200" dirty="0" smtClean="0"/>
          </a:p>
          <a:p>
            <a:r>
              <a:rPr kumimoji="1" lang="en-US" altLang="ja-JP" sz="1200" kern="1200" dirty="0" smtClean="0">
                <a:solidFill>
                  <a:schemeClr val="tx1"/>
                </a:solidFill>
                <a:effectLst/>
                <a:latin typeface="Times New Roman" pitchFamily="18" charset="0"/>
                <a:ea typeface="ＭＳ Ｐ明朝" charset="-128"/>
                <a:cs typeface="+mn-cs"/>
              </a:rPr>
              <a:t>They </a:t>
            </a:r>
            <a:r>
              <a:rPr lang="en-US" altLang="ja-JP" dirty="0" smtClean="0"/>
              <a:t>can </a:t>
            </a:r>
            <a:r>
              <a:rPr kumimoji="1" lang="en-US" altLang="ja-JP" sz="1200" kern="1200" dirty="0" smtClean="0">
                <a:solidFill>
                  <a:schemeClr val="tx1"/>
                </a:solidFill>
                <a:effectLst/>
                <a:latin typeface="Times New Roman" pitchFamily="18" charset="0"/>
                <a:ea typeface="ＭＳ Ｐ明朝" charset="-128"/>
                <a:cs typeface="+mn-cs"/>
              </a:rPr>
              <a:t>fabricate highly stacked </a:t>
            </a:r>
            <a:r>
              <a:rPr kumimoji="1" lang="en-US" altLang="ja-JP" sz="1200" kern="1200" dirty="0" err="1" smtClean="0">
                <a:solidFill>
                  <a:schemeClr val="tx1"/>
                </a:solidFill>
                <a:effectLst/>
                <a:latin typeface="Times New Roman" pitchFamily="18" charset="0"/>
                <a:ea typeface="ＭＳ Ｐ明朝" charset="-128"/>
                <a:cs typeface="+mn-cs"/>
              </a:rPr>
              <a:t>InAs</a:t>
            </a:r>
            <a:r>
              <a:rPr kumimoji="1" lang="en-US" altLang="ja-JP" sz="1200" kern="1200" dirty="0" smtClean="0">
                <a:solidFill>
                  <a:schemeClr val="tx1"/>
                </a:solidFill>
                <a:effectLst/>
                <a:latin typeface="Times New Roman" pitchFamily="18" charset="0"/>
                <a:ea typeface="ＭＳ Ｐ明朝" charset="-128"/>
                <a:cs typeface="+mn-cs"/>
              </a:rPr>
              <a:t> QD structure and incorporate it into a QD laser.  They achieved </a:t>
            </a:r>
            <a:r>
              <a:rPr kumimoji="1" lang="en-US" altLang="ja-JP" sz="1200" b="1" kern="1200" dirty="0" smtClean="0">
                <a:solidFill>
                  <a:schemeClr val="tx1"/>
                </a:solidFill>
                <a:effectLst/>
                <a:latin typeface="Times New Roman" pitchFamily="18" charset="0"/>
                <a:ea typeface="ＭＳ Ｐ明朝" charset="-128"/>
                <a:cs typeface="+mn-cs"/>
              </a:rPr>
              <a:t>ground-state lasing of between 1.47 and 1.7µm</a:t>
            </a:r>
            <a:r>
              <a:rPr kumimoji="1" lang="en-US" altLang="ja-JP" sz="1200" kern="1200" dirty="0" smtClean="0">
                <a:solidFill>
                  <a:schemeClr val="tx1"/>
                </a:solidFill>
                <a:effectLst/>
                <a:latin typeface="Times New Roman" pitchFamily="18" charset="0"/>
                <a:ea typeface="ＭＳ Ｐ明朝" charset="-128"/>
                <a:cs typeface="+mn-cs"/>
              </a:rPr>
              <a:t> from highly stacked </a:t>
            </a:r>
            <a:r>
              <a:rPr kumimoji="1" lang="en-US" altLang="ja-JP" sz="1200" kern="1200" dirty="0" err="1" smtClean="0">
                <a:solidFill>
                  <a:schemeClr val="tx1"/>
                </a:solidFill>
                <a:effectLst/>
                <a:latin typeface="Times New Roman" pitchFamily="18" charset="0"/>
                <a:ea typeface="ＭＳ Ｐ明朝" charset="-128"/>
                <a:cs typeface="+mn-cs"/>
              </a:rPr>
              <a:t>InAs</a:t>
            </a:r>
            <a:r>
              <a:rPr kumimoji="1" lang="en-US" altLang="ja-JP" sz="1200" kern="1200" dirty="0" smtClean="0">
                <a:solidFill>
                  <a:schemeClr val="tx1"/>
                </a:solidFill>
                <a:effectLst/>
                <a:latin typeface="Times New Roman" pitchFamily="18" charset="0"/>
                <a:ea typeface="ＭＳ Ｐ明朝" charset="-128"/>
                <a:cs typeface="+mn-cs"/>
              </a:rPr>
              <a:t> QD layers</a:t>
            </a:r>
          </a:p>
          <a:p>
            <a:endParaRPr kumimoji="1" lang="en-US" altLang="ja-JP" sz="1200" kern="1200" dirty="0" smtClean="0">
              <a:solidFill>
                <a:schemeClr val="tx1"/>
              </a:solidFill>
              <a:effectLst/>
              <a:latin typeface="Times New Roman" pitchFamily="18" charset="0"/>
              <a:ea typeface="ＭＳ Ｐ明朝" charset="-128"/>
              <a:cs typeface="+mn-cs"/>
            </a:endParaRPr>
          </a:p>
          <a:p>
            <a:r>
              <a:rPr kumimoji="1" lang="en-US" altLang="ja-JP" sz="1200" kern="1200" dirty="0" smtClean="0">
                <a:solidFill>
                  <a:schemeClr val="tx1"/>
                </a:solidFill>
                <a:effectLst/>
                <a:latin typeface="Times New Roman" pitchFamily="18" charset="0"/>
                <a:ea typeface="ＭＳ Ｐ明朝" charset="-128"/>
                <a:cs typeface="+mn-cs"/>
              </a:rPr>
              <a:t>They </a:t>
            </a:r>
            <a:r>
              <a:rPr kumimoji="1" lang="en-US" altLang="ja-JP" sz="1200" kern="1200" baseline="0" dirty="0" smtClean="0">
                <a:solidFill>
                  <a:schemeClr val="tx1"/>
                </a:solidFill>
                <a:effectLst/>
                <a:latin typeface="Times New Roman" pitchFamily="18" charset="0"/>
                <a:ea typeface="ＭＳ Ｐ明朝" charset="-128"/>
                <a:cs typeface="+mn-cs"/>
              </a:rPr>
              <a:t>have already gain medium for lasing at 2-</a:t>
            </a:r>
            <a:r>
              <a:rPr lang="en-US" altLang="ja-JP" dirty="0"/>
              <a:t>µ</a:t>
            </a:r>
            <a:r>
              <a:rPr kumimoji="1" lang="en-US" altLang="ja-JP" sz="1200" kern="1200" baseline="0" dirty="0" smtClean="0">
                <a:solidFill>
                  <a:schemeClr val="tx1"/>
                </a:solidFill>
                <a:effectLst/>
                <a:latin typeface="Times New Roman" pitchFamily="18" charset="0"/>
                <a:ea typeface="ＭＳ Ｐ明朝" charset="-128"/>
                <a:cs typeface="+mn-cs"/>
              </a:rPr>
              <a:t>m.  As next step, we study</a:t>
            </a:r>
            <a:r>
              <a:rPr kumimoji="1" lang="en-US" altLang="ja-JP" sz="1200" kern="1200" dirty="0" smtClean="0">
                <a:solidFill>
                  <a:schemeClr val="tx1"/>
                </a:solidFill>
                <a:effectLst/>
                <a:latin typeface="Times New Roman" pitchFamily="18" charset="0"/>
                <a:ea typeface="ＭＳ Ｐ明朝" charset="-128"/>
                <a:cs typeface="+mn-cs"/>
              </a:rPr>
              <a:t> narrow line-width and high output power.</a:t>
            </a:r>
            <a:r>
              <a:rPr kumimoji="1" lang="ja-JP" altLang="en-US" sz="1200" kern="1200" dirty="0" smtClean="0">
                <a:solidFill>
                  <a:schemeClr val="tx1"/>
                </a:solidFill>
                <a:effectLst/>
                <a:latin typeface="Times New Roman" pitchFamily="18" charset="0"/>
                <a:ea typeface="ＭＳ Ｐ明朝" charset="-128"/>
                <a:cs typeface="+mn-cs"/>
              </a:rPr>
              <a:t>　　</a:t>
            </a:r>
            <a:r>
              <a:rPr kumimoji="1" lang="en-US" altLang="ja-JP" sz="1200" kern="1200" dirty="0" smtClean="0">
                <a:solidFill>
                  <a:schemeClr val="tx1"/>
                </a:solidFill>
                <a:effectLst/>
                <a:latin typeface="Times New Roman" pitchFamily="18" charset="0"/>
                <a:ea typeface="ＭＳ Ｐ明朝" charset="-128"/>
                <a:cs typeface="+mn-cs"/>
              </a:rPr>
              <a:t>Optical </a:t>
            </a:r>
            <a:r>
              <a:rPr lang="en-US" altLang="ja-JP" dirty="0"/>
              <a:t>o</a:t>
            </a:r>
            <a:r>
              <a:rPr kumimoji="1" lang="en-US" altLang="ja-JP" sz="1200" kern="1200" dirty="0" smtClean="0">
                <a:solidFill>
                  <a:schemeClr val="tx1"/>
                </a:solidFill>
                <a:effectLst/>
                <a:latin typeface="Times New Roman" pitchFamily="18" charset="0"/>
                <a:ea typeface="ＭＳ Ｐ明朝" charset="-128"/>
                <a:cs typeface="+mn-cs"/>
              </a:rPr>
              <a:t>utput is low.  I introduce to amplify the output power in the next slide.</a:t>
            </a:r>
          </a:p>
          <a:p>
            <a:endParaRPr lang="en-US" altLang="ja-JP" dirty="0"/>
          </a:p>
          <a:p>
            <a:pPr>
              <a:defRPr/>
            </a:pPr>
            <a:r>
              <a:rPr lang="en-US" altLang="ja-JP" dirty="0"/>
              <a:t>S</a:t>
            </a:r>
            <a:r>
              <a:rPr lang="ja-JP" altLang="en-US" dirty="0"/>
              <a:t> </a:t>
            </a:r>
            <a:r>
              <a:rPr lang="en-US" altLang="ja-JP" dirty="0"/>
              <a:t>−K </a:t>
            </a:r>
            <a:r>
              <a:rPr lang="ja-JP" altLang="en-US" dirty="0"/>
              <a:t>モ ードによる自己組織化量子ドットは格子定数差に起因する歪エネルギ ーをその形成のドライビングフォ ースとして利用しているため 、多層化する際には残留歪の影響による量子ドット形状の変化 、および結晶欠陥や転位の発生等の問題があった 。</a:t>
            </a:r>
            <a:endParaRPr lang="en-US" altLang="ja-JP" dirty="0"/>
          </a:p>
          <a:p>
            <a:pPr>
              <a:defRPr/>
            </a:pPr>
            <a:r>
              <a:rPr lang="ja-JP" altLang="en-US" b="1" dirty="0"/>
              <a:t>歪補償技術</a:t>
            </a:r>
            <a:r>
              <a:rPr lang="ja-JP" altLang="en-US" dirty="0"/>
              <a:t>は 一組の量子ドットとそれを埋め込む歪補償中間層で歪を相殺するため 、積層数に制限が無くなるだけでなく 、歪補償条件を満たしている限り量子ドットおよび歪補償中間層の構造パラメ ータが可変である 。この特性を活かし 、量子ドットの膜厚 、歪補償中間層の膜厚および組成を変化することにより</a:t>
            </a:r>
            <a:r>
              <a:rPr lang="en-US" altLang="ja-JP" dirty="0"/>
              <a:t>PL </a:t>
            </a:r>
            <a:r>
              <a:rPr lang="ja-JP" altLang="en-US" dirty="0"/>
              <a:t> 、　</a:t>
            </a:r>
            <a:r>
              <a:rPr lang="en-US" altLang="ja-JP" dirty="0"/>
              <a:t>EL </a:t>
            </a:r>
            <a:r>
              <a:rPr lang="ja-JP" altLang="en-US" dirty="0"/>
              <a:t>発光で</a:t>
            </a:r>
            <a:r>
              <a:rPr lang="en-US" altLang="ja-JP" dirty="0"/>
              <a:t>150nm </a:t>
            </a:r>
            <a:r>
              <a:rPr lang="ja-JP" altLang="en-US" dirty="0"/>
              <a:t>以上の発光ピ ークシフトを観測した 。さらにレ ーザ発振波長では</a:t>
            </a:r>
            <a:r>
              <a:rPr lang="en-US" altLang="ja-JP" dirty="0"/>
              <a:t>1472nm </a:t>
            </a:r>
            <a:r>
              <a:rPr lang="ja-JP" altLang="en-US" dirty="0"/>
              <a:t>から</a:t>
            </a:r>
            <a:r>
              <a:rPr lang="en-US" altLang="ja-JP" dirty="0"/>
              <a:t>1705nm </a:t>
            </a:r>
            <a:r>
              <a:rPr lang="ja-JP" altLang="en-US" dirty="0"/>
              <a:t>の波長範囲で発振を確認し 、</a:t>
            </a:r>
            <a:r>
              <a:rPr lang="en-US" altLang="ja-JP" dirty="0"/>
              <a:t>230nm </a:t>
            </a:r>
            <a:r>
              <a:rPr lang="ja-JP" altLang="en-US" dirty="0"/>
              <a:t>のレ ーザ発振波長の卩</a:t>
            </a:r>
            <a:r>
              <a:rPr lang="en-US" altLang="ja-JP" dirty="0"/>
              <a:t>∫</a:t>
            </a:r>
            <a:r>
              <a:rPr lang="ja-JP" altLang="en-US" dirty="0"/>
              <a:t>変性を示した 。これらの結果は高性能な広帯域波長可変レ ーザなど への応用が期待できる</a:t>
            </a:r>
            <a:r>
              <a:rPr lang="en-US" altLang="ja-JP" dirty="0"/>
              <a:t>e</a:t>
            </a:r>
          </a:p>
          <a:p>
            <a:endParaRPr kumimoji="1" lang="ja-JP" altLang="ja-JP" sz="1200" kern="1200" dirty="0">
              <a:solidFill>
                <a:schemeClr val="tx1"/>
              </a:solidFill>
              <a:effectLst/>
              <a:latin typeface="Times New Roman" pitchFamily="18" charset="0"/>
              <a:ea typeface="ＭＳ Ｐ明朝" charset="-128"/>
              <a:cs typeface="+mn-cs"/>
            </a:endParaRPr>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10</a:t>
            </a:fld>
            <a:endParaRPr lang="en-US" altLang="ja-JP"/>
          </a:p>
        </p:txBody>
      </p:sp>
    </p:spTree>
    <p:extLst>
      <p:ext uri="{BB962C8B-B14F-4D97-AF65-F5344CB8AC3E}">
        <p14:creationId xmlns:p14="http://schemas.microsoft.com/office/powerpoint/2010/main" val="3627741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11</a:t>
            </a:fld>
            <a:endParaRPr lang="en-US" altLang="ja-JP"/>
          </a:p>
        </p:txBody>
      </p:sp>
    </p:spTree>
    <p:extLst>
      <p:ext uri="{BB962C8B-B14F-4D97-AF65-F5344CB8AC3E}">
        <p14:creationId xmlns:p14="http://schemas.microsoft.com/office/powerpoint/2010/main" val="3627741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smtClean="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12</a:t>
            </a:fld>
            <a:endParaRPr lang="en-US" altLang="ja-JP"/>
          </a:p>
        </p:txBody>
      </p:sp>
    </p:spTree>
    <p:extLst>
      <p:ext uri="{BB962C8B-B14F-4D97-AF65-F5344CB8AC3E}">
        <p14:creationId xmlns:p14="http://schemas.microsoft.com/office/powerpoint/2010/main" val="2420902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13</a:t>
            </a:fld>
            <a:endParaRPr lang="en-US" altLang="ja-JP"/>
          </a:p>
        </p:txBody>
      </p:sp>
    </p:spTree>
    <p:extLst>
      <p:ext uri="{BB962C8B-B14F-4D97-AF65-F5344CB8AC3E}">
        <p14:creationId xmlns:p14="http://schemas.microsoft.com/office/powerpoint/2010/main" val="523635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14</a:t>
            </a:fld>
            <a:endParaRPr lang="en-US" altLang="ja-JP"/>
          </a:p>
        </p:txBody>
      </p:sp>
    </p:spTree>
    <p:extLst>
      <p:ext uri="{BB962C8B-B14F-4D97-AF65-F5344CB8AC3E}">
        <p14:creationId xmlns:p14="http://schemas.microsoft.com/office/powerpoint/2010/main" val="3029814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C1CCB9-D311-4D8B-A79D-CA547CF3FA99}" type="slidenum">
              <a:rPr lang="en-US" altLang="ja-JP"/>
              <a:pPr/>
              <a:t>16</a:t>
            </a:fld>
            <a:endParaRPr lang="en-US" altLang="ja-JP" dirty="0"/>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411076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CEACC9-05A2-4C78-9801-6A6D89A266DB}" type="slidenum">
              <a:rPr lang="en-US" altLang="ja-JP"/>
              <a:pPr/>
              <a:t>2</a:t>
            </a:fld>
            <a:endParaRPr lang="en-US" altLang="ja-JP"/>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ja-JP" altLang="ja-JP" dirty="0"/>
          </a:p>
        </p:txBody>
      </p:sp>
    </p:spTree>
    <p:extLst>
      <p:ext uri="{BB962C8B-B14F-4D97-AF65-F5344CB8AC3E}">
        <p14:creationId xmlns:p14="http://schemas.microsoft.com/office/powerpoint/2010/main" val="3174809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3</a:t>
            </a:fld>
            <a:endParaRPr lang="en-US" altLang="ja-JP"/>
          </a:p>
        </p:txBody>
      </p:sp>
    </p:spTree>
    <p:extLst>
      <p:ext uri="{BB962C8B-B14F-4D97-AF65-F5344CB8AC3E}">
        <p14:creationId xmlns:p14="http://schemas.microsoft.com/office/powerpoint/2010/main" val="619963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4</a:t>
            </a:fld>
            <a:endParaRPr lang="en-US" altLang="ja-JP"/>
          </a:p>
        </p:txBody>
      </p:sp>
    </p:spTree>
    <p:extLst>
      <p:ext uri="{BB962C8B-B14F-4D97-AF65-F5344CB8AC3E}">
        <p14:creationId xmlns:p14="http://schemas.microsoft.com/office/powerpoint/2010/main" val="137147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5</a:t>
            </a:fld>
            <a:endParaRPr lang="en-US" altLang="ja-JP"/>
          </a:p>
        </p:txBody>
      </p:sp>
    </p:spTree>
    <p:extLst>
      <p:ext uri="{BB962C8B-B14F-4D97-AF65-F5344CB8AC3E}">
        <p14:creationId xmlns:p14="http://schemas.microsoft.com/office/powerpoint/2010/main" val="2388568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6</a:t>
            </a:fld>
            <a:endParaRPr lang="en-US" altLang="ja-JP" dirty="0"/>
          </a:p>
        </p:txBody>
      </p:sp>
    </p:spTree>
    <p:extLst>
      <p:ext uri="{BB962C8B-B14F-4D97-AF65-F5344CB8AC3E}">
        <p14:creationId xmlns:p14="http://schemas.microsoft.com/office/powerpoint/2010/main" val="3611541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7</a:t>
            </a:fld>
            <a:endParaRPr lang="en-US" altLang="ja-JP" dirty="0"/>
          </a:p>
        </p:txBody>
      </p:sp>
    </p:spTree>
    <p:extLst>
      <p:ext uri="{BB962C8B-B14F-4D97-AF65-F5344CB8AC3E}">
        <p14:creationId xmlns:p14="http://schemas.microsoft.com/office/powerpoint/2010/main" val="510464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8</a:t>
            </a:fld>
            <a:endParaRPr lang="en-US" altLang="ja-JP"/>
          </a:p>
        </p:txBody>
      </p:sp>
    </p:spTree>
    <p:extLst>
      <p:ext uri="{BB962C8B-B14F-4D97-AF65-F5344CB8AC3E}">
        <p14:creationId xmlns:p14="http://schemas.microsoft.com/office/powerpoint/2010/main" val="4049721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u="none" dirty="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97F3AF13-CDC0-4EBC-B087-8BE83762745A}" type="slidenum">
              <a:rPr lang="en-US" altLang="ja-JP" smtClean="0"/>
              <a:pPr>
                <a:defRPr/>
              </a:pPr>
              <a:t>9</a:t>
            </a:fld>
            <a:endParaRPr lang="en-US" altLang="ja-JP" dirty="0"/>
          </a:p>
        </p:txBody>
      </p:sp>
    </p:spTree>
    <p:extLst>
      <p:ext uri="{BB962C8B-B14F-4D97-AF65-F5344CB8AC3E}">
        <p14:creationId xmlns:p14="http://schemas.microsoft.com/office/powerpoint/2010/main" val="1567773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Tree>
    <p:extLst>
      <p:ext uri="{BB962C8B-B14F-4D97-AF65-F5344CB8AC3E}">
        <p14:creationId xmlns:p14="http://schemas.microsoft.com/office/powerpoint/2010/main" val="19489331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cxnSp>
        <p:nvCxnSpPr>
          <p:cNvPr id="5" name="直線コネクタ 4"/>
          <p:cNvCxnSpPr/>
          <p:nvPr userDrawn="1"/>
        </p:nvCxnSpPr>
        <p:spPr>
          <a:xfrm>
            <a:off x="323854" y="286984"/>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userDrawn="1"/>
        </p:nvCxnSpPr>
        <p:spPr>
          <a:xfrm>
            <a:off x="323854" y="791809"/>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8000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4796"/>
            <a:ext cx="2057400" cy="592137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04796"/>
            <a:ext cx="6019800" cy="592137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577262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04796"/>
            <a:ext cx="8229600" cy="59213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1950420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dirty="0" smtClean="0"/>
              <a:t>マスター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grpSp>
        <p:nvGrpSpPr>
          <p:cNvPr id="4" name="グループ化 3"/>
          <p:cNvGrpSpPr/>
          <p:nvPr userDrawn="1"/>
        </p:nvGrpSpPr>
        <p:grpSpPr>
          <a:xfrm>
            <a:off x="323854" y="295870"/>
            <a:ext cx="8496300" cy="504825"/>
            <a:chOff x="323850" y="295862"/>
            <a:chExt cx="8496300" cy="504825"/>
          </a:xfrm>
        </p:grpSpPr>
        <p:cxnSp>
          <p:nvCxnSpPr>
            <p:cNvPr id="5" name="直線コネクタ 4"/>
            <p:cNvCxnSpPr/>
            <p:nvPr userDrawn="1"/>
          </p:nvCxnSpPr>
          <p:spPr>
            <a:xfrm>
              <a:off x="323850" y="295862"/>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userDrawn="1"/>
          </p:nvCxnSpPr>
          <p:spPr>
            <a:xfrm>
              <a:off x="323850" y="800687"/>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grpSp>
      <p:sp>
        <p:nvSpPr>
          <p:cNvPr id="7" name="正方形/長方形 6"/>
          <p:cNvSpPr/>
          <p:nvPr userDrawn="1"/>
        </p:nvSpPr>
        <p:spPr>
          <a:xfrm>
            <a:off x="1620180" y="6599356"/>
            <a:ext cx="5890334" cy="307777"/>
          </a:xfrm>
          <a:prstGeom prst="rect">
            <a:avLst/>
          </a:prstGeom>
        </p:spPr>
        <p:txBody>
          <a:bodyPr wrap="square">
            <a:spAutoFit/>
          </a:bodyPr>
          <a:lstStyle/>
          <a:p>
            <a:r>
              <a:rPr lang="en-US" altLang="ja-JP" sz="1400" b="1" i="1" dirty="0" smtClean="0">
                <a:solidFill>
                  <a:srgbClr val="002060"/>
                </a:solidFill>
                <a:latin typeface="Times New Roman" pitchFamily="18" charset="0"/>
                <a:cs typeface="Times New Roman" pitchFamily="18" charset="0"/>
              </a:rPr>
              <a:t>NOAA Working Group on Space-Based Lidar Winds</a:t>
            </a:r>
          </a:p>
        </p:txBody>
      </p:sp>
      <p:sp>
        <p:nvSpPr>
          <p:cNvPr id="8" name="テキスト ボックス 7"/>
          <p:cNvSpPr txBox="1"/>
          <p:nvPr userDrawn="1"/>
        </p:nvSpPr>
        <p:spPr>
          <a:xfrm>
            <a:off x="818225" y="6595212"/>
            <a:ext cx="1632015" cy="307777"/>
          </a:xfrm>
          <a:prstGeom prst="rect">
            <a:avLst/>
          </a:prstGeom>
          <a:noFill/>
        </p:spPr>
        <p:txBody>
          <a:bodyPr wrap="square" rtlCol="0">
            <a:spAutoFit/>
          </a:bodyPr>
          <a:lstStyle/>
          <a:p>
            <a:pPr algn="l"/>
            <a:r>
              <a:rPr kumimoji="1" lang="en-US" altLang="ja-JP" sz="1400" dirty="0" smtClean="0">
                <a:latin typeface="Times New Roman" pitchFamily="18" charset="0"/>
                <a:ea typeface="+mn-ea"/>
                <a:cs typeface="Times New Roman" pitchFamily="18" charset="0"/>
              </a:rPr>
              <a:t>10/14/15</a:t>
            </a:r>
            <a:endParaRPr kumimoji="1" lang="ja-JP" altLang="en-US" sz="1400" dirty="0">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057093672"/>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8" name="正方形/長方形 7"/>
          <p:cNvSpPr/>
          <p:nvPr userDrawn="1"/>
        </p:nvSpPr>
        <p:spPr>
          <a:xfrm>
            <a:off x="1620180" y="6599356"/>
            <a:ext cx="5890334" cy="307777"/>
          </a:xfrm>
          <a:prstGeom prst="rect">
            <a:avLst/>
          </a:prstGeom>
        </p:spPr>
        <p:txBody>
          <a:bodyPr wrap="square">
            <a:spAutoFit/>
          </a:bodyPr>
          <a:lstStyle/>
          <a:p>
            <a:r>
              <a:rPr lang="en-US" altLang="ja-JP" sz="1400" b="1" i="1" dirty="0" smtClean="0">
                <a:solidFill>
                  <a:srgbClr val="002060"/>
                </a:solidFill>
                <a:latin typeface="Times New Roman" pitchFamily="18" charset="0"/>
                <a:cs typeface="Times New Roman" pitchFamily="18" charset="0"/>
              </a:rPr>
              <a:t>NOAA Working Group on Space-Based Lidar Winds</a:t>
            </a:r>
          </a:p>
        </p:txBody>
      </p:sp>
    </p:spTree>
    <p:extLst>
      <p:ext uri="{BB962C8B-B14F-4D97-AF65-F5344CB8AC3E}">
        <p14:creationId xmlns:p14="http://schemas.microsoft.com/office/powerpoint/2010/main" val="10107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26841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268413"/>
            <a:ext cx="4038600" cy="4857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cxnSp>
        <p:nvCxnSpPr>
          <p:cNvPr id="6" name="直線コネクタ 5"/>
          <p:cNvCxnSpPr/>
          <p:nvPr userDrawn="1"/>
        </p:nvCxnSpPr>
        <p:spPr>
          <a:xfrm>
            <a:off x="323854" y="286984"/>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userDrawn="1"/>
        </p:nvCxnSpPr>
        <p:spPr>
          <a:xfrm>
            <a:off x="323854" y="791809"/>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userDrawn="1"/>
        </p:nvSpPr>
        <p:spPr>
          <a:xfrm>
            <a:off x="1620180" y="6599356"/>
            <a:ext cx="5890334" cy="307777"/>
          </a:xfrm>
          <a:prstGeom prst="rect">
            <a:avLst/>
          </a:prstGeom>
        </p:spPr>
        <p:txBody>
          <a:bodyPr wrap="square">
            <a:spAutoFit/>
          </a:bodyPr>
          <a:lstStyle/>
          <a:p>
            <a:r>
              <a:rPr lang="en-US" altLang="ja-JP" sz="1400" b="1" i="1" dirty="0" smtClean="0">
                <a:solidFill>
                  <a:srgbClr val="002060"/>
                </a:solidFill>
                <a:latin typeface="Times New Roman" pitchFamily="18" charset="0"/>
                <a:cs typeface="Times New Roman" pitchFamily="18" charset="0"/>
              </a:rPr>
              <a:t>NOAA Working Group on Space-Based Lidar Winds</a:t>
            </a:r>
          </a:p>
        </p:txBody>
      </p:sp>
      <p:sp>
        <p:nvSpPr>
          <p:cNvPr id="9" name="テキスト ボックス 8"/>
          <p:cNvSpPr txBox="1"/>
          <p:nvPr userDrawn="1"/>
        </p:nvSpPr>
        <p:spPr>
          <a:xfrm>
            <a:off x="818225" y="6595212"/>
            <a:ext cx="1632015" cy="307777"/>
          </a:xfrm>
          <a:prstGeom prst="rect">
            <a:avLst/>
          </a:prstGeom>
          <a:noFill/>
        </p:spPr>
        <p:txBody>
          <a:bodyPr wrap="square" rtlCol="0">
            <a:spAutoFit/>
          </a:bodyPr>
          <a:lstStyle/>
          <a:p>
            <a:pPr algn="l"/>
            <a:r>
              <a:rPr kumimoji="1" lang="en-US" altLang="ja-JP" sz="1400" dirty="0" smtClean="0">
                <a:latin typeface="Times New Roman" pitchFamily="18" charset="0"/>
                <a:ea typeface="+mn-ea"/>
                <a:cs typeface="Times New Roman" pitchFamily="18" charset="0"/>
              </a:rPr>
              <a:t>10/14/15</a:t>
            </a:r>
            <a:endParaRPr kumimoji="1" lang="ja-JP" altLang="en-US" sz="1400" dirty="0">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60937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cxnSp>
        <p:nvCxnSpPr>
          <p:cNvPr id="8" name="直線コネクタ 7"/>
          <p:cNvCxnSpPr/>
          <p:nvPr userDrawn="1"/>
        </p:nvCxnSpPr>
        <p:spPr>
          <a:xfrm>
            <a:off x="323854" y="606592"/>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323854" y="1111417"/>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59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マスター タイトルの書式設定</a:t>
            </a:r>
            <a:endParaRPr lang="ja-JP" altLang="en-US" dirty="0"/>
          </a:p>
        </p:txBody>
      </p:sp>
      <p:cxnSp>
        <p:nvCxnSpPr>
          <p:cNvPr id="4" name="直線コネクタ 3"/>
          <p:cNvCxnSpPr/>
          <p:nvPr userDrawn="1"/>
        </p:nvCxnSpPr>
        <p:spPr>
          <a:xfrm>
            <a:off x="323854" y="278106"/>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userDrawn="1"/>
        </p:nvCxnSpPr>
        <p:spPr>
          <a:xfrm>
            <a:off x="323854" y="782931"/>
            <a:ext cx="84963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userDrawn="1"/>
        </p:nvSpPr>
        <p:spPr>
          <a:xfrm>
            <a:off x="1620180" y="6599356"/>
            <a:ext cx="5890334" cy="307777"/>
          </a:xfrm>
          <a:prstGeom prst="rect">
            <a:avLst/>
          </a:prstGeom>
        </p:spPr>
        <p:txBody>
          <a:bodyPr wrap="square">
            <a:spAutoFit/>
          </a:bodyPr>
          <a:lstStyle/>
          <a:p>
            <a:r>
              <a:rPr lang="en-US" altLang="ja-JP" sz="1400" b="1" i="1" dirty="0" smtClean="0">
                <a:solidFill>
                  <a:srgbClr val="002060"/>
                </a:solidFill>
                <a:latin typeface="Times New Roman" pitchFamily="18" charset="0"/>
                <a:cs typeface="Times New Roman" pitchFamily="18" charset="0"/>
              </a:rPr>
              <a:t>NOAA Working Group on Space-Based Lidar Winds</a:t>
            </a:r>
          </a:p>
        </p:txBody>
      </p:sp>
    </p:spTree>
    <p:extLst>
      <p:ext uri="{BB962C8B-B14F-4D97-AF65-F5344CB8AC3E}">
        <p14:creationId xmlns:p14="http://schemas.microsoft.com/office/powerpoint/2010/main" val="1420951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正方形/長方形 4"/>
          <p:cNvSpPr/>
          <p:nvPr userDrawn="1"/>
        </p:nvSpPr>
        <p:spPr>
          <a:xfrm>
            <a:off x="1620180" y="6599356"/>
            <a:ext cx="5890334" cy="307777"/>
          </a:xfrm>
          <a:prstGeom prst="rect">
            <a:avLst/>
          </a:prstGeom>
        </p:spPr>
        <p:txBody>
          <a:bodyPr wrap="square">
            <a:spAutoFit/>
          </a:bodyPr>
          <a:lstStyle/>
          <a:p>
            <a:r>
              <a:rPr lang="en-US" altLang="ja-JP" sz="1400" b="1" i="1" dirty="0" smtClean="0">
                <a:solidFill>
                  <a:srgbClr val="002060"/>
                </a:solidFill>
                <a:latin typeface="Times New Roman" pitchFamily="18" charset="0"/>
                <a:cs typeface="Times New Roman" pitchFamily="18" charset="0"/>
              </a:rPr>
              <a:t>NOAA Working Group on Space-Based Lidar Winds</a:t>
            </a:r>
          </a:p>
        </p:txBody>
      </p:sp>
      <p:sp>
        <p:nvSpPr>
          <p:cNvPr id="6" name="テキスト ボックス 5"/>
          <p:cNvSpPr txBox="1"/>
          <p:nvPr userDrawn="1"/>
        </p:nvSpPr>
        <p:spPr>
          <a:xfrm>
            <a:off x="818225" y="6595212"/>
            <a:ext cx="1632015" cy="307777"/>
          </a:xfrm>
          <a:prstGeom prst="rect">
            <a:avLst/>
          </a:prstGeom>
          <a:noFill/>
        </p:spPr>
        <p:txBody>
          <a:bodyPr wrap="square" rtlCol="0">
            <a:spAutoFit/>
          </a:bodyPr>
          <a:lstStyle/>
          <a:p>
            <a:pPr algn="l"/>
            <a:r>
              <a:rPr kumimoji="1" lang="en-US" altLang="ja-JP" sz="1400" dirty="0" smtClean="0">
                <a:latin typeface="Times New Roman" pitchFamily="18" charset="0"/>
                <a:ea typeface="+mn-ea"/>
                <a:cs typeface="Times New Roman" pitchFamily="18" charset="0"/>
              </a:rPr>
              <a:t>10/14/15</a:t>
            </a:r>
            <a:endParaRPr kumimoji="1" lang="ja-JP" altLang="en-US" sz="1400" dirty="0">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47183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2967484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Tree>
    <p:extLst>
      <p:ext uri="{BB962C8B-B14F-4D97-AF65-F5344CB8AC3E}">
        <p14:creationId xmlns:p14="http://schemas.microsoft.com/office/powerpoint/2010/main" val="465265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0922"/>
            <a:ext cx="8229600" cy="745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30567" y="1020932"/>
            <a:ext cx="8229600" cy="553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pic>
        <p:nvPicPr>
          <p:cNvPr id="14"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9388" y="6163857"/>
            <a:ext cx="929599"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userDrawn="1"/>
        </p:nvSpPr>
        <p:spPr>
          <a:xfrm>
            <a:off x="8258588" y="6596117"/>
            <a:ext cx="894291" cy="338554"/>
          </a:xfrm>
          <a:prstGeom prst="rect">
            <a:avLst/>
          </a:prstGeom>
          <a:noFill/>
        </p:spPr>
        <p:txBody>
          <a:bodyPr wrap="square" rtlCol="0">
            <a:spAutoFit/>
          </a:bodyPr>
          <a:lstStyle/>
          <a:p>
            <a:pPr algn="r"/>
            <a:fld id="{B8ECBB4C-5FFC-4488-AF83-9BEA483EB438}" type="slidenum">
              <a:rPr kumimoji="1" lang="ja-JP" altLang="en-US" sz="1600" b="1" smtClean="0">
                <a:latin typeface="Times New Roman" pitchFamily="18" charset="0"/>
                <a:cs typeface="Times New Roman" pitchFamily="18" charset="0"/>
              </a:rPr>
              <a:pPr algn="r"/>
              <a:t>‹#›</a:t>
            </a:fld>
            <a:r>
              <a:rPr kumimoji="1" lang="en-US" altLang="ja-JP" sz="1400" dirty="0" smtClean="0">
                <a:latin typeface="Times New Roman" pitchFamily="18" charset="0"/>
                <a:cs typeface="Times New Roman" pitchFamily="18" charset="0"/>
              </a:rPr>
              <a:t>/18</a:t>
            </a:r>
            <a:endParaRPr kumimoji="1" lang="ja-JP" altLang="en-US" sz="1400" dirty="0">
              <a:latin typeface="Times New Roman" pitchFamily="18" charset="0"/>
              <a:cs typeface="Times New Roman" pitchFamily="18" charset="0"/>
            </a:endParaRPr>
          </a:p>
        </p:txBody>
      </p:sp>
      <p:cxnSp>
        <p:nvCxnSpPr>
          <p:cNvPr id="11" name="直線コネクタ 10"/>
          <p:cNvCxnSpPr/>
          <p:nvPr userDrawn="1"/>
        </p:nvCxnSpPr>
        <p:spPr>
          <a:xfrm>
            <a:off x="1060697" y="6597810"/>
            <a:ext cx="7632000" cy="0"/>
          </a:xfrm>
          <a:prstGeom prst="line">
            <a:avLst/>
          </a:prstGeom>
          <a:ln w="34925">
            <a:gradFill flip="none" rotWithShape="1">
              <a:gsLst>
                <a:gs pos="0">
                  <a:srgbClr val="03D4A8"/>
                </a:gs>
                <a:gs pos="25000">
                  <a:srgbClr val="21D6E0"/>
                </a:gs>
                <a:gs pos="75000">
                  <a:srgbClr val="0087E6"/>
                </a:gs>
                <a:gs pos="100000">
                  <a:srgbClr val="005CBF"/>
                </a:gs>
              </a:gsLst>
              <a:lin ang="10800000" scaled="1"/>
              <a:tileRect/>
            </a:gra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7" r:id="rId12"/>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kumimoji="1" sz="3600">
          <a:solidFill>
            <a:schemeClr val="tx2"/>
          </a:solidFill>
          <a:latin typeface="+mj-lt"/>
          <a:ea typeface="+mj-ea"/>
          <a:cs typeface="+mj-cs"/>
        </a:defRPr>
      </a:lvl1pPr>
      <a:lvl2pPr algn="ctr" rtl="0" eaLnBrk="0" fontAlgn="base" hangingPunct="0">
        <a:spcBef>
          <a:spcPct val="0"/>
        </a:spcBef>
        <a:spcAft>
          <a:spcPct val="0"/>
        </a:spcAft>
        <a:defRPr kumimoji="1" sz="3600">
          <a:solidFill>
            <a:schemeClr val="tx2"/>
          </a:solidFill>
          <a:latin typeface="Arial" charset="0"/>
          <a:ea typeface="ＭＳ Ｐゴシック" charset="-128"/>
        </a:defRPr>
      </a:lvl2pPr>
      <a:lvl3pPr algn="ctr" rtl="0" eaLnBrk="0" fontAlgn="base" hangingPunct="0">
        <a:spcBef>
          <a:spcPct val="0"/>
        </a:spcBef>
        <a:spcAft>
          <a:spcPct val="0"/>
        </a:spcAft>
        <a:defRPr kumimoji="1" sz="3600">
          <a:solidFill>
            <a:schemeClr val="tx2"/>
          </a:solidFill>
          <a:latin typeface="Arial" charset="0"/>
          <a:ea typeface="ＭＳ Ｐゴシック" charset="-128"/>
        </a:defRPr>
      </a:lvl3pPr>
      <a:lvl4pPr algn="ctr" rtl="0" eaLnBrk="0" fontAlgn="base" hangingPunct="0">
        <a:spcBef>
          <a:spcPct val="0"/>
        </a:spcBef>
        <a:spcAft>
          <a:spcPct val="0"/>
        </a:spcAft>
        <a:defRPr kumimoji="1" sz="3600">
          <a:solidFill>
            <a:schemeClr val="tx2"/>
          </a:solidFill>
          <a:latin typeface="Arial" charset="0"/>
          <a:ea typeface="ＭＳ Ｐゴシック" charset="-128"/>
        </a:defRPr>
      </a:lvl4pPr>
      <a:lvl5pPr algn="ctr" rtl="0" eaLnBrk="0" fontAlgn="base" hangingPunct="0">
        <a:spcBef>
          <a:spcPct val="0"/>
        </a:spcBef>
        <a:spcAft>
          <a:spcPct val="0"/>
        </a:spcAft>
        <a:defRPr kumimoji="1" sz="3600">
          <a:solidFill>
            <a:schemeClr val="tx2"/>
          </a:solidFill>
          <a:latin typeface="Arial" charset="0"/>
          <a:ea typeface="ＭＳ Ｐゴシック" charset="-128"/>
        </a:defRPr>
      </a:lvl5pPr>
      <a:lvl6pPr marL="457200" algn="ctr" rtl="0" fontAlgn="base">
        <a:spcBef>
          <a:spcPct val="0"/>
        </a:spcBef>
        <a:spcAft>
          <a:spcPct val="0"/>
        </a:spcAft>
        <a:defRPr kumimoji="1" sz="3600">
          <a:solidFill>
            <a:schemeClr val="tx2"/>
          </a:solidFill>
          <a:latin typeface="Arial" charset="0"/>
          <a:ea typeface="ＭＳ Ｐゴシック" charset="-128"/>
        </a:defRPr>
      </a:lvl6pPr>
      <a:lvl7pPr marL="914400" algn="ctr" rtl="0" fontAlgn="base">
        <a:spcBef>
          <a:spcPct val="0"/>
        </a:spcBef>
        <a:spcAft>
          <a:spcPct val="0"/>
        </a:spcAft>
        <a:defRPr kumimoji="1" sz="3600">
          <a:solidFill>
            <a:schemeClr val="tx2"/>
          </a:solidFill>
          <a:latin typeface="Arial" charset="0"/>
          <a:ea typeface="ＭＳ Ｐゴシック" charset="-128"/>
        </a:defRPr>
      </a:lvl7pPr>
      <a:lvl8pPr marL="1371600" algn="ctr" rtl="0" fontAlgn="base">
        <a:spcBef>
          <a:spcPct val="0"/>
        </a:spcBef>
        <a:spcAft>
          <a:spcPct val="0"/>
        </a:spcAft>
        <a:defRPr kumimoji="1" sz="3600">
          <a:solidFill>
            <a:schemeClr val="tx2"/>
          </a:solidFill>
          <a:latin typeface="Arial" charset="0"/>
          <a:ea typeface="ＭＳ Ｐゴシック" charset="-128"/>
        </a:defRPr>
      </a:lvl8pPr>
      <a:lvl9pPr marL="1828800" algn="ctr" rtl="0" fontAlgn="base">
        <a:spcBef>
          <a:spcPct val="0"/>
        </a:spcBef>
        <a:spcAft>
          <a:spcPct val="0"/>
        </a:spcAft>
        <a:defRPr kumimoji="1" sz="36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8.png"/><Relationship Id="rId11"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oleObject" Target="../embeddings/oleObject1.bin"/><Relationship Id="rId8" Type="http://schemas.openxmlformats.org/officeDocument/2006/relationships/image" Target="../media/image19.wmf"/><Relationship Id="rId9" Type="http://schemas.openxmlformats.org/officeDocument/2006/relationships/oleObject" Target="../embeddings/oleObject2.bin"/><Relationship Id="rId10" Type="http://schemas.openxmlformats.org/officeDocument/2006/relationships/image" Target="../media/image20.wmf"/><Relationship Id="rId11" Type="http://schemas.openxmlformats.org/officeDocument/2006/relationships/image" Target="../media/image24.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566923"/>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7454" y="2036950"/>
            <a:ext cx="4229100"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テキスト ボックス 7"/>
          <p:cNvSpPr txBox="1">
            <a:spLocks noChangeArrowheads="1"/>
          </p:cNvSpPr>
          <p:nvPr/>
        </p:nvSpPr>
        <p:spPr bwMode="auto">
          <a:xfrm>
            <a:off x="1949886" y="2155225"/>
            <a:ext cx="524425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b="1" i="1" dirty="0">
                <a:solidFill>
                  <a:srgbClr val="002060"/>
                </a:solidFill>
                <a:latin typeface="Times New Roman" pitchFamily="18" charset="0"/>
                <a:cs typeface="Times New Roman" pitchFamily="18" charset="0"/>
              </a:rPr>
              <a:t>NOAA Working Group on Space-Based Lidar </a:t>
            </a:r>
            <a:r>
              <a:rPr lang="en-US" altLang="ja-JP" b="1" i="1" dirty="0" smtClean="0">
                <a:solidFill>
                  <a:srgbClr val="002060"/>
                </a:solidFill>
                <a:latin typeface="Times New Roman" pitchFamily="18" charset="0"/>
                <a:cs typeface="Times New Roman" pitchFamily="18" charset="0"/>
              </a:rPr>
              <a:t>Winds</a:t>
            </a:r>
          </a:p>
          <a:p>
            <a:r>
              <a:rPr lang="en-US" altLang="ja-JP" sz="1400" b="1" dirty="0" smtClean="0">
                <a:solidFill>
                  <a:srgbClr val="002060"/>
                </a:solidFill>
                <a:latin typeface="Times New Roman" pitchFamily="18" charset="0"/>
                <a:ea typeface="Arial Unicode MS" pitchFamily="50" charset="-128"/>
                <a:cs typeface="Times New Roman" pitchFamily="18" charset="0"/>
              </a:rPr>
              <a:t>(</a:t>
            </a:r>
            <a:r>
              <a:rPr lang="en-US" altLang="ja-JP" sz="1400" b="1" i="1" dirty="0" smtClean="0">
                <a:solidFill>
                  <a:srgbClr val="002060"/>
                </a:solidFill>
                <a:latin typeface="Times New Roman" pitchFamily="18" charset="0"/>
                <a:ea typeface="Arial Unicode MS" pitchFamily="50" charset="-128"/>
                <a:cs typeface="Times New Roman" pitchFamily="18" charset="0"/>
              </a:rPr>
              <a:t>Nov. </a:t>
            </a:r>
            <a:r>
              <a:rPr lang="en-US" altLang="ja-JP" sz="1400" b="1" i="1" dirty="0" smtClean="0">
                <a:solidFill>
                  <a:srgbClr val="002060"/>
                </a:solidFill>
                <a:latin typeface="Times New Roman" pitchFamily="18" charset="0"/>
                <a:ea typeface="Arial Unicode MS" pitchFamily="50" charset="-128"/>
                <a:cs typeface="Times New Roman" pitchFamily="18" charset="0"/>
              </a:rPr>
              <a:t>3, </a:t>
            </a:r>
            <a:r>
              <a:rPr lang="en-US" altLang="ja-JP" sz="1400" b="1" i="1" dirty="0" smtClean="0">
                <a:solidFill>
                  <a:srgbClr val="002060"/>
                </a:solidFill>
                <a:latin typeface="Times New Roman" pitchFamily="18" charset="0"/>
                <a:ea typeface="Arial Unicode MS" pitchFamily="50" charset="-128"/>
                <a:cs typeface="Times New Roman" pitchFamily="18" charset="0"/>
              </a:rPr>
              <a:t>2015, AOML NOAA</a:t>
            </a:r>
            <a:r>
              <a:rPr lang="en-US" altLang="ja-JP" sz="1400" b="1" i="1" dirty="0" smtClean="0">
                <a:solidFill>
                  <a:srgbClr val="002060"/>
                </a:solidFill>
                <a:latin typeface="Times New Roman" pitchFamily="18" charset="0"/>
                <a:cs typeface="Times New Roman" pitchFamily="18" charset="0"/>
              </a:rPr>
              <a:t>,</a:t>
            </a:r>
            <a:r>
              <a:rPr lang="en-US" altLang="ja-JP" sz="1400" b="1" i="1" dirty="0" smtClean="0">
                <a:solidFill>
                  <a:srgbClr val="002060"/>
                </a:solidFill>
                <a:latin typeface="Times New Roman" pitchFamily="18" charset="0"/>
                <a:ea typeface="Arial Unicode MS" pitchFamily="50" charset="-128"/>
                <a:cs typeface="Times New Roman" pitchFamily="18" charset="0"/>
              </a:rPr>
              <a:t> Miami FL</a:t>
            </a:r>
            <a:r>
              <a:rPr lang="en-US" altLang="ja-JP" sz="1400" b="1" dirty="0" smtClean="0">
                <a:solidFill>
                  <a:srgbClr val="002060"/>
                </a:solidFill>
                <a:latin typeface="Times New Roman" pitchFamily="18" charset="0"/>
                <a:ea typeface="Arial Unicode MS" pitchFamily="50" charset="-128"/>
                <a:cs typeface="Times New Roman" pitchFamily="18" charset="0"/>
              </a:rPr>
              <a:t>)</a:t>
            </a:r>
            <a:endParaRPr lang="ja-JP" altLang="en-US" sz="1400" b="1" dirty="0">
              <a:solidFill>
                <a:srgbClr val="002060"/>
              </a:solidFill>
              <a:latin typeface="Times New Roman" pitchFamily="18" charset="0"/>
              <a:ea typeface="Arial Unicode MS" pitchFamily="50" charset="-128"/>
              <a:cs typeface="Times New Roman" pitchFamily="18" charset="0"/>
            </a:endParaRPr>
          </a:p>
        </p:txBody>
      </p:sp>
      <p:sp>
        <p:nvSpPr>
          <p:cNvPr id="2053" name="テキスト ボックス 8"/>
          <p:cNvSpPr txBox="1">
            <a:spLocks noChangeArrowheads="1"/>
          </p:cNvSpPr>
          <p:nvPr/>
        </p:nvSpPr>
        <p:spPr bwMode="auto">
          <a:xfrm>
            <a:off x="274261" y="2982342"/>
            <a:ext cx="8665433" cy="523220"/>
          </a:xfrm>
          <a:prstGeom prst="rect">
            <a:avLst/>
          </a:prstGeom>
          <a:noFill/>
          <a:ln>
            <a:noFill/>
          </a:ln>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2800" b="1" dirty="0" smtClean="0">
                <a:solidFill>
                  <a:srgbClr val="660066"/>
                </a:solidFill>
                <a:latin typeface="Times New Roman" panose="02020603050405020304" pitchFamily="18" charset="0"/>
                <a:cs typeface="Times New Roman" panose="02020603050405020304" pitchFamily="18" charset="0"/>
              </a:rPr>
              <a:t>Feasibility Study for Space-borne Doppler Wind Lidar</a:t>
            </a:r>
            <a:endParaRPr lang="ja-JP" altLang="en-US" sz="2800" b="1" dirty="0">
              <a:solidFill>
                <a:srgbClr val="660066"/>
              </a:solidFill>
              <a:latin typeface="Times New Roman" pitchFamily="18" charset="0"/>
              <a:cs typeface="Times New Roman" pitchFamily="18" charset="0"/>
            </a:endParaRPr>
          </a:p>
        </p:txBody>
      </p:sp>
      <p:sp>
        <p:nvSpPr>
          <p:cNvPr id="9" name="テキスト ボックス 9"/>
          <p:cNvSpPr txBox="1">
            <a:spLocks noChangeArrowheads="1"/>
          </p:cNvSpPr>
          <p:nvPr/>
        </p:nvSpPr>
        <p:spPr bwMode="auto">
          <a:xfrm>
            <a:off x="422672" y="3747902"/>
            <a:ext cx="8368611" cy="2277547"/>
          </a:xfrm>
          <a:prstGeom prst="rect">
            <a:avLst/>
          </a:prstGeom>
          <a:noFill/>
          <a:ln>
            <a:noFill/>
          </a:ln>
          <a:extLst/>
        </p:spPr>
        <p:txBody>
          <a:bodyPr wrap="square">
            <a:spAutoFit/>
          </a:bodyPr>
          <a:lstStyle>
            <a:lvl1pPr>
              <a:defRPr kumimoji="1">
                <a:solidFill>
                  <a:schemeClr val="tx1"/>
                </a:solidFill>
                <a:latin typeface="Calibri" pitchFamily="34" charset="0"/>
                <a:ea typeface="ＭＳ Ｐゴシック" charset="-128"/>
              </a:defRPr>
            </a:lvl1pPr>
            <a:lvl2pPr marL="742950" indent="-285750">
              <a:defRPr kumimoji="1">
                <a:solidFill>
                  <a:schemeClr val="tx1"/>
                </a:solidFill>
                <a:latin typeface="Calibri" pitchFamily="34" charset="0"/>
                <a:ea typeface="ＭＳ Ｐゴシック" charset="-128"/>
              </a:defRPr>
            </a:lvl2pPr>
            <a:lvl3pPr marL="1143000" indent="-228600">
              <a:defRPr kumimoji="1">
                <a:solidFill>
                  <a:schemeClr val="tx1"/>
                </a:solidFill>
                <a:latin typeface="Calibri" pitchFamily="34" charset="0"/>
                <a:ea typeface="ＭＳ Ｐゴシック" charset="-128"/>
              </a:defRPr>
            </a:lvl3pPr>
            <a:lvl4pPr marL="1600200" indent="-228600">
              <a:defRPr kumimoji="1">
                <a:solidFill>
                  <a:schemeClr val="tx1"/>
                </a:solidFill>
                <a:latin typeface="Calibri" pitchFamily="34" charset="0"/>
                <a:ea typeface="ＭＳ Ｐゴシック" charset="-128"/>
              </a:defRPr>
            </a:lvl4pPr>
            <a:lvl5pPr marL="2057400" indent="-228600">
              <a:defRPr kumimoji="1">
                <a:solidFill>
                  <a:schemeClr val="tx1"/>
                </a:solidFill>
                <a:latin typeface="Calibri" pitchFamily="34" charset="0"/>
                <a:ea typeface="ＭＳ Ｐゴシック" charset="-128"/>
              </a:defRPr>
            </a:lvl5pPr>
            <a:lvl6pPr marL="2514600" indent="-228600" fontAlgn="base">
              <a:spcBef>
                <a:spcPct val="0"/>
              </a:spcBef>
              <a:spcAft>
                <a:spcPct val="0"/>
              </a:spcAft>
              <a:defRPr kumimoji="1">
                <a:solidFill>
                  <a:schemeClr val="tx1"/>
                </a:solidFill>
                <a:latin typeface="Calibri" pitchFamily="34" charset="0"/>
                <a:ea typeface="ＭＳ Ｐゴシック" charset="-128"/>
              </a:defRPr>
            </a:lvl6pPr>
            <a:lvl7pPr marL="2971800" indent="-228600" fontAlgn="base">
              <a:spcBef>
                <a:spcPct val="0"/>
              </a:spcBef>
              <a:spcAft>
                <a:spcPct val="0"/>
              </a:spcAft>
              <a:defRPr kumimoji="1">
                <a:solidFill>
                  <a:schemeClr val="tx1"/>
                </a:solidFill>
                <a:latin typeface="Calibri" pitchFamily="34" charset="0"/>
                <a:ea typeface="ＭＳ Ｐゴシック" charset="-128"/>
              </a:defRPr>
            </a:lvl7pPr>
            <a:lvl8pPr marL="3429000" indent="-228600" fontAlgn="base">
              <a:spcBef>
                <a:spcPct val="0"/>
              </a:spcBef>
              <a:spcAft>
                <a:spcPct val="0"/>
              </a:spcAft>
              <a:defRPr kumimoji="1">
                <a:solidFill>
                  <a:schemeClr val="tx1"/>
                </a:solidFill>
                <a:latin typeface="Calibri" pitchFamily="34" charset="0"/>
                <a:ea typeface="ＭＳ Ｐゴシック" charset="-128"/>
              </a:defRPr>
            </a:lvl8pPr>
            <a:lvl9pPr marL="3886200" indent="-228600" fontAlgn="base">
              <a:spcBef>
                <a:spcPct val="0"/>
              </a:spcBef>
              <a:spcAft>
                <a:spcPct val="0"/>
              </a:spcAft>
              <a:defRPr kumimoji="1">
                <a:solidFill>
                  <a:schemeClr val="tx1"/>
                </a:solidFill>
                <a:latin typeface="Calibri" pitchFamily="34" charset="0"/>
                <a:ea typeface="ＭＳ Ｐゴシック" charset="-128"/>
              </a:defRPr>
            </a:lvl9pPr>
          </a:lstStyle>
          <a:p>
            <a:r>
              <a:rPr lang="en-US" altLang="ja-JP" sz="1400" b="1" u="dbl" dirty="0" smtClean="0">
                <a:solidFill>
                  <a:srgbClr val="000090"/>
                </a:solidFill>
                <a:latin typeface="Times New Roman" panose="02020603050405020304" pitchFamily="18" charset="0"/>
                <a:cs typeface="Times New Roman" panose="02020603050405020304" pitchFamily="18" charset="0"/>
              </a:rPr>
              <a:t>S. </a:t>
            </a:r>
            <a:r>
              <a:rPr lang="en-US" altLang="ja-JP" sz="1400" b="1" u="dbl" dirty="0" err="1" smtClean="0">
                <a:solidFill>
                  <a:srgbClr val="000090"/>
                </a:solidFill>
                <a:latin typeface="Times New Roman" panose="02020603050405020304" pitchFamily="18" charset="0"/>
                <a:cs typeface="Times New Roman" panose="02020603050405020304" pitchFamily="18" charset="0"/>
              </a:rPr>
              <a:t>Ishii</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a</a:t>
            </a:r>
            <a:r>
              <a:rPr lang="en-US" altLang="ja-JP" sz="1400" b="1" dirty="0" smtClean="0">
                <a:solidFill>
                  <a:srgbClr val="000090"/>
                </a:solidFill>
                <a:latin typeface="Times New Roman" panose="02020603050405020304" pitchFamily="18" charset="0"/>
                <a:cs typeface="Times New Roman" panose="02020603050405020304" pitchFamily="18" charset="0"/>
              </a:rPr>
              <a:t>, A. Sato</a:t>
            </a:r>
            <a:r>
              <a:rPr lang="en-US" altLang="ja-JP" sz="1400" b="1" baseline="30000" dirty="0" smtClean="0">
                <a:solidFill>
                  <a:srgbClr val="000090"/>
                </a:solidFill>
                <a:latin typeface="Times New Roman" panose="02020603050405020304" pitchFamily="18" charset="0"/>
                <a:cs typeface="Times New Roman" panose="02020603050405020304" pitchFamily="18" charset="0"/>
              </a:rPr>
              <a:t> b, a</a:t>
            </a:r>
            <a:r>
              <a:rPr lang="en-US" altLang="ja-JP" sz="1400" b="1" dirty="0" smtClean="0">
                <a:solidFill>
                  <a:srgbClr val="000090"/>
                </a:solidFill>
                <a:latin typeface="Times New Roman" panose="02020603050405020304" pitchFamily="18" charset="0"/>
                <a:cs typeface="Times New Roman" panose="02020603050405020304" pitchFamily="18" charset="0"/>
              </a:rPr>
              <a:t>, K. </a:t>
            </a:r>
            <a:r>
              <a:rPr lang="en-US" altLang="ja-JP" sz="1400" b="1" dirty="0" err="1" smtClean="0">
                <a:solidFill>
                  <a:srgbClr val="000090"/>
                </a:solidFill>
                <a:latin typeface="Times New Roman" panose="02020603050405020304" pitchFamily="18" charset="0"/>
                <a:cs typeface="Times New Roman" panose="02020603050405020304" pitchFamily="18" charset="0"/>
              </a:rPr>
              <a:t>Akahane</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a</a:t>
            </a:r>
            <a:r>
              <a:rPr lang="en-US" altLang="ja-JP" sz="1400" b="1" dirty="0" smtClean="0">
                <a:solidFill>
                  <a:srgbClr val="000090"/>
                </a:solidFill>
                <a:latin typeface="Times New Roman" panose="02020603050405020304" pitchFamily="18" charset="0"/>
                <a:cs typeface="Times New Roman" panose="02020603050405020304" pitchFamily="18" charset="0"/>
              </a:rPr>
              <a:t>, S. </a:t>
            </a:r>
            <a:r>
              <a:rPr lang="en-US" altLang="ja-JP" sz="1400" b="1" dirty="0" err="1" smtClean="0">
                <a:solidFill>
                  <a:srgbClr val="000090"/>
                </a:solidFill>
                <a:latin typeface="Times New Roman" panose="02020603050405020304" pitchFamily="18" charset="0"/>
                <a:cs typeface="Times New Roman" panose="02020603050405020304" pitchFamily="18" charset="0"/>
              </a:rPr>
              <a:t>Nagano</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a</a:t>
            </a:r>
            <a:r>
              <a:rPr lang="en-US" altLang="ja-JP" sz="1400" b="1" dirty="0" smtClean="0">
                <a:solidFill>
                  <a:srgbClr val="000090"/>
                </a:solidFill>
                <a:latin typeface="Times New Roman" panose="02020603050405020304" pitchFamily="18" charset="0"/>
                <a:cs typeface="Times New Roman" panose="02020603050405020304" pitchFamily="18" charset="0"/>
              </a:rPr>
              <a:t>,</a:t>
            </a:r>
          </a:p>
          <a:p>
            <a:r>
              <a:rPr lang="en-US" altLang="ja-JP" sz="1400" b="1" dirty="0" smtClean="0">
                <a:solidFill>
                  <a:srgbClr val="000090"/>
                </a:solidFill>
                <a:latin typeface="Times New Roman" panose="02020603050405020304" pitchFamily="18" charset="0"/>
                <a:cs typeface="Times New Roman" panose="02020603050405020304" pitchFamily="18" charset="0"/>
              </a:rPr>
              <a:t>T. </a:t>
            </a:r>
            <a:r>
              <a:rPr lang="en-US" altLang="ja-JP" sz="1400" b="1" dirty="0" err="1" smtClean="0">
                <a:solidFill>
                  <a:srgbClr val="000090"/>
                </a:solidFill>
                <a:latin typeface="Times New Roman" panose="02020603050405020304" pitchFamily="18" charset="0"/>
                <a:cs typeface="Times New Roman" panose="02020603050405020304" pitchFamily="18" charset="0"/>
              </a:rPr>
              <a:t>Umezawa</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a</a:t>
            </a:r>
            <a:r>
              <a:rPr lang="en-US" altLang="ja-JP" sz="1400" b="1" dirty="0" smtClean="0">
                <a:solidFill>
                  <a:srgbClr val="000090"/>
                </a:solidFill>
                <a:latin typeface="Times New Roman" panose="02020603050405020304" pitchFamily="18" charset="0"/>
                <a:cs typeface="Times New Roman" panose="02020603050405020304" pitchFamily="18" charset="0"/>
              </a:rPr>
              <a:t>, </a:t>
            </a:r>
            <a:r>
              <a:rPr lang="en-US" altLang="ja-JP" sz="1400" b="1" dirty="0">
                <a:solidFill>
                  <a:srgbClr val="000090"/>
                </a:solidFill>
                <a:latin typeface="Times New Roman" panose="02020603050405020304" pitchFamily="18" charset="0"/>
                <a:cs typeface="Times New Roman" panose="02020603050405020304" pitchFamily="18" charset="0"/>
              </a:rPr>
              <a:t>K. </a:t>
            </a:r>
            <a:r>
              <a:rPr lang="en-US" altLang="ja-JP" sz="1400" b="1" dirty="0" err="1">
                <a:solidFill>
                  <a:srgbClr val="000090"/>
                </a:solidFill>
                <a:latin typeface="Times New Roman" panose="02020603050405020304" pitchFamily="18" charset="0"/>
                <a:cs typeface="Times New Roman" panose="02020603050405020304" pitchFamily="18" charset="0"/>
              </a:rPr>
              <a:t>Mizutani</a:t>
            </a:r>
            <a:r>
              <a:rPr lang="en-US" altLang="ja-JP" sz="1400" b="1" baseline="30000" dirty="0" err="1">
                <a:solidFill>
                  <a:srgbClr val="000090"/>
                </a:solidFill>
                <a:latin typeface="Times New Roman" panose="02020603050405020304" pitchFamily="18" charset="0"/>
                <a:cs typeface="Times New Roman" panose="02020603050405020304" pitchFamily="18" charset="0"/>
              </a:rPr>
              <a:t>a</a:t>
            </a:r>
            <a:r>
              <a:rPr lang="en-US" altLang="ja-JP" sz="1400" b="1" dirty="0">
                <a:solidFill>
                  <a:srgbClr val="000090"/>
                </a:solidFill>
                <a:latin typeface="Times New Roman" panose="02020603050405020304" pitchFamily="18" charset="0"/>
                <a:cs typeface="Times New Roman" panose="02020603050405020304" pitchFamily="18" charset="0"/>
              </a:rPr>
              <a:t>, </a:t>
            </a:r>
            <a:r>
              <a:rPr lang="en-US" altLang="ja-JP" sz="1400" b="1" dirty="0" smtClean="0">
                <a:solidFill>
                  <a:srgbClr val="000090"/>
                </a:solidFill>
                <a:latin typeface="Times New Roman" panose="02020603050405020304" pitchFamily="18" charset="0"/>
                <a:cs typeface="Times New Roman" panose="02020603050405020304" pitchFamily="18" charset="0"/>
              </a:rPr>
              <a:t>P. Baron</a:t>
            </a:r>
            <a:r>
              <a:rPr lang="en-US" altLang="ja-JP" sz="1400" b="1" baseline="30000" dirty="0" smtClean="0">
                <a:solidFill>
                  <a:srgbClr val="000090"/>
                </a:solidFill>
                <a:latin typeface="Times New Roman" panose="02020603050405020304" pitchFamily="18" charset="0"/>
                <a:cs typeface="Times New Roman" panose="02020603050405020304" pitchFamily="18" charset="0"/>
              </a:rPr>
              <a:t>a</a:t>
            </a:r>
            <a:r>
              <a:rPr lang="en-US" altLang="ja-JP" sz="1400" b="1" dirty="0" smtClean="0">
                <a:solidFill>
                  <a:srgbClr val="000090"/>
                </a:solidFill>
                <a:latin typeface="Times New Roman" panose="02020603050405020304" pitchFamily="18" charset="0"/>
                <a:cs typeface="Times New Roman" panose="02020603050405020304" pitchFamily="18" charset="0"/>
              </a:rPr>
              <a:t>, S. </a:t>
            </a:r>
            <a:r>
              <a:rPr lang="en-US" altLang="ja-JP" sz="1400" b="1" dirty="0" err="1" smtClean="0">
                <a:solidFill>
                  <a:srgbClr val="000090"/>
                </a:solidFill>
                <a:latin typeface="Times New Roman" panose="02020603050405020304" pitchFamily="18" charset="0"/>
                <a:cs typeface="Times New Roman" panose="02020603050405020304" pitchFamily="18" charset="0"/>
              </a:rPr>
              <a:t>Ochiai</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a</a:t>
            </a:r>
            <a:r>
              <a:rPr lang="en-US" altLang="ja-JP" sz="1400" b="1" dirty="0" smtClean="0">
                <a:solidFill>
                  <a:srgbClr val="000090"/>
                </a:solidFill>
                <a:latin typeface="Times New Roman" panose="02020603050405020304" pitchFamily="18" charset="0"/>
                <a:cs typeface="Times New Roman" panose="02020603050405020304" pitchFamily="18" charset="0"/>
              </a:rPr>
              <a:t>,</a:t>
            </a:r>
          </a:p>
          <a:p>
            <a:r>
              <a:rPr lang="en-US" altLang="ja-JP" sz="1400" b="1" dirty="0" smtClean="0">
                <a:solidFill>
                  <a:srgbClr val="000090"/>
                </a:solidFill>
                <a:latin typeface="Times New Roman" panose="02020603050405020304" pitchFamily="18" charset="0"/>
                <a:cs typeface="Times New Roman" panose="02020603050405020304" pitchFamily="18" charset="0"/>
              </a:rPr>
              <a:t>K</a:t>
            </a:r>
            <a:r>
              <a:rPr lang="en-US" altLang="ja-JP" sz="1400" b="1" dirty="0">
                <a:solidFill>
                  <a:srgbClr val="000090"/>
                </a:solidFill>
                <a:latin typeface="Times New Roman" panose="02020603050405020304" pitchFamily="18" charset="0"/>
                <a:cs typeface="Times New Roman" panose="02020603050405020304" pitchFamily="18" charset="0"/>
              </a:rPr>
              <a:t>. </a:t>
            </a:r>
            <a:r>
              <a:rPr lang="en-US" altLang="ja-JP" sz="1400" b="1" dirty="0" err="1" smtClean="0">
                <a:solidFill>
                  <a:srgbClr val="000090"/>
                </a:solidFill>
                <a:latin typeface="Times New Roman" panose="02020603050405020304" pitchFamily="18" charset="0"/>
                <a:cs typeface="Times New Roman" panose="02020603050405020304" pitchFamily="18" charset="0"/>
              </a:rPr>
              <a:t>Okamoto</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c</a:t>
            </a:r>
            <a:r>
              <a:rPr lang="en-US" altLang="ja-JP" sz="1400" b="1" baseline="30000" dirty="0" smtClean="0">
                <a:solidFill>
                  <a:srgbClr val="000090"/>
                </a:solidFill>
                <a:latin typeface="Times New Roman" panose="02020603050405020304" pitchFamily="18" charset="0"/>
                <a:cs typeface="Times New Roman" panose="02020603050405020304" pitchFamily="18" charset="0"/>
              </a:rPr>
              <a:t>,</a:t>
            </a:r>
            <a:r>
              <a:rPr lang="en-US" altLang="ja-JP" sz="1400" b="1" dirty="0" smtClean="0">
                <a:solidFill>
                  <a:srgbClr val="000090"/>
                </a:solidFill>
                <a:latin typeface="Times New Roman" panose="02020603050405020304" pitchFamily="18" charset="0"/>
                <a:cs typeface="Times New Roman" panose="02020603050405020304" pitchFamily="18" charset="0"/>
              </a:rPr>
              <a:t> </a:t>
            </a:r>
            <a:r>
              <a:rPr lang="en-US" altLang="ja-JP" sz="1400" b="1" baseline="30000" dirty="0">
                <a:solidFill>
                  <a:srgbClr val="000090"/>
                </a:solidFill>
                <a:latin typeface="Times New Roman" panose="02020603050405020304" pitchFamily="18" charset="0"/>
                <a:cs typeface="Times New Roman" panose="02020603050405020304" pitchFamily="18" charset="0"/>
              </a:rPr>
              <a:t>a</a:t>
            </a:r>
            <a:r>
              <a:rPr lang="en-US" altLang="ja-JP" sz="1400" b="1" dirty="0" smtClean="0">
                <a:solidFill>
                  <a:srgbClr val="000090"/>
                </a:solidFill>
                <a:latin typeface="Times New Roman" panose="02020603050405020304" pitchFamily="18" charset="0"/>
                <a:cs typeface="Times New Roman" panose="02020603050405020304" pitchFamily="18" charset="0"/>
              </a:rPr>
              <a:t>, T</a:t>
            </a:r>
            <a:r>
              <a:rPr lang="en-US" altLang="ja-JP" sz="1400" b="1" dirty="0">
                <a:solidFill>
                  <a:srgbClr val="000090"/>
                </a:solidFill>
                <a:latin typeface="Times New Roman" panose="02020603050405020304" pitchFamily="18" charset="0"/>
                <a:cs typeface="Times New Roman" panose="02020603050405020304" pitchFamily="18" charset="0"/>
              </a:rPr>
              <a:t>. </a:t>
            </a:r>
            <a:r>
              <a:rPr lang="en-US" altLang="ja-JP" sz="1400" b="1" dirty="0" err="1" smtClean="0">
                <a:solidFill>
                  <a:srgbClr val="000090"/>
                </a:solidFill>
                <a:latin typeface="Times New Roman" panose="02020603050405020304" pitchFamily="18" charset="0"/>
                <a:cs typeface="Times New Roman" panose="02020603050405020304" pitchFamily="18" charset="0"/>
              </a:rPr>
              <a:t>Kubota</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d</a:t>
            </a:r>
            <a:r>
              <a:rPr lang="en-US" altLang="ja-JP" sz="1400" b="1" dirty="0" smtClean="0">
                <a:solidFill>
                  <a:srgbClr val="000090"/>
                </a:solidFill>
                <a:latin typeface="Times New Roman" panose="02020603050405020304" pitchFamily="18" charset="0"/>
                <a:cs typeface="Times New Roman" panose="02020603050405020304" pitchFamily="18" charset="0"/>
              </a:rPr>
              <a:t>, Y</a:t>
            </a:r>
            <a:r>
              <a:rPr lang="en-US" altLang="ja-JP" sz="1400" b="1" dirty="0">
                <a:solidFill>
                  <a:srgbClr val="000090"/>
                </a:solidFill>
                <a:latin typeface="Times New Roman" panose="02020603050405020304" pitchFamily="18" charset="0"/>
                <a:cs typeface="Times New Roman" panose="02020603050405020304" pitchFamily="18" charset="0"/>
              </a:rPr>
              <a:t>. </a:t>
            </a:r>
            <a:r>
              <a:rPr lang="en-US" altLang="ja-JP" sz="1400" b="1" dirty="0" err="1" smtClean="0">
                <a:solidFill>
                  <a:srgbClr val="000090"/>
                </a:solidFill>
                <a:latin typeface="Times New Roman" panose="02020603050405020304" pitchFamily="18" charset="0"/>
                <a:cs typeface="Times New Roman" panose="02020603050405020304" pitchFamily="18" charset="0"/>
              </a:rPr>
              <a:t>Satoh</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d</a:t>
            </a:r>
            <a:r>
              <a:rPr lang="en-US" altLang="ja-JP" sz="1400" b="1" dirty="0" smtClean="0">
                <a:solidFill>
                  <a:srgbClr val="000090"/>
                </a:solidFill>
                <a:latin typeface="Times New Roman" panose="02020603050405020304" pitchFamily="18" charset="0"/>
                <a:cs typeface="Times New Roman" panose="02020603050405020304" pitchFamily="18" charset="0"/>
              </a:rPr>
              <a:t>, D</a:t>
            </a:r>
            <a:r>
              <a:rPr lang="en-US" altLang="ja-JP" sz="1400" b="1" dirty="0">
                <a:solidFill>
                  <a:srgbClr val="000090"/>
                </a:solidFill>
                <a:latin typeface="Times New Roman" panose="02020603050405020304" pitchFamily="18" charset="0"/>
                <a:cs typeface="Times New Roman" panose="02020603050405020304" pitchFamily="18" charset="0"/>
              </a:rPr>
              <a:t>. </a:t>
            </a:r>
            <a:r>
              <a:rPr lang="en-US" altLang="ja-JP" sz="1400" b="1" dirty="0" err="1" smtClean="0">
                <a:solidFill>
                  <a:srgbClr val="000090"/>
                </a:solidFill>
                <a:latin typeface="Times New Roman" panose="02020603050405020304" pitchFamily="18" charset="0"/>
                <a:cs typeface="Times New Roman" panose="02020603050405020304" pitchFamily="18" charset="0"/>
              </a:rPr>
              <a:t>Sakaizawa</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d</a:t>
            </a:r>
            <a:r>
              <a:rPr lang="en-US" altLang="ja-JP" sz="1400" b="1" dirty="0" smtClean="0">
                <a:solidFill>
                  <a:srgbClr val="000090"/>
                </a:solidFill>
                <a:latin typeface="Times New Roman" panose="02020603050405020304" pitchFamily="18" charset="0"/>
                <a:cs typeface="Times New Roman" panose="02020603050405020304" pitchFamily="18" charset="0"/>
              </a:rPr>
              <a:t>,</a:t>
            </a:r>
          </a:p>
          <a:p>
            <a:r>
              <a:rPr lang="en-US" altLang="ja-JP" sz="1400" b="1" dirty="0" smtClean="0">
                <a:solidFill>
                  <a:srgbClr val="000090"/>
                </a:solidFill>
                <a:latin typeface="Times New Roman" panose="02020603050405020304" pitchFamily="18" charset="0"/>
                <a:cs typeface="Times New Roman" panose="02020603050405020304" pitchFamily="18" charset="0"/>
              </a:rPr>
              <a:t>R. </a:t>
            </a:r>
            <a:r>
              <a:rPr lang="en-US" altLang="ja-JP" sz="1400" b="1" dirty="0" err="1" smtClean="0">
                <a:solidFill>
                  <a:srgbClr val="000090"/>
                </a:solidFill>
                <a:latin typeface="Times New Roman" panose="02020603050405020304" pitchFamily="18" charset="0"/>
                <a:cs typeface="Times New Roman" panose="02020603050405020304" pitchFamily="18" charset="0"/>
              </a:rPr>
              <a:t>Oki</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d</a:t>
            </a:r>
            <a:r>
              <a:rPr lang="en-US" altLang="ja-JP" sz="1400" b="1" dirty="0" smtClean="0">
                <a:solidFill>
                  <a:srgbClr val="000090"/>
                </a:solidFill>
                <a:latin typeface="Times New Roman" panose="02020603050405020304" pitchFamily="18" charset="0"/>
                <a:cs typeface="Times New Roman" panose="02020603050405020304" pitchFamily="18" charset="0"/>
              </a:rPr>
              <a:t>, M</a:t>
            </a:r>
            <a:r>
              <a:rPr lang="en-US" altLang="ja-JP" sz="1400" b="1" dirty="0">
                <a:solidFill>
                  <a:srgbClr val="000090"/>
                </a:solidFill>
                <a:latin typeface="Times New Roman" panose="02020603050405020304" pitchFamily="18" charset="0"/>
                <a:cs typeface="Times New Roman" panose="02020603050405020304" pitchFamily="18" charset="0"/>
              </a:rPr>
              <a:t>. </a:t>
            </a:r>
            <a:r>
              <a:rPr lang="en-US" altLang="ja-JP" sz="1400" b="1" dirty="0" err="1" smtClean="0">
                <a:solidFill>
                  <a:srgbClr val="000090"/>
                </a:solidFill>
                <a:latin typeface="Times New Roman" panose="02020603050405020304" pitchFamily="18" charset="0"/>
                <a:cs typeface="Times New Roman" panose="02020603050405020304" pitchFamily="18" charset="0"/>
              </a:rPr>
              <a:t>Satoh</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e</a:t>
            </a:r>
            <a:r>
              <a:rPr lang="en-US" altLang="ja-JP" sz="1400" b="1" dirty="0" smtClean="0">
                <a:solidFill>
                  <a:srgbClr val="000090"/>
                </a:solidFill>
                <a:latin typeface="Times New Roman" panose="02020603050405020304" pitchFamily="18" charset="0"/>
                <a:cs typeface="Times New Roman" panose="02020603050405020304" pitchFamily="18" charset="0"/>
              </a:rPr>
              <a:t>, </a:t>
            </a:r>
            <a:r>
              <a:rPr lang="en-US" altLang="ja-JP" sz="1400" b="1" dirty="0">
                <a:solidFill>
                  <a:srgbClr val="000090"/>
                </a:solidFill>
                <a:latin typeface="Times New Roman" panose="02020603050405020304" pitchFamily="18" charset="0"/>
                <a:cs typeface="Times New Roman" panose="02020603050405020304" pitchFamily="18" charset="0"/>
              </a:rPr>
              <a:t>and </a:t>
            </a:r>
            <a:r>
              <a:rPr lang="en-US" altLang="ja-JP" sz="1400" b="1" dirty="0" smtClean="0">
                <a:solidFill>
                  <a:srgbClr val="000090"/>
                </a:solidFill>
                <a:latin typeface="Times New Roman" panose="02020603050405020304" pitchFamily="18" charset="0"/>
                <a:cs typeface="Times New Roman" panose="02020603050405020304" pitchFamily="18" charset="0"/>
              </a:rPr>
              <a:t>T. </a:t>
            </a:r>
            <a:r>
              <a:rPr lang="en-US" altLang="ja-JP" sz="1400" b="1" dirty="0" err="1" smtClean="0">
                <a:solidFill>
                  <a:srgbClr val="000090"/>
                </a:solidFill>
                <a:latin typeface="Times New Roman" panose="02020603050405020304" pitchFamily="18" charset="0"/>
                <a:cs typeface="Times New Roman" panose="02020603050405020304" pitchFamily="18" charset="0"/>
              </a:rPr>
              <a:t>Iwasaki</a:t>
            </a:r>
            <a:r>
              <a:rPr lang="en-US" altLang="ja-JP" sz="1400" b="1" baseline="30000" dirty="0" err="1" smtClean="0">
                <a:solidFill>
                  <a:srgbClr val="000090"/>
                </a:solidFill>
                <a:latin typeface="Times New Roman" panose="02020603050405020304" pitchFamily="18" charset="0"/>
                <a:cs typeface="Times New Roman" panose="02020603050405020304" pitchFamily="18" charset="0"/>
              </a:rPr>
              <a:t>f</a:t>
            </a:r>
            <a:endParaRPr lang="en-US" altLang="ja-JP" sz="1400" b="1" baseline="30000" dirty="0" smtClean="0">
              <a:solidFill>
                <a:srgbClr val="000090"/>
              </a:solidFill>
              <a:latin typeface="Times New Roman" panose="02020603050405020304" pitchFamily="18" charset="0"/>
              <a:cs typeface="Times New Roman" panose="02020603050405020304" pitchFamily="18" charset="0"/>
            </a:endParaRPr>
          </a:p>
          <a:p>
            <a:endParaRPr lang="ja-JP" altLang="ja-JP" sz="1400" dirty="0" smtClean="0">
              <a:solidFill>
                <a:srgbClr val="000090"/>
              </a:solidFill>
              <a:latin typeface="Times New Roman" panose="02020603050405020304" pitchFamily="18" charset="0"/>
              <a:cs typeface="Times New Roman" panose="02020603050405020304" pitchFamily="18" charset="0"/>
            </a:endParaRPr>
          </a:p>
          <a:p>
            <a:pPr indent="-180975">
              <a:buFont typeface="+mj-lt"/>
              <a:buAutoNum type="alphaLcPeriod"/>
            </a:pPr>
            <a:r>
              <a:rPr lang="en-US" altLang="ja-JP" sz="1200" dirty="0" smtClean="0">
                <a:solidFill>
                  <a:srgbClr val="000090"/>
                </a:solidFill>
                <a:latin typeface="Times New Roman" pitchFamily="18" charset="0"/>
                <a:cs typeface="Times New Roman" pitchFamily="18" charset="0"/>
              </a:rPr>
              <a:t>National Institute of Information and Communications Technology (NICT), </a:t>
            </a:r>
          </a:p>
          <a:p>
            <a:pPr indent="-180975">
              <a:buFont typeface="+mj-lt"/>
              <a:buAutoNum type="alphaLcPeriod"/>
            </a:pPr>
            <a:r>
              <a:rPr lang="en-US" altLang="ja-JP" sz="1200" dirty="0">
                <a:solidFill>
                  <a:srgbClr val="000090"/>
                </a:solidFill>
                <a:latin typeface="Times New Roman" pitchFamily="18" charset="0"/>
                <a:cs typeface="Times New Roman" pitchFamily="18" charset="0"/>
              </a:rPr>
              <a:t>Tohoku Institute of Technology (TIT)</a:t>
            </a:r>
          </a:p>
          <a:p>
            <a:pPr indent="-180975">
              <a:buFont typeface="+mj-lt"/>
              <a:buAutoNum type="alphaLcPeriod"/>
            </a:pPr>
            <a:r>
              <a:rPr lang="en-US" altLang="ja-JP" sz="1200" dirty="0" smtClean="0">
                <a:solidFill>
                  <a:srgbClr val="000090"/>
                </a:solidFill>
                <a:latin typeface="Times New Roman" pitchFamily="18" charset="0"/>
                <a:cs typeface="Times New Roman" pitchFamily="18" charset="0"/>
              </a:rPr>
              <a:t>Japan </a:t>
            </a:r>
            <a:r>
              <a:rPr lang="en-US" altLang="ja-JP" sz="1200" dirty="0">
                <a:solidFill>
                  <a:srgbClr val="000090"/>
                </a:solidFill>
                <a:latin typeface="Times New Roman" pitchFamily="18" charset="0"/>
                <a:cs typeface="Times New Roman" pitchFamily="18" charset="0"/>
              </a:rPr>
              <a:t>Meteorological Agency/Meteorological Research </a:t>
            </a:r>
            <a:r>
              <a:rPr lang="en-US" altLang="ja-JP" sz="1200" dirty="0" smtClean="0">
                <a:solidFill>
                  <a:srgbClr val="000090"/>
                </a:solidFill>
                <a:latin typeface="Times New Roman" pitchFamily="18" charset="0"/>
                <a:cs typeface="Times New Roman" pitchFamily="18" charset="0"/>
              </a:rPr>
              <a:t>Institute (JMA/MRI)</a:t>
            </a:r>
          </a:p>
          <a:p>
            <a:pPr indent="-180975">
              <a:buFont typeface="+mj-lt"/>
              <a:buAutoNum type="alphaLcPeriod"/>
            </a:pPr>
            <a:r>
              <a:rPr lang="en-US" altLang="ja-JP" sz="1200" dirty="0" smtClean="0">
                <a:solidFill>
                  <a:srgbClr val="000090"/>
                </a:solidFill>
                <a:latin typeface="Times New Roman" pitchFamily="18" charset="0"/>
                <a:cs typeface="Times New Roman" pitchFamily="18" charset="0"/>
              </a:rPr>
              <a:t>Japan </a:t>
            </a:r>
            <a:r>
              <a:rPr lang="en-US" altLang="ja-JP" sz="1200" dirty="0">
                <a:solidFill>
                  <a:srgbClr val="000090"/>
                </a:solidFill>
                <a:latin typeface="Times New Roman" pitchFamily="18" charset="0"/>
                <a:cs typeface="Times New Roman" pitchFamily="18" charset="0"/>
              </a:rPr>
              <a:t>Aerospace Exploration </a:t>
            </a:r>
            <a:r>
              <a:rPr lang="en-US" altLang="ja-JP" sz="1200" dirty="0" smtClean="0">
                <a:solidFill>
                  <a:srgbClr val="000090"/>
                </a:solidFill>
                <a:latin typeface="Times New Roman" pitchFamily="18" charset="0"/>
                <a:cs typeface="Times New Roman" pitchFamily="18" charset="0"/>
              </a:rPr>
              <a:t>Agency (JAXA)</a:t>
            </a:r>
          </a:p>
          <a:p>
            <a:pPr indent="-180975">
              <a:buFont typeface="+mj-lt"/>
              <a:buAutoNum type="alphaLcPeriod"/>
            </a:pPr>
            <a:r>
              <a:rPr lang="en-US" altLang="ja-JP" sz="1200" dirty="0" smtClean="0">
                <a:solidFill>
                  <a:srgbClr val="000090"/>
                </a:solidFill>
                <a:latin typeface="Times New Roman" pitchFamily="18" charset="0"/>
                <a:cs typeface="Times New Roman" pitchFamily="18" charset="0"/>
              </a:rPr>
              <a:t>The </a:t>
            </a:r>
            <a:r>
              <a:rPr lang="en-US" altLang="ja-JP" sz="1200" dirty="0">
                <a:solidFill>
                  <a:srgbClr val="000090"/>
                </a:solidFill>
                <a:latin typeface="Times New Roman" pitchFamily="18" charset="0"/>
                <a:cs typeface="Times New Roman" pitchFamily="18" charset="0"/>
              </a:rPr>
              <a:t>University of </a:t>
            </a:r>
            <a:r>
              <a:rPr lang="en-US" altLang="ja-JP" sz="1200" dirty="0" smtClean="0">
                <a:solidFill>
                  <a:srgbClr val="000090"/>
                </a:solidFill>
                <a:latin typeface="Times New Roman" pitchFamily="18" charset="0"/>
                <a:cs typeface="Times New Roman" pitchFamily="18" charset="0"/>
              </a:rPr>
              <a:t>Tokyo </a:t>
            </a:r>
          </a:p>
          <a:p>
            <a:pPr indent="-180975">
              <a:buFont typeface="+mj-lt"/>
              <a:buAutoNum type="alphaLcPeriod"/>
            </a:pPr>
            <a:r>
              <a:rPr lang="en-US" altLang="ja-JP" sz="1200" dirty="0" smtClean="0">
                <a:solidFill>
                  <a:srgbClr val="000090"/>
                </a:solidFill>
                <a:latin typeface="Times New Roman" pitchFamily="18" charset="0"/>
                <a:cs typeface="Times New Roman" pitchFamily="18" charset="0"/>
              </a:rPr>
              <a:t>Tohoku </a:t>
            </a:r>
            <a:r>
              <a:rPr lang="en-US" altLang="ja-JP" sz="1200" dirty="0">
                <a:solidFill>
                  <a:srgbClr val="000090"/>
                </a:solidFill>
                <a:latin typeface="Times New Roman" pitchFamily="18" charset="0"/>
                <a:cs typeface="Times New Roman" pitchFamily="18" charset="0"/>
              </a:rPr>
              <a:t>University</a:t>
            </a:r>
            <a:endParaRPr lang="en-US" altLang="ja-JP" sz="1200" dirty="0" smtClean="0">
              <a:solidFill>
                <a:srgbClr val="000090"/>
              </a:solidFill>
              <a:latin typeface="Times New Roman" pitchFamily="18" charset="0"/>
              <a:cs typeface="Times New Roman" pitchFamily="18" charset="0"/>
            </a:endParaRPr>
          </a:p>
        </p:txBody>
      </p:sp>
      <p:grpSp>
        <p:nvGrpSpPr>
          <p:cNvPr id="10" name="Group 4"/>
          <p:cNvGrpSpPr>
            <a:grpSpLocks noChangeAspect="1"/>
          </p:cNvGrpSpPr>
          <p:nvPr/>
        </p:nvGrpSpPr>
        <p:grpSpPr>
          <a:xfrm>
            <a:off x="2149865" y="6498003"/>
            <a:ext cx="4844270" cy="359997"/>
            <a:chOff x="1121739" y="6188340"/>
            <a:chExt cx="6698470" cy="497790"/>
          </a:xfrm>
        </p:grpSpPr>
        <p:pic>
          <p:nvPicPr>
            <p:cNvPr id="11" name="Picture 2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9716" y="6188341"/>
              <a:ext cx="1819778" cy="49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3" descr="TohokuUniv_logo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21739" y="6188340"/>
              <a:ext cx="497790" cy="4977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8"/>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79681" y="6188341"/>
              <a:ext cx="500278" cy="49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9"/>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50146" y="6188341"/>
              <a:ext cx="843709" cy="49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064042" y="6188340"/>
              <a:ext cx="1130395" cy="49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74913" y="6188340"/>
              <a:ext cx="945296" cy="49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64624" y="6188341"/>
              <a:ext cx="540102" cy="49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3862248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0" y="862855"/>
            <a:ext cx="4711354" cy="5904254"/>
          </a:xfrm>
          <a:prstGeom prst="roundRect">
            <a:avLst/>
          </a:prstGeom>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sz="2400" b="1" kern="100" dirty="0" smtClean="0">
                <a:solidFill>
                  <a:srgbClr val="660066"/>
                </a:solidFill>
                <a:latin typeface="Times New Roman"/>
                <a:cs typeface="Times New Roman"/>
              </a:rPr>
              <a:t>Single-frequency 2-µm CW laser</a:t>
            </a:r>
            <a:r>
              <a:rPr lang="ja-JP" altLang="en-US" sz="2400" b="1" kern="100" dirty="0" smtClean="0">
                <a:solidFill>
                  <a:srgbClr val="660066"/>
                </a:solidFill>
                <a:latin typeface="Times New Roman"/>
                <a:cs typeface="Times New Roman"/>
              </a:rPr>
              <a:t>：</a:t>
            </a:r>
            <a:r>
              <a:rPr lang="en-US" altLang="ja-JP" sz="2400" b="1" kern="100" dirty="0" smtClean="0">
                <a:solidFill>
                  <a:srgbClr val="660066"/>
                </a:solidFill>
                <a:latin typeface="Times New Roman"/>
                <a:cs typeface="Times New Roman"/>
              </a:rPr>
              <a:t> semiconductor laser</a:t>
            </a:r>
            <a:endParaRPr kumimoji="1" lang="ja-JP" altLang="en-US" sz="2400" b="1" dirty="0">
              <a:solidFill>
                <a:srgbClr val="660066"/>
              </a:solidFill>
              <a:latin typeface="Times New Roman"/>
              <a:cs typeface="Times New Roman"/>
            </a:endParaRPr>
          </a:p>
        </p:txBody>
      </p:sp>
      <p:grpSp>
        <p:nvGrpSpPr>
          <p:cNvPr id="10" name="図形グループ 9"/>
          <p:cNvGrpSpPr>
            <a:grpSpLocks noChangeAspect="1"/>
          </p:cNvGrpSpPr>
          <p:nvPr/>
        </p:nvGrpSpPr>
        <p:grpSpPr>
          <a:xfrm>
            <a:off x="520873" y="1391727"/>
            <a:ext cx="1511618" cy="5234294"/>
            <a:chOff x="210676" y="594652"/>
            <a:chExt cx="1619591" cy="5608155"/>
          </a:xfrm>
        </p:grpSpPr>
        <p:pic>
          <p:nvPicPr>
            <p:cNvPr id="33" name="図 11" descr="031105aj2_150層.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676" y="2482711"/>
              <a:ext cx="1619591" cy="186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 descr="図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167" y="4446593"/>
              <a:ext cx="1462611" cy="1756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261" y="594652"/>
              <a:ext cx="1604420" cy="1313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正方形/長方形 5"/>
          <p:cNvSpPr/>
          <p:nvPr/>
        </p:nvSpPr>
        <p:spPr>
          <a:xfrm>
            <a:off x="36958" y="1031104"/>
            <a:ext cx="174676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l"/>
            <a:r>
              <a:rPr lang="en-US" altLang="ja-JP" sz="1200" dirty="0" smtClean="0">
                <a:latin typeface="Times New Roman"/>
                <a:cs typeface="Times New Roman"/>
              </a:rPr>
              <a:t>Molecular beam epitaxial growth device</a:t>
            </a:r>
            <a:endParaRPr lang="ja-JP" altLang="en-US" sz="1200" dirty="0">
              <a:latin typeface="Times New Roman"/>
              <a:cs typeface="Times New Roman"/>
            </a:endParaRPr>
          </a:p>
        </p:txBody>
      </p:sp>
      <p:grpSp>
        <p:nvGrpSpPr>
          <p:cNvPr id="11" name="図形グループ 10"/>
          <p:cNvGrpSpPr>
            <a:grpSpLocks noChangeAspect="1"/>
          </p:cNvGrpSpPr>
          <p:nvPr/>
        </p:nvGrpSpPr>
        <p:grpSpPr>
          <a:xfrm>
            <a:off x="2035773" y="1024330"/>
            <a:ext cx="2413841" cy="5553983"/>
            <a:chOff x="2515311" y="1514717"/>
            <a:chExt cx="1442489" cy="3319009"/>
          </a:xfrm>
        </p:grpSpPr>
        <p:graphicFrame>
          <p:nvGraphicFramePr>
            <p:cNvPr id="21" name="Object 10"/>
            <p:cNvGraphicFramePr>
              <a:graphicFrameLocks noChangeAspect="1"/>
            </p:cNvGraphicFramePr>
            <p:nvPr>
              <p:extLst>
                <p:ext uri="{D42A27DB-BD31-4B8C-83A1-F6EECF244321}">
                  <p14:modId xmlns:p14="http://schemas.microsoft.com/office/powerpoint/2010/main" val="744338177"/>
                </p:ext>
              </p:extLst>
            </p:nvPr>
          </p:nvGraphicFramePr>
          <p:xfrm>
            <a:off x="2515311" y="3132582"/>
            <a:ext cx="1442489" cy="1701144"/>
          </p:xfrm>
          <a:graphic>
            <a:graphicData uri="http://schemas.openxmlformats.org/presentationml/2006/ole">
              <mc:AlternateContent xmlns:mc="http://schemas.openxmlformats.org/markup-compatibility/2006">
                <mc:Choice xmlns:v="urn:schemas-microsoft-com:vml" Requires="v">
                  <p:oleObj spid="_x0000_s1119" name="ｸﾞﾗﾌ" r:id="rId7" imgW="1949501" imgH="2173834" progId="Origin50.Graph">
                    <p:embed/>
                  </p:oleObj>
                </mc:Choice>
                <mc:Fallback>
                  <p:oleObj name="ｸﾞﾗﾌ" r:id="rId7" imgW="1949501" imgH="2173834"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5311" y="3132582"/>
                          <a:ext cx="1442489" cy="1701144"/>
                        </a:xfrm>
                        <a:prstGeom prst="rect">
                          <a:avLst/>
                        </a:prstGeom>
                        <a:solidFill>
                          <a:schemeClr val="bg1"/>
                        </a:solidFill>
                        <a:ln>
                          <a:noFill/>
                        </a:ln>
                        <a:effectLst/>
                        <a:extLst/>
                      </p:spPr>
                    </p:pic>
                  </p:oleObj>
                </mc:Fallback>
              </mc:AlternateContent>
            </a:graphicData>
          </a:graphic>
        </p:graphicFrame>
        <p:graphicFrame>
          <p:nvGraphicFramePr>
            <p:cNvPr id="20" name="Object 3"/>
            <p:cNvGraphicFramePr>
              <a:graphicFrameLocks noChangeAspect="1"/>
            </p:cNvGraphicFramePr>
            <p:nvPr>
              <p:extLst>
                <p:ext uri="{D42A27DB-BD31-4B8C-83A1-F6EECF244321}">
                  <p14:modId xmlns:p14="http://schemas.microsoft.com/office/powerpoint/2010/main" val="2221116029"/>
                </p:ext>
              </p:extLst>
            </p:nvPr>
          </p:nvGraphicFramePr>
          <p:xfrm>
            <a:off x="2516963" y="1514717"/>
            <a:ext cx="1439184" cy="1572529"/>
          </p:xfrm>
          <a:graphic>
            <a:graphicData uri="http://schemas.openxmlformats.org/presentationml/2006/ole">
              <mc:AlternateContent xmlns:mc="http://schemas.openxmlformats.org/markup-compatibility/2006">
                <mc:Choice xmlns:v="urn:schemas-microsoft-com:vml" Requires="v">
                  <p:oleObj spid="_x0000_s1120" name="ｸﾞﾗﾌ" r:id="rId9" imgW="2267712" imgH="2287219" progId="Origin50.Graph">
                    <p:embed/>
                  </p:oleObj>
                </mc:Choice>
                <mc:Fallback>
                  <p:oleObj name="ｸﾞﾗﾌ" r:id="rId9" imgW="2267712" imgH="2287219" progId="Origin50.Graph">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6963" y="1514717"/>
                          <a:ext cx="1439184" cy="1572529"/>
                        </a:xfrm>
                        <a:prstGeom prst="rect">
                          <a:avLst/>
                        </a:prstGeom>
                        <a:solidFill>
                          <a:srgbClr val="FFFFFF"/>
                        </a:solidFill>
                        <a:ln>
                          <a:noFill/>
                        </a:ln>
                        <a:effectLst/>
                        <a:extLst/>
                      </p:spPr>
                    </p:pic>
                  </p:oleObj>
                </mc:Fallback>
              </mc:AlternateContent>
            </a:graphicData>
          </a:graphic>
        </p:graphicFrame>
      </p:grpSp>
      <p:sp>
        <p:nvSpPr>
          <p:cNvPr id="26" name="テキスト ボックス 25"/>
          <p:cNvSpPr txBox="1">
            <a:spLocks noChangeArrowheads="1"/>
          </p:cNvSpPr>
          <p:nvPr/>
        </p:nvSpPr>
        <p:spPr bwMode="auto">
          <a:xfrm>
            <a:off x="2827985" y="4330945"/>
            <a:ext cx="477720" cy="353088"/>
          </a:xfrm>
          <a:prstGeom prst="rect">
            <a:avLst/>
          </a:prstGeom>
          <a:solidFill>
            <a:srgbClr val="FFFFFF"/>
          </a:solidFill>
          <a:ln>
            <a:noFill/>
          </a:ln>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kumimoji="1" sz="4000" b="1">
                <a:solidFill>
                  <a:srgbClr val="FF33CC"/>
                </a:solidFill>
                <a:latin typeface="Times New Roman" pitchFamily="18" charset="0"/>
                <a:ea typeface="ＭＳ Ｐゴシック" pitchFamily="50" charset="-128"/>
              </a:defRPr>
            </a:lvl1pPr>
            <a:lvl2pPr marL="742950" indent="-285750" eaLnBrk="0" hangingPunct="0">
              <a:defRPr kumimoji="1" sz="4000" b="1">
                <a:solidFill>
                  <a:srgbClr val="FF33CC"/>
                </a:solidFill>
                <a:latin typeface="Times New Roman" pitchFamily="18" charset="0"/>
                <a:ea typeface="ＭＳ Ｐゴシック" pitchFamily="50" charset="-128"/>
              </a:defRPr>
            </a:lvl2pPr>
            <a:lvl3pPr marL="1143000" indent="-228600" eaLnBrk="0" hangingPunct="0">
              <a:defRPr kumimoji="1" sz="4000" b="1">
                <a:solidFill>
                  <a:srgbClr val="FF33CC"/>
                </a:solidFill>
                <a:latin typeface="Times New Roman" pitchFamily="18" charset="0"/>
                <a:ea typeface="ＭＳ Ｐゴシック" pitchFamily="50" charset="-128"/>
              </a:defRPr>
            </a:lvl3pPr>
            <a:lvl4pPr marL="1600200" indent="-228600" eaLnBrk="0" hangingPunct="0">
              <a:defRPr kumimoji="1" sz="4000" b="1">
                <a:solidFill>
                  <a:srgbClr val="FF33CC"/>
                </a:solidFill>
                <a:latin typeface="Times New Roman" pitchFamily="18" charset="0"/>
                <a:ea typeface="ＭＳ Ｐゴシック" pitchFamily="50" charset="-128"/>
              </a:defRPr>
            </a:lvl4pPr>
            <a:lvl5pPr marL="2057400" indent="-228600" eaLnBrk="0" hangingPunct="0">
              <a:defRPr kumimoji="1" sz="4000" b="1">
                <a:solidFill>
                  <a:srgbClr val="FF33CC"/>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4000" b="1">
                <a:solidFill>
                  <a:srgbClr val="FF33CC"/>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4000" b="1">
                <a:solidFill>
                  <a:srgbClr val="FF33CC"/>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4000" b="1">
                <a:solidFill>
                  <a:srgbClr val="FF33CC"/>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4000" b="1">
                <a:solidFill>
                  <a:srgbClr val="FF33CC"/>
                </a:solidFill>
                <a:latin typeface="Times New Roman" pitchFamily="18" charset="0"/>
                <a:ea typeface="ＭＳ Ｐゴシック" pitchFamily="50" charset="-128"/>
              </a:defRPr>
            </a:lvl9pPr>
          </a:lstStyle>
          <a:p>
            <a:pPr algn="just">
              <a:lnSpc>
                <a:spcPts val="1000"/>
              </a:lnSpc>
            </a:pPr>
            <a:r>
              <a:rPr lang="en-US" altLang="ja-JP" sz="1000" b="0" dirty="0" smtClean="0">
                <a:solidFill>
                  <a:srgbClr val="000000"/>
                </a:solidFill>
              </a:rPr>
              <a:t>EL</a:t>
            </a:r>
          </a:p>
          <a:p>
            <a:pPr algn="just">
              <a:lnSpc>
                <a:spcPts val="1000"/>
              </a:lnSpc>
            </a:pPr>
            <a:r>
              <a:rPr lang="en-US" altLang="ja-JP" sz="1000" b="0" dirty="0" smtClean="0">
                <a:solidFill>
                  <a:srgbClr val="000000"/>
                </a:solidFill>
              </a:rPr>
              <a:t>Laser</a:t>
            </a:r>
            <a:endParaRPr lang="ja-JP" altLang="en-US" sz="1000" dirty="0">
              <a:solidFill>
                <a:srgbClr val="000000"/>
              </a:solidFill>
            </a:endParaRPr>
          </a:p>
        </p:txBody>
      </p:sp>
      <p:pic>
        <p:nvPicPr>
          <p:cNvPr id="28" name="図 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92589" y="861919"/>
            <a:ext cx="3255104" cy="352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正方形/長方形 28"/>
          <p:cNvSpPr/>
          <p:nvPr/>
        </p:nvSpPr>
        <p:spPr>
          <a:xfrm>
            <a:off x="5899950" y="4331895"/>
            <a:ext cx="2941108"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87313" indent="-87313" algn="l">
              <a:buFont typeface="Wingdings" charset="2"/>
              <a:buChar char="l"/>
            </a:pPr>
            <a:r>
              <a:rPr lang="en-US" altLang="ja-JP" sz="1600" dirty="0">
                <a:solidFill>
                  <a:srgbClr val="000000"/>
                </a:solidFill>
                <a:latin typeface="Times New Roman"/>
                <a:cs typeface="Times New Roman"/>
              </a:rPr>
              <a:t>Highly-stacked </a:t>
            </a:r>
            <a:r>
              <a:rPr lang="en-US" altLang="ja-JP" sz="1600" dirty="0" err="1">
                <a:solidFill>
                  <a:srgbClr val="000000"/>
                </a:solidFill>
                <a:latin typeface="Times New Roman"/>
                <a:cs typeface="Times New Roman"/>
              </a:rPr>
              <a:t>InAs</a:t>
            </a:r>
            <a:r>
              <a:rPr lang="en-US" altLang="ja-JP" sz="1600" dirty="0">
                <a:solidFill>
                  <a:srgbClr val="000000"/>
                </a:solidFill>
                <a:latin typeface="Times New Roman"/>
                <a:cs typeface="Times New Roman"/>
              </a:rPr>
              <a:t> quantum dot layer for </a:t>
            </a:r>
            <a:r>
              <a:rPr lang="en-US" altLang="ja-JP" sz="1600" dirty="0" smtClean="0">
                <a:solidFill>
                  <a:srgbClr val="000000"/>
                </a:solidFill>
                <a:latin typeface="Times New Roman"/>
                <a:cs typeface="Times New Roman"/>
              </a:rPr>
              <a:t>2-</a:t>
            </a:r>
            <a:r>
              <a:rPr lang="en-US" altLang="ja-JP" sz="1600" dirty="0">
                <a:solidFill>
                  <a:srgbClr val="000000"/>
                </a:solidFill>
                <a:latin typeface="Times New Roman"/>
                <a:cs typeface="Times New Roman"/>
              </a:rPr>
              <a:t>µm laser </a:t>
            </a:r>
            <a:endParaRPr lang="ja-JP" altLang="en-US" sz="1600" dirty="0">
              <a:solidFill>
                <a:srgbClr val="000000"/>
              </a:solidFill>
              <a:latin typeface="Times New Roman"/>
              <a:cs typeface="Times New Roman"/>
            </a:endParaRPr>
          </a:p>
          <a:p>
            <a:pPr marL="87313" indent="-87313" algn="l" eaLnBrk="1" hangingPunct="1">
              <a:buFont typeface="Wingdings" charset="2"/>
              <a:buChar char="l"/>
            </a:pPr>
            <a:r>
              <a:rPr lang="en-US" altLang="ja-JP" sz="1600" dirty="0" smtClean="0">
                <a:solidFill>
                  <a:srgbClr val="000000"/>
                </a:solidFill>
                <a:latin typeface="Times New Roman"/>
                <a:cs typeface="Times New Roman"/>
              </a:rPr>
              <a:t>Demonstration at </a:t>
            </a:r>
            <a:r>
              <a:rPr lang="en-US" altLang="ja-JP" sz="1600" dirty="0">
                <a:solidFill>
                  <a:srgbClr val="000000"/>
                </a:solidFill>
                <a:latin typeface="Times New Roman"/>
                <a:cs typeface="Times New Roman"/>
              </a:rPr>
              <a:t>2-µm</a:t>
            </a:r>
            <a:endParaRPr lang="en-US" altLang="ja-JP" sz="1600" dirty="0" smtClean="0">
              <a:solidFill>
                <a:srgbClr val="000000"/>
              </a:solidFill>
              <a:latin typeface="Times New Roman"/>
              <a:cs typeface="Times New Roman"/>
            </a:endParaRPr>
          </a:p>
          <a:p>
            <a:pPr marL="87313" indent="-87313" algn="l" eaLnBrk="1" hangingPunct="1">
              <a:buFont typeface="Wingdings" charset="2"/>
              <a:buChar char="l"/>
            </a:pPr>
            <a:r>
              <a:rPr lang="en-US" altLang="ja-JP" sz="1600" dirty="0" smtClean="0">
                <a:solidFill>
                  <a:srgbClr val="000000"/>
                </a:solidFill>
                <a:latin typeface="Times New Roman"/>
                <a:cs typeface="Times New Roman"/>
              </a:rPr>
              <a:t>Next step</a:t>
            </a:r>
          </a:p>
          <a:p>
            <a:pPr marL="469900" lvl="1" indent="-285750" algn="l">
              <a:buFont typeface="Wingdings" charset="2"/>
              <a:buChar char="Ø"/>
            </a:pPr>
            <a:r>
              <a:rPr lang="en-US" altLang="ja-JP" sz="1600" dirty="0" smtClean="0">
                <a:solidFill>
                  <a:srgbClr val="000000"/>
                </a:solidFill>
                <a:latin typeface="Times New Roman"/>
                <a:cs typeface="Times New Roman"/>
              </a:rPr>
              <a:t>High output power</a:t>
            </a:r>
          </a:p>
          <a:p>
            <a:pPr marL="469900" lvl="1" indent="-285750" algn="l">
              <a:buFont typeface="Wingdings" charset="2"/>
              <a:buChar char="Ø"/>
            </a:pPr>
            <a:r>
              <a:rPr lang="en-US" altLang="ja-JP" sz="1600" dirty="0" smtClean="0">
                <a:solidFill>
                  <a:srgbClr val="000000"/>
                </a:solidFill>
                <a:latin typeface="Times New Roman"/>
                <a:cs typeface="Times New Roman"/>
              </a:rPr>
              <a:t>Narrow </a:t>
            </a:r>
            <a:r>
              <a:rPr lang="en-US" altLang="ja-JP" sz="1600" dirty="0" err="1" smtClean="0">
                <a:solidFill>
                  <a:srgbClr val="000000"/>
                </a:solidFill>
                <a:latin typeface="Times New Roman"/>
                <a:cs typeface="Times New Roman"/>
              </a:rPr>
              <a:t>linewidth</a:t>
            </a:r>
            <a:endParaRPr lang="en-US" altLang="ja-JP" sz="1600" u="sng" dirty="0">
              <a:solidFill>
                <a:srgbClr val="000000"/>
              </a:solidFill>
              <a:latin typeface="Times New Roman"/>
              <a:cs typeface="Times New Roman"/>
            </a:endParaRPr>
          </a:p>
        </p:txBody>
      </p:sp>
      <p:sp>
        <p:nvSpPr>
          <p:cNvPr id="32" name="正方形/長方形 31"/>
          <p:cNvSpPr/>
          <p:nvPr/>
        </p:nvSpPr>
        <p:spPr>
          <a:xfrm>
            <a:off x="4342977" y="2101355"/>
            <a:ext cx="1444427"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l" eaLnBrk="1" hangingPunct="1"/>
            <a:r>
              <a:rPr lang="en-US" altLang="ja-JP" sz="1400" dirty="0" smtClean="0">
                <a:solidFill>
                  <a:srgbClr val="000000"/>
                </a:solidFill>
                <a:latin typeface="Times New Roman"/>
                <a:cs typeface="Times New Roman"/>
              </a:rPr>
              <a:t>Development of gain medium for 2-</a:t>
            </a:r>
            <a:r>
              <a:rPr lang="en-US" altLang="ja-JP" sz="1400" dirty="0" smtClean="0">
                <a:solidFill>
                  <a:srgbClr val="000000"/>
                </a:solidFill>
                <a:latin typeface="Times New Roman" charset="0"/>
                <a:cs typeface="Times New Roman" charset="0"/>
              </a:rPr>
              <a:t>µm laser</a:t>
            </a:r>
            <a:endParaRPr lang="en-US" altLang="ja-JP" sz="1400" dirty="0">
              <a:solidFill>
                <a:srgbClr val="000000"/>
              </a:solidFill>
              <a:latin typeface="Times New Roman"/>
              <a:cs typeface="Times New Roman"/>
            </a:endParaRPr>
          </a:p>
        </p:txBody>
      </p:sp>
      <p:sp>
        <p:nvSpPr>
          <p:cNvPr id="34" name="テキスト ボックス 25"/>
          <p:cNvSpPr txBox="1">
            <a:spLocks noChangeArrowheads="1"/>
          </p:cNvSpPr>
          <p:nvPr/>
        </p:nvSpPr>
        <p:spPr bwMode="auto">
          <a:xfrm>
            <a:off x="77553" y="2772770"/>
            <a:ext cx="2035769" cy="461665"/>
          </a:xfrm>
          <a:prstGeom prst="rect">
            <a:avLst/>
          </a:prstGeom>
          <a:ln/>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kumimoji="1" sz="4000" b="1">
                <a:solidFill>
                  <a:srgbClr val="FF33CC"/>
                </a:solidFill>
                <a:latin typeface="Times New Roman" pitchFamily="18" charset="0"/>
                <a:ea typeface="ＭＳ Ｐゴシック" pitchFamily="50" charset="-128"/>
              </a:defRPr>
            </a:lvl1pPr>
            <a:lvl2pPr marL="742950" indent="-285750" eaLnBrk="0" hangingPunct="0">
              <a:defRPr kumimoji="1" sz="4000" b="1">
                <a:solidFill>
                  <a:srgbClr val="FF33CC"/>
                </a:solidFill>
                <a:latin typeface="Times New Roman" pitchFamily="18" charset="0"/>
                <a:ea typeface="ＭＳ Ｐゴシック" pitchFamily="50" charset="-128"/>
              </a:defRPr>
            </a:lvl2pPr>
            <a:lvl3pPr marL="1143000" indent="-228600" eaLnBrk="0" hangingPunct="0">
              <a:defRPr kumimoji="1" sz="4000" b="1">
                <a:solidFill>
                  <a:srgbClr val="FF33CC"/>
                </a:solidFill>
                <a:latin typeface="Times New Roman" pitchFamily="18" charset="0"/>
                <a:ea typeface="ＭＳ Ｐゴシック" pitchFamily="50" charset="-128"/>
              </a:defRPr>
            </a:lvl3pPr>
            <a:lvl4pPr marL="1600200" indent="-228600" eaLnBrk="0" hangingPunct="0">
              <a:defRPr kumimoji="1" sz="4000" b="1">
                <a:solidFill>
                  <a:srgbClr val="FF33CC"/>
                </a:solidFill>
                <a:latin typeface="Times New Roman" pitchFamily="18" charset="0"/>
                <a:ea typeface="ＭＳ Ｐゴシック" pitchFamily="50" charset="-128"/>
              </a:defRPr>
            </a:lvl4pPr>
            <a:lvl5pPr marL="2057400" indent="-228600" eaLnBrk="0" hangingPunct="0">
              <a:defRPr kumimoji="1" sz="4000" b="1">
                <a:solidFill>
                  <a:srgbClr val="FF33CC"/>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4000" b="1">
                <a:solidFill>
                  <a:srgbClr val="FF33CC"/>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4000" b="1">
                <a:solidFill>
                  <a:srgbClr val="FF33CC"/>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4000" b="1">
                <a:solidFill>
                  <a:srgbClr val="FF33CC"/>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4000" b="1">
                <a:solidFill>
                  <a:srgbClr val="FF33CC"/>
                </a:solidFill>
                <a:latin typeface="Times New Roman" pitchFamily="18" charset="0"/>
                <a:ea typeface="ＭＳ Ｐゴシック" pitchFamily="50" charset="-128"/>
              </a:defRPr>
            </a:lvl9pPr>
          </a:lstStyle>
          <a:p>
            <a:pPr algn="just"/>
            <a:r>
              <a:rPr lang="en-US" altLang="ja-JP" sz="1200" b="0" dirty="0" smtClean="0">
                <a:solidFill>
                  <a:srgbClr val="000000"/>
                </a:solidFill>
              </a:rPr>
              <a:t>Highly-stacked </a:t>
            </a:r>
            <a:r>
              <a:rPr lang="en-US" altLang="ja-JP" sz="1200" b="0" dirty="0" err="1" smtClean="0">
                <a:solidFill>
                  <a:srgbClr val="000000"/>
                </a:solidFill>
              </a:rPr>
              <a:t>InAs</a:t>
            </a:r>
            <a:r>
              <a:rPr lang="en-US" altLang="ja-JP" sz="1200" b="0" dirty="0" smtClean="0">
                <a:solidFill>
                  <a:srgbClr val="000000"/>
                </a:solidFill>
              </a:rPr>
              <a:t> quantum dot layer for 1.55-µm laser </a:t>
            </a:r>
            <a:endParaRPr lang="ja-JP" altLang="en-US" sz="1200" dirty="0">
              <a:solidFill>
                <a:srgbClr val="000000"/>
              </a:solidFill>
            </a:endParaRPr>
          </a:p>
        </p:txBody>
      </p:sp>
      <p:sp>
        <p:nvSpPr>
          <p:cNvPr id="47" name="正方形/長方形 46"/>
          <p:cNvSpPr/>
          <p:nvPr/>
        </p:nvSpPr>
        <p:spPr>
          <a:xfrm>
            <a:off x="5792574" y="989604"/>
            <a:ext cx="1885188"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l"/>
            <a:r>
              <a:rPr lang="en-US" altLang="ja-JP" dirty="0" smtClean="0">
                <a:latin typeface="Times New Roman"/>
                <a:cs typeface="Times New Roman"/>
              </a:rPr>
              <a:t>Preliminary result</a:t>
            </a:r>
            <a:endParaRPr lang="ja-JP" altLang="en-US" dirty="0">
              <a:latin typeface="Times New Roman"/>
              <a:cs typeface="Times New Roman"/>
            </a:endParaRPr>
          </a:p>
        </p:txBody>
      </p:sp>
      <p:sp>
        <p:nvSpPr>
          <p:cNvPr id="12" name="ストライプ矢印 11"/>
          <p:cNvSpPr/>
          <p:nvPr/>
        </p:nvSpPr>
        <p:spPr bwMode="auto">
          <a:xfrm>
            <a:off x="4459306" y="3034535"/>
            <a:ext cx="1211768" cy="649565"/>
          </a:xfrm>
          <a:prstGeom prst="stripedRightArrow">
            <a:avLst/>
          </a:prstGeom>
          <a:ln>
            <a:headEnd type="none" w="med" len="med"/>
            <a:tailEnd type="none" w="med" len="med"/>
          </a:ln>
          <a:extLst/>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sp>
        <p:nvSpPr>
          <p:cNvPr id="48" name="正方形/長方形 47"/>
          <p:cNvSpPr/>
          <p:nvPr/>
        </p:nvSpPr>
        <p:spPr>
          <a:xfrm>
            <a:off x="4806475" y="5963755"/>
            <a:ext cx="4315711" cy="584776"/>
          </a:xfrm>
          <a:prstGeom prst="rect">
            <a:avLst/>
          </a:prstGeom>
          <a:solidFill>
            <a:srgbClr val="FFFFFF"/>
          </a:solidFill>
        </p:spPr>
        <p:txBody>
          <a:bodyPr wrap="square">
            <a:spAutoFit/>
          </a:bodyPr>
          <a:lstStyle/>
          <a:p>
            <a:pPr algn="l"/>
            <a:r>
              <a:rPr lang="en-US" altLang="ja-JP" sz="1600" dirty="0" smtClean="0"/>
              <a:t>Highly-stacked quantum dot laser fabricated by a strain compensation technique at NICT </a:t>
            </a:r>
            <a:endParaRPr lang="ja-JP" altLang="en-US" sz="1600" dirty="0"/>
          </a:p>
        </p:txBody>
      </p:sp>
    </p:spTree>
    <p:extLst>
      <p:ext uri="{BB962C8B-B14F-4D97-AF65-F5344CB8AC3E}">
        <p14:creationId xmlns:p14="http://schemas.microsoft.com/office/powerpoint/2010/main" val="15584681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b="1" kern="100" dirty="0">
                <a:solidFill>
                  <a:srgbClr val="660066"/>
                </a:solidFill>
                <a:latin typeface="Times New Roman"/>
                <a:cs typeface="Times New Roman"/>
              </a:rPr>
              <a:t>Single-frequency 2-µm CW laser</a:t>
            </a:r>
            <a:r>
              <a:rPr lang="ja-JP" altLang="en-US" sz="2400" b="1" kern="100" dirty="0">
                <a:solidFill>
                  <a:srgbClr val="660066"/>
                </a:solidFill>
                <a:latin typeface="Times New Roman"/>
                <a:cs typeface="Times New Roman"/>
              </a:rPr>
              <a:t>：</a:t>
            </a:r>
            <a:r>
              <a:rPr lang="en-US" altLang="ja-JP" sz="2400" b="1" kern="100" dirty="0">
                <a:solidFill>
                  <a:srgbClr val="660066"/>
                </a:solidFill>
                <a:latin typeface="Times New Roman"/>
                <a:cs typeface="Times New Roman"/>
              </a:rPr>
              <a:t> </a:t>
            </a:r>
            <a:r>
              <a:rPr lang="en-US" altLang="ja-JP" sz="2400" b="1" kern="100" dirty="0" smtClean="0">
                <a:solidFill>
                  <a:srgbClr val="660066"/>
                </a:solidFill>
                <a:latin typeface="Times New Roman"/>
                <a:cs typeface="Times New Roman"/>
              </a:rPr>
              <a:t>Optical fiber amplifier</a:t>
            </a:r>
            <a:endParaRPr kumimoji="1" lang="ja-JP" altLang="en-US" sz="2400" b="1" dirty="0">
              <a:solidFill>
                <a:srgbClr val="660066"/>
              </a:solidFill>
              <a:latin typeface="Times New Roman"/>
              <a:cs typeface="Times New Roman"/>
            </a:endParaRPr>
          </a:p>
        </p:txBody>
      </p:sp>
      <p:sp>
        <p:nvSpPr>
          <p:cNvPr id="4" name="TextShape 2"/>
          <p:cNvSpPr txBox="1"/>
          <p:nvPr/>
        </p:nvSpPr>
        <p:spPr>
          <a:xfrm>
            <a:off x="65758" y="871012"/>
            <a:ext cx="4426920" cy="3811673"/>
          </a:xfrm>
          <a:prstGeom prst="rect">
            <a:avLst/>
          </a:prstGeom>
          <a:ln/>
        </p:spPr>
        <p:style>
          <a:lnRef idx="1">
            <a:schemeClr val="accent2"/>
          </a:lnRef>
          <a:fillRef idx="2">
            <a:schemeClr val="accent2"/>
          </a:fillRef>
          <a:effectRef idx="1">
            <a:schemeClr val="accent2"/>
          </a:effectRef>
          <a:fontRef idx="minor">
            <a:schemeClr val="dk1"/>
          </a:fontRef>
        </p:style>
        <p:txBody>
          <a:bodyPr lIns="0" tIns="0" rIns="0" bIns="0"/>
          <a:lstStyle/>
          <a:p>
            <a:pPr marL="285750" indent="-285750" algn="l">
              <a:spcBef>
                <a:spcPts val="600"/>
              </a:spcBef>
              <a:buFont typeface="Wingdings" charset="2"/>
              <a:buChar char="l"/>
            </a:pPr>
            <a:r>
              <a:rPr lang="en-US" dirty="0" smtClean="0">
                <a:solidFill>
                  <a:srgbClr val="000090"/>
                </a:solidFill>
                <a:latin typeface="Times New Roman"/>
                <a:cs typeface="Times New Roman"/>
              </a:rPr>
              <a:t>Requirement for optical output power</a:t>
            </a:r>
            <a:endParaRPr dirty="0" smtClean="0">
              <a:solidFill>
                <a:srgbClr val="000090"/>
              </a:solidFill>
              <a:latin typeface="Times New Roman"/>
              <a:cs typeface="Times New Roman"/>
            </a:endParaRPr>
          </a:p>
          <a:p>
            <a:pPr lvl="1" algn="l">
              <a:spcBef>
                <a:spcPts val="600"/>
              </a:spcBef>
            </a:pPr>
            <a:r>
              <a:rPr lang="en-US" dirty="0" smtClean="0">
                <a:solidFill>
                  <a:srgbClr val="000090"/>
                </a:solidFill>
                <a:latin typeface="Times New Roman"/>
                <a:cs typeface="Times New Roman"/>
              </a:rPr>
              <a:t>Wavelength: 2051nm</a:t>
            </a:r>
            <a:endParaRPr dirty="0" smtClean="0">
              <a:solidFill>
                <a:srgbClr val="000090"/>
              </a:solidFill>
              <a:latin typeface="Times New Roman"/>
              <a:cs typeface="Times New Roman"/>
            </a:endParaRPr>
          </a:p>
          <a:p>
            <a:pPr lvl="1" algn="l">
              <a:spcBef>
                <a:spcPts val="600"/>
              </a:spcBef>
            </a:pPr>
            <a:r>
              <a:rPr lang="en-US" dirty="0" smtClean="0">
                <a:solidFill>
                  <a:srgbClr val="000090"/>
                </a:solidFill>
                <a:latin typeface="Times New Roman"/>
                <a:cs typeface="Times New Roman"/>
              </a:rPr>
              <a:t>Gaing：13dB（input optical power:~1mW）</a:t>
            </a:r>
            <a:endParaRPr dirty="0" smtClean="0">
              <a:solidFill>
                <a:srgbClr val="000090"/>
              </a:solidFill>
              <a:latin typeface="Times New Roman"/>
              <a:cs typeface="Times New Roman"/>
            </a:endParaRPr>
          </a:p>
          <a:p>
            <a:pPr lvl="1" algn="l">
              <a:spcBef>
                <a:spcPts val="600"/>
              </a:spcBef>
            </a:pPr>
            <a:r>
              <a:rPr lang="en-US" dirty="0" smtClean="0">
                <a:solidFill>
                  <a:srgbClr val="000090"/>
                </a:solidFill>
                <a:latin typeface="Times New Roman"/>
                <a:cs typeface="Times New Roman"/>
              </a:rPr>
              <a:t>Output：&gt;20mW</a:t>
            </a:r>
            <a:endParaRPr dirty="0" smtClean="0">
              <a:solidFill>
                <a:srgbClr val="000090"/>
              </a:solidFill>
              <a:latin typeface="Times New Roman"/>
              <a:cs typeface="Times New Roman"/>
            </a:endParaRPr>
          </a:p>
          <a:p>
            <a:pPr marL="285750" indent="-285750" algn="l">
              <a:spcBef>
                <a:spcPts val="600"/>
              </a:spcBef>
              <a:buFont typeface="Wingdings" charset="2"/>
              <a:buChar char="l"/>
            </a:pPr>
            <a:r>
              <a:rPr lang="en-US" dirty="0" smtClean="0">
                <a:solidFill>
                  <a:srgbClr val="000090"/>
                </a:solidFill>
                <a:latin typeface="Times New Roman"/>
                <a:cs typeface="Times New Roman"/>
              </a:rPr>
              <a:t>Other requirements</a:t>
            </a:r>
            <a:endParaRPr dirty="0" smtClean="0">
              <a:solidFill>
                <a:srgbClr val="000090"/>
              </a:solidFill>
              <a:latin typeface="Times New Roman"/>
              <a:cs typeface="Times New Roman"/>
            </a:endParaRPr>
          </a:p>
          <a:p>
            <a:pPr marL="742950" lvl="1" indent="-285750" algn="l">
              <a:spcBef>
                <a:spcPts val="600"/>
              </a:spcBef>
              <a:buFont typeface="Wingdings" charset="2"/>
              <a:buChar char="Ø"/>
            </a:pPr>
            <a:r>
              <a:rPr lang="en-US" dirty="0" smtClean="0">
                <a:solidFill>
                  <a:srgbClr val="000090"/>
                </a:solidFill>
                <a:latin typeface="Times New Roman"/>
                <a:cs typeface="Times New Roman"/>
              </a:rPr>
              <a:t>Long-term mechanical stability</a:t>
            </a:r>
          </a:p>
          <a:p>
            <a:pPr lvl="1" algn="l">
              <a:spcBef>
                <a:spcPts val="600"/>
              </a:spcBef>
            </a:pPr>
            <a:r>
              <a:rPr lang="en-US" dirty="0">
                <a:solidFill>
                  <a:srgbClr val="000090"/>
                </a:solidFill>
                <a:latin typeface="Times New Roman"/>
                <a:cs typeface="Times New Roman"/>
              </a:rPr>
              <a:t> </a:t>
            </a:r>
            <a:r>
              <a:rPr lang="en-US" dirty="0" smtClean="0">
                <a:solidFill>
                  <a:srgbClr val="000090"/>
                </a:solidFill>
                <a:latin typeface="Times New Roman"/>
                <a:cs typeface="Times New Roman"/>
              </a:rPr>
              <a:t>    (vibration and shocks）</a:t>
            </a:r>
            <a:endParaRPr dirty="0" smtClean="0">
              <a:solidFill>
                <a:srgbClr val="000090"/>
              </a:solidFill>
              <a:latin typeface="Times New Roman"/>
              <a:cs typeface="Times New Roman"/>
            </a:endParaRPr>
          </a:p>
          <a:p>
            <a:pPr marL="742950" lvl="1" indent="-285750" algn="l">
              <a:spcBef>
                <a:spcPts val="600"/>
              </a:spcBef>
              <a:buFont typeface="Wingdings" charset="2"/>
              <a:buChar char="Ø"/>
            </a:pPr>
            <a:r>
              <a:rPr lang="en-US" dirty="0" smtClean="0">
                <a:solidFill>
                  <a:srgbClr val="000090"/>
                </a:solidFill>
                <a:latin typeface="Times New Roman"/>
                <a:cs typeface="Times New Roman"/>
              </a:rPr>
              <a:t>Maintenance-free</a:t>
            </a:r>
          </a:p>
          <a:p>
            <a:pPr marL="742950" lvl="1" indent="-285750" algn="l">
              <a:spcBef>
                <a:spcPts val="600"/>
              </a:spcBef>
              <a:buFont typeface="Wingdings" charset="2"/>
              <a:buChar char="Ø"/>
            </a:pPr>
            <a:r>
              <a:rPr lang="en-US" dirty="0" smtClean="0">
                <a:solidFill>
                  <a:srgbClr val="000090"/>
                </a:solidFill>
                <a:latin typeface="Times New Roman"/>
                <a:cs typeface="Times New Roman"/>
              </a:rPr>
              <a:t>Compact and high efficiency</a:t>
            </a:r>
          </a:p>
          <a:p>
            <a:pPr lvl="1" algn="l">
              <a:spcBef>
                <a:spcPts val="600"/>
              </a:spcBef>
            </a:pPr>
            <a:r>
              <a:rPr lang="en-US" dirty="0" smtClean="0">
                <a:solidFill>
                  <a:srgbClr val="000090"/>
                </a:solidFill>
                <a:latin typeface="Times New Roman"/>
                <a:cs typeface="Times New Roman"/>
              </a:rPr>
              <a:t>    （E-O conversion, removal heat）</a:t>
            </a:r>
            <a:endParaRPr dirty="0" smtClean="0">
              <a:solidFill>
                <a:srgbClr val="000090"/>
              </a:solidFill>
              <a:latin typeface="Times New Roman"/>
              <a:cs typeface="Times New Roman"/>
            </a:endParaRPr>
          </a:p>
          <a:p>
            <a:pPr marL="742950" lvl="1" indent="-285750" algn="l">
              <a:spcBef>
                <a:spcPts val="600"/>
              </a:spcBef>
              <a:buFont typeface="Wingdings" charset="2"/>
              <a:buChar char="Ø"/>
            </a:pPr>
            <a:r>
              <a:rPr lang="en-US" dirty="0" smtClean="0">
                <a:solidFill>
                  <a:srgbClr val="000090"/>
                </a:solidFill>
                <a:latin typeface="Times New Roman"/>
                <a:cs typeface="Times New Roman"/>
              </a:rPr>
              <a:t>Space-qualification</a:t>
            </a:r>
            <a:endParaRPr dirty="0">
              <a:solidFill>
                <a:srgbClr val="000090"/>
              </a:solidFill>
              <a:latin typeface="Times New Roman"/>
              <a:cs typeface="Times New Roman"/>
            </a:endParaRPr>
          </a:p>
        </p:txBody>
      </p:sp>
      <p:sp>
        <p:nvSpPr>
          <p:cNvPr id="5" name="TextShape 3"/>
          <p:cNvSpPr txBox="1"/>
          <p:nvPr/>
        </p:nvSpPr>
        <p:spPr>
          <a:xfrm>
            <a:off x="4549086" y="869525"/>
            <a:ext cx="4514936" cy="4152485"/>
          </a:xfrm>
          <a:prstGeom prst="rect">
            <a:avLst/>
          </a:prstGeom>
          <a:ln/>
        </p:spPr>
        <p:style>
          <a:lnRef idx="1">
            <a:schemeClr val="accent1"/>
          </a:lnRef>
          <a:fillRef idx="2">
            <a:schemeClr val="accent1"/>
          </a:fillRef>
          <a:effectRef idx="1">
            <a:schemeClr val="accent1"/>
          </a:effectRef>
          <a:fontRef idx="minor">
            <a:schemeClr val="dk1"/>
          </a:fontRef>
        </p:style>
        <p:txBody>
          <a:bodyPr lIns="0" tIns="0" rIns="0" bIns="0"/>
          <a:lstStyle/>
          <a:p>
            <a:pPr marL="285750" indent="-285750" algn="l">
              <a:spcBef>
                <a:spcPts val="600"/>
              </a:spcBef>
              <a:buFont typeface="Wingdings" charset="2"/>
              <a:buChar char="l"/>
            </a:pPr>
            <a:r>
              <a:rPr lang="en-US" sz="1600" dirty="0" smtClean="0">
                <a:solidFill>
                  <a:srgbClr val="000090"/>
                </a:solidFill>
                <a:latin typeface="Times New Roman"/>
                <a:cs typeface="Times New Roman"/>
              </a:rPr>
              <a:t>Previous TDFA research</a:t>
            </a:r>
            <a:endParaRPr dirty="0">
              <a:solidFill>
                <a:srgbClr val="000090"/>
              </a:solidFill>
              <a:latin typeface="Times New Roman"/>
              <a:cs typeface="Times New Roman"/>
            </a:endParaRPr>
          </a:p>
          <a:p>
            <a:pPr marL="742950" lvl="1" indent="-285750" algn="l">
              <a:spcBef>
                <a:spcPts val="600"/>
              </a:spcBef>
              <a:buFont typeface="Wingdings" charset="2"/>
              <a:buChar char="Ø"/>
            </a:pPr>
            <a:r>
              <a:rPr lang="en-US" sz="1600" dirty="0" smtClean="0">
                <a:solidFill>
                  <a:srgbClr val="000090"/>
                </a:solidFill>
                <a:latin typeface="Times New Roman"/>
                <a:cs typeface="Times New Roman"/>
              </a:rPr>
              <a:t>Small signal gain: 16 dB at 2050 nm</a:t>
            </a:r>
            <a:endParaRPr dirty="0">
              <a:solidFill>
                <a:srgbClr val="000090"/>
              </a:solidFill>
              <a:latin typeface="Times New Roman"/>
              <a:cs typeface="Times New Roman"/>
            </a:endParaRPr>
          </a:p>
          <a:p>
            <a:pPr marL="742950" lvl="1" indent="-285750" algn="l">
              <a:spcBef>
                <a:spcPts val="600"/>
              </a:spcBef>
              <a:buFont typeface="Wingdings" charset="2"/>
              <a:buChar char="Ø"/>
            </a:pPr>
            <a:r>
              <a:rPr lang="en-US" sz="1600" dirty="0" smtClean="0">
                <a:solidFill>
                  <a:srgbClr val="000090"/>
                </a:solidFill>
                <a:latin typeface="Times New Roman"/>
                <a:cs typeface="Times New Roman"/>
              </a:rPr>
              <a:t>Output power: &gt;</a:t>
            </a:r>
            <a:r>
              <a:rPr lang="en-US" sz="1600" dirty="0">
                <a:solidFill>
                  <a:srgbClr val="000090"/>
                </a:solidFill>
                <a:latin typeface="Times New Roman"/>
                <a:cs typeface="Times New Roman"/>
              </a:rPr>
              <a:t>100mW @</a:t>
            </a:r>
            <a:r>
              <a:rPr lang="en-US" sz="1600" u="sng" dirty="0" smtClean="0">
                <a:solidFill>
                  <a:srgbClr val="000090"/>
                </a:solidFill>
                <a:latin typeface="Times New Roman"/>
                <a:cs typeface="Times New Roman"/>
              </a:rPr>
              <a:t>1.9</a:t>
            </a:r>
            <a:r>
              <a:rPr lang="en-US" altLang="ja-JP" sz="1600" u="sng" kern="100" dirty="0" smtClean="0">
                <a:solidFill>
                  <a:srgbClr val="000090"/>
                </a:solidFill>
                <a:latin typeface="Times New Roman"/>
                <a:cs typeface="Times New Roman"/>
              </a:rPr>
              <a:t>µ</a:t>
            </a:r>
            <a:r>
              <a:rPr lang="en-US" sz="1600" u="sng" dirty="0" smtClean="0">
                <a:solidFill>
                  <a:srgbClr val="000090"/>
                </a:solidFill>
                <a:latin typeface="Times New Roman"/>
                <a:cs typeface="Times New Roman"/>
              </a:rPr>
              <a:t>m  </a:t>
            </a:r>
          </a:p>
          <a:p>
            <a:pPr lvl="1" algn="l">
              <a:spcBef>
                <a:spcPts val="600"/>
              </a:spcBef>
            </a:pPr>
            <a:r>
              <a:rPr lang="en-US" sz="1600" dirty="0" smtClean="0">
                <a:solidFill>
                  <a:srgbClr val="000090"/>
                </a:solidFill>
                <a:latin typeface="Times New Roman"/>
                <a:cs typeface="Times New Roman"/>
              </a:rPr>
              <a:t>      （420mW pumped@</a:t>
            </a:r>
            <a:r>
              <a:rPr lang="en-US" sz="1600" dirty="0">
                <a:solidFill>
                  <a:srgbClr val="000090"/>
                </a:solidFill>
                <a:latin typeface="Times New Roman"/>
                <a:cs typeface="Times New Roman"/>
              </a:rPr>
              <a:t>1550nm）</a:t>
            </a:r>
            <a:endParaRPr dirty="0">
              <a:solidFill>
                <a:srgbClr val="000090"/>
              </a:solidFill>
              <a:latin typeface="Times New Roman"/>
              <a:cs typeface="Times New Roman"/>
            </a:endParaRPr>
          </a:p>
          <a:p>
            <a:pPr marL="742950" lvl="1" indent="-285750" algn="l">
              <a:spcBef>
                <a:spcPts val="600"/>
              </a:spcBef>
              <a:buFont typeface="Wingdings" charset="2"/>
              <a:buChar char="Ø"/>
            </a:pPr>
            <a:r>
              <a:rPr lang="en-US" sz="1600" dirty="0" smtClean="0">
                <a:solidFill>
                  <a:srgbClr val="000090"/>
                </a:solidFill>
                <a:latin typeface="Times New Roman"/>
                <a:cs typeface="Times New Roman"/>
              </a:rPr>
              <a:t>All optical fiber</a:t>
            </a:r>
          </a:p>
          <a:p>
            <a:pPr marL="742950" lvl="1" indent="-285750" algn="l">
              <a:spcBef>
                <a:spcPts val="600"/>
              </a:spcBef>
              <a:buFont typeface="Wingdings" charset="2"/>
              <a:buChar char="Ø"/>
            </a:pPr>
            <a:r>
              <a:rPr lang="en-US" sz="1600" dirty="0" smtClean="0">
                <a:solidFill>
                  <a:srgbClr val="000090"/>
                </a:solidFill>
                <a:latin typeface="Times New Roman"/>
                <a:cs typeface="Times New Roman"/>
              </a:rPr>
              <a:t>Low E</a:t>
            </a:r>
            <a:r>
              <a:rPr lang="en-US" sz="1600" dirty="0">
                <a:solidFill>
                  <a:srgbClr val="000090"/>
                </a:solidFill>
                <a:latin typeface="Times New Roman"/>
                <a:cs typeface="Times New Roman"/>
              </a:rPr>
              <a:t>-</a:t>
            </a:r>
            <a:r>
              <a:rPr lang="en-US" sz="1600" dirty="0" smtClean="0">
                <a:solidFill>
                  <a:srgbClr val="000090"/>
                </a:solidFill>
                <a:latin typeface="Times New Roman"/>
                <a:cs typeface="Times New Roman"/>
              </a:rPr>
              <a:t>O </a:t>
            </a:r>
            <a:r>
              <a:rPr lang="en-US" sz="1600" dirty="0" err="1" smtClean="0">
                <a:solidFill>
                  <a:srgbClr val="000090"/>
                </a:solidFill>
                <a:latin typeface="Times New Roman"/>
                <a:cs typeface="Times New Roman"/>
              </a:rPr>
              <a:t>efficiencty</a:t>
            </a:r>
            <a:r>
              <a:rPr lang="en-US" sz="1600" dirty="0" smtClean="0">
                <a:solidFill>
                  <a:srgbClr val="000090"/>
                </a:solidFill>
                <a:latin typeface="Times New Roman"/>
                <a:cs typeface="Times New Roman"/>
              </a:rPr>
              <a:t>: ~</a:t>
            </a:r>
            <a:r>
              <a:rPr lang="en-US" sz="1600" dirty="0">
                <a:solidFill>
                  <a:srgbClr val="000090"/>
                </a:solidFill>
                <a:latin typeface="Times New Roman"/>
                <a:cs typeface="Times New Roman"/>
              </a:rPr>
              <a:t>10% （</a:t>
            </a:r>
            <a:r>
              <a:rPr lang="en-US" sz="1600" u="sng" dirty="0">
                <a:solidFill>
                  <a:srgbClr val="000090"/>
                </a:solidFill>
                <a:latin typeface="Times New Roman"/>
                <a:cs typeface="Times New Roman"/>
              </a:rPr>
              <a:t>w/o </a:t>
            </a:r>
            <a:r>
              <a:rPr lang="en-US" sz="1600" u="sng" dirty="0" smtClean="0">
                <a:solidFill>
                  <a:srgbClr val="000090"/>
                </a:solidFill>
                <a:latin typeface="Times New Roman"/>
                <a:cs typeface="Times New Roman"/>
              </a:rPr>
              <a:t>TEC E.P.</a:t>
            </a:r>
            <a:r>
              <a:rPr lang="en-US" sz="1600" dirty="0" smtClean="0">
                <a:solidFill>
                  <a:srgbClr val="000090"/>
                </a:solidFill>
                <a:latin typeface="Times New Roman"/>
                <a:cs typeface="Times New Roman"/>
              </a:rPr>
              <a:t>）</a:t>
            </a:r>
            <a:endParaRPr dirty="0">
              <a:solidFill>
                <a:srgbClr val="000090"/>
              </a:solidFill>
              <a:latin typeface="Times New Roman"/>
              <a:cs typeface="Times New Roman"/>
            </a:endParaRPr>
          </a:p>
          <a:p>
            <a:pPr lvl="2" algn="l">
              <a:spcBef>
                <a:spcPts val="300"/>
              </a:spcBef>
            </a:pPr>
            <a:r>
              <a:rPr lang="fr-FR" altLang="ja-JP" sz="1200" dirty="0" err="1">
                <a:solidFill>
                  <a:srgbClr val="000090"/>
                </a:solidFill>
                <a:latin typeface="Times New Roman"/>
                <a:cs typeface="Times New Roman"/>
              </a:rPr>
              <a:t>Z.Li</a:t>
            </a:r>
            <a:r>
              <a:rPr lang="fr-FR" altLang="ja-JP" sz="1200" dirty="0">
                <a:solidFill>
                  <a:srgbClr val="000090"/>
                </a:solidFill>
                <a:latin typeface="Times New Roman"/>
                <a:cs typeface="Times New Roman"/>
              </a:rPr>
              <a:t> </a:t>
            </a:r>
            <a:r>
              <a:rPr lang="fr-FR" altLang="ja-JP" sz="1200" i="1" dirty="0">
                <a:solidFill>
                  <a:srgbClr val="000090"/>
                </a:solidFill>
                <a:latin typeface="Times New Roman"/>
                <a:cs typeface="Times New Roman"/>
              </a:rPr>
              <a:t>et al</a:t>
            </a:r>
            <a:r>
              <a:rPr lang="fr-FR" altLang="ja-JP" sz="1200" dirty="0">
                <a:solidFill>
                  <a:srgbClr val="000090"/>
                </a:solidFill>
                <a:latin typeface="Times New Roman"/>
                <a:cs typeface="Times New Roman"/>
              </a:rPr>
              <a:t>., </a:t>
            </a:r>
            <a:r>
              <a:rPr lang="fr-FR" altLang="ja-JP" sz="1200" dirty="0" err="1">
                <a:solidFill>
                  <a:srgbClr val="000090"/>
                </a:solidFill>
                <a:latin typeface="Times New Roman"/>
                <a:cs typeface="Times New Roman"/>
              </a:rPr>
              <a:t>Opt</a:t>
            </a:r>
            <a:r>
              <a:rPr lang="fr-FR" altLang="ja-JP" sz="1200" dirty="0">
                <a:solidFill>
                  <a:srgbClr val="000090"/>
                </a:solidFill>
                <a:latin typeface="Times New Roman"/>
                <a:cs typeface="Times New Roman"/>
              </a:rPr>
              <a:t>. Express, </a:t>
            </a:r>
            <a:r>
              <a:rPr lang="fr-FR" altLang="ja-JP" sz="1200" b="1" dirty="0">
                <a:solidFill>
                  <a:srgbClr val="000090"/>
                </a:solidFill>
                <a:latin typeface="Times New Roman"/>
                <a:cs typeface="Times New Roman"/>
              </a:rPr>
              <a:t>21</a:t>
            </a:r>
            <a:r>
              <a:rPr lang="fr-FR" altLang="ja-JP" sz="1200" dirty="0">
                <a:solidFill>
                  <a:srgbClr val="000090"/>
                </a:solidFill>
                <a:latin typeface="Times New Roman"/>
                <a:cs typeface="Times New Roman"/>
              </a:rPr>
              <a:t>, 9282 (2013)</a:t>
            </a:r>
            <a:endParaRPr lang="fr-FR" altLang="ja-JP" dirty="0" smtClean="0">
              <a:solidFill>
                <a:srgbClr val="000090"/>
              </a:solidFill>
              <a:latin typeface="Times New Roman"/>
              <a:cs typeface="Times New Roman"/>
            </a:endParaRPr>
          </a:p>
          <a:p>
            <a:pPr lvl="2" algn="l">
              <a:spcBef>
                <a:spcPts val="300"/>
              </a:spcBef>
            </a:pPr>
            <a:r>
              <a:rPr lang="fr-FR" altLang="ja-JP" sz="1200" dirty="0" err="1">
                <a:solidFill>
                  <a:srgbClr val="000090"/>
                </a:solidFill>
                <a:latin typeface="Times New Roman"/>
                <a:cs typeface="Times New Roman"/>
              </a:rPr>
              <a:t>Z.Li</a:t>
            </a:r>
            <a:r>
              <a:rPr lang="fr-FR" altLang="ja-JP" sz="1200" dirty="0">
                <a:solidFill>
                  <a:srgbClr val="000090"/>
                </a:solidFill>
                <a:latin typeface="Times New Roman"/>
                <a:cs typeface="Times New Roman"/>
              </a:rPr>
              <a:t> </a:t>
            </a:r>
            <a:r>
              <a:rPr lang="fr-FR" altLang="ja-JP" sz="1200" i="1" dirty="0">
                <a:solidFill>
                  <a:srgbClr val="000090"/>
                </a:solidFill>
                <a:latin typeface="Times New Roman"/>
                <a:cs typeface="Times New Roman"/>
              </a:rPr>
              <a:t>et al</a:t>
            </a:r>
            <a:r>
              <a:rPr lang="fr-FR" altLang="ja-JP" sz="1200" dirty="0">
                <a:solidFill>
                  <a:srgbClr val="000090"/>
                </a:solidFill>
                <a:latin typeface="Times New Roman"/>
                <a:cs typeface="Times New Roman"/>
              </a:rPr>
              <a:t>., </a:t>
            </a:r>
            <a:r>
              <a:rPr lang="fr-FR" altLang="ja-JP" sz="1200" dirty="0" err="1">
                <a:solidFill>
                  <a:srgbClr val="000090"/>
                </a:solidFill>
                <a:latin typeface="Times New Roman"/>
                <a:cs typeface="Times New Roman"/>
              </a:rPr>
              <a:t>Opt</a:t>
            </a:r>
            <a:r>
              <a:rPr lang="fr-FR" altLang="ja-JP" sz="1200" dirty="0">
                <a:solidFill>
                  <a:srgbClr val="000090"/>
                </a:solidFill>
                <a:latin typeface="Times New Roman"/>
                <a:cs typeface="Times New Roman"/>
              </a:rPr>
              <a:t>. Express, </a:t>
            </a:r>
            <a:r>
              <a:rPr lang="fr-FR" altLang="ja-JP" sz="1200" b="1" dirty="0">
                <a:solidFill>
                  <a:srgbClr val="000090"/>
                </a:solidFill>
                <a:latin typeface="Times New Roman"/>
                <a:cs typeface="Times New Roman"/>
              </a:rPr>
              <a:t>21</a:t>
            </a:r>
            <a:r>
              <a:rPr lang="fr-FR" altLang="ja-JP" sz="1200" dirty="0">
                <a:solidFill>
                  <a:srgbClr val="000090"/>
                </a:solidFill>
                <a:latin typeface="Times New Roman"/>
                <a:cs typeface="Times New Roman"/>
              </a:rPr>
              <a:t>, 26450 (2013</a:t>
            </a:r>
            <a:r>
              <a:rPr lang="fr-FR" altLang="ja-JP" sz="1200" dirty="0" smtClean="0">
                <a:solidFill>
                  <a:srgbClr val="000090"/>
                </a:solidFill>
                <a:latin typeface="Times New Roman"/>
                <a:cs typeface="Times New Roman"/>
              </a:rPr>
              <a:t>)</a:t>
            </a:r>
            <a:endParaRPr dirty="0">
              <a:solidFill>
                <a:srgbClr val="000090"/>
              </a:solidFill>
              <a:latin typeface="Times New Roman"/>
              <a:cs typeface="Times New Roman"/>
            </a:endParaRPr>
          </a:p>
          <a:p>
            <a:pPr marL="742950" lvl="1" indent="-285750" algn="l">
              <a:spcBef>
                <a:spcPts val="600"/>
              </a:spcBef>
              <a:buFont typeface="Wingdings" charset="2"/>
              <a:buChar char="Ø"/>
            </a:pPr>
            <a:r>
              <a:rPr lang="en-US" sz="1600" dirty="0" smtClean="0">
                <a:solidFill>
                  <a:srgbClr val="000090"/>
                </a:solidFill>
                <a:latin typeface="Times New Roman"/>
                <a:cs typeface="Times New Roman"/>
              </a:rPr>
              <a:t>High E-O efficiency in the free space pumped at  793nm</a:t>
            </a:r>
          </a:p>
          <a:p>
            <a:pPr algn="l">
              <a:spcBef>
                <a:spcPts val="300"/>
              </a:spcBef>
            </a:pPr>
            <a:r>
              <a:rPr lang="nb-NO" altLang="ja-JP" sz="1200" dirty="0" smtClean="0">
                <a:solidFill>
                  <a:srgbClr val="000090"/>
                </a:solidFill>
                <a:latin typeface="Times New Roman"/>
                <a:cs typeface="Times New Roman"/>
              </a:rPr>
              <a:t>	</a:t>
            </a:r>
            <a:r>
              <a:rPr lang="de-DE" altLang="ja-JP" sz="1200" dirty="0" smtClean="0">
                <a:solidFill>
                  <a:srgbClr val="000090"/>
                </a:solidFill>
                <a:latin typeface="Times New Roman"/>
                <a:cs typeface="Times New Roman"/>
              </a:rPr>
              <a:t>Y</a:t>
            </a:r>
            <a:r>
              <a:rPr lang="de-DE" altLang="ja-JP" sz="1200" dirty="0">
                <a:solidFill>
                  <a:srgbClr val="000090"/>
                </a:solidFill>
                <a:latin typeface="Times New Roman"/>
                <a:cs typeface="Times New Roman"/>
              </a:rPr>
              <a:t>. Jung </a:t>
            </a:r>
            <a:r>
              <a:rPr lang="de-DE" altLang="ja-JP" sz="1200" i="1" dirty="0">
                <a:solidFill>
                  <a:srgbClr val="000090"/>
                </a:solidFill>
                <a:latin typeface="Times New Roman"/>
                <a:cs typeface="Times New Roman"/>
              </a:rPr>
              <a:t>et al</a:t>
            </a:r>
            <a:r>
              <a:rPr lang="de-DE" altLang="ja-JP" sz="1200" dirty="0">
                <a:solidFill>
                  <a:srgbClr val="000090"/>
                </a:solidFill>
                <a:latin typeface="Times New Roman"/>
                <a:cs typeface="Times New Roman"/>
              </a:rPr>
              <a:t>., </a:t>
            </a:r>
            <a:r>
              <a:rPr lang="de-DE" altLang="ja-JP" sz="1200" dirty="0" err="1">
                <a:solidFill>
                  <a:srgbClr val="000090"/>
                </a:solidFill>
                <a:latin typeface="Times New Roman"/>
                <a:cs typeface="Times New Roman"/>
              </a:rPr>
              <a:t>Opt.Express</a:t>
            </a:r>
            <a:r>
              <a:rPr lang="de-DE" altLang="ja-JP" sz="1200" dirty="0">
                <a:solidFill>
                  <a:srgbClr val="000090"/>
                </a:solidFill>
                <a:latin typeface="Times New Roman"/>
                <a:cs typeface="Times New Roman"/>
              </a:rPr>
              <a:t>, </a:t>
            </a:r>
            <a:r>
              <a:rPr lang="de-DE" altLang="ja-JP" sz="1200" b="1" dirty="0">
                <a:solidFill>
                  <a:srgbClr val="000090"/>
                </a:solidFill>
                <a:latin typeface="Times New Roman"/>
                <a:cs typeface="Times New Roman"/>
              </a:rPr>
              <a:t>22</a:t>
            </a:r>
            <a:r>
              <a:rPr lang="de-DE" altLang="ja-JP" sz="1200" dirty="0">
                <a:solidFill>
                  <a:srgbClr val="000090"/>
                </a:solidFill>
                <a:latin typeface="Times New Roman"/>
                <a:cs typeface="Times New Roman"/>
              </a:rPr>
              <a:t>, 10544 (2014</a:t>
            </a:r>
            <a:r>
              <a:rPr lang="de-DE" altLang="ja-JP" sz="1200" dirty="0" smtClean="0">
                <a:solidFill>
                  <a:srgbClr val="000090"/>
                </a:solidFill>
                <a:latin typeface="Times New Roman"/>
                <a:cs typeface="Times New Roman"/>
              </a:rPr>
              <a:t>)</a:t>
            </a:r>
            <a:endParaRPr lang="en-US" altLang="ja-JP" dirty="0" smtClean="0">
              <a:solidFill>
                <a:srgbClr val="000090"/>
              </a:solidFill>
              <a:latin typeface="Times New Roman"/>
              <a:cs typeface="Times New Roman"/>
            </a:endParaRPr>
          </a:p>
          <a:p>
            <a:pPr marL="742950" lvl="1" indent="-285750" algn="l">
              <a:spcBef>
                <a:spcPts val="600"/>
              </a:spcBef>
              <a:buFont typeface="Wingdings" charset="2"/>
              <a:buChar char="Ø"/>
            </a:pPr>
            <a:r>
              <a:rPr lang="en-US" sz="1600" dirty="0" err="1" smtClean="0">
                <a:solidFill>
                  <a:srgbClr val="000090"/>
                </a:solidFill>
                <a:latin typeface="Times New Roman"/>
                <a:cs typeface="Times New Roman"/>
              </a:rPr>
              <a:t>Photobrightening</a:t>
            </a:r>
            <a:r>
              <a:rPr lang="en-US" sz="1600" dirty="0" smtClean="0">
                <a:solidFill>
                  <a:srgbClr val="000090"/>
                </a:solidFill>
                <a:latin typeface="Times New Roman"/>
                <a:cs typeface="Times New Roman"/>
              </a:rPr>
              <a:t> (793 nm) recovering from </a:t>
            </a:r>
            <a:r>
              <a:rPr lang="en-US" sz="1600" dirty="0" err="1" smtClean="0">
                <a:solidFill>
                  <a:srgbClr val="000090"/>
                </a:solidFill>
                <a:latin typeface="Times New Roman"/>
                <a:cs typeface="Times New Roman"/>
              </a:rPr>
              <a:t>photodarkening</a:t>
            </a:r>
            <a:r>
              <a:rPr lang="en-US" sz="1600" dirty="0" smtClean="0">
                <a:solidFill>
                  <a:srgbClr val="000090"/>
                </a:solidFill>
                <a:latin typeface="Times New Roman"/>
                <a:cs typeface="Times New Roman"/>
              </a:rPr>
              <a:t> </a:t>
            </a:r>
            <a:r>
              <a:rPr lang="en-US" sz="1600" dirty="0">
                <a:solidFill>
                  <a:srgbClr val="000090"/>
                </a:solidFill>
                <a:latin typeface="Times New Roman"/>
                <a:cs typeface="Times New Roman"/>
              </a:rPr>
              <a:t>due to cosmic radiation exposure</a:t>
            </a:r>
            <a:endParaRPr lang="en-US" sz="1600" dirty="0" smtClean="0">
              <a:solidFill>
                <a:srgbClr val="000090"/>
              </a:solidFill>
              <a:latin typeface="Times New Roman"/>
              <a:cs typeface="Times New Roman"/>
            </a:endParaRPr>
          </a:p>
          <a:p>
            <a:pPr marL="914400" lvl="3" algn="l">
              <a:spcBef>
                <a:spcPts val="300"/>
              </a:spcBef>
            </a:pPr>
            <a:r>
              <a:rPr lang="nb-NO" altLang="ja-JP" sz="1200" dirty="0" smtClean="0">
                <a:solidFill>
                  <a:srgbClr val="000090"/>
                </a:solidFill>
                <a:latin typeface="Times New Roman"/>
                <a:cs typeface="Times New Roman"/>
              </a:rPr>
              <a:t>Y. </a:t>
            </a:r>
            <a:r>
              <a:rPr lang="nb-NO" altLang="ja-JP" sz="1200" dirty="0" err="1" smtClean="0">
                <a:solidFill>
                  <a:srgbClr val="000090"/>
                </a:solidFill>
                <a:latin typeface="Times New Roman"/>
                <a:cs typeface="Times New Roman"/>
              </a:rPr>
              <a:t>Xing</a:t>
            </a:r>
            <a:r>
              <a:rPr lang="nb-NO" altLang="ja-JP" sz="1200" dirty="0" smtClean="0">
                <a:solidFill>
                  <a:srgbClr val="000090"/>
                </a:solidFill>
                <a:latin typeface="Times New Roman"/>
                <a:cs typeface="Times New Roman"/>
              </a:rPr>
              <a:t> </a:t>
            </a:r>
            <a:r>
              <a:rPr lang="nb-NO" altLang="ja-JP" sz="1200" i="1" dirty="0" smtClean="0">
                <a:solidFill>
                  <a:srgbClr val="000090"/>
                </a:solidFill>
                <a:latin typeface="Times New Roman"/>
                <a:cs typeface="Times New Roman"/>
              </a:rPr>
              <a:t>et al</a:t>
            </a:r>
            <a:r>
              <a:rPr lang="nb-NO" altLang="ja-JP" sz="1200" dirty="0" smtClean="0">
                <a:solidFill>
                  <a:srgbClr val="000090"/>
                </a:solidFill>
                <a:latin typeface="Times New Roman"/>
                <a:cs typeface="Times New Roman"/>
              </a:rPr>
              <a:t>., </a:t>
            </a:r>
            <a:r>
              <a:rPr lang="nb-NO" altLang="ja-JP" sz="1200" dirty="0" err="1" smtClean="0">
                <a:solidFill>
                  <a:srgbClr val="000090"/>
                </a:solidFill>
                <a:latin typeface="Times New Roman"/>
                <a:cs typeface="Times New Roman"/>
              </a:rPr>
              <a:t>Opt</a:t>
            </a:r>
            <a:r>
              <a:rPr lang="nb-NO" altLang="ja-JP" sz="1200" dirty="0" smtClean="0">
                <a:solidFill>
                  <a:srgbClr val="000090"/>
                </a:solidFill>
                <a:latin typeface="Times New Roman"/>
                <a:cs typeface="Times New Roman"/>
              </a:rPr>
              <a:t>. Lett, </a:t>
            </a:r>
            <a:r>
              <a:rPr lang="nb-NO" altLang="ja-JP" sz="1200" b="1" dirty="0" smtClean="0">
                <a:solidFill>
                  <a:srgbClr val="000090"/>
                </a:solidFill>
                <a:latin typeface="Times New Roman"/>
                <a:cs typeface="Times New Roman"/>
              </a:rPr>
              <a:t>40</a:t>
            </a:r>
            <a:r>
              <a:rPr lang="nb-NO" altLang="ja-JP" sz="1200" dirty="0" smtClean="0">
                <a:solidFill>
                  <a:srgbClr val="000090"/>
                </a:solidFill>
                <a:latin typeface="Times New Roman"/>
                <a:cs typeface="Times New Roman"/>
              </a:rPr>
              <a:t>, 681 (2015)</a:t>
            </a:r>
            <a:endParaRPr lang="en-US" altLang="ja-JP" sz="1200" dirty="0" smtClean="0">
              <a:solidFill>
                <a:srgbClr val="000090"/>
              </a:solidFill>
              <a:latin typeface="Times New Roman"/>
              <a:cs typeface="Times New Roman"/>
            </a:endParaRPr>
          </a:p>
          <a:p>
            <a:pPr marL="0" lvl="1" algn="l">
              <a:spcBef>
                <a:spcPts val="600"/>
              </a:spcBef>
            </a:pPr>
            <a:endParaRPr dirty="0"/>
          </a:p>
        </p:txBody>
      </p:sp>
      <p:sp>
        <p:nvSpPr>
          <p:cNvPr id="6" name="TextShape 4"/>
          <p:cNvSpPr txBox="1"/>
          <p:nvPr/>
        </p:nvSpPr>
        <p:spPr>
          <a:xfrm>
            <a:off x="421798" y="6141217"/>
            <a:ext cx="3509280" cy="367878"/>
          </a:xfrm>
          <a:prstGeom prst="rect">
            <a:avLst/>
          </a:prstGeom>
          <a:ln/>
        </p:spPr>
        <p:style>
          <a:lnRef idx="1">
            <a:schemeClr val="accent3"/>
          </a:lnRef>
          <a:fillRef idx="2">
            <a:schemeClr val="accent3"/>
          </a:fillRef>
          <a:effectRef idx="1">
            <a:schemeClr val="accent3"/>
          </a:effectRef>
          <a:fontRef idx="minor">
            <a:schemeClr val="dk1"/>
          </a:fontRef>
        </p:style>
        <p:txBody>
          <a:bodyPr lIns="90000" tIns="45000" rIns="90000" bIns="45000">
            <a:spAutoFit/>
          </a:bodyPr>
          <a:lstStyle/>
          <a:p>
            <a:r>
              <a:rPr lang="en-US" altLang="ja-JP" dirty="0" smtClean="0">
                <a:solidFill>
                  <a:srgbClr val="000090"/>
                </a:solidFill>
                <a:latin typeface="Times New Roman"/>
                <a:cs typeface="Times New Roman"/>
              </a:rPr>
              <a:t>Thulium-Doped Fiber AMP:TDFA</a:t>
            </a:r>
            <a:endParaRPr dirty="0">
              <a:solidFill>
                <a:srgbClr val="000090"/>
              </a:solidFill>
              <a:latin typeface="Times New Roman"/>
              <a:cs typeface="Times New Roman"/>
            </a:endParaRPr>
          </a:p>
        </p:txBody>
      </p:sp>
      <p:sp>
        <p:nvSpPr>
          <p:cNvPr id="7" name="TextShape 10"/>
          <p:cNvSpPr txBox="1"/>
          <p:nvPr/>
        </p:nvSpPr>
        <p:spPr>
          <a:xfrm>
            <a:off x="5066740" y="5542452"/>
            <a:ext cx="3997283" cy="1277273"/>
          </a:xfrm>
          <a:prstGeom prst="rect">
            <a:avLst/>
          </a:prstGeom>
          <a:ln/>
        </p:spPr>
        <p:style>
          <a:lnRef idx="1">
            <a:schemeClr val="accent3"/>
          </a:lnRef>
          <a:fillRef idx="2">
            <a:schemeClr val="accent3"/>
          </a:fillRef>
          <a:effectRef idx="1">
            <a:schemeClr val="accent3"/>
          </a:effectRef>
          <a:fontRef idx="minor">
            <a:schemeClr val="dk1"/>
          </a:fontRef>
        </p:style>
        <p:txBody>
          <a:bodyPr wrap="square" lIns="0" tIns="0" rIns="0" bIns="0">
            <a:spAutoFit/>
          </a:bodyPr>
          <a:lstStyle/>
          <a:p>
            <a:pPr>
              <a:spcBef>
                <a:spcPts val="600"/>
              </a:spcBef>
            </a:pPr>
            <a:r>
              <a:rPr lang="en-US" dirty="0" smtClean="0">
                <a:solidFill>
                  <a:srgbClr val="000090"/>
                </a:solidFill>
                <a:latin typeface="Times New Roman"/>
                <a:cs typeface="Times New Roman"/>
              </a:rPr>
              <a:t>Concept of TDFA for space application</a:t>
            </a:r>
            <a:endParaRPr dirty="0">
              <a:solidFill>
                <a:srgbClr val="000090"/>
              </a:solidFill>
              <a:latin typeface="Times New Roman"/>
              <a:cs typeface="Times New Roman"/>
            </a:endParaRPr>
          </a:p>
          <a:p>
            <a:pPr marL="285750" indent="-285750" algn="l">
              <a:spcBef>
                <a:spcPts val="600"/>
              </a:spcBef>
              <a:buFont typeface="Wingdings" charset="2"/>
              <a:buChar char="l"/>
            </a:pPr>
            <a:r>
              <a:rPr lang="en-US" sz="1600" dirty="0" smtClean="0">
                <a:solidFill>
                  <a:srgbClr val="000090"/>
                </a:solidFill>
                <a:latin typeface="Times New Roman"/>
                <a:cs typeface="Times New Roman"/>
              </a:rPr>
              <a:t>Double-</a:t>
            </a:r>
            <a:r>
              <a:rPr lang="en-US" sz="1600" dirty="0" err="1" smtClean="0">
                <a:solidFill>
                  <a:srgbClr val="000090"/>
                </a:solidFill>
                <a:latin typeface="Times New Roman"/>
                <a:cs typeface="Times New Roman"/>
              </a:rPr>
              <a:t>crad</a:t>
            </a:r>
            <a:r>
              <a:rPr lang="en-US" sz="1600" dirty="0" smtClean="0">
                <a:solidFill>
                  <a:srgbClr val="000090"/>
                </a:solidFill>
                <a:latin typeface="Times New Roman"/>
                <a:cs typeface="Times New Roman"/>
              </a:rPr>
              <a:t> Tm optical fiber</a:t>
            </a:r>
          </a:p>
          <a:p>
            <a:pPr marL="285750" indent="-285750" algn="l">
              <a:spcBef>
                <a:spcPts val="600"/>
              </a:spcBef>
              <a:buFont typeface="Wingdings" charset="2"/>
              <a:buChar char="l"/>
            </a:pPr>
            <a:r>
              <a:rPr lang="en-US" sz="1600" dirty="0" smtClean="0">
                <a:solidFill>
                  <a:srgbClr val="000090"/>
                </a:solidFill>
                <a:latin typeface="Times New Roman"/>
                <a:cs typeface="Times New Roman"/>
              </a:rPr>
              <a:t>793nm multi-mode LD pump</a:t>
            </a:r>
          </a:p>
          <a:p>
            <a:pPr marL="285750" indent="-285750" algn="l">
              <a:spcBef>
                <a:spcPts val="600"/>
              </a:spcBef>
              <a:buFont typeface="Wingdings" charset="2"/>
              <a:buChar char="l"/>
            </a:pPr>
            <a:r>
              <a:rPr lang="en-US" sz="1600" dirty="0" smtClean="0">
                <a:solidFill>
                  <a:srgbClr val="000090"/>
                </a:solidFill>
                <a:latin typeface="Times New Roman"/>
                <a:cs typeface="Times New Roman"/>
              </a:rPr>
              <a:t>All optical fiber</a:t>
            </a:r>
            <a:endParaRPr sz="1600" dirty="0">
              <a:solidFill>
                <a:srgbClr val="000090"/>
              </a:solidFill>
              <a:latin typeface="Times New Roman"/>
              <a:cs typeface="Times New Roman"/>
            </a:endParaRPr>
          </a:p>
        </p:txBody>
      </p:sp>
      <p:sp>
        <p:nvSpPr>
          <p:cNvPr id="8" name="下矢印 7"/>
          <p:cNvSpPr/>
          <p:nvPr/>
        </p:nvSpPr>
        <p:spPr>
          <a:xfrm>
            <a:off x="1840532" y="5227892"/>
            <a:ext cx="671812" cy="836477"/>
          </a:xfrm>
          <a:prstGeom prst="down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11" name="下矢印 10"/>
          <p:cNvSpPr>
            <a:spLocks noChangeAspect="1"/>
          </p:cNvSpPr>
          <p:nvPr/>
        </p:nvSpPr>
        <p:spPr>
          <a:xfrm>
            <a:off x="6806310" y="5071702"/>
            <a:ext cx="395998" cy="493058"/>
          </a:xfrm>
          <a:prstGeom prst="downArrow">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10" name="TextShape 4"/>
          <p:cNvSpPr txBox="1"/>
          <p:nvPr/>
        </p:nvSpPr>
        <p:spPr>
          <a:xfrm>
            <a:off x="421798" y="4774224"/>
            <a:ext cx="3509280" cy="367878"/>
          </a:xfrm>
          <a:prstGeom prst="rect">
            <a:avLst/>
          </a:prstGeom>
          <a:ln/>
        </p:spPr>
        <p:style>
          <a:lnRef idx="1">
            <a:schemeClr val="accent3"/>
          </a:lnRef>
          <a:fillRef idx="2">
            <a:schemeClr val="accent3"/>
          </a:fillRef>
          <a:effectRef idx="1">
            <a:schemeClr val="accent3"/>
          </a:effectRef>
          <a:fontRef idx="minor">
            <a:schemeClr val="dk1"/>
          </a:fontRef>
        </p:style>
        <p:txBody>
          <a:bodyPr lIns="90000" tIns="45000" rIns="90000" bIns="45000">
            <a:spAutoFit/>
          </a:bodyPr>
          <a:lstStyle/>
          <a:p>
            <a:r>
              <a:rPr lang="en-US" altLang="ja-JP" dirty="0" smtClean="0">
                <a:solidFill>
                  <a:srgbClr val="000090"/>
                </a:solidFill>
                <a:latin typeface="Times New Roman"/>
                <a:cs typeface="Times New Roman"/>
              </a:rPr>
              <a:t>Erbium-</a:t>
            </a:r>
            <a:r>
              <a:rPr lang="en-US" altLang="ja-JP" dirty="0">
                <a:solidFill>
                  <a:srgbClr val="000090"/>
                </a:solidFill>
                <a:latin typeface="Times New Roman"/>
                <a:cs typeface="Times New Roman"/>
              </a:rPr>
              <a:t>Doped Fiber </a:t>
            </a:r>
            <a:r>
              <a:rPr lang="en-US" altLang="ja-JP" dirty="0" smtClean="0">
                <a:solidFill>
                  <a:srgbClr val="000090"/>
                </a:solidFill>
                <a:latin typeface="Times New Roman"/>
                <a:cs typeface="Times New Roman"/>
              </a:rPr>
              <a:t>AMP:EDFA</a:t>
            </a:r>
            <a:endParaRPr dirty="0">
              <a:solidFill>
                <a:srgbClr val="000090"/>
              </a:solidFill>
              <a:latin typeface="Times New Roman"/>
              <a:cs typeface="Times New Roman"/>
            </a:endParaRPr>
          </a:p>
        </p:txBody>
      </p:sp>
    </p:spTree>
    <p:extLst>
      <p:ext uri="{BB962C8B-B14F-4D97-AF65-F5344CB8AC3E}">
        <p14:creationId xmlns:p14="http://schemas.microsoft.com/office/powerpoint/2010/main" val="82111896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タイトル 1"/>
          <p:cNvSpPr>
            <a:spLocks noGrp="1"/>
          </p:cNvSpPr>
          <p:nvPr>
            <p:ph type="title"/>
          </p:nvPr>
        </p:nvSpPr>
        <p:spPr/>
        <p:txBody>
          <a:bodyPr/>
          <a:lstStyle/>
          <a:p>
            <a:pPr lvl="2" eaLnBrk="1" hangingPunct="1"/>
            <a:r>
              <a:rPr lang="en-US" altLang="ja-JP" sz="2400" b="1" dirty="0" smtClean="0">
                <a:solidFill>
                  <a:srgbClr val="660066"/>
                </a:solidFill>
                <a:latin typeface="Times New Roman" panose="02020603050405020304" pitchFamily="18" charset="0"/>
                <a:cs typeface="Times New Roman" panose="02020603050405020304" pitchFamily="18" charset="0"/>
              </a:rPr>
              <a:t>2</a:t>
            </a:r>
            <a:r>
              <a:rPr lang="el-GR" altLang="ja-JP" sz="2400" b="1" dirty="0" smtClean="0">
                <a:solidFill>
                  <a:srgbClr val="660066"/>
                </a:solidFill>
                <a:latin typeface="Times New Roman" panose="02020603050405020304" pitchFamily="18" charset="0"/>
                <a:cs typeface="Times New Roman" panose="02020603050405020304" pitchFamily="18" charset="0"/>
              </a:rPr>
              <a:t>μ</a:t>
            </a:r>
            <a:r>
              <a:rPr lang="en-US" altLang="ja-JP" sz="2400" b="1" dirty="0" smtClean="0">
                <a:solidFill>
                  <a:srgbClr val="660066"/>
                </a:solidFill>
                <a:latin typeface="Times New Roman" pitchFamily="18" charset="0"/>
                <a:cs typeface="Times New Roman" pitchFamily="18" charset="0"/>
              </a:rPr>
              <a:t>m laser block diagram</a:t>
            </a:r>
            <a:endParaRPr lang="ja-JP" altLang="en-US" sz="2400" b="1" dirty="0" smtClean="0">
              <a:solidFill>
                <a:srgbClr val="660066"/>
              </a:solidFill>
              <a:latin typeface="Times New Roman" panose="02020603050405020304" pitchFamily="18" charset="0"/>
              <a:cs typeface="Times New Roman" panose="02020603050405020304" pitchFamily="18" charset="0"/>
            </a:endParaRPr>
          </a:p>
        </p:txBody>
      </p:sp>
      <p:sp>
        <p:nvSpPr>
          <p:cNvPr id="4102" name="テキスト ボックス 1"/>
          <p:cNvSpPr txBox="1">
            <a:spLocks noChangeArrowheads="1"/>
          </p:cNvSpPr>
          <p:nvPr/>
        </p:nvSpPr>
        <p:spPr bwMode="auto">
          <a:xfrm>
            <a:off x="6178061" y="6240461"/>
            <a:ext cx="18614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600" dirty="0" smtClean="0">
                <a:solidFill>
                  <a:srgbClr val="7030A0"/>
                </a:solidFill>
                <a:latin typeface="Times New Roman" panose="02020603050405020304" pitchFamily="18" charset="0"/>
                <a:cs typeface="Times New Roman" panose="02020603050405020304" pitchFamily="18" charset="0"/>
              </a:rPr>
              <a:t>OC: Output Coupler</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grpSp>
        <p:nvGrpSpPr>
          <p:cNvPr id="30" name="グループ化 29"/>
          <p:cNvGrpSpPr/>
          <p:nvPr/>
        </p:nvGrpSpPr>
        <p:grpSpPr>
          <a:xfrm>
            <a:off x="500829" y="938211"/>
            <a:ext cx="8142342" cy="5302666"/>
            <a:chOff x="500829" y="938211"/>
            <a:chExt cx="8142342" cy="5302666"/>
          </a:xfrm>
        </p:grpSpPr>
        <p:sp>
          <p:nvSpPr>
            <p:cNvPr id="4100" name="テキスト ボックス 59"/>
            <p:cNvSpPr txBox="1">
              <a:spLocks noChangeArrowheads="1"/>
            </p:cNvSpPr>
            <p:nvPr/>
          </p:nvSpPr>
          <p:spPr bwMode="auto">
            <a:xfrm>
              <a:off x="1433229" y="938211"/>
              <a:ext cx="17123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400" b="1" u="sng" dirty="0" smtClean="0">
                  <a:solidFill>
                    <a:srgbClr val="7030A0"/>
                  </a:solidFill>
                  <a:latin typeface="Times New Roman" panose="02020603050405020304" pitchFamily="18" charset="0"/>
                  <a:cs typeface="Times New Roman" panose="02020603050405020304" pitchFamily="18" charset="0"/>
                </a:rPr>
                <a:t>1 Oscillator</a:t>
              </a:r>
            </a:p>
          </p:txBody>
        </p:sp>
        <p:grpSp>
          <p:nvGrpSpPr>
            <p:cNvPr id="29" name="グループ化 28"/>
            <p:cNvGrpSpPr/>
            <p:nvPr/>
          </p:nvGrpSpPr>
          <p:grpSpPr>
            <a:xfrm>
              <a:off x="500829" y="1636711"/>
              <a:ext cx="3577129" cy="2671427"/>
              <a:chOff x="500829" y="1636711"/>
              <a:chExt cx="3577129" cy="2671427"/>
            </a:xfrm>
          </p:grpSpPr>
          <p:sp>
            <p:nvSpPr>
              <p:cNvPr id="21" name="フリーフォーム 20"/>
              <p:cNvSpPr/>
              <p:nvPr/>
            </p:nvSpPr>
            <p:spPr bwMode="auto">
              <a:xfrm>
                <a:off x="1407783" y="1797048"/>
                <a:ext cx="2603500" cy="1543050"/>
              </a:xfrm>
              <a:custGeom>
                <a:avLst/>
                <a:gdLst>
                  <a:gd name="connsiteX0" fmla="*/ 504749 w 3160166"/>
                  <a:gd name="connsiteY0" fmla="*/ 0 h 1872692"/>
                  <a:gd name="connsiteX1" fmla="*/ 2589581 w 3160166"/>
                  <a:gd name="connsiteY1" fmla="*/ 0 h 1872692"/>
                  <a:gd name="connsiteX2" fmla="*/ 0 w 3160166"/>
                  <a:gd name="connsiteY2" fmla="*/ 1872692 h 1872692"/>
                  <a:gd name="connsiteX3" fmla="*/ 3160166 w 3160166"/>
                  <a:gd name="connsiteY3" fmla="*/ 1872692 h 1872692"/>
                  <a:gd name="connsiteX4" fmla="*/ 504749 w 3160166"/>
                  <a:gd name="connsiteY4" fmla="*/ 0 h 187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166" h="1872692">
                    <a:moveTo>
                      <a:pt x="504749" y="0"/>
                    </a:moveTo>
                    <a:lnTo>
                      <a:pt x="2589581" y="0"/>
                    </a:lnTo>
                    <a:lnTo>
                      <a:pt x="0" y="1872692"/>
                    </a:lnTo>
                    <a:lnTo>
                      <a:pt x="3160166" y="1872692"/>
                    </a:lnTo>
                    <a:lnTo>
                      <a:pt x="504749" y="0"/>
                    </a:lnTo>
                    <a:close/>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sp>
            <p:nvSpPr>
              <p:cNvPr id="4" name="正方形/長方形 3"/>
              <p:cNvSpPr/>
              <p:nvPr/>
            </p:nvSpPr>
            <p:spPr bwMode="auto">
              <a:xfrm rot="1085363">
                <a:off x="1753858" y="1646236"/>
                <a:ext cx="58738" cy="2968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5" name="正方形/長方形 4"/>
              <p:cNvSpPr/>
              <p:nvPr/>
            </p:nvSpPr>
            <p:spPr bwMode="auto">
              <a:xfrm rot="20518002">
                <a:off x="3554083" y="1636711"/>
                <a:ext cx="58738" cy="2968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6" name="正方形/長方形 5"/>
              <p:cNvSpPr/>
              <p:nvPr/>
            </p:nvSpPr>
            <p:spPr bwMode="auto">
              <a:xfrm rot="20400000">
                <a:off x="1342696" y="3206748"/>
                <a:ext cx="58737" cy="2968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7" name="正方形/長方形 6"/>
              <p:cNvSpPr/>
              <p:nvPr/>
            </p:nvSpPr>
            <p:spPr bwMode="auto">
              <a:xfrm rot="1080000">
                <a:off x="4019221" y="3205161"/>
                <a:ext cx="58737" cy="2968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grpSp>
            <p:nvGrpSpPr>
              <p:cNvPr id="4108" name="グループ化 18"/>
              <p:cNvGrpSpPr>
                <a:grpSpLocks/>
              </p:cNvGrpSpPr>
              <p:nvPr/>
            </p:nvGrpSpPr>
            <p:grpSpPr bwMode="auto">
              <a:xfrm>
                <a:off x="2414258" y="3103561"/>
                <a:ext cx="474663" cy="474662"/>
                <a:chOff x="1763688" y="3284984"/>
                <a:chExt cx="576064" cy="576064"/>
              </a:xfrm>
            </p:grpSpPr>
            <p:sp>
              <p:nvSpPr>
                <p:cNvPr id="8" name="正方形/長方形 7"/>
                <p:cNvSpPr/>
                <p:nvPr/>
              </p:nvSpPr>
              <p:spPr>
                <a:xfrm rot="16200000">
                  <a:off x="1979472" y="3284983"/>
                  <a:ext cx="144497" cy="576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grpSp>
              <p:nvGrpSpPr>
                <p:cNvPr id="4163" name="グループ化 12"/>
                <p:cNvGrpSpPr>
                  <a:grpSpLocks/>
                </p:cNvGrpSpPr>
                <p:nvPr/>
              </p:nvGrpSpPr>
              <p:grpSpPr bwMode="auto">
                <a:xfrm>
                  <a:off x="1763688" y="3284984"/>
                  <a:ext cx="576064" cy="179612"/>
                  <a:chOff x="1763688" y="3356992"/>
                  <a:chExt cx="576064" cy="179612"/>
                </a:xfrm>
              </p:grpSpPr>
              <p:sp>
                <p:nvSpPr>
                  <p:cNvPr id="9" name="正方形/長方形 8"/>
                  <p:cNvSpPr/>
                  <p:nvPr/>
                </p:nvSpPr>
                <p:spPr>
                  <a:xfrm>
                    <a:off x="1763688" y="3356992"/>
                    <a:ext cx="144498" cy="1791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sp>
                <p:nvSpPr>
                  <p:cNvPr id="10" name="正方形/長方形 9"/>
                  <p:cNvSpPr/>
                  <p:nvPr/>
                </p:nvSpPr>
                <p:spPr>
                  <a:xfrm>
                    <a:off x="1908186" y="3356992"/>
                    <a:ext cx="144497" cy="1791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sp>
                <p:nvSpPr>
                  <p:cNvPr id="11" name="正方形/長方形 10"/>
                  <p:cNvSpPr/>
                  <p:nvPr/>
                </p:nvSpPr>
                <p:spPr>
                  <a:xfrm>
                    <a:off x="2052683" y="3356992"/>
                    <a:ext cx="142571" cy="1791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sp>
                <p:nvSpPr>
                  <p:cNvPr id="12" name="正方形/長方形 11"/>
                  <p:cNvSpPr/>
                  <p:nvPr/>
                </p:nvSpPr>
                <p:spPr>
                  <a:xfrm>
                    <a:off x="2195254" y="3356992"/>
                    <a:ext cx="144498" cy="1791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grpSp>
            <p:grpSp>
              <p:nvGrpSpPr>
                <p:cNvPr id="4164" name="グループ化 13"/>
                <p:cNvGrpSpPr>
                  <a:grpSpLocks/>
                </p:cNvGrpSpPr>
                <p:nvPr/>
              </p:nvGrpSpPr>
              <p:grpSpPr bwMode="auto">
                <a:xfrm>
                  <a:off x="1763688" y="3681436"/>
                  <a:ext cx="576064" cy="179612"/>
                  <a:chOff x="1763688" y="3356992"/>
                  <a:chExt cx="576064" cy="179612"/>
                </a:xfrm>
              </p:grpSpPr>
              <p:sp>
                <p:nvSpPr>
                  <p:cNvPr id="15" name="正方形/長方形 14"/>
                  <p:cNvSpPr/>
                  <p:nvPr/>
                </p:nvSpPr>
                <p:spPr>
                  <a:xfrm>
                    <a:off x="1763688" y="3357428"/>
                    <a:ext cx="144498" cy="1791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sp>
                <p:nvSpPr>
                  <p:cNvPr id="16" name="正方形/長方形 15"/>
                  <p:cNvSpPr/>
                  <p:nvPr/>
                </p:nvSpPr>
                <p:spPr>
                  <a:xfrm>
                    <a:off x="1908186" y="3357428"/>
                    <a:ext cx="144497" cy="1791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sp>
                <p:nvSpPr>
                  <p:cNvPr id="17" name="正方形/長方形 16"/>
                  <p:cNvSpPr/>
                  <p:nvPr/>
                </p:nvSpPr>
                <p:spPr>
                  <a:xfrm>
                    <a:off x="2052683" y="3357428"/>
                    <a:ext cx="142571" cy="1791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sp>
                <p:nvSpPr>
                  <p:cNvPr id="18" name="正方形/長方形 17"/>
                  <p:cNvSpPr/>
                  <p:nvPr/>
                </p:nvSpPr>
                <p:spPr>
                  <a:xfrm>
                    <a:off x="2195254" y="3357428"/>
                    <a:ext cx="144498" cy="17917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endParaRPr>
                  </a:p>
                </p:txBody>
              </p:sp>
            </p:grpSp>
          </p:grpSp>
          <p:sp>
            <p:nvSpPr>
              <p:cNvPr id="20" name="正方形/長方形 19"/>
              <p:cNvSpPr/>
              <p:nvPr/>
            </p:nvSpPr>
            <p:spPr bwMode="auto">
              <a:xfrm rot="3211191">
                <a:off x="3113552" y="1959767"/>
                <a:ext cx="117475" cy="20478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cxnSp>
            <p:nvCxnSpPr>
              <p:cNvPr id="23" name="直線コネクタ 22"/>
              <p:cNvCxnSpPr/>
              <p:nvPr/>
            </p:nvCxnSpPr>
            <p:spPr bwMode="auto">
              <a:xfrm flipH="1">
                <a:off x="934708" y="3340098"/>
                <a:ext cx="473075" cy="342900"/>
              </a:xfrm>
              <a:prstGeom prst="line">
                <a:avLst/>
              </a:prstGeom>
              <a:ln w="25400">
                <a:solidFill>
                  <a:srgbClr val="009900"/>
                </a:solidFill>
                <a:tailEnd type="triangle" w="lg" len="lg"/>
              </a:ln>
            </p:spPr>
            <p:style>
              <a:lnRef idx="1">
                <a:schemeClr val="accent1"/>
              </a:lnRef>
              <a:fillRef idx="0">
                <a:schemeClr val="accent1"/>
              </a:fillRef>
              <a:effectRef idx="0">
                <a:schemeClr val="accent1"/>
              </a:effectRef>
              <a:fontRef idx="minor">
                <a:schemeClr val="tx1"/>
              </a:fontRef>
            </p:style>
          </p:cxnSp>
          <p:sp>
            <p:nvSpPr>
              <p:cNvPr id="4111" name="テキスト ボックス 27"/>
              <p:cNvSpPr txBox="1">
                <a:spLocks noChangeArrowheads="1"/>
              </p:cNvSpPr>
              <p:nvPr/>
            </p:nvSpPr>
            <p:spPr bwMode="auto">
              <a:xfrm>
                <a:off x="817310" y="2861126"/>
                <a:ext cx="4683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600" dirty="0" smtClean="0">
                    <a:solidFill>
                      <a:srgbClr val="7030A0"/>
                    </a:solidFill>
                    <a:latin typeface="Times New Roman" panose="02020603050405020304" pitchFamily="18" charset="0"/>
                    <a:cs typeface="Times New Roman" panose="02020603050405020304" pitchFamily="18" charset="0"/>
                  </a:rPr>
                  <a:t>OC</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sp>
            <p:nvSpPr>
              <p:cNvPr id="4112" name="テキスト ボックス 29"/>
              <p:cNvSpPr txBox="1">
                <a:spLocks noChangeArrowheads="1"/>
              </p:cNvSpPr>
              <p:nvPr/>
            </p:nvSpPr>
            <p:spPr bwMode="auto">
              <a:xfrm>
                <a:off x="2046415" y="3723363"/>
                <a:ext cx="1233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err="1">
                    <a:solidFill>
                      <a:srgbClr val="7030A0"/>
                    </a:solidFill>
                    <a:latin typeface="Times New Roman" panose="02020603050405020304" pitchFamily="18" charset="0"/>
                    <a:cs typeface="Times New Roman" panose="02020603050405020304" pitchFamily="18" charset="0"/>
                  </a:rPr>
                  <a:t>Tm,Ho:YLF</a:t>
                </a:r>
                <a:endParaRPr lang="en-US" altLang="ja-JP" sz="1600" dirty="0">
                  <a:solidFill>
                    <a:srgbClr val="7030A0"/>
                  </a:solidFill>
                  <a:latin typeface="Times New Roman" panose="02020603050405020304" pitchFamily="18" charset="0"/>
                  <a:cs typeface="Times New Roman" panose="02020603050405020304" pitchFamily="18" charset="0"/>
                </a:endParaRPr>
              </a:p>
              <a:p>
                <a:r>
                  <a:rPr lang="en-US" altLang="ja-JP" sz="1600" dirty="0" smtClean="0">
                    <a:solidFill>
                      <a:srgbClr val="7030A0"/>
                    </a:solidFill>
                    <a:latin typeface="Times New Roman" panose="02020603050405020304" pitchFamily="18" charset="0"/>
                    <a:cs typeface="Times New Roman" panose="02020603050405020304" pitchFamily="18" charset="0"/>
                  </a:rPr>
                  <a:t>(</a:t>
                </a:r>
                <a:r>
                  <a:rPr lang="en-GB" altLang="ja-JP" sz="1600" dirty="0" smtClean="0">
                    <a:solidFill>
                      <a:srgbClr val="7030A0"/>
                    </a:solidFill>
                    <a:latin typeface="Times New Roman"/>
                    <a:ea typeface="ＭＳ 明朝"/>
                    <a:cs typeface="Times New Roman"/>
                  </a:rPr>
                  <a:t>-100 </a:t>
                </a:r>
                <a:r>
                  <a:rPr lang="en-GB" altLang="ja-JP" sz="1600" dirty="0">
                    <a:solidFill>
                      <a:srgbClr val="7030A0"/>
                    </a:solidFill>
                    <a:latin typeface="Times New Roman"/>
                    <a:ea typeface="ＭＳ 明朝"/>
                    <a:cs typeface="Times New Roman"/>
                  </a:rPr>
                  <a:t>ºC</a:t>
                </a:r>
                <a:r>
                  <a:rPr lang="en-US" altLang="ja-JP" sz="1600" dirty="0" smtClean="0">
                    <a:solidFill>
                      <a:srgbClr val="7030A0"/>
                    </a:solidFill>
                    <a:latin typeface="Times New Roman" panose="02020603050405020304" pitchFamily="18" charset="0"/>
                    <a:cs typeface="Times New Roman" panose="02020603050405020304" pitchFamily="18" charset="0"/>
                  </a:rPr>
                  <a:t>)</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sp>
            <p:nvSpPr>
              <p:cNvPr id="4113" name="テキスト ボックス 30"/>
              <p:cNvSpPr txBox="1">
                <a:spLocks noChangeArrowheads="1"/>
              </p:cNvSpPr>
              <p:nvPr/>
            </p:nvSpPr>
            <p:spPr bwMode="auto">
              <a:xfrm>
                <a:off x="500829" y="3622449"/>
                <a:ext cx="13821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600" dirty="0" smtClean="0">
                    <a:solidFill>
                      <a:srgbClr val="7030A0"/>
                    </a:solidFill>
                    <a:latin typeface="Times New Roman" panose="02020603050405020304" pitchFamily="18" charset="0"/>
                    <a:cs typeface="Times New Roman" panose="02020603050405020304" pitchFamily="18" charset="0"/>
                  </a:rPr>
                  <a:t>Output</a:t>
                </a:r>
                <a:endParaRPr lang="en-US" altLang="ja-JP" sz="1600" dirty="0">
                  <a:solidFill>
                    <a:srgbClr val="7030A0"/>
                  </a:solidFill>
                  <a:latin typeface="Times New Roman" panose="02020603050405020304" pitchFamily="18" charset="0"/>
                  <a:cs typeface="Times New Roman" panose="02020603050405020304" pitchFamily="18" charset="0"/>
                </a:endParaRPr>
              </a:p>
              <a:p>
                <a:pPr eaLnBrk="1" hangingPunct="1"/>
                <a:r>
                  <a:rPr lang="en-US" altLang="ja-JP" sz="1600" dirty="0">
                    <a:solidFill>
                      <a:srgbClr val="7030A0"/>
                    </a:solidFill>
                    <a:latin typeface="Times New Roman" panose="02020603050405020304" pitchFamily="18" charset="0"/>
                    <a:cs typeface="Times New Roman" panose="02020603050405020304" pitchFamily="18" charset="0"/>
                  </a:rPr>
                  <a:t>125mJ×30Hz</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sp>
            <p:nvSpPr>
              <p:cNvPr id="4114" name="テキスト ボックス 28"/>
              <p:cNvSpPr txBox="1">
                <a:spLocks noChangeArrowheads="1"/>
              </p:cNvSpPr>
              <p:nvPr/>
            </p:nvSpPr>
            <p:spPr bwMode="auto">
              <a:xfrm>
                <a:off x="3121581" y="2046061"/>
                <a:ext cx="6286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600" dirty="0" smtClean="0">
                    <a:solidFill>
                      <a:srgbClr val="7030A0"/>
                    </a:solidFill>
                    <a:latin typeface="Times New Roman" panose="02020603050405020304" pitchFamily="18" charset="0"/>
                    <a:cs typeface="Times New Roman" panose="02020603050405020304" pitchFamily="18" charset="0"/>
                  </a:rPr>
                  <a:t>Q-</a:t>
                </a:r>
                <a:r>
                  <a:rPr lang="en-US" altLang="ja-JP" sz="1600" dirty="0" err="1" smtClean="0">
                    <a:solidFill>
                      <a:srgbClr val="7030A0"/>
                    </a:solidFill>
                    <a:latin typeface="Times New Roman" panose="02020603050405020304" pitchFamily="18" charset="0"/>
                    <a:cs typeface="Times New Roman" panose="02020603050405020304" pitchFamily="18" charset="0"/>
                  </a:rPr>
                  <a:t>sw</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sp>
            <p:nvSpPr>
              <p:cNvPr id="2" name="円/楕円 1"/>
              <p:cNvSpPr>
                <a:spLocks/>
              </p:cNvSpPr>
              <p:nvPr/>
            </p:nvSpPr>
            <p:spPr bwMode="auto">
              <a:xfrm>
                <a:off x="2249152" y="2933179"/>
                <a:ext cx="820398" cy="820800"/>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7030A0"/>
                  </a:solidFill>
                  <a:effectLst/>
                  <a:latin typeface="Times New Roman" pitchFamily="18" charset="0"/>
                  <a:ea typeface="ＭＳ Ｐゴシック" charset="-128"/>
                </a:endParaRPr>
              </a:p>
            </p:txBody>
          </p:sp>
        </p:grpSp>
        <p:sp>
          <p:nvSpPr>
            <p:cNvPr id="4101" name="テキスト ボックス 60"/>
            <p:cNvSpPr txBox="1">
              <a:spLocks noChangeArrowheads="1"/>
            </p:cNvSpPr>
            <p:nvPr/>
          </p:nvSpPr>
          <p:spPr bwMode="auto">
            <a:xfrm>
              <a:off x="4328336" y="938211"/>
              <a:ext cx="43148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2400" b="1" u="sng" dirty="0" smtClean="0">
                  <a:solidFill>
                    <a:srgbClr val="7030A0"/>
                  </a:solidFill>
                  <a:latin typeface="Times New Roman" panose="02020603050405020304" pitchFamily="18" charset="0"/>
                  <a:cs typeface="Times New Roman" panose="02020603050405020304" pitchFamily="18" charset="0"/>
                </a:rPr>
                <a:t>1 Oscillator+ 1 Power amplifier</a:t>
              </a:r>
              <a:endParaRPr lang="en-US" altLang="ja-JP" sz="2400" b="1" u="sng" dirty="0">
                <a:solidFill>
                  <a:srgbClr val="7030A0"/>
                </a:solidFill>
                <a:latin typeface="Times New Roman" panose="02020603050405020304" pitchFamily="18" charset="0"/>
                <a:cs typeface="Times New Roman" panose="02020603050405020304" pitchFamily="18" charset="0"/>
              </a:endParaRPr>
            </a:p>
          </p:txBody>
        </p:sp>
        <p:grpSp>
          <p:nvGrpSpPr>
            <p:cNvPr id="28" name="グループ化 27"/>
            <p:cNvGrpSpPr/>
            <p:nvPr/>
          </p:nvGrpSpPr>
          <p:grpSpPr>
            <a:xfrm>
              <a:off x="4524397" y="1585911"/>
              <a:ext cx="3922712" cy="4654966"/>
              <a:chOff x="4524397" y="1585911"/>
              <a:chExt cx="3922712" cy="4654966"/>
            </a:xfrm>
          </p:grpSpPr>
          <p:sp>
            <p:nvSpPr>
              <p:cNvPr id="13" name="フリーフォーム 12"/>
              <p:cNvSpPr/>
              <p:nvPr/>
            </p:nvSpPr>
            <p:spPr>
              <a:xfrm>
                <a:off x="4706959" y="2719386"/>
                <a:ext cx="3422650" cy="2416175"/>
              </a:xfrm>
              <a:custGeom>
                <a:avLst/>
                <a:gdLst>
                  <a:gd name="connsiteX0" fmla="*/ 783772 w 3422469"/>
                  <a:gd name="connsiteY0" fmla="*/ 2416629 h 2416629"/>
                  <a:gd name="connsiteX1" fmla="*/ 0 w 3422469"/>
                  <a:gd name="connsiteY1" fmla="*/ 2416629 h 2416629"/>
                  <a:gd name="connsiteX2" fmla="*/ 0 w 3422469"/>
                  <a:gd name="connsiteY2" fmla="*/ 0 h 2416629"/>
                  <a:gd name="connsiteX3" fmla="*/ 3422469 w 3422469"/>
                  <a:gd name="connsiteY3" fmla="*/ 0 h 2416629"/>
                </a:gdLst>
                <a:ahLst/>
                <a:cxnLst>
                  <a:cxn ang="0">
                    <a:pos x="connsiteX0" y="connsiteY0"/>
                  </a:cxn>
                  <a:cxn ang="0">
                    <a:pos x="connsiteX1" y="connsiteY1"/>
                  </a:cxn>
                  <a:cxn ang="0">
                    <a:pos x="connsiteX2" y="connsiteY2"/>
                  </a:cxn>
                  <a:cxn ang="0">
                    <a:pos x="connsiteX3" y="connsiteY3"/>
                  </a:cxn>
                </a:cxnLst>
                <a:rect l="l" t="t" r="r" b="b"/>
                <a:pathLst>
                  <a:path w="3422469" h="2416629">
                    <a:moveTo>
                      <a:pt x="783772" y="2416629"/>
                    </a:moveTo>
                    <a:lnTo>
                      <a:pt x="0" y="2416629"/>
                    </a:lnTo>
                    <a:lnTo>
                      <a:pt x="0" y="0"/>
                    </a:lnTo>
                    <a:lnTo>
                      <a:pt x="3422469" y="0"/>
                    </a:lnTo>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7030A0"/>
                  </a:solidFill>
                </a:endParaRPr>
              </a:p>
            </p:txBody>
          </p:sp>
          <p:sp>
            <p:nvSpPr>
              <p:cNvPr id="61" name="フリーフォーム 60"/>
              <p:cNvSpPr/>
              <p:nvPr/>
            </p:nvSpPr>
            <p:spPr bwMode="auto">
              <a:xfrm>
                <a:off x="5559447" y="3592511"/>
                <a:ext cx="2603500" cy="1543050"/>
              </a:xfrm>
              <a:custGeom>
                <a:avLst/>
                <a:gdLst>
                  <a:gd name="connsiteX0" fmla="*/ 504749 w 3160166"/>
                  <a:gd name="connsiteY0" fmla="*/ 0 h 1872692"/>
                  <a:gd name="connsiteX1" fmla="*/ 2589581 w 3160166"/>
                  <a:gd name="connsiteY1" fmla="*/ 0 h 1872692"/>
                  <a:gd name="connsiteX2" fmla="*/ 0 w 3160166"/>
                  <a:gd name="connsiteY2" fmla="*/ 1872692 h 1872692"/>
                  <a:gd name="connsiteX3" fmla="*/ 3160166 w 3160166"/>
                  <a:gd name="connsiteY3" fmla="*/ 1872692 h 1872692"/>
                  <a:gd name="connsiteX4" fmla="*/ 504749 w 3160166"/>
                  <a:gd name="connsiteY4" fmla="*/ 0 h 1872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166" h="1872692">
                    <a:moveTo>
                      <a:pt x="504749" y="0"/>
                    </a:moveTo>
                    <a:lnTo>
                      <a:pt x="2589581" y="0"/>
                    </a:lnTo>
                    <a:lnTo>
                      <a:pt x="0" y="1872692"/>
                    </a:lnTo>
                    <a:lnTo>
                      <a:pt x="3160166" y="1872692"/>
                    </a:lnTo>
                    <a:lnTo>
                      <a:pt x="504749" y="0"/>
                    </a:lnTo>
                    <a:close/>
                  </a:path>
                </a:pathLst>
              </a:cu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62" name="正方形/長方形 61"/>
              <p:cNvSpPr/>
              <p:nvPr/>
            </p:nvSpPr>
            <p:spPr bwMode="auto">
              <a:xfrm rot="1085363">
                <a:off x="5905522" y="3441698"/>
                <a:ext cx="58737" cy="2968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68" name="正方形/長方形 67"/>
              <p:cNvSpPr/>
              <p:nvPr/>
            </p:nvSpPr>
            <p:spPr bwMode="auto">
              <a:xfrm rot="20518002">
                <a:off x="7705747" y="3432173"/>
                <a:ext cx="58737" cy="2968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71" name="正方形/長方形 70"/>
              <p:cNvSpPr/>
              <p:nvPr/>
            </p:nvSpPr>
            <p:spPr bwMode="auto">
              <a:xfrm rot="20460000">
                <a:off x="5494359" y="5002211"/>
                <a:ext cx="58738" cy="2968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72" name="正方形/長方形 71"/>
              <p:cNvSpPr/>
              <p:nvPr/>
            </p:nvSpPr>
            <p:spPr bwMode="auto">
              <a:xfrm rot="1020000">
                <a:off x="8170884" y="5002211"/>
                <a:ext cx="58738" cy="2968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grpSp>
            <p:nvGrpSpPr>
              <p:cNvPr id="4120" name="グループ化 18"/>
              <p:cNvGrpSpPr>
                <a:grpSpLocks/>
              </p:cNvGrpSpPr>
              <p:nvPr/>
            </p:nvGrpSpPr>
            <p:grpSpPr bwMode="auto">
              <a:xfrm>
                <a:off x="6565922" y="4899023"/>
                <a:ext cx="474662" cy="474663"/>
                <a:chOff x="1763688" y="3284984"/>
                <a:chExt cx="576064" cy="576064"/>
              </a:xfrm>
            </p:grpSpPr>
            <p:sp>
              <p:nvSpPr>
                <p:cNvPr id="89" name="正方形/長方形 88"/>
                <p:cNvSpPr/>
                <p:nvPr/>
              </p:nvSpPr>
              <p:spPr>
                <a:xfrm rot="16200000">
                  <a:off x="1979470" y="3284985"/>
                  <a:ext cx="144498" cy="576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grpSp>
              <p:nvGrpSpPr>
                <p:cNvPr id="4152" name="グループ化 12"/>
                <p:cNvGrpSpPr>
                  <a:grpSpLocks/>
                </p:cNvGrpSpPr>
                <p:nvPr/>
              </p:nvGrpSpPr>
              <p:grpSpPr bwMode="auto">
                <a:xfrm>
                  <a:off x="1763688" y="3284984"/>
                  <a:ext cx="576064" cy="179612"/>
                  <a:chOff x="1763688" y="3356992"/>
                  <a:chExt cx="576064" cy="179612"/>
                </a:xfrm>
              </p:grpSpPr>
              <p:sp>
                <p:nvSpPr>
                  <p:cNvPr id="96" name="正方形/長方形 95"/>
                  <p:cNvSpPr/>
                  <p:nvPr/>
                </p:nvSpPr>
                <p:spPr>
                  <a:xfrm>
                    <a:off x="1763688" y="3356992"/>
                    <a:ext cx="144497" cy="179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97" name="正方形/長方形 96"/>
                  <p:cNvSpPr/>
                  <p:nvPr/>
                </p:nvSpPr>
                <p:spPr>
                  <a:xfrm>
                    <a:off x="1908185" y="3356992"/>
                    <a:ext cx="144498" cy="179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98" name="正方形/長方形 97"/>
                  <p:cNvSpPr/>
                  <p:nvPr/>
                </p:nvSpPr>
                <p:spPr>
                  <a:xfrm>
                    <a:off x="2052684" y="3356992"/>
                    <a:ext cx="142571" cy="179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99" name="正方形/長方形 98"/>
                  <p:cNvSpPr/>
                  <p:nvPr/>
                </p:nvSpPr>
                <p:spPr>
                  <a:xfrm>
                    <a:off x="2195255" y="3356992"/>
                    <a:ext cx="144497" cy="179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grpSp>
            <p:grpSp>
              <p:nvGrpSpPr>
                <p:cNvPr id="4153" name="グループ化 13"/>
                <p:cNvGrpSpPr>
                  <a:grpSpLocks/>
                </p:cNvGrpSpPr>
                <p:nvPr/>
              </p:nvGrpSpPr>
              <p:grpSpPr bwMode="auto">
                <a:xfrm>
                  <a:off x="1763688" y="3681436"/>
                  <a:ext cx="576064" cy="179612"/>
                  <a:chOff x="1763688" y="3356992"/>
                  <a:chExt cx="576064" cy="179612"/>
                </a:xfrm>
              </p:grpSpPr>
              <p:sp>
                <p:nvSpPr>
                  <p:cNvPr id="92" name="正方形/長方形 91"/>
                  <p:cNvSpPr/>
                  <p:nvPr/>
                </p:nvSpPr>
                <p:spPr>
                  <a:xfrm>
                    <a:off x="1763688" y="3357426"/>
                    <a:ext cx="144497" cy="179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93" name="正方形/長方形 92"/>
                  <p:cNvSpPr/>
                  <p:nvPr/>
                </p:nvSpPr>
                <p:spPr>
                  <a:xfrm>
                    <a:off x="1908185" y="3357426"/>
                    <a:ext cx="144498" cy="179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94" name="正方形/長方形 93"/>
                  <p:cNvSpPr/>
                  <p:nvPr/>
                </p:nvSpPr>
                <p:spPr>
                  <a:xfrm>
                    <a:off x="2052684" y="3357426"/>
                    <a:ext cx="142571" cy="179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95" name="正方形/長方形 94"/>
                  <p:cNvSpPr/>
                  <p:nvPr/>
                </p:nvSpPr>
                <p:spPr>
                  <a:xfrm>
                    <a:off x="2195255" y="3357426"/>
                    <a:ext cx="144497" cy="17917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grpSp>
          </p:grpSp>
          <p:sp>
            <p:nvSpPr>
              <p:cNvPr id="74" name="正方形/長方形 73"/>
              <p:cNvSpPr/>
              <p:nvPr/>
            </p:nvSpPr>
            <p:spPr bwMode="auto">
              <a:xfrm rot="3211191">
                <a:off x="7264422" y="3756023"/>
                <a:ext cx="119062" cy="20478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4122" name="テキスト ボックス 27"/>
              <p:cNvSpPr txBox="1">
                <a:spLocks noChangeArrowheads="1"/>
              </p:cNvSpPr>
              <p:nvPr/>
            </p:nvSpPr>
            <p:spPr bwMode="auto">
              <a:xfrm>
                <a:off x="5291911" y="4627561"/>
                <a:ext cx="4683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600" dirty="0" smtClean="0">
                    <a:solidFill>
                      <a:srgbClr val="7030A0"/>
                    </a:solidFill>
                    <a:latin typeface="Times New Roman" panose="02020603050405020304" pitchFamily="18" charset="0"/>
                    <a:cs typeface="Times New Roman" panose="02020603050405020304" pitchFamily="18" charset="0"/>
                  </a:rPr>
                  <a:t>OC</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sp>
            <p:nvSpPr>
              <p:cNvPr id="4124" name="テキスト ボックス 30"/>
              <p:cNvSpPr txBox="1">
                <a:spLocks noChangeArrowheads="1"/>
              </p:cNvSpPr>
              <p:nvPr/>
            </p:nvSpPr>
            <p:spPr bwMode="auto">
              <a:xfrm>
                <a:off x="5042223" y="1598611"/>
                <a:ext cx="13821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smtClean="0">
                    <a:solidFill>
                      <a:srgbClr val="7030A0"/>
                    </a:solidFill>
                    <a:latin typeface="Times New Roman" panose="02020603050405020304" pitchFamily="18" charset="0"/>
                    <a:cs typeface="Times New Roman" panose="02020603050405020304" pitchFamily="18" charset="0"/>
                  </a:rPr>
                  <a:t>Output</a:t>
                </a:r>
                <a:endParaRPr lang="en-US" altLang="ja-JP" sz="1600" dirty="0">
                  <a:solidFill>
                    <a:srgbClr val="7030A0"/>
                  </a:solidFill>
                  <a:latin typeface="Times New Roman" panose="02020603050405020304" pitchFamily="18" charset="0"/>
                  <a:cs typeface="Times New Roman" panose="02020603050405020304" pitchFamily="18" charset="0"/>
                </a:endParaRPr>
              </a:p>
              <a:p>
                <a:pPr algn="ctr" eaLnBrk="1" hangingPunct="1"/>
                <a:r>
                  <a:rPr lang="en-US" altLang="ja-JP" sz="1600" dirty="0">
                    <a:solidFill>
                      <a:srgbClr val="7030A0"/>
                    </a:solidFill>
                    <a:latin typeface="Times New Roman" panose="02020603050405020304" pitchFamily="18" charset="0"/>
                    <a:cs typeface="Times New Roman" panose="02020603050405020304" pitchFamily="18" charset="0"/>
                  </a:rPr>
                  <a:t>125mJ×30Hz</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sp>
            <p:nvSpPr>
              <p:cNvPr id="4125" name="テキスト ボックス 28"/>
              <p:cNvSpPr txBox="1">
                <a:spLocks noChangeArrowheads="1"/>
              </p:cNvSpPr>
              <p:nvPr/>
            </p:nvSpPr>
            <p:spPr bwMode="auto">
              <a:xfrm>
                <a:off x="7316785" y="3827010"/>
                <a:ext cx="6286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1600" dirty="0" smtClean="0">
                    <a:solidFill>
                      <a:srgbClr val="7030A0"/>
                    </a:solidFill>
                    <a:latin typeface="Times New Roman" panose="02020603050405020304" pitchFamily="18" charset="0"/>
                    <a:cs typeface="Times New Roman" panose="02020603050405020304" pitchFamily="18" charset="0"/>
                  </a:rPr>
                  <a:t>Q-</a:t>
                </a:r>
                <a:r>
                  <a:rPr lang="en-US" altLang="ja-JP" sz="1600" dirty="0" err="1" smtClean="0">
                    <a:solidFill>
                      <a:srgbClr val="7030A0"/>
                    </a:solidFill>
                    <a:latin typeface="Times New Roman" panose="02020603050405020304" pitchFamily="18" charset="0"/>
                    <a:cs typeface="Times New Roman" panose="02020603050405020304" pitchFamily="18" charset="0"/>
                  </a:rPr>
                  <a:t>sw</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sp>
            <p:nvSpPr>
              <p:cNvPr id="100" name="正方形/長方形 99"/>
              <p:cNvSpPr/>
              <p:nvPr/>
            </p:nvSpPr>
            <p:spPr bwMode="auto">
              <a:xfrm rot="18900000">
                <a:off x="4652984" y="5024436"/>
                <a:ext cx="58738" cy="2968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101" name="正方形/長方形 100"/>
              <p:cNvSpPr/>
              <p:nvPr/>
            </p:nvSpPr>
            <p:spPr bwMode="auto">
              <a:xfrm rot="2700000" flipV="1">
                <a:off x="4643459" y="2547936"/>
                <a:ext cx="58738" cy="2968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grpSp>
            <p:nvGrpSpPr>
              <p:cNvPr id="4128" name="グループ化 18"/>
              <p:cNvGrpSpPr>
                <a:grpSpLocks/>
              </p:cNvGrpSpPr>
              <p:nvPr/>
            </p:nvGrpSpPr>
            <p:grpSpPr bwMode="auto">
              <a:xfrm>
                <a:off x="7134247" y="2479673"/>
                <a:ext cx="474662" cy="476250"/>
                <a:chOff x="1763688" y="3284984"/>
                <a:chExt cx="576064" cy="576064"/>
              </a:xfrm>
            </p:grpSpPr>
            <p:sp>
              <p:nvSpPr>
                <p:cNvPr id="103" name="正方形/長方形 102"/>
                <p:cNvSpPr/>
                <p:nvPr/>
              </p:nvSpPr>
              <p:spPr>
                <a:xfrm rot="16200000">
                  <a:off x="1978752" y="3284984"/>
                  <a:ext cx="145936" cy="576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grpSp>
              <p:nvGrpSpPr>
                <p:cNvPr id="4141" name="グループ化 12"/>
                <p:cNvGrpSpPr>
                  <a:grpSpLocks/>
                </p:cNvGrpSpPr>
                <p:nvPr/>
              </p:nvGrpSpPr>
              <p:grpSpPr bwMode="auto">
                <a:xfrm>
                  <a:off x="1763688" y="3284984"/>
                  <a:ext cx="576064" cy="179612"/>
                  <a:chOff x="1763688" y="3356992"/>
                  <a:chExt cx="576064" cy="179612"/>
                </a:xfrm>
              </p:grpSpPr>
              <p:sp>
                <p:nvSpPr>
                  <p:cNvPr id="110" name="正方形/長方形 109"/>
                  <p:cNvSpPr/>
                  <p:nvPr/>
                </p:nvSpPr>
                <p:spPr>
                  <a:xfrm>
                    <a:off x="1763688" y="3356992"/>
                    <a:ext cx="144497" cy="180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111" name="正方形/長方形 110"/>
                  <p:cNvSpPr/>
                  <p:nvPr/>
                </p:nvSpPr>
                <p:spPr>
                  <a:xfrm>
                    <a:off x="1908185" y="3356992"/>
                    <a:ext cx="144498" cy="180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112" name="正方形/長方形 111"/>
                  <p:cNvSpPr/>
                  <p:nvPr/>
                </p:nvSpPr>
                <p:spPr>
                  <a:xfrm>
                    <a:off x="2052684" y="3356992"/>
                    <a:ext cx="142571" cy="180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113" name="正方形/長方形 112"/>
                  <p:cNvSpPr/>
                  <p:nvPr/>
                </p:nvSpPr>
                <p:spPr>
                  <a:xfrm>
                    <a:off x="2195255" y="3356992"/>
                    <a:ext cx="144497" cy="180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grpSp>
            <p:grpSp>
              <p:nvGrpSpPr>
                <p:cNvPr id="4142" name="グループ化 13"/>
                <p:cNvGrpSpPr>
                  <a:grpSpLocks/>
                </p:cNvGrpSpPr>
                <p:nvPr/>
              </p:nvGrpSpPr>
              <p:grpSpPr bwMode="auto">
                <a:xfrm>
                  <a:off x="1763688" y="3681436"/>
                  <a:ext cx="576064" cy="179612"/>
                  <a:chOff x="1763688" y="3356992"/>
                  <a:chExt cx="576064" cy="179612"/>
                </a:xfrm>
              </p:grpSpPr>
              <p:sp>
                <p:nvSpPr>
                  <p:cNvPr id="106" name="正方形/長方形 105"/>
                  <p:cNvSpPr/>
                  <p:nvPr/>
                </p:nvSpPr>
                <p:spPr>
                  <a:xfrm>
                    <a:off x="1763688" y="3356104"/>
                    <a:ext cx="144497" cy="180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107" name="正方形/長方形 106"/>
                  <p:cNvSpPr/>
                  <p:nvPr/>
                </p:nvSpPr>
                <p:spPr>
                  <a:xfrm>
                    <a:off x="1908185" y="3356104"/>
                    <a:ext cx="144498" cy="180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108" name="正方形/長方形 107"/>
                  <p:cNvSpPr/>
                  <p:nvPr/>
                </p:nvSpPr>
                <p:spPr>
                  <a:xfrm>
                    <a:off x="2052684" y="3356104"/>
                    <a:ext cx="142571" cy="180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109" name="正方形/長方形 108"/>
                  <p:cNvSpPr/>
                  <p:nvPr/>
                </p:nvSpPr>
                <p:spPr>
                  <a:xfrm>
                    <a:off x="2195255" y="3356104"/>
                    <a:ext cx="144497" cy="1805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grpSp>
          </p:grpSp>
          <p:sp>
            <p:nvSpPr>
              <p:cNvPr id="114" name="正方形/長方形 113"/>
              <p:cNvSpPr/>
              <p:nvPr/>
            </p:nvSpPr>
            <p:spPr bwMode="auto">
              <a:xfrm rot="7320000" flipV="1">
                <a:off x="6105547" y="2576510"/>
                <a:ext cx="58738" cy="2968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115" name="正方形/長方形 114"/>
              <p:cNvSpPr/>
              <p:nvPr/>
            </p:nvSpPr>
            <p:spPr bwMode="auto">
              <a:xfrm flipV="1">
                <a:off x="7853384" y="2576511"/>
                <a:ext cx="58738" cy="2968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116" name="正方形/長方形 115"/>
              <p:cNvSpPr/>
              <p:nvPr/>
            </p:nvSpPr>
            <p:spPr bwMode="auto">
              <a:xfrm flipV="1">
                <a:off x="8124847" y="2576511"/>
                <a:ext cx="58737" cy="2968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600">
                  <a:solidFill>
                    <a:srgbClr val="7030A0"/>
                  </a:solidFill>
                  <a:latin typeface="Times New Roman" panose="02020603050405020304" pitchFamily="18" charset="0"/>
                  <a:cs typeface="Times New Roman" panose="02020603050405020304" pitchFamily="18" charset="0"/>
                </a:endParaRPr>
              </a:p>
            </p:txBody>
          </p:sp>
          <p:sp>
            <p:nvSpPr>
              <p:cNvPr id="4132" name="テキスト ボックス 29"/>
              <p:cNvSpPr txBox="1">
                <a:spLocks noChangeArrowheads="1"/>
              </p:cNvSpPr>
              <p:nvPr/>
            </p:nvSpPr>
            <p:spPr bwMode="auto">
              <a:xfrm>
                <a:off x="7703641" y="2895598"/>
                <a:ext cx="4026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a:solidFill>
                      <a:srgbClr val="7030A0"/>
                    </a:solidFill>
                    <a:latin typeface="Times New Roman" panose="02020603050405020304" pitchFamily="18" charset="0"/>
                    <a:cs typeface="Times New Roman" panose="02020603050405020304" pitchFamily="18" charset="0"/>
                  </a:rPr>
                  <a:t>l/4</a:t>
                </a:r>
                <a:endParaRPr lang="ja-JP" altLang="en-US" sz="1600">
                  <a:solidFill>
                    <a:srgbClr val="7030A0"/>
                  </a:solidFill>
                  <a:latin typeface="Times New Roman" panose="02020603050405020304" pitchFamily="18" charset="0"/>
                  <a:cs typeface="Times New Roman" panose="02020603050405020304" pitchFamily="18" charset="0"/>
                </a:endParaRPr>
              </a:p>
            </p:txBody>
          </p:sp>
          <p:cxnSp>
            <p:nvCxnSpPr>
              <p:cNvPr id="19" name="直線コネクタ 18"/>
              <p:cNvCxnSpPr/>
              <p:nvPr/>
            </p:nvCxnSpPr>
            <p:spPr>
              <a:xfrm flipH="1">
                <a:off x="5133997" y="5135561"/>
                <a:ext cx="144462" cy="0"/>
              </a:xfrm>
              <a:prstGeom prst="line">
                <a:avLst/>
              </a:prstGeom>
              <a:ln w="19050">
                <a:solidFill>
                  <a:srgbClr val="00990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4981597" y="3327398"/>
                <a:ext cx="3465512" cy="2913063"/>
              </a:xfrm>
              <a:prstGeom prst="rect">
                <a:avLst/>
              </a:prstGeom>
              <a:no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7030A0"/>
                  </a:solidFill>
                  <a:latin typeface="Times New Roman" panose="02020603050405020304" pitchFamily="18" charset="0"/>
                  <a:cs typeface="Times New Roman" panose="02020603050405020304" pitchFamily="18" charset="0"/>
                </a:endParaRPr>
              </a:p>
            </p:txBody>
          </p:sp>
          <p:sp>
            <p:nvSpPr>
              <p:cNvPr id="4135" name="テキスト ボックス 30"/>
              <p:cNvSpPr txBox="1">
                <a:spLocks noChangeArrowheads="1"/>
              </p:cNvSpPr>
              <p:nvPr/>
            </p:nvSpPr>
            <p:spPr bwMode="auto">
              <a:xfrm>
                <a:off x="5103241" y="5902323"/>
                <a:ext cx="58221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smtClean="0">
                    <a:solidFill>
                      <a:srgbClr val="7030A0"/>
                    </a:solidFill>
                    <a:latin typeface="Times New Roman" panose="02020603050405020304" pitchFamily="18" charset="0"/>
                    <a:cs typeface="Times New Roman" panose="02020603050405020304" pitchFamily="18" charset="0"/>
                  </a:rPr>
                  <a:t>OSC</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cxnSp>
            <p:nvCxnSpPr>
              <p:cNvPr id="25" name="直線コネクタ 24"/>
              <p:cNvCxnSpPr>
                <a:stCxn id="114" idx="1"/>
              </p:cNvCxnSpPr>
              <p:nvPr/>
            </p:nvCxnSpPr>
            <p:spPr>
              <a:xfrm flipH="1" flipV="1">
                <a:off x="5762647" y="2176461"/>
                <a:ext cx="388937" cy="523875"/>
              </a:xfrm>
              <a:prstGeom prst="line">
                <a:avLst/>
              </a:prstGeom>
              <a:ln w="25400">
                <a:solidFill>
                  <a:srgbClr val="0099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2" name="正方形/長方形 121"/>
              <p:cNvSpPr/>
              <p:nvPr/>
            </p:nvSpPr>
            <p:spPr>
              <a:xfrm>
                <a:off x="4981597" y="1585911"/>
                <a:ext cx="3465512" cy="1643062"/>
              </a:xfrm>
              <a:prstGeom prst="rect">
                <a:avLst/>
              </a:prstGeom>
              <a:no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7030A0"/>
                  </a:solidFill>
                  <a:latin typeface="Times New Roman" panose="02020603050405020304" pitchFamily="18" charset="0"/>
                  <a:cs typeface="Times New Roman" panose="02020603050405020304" pitchFamily="18" charset="0"/>
                </a:endParaRPr>
              </a:p>
            </p:txBody>
          </p:sp>
          <p:sp>
            <p:nvSpPr>
              <p:cNvPr id="4138" name="テキスト ボックス 30"/>
              <p:cNvSpPr txBox="1">
                <a:spLocks noChangeArrowheads="1"/>
              </p:cNvSpPr>
              <p:nvPr/>
            </p:nvSpPr>
            <p:spPr bwMode="auto">
              <a:xfrm>
                <a:off x="5079999" y="2881311"/>
                <a:ext cx="6286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smtClean="0">
                    <a:solidFill>
                      <a:srgbClr val="7030A0"/>
                    </a:solidFill>
                    <a:latin typeface="Times New Roman" panose="02020603050405020304" pitchFamily="18" charset="0"/>
                    <a:cs typeface="Times New Roman" panose="02020603050405020304" pitchFamily="18" charset="0"/>
                  </a:rPr>
                  <a:t>AMP</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sp>
            <p:nvSpPr>
              <p:cNvPr id="78" name="テキスト ボックス 29"/>
              <p:cNvSpPr txBox="1">
                <a:spLocks noChangeArrowheads="1"/>
              </p:cNvSpPr>
              <p:nvPr/>
            </p:nvSpPr>
            <p:spPr bwMode="auto">
              <a:xfrm>
                <a:off x="6199671" y="5514462"/>
                <a:ext cx="1233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err="1">
                    <a:solidFill>
                      <a:srgbClr val="7030A0"/>
                    </a:solidFill>
                    <a:latin typeface="Times New Roman" panose="02020603050405020304" pitchFamily="18" charset="0"/>
                    <a:cs typeface="Times New Roman" panose="02020603050405020304" pitchFamily="18" charset="0"/>
                  </a:rPr>
                  <a:t>Tm,Ho:YLF</a:t>
                </a:r>
                <a:endParaRPr lang="en-US" altLang="ja-JP" sz="1600" dirty="0">
                  <a:solidFill>
                    <a:srgbClr val="7030A0"/>
                  </a:solidFill>
                  <a:latin typeface="Times New Roman" panose="02020603050405020304" pitchFamily="18" charset="0"/>
                  <a:cs typeface="Times New Roman" panose="02020603050405020304" pitchFamily="18" charset="0"/>
                </a:endParaRPr>
              </a:p>
              <a:p>
                <a:r>
                  <a:rPr lang="en-US" altLang="ja-JP" sz="1600" dirty="0" smtClean="0">
                    <a:solidFill>
                      <a:srgbClr val="7030A0"/>
                    </a:solidFill>
                    <a:latin typeface="Times New Roman" panose="02020603050405020304" pitchFamily="18" charset="0"/>
                    <a:cs typeface="Times New Roman" panose="02020603050405020304" pitchFamily="18" charset="0"/>
                  </a:rPr>
                  <a:t>(</a:t>
                </a:r>
                <a:r>
                  <a:rPr lang="en-GB" altLang="ja-JP" sz="1600" dirty="0">
                    <a:solidFill>
                      <a:srgbClr val="7030A0"/>
                    </a:solidFill>
                    <a:latin typeface="Times New Roman"/>
                    <a:ea typeface="ＭＳ 明朝"/>
                    <a:cs typeface="Times New Roman"/>
                  </a:rPr>
                  <a:t>-40 ºC</a:t>
                </a:r>
                <a:r>
                  <a:rPr lang="en-US" altLang="ja-JP" sz="1600" dirty="0" smtClean="0">
                    <a:solidFill>
                      <a:srgbClr val="7030A0"/>
                    </a:solidFill>
                    <a:latin typeface="Times New Roman" panose="02020603050405020304" pitchFamily="18" charset="0"/>
                    <a:cs typeface="Times New Roman" panose="02020603050405020304" pitchFamily="18" charset="0"/>
                  </a:rPr>
                  <a:t>)</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sp>
            <p:nvSpPr>
              <p:cNvPr id="79" name="円/楕円 78"/>
              <p:cNvSpPr>
                <a:spLocks/>
              </p:cNvSpPr>
              <p:nvPr/>
            </p:nvSpPr>
            <p:spPr bwMode="auto">
              <a:xfrm>
                <a:off x="6387894" y="4732470"/>
                <a:ext cx="820800" cy="820800"/>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7030A0"/>
                  </a:solidFill>
                  <a:effectLst/>
                  <a:cs typeface="Times New Roman" panose="02020603050405020304" pitchFamily="18" charset="0"/>
                </a:endParaRPr>
              </a:p>
            </p:txBody>
          </p:sp>
          <p:sp>
            <p:nvSpPr>
              <p:cNvPr id="80" name="テキスト ボックス 29"/>
              <p:cNvSpPr txBox="1">
                <a:spLocks noChangeArrowheads="1"/>
              </p:cNvSpPr>
              <p:nvPr/>
            </p:nvSpPr>
            <p:spPr bwMode="auto">
              <a:xfrm>
                <a:off x="6746740" y="1593271"/>
                <a:ext cx="125126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en-US" altLang="ja-JP" sz="1600" dirty="0" err="1">
                    <a:solidFill>
                      <a:srgbClr val="7030A0"/>
                    </a:solidFill>
                    <a:latin typeface="Times New Roman" panose="02020603050405020304" pitchFamily="18" charset="0"/>
                    <a:cs typeface="Times New Roman" panose="02020603050405020304" pitchFamily="18" charset="0"/>
                  </a:rPr>
                  <a:t>Tm,Ho:YLF</a:t>
                </a:r>
                <a:endParaRPr lang="en-US" altLang="ja-JP" sz="1600" dirty="0">
                  <a:solidFill>
                    <a:srgbClr val="7030A0"/>
                  </a:solidFill>
                  <a:latin typeface="Times New Roman" panose="02020603050405020304" pitchFamily="18" charset="0"/>
                  <a:cs typeface="Times New Roman" panose="02020603050405020304" pitchFamily="18" charset="0"/>
                </a:endParaRPr>
              </a:p>
              <a:p>
                <a:r>
                  <a:rPr lang="en-US" altLang="ja-JP" sz="1600" dirty="0" smtClean="0">
                    <a:solidFill>
                      <a:srgbClr val="7030A0"/>
                    </a:solidFill>
                    <a:latin typeface="Times New Roman" panose="02020603050405020304" pitchFamily="18" charset="0"/>
                    <a:cs typeface="Times New Roman" panose="02020603050405020304" pitchFamily="18" charset="0"/>
                  </a:rPr>
                  <a:t>(</a:t>
                </a:r>
                <a:r>
                  <a:rPr lang="en-GB" altLang="ja-JP" sz="1600" dirty="0" smtClean="0">
                    <a:solidFill>
                      <a:srgbClr val="7030A0"/>
                    </a:solidFill>
                    <a:latin typeface="Times New Roman"/>
                    <a:ea typeface="ＭＳ 明朝"/>
                    <a:cs typeface="Times New Roman"/>
                  </a:rPr>
                  <a:t>-40 ºC</a:t>
                </a:r>
                <a:r>
                  <a:rPr lang="en-US" altLang="ja-JP" sz="1600" dirty="0" smtClean="0">
                    <a:solidFill>
                      <a:srgbClr val="7030A0"/>
                    </a:solidFill>
                    <a:latin typeface="Times New Roman" panose="02020603050405020304" pitchFamily="18" charset="0"/>
                    <a:cs typeface="Times New Roman" panose="02020603050405020304" pitchFamily="18" charset="0"/>
                  </a:rPr>
                  <a:t>)</a:t>
                </a:r>
                <a:endParaRPr lang="ja-JP" altLang="en-US" sz="1600" dirty="0">
                  <a:solidFill>
                    <a:srgbClr val="7030A0"/>
                  </a:solidFill>
                  <a:latin typeface="Times New Roman" panose="02020603050405020304" pitchFamily="18" charset="0"/>
                  <a:cs typeface="Times New Roman" panose="02020603050405020304" pitchFamily="18" charset="0"/>
                </a:endParaRPr>
              </a:p>
            </p:txBody>
          </p:sp>
        </p:grpSp>
      </p:grpSp>
      <p:sp>
        <p:nvSpPr>
          <p:cNvPr id="82" name="円/楕円 81"/>
          <p:cNvSpPr>
            <a:spLocks/>
          </p:cNvSpPr>
          <p:nvPr/>
        </p:nvSpPr>
        <p:spPr bwMode="auto">
          <a:xfrm>
            <a:off x="6968703" y="2305017"/>
            <a:ext cx="820398" cy="820800"/>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7030A0"/>
              </a:solidFill>
              <a:effectLst/>
              <a:latin typeface="Times New Roman" pitchFamily="18" charset="0"/>
              <a:ea typeface="ＭＳ Ｐゴシック" charset="-128"/>
            </a:endParaRPr>
          </a:p>
        </p:txBody>
      </p:sp>
      <p:sp>
        <p:nvSpPr>
          <p:cNvPr id="3" name="正方形/長方形 2"/>
          <p:cNvSpPr/>
          <p:nvPr/>
        </p:nvSpPr>
        <p:spPr>
          <a:xfrm>
            <a:off x="74761" y="5542695"/>
            <a:ext cx="4795372" cy="106182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79388" indent="-179388" algn="l">
              <a:spcAft>
                <a:spcPts val="600"/>
              </a:spcAft>
              <a:buFont typeface="Wingdings" panose="05000000000000000000" pitchFamily="2" charset="2"/>
              <a:buChar char="Ø"/>
            </a:pPr>
            <a:r>
              <a:rPr lang="en-US" altLang="ja-JP" sz="1400" dirty="0" smtClean="0">
                <a:solidFill>
                  <a:srgbClr val="000090"/>
                </a:solidFill>
                <a:latin typeface="Times New Roman"/>
                <a:cs typeface="Times New Roman"/>
              </a:rPr>
              <a:t>Understanding </a:t>
            </a:r>
            <a:r>
              <a:rPr lang="en-US" altLang="ja-JP" sz="1400" dirty="0">
                <a:solidFill>
                  <a:srgbClr val="000090"/>
                </a:solidFill>
                <a:latin typeface="Times New Roman"/>
                <a:cs typeface="Times New Roman"/>
              </a:rPr>
              <a:t>of temperature dependence of the Q-switched </a:t>
            </a:r>
            <a:r>
              <a:rPr lang="en-US" altLang="ja-JP" sz="1400" dirty="0" err="1">
                <a:solidFill>
                  <a:srgbClr val="000090"/>
                </a:solidFill>
                <a:latin typeface="Times New Roman"/>
                <a:cs typeface="Times New Roman"/>
              </a:rPr>
              <a:t>Tm,Ho:YLF</a:t>
            </a:r>
            <a:r>
              <a:rPr lang="en-US" altLang="ja-JP" sz="1400" dirty="0">
                <a:solidFill>
                  <a:srgbClr val="000090"/>
                </a:solidFill>
                <a:latin typeface="Times New Roman"/>
                <a:cs typeface="Times New Roman"/>
              </a:rPr>
              <a:t> laser </a:t>
            </a:r>
            <a:r>
              <a:rPr lang="en-US" altLang="ja-JP" sz="1400" dirty="0" smtClean="0">
                <a:solidFill>
                  <a:srgbClr val="000090"/>
                </a:solidFill>
                <a:latin typeface="Times New Roman"/>
                <a:cs typeface="Times New Roman"/>
              </a:rPr>
              <a:t>at temperatures </a:t>
            </a:r>
            <a:r>
              <a:rPr lang="en-US" altLang="ja-JP" sz="1400" dirty="0">
                <a:solidFill>
                  <a:srgbClr val="000090"/>
                </a:solidFill>
                <a:latin typeface="Times New Roman"/>
                <a:cs typeface="Times New Roman"/>
              </a:rPr>
              <a:t>lower than </a:t>
            </a:r>
            <a:r>
              <a:rPr lang="en-GB" altLang="ja-JP" sz="1400" dirty="0" smtClean="0">
                <a:solidFill>
                  <a:srgbClr val="7030A0"/>
                </a:solidFill>
                <a:latin typeface="Times New Roman"/>
                <a:ea typeface="ＭＳ 明朝"/>
                <a:cs typeface="Times New Roman"/>
              </a:rPr>
              <a:t>-20 </a:t>
            </a:r>
            <a:r>
              <a:rPr lang="en-GB" altLang="ja-JP" sz="1400" dirty="0">
                <a:solidFill>
                  <a:srgbClr val="7030A0"/>
                </a:solidFill>
                <a:latin typeface="Times New Roman"/>
                <a:ea typeface="ＭＳ 明朝"/>
                <a:cs typeface="Times New Roman"/>
              </a:rPr>
              <a:t>ºC</a:t>
            </a:r>
            <a:r>
              <a:rPr lang="en-US" altLang="ja-JP" sz="1400" dirty="0" smtClean="0">
                <a:solidFill>
                  <a:srgbClr val="000090"/>
                </a:solidFill>
                <a:latin typeface="Times New Roman"/>
                <a:cs typeface="Times New Roman"/>
              </a:rPr>
              <a:t>.</a:t>
            </a:r>
            <a:endParaRPr lang="en-US" altLang="ja-JP" sz="1400" dirty="0">
              <a:solidFill>
                <a:srgbClr val="000090"/>
              </a:solidFill>
              <a:latin typeface="Times New Roman"/>
              <a:cs typeface="Times New Roman"/>
            </a:endParaRPr>
          </a:p>
          <a:p>
            <a:pPr marL="179388" indent="-179388" algn="l">
              <a:spcAft>
                <a:spcPts val="0"/>
              </a:spcAft>
              <a:buFont typeface="Wingdings" panose="05000000000000000000" pitchFamily="2" charset="2"/>
              <a:buChar char="Ø"/>
            </a:pPr>
            <a:r>
              <a:rPr lang="en-US" altLang="ja-JP" sz="1400" dirty="0">
                <a:solidFill>
                  <a:srgbClr val="000090"/>
                </a:solidFill>
                <a:latin typeface="Times New Roman"/>
                <a:cs typeface="Times New Roman"/>
              </a:rPr>
              <a:t>Investigations of parameters needed for the </a:t>
            </a:r>
            <a:r>
              <a:rPr lang="en-US" altLang="ja-JP" sz="1400" dirty="0" smtClean="0">
                <a:solidFill>
                  <a:srgbClr val="000090"/>
                </a:solidFill>
                <a:latin typeface="Times New Roman"/>
                <a:cs typeface="Times New Roman"/>
              </a:rPr>
              <a:t>design </a:t>
            </a:r>
            <a:r>
              <a:rPr lang="en-US" altLang="ja-JP" sz="1400" dirty="0">
                <a:solidFill>
                  <a:srgbClr val="000090"/>
                </a:solidFill>
                <a:latin typeface="Times New Roman"/>
                <a:cs typeface="Times New Roman"/>
              </a:rPr>
              <a:t>of </a:t>
            </a:r>
            <a:r>
              <a:rPr lang="en-US" altLang="ja-JP" sz="1400" dirty="0" smtClean="0">
                <a:solidFill>
                  <a:srgbClr val="000090"/>
                </a:solidFill>
                <a:latin typeface="Times New Roman"/>
                <a:cs typeface="Times New Roman"/>
              </a:rPr>
              <a:t>a </a:t>
            </a:r>
            <a:r>
              <a:rPr lang="en-US" altLang="ja-JP" sz="1400" dirty="0">
                <a:solidFill>
                  <a:srgbClr val="000090"/>
                </a:solidFill>
                <a:latin typeface="Times New Roman"/>
                <a:cs typeface="Times New Roman"/>
              </a:rPr>
              <a:t>125-mJ laser transmitter operating around </a:t>
            </a:r>
            <a:r>
              <a:rPr lang="en-GB" altLang="ja-JP" sz="1400" dirty="0">
                <a:solidFill>
                  <a:srgbClr val="000090"/>
                </a:solidFill>
                <a:latin typeface="Times New Roman"/>
                <a:ea typeface="ＭＳ 明朝"/>
                <a:cs typeface="Times New Roman"/>
              </a:rPr>
              <a:t>-40</a:t>
            </a:r>
            <a:r>
              <a:rPr lang="en-GB" altLang="ja-JP" sz="1400" dirty="0">
                <a:solidFill>
                  <a:srgbClr val="7030A0"/>
                </a:solidFill>
                <a:latin typeface="Times New Roman"/>
                <a:ea typeface="ＭＳ 明朝"/>
                <a:cs typeface="Times New Roman"/>
              </a:rPr>
              <a:t> ºC</a:t>
            </a:r>
            <a:r>
              <a:rPr lang="en-US" altLang="ja-JP" sz="1400" dirty="0" smtClean="0">
                <a:solidFill>
                  <a:srgbClr val="000090"/>
                </a:solidFill>
                <a:latin typeface="Times New Roman"/>
                <a:cs typeface="Times New Roman"/>
              </a:rPr>
              <a:t>.</a:t>
            </a:r>
            <a:endParaRPr lang="ja-JP" altLang="en-US" sz="1400" dirty="0">
              <a:solidFill>
                <a:srgbClr val="000090"/>
              </a:solidFill>
              <a:latin typeface="Times New Roman"/>
              <a:cs typeface="Times New Roman"/>
            </a:endParaRPr>
          </a:p>
        </p:txBody>
      </p:sp>
      <p:grpSp>
        <p:nvGrpSpPr>
          <p:cNvPr id="84" name="図形グループ 83"/>
          <p:cNvGrpSpPr/>
          <p:nvPr/>
        </p:nvGrpSpPr>
        <p:grpSpPr>
          <a:xfrm>
            <a:off x="395397" y="4207998"/>
            <a:ext cx="3830493" cy="1022948"/>
            <a:chOff x="237697" y="4421829"/>
            <a:chExt cx="3830493" cy="1022948"/>
          </a:xfrm>
        </p:grpSpPr>
        <p:grpSp>
          <p:nvGrpSpPr>
            <p:cNvPr id="85" name="グループ化 4"/>
            <p:cNvGrpSpPr/>
            <p:nvPr/>
          </p:nvGrpSpPr>
          <p:grpSpPr>
            <a:xfrm>
              <a:off x="713030" y="4854582"/>
              <a:ext cx="654556" cy="588697"/>
              <a:chOff x="709954" y="1543821"/>
              <a:chExt cx="1117993" cy="1005505"/>
            </a:xfrm>
          </p:grpSpPr>
          <p:sp>
            <p:nvSpPr>
              <p:cNvPr id="126" name="正方形/長方形 125"/>
              <p:cNvSpPr/>
              <p:nvPr/>
            </p:nvSpPr>
            <p:spPr>
              <a:xfrm>
                <a:off x="977268" y="2014457"/>
                <a:ext cx="611137" cy="76512"/>
              </a:xfrm>
              <a:prstGeom prst="rect">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grpSp>
            <p:nvGrpSpPr>
              <p:cNvPr id="127" name="グループ化 32"/>
              <p:cNvGrpSpPr/>
              <p:nvPr/>
            </p:nvGrpSpPr>
            <p:grpSpPr>
              <a:xfrm>
                <a:off x="977262" y="2300499"/>
                <a:ext cx="611136" cy="94134"/>
                <a:chOff x="4140492" y="1071181"/>
                <a:chExt cx="702874" cy="191596"/>
              </a:xfrm>
              <a:solidFill>
                <a:srgbClr val="FFC000"/>
              </a:solidFill>
            </p:grpSpPr>
            <p:sp>
              <p:nvSpPr>
                <p:cNvPr id="138" name="正方形/長方形 137"/>
                <p:cNvSpPr/>
                <p:nvPr/>
              </p:nvSpPr>
              <p:spPr>
                <a:xfrm>
                  <a:off x="4140492" y="1071181"/>
                  <a:ext cx="144016" cy="19159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39" name="正方形/長方形 138"/>
                <p:cNvSpPr/>
                <p:nvPr/>
              </p:nvSpPr>
              <p:spPr>
                <a:xfrm>
                  <a:off x="4327591" y="1071181"/>
                  <a:ext cx="144016" cy="19159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40" name="正方形/長方形 139"/>
                <p:cNvSpPr/>
                <p:nvPr/>
              </p:nvSpPr>
              <p:spPr>
                <a:xfrm>
                  <a:off x="4512251" y="1071181"/>
                  <a:ext cx="144016" cy="19159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41" name="正方形/長方形 140"/>
                <p:cNvSpPr/>
                <p:nvPr/>
              </p:nvSpPr>
              <p:spPr>
                <a:xfrm>
                  <a:off x="4699350" y="1071181"/>
                  <a:ext cx="144016" cy="19159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grpSp>
          <p:sp>
            <p:nvSpPr>
              <p:cNvPr id="128" name="正方形/長方形 127"/>
              <p:cNvSpPr/>
              <p:nvPr/>
            </p:nvSpPr>
            <p:spPr>
              <a:xfrm>
                <a:off x="977268" y="2118984"/>
                <a:ext cx="611137" cy="154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29" name="正方形/長方形 128"/>
              <p:cNvSpPr/>
              <p:nvPr/>
            </p:nvSpPr>
            <p:spPr>
              <a:xfrm>
                <a:off x="977268" y="1831192"/>
                <a:ext cx="611137" cy="154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grpSp>
            <p:nvGrpSpPr>
              <p:cNvPr id="130" name="グループ化 35"/>
              <p:cNvGrpSpPr/>
              <p:nvPr/>
            </p:nvGrpSpPr>
            <p:grpSpPr>
              <a:xfrm>
                <a:off x="977262" y="1716217"/>
                <a:ext cx="611136" cy="88494"/>
                <a:chOff x="4140492" y="527227"/>
                <a:chExt cx="702874" cy="191596"/>
              </a:xfrm>
              <a:solidFill>
                <a:srgbClr val="FFC000"/>
              </a:solidFill>
            </p:grpSpPr>
            <p:sp>
              <p:nvSpPr>
                <p:cNvPr id="134" name="正方形/長方形 133"/>
                <p:cNvSpPr/>
                <p:nvPr/>
              </p:nvSpPr>
              <p:spPr>
                <a:xfrm>
                  <a:off x="4140492" y="527227"/>
                  <a:ext cx="144016" cy="19159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35" name="正方形/長方形 134"/>
                <p:cNvSpPr/>
                <p:nvPr/>
              </p:nvSpPr>
              <p:spPr>
                <a:xfrm>
                  <a:off x="4327591" y="527227"/>
                  <a:ext cx="144016" cy="19159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36" name="正方形/長方形 135"/>
                <p:cNvSpPr/>
                <p:nvPr/>
              </p:nvSpPr>
              <p:spPr>
                <a:xfrm>
                  <a:off x="4512251" y="527227"/>
                  <a:ext cx="144016" cy="19159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37" name="正方形/長方形 136"/>
                <p:cNvSpPr/>
                <p:nvPr/>
              </p:nvSpPr>
              <p:spPr>
                <a:xfrm>
                  <a:off x="4699350" y="527227"/>
                  <a:ext cx="144016" cy="191596"/>
                </a:xfrm>
                <a:prstGeom prst="rect">
                  <a:avLst/>
                </a:prstGeom>
                <a:grp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grpSp>
          <p:sp>
            <p:nvSpPr>
              <p:cNvPr id="131" name="正方形/長方形 130"/>
              <p:cNvSpPr/>
              <p:nvPr/>
            </p:nvSpPr>
            <p:spPr>
              <a:xfrm>
                <a:off x="734206" y="1543821"/>
                <a:ext cx="1069490" cy="10055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32" name="正方形/長方形 131"/>
              <p:cNvSpPr/>
              <p:nvPr/>
            </p:nvSpPr>
            <p:spPr>
              <a:xfrm>
                <a:off x="709954" y="1907618"/>
                <a:ext cx="48503" cy="292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33" name="正方形/長方形 132"/>
              <p:cNvSpPr/>
              <p:nvPr/>
            </p:nvSpPr>
            <p:spPr>
              <a:xfrm>
                <a:off x="1779444" y="1907618"/>
                <a:ext cx="48503" cy="292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grpSp>
        <p:sp>
          <p:nvSpPr>
            <p:cNvPr id="86" name="テキスト ボックス 85"/>
            <p:cNvSpPr txBox="1"/>
            <p:nvPr/>
          </p:nvSpPr>
          <p:spPr>
            <a:xfrm>
              <a:off x="237697" y="4421829"/>
              <a:ext cx="1605227" cy="338554"/>
            </a:xfrm>
            <a:prstGeom prst="rect">
              <a:avLst/>
            </a:prstGeom>
            <a:noFill/>
          </p:spPr>
          <p:txBody>
            <a:bodyPr wrap="none" rtlCol="0">
              <a:spAutoFit/>
            </a:bodyPr>
            <a:lstStyle/>
            <a:p>
              <a:r>
                <a:rPr kumimoji="1" lang="en-US" altLang="ja-JP" sz="1600" dirty="0" smtClean="0">
                  <a:solidFill>
                    <a:srgbClr val="000090"/>
                  </a:solidFill>
                </a:rPr>
                <a:t>Laser rod=44mm</a:t>
              </a:r>
              <a:endParaRPr kumimoji="1" lang="ja-JP" altLang="en-US" sz="1600" dirty="0">
                <a:solidFill>
                  <a:srgbClr val="000090"/>
                </a:solidFill>
              </a:endParaRPr>
            </a:p>
          </p:txBody>
        </p:sp>
        <p:grpSp>
          <p:nvGrpSpPr>
            <p:cNvPr id="87" name="グループ化 48"/>
            <p:cNvGrpSpPr/>
            <p:nvPr/>
          </p:nvGrpSpPr>
          <p:grpSpPr>
            <a:xfrm>
              <a:off x="2885337" y="4853084"/>
              <a:ext cx="657887" cy="591693"/>
              <a:chOff x="2543304" y="1543821"/>
              <a:chExt cx="1117993" cy="1005505"/>
            </a:xfrm>
          </p:grpSpPr>
          <p:sp>
            <p:nvSpPr>
              <p:cNvPr id="90" name="正方形/長方形 89"/>
              <p:cNvSpPr/>
              <p:nvPr/>
            </p:nvSpPr>
            <p:spPr>
              <a:xfrm>
                <a:off x="2872708" y="2300499"/>
                <a:ext cx="125219" cy="94134"/>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91" name="正方形/長方形 90"/>
              <p:cNvSpPr/>
              <p:nvPr/>
            </p:nvSpPr>
            <p:spPr>
              <a:xfrm>
                <a:off x="3033267" y="2300499"/>
                <a:ext cx="125219" cy="94134"/>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02" name="正方形/長方形 101"/>
              <p:cNvSpPr/>
              <p:nvPr/>
            </p:nvSpPr>
            <p:spPr>
              <a:xfrm>
                <a:off x="3195946" y="2300499"/>
                <a:ext cx="125219" cy="94134"/>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grpSp>
            <p:nvGrpSpPr>
              <p:cNvPr id="104" name="グループ化 78"/>
              <p:cNvGrpSpPr/>
              <p:nvPr/>
            </p:nvGrpSpPr>
            <p:grpSpPr>
              <a:xfrm>
                <a:off x="2872708" y="1831192"/>
                <a:ext cx="448464" cy="442485"/>
                <a:chOff x="2333254" y="2456759"/>
                <a:chExt cx="611137" cy="442485"/>
              </a:xfrm>
            </p:grpSpPr>
            <p:sp>
              <p:nvSpPr>
                <p:cNvPr id="123" name="正方形/長方形 122"/>
                <p:cNvSpPr/>
                <p:nvPr/>
              </p:nvSpPr>
              <p:spPr>
                <a:xfrm>
                  <a:off x="2333254" y="2640024"/>
                  <a:ext cx="611137" cy="76512"/>
                </a:xfrm>
                <a:prstGeom prst="rect">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24" name="正方形/長方形 123"/>
                <p:cNvSpPr/>
                <p:nvPr/>
              </p:nvSpPr>
              <p:spPr>
                <a:xfrm>
                  <a:off x="2333254" y="2744551"/>
                  <a:ext cx="611137" cy="154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25" name="正方形/長方形 124"/>
                <p:cNvSpPr/>
                <p:nvPr/>
              </p:nvSpPr>
              <p:spPr>
                <a:xfrm>
                  <a:off x="2333254" y="2456759"/>
                  <a:ext cx="611137" cy="15469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grpSp>
          <p:sp>
            <p:nvSpPr>
              <p:cNvPr id="105" name="正方形/長方形 104"/>
              <p:cNvSpPr/>
              <p:nvPr/>
            </p:nvSpPr>
            <p:spPr>
              <a:xfrm>
                <a:off x="2872708" y="1716217"/>
                <a:ext cx="125219" cy="88494"/>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17" name="正方形/長方形 116"/>
              <p:cNvSpPr/>
              <p:nvPr/>
            </p:nvSpPr>
            <p:spPr>
              <a:xfrm>
                <a:off x="3033267" y="1716217"/>
                <a:ext cx="125219" cy="88494"/>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18" name="正方形/長方形 117"/>
              <p:cNvSpPr/>
              <p:nvPr/>
            </p:nvSpPr>
            <p:spPr>
              <a:xfrm>
                <a:off x="3195946" y="1716217"/>
                <a:ext cx="125219" cy="88494"/>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19" name="正方形/長方形 118"/>
              <p:cNvSpPr/>
              <p:nvPr/>
            </p:nvSpPr>
            <p:spPr>
              <a:xfrm>
                <a:off x="2567556" y="1543821"/>
                <a:ext cx="1069490" cy="10055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20" name="正方形/長方形 119"/>
              <p:cNvSpPr/>
              <p:nvPr/>
            </p:nvSpPr>
            <p:spPr>
              <a:xfrm>
                <a:off x="2543304" y="1907618"/>
                <a:ext cx="48503" cy="292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sp>
            <p:nvSpPr>
              <p:cNvPr id="121" name="正方形/長方形 120"/>
              <p:cNvSpPr/>
              <p:nvPr/>
            </p:nvSpPr>
            <p:spPr>
              <a:xfrm>
                <a:off x="3612794" y="1907618"/>
                <a:ext cx="48503" cy="2921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sz="1000">
                  <a:solidFill>
                    <a:srgbClr val="000090"/>
                  </a:solidFill>
                </a:endParaRPr>
              </a:p>
            </p:txBody>
          </p:sp>
        </p:grpSp>
        <p:sp>
          <p:nvSpPr>
            <p:cNvPr id="88" name="テキスト ボックス 87"/>
            <p:cNvSpPr txBox="1"/>
            <p:nvPr/>
          </p:nvSpPr>
          <p:spPr>
            <a:xfrm>
              <a:off x="2360371" y="4421829"/>
              <a:ext cx="1707819" cy="338554"/>
            </a:xfrm>
            <a:prstGeom prst="rect">
              <a:avLst/>
            </a:prstGeom>
            <a:noFill/>
          </p:spPr>
          <p:txBody>
            <a:bodyPr wrap="none" rtlCol="0">
              <a:spAutoFit/>
            </a:bodyPr>
            <a:lstStyle/>
            <a:p>
              <a:r>
                <a:rPr lang="en-US" altLang="ja-JP" sz="1600" dirty="0">
                  <a:solidFill>
                    <a:srgbClr val="000090"/>
                  </a:solidFill>
                </a:rPr>
                <a:t>Laser </a:t>
              </a:r>
              <a:r>
                <a:rPr lang="en-US" altLang="ja-JP" sz="1600" dirty="0" smtClean="0">
                  <a:solidFill>
                    <a:srgbClr val="000090"/>
                  </a:solidFill>
                </a:rPr>
                <a:t>rod &lt;44</a:t>
              </a:r>
              <a:r>
                <a:rPr kumimoji="1" lang="en-US" altLang="ja-JP" sz="1600" dirty="0" smtClean="0">
                  <a:solidFill>
                    <a:srgbClr val="000090"/>
                  </a:solidFill>
                </a:rPr>
                <a:t>mm</a:t>
              </a:r>
              <a:endParaRPr kumimoji="1" lang="ja-JP" altLang="en-US" sz="1600" dirty="0">
                <a:solidFill>
                  <a:srgbClr val="000090"/>
                </a:solidFill>
              </a:endParaRPr>
            </a:p>
          </p:txBody>
        </p:sp>
      </p:grpSp>
      <p:sp>
        <p:nvSpPr>
          <p:cNvPr id="142" name="テキスト ボックス 141"/>
          <p:cNvSpPr txBox="1"/>
          <p:nvPr/>
        </p:nvSpPr>
        <p:spPr>
          <a:xfrm>
            <a:off x="1229421" y="5223613"/>
            <a:ext cx="2116385" cy="338554"/>
          </a:xfrm>
          <a:prstGeom prst="rect">
            <a:avLst/>
          </a:prstGeom>
          <a:noFill/>
        </p:spPr>
        <p:txBody>
          <a:bodyPr wrap="none" rtlCol="0">
            <a:spAutoFit/>
          </a:bodyPr>
          <a:lstStyle/>
          <a:p>
            <a:r>
              <a:rPr lang="en-US" altLang="ja-JP" sz="1600" dirty="0" smtClean="0">
                <a:solidFill>
                  <a:srgbClr val="000090"/>
                </a:solidFill>
              </a:rPr>
              <a:t>High-density excitation</a:t>
            </a:r>
            <a:endParaRPr lang="en-US" altLang="ja-JP" sz="1600" dirty="0">
              <a:solidFill>
                <a:srgbClr val="000090"/>
              </a:solidFill>
            </a:endParaRPr>
          </a:p>
        </p:txBody>
      </p:sp>
      <p:sp>
        <p:nvSpPr>
          <p:cNvPr id="143" name="右矢印 142"/>
          <p:cNvSpPr/>
          <p:nvPr/>
        </p:nvSpPr>
        <p:spPr>
          <a:xfrm>
            <a:off x="1992116" y="4749661"/>
            <a:ext cx="647437" cy="381807"/>
          </a:xfrm>
          <a:prstGeom prst="rightArrow">
            <a:avLst/>
          </a:prstGeom>
          <a:solidFill>
            <a:srgbClr val="00FF00"/>
          </a:solidFill>
          <a:ln>
            <a:solidFill>
              <a:srgbClr val="00FF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3668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b="1" dirty="0" smtClean="0">
                <a:solidFill>
                  <a:srgbClr val="660066"/>
                </a:solidFill>
                <a:latin typeface="Times New Roman"/>
                <a:cs typeface="Times New Roman"/>
              </a:rPr>
              <a:t>Setup for 2-µm laser experiment</a:t>
            </a:r>
            <a:endParaRPr kumimoji="1" lang="ja-JP" altLang="en-US" sz="2400" b="1" dirty="0">
              <a:solidFill>
                <a:srgbClr val="660066"/>
              </a:solidFill>
              <a:latin typeface="Times New Roman"/>
              <a:cs typeface="Times New Roman"/>
            </a:endParaRPr>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462" y="3741765"/>
            <a:ext cx="4590033" cy="2581894"/>
          </a:xfrm>
          <a:prstGeom prst="rect">
            <a:avLst/>
          </a:prstGeom>
        </p:spPr>
      </p:pic>
      <p:grpSp>
        <p:nvGrpSpPr>
          <p:cNvPr id="5" name="グループ化 4"/>
          <p:cNvGrpSpPr/>
          <p:nvPr/>
        </p:nvGrpSpPr>
        <p:grpSpPr>
          <a:xfrm>
            <a:off x="2686159" y="2995583"/>
            <a:ext cx="117412" cy="248380"/>
            <a:chOff x="4275189" y="2553787"/>
            <a:chExt cx="432229" cy="511632"/>
          </a:xfrm>
          <a:solidFill>
            <a:schemeClr val="accent5"/>
          </a:solidFill>
        </p:grpSpPr>
        <p:grpSp>
          <p:nvGrpSpPr>
            <p:cNvPr id="64" name="グループ化 63"/>
            <p:cNvGrpSpPr/>
            <p:nvPr/>
          </p:nvGrpSpPr>
          <p:grpSpPr>
            <a:xfrm>
              <a:off x="4275189" y="2553787"/>
              <a:ext cx="304688" cy="511632"/>
              <a:chOff x="4275189" y="2553787"/>
              <a:chExt cx="304688" cy="511632"/>
            </a:xfrm>
            <a:grpFill/>
          </p:grpSpPr>
          <p:sp>
            <p:nvSpPr>
              <p:cNvPr id="68" name="円弧 67"/>
              <p:cNvSpPr/>
              <p:nvPr/>
            </p:nvSpPr>
            <p:spPr>
              <a:xfrm>
                <a:off x="4275189" y="2561363"/>
                <a:ext cx="304688" cy="504056"/>
              </a:xfrm>
              <a:prstGeom prst="arc">
                <a:avLst>
                  <a:gd name="adj1" fmla="val 16693689"/>
                  <a:gd name="adj2" fmla="val 0"/>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69" name="円弧 68"/>
              <p:cNvSpPr/>
              <p:nvPr/>
            </p:nvSpPr>
            <p:spPr>
              <a:xfrm flipV="1">
                <a:off x="4275189" y="2553787"/>
                <a:ext cx="304688" cy="504056"/>
              </a:xfrm>
              <a:prstGeom prst="arc">
                <a:avLst>
                  <a:gd name="adj1" fmla="val 16823551"/>
                  <a:gd name="adj2" fmla="val 0"/>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grpSp>
        <p:grpSp>
          <p:nvGrpSpPr>
            <p:cNvPr id="65" name="グループ化 64"/>
            <p:cNvGrpSpPr/>
            <p:nvPr/>
          </p:nvGrpSpPr>
          <p:grpSpPr>
            <a:xfrm flipH="1">
              <a:off x="4402730" y="2553787"/>
              <a:ext cx="304688" cy="511632"/>
              <a:chOff x="4402730" y="2553787"/>
              <a:chExt cx="304688" cy="511632"/>
            </a:xfrm>
            <a:grpFill/>
          </p:grpSpPr>
          <p:sp>
            <p:nvSpPr>
              <p:cNvPr id="66" name="円弧 65"/>
              <p:cNvSpPr/>
              <p:nvPr/>
            </p:nvSpPr>
            <p:spPr>
              <a:xfrm>
                <a:off x="4402730" y="2561363"/>
                <a:ext cx="304688" cy="504056"/>
              </a:xfrm>
              <a:prstGeom prst="arc">
                <a:avLst>
                  <a:gd name="adj1" fmla="val 16768033"/>
                  <a:gd name="adj2" fmla="val 0"/>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67" name="円弧 66"/>
              <p:cNvSpPr/>
              <p:nvPr/>
            </p:nvSpPr>
            <p:spPr>
              <a:xfrm flipV="1">
                <a:off x="4402730" y="2553787"/>
                <a:ext cx="304688" cy="504056"/>
              </a:xfrm>
              <a:prstGeom prst="arc">
                <a:avLst>
                  <a:gd name="adj1" fmla="val 16664523"/>
                  <a:gd name="adj2" fmla="val 0"/>
                </a:avLst>
              </a:prstGeom>
              <a:grpFill/>
              <a:ln w="19050">
                <a:solidFill>
                  <a:schemeClr val="tx1"/>
                </a:solidFill>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grpSp>
      </p:grpSp>
      <p:sp>
        <p:nvSpPr>
          <p:cNvPr id="6" name="正方形/長方形 5"/>
          <p:cNvSpPr/>
          <p:nvPr/>
        </p:nvSpPr>
        <p:spPr>
          <a:xfrm>
            <a:off x="2070900" y="3023836"/>
            <a:ext cx="334262" cy="191633"/>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grpSp>
        <p:nvGrpSpPr>
          <p:cNvPr id="11" name="グループ化 10"/>
          <p:cNvGrpSpPr/>
          <p:nvPr/>
        </p:nvGrpSpPr>
        <p:grpSpPr>
          <a:xfrm>
            <a:off x="2347385" y="1055467"/>
            <a:ext cx="784782" cy="705820"/>
            <a:chOff x="3888525" y="366730"/>
            <a:chExt cx="1053831" cy="936104"/>
          </a:xfrm>
        </p:grpSpPr>
        <p:sp>
          <p:nvSpPr>
            <p:cNvPr id="53" name="正方形/長方形 52"/>
            <p:cNvSpPr/>
            <p:nvPr/>
          </p:nvSpPr>
          <p:spPr>
            <a:xfrm>
              <a:off x="3911385" y="366730"/>
              <a:ext cx="1008112" cy="936104"/>
            </a:xfrm>
            <a:prstGeom prst="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48" name="正方形/長方形 47"/>
            <p:cNvSpPr/>
            <p:nvPr/>
          </p:nvSpPr>
          <p:spPr>
            <a:xfrm>
              <a:off x="4140498" y="804882"/>
              <a:ext cx="576064" cy="71231"/>
            </a:xfrm>
            <a:prstGeom prst="rect">
              <a:avLst/>
            </a:prstGeom>
            <a:solidFill>
              <a:srgbClr val="CC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grpSp>
          <p:nvGrpSpPr>
            <p:cNvPr id="49" name="グループ化 48"/>
            <p:cNvGrpSpPr/>
            <p:nvPr/>
          </p:nvGrpSpPr>
          <p:grpSpPr>
            <a:xfrm>
              <a:off x="4140492" y="1071181"/>
              <a:ext cx="576063" cy="87637"/>
              <a:chOff x="4140492" y="1071181"/>
              <a:chExt cx="702874" cy="191596"/>
            </a:xfrm>
          </p:grpSpPr>
          <p:sp>
            <p:nvSpPr>
              <p:cNvPr id="60" name="正方形/長方形 59"/>
              <p:cNvSpPr/>
              <p:nvPr/>
            </p:nvSpPr>
            <p:spPr>
              <a:xfrm>
                <a:off x="4140492" y="1071181"/>
                <a:ext cx="144016" cy="19159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61" name="正方形/長方形 60"/>
              <p:cNvSpPr/>
              <p:nvPr/>
            </p:nvSpPr>
            <p:spPr>
              <a:xfrm>
                <a:off x="4327591" y="1071181"/>
                <a:ext cx="144016" cy="19159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62" name="正方形/長方形 61"/>
              <p:cNvSpPr/>
              <p:nvPr/>
            </p:nvSpPr>
            <p:spPr>
              <a:xfrm>
                <a:off x="4512251" y="1071181"/>
                <a:ext cx="144016" cy="19159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63" name="正方形/長方形 62"/>
              <p:cNvSpPr/>
              <p:nvPr/>
            </p:nvSpPr>
            <p:spPr>
              <a:xfrm>
                <a:off x="4699350" y="1071181"/>
                <a:ext cx="144016" cy="19159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grpSp>
        <p:sp>
          <p:nvSpPr>
            <p:cNvPr id="50" name="正方形/長方形 49"/>
            <p:cNvSpPr/>
            <p:nvPr/>
          </p:nvSpPr>
          <p:spPr>
            <a:xfrm>
              <a:off x="4140498" y="902195"/>
              <a:ext cx="576064" cy="144016"/>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51" name="正方形/長方形 50"/>
            <p:cNvSpPr/>
            <p:nvPr/>
          </p:nvSpPr>
          <p:spPr>
            <a:xfrm>
              <a:off x="4140498" y="634266"/>
              <a:ext cx="576064" cy="144016"/>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grpSp>
          <p:nvGrpSpPr>
            <p:cNvPr id="52" name="グループ化 51"/>
            <p:cNvGrpSpPr/>
            <p:nvPr/>
          </p:nvGrpSpPr>
          <p:grpSpPr>
            <a:xfrm>
              <a:off x="4140492" y="527227"/>
              <a:ext cx="576063" cy="82386"/>
              <a:chOff x="4140492" y="527227"/>
              <a:chExt cx="702874" cy="191596"/>
            </a:xfrm>
          </p:grpSpPr>
          <p:sp>
            <p:nvSpPr>
              <p:cNvPr id="56" name="正方形/長方形 55"/>
              <p:cNvSpPr/>
              <p:nvPr/>
            </p:nvSpPr>
            <p:spPr>
              <a:xfrm>
                <a:off x="4140492" y="527227"/>
                <a:ext cx="144016" cy="19159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57" name="正方形/長方形 56"/>
              <p:cNvSpPr/>
              <p:nvPr/>
            </p:nvSpPr>
            <p:spPr>
              <a:xfrm>
                <a:off x="4327591" y="527227"/>
                <a:ext cx="144016" cy="19159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58" name="正方形/長方形 57"/>
              <p:cNvSpPr/>
              <p:nvPr/>
            </p:nvSpPr>
            <p:spPr>
              <a:xfrm>
                <a:off x="4512251" y="527227"/>
                <a:ext cx="144016" cy="19159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59" name="正方形/長方形 58"/>
              <p:cNvSpPr/>
              <p:nvPr/>
            </p:nvSpPr>
            <p:spPr>
              <a:xfrm>
                <a:off x="4699350" y="527227"/>
                <a:ext cx="144016" cy="191596"/>
              </a:xfrm>
              <a:prstGeom prst="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grpSp>
        <p:sp>
          <p:nvSpPr>
            <p:cNvPr id="54" name="正方形/長方形 53"/>
            <p:cNvSpPr/>
            <p:nvPr/>
          </p:nvSpPr>
          <p:spPr>
            <a:xfrm>
              <a:off x="3888525" y="705417"/>
              <a:ext cx="45719" cy="271943"/>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55" name="正方形/長方形 54"/>
            <p:cNvSpPr/>
            <p:nvPr/>
          </p:nvSpPr>
          <p:spPr>
            <a:xfrm>
              <a:off x="4896637" y="705417"/>
              <a:ext cx="45719" cy="271943"/>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grpSp>
      <p:sp>
        <p:nvSpPr>
          <p:cNvPr id="12" name="正方形/長方形 11"/>
          <p:cNvSpPr/>
          <p:nvPr/>
        </p:nvSpPr>
        <p:spPr>
          <a:xfrm rot="900000">
            <a:off x="539083" y="1290739"/>
            <a:ext cx="53850" cy="246156"/>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13" name="正方形/長方形 12"/>
          <p:cNvSpPr/>
          <p:nvPr/>
        </p:nvSpPr>
        <p:spPr>
          <a:xfrm rot="20700000" flipH="1">
            <a:off x="4965463" y="1290739"/>
            <a:ext cx="53850" cy="246156"/>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14" name="正方形/長方形 13"/>
          <p:cNvSpPr/>
          <p:nvPr/>
        </p:nvSpPr>
        <p:spPr>
          <a:xfrm rot="20700000" flipH="1">
            <a:off x="1132453" y="3014742"/>
            <a:ext cx="53850" cy="246156"/>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15" name="正方形/長方形 14"/>
          <p:cNvSpPr/>
          <p:nvPr/>
        </p:nvSpPr>
        <p:spPr>
          <a:xfrm rot="900000">
            <a:off x="4239610" y="3014743"/>
            <a:ext cx="53850" cy="246156"/>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16" name="フリーフォーム 15"/>
          <p:cNvSpPr/>
          <p:nvPr/>
        </p:nvSpPr>
        <p:spPr>
          <a:xfrm>
            <a:off x="604746" y="1410211"/>
            <a:ext cx="4343495" cy="1705884"/>
          </a:xfrm>
          <a:custGeom>
            <a:avLst/>
            <a:gdLst>
              <a:gd name="connsiteX0" fmla="*/ 0 w 4754880"/>
              <a:gd name="connsiteY0" fmla="*/ 0 h 1923011"/>
              <a:gd name="connsiteX1" fmla="*/ 4754880 w 4754880"/>
              <a:gd name="connsiteY1" fmla="*/ 0 h 1923011"/>
              <a:gd name="connsiteX2" fmla="*/ 642851 w 4754880"/>
              <a:gd name="connsiteY2" fmla="*/ 1923011 h 1923011"/>
              <a:gd name="connsiteX3" fmla="*/ 3663142 w 4754880"/>
              <a:gd name="connsiteY3" fmla="*/ 1923011 h 1923011"/>
              <a:gd name="connsiteX4" fmla="*/ 0 w 4754880"/>
              <a:gd name="connsiteY4" fmla="*/ 0 h 1923011"/>
              <a:gd name="connsiteX0" fmla="*/ 0 w 4754880"/>
              <a:gd name="connsiteY0" fmla="*/ 0 h 1923011"/>
              <a:gd name="connsiteX1" fmla="*/ 4754880 w 4754880"/>
              <a:gd name="connsiteY1" fmla="*/ 0 h 1923011"/>
              <a:gd name="connsiteX2" fmla="*/ 642851 w 4754880"/>
              <a:gd name="connsiteY2" fmla="*/ 1923011 h 1923011"/>
              <a:gd name="connsiteX3" fmla="*/ 3801340 w 4754880"/>
              <a:gd name="connsiteY3" fmla="*/ 1923011 h 1923011"/>
              <a:gd name="connsiteX4" fmla="*/ 0 w 4754880"/>
              <a:gd name="connsiteY4" fmla="*/ 0 h 1923011"/>
              <a:gd name="connsiteX0" fmla="*/ 0 w 4754880"/>
              <a:gd name="connsiteY0" fmla="*/ 0 h 1923011"/>
              <a:gd name="connsiteX1" fmla="*/ 4754880 w 4754880"/>
              <a:gd name="connsiteY1" fmla="*/ 0 h 1923011"/>
              <a:gd name="connsiteX2" fmla="*/ 642851 w 4754880"/>
              <a:gd name="connsiteY2" fmla="*/ 1923011 h 1923011"/>
              <a:gd name="connsiteX3" fmla="*/ 3971429 w 4754880"/>
              <a:gd name="connsiteY3" fmla="*/ 1923011 h 1923011"/>
              <a:gd name="connsiteX4" fmla="*/ 0 w 4754880"/>
              <a:gd name="connsiteY4" fmla="*/ 0 h 192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4880" h="1923011">
                <a:moveTo>
                  <a:pt x="0" y="0"/>
                </a:moveTo>
                <a:lnTo>
                  <a:pt x="4754880" y="0"/>
                </a:lnTo>
                <a:lnTo>
                  <a:pt x="642851" y="1923011"/>
                </a:lnTo>
                <a:lnTo>
                  <a:pt x="3971429" y="1923011"/>
                </a:lnTo>
                <a:lnTo>
                  <a:pt x="0"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17" name="正方形/長方形 16"/>
          <p:cNvSpPr/>
          <p:nvPr/>
        </p:nvSpPr>
        <p:spPr>
          <a:xfrm flipH="1">
            <a:off x="5431133" y="1290739"/>
            <a:ext cx="53850" cy="246156"/>
          </a:xfrm>
          <a:prstGeom prst="rect">
            <a:avLst/>
          </a:prstGeom>
          <a:solidFill>
            <a:schemeClr val="accent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grpSp>
        <p:nvGrpSpPr>
          <p:cNvPr id="18" name="グループ化 17"/>
          <p:cNvGrpSpPr/>
          <p:nvPr/>
        </p:nvGrpSpPr>
        <p:grpSpPr>
          <a:xfrm>
            <a:off x="5038341" y="1403784"/>
            <a:ext cx="371141" cy="40557"/>
            <a:chOff x="6959890" y="759382"/>
            <a:chExt cx="357694" cy="117727"/>
          </a:xfrm>
        </p:grpSpPr>
        <p:sp>
          <p:nvSpPr>
            <p:cNvPr id="45" name="円弧 44"/>
            <p:cNvSpPr/>
            <p:nvPr/>
          </p:nvSpPr>
          <p:spPr>
            <a:xfrm>
              <a:off x="7199857" y="759382"/>
              <a:ext cx="117727" cy="117727"/>
            </a:xfrm>
            <a:prstGeom prst="arc">
              <a:avLst>
                <a:gd name="adj1" fmla="val 16200000"/>
                <a:gd name="adj2" fmla="val 5432120"/>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cxnSp>
          <p:nvCxnSpPr>
            <p:cNvPr id="46" name="直線コネクタ 45"/>
            <p:cNvCxnSpPr/>
            <p:nvPr/>
          </p:nvCxnSpPr>
          <p:spPr>
            <a:xfrm>
              <a:off x="6959890" y="759382"/>
              <a:ext cx="303593"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7060604" y="877109"/>
              <a:ext cx="202879" cy="0"/>
            </a:xfrm>
            <a:prstGeom prst="line">
              <a:avLst/>
            </a:prstGeom>
            <a:ln w="19050">
              <a:solidFill>
                <a:srgbClr val="FF0000"/>
              </a:solidFill>
              <a:prstDash val="sysDash"/>
              <a:headEnd type="triangle" w="sm" len="sm"/>
            </a:ln>
          </p:spPr>
          <p:style>
            <a:lnRef idx="1">
              <a:schemeClr val="accent1"/>
            </a:lnRef>
            <a:fillRef idx="0">
              <a:schemeClr val="accent1"/>
            </a:fillRef>
            <a:effectRef idx="0">
              <a:schemeClr val="accent1"/>
            </a:effectRef>
            <a:fontRef idx="minor">
              <a:schemeClr val="tx1"/>
            </a:fontRef>
          </p:style>
        </p:cxnSp>
      </p:grpSp>
      <p:sp>
        <p:nvSpPr>
          <p:cNvPr id="20" name="フリーフォーム 19"/>
          <p:cNvSpPr/>
          <p:nvPr/>
        </p:nvSpPr>
        <p:spPr>
          <a:xfrm>
            <a:off x="4949114" y="1108562"/>
            <a:ext cx="657190" cy="302070"/>
          </a:xfrm>
          <a:custGeom>
            <a:avLst/>
            <a:gdLst>
              <a:gd name="connsiteX0" fmla="*/ 0 w 1083469"/>
              <a:gd name="connsiteY0" fmla="*/ 340518 h 735806"/>
              <a:gd name="connsiteX1" fmla="*/ 750094 w 1083469"/>
              <a:gd name="connsiteY1" fmla="*/ 0 h 735806"/>
              <a:gd name="connsiteX2" fmla="*/ 1083469 w 1083469"/>
              <a:gd name="connsiteY2" fmla="*/ 735806 h 735806"/>
              <a:gd name="connsiteX0" fmla="*/ 0 w 750094"/>
              <a:gd name="connsiteY0" fmla="*/ 340518 h 340518"/>
              <a:gd name="connsiteX1" fmla="*/ 750094 w 750094"/>
              <a:gd name="connsiteY1" fmla="*/ 0 h 340518"/>
            </a:gdLst>
            <a:ahLst/>
            <a:cxnLst>
              <a:cxn ang="0">
                <a:pos x="connsiteX0" y="connsiteY0"/>
              </a:cxn>
              <a:cxn ang="0">
                <a:pos x="connsiteX1" y="connsiteY1"/>
              </a:cxn>
            </a:cxnLst>
            <a:rect l="l" t="t" r="r" b="b"/>
            <a:pathLst>
              <a:path w="750094" h="340518">
                <a:moveTo>
                  <a:pt x="0" y="340518"/>
                </a:moveTo>
                <a:lnTo>
                  <a:pt x="750094" y="0"/>
                </a:lnTo>
              </a:path>
            </a:pathLst>
          </a:custGeom>
          <a:noFill/>
          <a:ln w="19050">
            <a:solidFill>
              <a:srgbClr val="FF0000"/>
            </a:solidFill>
            <a:tailEnd type="triangle" w="med" len="lg"/>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sp>
        <p:nvSpPr>
          <p:cNvPr id="22" name="テキスト ボックス 59"/>
          <p:cNvSpPr txBox="1"/>
          <p:nvPr/>
        </p:nvSpPr>
        <p:spPr>
          <a:xfrm>
            <a:off x="2531642" y="2715797"/>
            <a:ext cx="813633"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400" i="1" dirty="0">
                <a:solidFill>
                  <a:srgbClr val="000090"/>
                </a:solidFill>
                <a:latin typeface="Times New Roman"/>
                <a:cs typeface="Times New Roman"/>
              </a:rPr>
              <a:t>f</a:t>
            </a:r>
            <a:r>
              <a:rPr kumimoji="1" lang="en-US" altLang="ja-JP" sz="1400" dirty="0">
                <a:solidFill>
                  <a:srgbClr val="000090"/>
                </a:solidFill>
                <a:latin typeface="Times New Roman"/>
                <a:cs typeface="Times New Roman"/>
              </a:rPr>
              <a:t>=3m</a:t>
            </a:r>
            <a:endParaRPr kumimoji="1" lang="ja-JP" altLang="en-US" sz="1400" dirty="0">
              <a:solidFill>
                <a:srgbClr val="000090"/>
              </a:solidFill>
              <a:latin typeface="Times New Roman"/>
              <a:cs typeface="Times New Roman"/>
            </a:endParaRPr>
          </a:p>
        </p:txBody>
      </p:sp>
      <p:sp>
        <p:nvSpPr>
          <p:cNvPr id="23" name="テキスト ボックス 60"/>
          <p:cNvSpPr txBox="1"/>
          <p:nvPr/>
        </p:nvSpPr>
        <p:spPr>
          <a:xfrm>
            <a:off x="4490020" y="764704"/>
            <a:ext cx="917316"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400" dirty="0" smtClean="0">
                <a:solidFill>
                  <a:srgbClr val="000090"/>
                </a:solidFill>
                <a:latin typeface="Times New Roman"/>
                <a:cs typeface="Times New Roman"/>
              </a:rPr>
              <a:t>Output mirror</a:t>
            </a:r>
            <a:endParaRPr kumimoji="1" lang="ja-JP" altLang="en-US" sz="1400" dirty="0">
              <a:solidFill>
                <a:srgbClr val="000090"/>
              </a:solidFill>
              <a:latin typeface="Times New Roman"/>
              <a:cs typeface="Times New Roman"/>
            </a:endParaRPr>
          </a:p>
        </p:txBody>
      </p:sp>
      <p:sp>
        <p:nvSpPr>
          <p:cNvPr id="24" name="テキスト ボックス 61"/>
          <p:cNvSpPr txBox="1"/>
          <p:nvPr/>
        </p:nvSpPr>
        <p:spPr>
          <a:xfrm>
            <a:off x="1794888" y="768004"/>
            <a:ext cx="1994030"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400" dirty="0" err="1" smtClean="0">
                <a:solidFill>
                  <a:srgbClr val="000090"/>
                </a:solidFill>
                <a:latin typeface="Times New Roman"/>
                <a:cs typeface="Times New Roman"/>
              </a:rPr>
              <a:t>Tm,Ho:YLF</a:t>
            </a:r>
            <a:r>
              <a:rPr kumimoji="1" lang="en-US" altLang="ja-JP" sz="1400" dirty="0" smtClean="0">
                <a:solidFill>
                  <a:srgbClr val="000090"/>
                </a:solidFill>
                <a:latin typeface="Times New Roman"/>
                <a:cs typeface="Times New Roman"/>
              </a:rPr>
              <a:t> laser head</a:t>
            </a:r>
            <a:endParaRPr kumimoji="1" lang="ja-JP" altLang="en-US" sz="1400" dirty="0">
              <a:solidFill>
                <a:srgbClr val="000090"/>
              </a:solidFill>
              <a:latin typeface="Times New Roman"/>
              <a:cs typeface="Times New Roman"/>
            </a:endParaRPr>
          </a:p>
        </p:txBody>
      </p:sp>
      <p:sp>
        <p:nvSpPr>
          <p:cNvPr id="25" name="テキスト ボックス 62"/>
          <p:cNvSpPr txBox="1"/>
          <p:nvPr/>
        </p:nvSpPr>
        <p:spPr>
          <a:xfrm>
            <a:off x="251520" y="1003555"/>
            <a:ext cx="547884"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400" dirty="0">
                <a:solidFill>
                  <a:srgbClr val="000090"/>
                </a:solidFill>
                <a:latin typeface="Times New Roman"/>
                <a:cs typeface="Times New Roman"/>
              </a:rPr>
              <a:t>HR</a:t>
            </a:r>
            <a:endParaRPr kumimoji="1" lang="ja-JP" altLang="en-US" sz="1400" dirty="0">
              <a:solidFill>
                <a:srgbClr val="000090"/>
              </a:solidFill>
              <a:latin typeface="Times New Roman"/>
              <a:cs typeface="Times New Roman"/>
            </a:endParaRPr>
          </a:p>
        </p:txBody>
      </p:sp>
      <p:sp>
        <p:nvSpPr>
          <p:cNvPr id="26" name="テキスト ボックス 63"/>
          <p:cNvSpPr txBox="1"/>
          <p:nvPr/>
        </p:nvSpPr>
        <p:spPr>
          <a:xfrm>
            <a:off x="964720" y="3287024"/>
            <a:ext cx="528476"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400" dirty="0" smtClean="0">
                <a:solidFill>
                  <a:srgbClr val="000090"/>
                </a:solidFill>
                <a:latin typeface="Times New Roman"/>
                <a:cs typeface="Times New Roman"/>
              </a:rPr>
              <a:t>HR</a:t>
            </a:r>
            <a:endParaRPr kumimoji="1" lang="ja-JP" altLang="en-US" sz="1400" dirty="0">
              <a:solidFill>
                <a:srgbClr val="000090"/>
              </a:solidFill>
              <a:latin typeface="Times New Roman"/>
              <a:cs typeface="Times New Roman"/>
            </a:endParaRPr>
          </a:p>
        </p:txBody>
      </p:sp>
      <p:sp>
        <p:nvSpPr>
          <p:cNvPr id="27" name="テキスト ボックス 64"/>
          <p:cNvSpPr txBox="1"/>
          <p:nvPr/>
        </p:nvSpPr>
        <p:spPr>
          <a:xfrm>
            <a:off x="4096272" y="3287024"/>
            <a:ext cx="604850"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400" dirty="0">
                <a:solidFill>
                  <a:srgbClr val="000090"/>
                </a:solidFill>
                <a:latin typeface="Times New Roman"/>
                <a:cs typeface="Times New Roman"/>
              </a:rPr>
              <a:t>HR</a:t>
            </a:r>
            <a:endParaRPr kumimoji="1" lang="ja-JP" altLang="en-US" sz="1400" dirty="0">
              <a:solidFill>
                <a:srgbClr val="000090"/>
              </a:solidFill>
              <a:latin typeface="Times New Roman"/>
              <a:cs typeface="Times New Roman"/>
            </a:endParaRPr>
          </a:p>
        </p:txBody>
      </p:sp>
      <p:sp>
        <p:nvSpPr>
          <p:cNvPr id="28" name="テキスト ボックス 65"/>
          <p:cNvSpPr txBox="1"/>
          <p:nvPr/>
        </p:nvSpPr>
        <p:spPr>
          <a:xfrm>
            <a:off x="5268893" y="1547713"/>
            <a:ext cx="624727" cy="30777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400" dirty="0" smtClean="0">
                <a:solidFill>
                  <a:srgbClr val="000090"/>
                </a:solidFill>
                <a:latin typeface="Times New Roman"/>
                <a:cs typeface="Times New Roman"/>
              </a:rPr>
              <a:t>HR</a:t>
            </a:r>
            <a:endParaRPr kumimoji="1" lang="ja-JP" altLang="en-US" sz="1400" dirty="0">
              <a:solidFill>
                <a:srgbClr val="000090"/>
              </a:solidFill>
              <a:latin typeface="Times New Roman"/>
              <a:cs typeface="Times New Roman"/>
            </a:endParaRPr>
          </a:p>
        </p:txBody>
      </p:sp>
      <p:cxnSp>
        <p:nvCxnSpPr>
          <p:cNvPr id="29" name="直線矢印コネクタ 28"/>
          <p:cNvCxnSpPr/>
          <p:nvPr/>
        </p:nvCxnSpPr>
        <p:spPr>
          <a:xfrm flipV="1">
            <a:off x="3770245" y="1892020"/>
            <a:ext cx="113085" cy="53576"/>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a:off x="1562120" y="3116094"/>
            <a:ext cx="126178" cy="1"/>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2056317" y="2092611"/>
            <a:ext cx="101912" cy="49312"/>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H="1">
            <a:off x="3770247" y="1410953"/>
            <a:ext cx="126178" cy="1"/>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flipH="1">
            <a:off x="1354037" y="1410953"/>
            <a:ext cx="126178" cy="1"/>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a:off x="3509822" y="2775221"/>
            <a:ext cx="101912" cy="49312"/>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36" name="テキスト ボックス 84"/>
          <p:cNvSpPr txBox="1"/>
          <p:nvPr/>
        </p:nvSpPr>
        <p:spPr>
          <a:xfrm>
            <a:off x="1519714" y="3198057"/>
            <a:ext cx="1356990" cy="52322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dirty="0" smtClean="0">
                <a:solidFill>
                  <a:srgbClr val="000090"/>
                </a:solidFill>
                <a:latin typeface="Times New Roman"/>
                <a:cs typeface="Times New Roman"/>
              </a:rPr>
              <a:t>Acousto-optic</a:t>
            </a:r>
            <a:r>
              <a:rPr kumimoji="1" lang="ja-JP" altLang="en-US" sz="1400" dirty="0" smtClean="0">
                <a:solidFill>
                  <a:srgbClr val="000090"/>
                </a:solidFill>
                <a:latin typeface="Times New Roman"/>
                <a:cs typeface="Times New Roman"/>
              </a:rPr>
              <a:t> </a:t>
            </a:r>
            <a:endParaRPr kumimoji="1" lang="en-US" altLang="ja-JP" sz="1400" dirty="0">
              <a:solidFill>
                <a:srgbClr val="000090"/>
              </a:solidFill>
              <a:latin typeface="Times New Roman"/>
              <a:cs typeface="Times New Roman"/>
            </a:endParaRPr>
          </a:p>
          <a:p>
            <a:pPr algn="ctr"/>
            <a:r>
              <a:rPr kumimoji="1" lang="en-US" altLang="ja-JP" sz="1400" dirty="0" smtClean="0">
                <a:solidFill>
                  <a:srgbClr val="000090"/>
                </a:solidFill>
                <a:latin typeface="Times New Roman"/>
                <a:cs typeface="Times New Roman"/>
              </a:rPr>
              <a:t>Q</a:t>
            </a:r>
            <a:r>
              <a:rPr lang="en-US" altLang="ja-JP" sz="1400" dirty="0" smtClean="0">
                <a:solidFill>
                  <a:srgbClr val="000090"/>
                </a:solidFill>
                <a:latin typeface="Times New Roman"/>
                <a:cs typeface="Times New Roman"/>
              </a:rPr>
              <a:t>-switch</a:t>
            </a:r>
            <a:endParaRPr kumimoji="1" lang="ja-JP" altLang="en-US" sz="1400" dirty="0">
              <a:solidFill>
                <a:srgbClr val="000090"/>
              </a:solidFill>
              <a:latin typeface="Times New Roman"/>
              <a:cs typeface="Times New Roman"/>
            </a:endParaRPr>
          </a:p>
        </p:txBody>
      </p:sp>
      <p:sp>
        <p:nvSpPr>
          <p:cNvPr id="121" name="テキスト ボックス 63"/>
          <p:cNvSpPr txBox="1"/>
          <p:nvPr/>
        </p:nvSpPr>
        <p:spPr>
          <a:xfrm>
            <a:off x="651570" y="6070867"/>
            <a:ext cx="295667" cy="215444"/>
          </a:xfrm>
          <a:prstGeom prst="rect">
            <a:avLst/>
          </a:prstGeom>
          <a:solidFill>
            <a:schemeClr val="bg1"/>
          </a:solid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dirty="0" smtClean="0">
                <a:solidFill>
                  <a:srgbClr val="000090"/>
                </a:solidFill>
                <a:latin typeface="Times New Roman"/>
                <a:cs typeface="Times New Roman"/>
              </a:rPr>
              <a:t>HR</a:t>
            </a:r>
            <a:endParaRPr kumimoji="1" lang="ja-JP" altLang="en-US" sz="1400" dirty="0">
              <a:solidFill>
                <a:srgbClr val="000090"/>
              </a:solidFill>
              <a:latin typeface="Times New Roman"/>
              <a:cs typeface="Times New Roman"/>
            </a:endParaRPr>
          </a:p>
        </p:txBody>
      </p:sp>
      <p:sp>
        <p:nvSpPr>
          <p:cNvPr id="122" name="テキスト ボックス 63"/>
          <p:cNvSpPr txBox="1"/>
          <p:nvPr/>
        </p:nvSpPr>
        <p:spPr>
          <a:xfrm>
            <a:off x="4078087" y="6075828"/>
            <a:ext cx="295667" cy="215444"/>
          </a:xfrm>
          <a:prstGeom prst="rect">
            <a:avLst/>
          </a:prstGeom>
          <a:solidFill>
            <a:schemeClr val="bg1"/>
          </a:solid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dirty="0" smtClean="0">
                <a:solidFill>
                  <a:srgbClr val="000090"/>
                </a:solidFill>
                <a:latin typeface="Times New Roman"/>
                <a:cs typeface="Times New Roman"/>
              </a:rPr>
              <a:t>HR</a:t>
            </a:r>
            <a:endParaRPr kumimoji="1" lang="ja-JP" altLang="en-US" sz="1400" dirty="0">
              <a:solidFill>
                <a:srgbClr val="000090"/>
              </a:solidFill>
              <a:latin typeface="Times New Roman"/>
              <a:cs typeface="Times New Roman"/>
            </a:endParaRPr>
          </a:p>
        </p:txBody>
      </p:sp>
      <p:sp>
        <p:nvSpPr>
          <p:cNvPr id="123" name="テキスト ボックス 63"/>
          <p:cNvSpPr txBox="1"/>
          <p:nvPr/>
        </p:nvSpPr>
        <p:spPr>
          <a:xfrm>
            <a:off x="503737" y="3826488"/>
            <a:ext cx="295667" cy="215444"/>
          </a:xfrm>
          <a:prstGeom prst="rect">
            <a:avLst/>
          </a:prstGeom>
          <a:solidFill>
            <a:schemeClr val="bg1"/>
          </a:solid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dirty="0" smtClean="0">
                <a:solidFill>
                  <a:srgbClr val="000090"/>
                </a:solidFill>
                <a:latin typeface="Times New Roman"/>
                <a:cs typeface="Times New Roman"/>
              </a:rPr>
              <a:t>HR</a:t>
            </a:r>
            <a:endParaRPr kumimoji="1" lang="ja-JP" altLang="en-US" sz="1400" dirty="0">
              <a:solidFill>
                <a:srgbClr val="000090"/>
              </a:solidFill>
              <a:latin typeface="Times New Roman"/>
              <a:cs typeface="Times New Roman"/>
            </a:endParaRPr>
          </a:p>
        </p:txBody>
      </p:sp>
      <p:sp>
        <p:nvSpPr>
          <p:cNvPr id="124" name="テキスト ボックス 63"/>
          <p:cNvSpPr txBox="1"/>
          <p:nvPr/>
        </p:nvSpPr>
        <p:spPr>
          <a:xfrm>
            <a:off x="4756765" y="4327049"/>
            <a:ext cx="295667" cy="215444"/>
          </a:xfrm>
          <a:prstGeom prst="rect">
            <a:avLst/>
          </a:prstGeom>
          <a:solidFill>
            <a:schemeClr val="bg1"/>
          </a:solid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dirty="0" smtClean="0">
                <a:solidFill>
                  <a:srgbClr val="000090"/>
                </a:solidFill>
                <a:latin typeface="Times New Roman"/>
                <a:cs typeface="Times New Roman"/>
              </a:rPr>
              <a:t>HR</a:t>
            </a:r>
            <a:endParaRPr kumimoji="1" lang="ja-JP" altLang="en-US" sz="1400" dirty="0">
              <a:solidFill>
                <a:srgbClr val="000090"/>
              </a:solidFill>
              <a:latin typeface="Times New Roman"/>
              <a:cs typeface="Times New Roman"/>
            </a:endParaRPr>
          </a:p>
        </p:txBody>
      </p:sp>
      <p:sp>
        <p:nvSpPr>
          <p:cNvPr id="125" name="テキスト ボックス 63"/>
          <p:cNvSpPr txBox="1"/>
          <p:nvPr/>
        </p:nvSpPr>
        <p:spPr>
          <a:xfrm>
            <a:off x="4010714" y="4339853"/>
            <a:ext cx="623036" cy="430887"/>
          </a:xfrm>
          <a:prstGeom prst="rect">
            <a:avLst/>
          </a:prstGeom>
          <a:solidFill>
            <a:schemeClr val="bg1"/>
          </a:solid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dirty="0" smtClean="0">
                <a:solidFill>
                  <a:srgbClr val="000090"/>
                </a:solidFill>
                <a:latin typeface="Times New Roman"/>
                <a:cs typeface="Times New Roman"/>
              </a:rPr>
              <a:t>Output</a:t>
            </a:r>
          </a:p>
          <a:p>
            <a:pPr algn="ctr"/>
            <a:r>
              <a:rPr lang="en-US" altLang="ja-JP" sz="1400" dirty="0" smtClean="0">
                <a:solidFill>
                  <a:srgbClr val="000090"/>
                </a:solidFill>
                <a:latin typeface="Times New Roman"/>
                <a:cs typeface="Times New Roman"/>
              </a:rPr>
              <a:t>mirror</a:t>
            </a:r>
            <a:endParaRPr kumimoji="1" lang="ja-JP" altLang="en-US" sz="1400" dirty="0">
              <a:solidFill>
                <a:srgbClr val="000090"/>
              </a:solidFill>
              <a:latin typeface="Times New Roman"/>
              <a:cs typeface="Times New Roman"/>
            </a:endParaRPr>
          </a:p>
        </p:txBody>
      </p:sp>
      <p:sp>
        <p:nvSpPr>
          <p:cNvPr id="126" name="テキスト ボックス 63"/>
          <p:cNvSpPr txBox="1"/>
          <p:nvPr/>
        </p:nvSpPr>
        <p:spPr>
          <a:xfrm>
            <a:off x="4940865" y="3638507"/>
            <a:ext cx="932941" cy="430887"/>
          </a:xfrm>
          <a:prstGeom prst="rect">
            <a:avLst/>
          </a:prstGeom>
          <a:solidFill>
            <a:schemeClr val="bg1"/>
          </a:solid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dirty="0" smtClean="0">
                <a:solidFill>
                  <a:srgbClr val="000090"/>
                </a:solidFill>
                <a:latin typeface="Times New Roman"/>
                <a:cs typeface="Times New Roman"/>
              </a:rPr>
              <a:t>2-µm laser output</a:t>
            </a:r>
          </a:p>
        </p:txBody>
      </p:sp>
      <p:sp>
        <p:nvSpPr>
          <p:cNvPr id="127" name="テキスト ボックス 63"/>
          <p:cNvSpPr txBox="1"/>
          <p:nvPr/>
        </p:nvSpPr>
        <p:spPr>
          <a:xfrm>
            <a:off x="1538581" y="6062122"/>
            <a:ext cx="825827" cy="215444"/>
          </a:xfrm>
          <a:prstGeom prst="rect">
            <a:avLst/>
          </a:prstGeom>
          <a:solidFill>
            <a:schemeClr val="bg1"/>
          </a:solid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dirty="0" smtClean="0">
                <a:solidFill>
                  <a:srgbClr val="000090"/>
                </a:solidFill>
                <a:latin typeface="Times New Roman"/>
                <a:cs typeface="Times New Roman"/>
              </a:rPr>
              <a:t>Q-switch</a:t>
            </a:r>
          </a:p>
        </p:txBody>
      </p:sp>
      <p:sp>
        <p:nvSpPr>
          <p:cNvPr id="128" name="テキスト ボックス 63"/>
          <p:cNvSpPr txBox="1"/>
          <p:nvPr/>
        </p:nvSpPr>
        <p:spPr>
          <a:xfrm>
            <a:off x="2358372" y="5550568"/>
            <a:ext cx="563815" cy="215444"/>
          </a:xfrm>
          <a:prstGeom prst="rect">
            <a:avLst/>
          </a:prstGeom>
          <a:solidFill>
            <a:schemeClr val="bg1"/>
          </a:solid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i="1" dirty="0" smtClean="0">
                <a:solidFill>
                  <a:srgbClr val="000090"/>
                </a:solidFill>
                <a:latin typeface="Times New Roman"/>
                <a:cs typeface="Times New Roman"/>
              </a:rPr>
              <a:t>f</a:t>
            </a:r>
            <a:r>
              <a:rPr kumimoji="1" lang="en-US" altLang="ja-JP" sz="1400" dirty="0" smtClean="0">
                <a:solidFill>
                  <a:srgbClr val="000090"/>
                </a:solidFill>
                <a:latin typeface="Times New Roman"/>
                <a:cs typeface="Times New Roman"/>
              </a:rPr>
              <a:t>=3m</a:t>
            </a:r>
          </a:p>
        </p:txBody>
      </p:sp>
      <p:sp>
        <p:nvSpPr>
          <p:cNvPr id="129" name="テキスト ボックス 63"/>
          <p:cNvSpPr txBox="1"/>
          <p:nvPr/>
        </p:nvSpPr>
        <p:spPr>
          <a:xfrm>
            <a:off x="2177680" y="4423808"/>
            <a:ext cx="995456" cy="215444"/>
          </a:xfrm>
          <a:prstGeom prst="rect">
            <a:avLst/>
          </a:prstGeom>
          <a:solidFill>
            <a:schemeClr val="bg1"/>
          </a:solid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en-US" altLang="ja-JP" sz="1400" dirty="0" smtClean="0">
                <a:solidFill>
                  <a:srgbClr val="000090"/>
                </a:solidFill>
                <a:latin typeface="Times New Roman"/>
                <a:cs typeface="Times New Roman"/>
              </a:rPr>
              <a:t>Laser head</a:t>
            </a:r>
          </a:p>
        </p:txBody>
      </p:sp>
      <p:cxnSp>
        <p:nvCxnSpPr>
          <p:cNvPr id="8" name="直線コネクタ 7"/>
          <p:cNvCxnSpPr/>
          <p:nvPr/>
        </p:nvCxnSpPr>
        <p:spPr>
          <a:xfrm>
            <a:off x="1249040" y="4053104"/>
            <a:ext cx="1081447" cy="1477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3830951" y="4103188"/>
            <a:ext cx="479324" cy="113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直線コネクタ 70"/>
          <p:cNvCxnSpPr/>
          <p:nvPr/>
        </p:nvCxnSpPr>
        <p:spPr>
          <a:xfrm>
            <a:off x="2987161" y="4089066"/>
            <a:ext cx="813279" cy="141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1020047" y="4049574"/>
            <a:ext cx="187741" cy="77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1027732" y="4053761"/>
            <a:ext cx="3050354" cy="180408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2567031" y="5857849"/>
            <a:ext cx="1108577" cy="105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2084788" y="5857848"/>
            <a:ext cx="4363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a:off x="1391374" y="5857848"/>
            <a:ext cx="43072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1080690" y="5857848"/>
            <a:ext cx="27994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flipV="1">
            <a:off x="1091281" y="4113780"/>
            <a:ext cx="3209226" cy="174406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V="1">
            <a:off x="3710914" y="5868439"/>
            <a:ext cx="372236" cy="353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 name="直線矢印コネクタ 95"/>
          <p:cNvCxnSpPr/>
          <p:nvPr/>
        </p:nvCxnSpPr>
        <p:spPr>
          <a:xfrm flipV="1">
            <a:off x="3460248" y="4512241"/>
            <a:ext cx="102395" cy="60504"/>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p:nvPr/>
        </p:nvCxnSpPr>
        <p:spPr>
          <a:xfrm flipH="1" flipV="1">
            <a:off x="1789763" y="4060493"/>
            <a:ext cx="134159" cy="3530"/>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a:off x="1988029" y="4618642"/>
            <a:ext cx="116506" cy="67079"/>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flipH="1">
            <a:off x="2863595" y="5857848"/>
            <a:ext cx="134157" cy="2114"/>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p:nvPr/>
        </p:nvCxnSpPr>
        <p:spPr>
          <a:xfrm flipH="1" flipV="1">
            <a:off x="3481432" y="4096129"/>
            <a:ext cx="137688" cy="3529"/>
          </a:xfrm>
          <a:prstGeom prst="straightConnector1">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117" name="グループ化 116"/>
          <p:cNvGrpSpPr/>
          <p:nvPr/>
        </p:nvGrpSpPr>
        <p:grpSpPr>
          <a:xfrm>
            <a:off x="4510165" y="4117873"/>
            <a:ext cx="220828" cy="45719"/>
            <a:chOff x="6990941" y="1590744"/>
            <a:chExt cx="371141" cy="40557"/>
          </a:xfrm>
        </p:grpSpPr>
        <p:sp>
          <p:nvSpPr>
            <p:cNvPr id="114" name="円弧 113"/>
            <p:cNvSpPr/>
            <p:nvPr/>
          </p:nvSpPr>
          <p:spPr>
            <a:xfrm>
              <a:off x="7239929" y="1590744"/>
              <a:ext cx="122153" cy="40557"/>
            </a:xfrm>
            <a:prstGeom prst="arc">
              <a:avLst>
                <a:gd name="adj1" fmla="val 16200000"/>
                <a:gd name="adj2" fmla="val 5432120"/>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wrap="square"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kumimoji="1" lang="ja-JP" altLang="en-US">
                <a:solidFill>
                  <a:srgbClr val="000090"/>
                </a:solidFill>
                <a:latin typeface="Times New Roman"/>
                <a:cs typeface="Times New Roman"/>
              </a:endParaRPr>
            </a:p>
          </p:txBody>
        </p:sp>
        <p:cxnSp>
          <p:nvCxnSpPr>
            <p:cNvPr id="115" name="直線コネクタ 114"/>
            <p:cNvCxnSpPr/>
            <p:nvPr/>
          </p:nvCxnSpPr>
          <p:spPr>
            <a:xfrm>
              <a:off x="6990941" y="1590744"/>
              <a:ext cx="315006" cy="0"/>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7095441" y="1631301"/>
              <a:ext cx="210506" cy="0"/>
            </a:xfrm>
            <a:prstGeom prst="line">
              <a:avLst/>
            </a:prstGeom>
            <a:ln w="19050">
              <a:solidFill>
                <a:srgbClr val="FF0000"/>
              </a:solidFill>
              <a:prstDash val="solid"/>
              <a:headEnd type="triangle" w="sm" len="sm"/>
            </a:ln>
          </p:spPr>
          <p:style>
            <a:lnRef idx="1">
              <a:schemeClr val="accent1"/>
            </a:lnRef>
            <a:fillRef idx="0">
              <a:schemeClr val="accent1"/>
            </a:fillRef>
            <a:effectRef idx="0">
              <a:schemeClr val="accent1"/>
            </a:effectRef>
            <a:fontRef idx="minor">
              <a:schemeClr val="tx1"/>
            </a:fontRef>
          </p:style>
        </p:cxnSp>
      </p:grpSp>
      <p:cxnSp>
        <p:nvCxnSpPr>
          <p:cNvPr id="118" name="直線コネクタ 117"/>
          <p:cNvCxnSpPr/>
          <p:nvPr/>
        </p:nvCxnSpPr>
        <p:spPr>
          <a:xfrm flipV="1">
            <a:off x="4467740" y="3826488"/>
            <a:ext cx="410498" cy="223087"/>
          </a:xfrm>
          <a:prstGeom prst="line">
            <a:avLst/>
          </a:prstGeom>
          <a:ln w="1905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30" name="テキスト ボックス 78"/>
          <p:cNvSpPr txBox="1"/>
          <p:nvPr/>
        </p:nvSpPr>
        <p:spPr>
          <a:xfrm>
            <a:off x="5282438" y="4353889"/>
            <a:ext cx="3631384" cy="1969770"/>
          </a:xfrm>
          <a:prstGeom prst="rect">
            <a:avLst/>
          </a:prstGeom>
          <a:noFill/>
          <a:ln w="19050">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600" u="sng" dirty="0" smtClean="0">
                <a:solidFill>
                  <a:srgbClr val="000090"/>
                </a:solidFill>
                <a:latin typeface="Times New Roman"/>
                <a:cs typeface="Times New Roman"/>
              </a:rPr>
              <a:t>HR mirror</a:t>
            </a:r>
            <a:endParaRPr kumimoji="1" lang="en-US" altLang="ja-JP" sz="1600" dirty="0">
              <a:solidFill>
                <a:srgbClr val="000090"/>
              </a:solidFill>
              <a:latin typeface="Times New Roman"/>
              <a:cs typeface="Times New Roman"/>
            </a:endParaRPr>
          </a:p>
          <a:p>
            <a:pPr marL="87313" indent="-87313">
              <a:spcAft>
                <a:spcPts val="600"/>
              </a:spcAft>
              <a:buFont typeface="Arial" panose="020B0604020202020204" pitchFamily="34" charset="0"/>
              <a:buChar char="•"/>
            </a:pPr>
            <a:r>
              <a:rPr kumimoji="1" lang="en-US" altLang="ja-JP" sz="1600" dirty="0" smtClean="0">
                <a:solidFill>
                  <a:srgbClr val="000090"/>
                </a:solidFill>
                <a:latin typeface="Times New Roman"/>
                <a:cs typeface="Times New Roman"/>
              </a:rPr>
              <a:t> High reflection at 2051 nm, </a:t>
            </a:r>
            <a:r>
              <a:rPr lang="en-US" altLang="ja-JP" sz="1600" dirty="0" smtClean="0">
                <a:solidFill>
                  <a:srgbClr val="000090"/>
                </a:solidFill>
                <a:latin typeface="Times New Roman"/>
                <a:cs typeface="Times New Roman"/>
              </a:rPr>
              <a:t>flat</a:t>
            </a:r>
          </a:p>
          <a:p>
            <a:r>
              <a:rPr kumimoji="1" lang="en-US" altLang="ja-JP" sz="1600" u="sng" dirty="0" smtClean="0">
                <a:solidFill>
                  <a:srgbClr val="000090"/>
                </a:solidFill>
                <a:latin typeface="Times New Roman"/>
                <a:cs typeface="Times New Roman"/>
              </a:rPr>
              <a:t>Output mirror</a:t>
            </a:r>
          </a:p>
          <a:p>
            <a:pPr marL="87313" indent="-87313">
              <a:spcAft>
                <a:spcPts val="600"/>
              </a:spcAft>
              <a:buFont typeface="Arial" panose="020B0604020202020204" pitchFamily="34" charset="0"/>
              <a:buChar char="•"/>
            </a:pPr>
            <a:r>
              <a:rPr kumimoji="1" lang="en-US" altLang="ja-JP" sz="1600" i="1" dirty="0" smtClean="0">
                <a:solidFill>
                  <a:srgbClr val="000090"/>
                </a:solidFill>
                <a:latin typeface="Times New Roman"/>
                <a:cs typeface="Times New Roman"/>
              </a:rPr>
              <a:t> R</a:t>
            </a:r>
            <a:r>
              <a:rPr kumimoji="1" lang="en-US" altLang="ja-JP" sz="1600" dirty="0" smtClean="0">
                <a:solidFill>
                  <a:srgbClr val="000090"/>
                </a:solidFill>
                <a:latin typeface="Times New Roman"/>
                <a:cs typeface="Times New Roman"/>
              </a:rPr>
              <a:t>=61, 74, 81%, flat</a:t>
            </a:r>
          </a:p>
          <a:p>
            <a:r>
              <a:rPr lang="en-US" altLang="ja-JP" sz="1600" u="sng" dirty="0" smtClean="0">
                <a:solidFill>
                  <a:srgbClr val="000090"/>
                </a:solidFill>
                <a:latin typeface="Times New Roman"/>
                <a:cs typeface="Times New Roman"/>
              </a:rPr>
              <a:t>Q-switch</a:t>
            </a:r>
          </a:p>
          <a:p>
            <a:pPr marL="87313" indent="-87313">
              <a:buFont typeface="Arial" panose="020B0604020202020204" pitchFamily="34" charset="0"/>
              <a:buChar char="•"/>
            </a:pPr>
            <a:r>
              <a:rPr lang="en-US" altLang="ja-JP" sz="1600" dirty="0" smtClean="0">
                <a:solidFill>
                  <a:srgbClr val="000090"/>
                </a:solidFill>
                <a:latin typeface="Times New Roman"/>
                <a:cs typeface="Times New Roman"/>
              </a:rPr>
              <a:t> Fused silica, RF signal: 27.12MHz</a:t>
            </a:r>
          </a:p>
          <a:p>
            <a:r>
              <a:rPr lang="en-US" altLang="ja-JP" sz="1600" dirty="0">
                <a:solidFill>
                  <a:srgbClr val="000090"/>
                </a:solidFill>
                <a:latin typeface="Times New Roman"/>
                <a:cs typeface="Times New Roman"/>
              </a:rPr>
              <a:t> </a:t>
            </a:r>
            <a:r>
              <a:rPr lang="en-US" altLang="ja-JP" sz="1600" dirty="0" smtClean="0">
                <a:solidFill>
                  <a:srgbClr val="000090"/>
                </a:solidFill>
                <a:latin typeface="Times New Roman"/>
                <a:cs typeface="Times New Roman"/>
              </a:rPr>
              <a:t> (Gooch &amp; </a:t>
            </a:r>
            <a:r>
              <a:rPr lang="en-US" altLang="ja-JP" sz="1600" dirty="0" err="1" smtClean="0">
                <a:solidFill>
                  <a:srgbClr val="000090"/>
                </a:solidFill>
                <a:latin typeface="Times New Roman"/>
                <a:cs typeface="Times New Roman"/>
              </a:rPr>
              <a:t>Housego</a:t>
            </a:r>
            <a:r>
              <a:rPr lang="en-US" altLang="ja-JP" sz="1600" dirty="0" smtClean="0">
                <a:solidFill>
                  <a:srgbClr val="000090"/>
                </a:solidFill>
                <a:latin typeface="Times New Roman"/>
                <a:cs typeface="Times New Roman"/>
              </a:rPr>
              <a:t> QS027-4M-0S5)</a:t>
            </a:r>
            <a:endParaRPr lang="en-US" altLang="ja-JP" sz="1600" dirty="0">
              <a:solidFill>
                <a:srgbClr val="000090"/>
              </a:solidFill>
              <a:latin typeface="Times New Roman"/>
              <a:cs typeface="Times New Roman"/>
            </a:endParaRPr>
          </a:p>
        </p:txBody>
      </p:sp>
      <p:sp>
        <p:nvSpPr>
          <p:cNvPr id="133" name="角丸四角形吹き出し 132"/>
          <p:cNvSpPr/>
          <p:nvPr/>
        </p:nvSpPr>
        <p:spPr>
          <a:xfrm>
            <a:off x="6051653" y="887540"/>
            <a:ext cx="2839097" cy="873747"/>
          </a:xfrm>
          <a:prstGeom prst="wedgeRoundRectCallout">
            <a:avLst>
              <a:gd name="adj1" fmla="val -67931"/>
              <a:gd name="adj2" fmla="val -2371"/>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marL="87313"/>
            <a:r>
              <a:rPr kumimoji="1" lang="en-US" altLang="ja-JP" sz="1600" dirty="0" smtClean="0">
                <a:solidFill>
                  <a:srgbClr val="000090"/>
                </a:solidFill>
                <a:latin typeface="Times New Roman"/>
                <a:cs typeface="Times New Roman"/>
              </a:rPr>
              <a:t>This mirror was used to achieve unidirectional lasing in the ring resonator. </a:t>
            </a:r>
            <a:endParaRPr kumimoji="1" lang="ja-JP" altLang="en-US" sz="1600" dirty="0">
              <a:solidFill>
                <a:srgbClr val="000090"/>
              </a:solidFill>
              <a:latin typeface="Times New Roman"/>
              <a:cs typeface="Times New Roman"/>
            </a:endParaRPr>
          </a:p>
        </p:txBody>
      </p:sp>
      <p:sp>
        <p:nvSpPr>
          <p:cNvPr id="87" name="テキスト ボックス 78"/>
          <p:cNvSpPr txBox="1"/>
          <p:nvPr/>
        </p:nvSpPr>
        <p:spPr>
          <a:xfrm>
            <a:off x="5499427" y="2111574"/>
            <a:ext cx="3391323" cy="1323439"/>
          </a:xfrm>
          <a:prstGeom prst="rect">
            <a:avLst/>
          </a:prstGeom>
          <a:noFill/>
          <a:ln w="19050">
            <a:solidFill>
              <a:schemeClr val="tx1"/>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en-US" altLang="ja-JP" sz="1600" u="sng" dirty="0" smtClean="0">
                <a:solidFill>
                  <a:srgbClr val="000090"/>
                </a:solidFill>
                <a:latin typeface="Times New Roman"/>
                <a:cs typeface="Times New Roman"/>
              </a:rPr>
              <a:t>Operating conditions</a:t>
            </a:r>
          </a:p>
          <a:p>
            <a:pPr marL="87313" indent="-87313">
              <a:buFont typeface="Arial" panose="020B0604020202020204" pitchFamily="34" charset="0"/>
              <a:buChar char="•"/>
            </a:pPr>
            <a:r>
              <a:rPr lang="en-US" altLang="ja-JP" sz="1600" dirty="0" smtClean="0">
                <a:solidFill>
                  <a:srgbClr val="000090"/>
                </a:solidFill>
                <a:latin typeface="Times New Roman"/>
                <a:cs typeface="Times New Roman"/>
              </a:rPr>
              <a:t> Pulse repetition frequency:</a:t>
            </a:r>
            <a:r>
              <a:rPr lang="en-US" altLang="ja-JP" sz="1600" dirty="0">
                <a:solidFill>
                  <a:srgbClr val="000090"/>
                </a:solidFill>
                <a:latin typeface="Times New Roman"/>
                <a:cs typeface="Times New Roman"/>
              </a:rPr>
              <a:t> </a:t>
            </a:r>
            <a:r>
              <a:rPr lang="en-US" altLang="ja-JP" sz="1600" dirty="0" smtClean="0">
                <a:solidFill>
                  <a:srgbClr val="000090"/>
                </a:solidFill>
                <a:latin typeface="Times New Roman"/>
                <a:cs typeface="Times New Roman"/>
              </a:rPr>
              <a:t>30 Hz</a:t>
            </a:r>
          </a:p>
          <a:p>
            <a:pPr marL="87313" indent="-87313">
              <a:buFont typeface="Arial" panose="020B0604020202020204" pitchFamily="34" charset="0"/>
              <a:buChar char="•"/>
            </a:pPr>
            <a:r>
              <a:rPr lang="en-US" altLang="ja-JP" sz="1600" dirty="0">
                <a:solidFill>
                  <a:srgbClr val="000090"/>
                </a:solidFill>
                <a:latin typeface="Times New Roman"/>
                <a:cs typeface="Times New Roman"/>
              </a:rPr>
              <a:t> </a:t>
            </a:r>
            <a:r>
              <a:rPr lang="en-US" altLang="ja-JP" sz="1600" dirty="0" smtClean="0">
                <a:solidFill>
                  <a:srgbClr val="000090"/>
                </a:solidFill>
                <a:latin typeface="Times New Roman"/>
                <a:cs typeface="Times New Roman"/>
              </a:rPr>
              <a:t>Pump pulse length: 1 </a:t>
            </a:r>
            <a:r>
              <a:rPr lang="en-US" altLang="ja-JP" sz="1600" dirty="0" err="1" smtClean="0">
                <a:solidFill>
                  <a:srgbClr val="000090"/>
                </a:solidFill>
                <a:latin typeface="Times New Roman"/>
                <a:cs typeface="Times New Roman"/>
              </a:rPr>
              <a:t>ms</a:t>
            </a:r>
            <a:endParaRPr lang="en-US" altLang="ja-JP" sz="1600" dirty="0" smtClean="0">
              <a:solidFill>
                <a:srgbClr val="000090"/>
              </a:solidFill>
              <a:latin typeface="Times New Roman"/>
              <a:cs typeface="Times New Roman"/>
            </a:endParaRPr>
          </a:p>
          <a:p>
            <a:pPr marL="87313" indent="-87313">
              <a:buFont typeface="Arial" panose="020B0604020202020204" pitchFamily="34" charset="0"/>
              <a:buChar char="•"/>
            </a:pPr>
            <a:r>
              <a:rPr lang="en-US" altLang="ja-JP" sz="1600" dirty="0" smtClean="0">
                <a:solidFill>
                  <a:srgbClr val="000090"/>
                </a:solidFill>
                <a:latin typeface="Times New Roman"/>
                <a:cs typeface="Times New Roman"/>
              </a:rPr>
              <a:t> Q-</a:t>
            </a:r>
            <a:r>
              <a:rPr lang="en-US" altLang="ja-JP" sz="1600" dirty="0" err="1" smtClean="0">
                <a:solidFill>
                  <a:srgbClr val="000090"/>
                </a:solidFill>
                <a:latin typeface="Times New Roman"/>
                <a:cs typeface="Times New Roman"/>
              </a:rPr>
              <a:t>sw</a:t>
            </a:r>
            <a:r>
              <a:rPr lang="en-US" altLang="ja-JP" sz="1600" dirty="0" smtClean="0">
                <a:solidFill>
                  <a:srgbClr val="000090"/>
                </a:solidFill>
                <a:latin typeface="Times New Roman"/>
                <a:cs typeface="Times New Roman"/>
              </a:rPr>
              <a:t> trigger time: 1.6 </a:t>
            </a:r>
            <a:r>
              <a:rPr lang="en-US" altLang="ja-JP" sz="1600" dirty="0" err="1" smtClean="0">
                <a:solidFill>
                  <a:srgbClr val="000090"/>
                </a:solidFill>
                <a:latin typeface="Times New Roman"/>
                <a:cs typeface="Times New Roman"/>
              </a:rPr>
              <a:t>ms</a:t>
            </a:r>
            <a:endParaRPr lang="en-US" altLang="ja-JP" sz="1600" dirty="0" smtClean="0">
              <a:solidFill>
                <a:srgbClr val="000090"/>
              </a:solidFill>
              <a:latin typeface="Times New Roman"/>
              <a:cs typeface="Times New Roman"/>
            </a:endParaRPr>
          </a:p>
          <a:p>
            <a:pPr marL="87313" indent="-87313">
              <a:buFont typeface="Arial" panose="020B0604020202020204" pitchFamily="34" charset="0"/>
              <a:buChar char="•"/>
            </a:pPr>
            <a:r>
              <a:rPr lang="en-US" altLang="ja-JP" sz="1600" dirty="0" smtClean="0">
                <a:solidFill>
                  <a:srgbClr val="000090"/>
                </a:solidFill>
                <a:latin typeface="Times New Roman"/>
                <a:cs typeface="Times New Roman"/>
              </a:rPr>
              <a:t> Resonator length: 3.86 m</a:t>
            </a:r>
          </a:p>
        </p:txBody>
      </p:sp>
      <p:sp>
        <p:nvSpPr>
          <p:cNvPr id="89" name="正方形/長方形 88"/>
          <p:cNvSpPr/>
          <p:nvPr/>
        </p:nvSpPr>
        <p:spPr>
          <a:xfrm>
            <a:off x="2685278" y="6482358"/>
            <a:ext cx="3819492" cy="307777"/>
          </a:xfrm>
          <a:prstGeom prst="rect">
            <a:avLst/>
          </a:prstGeom>
          <a:solidFill>
            <a:srgbClr val="FFFFFF"/>
          </a:solidFill>
        </p:spPr>
        <p:txBody>
          <a:bodyPr wrap="square">
            <a:spAutoFit/>
          </a:bodyPr>
          <a:lstStyle/>
          <a:p>
            <a:pPr algn="l" eaLnBrk="1" hangingPunct="1">
              <a:defRPr/>
            </a:pPr>
            <a:r>
              <a:rPr lang="en-US" altLang="zh-CN" sz="1400" b="1" dirty="0" smtClean="0">
                <a:solidFill>
                  <a:schemeClr val="accent2">
                    <a:lumMod val="75000"/>
                  </a:schemeClr>
                </a:solidFill>
              </a:rPr>
              <a:t>Sato et al., CLEO</a:t>
            </a:r>
            <a:r>
              <a:rPr lang="en-US" altLang="zh-CN" sz="1400" b="1" dirty="0">
                <a:solidFill>
                  <a:schemeClr val="accent2">
                    <a:lumMod val="75000"/>
                  </a:schemeClr>
                </a:solidFill>
              </a:rPr>
              <a:t>-PR </a:t>
            </a:r>
            <a:r>
              <a:rPr lang="en-US" altLang="zh-CN" sz="1400" b="1" dirty="0" smtClean="0">
                <a:solidFill>
                  <a:schemeClr val="accent2">
                    <a:lumMod val="75000"/>
                  </a:schemeClr>
                </a:solidFill>
              </a:rPr>
              <a:t>2015, </a:t>
            </a:r>
            <a:r>
              <a:rPr lang="en-US" altLang="zh-CN" sz="1400" b="1" dirty="0">
                <a:solidFill>
                  <a:srgbClr val="0000FF"/>
                </a:solidFill>
              </a:rPr>
              <a:t>Paper 25F3-</a:t>
            </a:r>
            <a:r>
              <a:rPr lang="en-US" altLang="zh-CN" sz="1400" b="1" dirty="0" smtClean="0">
                <a:solidFill>
                  <a:srgbClr val="0000FF"/>
                </a:solidFill>
              </a:rPr>
              <a:t>3</a:t>
            </a:r>
            <a:r>
              <a:rPr lang="ja-JP" altLang="en-US" sz="1400" b="1" dirty="0" smtClean="0">
                <a:solidFill>
                  <a:schemeClr val="accent2">
                    <a:lumMod val="75000"/>
                  </a:schemeClr>
                </a:solidFill>
              </a:rPr>
              <a:t>より</a:t>
            </a:r>
            <a:endParaRPr lang="en-US" altLang="ja-JP" sz="1400" b="1" dirty="0">
              <a:solidFill>
                <a:schemeClr val="accent2">
                  <a:lumMod val="75000"/>
                </a:schemeClr>
              </a:solidFill>
            </a:endParaRPr>
          </a:p>
        </p:txBody>
      </p:sp>
    </p:spTree>
    <p:extLst>
      <p:ext uri="{BB962C8B-B14F-4D97-AF65-F5344CB8AC3E}">
        <p14:creationId xmlns:p14="http://schemas.microsoft.com/office/powerpoint/2010/main" val="3929076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b="1" dirty="0" smtClean="0">
                <a:solidFill>
                  <a:srgbClr val="660066"/>
                </a:solidFill>
                <a:latin typeface="Times New Roman"/>
                <a:cs typeface="Times New Roman"/>
              </a:rPr>
              <a:t>Experiments</a:t>
            </a:r>
            <a:endParaRPr kumimoji="1" lang="ja-JP" altLang="en-US" sz="2400" b="1" dirty="0">
              <a:solidFill>
                <a:srgbClr val="660066"/>
              </a:solidFill>
              <a:latin typeface="Times New Roman"/>
              <a:cs typeface="Times New Roman"/>
            </a:endParaRPr>
          </a:p>
        </p:txBody>
      </p:sp>
      <p:pic>
        <p:nvPicPr>
          <p:cNvPr id="3" name="図 2"/>
          <p:cNvPicPr>
            <a:picLocks noChangeAspect="1"/>
          </p:cNvPicPr>
          <p:nvPr/>
        </p:nvPicPr>
        <p:blipFill>
          <a:blip r:embed="rId3"/>
          <a:stretch>
            <a:fillRect/>
          </a:stretch>
        </p:blipFill>
        <p:spPr>
          <a:xfrm>
            <a:off x="611560" y="1268760"/>
            <a:ext cx="7955750" cy="4896544"/>
          </a:xfrm>
          <a:prstGeom prst="rect">
            <a:avLst/>
          </a:prstGeom>
        </p:spPr>
      </p:pic>
      <p:sp>
        <p:nvSpPr>
          <p:cNvPr id="4" name="テキスト ボックス 3"/>
          <p:cNvSpPr txBox="1"/>
          <p:nvPr/>
        </p:nvSpPr>
        <p:spPr>
          <a:xfrm>
            <a:off x="1879129" y="4571603"/>
            <a:ext cx="862737" cy="338554"/>
          </a:xfrm>
          <a:prstGeom prst="rect">
            <a:avLst/>
          </a:prstGeom>
          <a:noFill/>
        </p:spPr>
        <p:txBody>
          <a:bodyPr wrap="none" rtlCol="0">
            <a:spAutoFit/>
          </a:bodyPr>
          <a:lstStyle/>
          <a:p>
            <a:r>
              <a:rPr kumimoji="1" lang="en-US" altLang="ja-JP" sz="1600" i="1" dirty="0" smtClean="0"/>
              <a:t>R</a:t>
            </a:r>
            <a:r>
              <a:rPr kumimoji="1" lang="en-US" altLang="ja-JP" sz="1600" dirty="0" smtClean="0"/>
              <a:t>=74%</a:t>
            </a:r>
            <a:endParaRPr kumimoji="1" lang="ja-JP" altLang="en-US" sz="1600" dirty="0"/>
          </a:p>
        </p:txBody>
      </p:sp>
      <p:sp>
        <p:nvSpPr>
          <p:cNvPr id="5" name="正方形/長方形 4"/>
          <p:cNvSpPr/>
          <p:nvPr/>
        </p:nvSpPr>
        <p:spPr>
          <a:xfrm>
            <a:off x="1541369" y="6208234"/>
            <a:ext cx="3819492" cy="307777"/>
          </a:xfrm>
          <a:prstGeom prst="rect">
            <a:avLst/>
          </a:prstGeom>
        </p:spPr>
        <p:txBody>
          <a:bodyPr wrap="square">
            <a:spAutoFit/>
          </a:bodyPr>
          <a:lstStyle/>
          <a:p>
            <a:pPr algn="l" eaLnBrk="1" hangingPunct="1">
              <a:defRPr/>
            </a:pPr>
            <a:r>
              <a:rPr lang="en-US" altLang="zh-CN" sz="1400" b="1" dirty="0" smtClean="0">
                <a:solidFill>
                  <a:schemeClr val="accent2">
                    <a:lumMod val="75000"/>
                  </a:schemeClr>
                </a:solidFill>
              </a:rPr>
              <a:t>Sato et al., CLEO</a:t>
            </a:r>
            <a:r>
              <a:rPr lang="en-US" altLang="zh-CN" sz="1400" b="1" dirty="0">
                <a:solidFill>
                  <a:schemeClr val="accent2">
                    <a:lumMod val="75000"/>
                  </a:schemeClr>
                </a:solidFill>
              </a:rPr>
              <a:t>-PR </a:t>
            </a:r>
            <a:r>
              <a:rPr lang="en-US" altLang="zh-CN" sz="1400" b="1" dirty="0" smtClean="0">
                <a:solidFill>
                  <a:schemeClr val="accent2">
                    <a:lumMod val="75000"/>
                  </a:schemeClr>
                </a:solidFill>
              </a:rPr>
              <a:t>2015, </a:t>
            </a:r>
            <a:r>
              <a:rPr lang="en-US" altLang="zh-CN" sz="1400" b="1" dirty="0">
                <a:solidFill>
                  <a:srgbClr val="0000FF"/>
                </a:solidFill>
              </a:rPr>
              <a:t>Paper 25F3-</a:t>
            </a:r>
            <a:r>
              <a:rPr lang="en-US" altLang="zh-CN" sz="1400" b="1" dirty="0" smtClean="0">
                <a:solidFill>
                  <a:srgbClr val="0000FF"/>
                </a:solidFill>
              </a:rPr>
              <a:t>3</a:t>
            </a:r>
            <a:r>
              <a:rPr lang="ja-JP" altLang="en-US" sz="1400" b="1" dirty="0" smtClean="0">
                <a:solidFill>
                  <a:schemeClr val="accent2">
                    <a:lumMod val="75000"/>
                  </a:schemeClr>
                </a:solidFill>
              </a:rPr>
              <a:t>より</a:t>
            </a:r>
            <a:endParaRPr lang="en-US" altLang="ja-JP" sz="1400" b="1" dirty="0">
              <a:solidFill>
                <a:schemeClr val="accent2">
                  <a:lumMod val="75000"/>
                </a:schemeClr>
              </a:solidFill>
            </a:endParaRPr>
          </a:p>
        </p:txBody>
      </p:sp>
    </p:spTree>
    <p:extLst>
      <p:ext uri="{BB962C8B-B14F-4D97-AF65-F5344CB8AC3E}">
        <p14:creationId xmlns:p14="http://schemas.microsoft.com/office/powerpoint/2010/main" val="2352916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b="1" dirty="0" smtClean="0">
                <a:latin typeface="Times New Roman"/>
                <a:cs typeface="Times New Roman"/>
              </a:rPr>
              <a:t>New ground-based 2-µm Doppler Wind lidar</a:t>
            </a:r>
            <a:endParaRPr kumimoji="1" lang="ja-JP" altLang="en-US" sz="2400" b="1" dirty="0">
              <a:latin typeface="Times New Roman"/>
              <a:cs typeface="Times New Roman"/>
            </a:endParaRPr>
          </a:p>
        </p:txBody>
      </p:sp>
      <p:grpSp>
        <p:nvGrpSpPr>
          <p:cNvPr id="11" name="図形グループ 10"/>
          <p:cNvGrpSpPr/>
          <p:nvPr/>
        </p:nvGrpSpPr>
        <p:grpSpPr>
          <a:xfrm>
            <a:off x="-760137" y="813544"/>
            <a:ext cx="9904137" cy="5919846"/>
            <a:chOff x="-760137" y="850900"/>
            <a:chExt cx="9904137" cy="5919846"/>
          </a:xfrm>
        </p:grpSpPr>
        <p:pic>
          <p:nvPicPr>
            <p:cNvPr id="6" name="図 5"/>
            <p:cNvPicPr>
              <a:picLocks noChangeAspect="1"/>
            </p:cNvPicPr>
            <p:nvPr/>
          </p:nvPicPr>
          <p:blipFill>
            <a:blip r:embed="rId2"/>
            <a:stretch>
              <a:fillRect/>
            </a:stretch>
          </p:blipFill>
          <p:spPr>
            <a:xfrm>
              <a:off x="367086" y="850900"/>
              <a:ext cx="8776914" cy="4937014"/>
            </a:xfrm>
            <a:prstGeom prst="rect">
              <a:avLst/>
            </a:prstGeom>
          </p:spPr>
        </p:pic>
        <p:pic>
          <p:nvPicPr>
            <p:cNvPr id="3" name="図 2"/>
            <p:cNvPicPr>
              <a:picLocks noChangeAspect="1"/>
            </p:cNvPicPr>
            <p:nvPr/>
          </p:nvPicPr>
          <p:blipFill>
            <a:blip r:embed="rId3"/>
            <a:stretch>
              <a:fillRect/>
            </a:stretch>
          </p:blipFill>
          <p:spPr>
            <a:xfrm>
              <a:off x="6795781" y="1095536"/>
              <a:ext cx="2183419" cy="3881634"/>
            </a:xfrm>
            <a:prstGeom prst="rect">
              <a:avLst/>
            </a:prstGeom>
          </p:spPr>
        </p:pic>
        <p:pic>
          <p:nvPicPr>
            <p:cNvPr id="4" name="図 3"/>
            <p:cNvPicPr>
              <a:picLocks noChangeAspect="1"/>
            </p:cNvPicPr>
            <p:nvPr/>
          </p:nvPicPr>
          <p:blipFill>
            <a:blip r:embed="rId4"/>
            <a:stretch>
              <a:fillRect/>
            </a:stretch>
          </p:blipFill>
          <p:spPr>
            <a:xfrm>
              <a:off x="-169032" y="4565765"/>
              <a:ext cx="2327830" cy="1309404"/>
            </a:xfrm>
            <a:prstGeom prst="rect">
              <a:avLst/>
            </a:prstGeom>
          </p:spPr>
        </p:pic>
        <p:pic>
          <p:nvPicPr>
            <p:cNvPr id="5" name="図 4"/>
            <p:cNvPicPr>
              <a:picLocks noChangeAspect="1"/>
            </p:cNvPicPr>
            <p:nvPr/>
          </p:nvPicPr>
          <p:blipFill>
            <a:blip r:embed="rId5"/>
            <a:stretch>
              <a:fillRect/>
            </a:stretch>
          </p:blipFill>
          <p:spPr>
            <a:xfrm>
              <a:off x="-744026" y="2754370"/>
              <a:ext cx="2753138" cy="1548640"/>
            </a:xfrm>
            <a:prstGeom prst="rect">
              <a:avLst/>
            </a:prstGeom>
          </p:spPr>
        </p:pic>
        <p:pic>
          <p:nvPicPr>
            <p:cNvPr id="7" name="図 6"/>
            <p:cNvPicPr>
              <a:picLocks noChangeAspect="1"/>
            </p:cNvPicPr>
            <p:nvPr/>
          </p:nvPicPr>
          <p:blipFill>
            <a:blip r:embed="rId6"/>
            <a:stretch>
              <a:fillRect/>
            </a:stretch>
          </p:blipFill>
          <p:spPr>
            <a:xfrm>
              <a:off x="-760137" y="928460"/>
              <a:ext cx="2778942" cy="1563155"/>
            </a:xfrm>
            <a:prstGeom prst="rect">
              <a:avLst/>
            </a:prstGeom>
          </p:spPr>
        </p:pic>
        <p:pic>
          <p:nvPicPr>
            <p:cNvPr id="8" name="図 7"/>
            <p:cNvPicPr>
              <a:picLocks/>
            </p:cNvPicPr>
            <p:nvPr/>
          </p:nvPicPr>
          <p:blipFill>
            <a:blip r:embed="rId7"/>
            <a:stretch>
              <a:fillRect/>
            </a:stretch>
          </p:blipFill>
          <p:spPr>
            <a:xfrm>
              <a:off x="4672577" y="5157740"/>
              <a:ext cx="4255728" cy="1613006"/>
            </a:xfrm>
            <a:prstGeom prst="rect">
              <a:avLst/>
            </a:prstGeom>
          </p:spPr>
        </p:pic>
        <p:sp>
          <p:nvSpPr>
            <p:cNvPr id="9" name="TextShape 4"/>
            <p:cNvSpPr txBox="1"/>
            <p:nvPr/>
          </p:nvSpPr>
          <p:spPr>
            <a:xfrm>
              <a:off x="5472446" y="5966708"/>
              <a:ext cx="2185926" cy="367878"/>
            </a:xfrm>
            <a:prstGeom prst="rect">
              <a:avLst/>
            </a:prstGeom>
            <a:ln/>
          </p:spPr>
          <p:style>
            <a:lnRef idx="1">
              <a:schemeClr val="accent3"/>
            </a:lnRef>
            <a:fillRef idx="2">
              <a:schemeClr val="accent3"/>
            </a:fillRef>
            <a:effectRef idx="1">
              <a:schemeClr val="accent3"/>
            </a:effectRef>
            <a:fontRef idx="minor">
              <a:schemeClr val="dk1"/>
            </a:fontRef>
          </p:style>
          <p:txBody>
            <a:bodyPr wrap="square" lIns="90000" tIns="45000" rIns="90000" bIns="45000">
              <a:spAutoFit/>
            </a:bodyPr>
            <a:lstStyle/>
            <a:p>
              <a:r>
                <a:rPr lang="en-US" altLang="ja-JP" dirty="0" smtClean="0">
                  <a:solidFill>
                    <a:srgbClr val="000090"/>
                  </a:solidFill>
                  <a:latin typeface="Times New Roman"/>
                  <a:cs typeface="Times New Roman"/>
                </a:rPr>
                <a:t>2.4 W (80mJ, 30Hz)</a:t>
              </a:r>
              <a:endParaRPr dirty="0">
                <a:solidFill>
                  <a:srgbClr val="000090"/>
                </a:solidFill>
                <a:latin typeface="Times New Roman"/>
                <a:cs typeface="Times New Roman"/>
              </a:endParaRPr>
            </a:p>
          </p:txBody>
        </p:sp>
      </p:grpSp>
    </p:spTree>
    <p:extLst>
      <p:ext uri="{BB962C8B-B14F-4D97-AF65-F5344CB8AC3E}">
        <p14:creationId xmlns:p14="http://schemas.microsoft.com/office/powerpoint/2010/main" val="6589146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n-US" altLang="ja-JP" sz="2800" b="1" dirty="0">
                <a:solidFill>
                  <a:srgbClr val="7030A0"/>
                </a:solidFill>
                <a:latin typeface="Times New Roman" panose="02020603050405020304" pitchFamily="18" charset="0"/>
                <a:cs typeface="Times New Roman" panose="02020603050405020304" pitchFamily="18" charset="0"/>
              </a:rPr>
              <a:t>Summary</a:t>
            </a:r>
          </a:p>
        </p:txBody>
      </p:sp>
      <p:sp>
        <p:nvSpPr>
          <p:cNvPr id="338947" name="Rectangle 3"/>
          <p:cNvSpPr>
            <a:spLocks noGrp="1" noChangeArrowheads="1"/>
          </p:cNvSpPr>
          <p:nvPr>
            <p:ph type="body" idx="1"/>
          </p:nvPr>
        </p:nvSpPr>
        <p:spPr>
          <a:xfrm>
            <a:off x="188099" y="841768"/>
            <a:ext cx="8767802" cy="5847756"/>
          </a:xfrm>
        </p:spPr>
        <p:style>
          <a:lnRef idx="1">
            <a:schemeClr val="accent3"/>
          </a:lnRef>
          <a:fillRef idx="2">
            <a:schemeClr val="accent3"/>
          </a:fillRef>
          <a:effectRef idx="1">
            <a:schemeClr val="accent3"/>
          </a:effectRef>
          <a:fontRef idx="minor">
            <a:schemeClr val="dk1"/>
          </a:fontRef>
        </p:style>
        <p:txBody>
          <a:bodyPr>
            <a:spAutoFit/>
          </a:bodyPr>
          <a:lstStyle/>
          <a:p>
            <a:pPr marL="0" indent="0" algn="just">
              <a:spcBef>
                <a:spcPts val="600"/>
              </a:spcBef>
              <a:buClr>
                <a:srgbClr val="7030A0"/>
              </a:buClr>
              <a:buNone/>
            </a:pPr>
            <a:r>
              <a:rPr lang="en-US" altLang="ja-JP" sz="1800" dirty="0" smtClean="0">
                <a:solidFill>
                  <a:srgbClr val="000090"/>
                </a:solidFill>
                <a:latin typeface="Times New Roman"/>
                <a:cs typeface="Times New Roman"/>
              </a:rPr>
              <a:t>A new super low altitude test satellite will be launched after 2016.  NICT is developing key </a:t>
            </a:r>
            <a:r>
              <a:rPr lang="en-US" altLang="ja-JP" sz="1800" dirty="0">
                <a:solidFill>
                  <a:srgbClr val="000090"/>
                </a:solidFill>
                <a:latin typeface="Times New Roman" panose="02020603050405020304" pitchFamily="18" charset="0"/>
                <a:cs typeface="Times New Roman" panose="02020603050405020304" pitchFamily="18" charset="0"/>
              </a:rPr>
              <a:t>technologies required for </a:t>
            </a:r>
            <a:r>
              <a:rPr lang="en-US" altLang="ja-JP" sz="1800" dirty="0" smtClean="0">
                <a:solidFill>
                  <a:srgbClr val="000090"/>
                </a:solidFill>
                <a:latin typeface="Times New Roman" panose="02020603050405020304" pitchFamily="18" charset="0"/>
                <a:cs typeface="Times New Roman" panose="02020603050405020304" pitchFamily="18" charset="0"/>
              </a:rPr>
              <a:t>a future </a:t>
            </a:r>
            <a:r>
              <a:rPr lang="en-US" altLang="ja-JP" sz="1800" dirty="0">
                <a:solidFill>
                  <a:srgbClr val="000090"/>
                </a:solidFill>
                <a:latin typeface="Times New Roman"/>
                <a:cs typeface="Times New Roman"/>
              </a:rPr>
              <a:t>super-low-altitude-borne </a:t>
            </a:r>
            <a:r>
              <a:rPr lang="en-US" altLang="ja-JP" sz="1800" dirty="0" smtClean="0">
                <a:solidFill>
                  <a:srgbClr val="000090"/>
                </a:solidFill>
                <a:latin typeface="Times New Roman"/>
                <a:cs typeface="Times New Roman"/>
              </a:rPr>
              <a:t>DWL.</a:t>
            </a:r>
          </a:p>
          <a:p>
            <a:pPr marL="685800" lvl="1" algn="just">
              <a:lnSpc>
                <a:spcPts val="1800"/>
              </a:lnSpc>
              <a:spcBef>
                <a:spcPts val="600"/>
              </a:spcBef>
              <a:buClr>
                <a:srgbClr val="7030A0"/>
              </a:buClr>
              <a:buFont typeface="Wingdings" panose="05000000000000000000" pitchFamily="2" charset="2"/>
              <a:buChar char="Ø"/>
            </a:pPr>
            <a:r>
              <a:rPr lang="en-US" altLang="ja-JP" sz="1800" dirty="0" smtClean="0">
                <a:solidFill>
                  <a:srgbClr val="000090"/>
                </a:solidFill>
                <a:latin typeface="Times New Roman" panose="02020603050405020304" pitchFamily="18" charset="0"/>
                <a:cs typeface="Times New Roman" panose="02020603050405020304" pitchFamily="18" charset="0"/>
              </a:rPr>
              <a:t>Geometry</a:t>
            </a:r>
            <a:endParaRPr lang="en-US" altLang="ja-JP" sz="1400" dirty="0" smtClean="0">
              <a:solidFill>
                <a:srgbClr val="000090"/>
              </a:solidFill>
              <a:latin typeface="Times New Roman" panose="02020603050405020304" pitchFamily="18" charset="0"/>
              <a:cs typeface="Times New Roman" panose="02020603050405020304" pitchFamily="18" charset="0"/>
            </a:endParaRPr>
          </a:p>
          <a:p>
            <a:pPr marL="685800" lvl="1" algn="just">
              <a:spcBef>
                <a:spcPts val="0"/>
              </a:spcBef>
              <a:buClr>
                <a:srgbClr val="7030A0"/>
              </a:buClr>
              <a:buFont typeface="Wingdings" panose="05000000000000000000" pitchFamily="2" charset="2"/>
              <a:buChar char="Ø"/>
            </a:pPr>
            <a:r>
              <a:rPr lang="en-US" altLang="ja-JP" sz="1800" dirty="0">
                <a:solidFill>
                  <a:srgbClr val="000090"/>
                </a:solidFill>
                <a:latin typeface="Times New Roman" panose="02020603050405020304" pitchFamily="18" charset="0"/>
                <a:cs typeface="Times New Roman" panose="02020603050405020304" pitchFamily="18" charset="0"/>
              </a:rPr>
              <a:t>Laser</a:t>
            </a:r>
            <a:endParaRPr lang="en-US" altLang="ja-JP" sz="1800" dirty="0">
              <a:solidFill>
                <a:srgbClr val="000090"/>
              </a:solidFill>
              <a:latin typeface="Times New Roman"/>
              <a:cs typeface="Times New Roman"/>
            </a:endParaRPr>
          </a:p>
          <a:p>
            <a:pPr marL="974725" lvl="2" indent="-174625" algn="just">
              <a:spcBef>
                <a:spcPts val="0"/>
              </a:spcBef>
            </a:pPr>
            <a:r>
              <a:rPr lang="en-US" altLang="ja-JP" sz="1600" dirty="0">
                <a:solidFill>
                  <a:srgbClr val="000090"/>
                </a:solidFill>
                <a:latin typeface="Times New Roman" panose="02020603050405020304" pitchFamily="18" charset="0"/>
                <a:cs typeface="Times New Roman" panose="02020603050405020304" pitchFamily="18" charset="0"/>
              </a:rPr>
              <a:t>2-</a:t>
            </a:r>
            <a:r>
              <a:rPr lang="el-GR" altLang="ja-JP" sz="1600" dirty="0">
                <a:solidFill>
                  <a:srgbClr val="000090"/>
                </a:solidFill>
                <a:latin typeface="Times New Roman"/>
                <a:cs typeface="Times New Roman"/>
              </a:rPr>
              <a:t>μ</a:t>
            </a:r>
            <a:r>
              <a:rPr lang="en-US" altLang="ja-JP" sz="1600" dirty="0">
                <a:solidFill>
                  <a:srgbClr val="000090"/>
                </a:solidFill>
                <a:latin typeface="Times New Roman" panose="02020603050405020304" pitchFamily="18" charset="0"/>
                <a:cs typeface="Times New Roman" panose="02020603050405020304" pitchFamily="18" charset="0"/>
              </a:rPr>
              <a:t>m semiconductor CW laser </a:t>
            </a:r>
          </a:p>
          <a:p>
            <a:pPr marL="974725" lvl="2" indent="-174625" algn="just">
              <a:spcBef>
                <a:spcPts val="0"/>
              </a:spcBef>
            </a:pPr>
            <a:r>
              <a:rPr lang="en-US" altLang="ja-JP" sz="1600" dirty="0" smtClean="0">
                <a:solidFill>
                  <a:srgbClr val="000090"/>
                </a:solidFill>
                <a:latin typeface="Times New Roman" panose="02020603050405020304" pitchFamily="18" charset="0"/>
                <a:cs typeface="Times New Roman" panose="02020603050405020304" pitchFamily="18" charset="0"/>
              </a:rPr>
              <a:t>Tm optical fiber amplifier</a:t>
            </a:r>
          </a:p>
          <a:p>
            <a:pPr marL="974725" lvl="2" indent="-174625" algn="just">
              <a:spcBef>
                <a:spcPts val="0"/>
              </a:spcBef>
            </a:pPr>
            <a:r>
              <a:rPr lang="en-US" altLang="ja-JP" sz="1600" dirty="0" smtClean="0">
                <a:solidFill>
                  <a:srgbClr val="000090"/>
                </a:solidFill>
                <a:latin typeface="Times New Roman" panose="02020603050405020304" pitchFamily="18" charset="0"/>
                <a:cs typeface="Times New Roman" panose="02020603050405020304" pitchFamily="18" charset="0"/>
              </a:rPr>
              <a:t>High pulse-energy 2-</a:t>
            </a:r>
            <a:r>
              <a:rPr lang="el-GR" altLang="ja-JP" sz="1600" dirty="0" smtClean="0">
                <a:solidFill>
                  <a:srgbClr val="000090"/>
                </a:solidFill>
                <a:latin typeface="Times New Roman"/>
                <a:cs typeface="Times New Roman"/>
              </a:rPr>
              <a:t>μ</a:t>
            </a:r>
            <a:r>
              <a:rPr lang="en-US" altLang="ja-JP" sz="1600" dirty="0" smtClean="0">
                <a:solidFill>
                  <a:srgbClr val="000090"/>
                </a:solidFill>
                <a:latin typeface="Times New Roman" panose="02020603050405020304" pitchFamily="18" charset="0"/>
                <a:cs typeface="Times New Roman" panose="02020603050405020304" pitchFamily="18" charset="0"/>
              </a:rPr>
              <a:t>m laser</a:t>
            </a:r>
          </a:p>
          <a:p>
            <a:pPr marL="685800" lvl="1" algn="just">
              <a:spcBef>
                <a:spcPts val="0"/>
              </a:spcBef>
              <a:buClr>
                <a:srgbClr val="7030A0"/>
              </a:buClr>
              <a:buFont typeface="Wingdings" panose="05000000000000000000" pitchFamily="2" charset="2"/>
              <a:buChar char="Ø"/>
            </a:pPr>
            <a:r>
              <a:rPr lang="en-US" altLang="ja-JP" sz="1800" dirty="0" smtClean="0">
                <a:solidFill>
                  <a:srgbClr val="000090"/>
                </a:solidFill>
                <a:latin typeface="Times New Roman" panose="02020603050405020304" pitchFamily="18" charset="0"/>
                <a:cs typeface="Times New Roman" panose="02020603050405020304" pitchFamily="18" charset="0"/>
              </a:rPr>
              <a:t>2</a:t>
            </a:r>
            <a:r>
              <a:rPr lang="en-US" altLang="ja-JP" sz="1800" dirty="0">
                <a:solidFill>
                  <a:srgbClr val="000090"/>
                </a:solidFill>
                <a:latin typeface="Times New Roman" panose="02020603050405020304" pitchFamily="18" charset="0"/>
                <a:cs typeface="Times New Roman" panose="02020603050405020304" pitchFamily="18" charset="0"/>
              </a:rPr>
              <a:t>-</a:t>
            </a:r>
            <a:r>
              <a:rPr lang="el-GR" altLang="ja-JP" sz="1800" dirty="0">
                <a:solidFill>
                  <a:srgbClr val="000090"/>
                </a:solidFill>
                <a:latin typeface="Times New Roman"/>
                <a:cs typeface="Times New Roman"/>
              </a:rPr>
              <a:t>μ</a:t>
            </a:r>
            <a:r>
              <a:rPr lang="en-US" altLang="ja-JP" sz="1800" dirty="0">
                <a:solidFill>
                  <a:srgbClr val="000090"/>
                </a:solidFill>
                <a:latin typeface="Times New Roman" panose="02020603050405020304" pitchFamily="18" charset="0"/>
                <a:cs typeface="Times New Roman" panose="02020603050405020304" pitchFamily="18" charset="0"/>
              </a:rPr>
              <a:t>m </a:t>
            </a:r>
            <a:r>
              <a:rPr lang="en-US" altLang="ja-JP" sz="1800" dirty="0" smtClean="0">
                <a:solidFill>
                  <a:srgbClr val="000090"/>
                </a:solidFill>
                <a:latin typeface="Times New Roman" panose="02020603050405020304" pitchFamily="18" charset="0"/>
                <a:cs typeface="Times New Roman" panose="02020603050405020304" pitchFamily="18" charset="0"/>
              </a:rPr>
              <a:t>detector</a:t>
            </a:r>
          </a:p>
          <a:p>
            <a:pPr marL="180975" indent="-180975">
              <a:lnSpc>
                <a:spcPts val="1800"/>
              </a:lnSpc>
              <a:spcBef>
                <a:spcPts val="600"/>
              </a:spcBef>
              <a:buClr>
                <a:srgbClr val="7030A0"/>
              </a:buClr>
            </a:pPr>
            <a:r>
              <a:rPr lang="en-US" altLang="ja-JP" sz="2000" dirty="0" smtClean="0">
                <a:solidFill>
                  <a:srgbClr val="000090"/>
                </a:solidFill>
                <a:latin typeface="Times New Roman" panose="02020603050405020304" pitchFamily="18" charset="0"/>
                <a:cs typeface="Times New Roman" panose="02020603050405020304" pitchFamily="18" charset="0"/>
              </a:rPr>
              <a:t>Future works:</a:t>
            </a:r>
            <a:endParaRPr lang="ja-JP" altLang="en-US" sz="2000" dirty="0" smtClean="0">
              <a:solidFill>
                <a:srgbClr val="000090"/>
              </a:solidFill>
              <a:latin typeface="Times New Roman" panose="02020603050405020304" pitchFamily="18" charset="0"/>
              <a:cs typeface="Times New Roman" panose="02020603050405020304" pitchFamily="18" charset="0"/>
            </a:endParaRPr>
          </a:p>
          <a:p>
            <a:pPr marL="685800" lvl="1" algn="just">
              <a:spcBef>
                <a:spcPts val="0"/>
              </a:spcBef>
              <a:buClr>
                <a:srgbClr val="7030A0"/>
              </a:buClr>
              <a:buFont typeface="Wingdings" panose="05000000000000000000" pitchFamily="2" charset="2"/>
              <a:buChar char="Ø"/>
            </a:pPr>
            <a:r>
              <a:rPr lang="en-US" altLang="ja-JP" sz="1800" dirty="0" smtClean="0">
                <a:solidFill>
                  <a:srgbClr val="000090"/>
                </a:solidFill>
                <a:latin typeface="Times New Roman"/>
                <a:cs typeface="Times New Roman"/>
              </a:rPr>
              <a:t>Demonstration of single-frequency </a:t>
            </a:r>
            <a:r>
              <a:rPr lang="en-US" altLang="ja-JP" sz="1800" dirty="0">
                <a:solidFill>
                  <a:srgbClr val="000090"/>
                </a:solidFill>
                <a:latin typeface="Times New Roman" panose="02020603050405020304" pitchFamily="18" charset="0"/>
                <a:cs typeface="Times New Roman" panose="02020603050405020304" pitchFamily="18" charset="0"/>
              </a:rPr>
              <a:t>2-</a:t>
            </a:r>
            <a:r>
              <a:rPr lang="el-GR" altLang="ja-JP" sz="1800" dirty="0" smtClean="0">
                <a:solidFill>
                  <a:srgbClr val="000090"/>
                </a:solidFill>
                <a:latin typeface="Times New Roman"/>
                <a:cs typeface="Times New Roman"/>
              </a:rPr>
              <a:t>μ</a:t>
            </a:r>
            <a:r>
              <a:rPr lang="en-US" altLang="ja-JP" sz="1800" dirty="0" smtClean="0">
                <a:solidFill>
                  <a:srgbClr val="000090"/>
                </a:solidFill>
                <a:latin typeface="Times New Roman" panose="02020603050405020304" pitchFamily="18" charset="0"/>
                <a:cs typeface="Times New Roman" panose="02020603050405020304" pitchFamily="18" charset="0"/>
              </a:rPr>
              <a:t>m CW laser</a:t>
            </a:r>
          </a:p>
          <a:p>
            <a:pPr marL="685800" lvl="1" algn="just">
              <a:spcBef>
                <a:spcPts val="0"/>
              </a:spcBef>
              <a:buClr>
                <a:srgbClr val="7030A0"/>
              </a:buClr>
              <a:buFont typeface="Wingdings" panose="05000000000000000000" pitchFamily="2" charset="2"/>
              <a:buChar char="Ø"/>
            </a:pPr>
            <a:r>
              <a:rPr lang="en-US" altLang="ja-JP" sz="1800" dirty="0">
                <a:solidFill>
                  <a:srgbClr val="000090"/>
                </a:solidFill>
                <a:latin typeface="Times New Roman"/>
                <a:cs typeface="Times New Roman"/>
              </a:rPr>
              <a:t>Demonstration </a:t>
            </a:r>
            <a:r>
              <a:rPr lang="en-US" altLang="ja-JP" sz="1800" dirty="0" smtClean="0">
                <a:solidFill>
                  <a:srgbClr val="000090"/>
                </a:solidFill>
                <a:latin typeface="Times New Roman"/>
                <a:cs typeface="Times New Roman"/>
              </a:rPr>
              <a:t>of high pulse-energy </a:t>
            </a:r>
            <a:r>
              <a:rPr lang="en-US" altLang="ja-JP" sz="1800" dirty="0" smtClean="0">
                <a:solidFill>
                  <a:srgbClr val="000090"/>
                </a:solidFill>
                <a:latin typeface="Times New Roman" panose="02020603050405020304" pitchFamily="18" charset="0"/>
                <a:cs typeface="Times New Roman" panose="02020603050405020304" pitchFamily="18" charset="0"/>
              </a:rPr>
              <a:t>2</a:t>
            </a:r>
            <a:r>
              <a:rPr lang="en-US" altLang="ja-JP" sz="1800" dirty="0">
                <a:solidFill>
                  <a:srgbClr val="000090"/>
                </a:solidFill>
                <a:latin typeface="Times New Roman" panose="02020603050405020304" pitchFamily="18" charset="0"/>
                <a:cs typeface="Times New Roman" panose="02020603050405020304" pitchFamily="18" charset="0"/>
              </a:rPr>
              <a:t>-</a:t>
            </a:r>
            <a:r>
              <a:rPr lang="el-GR" altLang="ja-JP" sz="1800" dirty="0">
                <a:solidFill>
                  <a:srgbClr val="000090"/>
                </a:solidFill>
                <a:latin typeface="Times New Roman"/>
                <a:cs typeface="Times New Roman"/>
              </a:rPr>
              <a:t>μ</a:t>
            </a:r>
            <a:r>
              <a:rPr lang="en-US" altLang="ja-JP" sz="1800" dirty="0">
                <a:solidFill>
                  <a:srgbClr val="000090"/>
                </a:solidFill>
                <a:latin typeface="Times New Roman" panose="02020603050405020304" pitchFamily="18" charset="0"/>
                <a:cs typeface="Times New Roman" panose="02020603050405020304" pitchFamily="18" charset="0"/>
              </a:rPr>
              <a:t>m </a:t>
            </a:r>
            <a:r>
              <a:rPr lang="en-US" altLang="ja-JP" sz="1800" dirty="0" smtClean="0">
                <a:solidFill>
                  <a:srgbClr val="000090"/>
                </a:solidFill>
                <a:latin typeface="Times New Roman" panose="02020603050405020304" pitchFamily="18" charset="0"/>
                <a:cs typeface="Times New Roman" panose="02020603050405020304" pitchFamily="18" charset="0"/>
              </a:rPr>
              <a:t>laser</a:t>
            </a:r>
          </a:p>
          <a:p>
            <a:pPr marL="685800" lvl="1" algn="just">
              <a:spcBef>
                <a:spcPts val="0"/>
              </a:spcBef>
              <a:buClr>
                <a:srgbClr val="7030A0"/>
              </a:buClr>
              <a:buFont typeface="Wingdings" panose="05000000000000000000" pitchFamily="2" charset="2"/>
              <a:buChar char="Ø"/>
            </a:pPr>
            <a:r>
              <a:rPr lang="en-US" altLang="ja-JP" sz="1800" dirty="0">
                <a:solidFill>
                  <a:srgbClr val="000090"/>
                </a:solidFill>
                <a:latin typeface="Times New Roman"/>
                <a:cs typeface="Times New Roman"/>
              </a:rPr>
              <a:t>Evaluation </a:t>
            </a:r>
            <a:r>
              <a:rPr lang="en-US" altLang="ja-JP" sz="1800" dirty="0" smtClean="0">
                <a:solidFill>
                  <a:srgbClr val="000090"/>
                </a:solidFill>
                <a:latin typeface="Times New Roman"/>
                <a:cs typeface="Times New Roman"/>
              </a:rPr>
              <a:t>of h</a:t>
            </a:r>
            <a:r>
              <a:rPr lang="en-US" altLang="ja-JP" sz="1800" dirty="0" smtClean="0">
                <a:solidFill>
                  <a:srgbClr val="000090"/>
                </a:solidFill>
                <a:latin typeface="Times New Roman" panose="02020603050405020304" pitchFamily="18" charset="0"/>
                <a:cs typeface="Times New Roman" panose="02020603050405020304" pitchFamily="18" charset="0"/>
              </a:rPr>
              <a:t>igh</a:t>
            </a:r>
            <a:r>
              <a:rPr lang="en-US" altLang="ja-JP" sz="1800" dirty="0">
                <a:solidFill>
                  <a:srgbClr val="000090"/>
                </a:solidFill>
                <a:latin typeface="Times New Roman" panose="02020603050405020304" pitchFamily="18" charset="0"/>
                <a:cs typeface="Times New Roman" panose="02020603050405020304" pitchFamily="18" charset="0"/>
              </a:rPr>
              <a:t>-speed 2-</a:t>
            </a:r>
            <a:r>
              <a:rPr lang="el-GR" altLang="ja-JP" sz="1800" dirty="0">
                <a:solidFill>
                  <a:srgbClr val="000090"/>
                </a:solidFill>
                <a:latin typeface="Times New Roman"/>
                <a:cs typeface="Times New Roman"/>
              </a:rPr>
              <a:t>μ</a:t>
            </a:r>
            <a:r>
              <a:rPr lang="en-US" altLang="ja-JP" sz="1800" dirty="0">
                <a:solidFill>
                  <a:srgbClr val="000090"/>
                </a:solidFill>
                <a:latin typeface="Times New Roman" panose="02020603050405020304" pitchFamily="18" charset="0"/>
                <a:cs typeface="Times New Roman" panose="02020603050405020304" pitchFamily="18" charset="0"/>
              </a:rPr>
              <a:t>m </a:t>
            </a:r>
            <a:r>
              <a:rPr lang="en-US" altLang="ja-JP" sz="1800" dirty="0" smtClean="0">
                <a:solidFill>
                  <a:srgbClr val="000090"/>
                </a:solidFill>
                <a:latin typeface="Times New Roman" panose="02020603050405020304" pitchFamily="18" charset="0"/>
                <a:cs typeface="Times New Roman" panose="02020603050405020304" pitchFamily="18" charset="0"/>
              </a:rPr>
              <a:t>detector</a:t>
            </a:r>
          </a:p>
          <a:p>
            <a:pPr marL="685800" lvl="1" algn="just">
              <a:spcBef>
                <a:spcPts val="0"/>
              </a:spcBef>
              <a:buClr>
                <a:srgbClr val="7030A0"/>
              </a:buClr>
              <a:buFont typeface="Wingdings" panose="05000000000000000000" pitchFamily="2" charset="2"/>
              <a:buChar char="Ø"/>
            </a:pPr>
            <a:endParaRPr lang="en-US" altLang="ja-JP" sz="1800" dirty="0">
              <a:solidFill>
                <a:srgbClr val="000090"/>
              </a:solidFill>
              <a:latin typeface="Times New Roman" panose="02020603050405020304" pitchFamily="18" charset="0"/>
              <a:cs typeface="Times New Roman" panose="02020603050405020304" pitchFamily="18" charset="0"/>
            </a:endParaRPr>
          </a:p>
          <a:p>
            <a:pPr marL="685800" lvl="1" algn="just">
              <a:spcBef>
                <a:spcPts val="0"/>
              </a:spcBef>
              <a:buClr>
                <a:srgbClr val="7030A0"/>
              </a:buClr>
              <a:buFont typeface="Wingdings" panose="05000000000000000000" pitchFamily="2" charset="2"/>
              <a:buChar char="Ø"/>
            </a:pPr>
            <a:r>
              <a:rPr lang="en-US" altLang="ja-JP" sz="1800" dirty="0" smtClean="0">
                <a:solidFill>
                  <a:srgbClr val="000090"/>
                </a:solidFill>
                <a:latin typeface="Times New Roman"/>
                <a:cs typeface="Times New Roman"/>
              </a:rPr>
              <a:t>Evaluation of impact </a:t>
            </a:r>
            <a:r>
              <a:rPr lang="en-US" altLang="ja-JP" sz="1800" dirty="0">
                <a:solidFill>
                  <a:srgbClr val="000090"/>
                </a:solidFill>
                <a:latin typeface="Times New Roman"/>
                <a:cs typeface="Times New Roman"/>
              </a:rPr>
              <a:t>on forecasts in one-month assimilation </a:t>
            </a:r>
            <a:r>
              <a:rPr lang="en-US" altLang="ja-JP" sz="1800" dirty="0" smtClean="0">
                <a:solidFill>
                  <a:srgbClr val="000090"/>
                </a:solidFill>
                <a:latin typeface="Times New Roman"/>
                <a:cs typeface="Times New Roman"/>
              </a:rPr>
              <a:t>experiments (summer and winter)</a:t>
            </a:r>
            <a:endParaRPr lang="en-US" altLang="ja-JP" sz="1800" dirty="0" smtClean="0">
              <a:solidFill>
                <a:srgbClr val="000090"/>
              </a:solidFill>
              <a:latin typeface="Times New Roman" panose="02020603050405020304" pitchFamily="18" charset="0"/>
              <a:cs typeface="Times New Roman" panose="02020603050405020304" pitchFamily="18" charset="0"/>
            </a:endParaRPr>
          </a:p>
          <a:p>
            <a:pPr marL="685800" lvl="1" algn="just">
              <a:spcBef>
                <a:spcPts val="0"/>
              </a:spcBef>
              <a:buClr>
                <a:srgbClr val="7030A0"/>
              </a:buClr>
              <a:buFont typeface="Wingdings" panose="05000000000000000000" pitchFamily="2" charset="2"/>
              <a:buChar char="Ø"/>
            </a:pPr>
            <a:r>
              <a:rPr lang="en-US" altLang="ja-JP" sz="1800" dirty="0" smtClean="0">
                <a:solidFill>
                  <a:srgbClr val="000090"/>
                </a:solidFill>
                <a:latin typeface="Times New Roman" panose="02020603050405020304" pitchFamily="18" charset="0"/>
                <a:cs typeface="Times New Roman" panose="02020603050405020304" pitchFamily="18" charset="0"/>
              </a:rPr>
              <a:t>Minor updating of ISOSIM-L (ongoing)</a:t>
            </a:r>
          </a:p>
          <a:p>
            <a:pPr marL="685800" lvl="1" algn="just">
              <a:spcBef>
                <a:spcPts val="0"/>
              </a:spcBef>
              <a:buClr>
                <a:srgbClr val="7030A0"/>
              </a:buClr>
              <a:buFont typeface="Wingdings" panose="05000000000000000000" pitchFamily="2" charset="2"/>
              <a:buChar char="Ø"/>
            </a:pPr>
            <a:r>
              <a:rPr lang="en-US" altLang="ja-JP" sz="1800" dirty="0" smtClean="0">
                <a:solidFill>
                  <a:srgbClr val="000090"/>
                </a:solidFill>
                <a:latin typeface="Times New Roman"/>
                <a:cs typeface="Times New Roman"/>
              </a:rPr>
              <a:t>Improve </a:t>
            </a:r>
            <a:r>
              <a:rPr lang="en-US" altLang="ja-JP" sz="1800" dirty="0">
                <a:solidFill>
                  <a:srgbClr val="000090"/>
                </a:solidFill>
                <a:latin typeface="Times New Roman"/>
                <a:cs typeface="Times New Roman"/>
              </a:rPr>
              <a:t>data </a:t>
            </a:r>
            <a:r>
              <a:rPr lang="en-US" altLang="ja-JP" sz="1800" dirty="0" smtClean="0">
                <a:solidFill>
                  <a:srgbClr val="000090"/>
                </a:solidFill>
                <a:latin typeface="Times New Roman"/>
                <a:cs typeface="Times New Roman"/>
              </a:rPr>
              <a:t>assimilation </a:t>
            </a:r>
            <a:r>
              <a:rPr lang="en-US" altLang="ja-JP" sz="1800" dirty="0">
                <a:solidFill>
                  <a:srgbClr val="000090"/>
                </a:solidFill>
                <a:latin typeface="Times New Roman"/>
                <a:cs typeface="Times New Roman"/>
              </a:rPr>
              <a:t>pre-processing including QC</a:t>
            </a:r>
            <a:r>
              <a:rPr lang="en-US" altLang="ja-JP" sz="1800" dirty="0" smtClean="0">
                <a:solidFill>
                  <a:srgbClr val="000090"/>
                </a:solidFill>
                <a:latin typeface="Times New Roman"/>
                <a:cs typeface="Times New Roman"/>
              </a:rPr>
              <a:t> </a:t>
            </a:r>
            <a:r>
              <a:rPr lang="en-US" altLang="ja-JP" sz="1800" dirty="0">
                <a:solidFill>
                  <a:srgbClr val="000090"/>
                </a:solidFill>
                <a:latin typeface="Times New Roman"/>
                <a:cs typeface="Times New Roman"/>
              </a:rPr>
              <a:t>(ongoing)</a:t>
            </a:r>
            <a:endParaRPr lang="en-US" altLang="ja-JP" sz="1800" dirty="0">
              <a:solidFill>
                <a:srgbClr val="000090"/>
              </a:solidFill>
              <a:latin typeface="Times New Roman"/>
              <a:ea typeface="HGS創英角ﾎﾟｯﾌﾟ体" pitchFamily="50" charset="-128"/>
              <a:cs typeface="Times New Roman"/>
            </a:endParaRPr>
          </a:p>
          <a:p>
            <a:pPr marL="685800" lvl="1" algn="just">
              <a:spcBef>
                <a:spcPts val="0"/>
              </a:spcBef>
              <a:buClr>
                <a:srgbClr val="7030A0"/>
              </a:buClr>
              <a:buFont typeface="Wingdings" panose="05000000000000000000" pitchFamily="2" charset="2"/>
              <a:buChar char="Ø"/>
            </a:pPr>
            <a:r>
              <a:rPr lang="en-US" altLang="ja-JP" sz="1800" dirty="0">
                <a:solidFill>
                  <a:srgbClr val="000090"/>
                </a:solidFill>
                <a:latin typeface="Times New Roman"/>
                <a:cs typeface="Times New Roman"/>
              </a:rPr>
              <a:t>Comparison SOSE-OSSE with different </a:t>
            </a:r>
            <a:r>
              <a:rPr lang="en-US" altLang="ja-JP" sz="1800" dirty="0" smtClean="0">
                <a:solidFill>
                  <a:srgbClr val="000090"/>
                </a:solidFill>
                <a:latin typeface="Times New Roman"/>
                <a:cs typeface="Times New Roman"/>
              </a:rPr>
              <a:t>systematic parameter (</a:t>
            </a:r>
            <a:r>
              <a:rPr lang="en-US" altLang="ja-JP" sz="1800" dirty="0" err="1" smtClean="0">
                <a:solidFill>
                  <a:srgbClr val="000090"/>
                </a:solidFill>
                <a:latin typeface="Times New Roman"/>
                <a:cs typeface="Times New Roman"/>
              </a:rPr>
              <a:t>lidar</a:t>
            </a:r>
            <a:r>
              <a:rPr lang="en-US" altLang="ja-JP" sz="1800" dirty="0" smtClean="0">
                <a:solidFill>
                  <a:srgbClr val="000090"/>
                </a:solidFill>
                <a:latin typeface="Times New Roman"/>
                <a:cs typeface="Times New Roman"/>
              </a:rPr>
              <a:t>, spatiotemporal resolution, systematic geometry)</a:t>
            </a:r>
          </a:p>
          <a:p>
            <a:pPr marL="685800" lvl="1" algn="just">
              <a:spcBef>
                <a:spcPts val="0"/>
              </a:spcBef>
              <a:buClr>
                <a:srgbClr val="7030A0"/>
              </a:buClr>
              <a:buFont typeface="Wingdings" panose="05000000000000000000" pitchFamily="2" charset="2"/>
              <a:buChar char="Ø"/>
            </a:pPr>
            <a:r>
              <a:rPr lang="en-US" altLang="ja-JP" sz="1800" dirty="0" smtClean="0">
                <a:solidFill>
                  <a:srgbClr val="000090"/>
                </a:solidFill>
                <a:latin typeface="Times New Roman"/>
                <a:cs typeface="Times New Roman"/>
              </a:rPr>
              <a:t>Comparison SOSE-OSSE with different OSSE (nature run / ensemble OSSE)</a:t>
            </a:r>
            <a:endParaRPr lang="en-US" altLang="ja-JP" sz="1600" dirty="0" smtClean="0">
              <a:solidFill>
                <a:srgbClr val="660066"/>
              </a:solidFill>
              <a:latin typeface="Times New Roman"/>
              <a:cs typeface="Times New Roman"/>
            </a:endParaRPr>
          </a:p>
          <a:p>
            <a:pPr marL="0" lvl="1" indent="0">
              <a:spcBef>
                <a:spcPts val="0"/>
              </a:spcBef>
              <a:buClr>
                <a:srgbClr val="7030A0"/>
              </a:buClr>
              <a:buNone/>
            </a:pPr>
            <a:r>
              <a:rPr lang="en-US" altLang="ja-JP" sz="1600" dirty="0" smtClean="0">
                <a:solidFill>
                  <a:srgbClr val="660066"/>
                </a:solidFill>
                <a:latin typeface="Times New Roman"/>
                <a:cs typeface="Times New Roman"/>
              </a:rPr>
              <a:t>A </a:t>
            </a:r>
            <a:r>
              <a:rPr lang="en-US" altLang="ja-JP" sz="1600" dirty="0">
                <a:solidFill>
                  <a:srgbClr val="660066"/>
                </a:solidFill>
                <a:latin typeface="Times New Roman"/>
                <a:cs typeface="Times New Roman"/>
              </a:rPr>
              <a:t>part of this research was supported by JSPS KAKENHI Grant Number 15K05293 and </a:t>
            </a:r>
            <a:r>
              <a:rPr lang="en-US" altLang="ja-JP" sz="1600" dirty="0" smtClean="0">
                <a:solidFill>
                  <a:srgbClr val="660066"/>
                </a:solidFill>
                <a:latin typeface="Times New Roman"/>
                <a:cs typeface="Times New Roman"/>
              </a:rPr>
              <a:t>15K06129.</a:t>
            </a:r>
            <a:endParaRPr lang="en-US" altLang="ja-JP" sz="1600" dirty="0">
              <a:solidFill>
                <a:srgbClr val="660066"/>
              </a:solidFill>
              <a:latin typeface="Times New Roman"/>
              <a:cs typeface="Times New Roman"/>
            </a:endParaRPr>
          </a:p>
        </p:txBody>
      </p:sp>
    </p:spTree>
    <p:extLst>
      <p:ext uri="{BB962C8B-B14F-4D97-AF65-F5344CB8AC3E}">
        <p14:creationId xmlns:p14="http://schemas.microsoft.com/office/powerpoint/2010/main" val="16779358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idx="1"/>
          </p:nvPr>
        </p:nvSpPr>
        <p:spPr>
          <a:xfrm>
            <a:off x="337457" y="865813"/>
            <a:ext cx="8469086" cy="3323987"/>
          </a:xfrm>
        </p:spPr>
        <p:style>
          <a:lnRef idx="1">
            <a:schemeClr val="accent3"/>
          </a:lnRef>
          <a:fillRef idx="2">
            <a:schemeClr val="accent3"/>
          </a:fillRef>
          <a:effectRef idx="1">
            <a:schemeClr val="accent3"/>
          </a:effectRef>
          <a:fontRef idx="minor">
            <a:schemeClr val="dk1"/>
          </a:fontRef>
        </p:style>
        <p:txBody>
          <a:bodyPr>
            <a:spAutoFit/>
          </a:bodyPr>
          <a:lstStyle/>
          <a:p>
            <a:pPr marL="271463" indent="-271463">
              <a:buClr>
                <a:srgbClr val="7030A0"/>
              </a:buClr>
            </a:pPr>
            <a:r>
              <a:rPr lang="en-US" altLang="ja-JP" sz="2000" dirty="0" smtClean="0">
                <a:solidFill>
                  <a:srgbClr val="000090"/>
                </a:solidFill>
                <a:latin typeface="Times New Roman" pitchFamily="18" charset="0"/>
                <a:cs typeface="Times New Roman" pitchFamily="18" charset="0"/>
              </a:rPr>
              <a:t>Background and objectives </a:t>
            </a:r>
          </a:p>
          <a:p>
            <a:pPr marL="271463" indent="-271463">
              <a:spcBef>
                <a:spcPts val="600"/>
              </a:spcBef>
              <a:buClr>
                <a:srgbClr val="7030A0"/>
              </a:buClr>
            </a:pPr>
            <a:r>
              <a:rPr lang="en-US" altLang="ja-JP" sz="2000" dirty="0">
                <a:solidFill>
                  <a:srgbClr val="000090"/>
                </a:solidFill>
                <a:latin typeface="Times New Roman"/>
                <a:cs typeface="Times New Roman"/>
              </a:rPr>
              <a:t>Comparison of space-borne </a:t>
            </a:r>
            <a:r>
              <a:rPr lang="en-US" altLang="ja-JP" sz="2000" dirty="0" smtClean="0">
                <a:solidFill>
                  <a:srgbClr val="000090"/>
                </a:solidFill>
                <a:latin typeface="Times New Roman"/>
                <a:cs typeface="Times New Roman"/>
              </a:rPr>
              <a:t>Doppler wind lidar</a:t>
            </a:r>
          </a:p>
          <a:p>
            <a:pPr marL="271463" indent="-271463">
              <a:spcBef>
                <a:spcPts val="600"/>
              </a:spcBef>
              <a:buClr>
                <a:srgbClr val="7030A0"/>
              </a:buClr>
            </a:pPr>
            <a:r>
              <a:rPr lang="en-US" altLang="ja-JP" sz="2000" dirty="0">
                <a:solidFill>
                  <a:srgbClr val="000090"/>
                </a:solidFill>
                <a:latin typeface="Times New Roman"/>
                <a:cs typeface="Times New Roman"/>
              </a:rPr>
              <a:t>Super-Low-Altitude-Satellite-borne </a:t>
            </a:r>
            <a:r>
              <a:rPr lang="en-US" altLang="ja-JP" sz="2000" dirty="0" smtClean="0">
                <a:solidFill>
                  <a:srgbClr val="000090"/>
                </a:solidFill>
                <a:latin typeface="Times New Roman"/>
                <a:cs typeface="Times New Roman"/>
              </a:rPr>
              <a:t>Doppler </a:t>
            </a:r>
            <a:r>
              <a:rPr lang="en-US" altLang="ja-JP" sz="2000" dirty="0">
                <a:solidFill>
                  <a:srgbClr val="000090"/>
                </a:solidFill>
                <a:latin typeface="Times New Roman"/>
                <a:cs typeface="Times New Roman"/>
              </a:rPr>
              <a:t>wind lidar</a:t>
            </a:r>
            <a:endParaRPr lang="en-US" altLang="ja-JP" sz="2000" dirty="0" smtClean="0">
              <a:solidFill>
                <a:srgbClr val="000090"/>
              </a:solidFill>
              <a:latin typeface="Times New Roman"/>
              <a:cs typeface="Times New Roman"/>
            </a:endParaRPr>
          </a:p>
          <a:p>
            <a:pPr marL="671513" lvl="1" indent="-271463">
              <a:spcBef>
                <a:spcPts val="600"/>
              </a:spcBef>
              <a:buClr>
                <a:srgbClr val="7030A0"/>
              </a:buClr>
            </a:pPr>
            <a:r>
              <a:rPr lang="en-US" altLang="ja-JP" sz="1800" dirty="0" smtClean="0">
                <a:solidFill>
                  <a:srgbClr val="000090"/>
                </a:solidFill>
                <a:latin typeface="Times New Roman"/>
                <a:cs typeface="Times New Roman"/>
              </a:rPr>
              <a:t>Specifications</a:t>
            </a:r>
          </a:p>
          <a:p>
            <a:pPr marL="671513" lvl="1" indent="-271463">
              <a:spcBef>
                <a:spcPts val="600"/>
              </a:spcBef>
              <a:buClr>
                <a:srgbClr val="7030A0"/>
              </a:buClr>
            </a:pPr>
            <a:r>
              <a:rPr lang="en-US" altLang="ja-JP" sz="1800" dirty="0" smtClean="0">
                <a:solidFill>
                  <a:srgbClr val="000090"/>
                </a:solidFill>
                <a:latin typeface="Times New Roman"/>
                <a:cs typeface="Times New Roman"/>
              </a:rPr>
              <a:t>Geometry</a:t>
            </a:r>
          </a:p>
          <a:p>
            <a:pPr marL="271463" indent="-271463">
              <a:buClr>
                <a:srgbClr val="7030A0"/>
              </a:buClr>
            </a:pPr>
            <a:r>
              <a:rPr lang="en-US" altLang="ja-JP" sz="2000" dirty="0" smtClean="0">
                <a:solidFill>
                  <a:srgbClr val="000090"/>
                </a:solidFill>
                <a:latin typeface="Times New Roman" pitchFamily="18" charset="0"/>
                <a:cs typeface="Times New Roman" pitchFamily="18" charset="0"/>
              </a:rPr>
              <a:t>Development of key technology</a:t>
            </a:r>
          </a:p>
          <a:p>
            <a:pPr marL="671513" lvl="1" indent="-271463">
              <a:spcBef>
                <a:spcPts val="600"/>
              </a:spcBef>
              <a:buClr>
                <a:srgbClr val="7030A0"/>
              </a:buClr>
            </a:pPr>
            <a:r>
              <a:rPr lang="en-US" altLang="ja-JP" sz="1800" dirty="0" smtClean="0">
                <a:solidFill>
                  <a:srgbClr val="000090"/>
                </a:solidFill>
                <a:latin typeface="Times New Roman"/>
                <a:cs typeface="Times New Roman"/>
              </a:rPr>
              <a:t>Single-frequency pulse laser</a:t>
            </a:r>
            <a:endParaRPr lang="en-US" altLang="ja-JP" sz="1800" dirty="0">
              <a:solidFill>
                <a:srgbClr val="000090"/>
              </a:solidFill>
              <a:latin typeface="Times New Roman"/>
              <a:cs typeface="Times New Roman"/>
            </a:endParaRPr>
          </a:p>
          <a:p>
            <a:pPr marL="671513" lvl="1" indent="-271463">
              <a:spcBef>
                <a:spcPts val="600"/>
              </a:spcBef>
              <a:buClr>
                <a:srgbClr val="7030A0"/>
              </a:buClr>
            </a:pPr>
            <a:r>
              <a:rPr lang="en-US" altLang="ja-JP" sz="1800" dirty="0" smtClean="0">
                <a:solidFill>
                  <a:srgbClr val="000090"/>
                </a:solidFill>
                <a:latin typeface="Times New Roman"/>
                <a:cs typeface="Times New Roman"/>
              </a:rPr>
              <a:t>Detector</a:t>
            </a:r>
            <a:endParaRPr lang="en-US" altLang="ja-JP" sz="1800" dirty="0" smtClean="0">
              <a:solidFill>
                <a:srgbClr val="000090"/>
              </a:solidFill>
              <a:latin typeface="Times New Roman" pitchFamily="18" charset="0"/>
              <a:cs typeface="Times New Roman" pitchFamily="18" charset="0"/>
            </a:endParaRPr>
          </a:p>
          <a:p>
            <a:pPr marL="271463" indent="-271463">
              <a:buClr>
                <a:srgbClr val="7030A0"/>
              </a:buClr>
            </a:pPr>
            <a:r>
              <a:rPr lang="en-US" altLang="ja-JP" sz="2000" dirty="0" smtClean="0">
                <a:solidFill>
                  <a:srgbClr val="000090"/>
                </a:solidFill>
                <a:latin typeface="Times New Roman" pitchFamily="18" charset="0"/>
                <a:cs typeface="Times New Roman" pitchFamily="18" charset="0"/>
              </a:rPr>
              <a:t>Summary</a:t>
            </a:r>
            <a:endParaRPr lang="en-US" altLang="ja-JP" sz="2000" dirty="0">
              <a:solidFill>
                <a:srgbClr val="000090"/>
              </a:solidFill>
              <a:latin typeface="Times New Roman" pitchFamily="18" charset="0"/>
              <a:cs typeface="Times New Roman" pitchFamily="18" charset="0"/>
            </a:endParaRPr>
          </a:p>
        </p:txBody>
      </p:sp>
      <p:sp>
        <p:nvSpPr>
          <p:cNvPr id="2" name="タイトル 1"/>
          <p:cNvSpPr>
            <a:spLocks noGrp="1"/>
          </p:cNvSpPr>
          <p:nvPr>
            <p:ph type="title"/>
          </p:nvPr>
        </p:nvSpPr>
        <p:spPr>
          <a:xfrm>
            <a:off x="457200" y="161808"/>
            <a:ext cx="8229600" cy="745724"/>
          </a:xfrm>
        </p:spPr>
        <p:txBody>
          <a:bodyPr/>
          <a:lstStyle/>
          <a:p>
            <a:r>
              <a:rPr lang="en-US" altLang="ja-JP" b="1" dirty="0">
                <a:latin typeface="Times New Roman" pitchFamily="18" charset="0"/>
                <a:cs typeface="Times New Roman" pitchFamily="18" charset="0"/>
              </a:rPr>
              <a:t>Outline</a:t>
            </a:r>
            <a:endParaRPr kumimoji="1" lang="ja-JP" alt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9987398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b="1" dirty="0" smtClean="0">
                <a:latin typeface="Times New Roman" pitchFamily="18" charset="0"/>
                <a:cs typeface="Times New Roman" pitchFamily="18" charset="0"/>
              </a:rPr>
              <a:t>Background and Objective</a:t>
            </a:r>
            <a:endParaRPr kumimoji="1" lang="ja-JP" altLang="en-US" sz="2400" dirty="0"/>
          </a:p>
        </p:txBody>
      </p:sp>
      <p:sp>
        <p:nvSpPr>
          <p:cNvPr id="3" name="コンテンツ プレースホルダー 2"/>
          <p:cNvSpPr>
            <a:spLocks noGrp="1"/>
          </p:cNvSpPr>
          <p:nvPr>
            <p:ph idx="1"/>
          </p:nvPr>
        </p:nvSpPr>
        <p:spPr>
          <a:xfrm>
            <a:off x="260119" y="865812"/>
            <a:ext cx="8623762" cy="5583068"/>
          </a:xfrm>
        </p:spPr>
        <p:style>
          <a:lnRef idx="1">
            <a:schemeClr val="accent3"/>
          </a:lnRef>
          <a:fillRef idx="2">
            <a:schemeClr val="accent3"/>
          </a:fillRef>
          <a:effectRef idx="1">
            <a:schemeClr val="accent3"/>
          </a:effectRef>
          <a:fontRef idx="minor">
            <a:schemeClr val="dk1"/>
          </a:fontRef>
        </p:style>
        <p:txBody>
          <a:bodyPr wrap="square">
            <a:spAutoFit/>
          </a:bodyPr>
          <a:lstStyle/>
          <a:p>
            <a:pPr marL="0" lvl="0" indent="0">
              <a:buNone/>
            </a:pPr>
            <a:r>
              <a:rPr lang="en-US" altLang="ja-JP" sz="1800" b="1" dirty="0" smtClean="0">
                <a:solidFill>
                  <a:srgbClr val="000090"/>
                </a:solidFill>
                <a:latin typeface="Times New Roman"/>
                <a:cs typeface="Times New Roman"/>
              </a:rPr>
              <a:t>Background</a:t>
            </a:r>
          </a:p>
          <a:p>
            <a:pPr lvl="0"/>
            <a:r>
              <a:rPr lang="en-US" altLang="ja-JP" sz="1800" dirty="0" smtClean="0">
                <a:solidFill>
                  <a:srgbClr val="000090"/>
                </a:solidFill>
                <a:latin typeface="Times New Roman"/>
                <a:cs typeface="Times New Roman"/>
              </a:rPr>
              <a:t>WMO </a:t>
            </a:r>
            <a:r>
              <a:rPr lang="en-US" altLang="ja-JP" sz="1800" dirty="0">
                <a:solidFill>
                  <a:srgbClr val="000090"/>
                </a:solidFill>
                <a:latin typeface="Times New Roman"/>
                <a:cs typeface="Times New Roman"/>
              </a:rPr>
              <a:t>technical report 2012-1</a:t>
            </a:r>
          </a:p>
          <a:p>
            <a:pPr lvl="1"/>
            <a:r>
              <a:rPr lang="en-US" altLang="ja-JP" sz="1600" dirty="0">
                <a:solidFill>
                  <a:srgbClr val="000090"/>
                </a:solidFill>
                <a:latin typeface="Times New Roman"/>
                <a:cs typeface="Times New Roman"/>
              </a:rPr>
              <a:t>Development of satellite-based wind profiling systems remains a priority for the future global observing system.</a:t>
            </a:r>
          </a:p>
          <a:p>
            <a:pPr lvl="0"/>
            <a:r>
              <a:rPr lang="en-US" altLang="ja-JP" sz="1800" dirty="0">
                <a:solidFill>
                  <a:srgbClr val="000090"/>
                </a:solidFill>
                <a:latin typeface="Times New Roman"/>
                <a:cs typeface="Times New Roman"/>
              </a:rPr>
              <a:t>ESA is planning to launch the first space-borne </a:t>
            </a:r>
            <a:r>
              <a:rPr lang="en-US" altLang="ja-JP" sz="1800" dirty="0" smtClean="0">
                <a:solidFill>
                  <a:srgbClr val="000090"/>
                </a:solidFill>
                <a:latin typeface="Times New Roman"/>
                <a:cs typeface="Times New Roman"/>
              </a:rPr>
              <a:t>Doppler Wind Lidar (DWL) ADM</a:t>
            </a:r>
            <a:r>
              <a:rPr lang="en-US" altLang="ja-JP" sz="1800" dirty="0">
                <a:solidFill>
                  <a:srgbClr val="000090"/>
                </a:solidFill>
                <a:latin typeface="Times New Roman"/>
                <a:cs typeface="Times New Roman"/>
              </a:rPr>
              <a:t>-Aeolus for obtaining </a:t>
            </a:r>
            <a:r>
              <a:rPr lang="en-US" altLang="ja-JP" sz="1800" dirty="0" smtClean="0">
                <a:solidFill>
                  <a:srgbClr val="000090"/>
                </a:solidFill>
                <a:latin typeface="Times New Roman"/>
                <a:cs typeface="Times New Roman"/>
              </a:rPr>
              <a:t>LOS wind </a:t>
            </a:r>
            <a:r>
              <a:rPr lang="en-US" altLang="ja-JP" sz="1800" dirty="0">
                <a:solidFill>
                  <a:srgbClr val="000090"/>
                </a:solidFill>
                <a:latin typeface="Times New Roman"/>
                <a:cs typeface="Times New Roman"/>
              </a:rPr>
              <a:t>profiles. </a:t>
            </a:r>
          </a:p>
          <a:p>
            <a:pPr lvl="0"/>
            <a:r>
              <a:rPr lang="en-US" altLang="ja-JP" sz="1800" dirty="0" smtClean="0">
                <a:solidFill>
                  <a:srgbClr val="000090"/>
                </a:solidFill>
                <a:latin typeface="Times New Roman"/>
                <a:cs typeface="Times New Roman"/>
              </a:rPr>
              <a:t>Working </a:t>
            </a:r>
            <a:r>
              <a:rPr lang="en-US" altLang="ja-JP" sz="1800" dirty="0">
                <a:solidFill>
                  <a:srgbClr val="000090"/>
                </a:solidFill>
                <a:latin typeface="Times New Roman"/>
                <a:cs typeface="Times New Roman"/>
              </a:rPr>
              <a:t>group </a:t>
            </a:r>
            <a:r>
              <a:rPr lang="en-US" altLang="ja-JP" sz="1800" dirty="0" smtClean="0">
                <a:solidFill>
                  <a:srgbClr val="000090"/>
                </a:solidFill>
                <a:latin typeface="Times New Roman"/>
                <a:cs typeface="Times New Roman"/>
              </a:rPr>
              <a:t>is studying </a:t>
            </a:r>
            <a:r>
              <a:rPr lang="en-US" altLang="ja-JP" sz="1800" dirty="0">
                <a:solidFill>
                  <a:srgbClr val="000090"/>
                </a:solidFill>
                <a:latin typeface="Times New Roman"/>
                <a:cs typeface="Times New Roman"/>
              </a:rPr>
              <a:t>a space-borne coherent </a:t>
            </a:r>
            <a:r>
              <a:rPr lang="en-US" altLang="ja-JP" sz="1800" dirty="0" smtClean="0">
                <a:solidFill>
                  <a:srgbClr val="000090"/>
                </a:solidFill>
                <a:latin typeface="Times New Roman"/>
                <a:cs typeface="Times New Roman"/>
              </a:rPr>
              <a:t>DWL for vector </a:t>
            </a:r>
            <a:r>
              <a:rPr lang="en-US" altLang="ja-JP" sz="1800" dirty="0">
                <a:solidFill>
                  <a:srgbClr val="000090"/>
                </a:solidFill>
                <a:latin typeface="Times New Roman"/>
                <a:cs typeface="Times New Roman"/>
              </a:rPr>
              <a:t>wind </a:t>
            </a:r>
            <a:r>
              <a:rPr lang="en-US" altLang="ja-JP" sz="1800" dirty="0" smtClean="0">
                <a:solidFill>
                  <a:srgbClr val="000090"/>
                </a:solidFill>
                <a:latin typeface="Times New Roman"/>
                <a:cs typeface="Times New Roman"/>
              </a:rPr>
              <a:t>measurement in Japan. </a:t>
            </a:r>
            <a:endParaRPr lang="en-US" altLang="ja-JP" sz="1800" dirty="0">
              <a:solidFill>
                <a:srgbClr val="000090"/>
              </a:solidFill>
              <a:latin typeface="Times New Roman"/>
              <a:cs typeface="Times New Roman"/>
            </a:endParaRPr>
          </a:p>
          <a:p>
            <a:pPr lvl="1"/>
            <a:r>
              <a:rPr lang="en-US" altLang="ja-JP" sz="1800" dirty="0" smtClean="0">
                <a:solidFill>
                  <a:srgbClr val="000090"/>
                </a:solidFill>
                <a:latin typeface="Times New Roman"/>
                <a:cs typeface="Times New Roman"/>
              </a:rPr>
              <a:t>NICT has developed </a:t>
            </a:r>
            <a:r>
              <a:rPr lang="en-US" altLang="ja-JP" sz="1800" dirty="0">
                <a:solidFill>
                  <a:srgbClr val="000090"/>
                </a:solidFill>
                <a:latin typeface="Times New Roman"/>
                <a:cs typeface="Times New Roman"/>
              </a:rPr>
              <a:t>key technologies </a:t>
            </a:r>
            <a:r>
              <a:rPr lang="en-US" altLang="ja-JP" sz="1800" dirty="0" smtClean="0">
                <a:solidFill>
                  <a:srgbClr val="000090"/>
                </a:solidFill>
                <a:latin typeface="Times New Roman"/>
                <a:cs typeface="Times New Roman"/>
              </a:rPr>
              <a:t>of </a:t>
            </a:r>
            <a:r>
              <a:rPr lang="en-US" altLang="ja-JP" sz="1800" dirty="0" smtClean="0">
                <a:solidFill>
                  <a:srgbClr val="000090"/>
                </a:solidFill>
                <a:latin typeface="Times New Roman"/>
                <a:ea typeface="HG丸ｺﾞｼｯｸM-PRO" pitchFamily="50" charset="-128"/>
                <a:cs typeface="Times New Roman"/>
              </a:rPr>
              <a:t>2-</a:t>
            </a:r>
            <a:r>
              <a:rPr lang="el-GR" altLang="ja-JP" sz="1800" dirty="0" smtClean="0">
                <a:solidFill>
                  <a:srgbClr val="000090"/>
                </a:solidFill>
                <a:latin typeface="Times New Roman"/>
                <a:ea typeface="HG丸ｺﾞｼｯｸM-PRO" pitchFamily="50" charset="-128"/>
                <a:cs typeface="Times New Roman"/>
              </a:rPr>
              <a:t>μ</a:t>
            </a:r>
            <a:r>
              <a:rPr lang="en-US" altLang="ja-JP" sz="1800" dirty="0" smtClean="0">
                <a:solidFill>
                  <a:srgbClr val="000090"/>
                </a:solidFill>
                <a:latin typeface="Times New Roman"/>
                <a:ea typeface="HG丸ｺﾞｼｯｸM-PRO" pitchFamily="50" charset="-128"/>
                <a:cs typeface="Times New Roman"/>
              </a:rPr>
              <a:t>m </a:t>
            </a:r>
            <a:r>
              <a:rPr lang="en-US" altLang="ja-JP" sz="1800" dirty="0" smtClean="0">
                <a:solidFill>
                  <a:srgbClr val="000090"/>
                </a:solidFill>
                <a:latin typeface="Times New Roman"/>
                <a:cs typeface="Times New Roman"/>
              </a:rPr>
              <a:t>coherent lidar for CO</a:t>
            </a:r>
            <a:r>
              <a:rPr lang="en-US" altLang="ja-JP" sz="1800" baseline="-25000" dirty="0" smtClean="0">
                <a:solidFill>
                  <a:srgbClr val="000090"/>
                </a:solidFill>
                <a:latin typeface="Times New Roman"/>
                <a:cs typeface="Times New Roman"/>
              </a:rPr>
              <a:t>2</a:t>
            </a:r>
            <a:r>
              <a:rPr lang="en-US" altLang="ja-JP" sz="1800" dirty="0" smtClean="0">
                <a:solidFill>
                  <a:srgbClr val="000090"/>
                </a:solidFill>
                <a:latin typeface="Times New Roman"/>
                <a:cs typeface="Times New Roman"/>
              </a:rPr>
              <a:t> and wind measurements.</a:t>
            </a:r>
          </a:p>
          <a:p>
            <a:pPr lvl="1"/>
            <a:r>
              <a:rPr lang="en-US" altLang="ja-JP" sz="1600" dirty="0" smtClean="0">
                <a:solidFill>
                  <a:srgbClr val="000090"/>
                </a:solidFill>
                <a:latin typeface="Times New Roman"/>
                <a:cs typeface="Times New Roman"/>
              </a:rPr>
              <a:t>ISS-borne CDWL (2001</a:t>
            </a:r>
            <a:r>
              <a:rPr lang="en-US" altLang="ja-JP" sz="1600" dirty="0">
                <a:solidFill>
                  <a:srgbClr val="000090"/>
                </a:solidFill>
                <a:latin typeface="Times New Roman"/>
                <a:cs typeface="Times New Roman"/>
              </a:rPr>
              <a:t>-2005)</a:t>
            </a:r>
          </a:p>
          <a:p>
            <a:pPr lvl="1"/>
            <a:r>
              <a:rPr lang="en-US" altLang="ja-JP" sz="1600" dirty="0">
                <a:solidFill>
                  <a:srgbClr val="000090"/>
                </a:solidFill>
                <a:latin typeface="Times New Roman"/>
                <a:cs typeface="Times New Roman"/>
              </a:rPr>
              <a:t>Ground-Based </a:t>
            </a:r>
            <a:r>
              <a:rPr lang="en-US" altLang="ja-JP" sz="1600" dirty="0" smtClean="0">
                <a:solidFill>
                  <a:srgbClr val="000090"/>
                </a:solidFill>
                <a:latin typeface="Times New Roman"/>
                <a:cs typeface="Times New Roman"/>
              </a:rPr>
              <a:t>2-</a:t>
            </a:r>
            <a:r>
              <a:rPr lang="el-GR" altLang="ja-JP" sz="1600" dirty="0" smtClean="0">
                <a:solidFill>
                  <a:srgbClr val="000090"/>
                </a:solidFill>
                <a:latin typeface="Times New Roman"/>
                <a:ea typeface="HG丸ｺﾞｼｯｸM-PRO" pitchFamily="50" charset="-128"/>
                <a:cs typeface="Times New Roman"/>
              </a:rPr>
              <a:t>μ</a:t>
            </a:r>
            <a:r>
              <a:rPr lang="en-US" altLang="ja-JP" sz="1600" dirty="0" smtClean="0">
                <a:solidFill>
                  <a:srgbClr val="000090"/>
                </a:solidFill>
                <a:latin typeface="Times New Roman"/>
                <a:ea typeface="HG丸ｺﾞｼｯｸM-PRO" pitchFamily="50" charset="-128"/>
                <a:cs typeface="Times New Roman"/>
              </a:rPr>
              <a:t>m</a:t>
            </a:r>
            <a:r>
              <a:rPr lang="en-US" altLang="ja-JP" sz="1600" dirty="0" smtClean="0">
                <a:solidFill>
                  <a:srgbClr val="000090"/>
                </a:solidFill>
                <a:latin typeface="Times New Roman"/>
                <a:cs typeface="Times New Roman"/>
              </a:rPr>
              <a:t> </a:t>
            </a:r>
            <a:r>
              <a:rPr lang="en-US" altLang="ja-JP" sz="1600" dirty="0">
                <a:solidFill>
                  <a:srgbClr val="000090"/>
                </a:solidFill>
                <a:latin typeface="Times New Roman"/>
                <a:cs typeface="Times New Roman"/>
              </a:rPr>
              <a:t>Coherent </a:t>
            </a:r>
            <a:r>
              <a:rPr lang="en-US" altLang="ja-JP" sz="1600" dirty="0" smtClean="0">
                <a:solidFill>
                  <a:srgbClr val="000090"/>
                </a:solidFill>
                <a:latin typeface="Times New Roman"/>
                <a:cs typeface="Times New Roman"/>
              </a:rPr>
              <a:t>Lidar </a:t>
            </a:r>
            <a:r>
              <a:rPr lang="en-US" altLang="ja-JP" sz="1600" dirty="0">
                <a:solidFill>
                  <a:srgbClr val="000090"/>
                </a:solidFill>
                <a:latin typeface="Times New Roman"/>
                <a:cs typeface="Times New Roman"/>
              </a:rPr>
              <a:t> (</a:t>
            </a:r>
            <a:r>
              <a:rPr lang="en-US" altLang="ja-JP" sz="1600" dirty="0" smtClean="0">
                <a:solidFill>
                  <a:srgbClr val="000090"/>
                </a:solidFill>
                <a:latin typeface="Times New Roman"/>
                <a:cs typeface="Times New Roman"/>
              </a:rPr>
              <a:t>2006-2010)</a:t>
            </a:r>
          </a:p>
          <a:p>
            <a:pPr lvl="1"/>
            <a:r>
              <a:rPr lang="en-US" altLang="ja-JP" sz="1600" dirty="0" smtClean="0">
                <a:solidFill>
                  <a:srgbClr val="000090"/>
                </a:solidFill>
                <a:latin typeface="Times New Roman"/>
                <a:cs typeface="Times New Roman"/>
              </a:rPr>
              <a:t>Ground-based and airborne system  (Ongoing)</a:t>
            </a:r>
          </a:p>
          <a:p>
            <a:pPr marL="0" indent="0">
              <a:buNone/>
            </a:pPr>
            <a:endParaRPr lang="en-US" altLang="ja-JP" sz="2000" b="1" dirty="0" smtClean="0">
              <a:solidFill>
                <a:srgbClr val="000090"/>
              </a:solidFill>
              <a:latin typeface="Times New Roman"/>
              <a:cs typeface="Times New Roman"/>
            </a:endParaRPr>
          </a:p>
          <a:p>
            <a:pPr marL="0" indent="0">
              <a:buNone/>
            </a:pPr>
            <a:r>
              <a:rPr lang="en-US" altLang="ja-JP" sz="2000" b="1" dirty="0" smtClean="0">
                <a:solidFill>
                  <a:srgbClr val="000090"/>
                </a:solidFill>
                <a:latin typeface="Times New Roman"/>
                <a:cs typeface="Times New Roman"/>
              </a:rPr>
              <a:t>Objective</a:t>
            </a:r>
          </a:p>
          <a:p>
            <a:pPr marL="0" indent="0">
              <a:buNone/>
            </a:pPr>
            <a:r>
              <a:rPr lang="en-US" altLang="ja-JP" sz="1800" dirty="0" smtClean="0">
                <a:solidFill>
                  <a:srgbClr val="000090"/>
                </a:solidFill>
                <a:latin typeface="Times New Roman"/>
                <a:cs typeface="Times New Roman"/>
              </a:rPr>
              <a:t>For realizing a future space-borne DWL, to demonstrate key technologies is very important. Objective of the study is to develop and demonstrate the key technologies: 2</a:t>
            </a:r>
            <a:r>
              <a:rPr lang="en-US" altLang="ja-JP" sz="1800" dirty="0">
                <a:solidFill>
                  <a:srgbClr val="000090"/>
                </a:solidFill>
                <a:latin typeface="Times New Roman"/>
                <a:cs typeface="Times New Roman"/>
              </a:rPr>
              <a:t>-µm single-frequency pulse laser </a:t>
            </a:r>
            <a:r>
              <a:rPr lang="en-US" altLang="ja-JP" sz="1800" dirty="0" smtClean="0">
                <a:solidFill>
                  <a:srgbClr val="000090"/>
                </a:solidFill>
                <a:latin typeface="Times New Roman"/>
                <a:cs typeface="Times New Roman"/>
              </a:rPr>
              <a:t>and a high</a:t>
            </a:r>
            <a:r>
              <a:rPr lang="en-US" altLang="ja-JP" sz="1800" dirty="0">
                <a:solidFill>
                  <a:srgbClr val="000090"/>
                </a:solidFill>
                <a:latin typeface="Times New Roman"/>
                <a:cs typeface="Times New Roman"/>
              </a:rPr>
              <a:t>-speed </a:t>
            </a:r>
            <a:r>
              <a:rPr lang="en-US" altLang="ja-JP" sz="1800" dirty="0" smtClean="0">
                <a:solidFill>
                  <a:srgbClr val="000090"/>
                </a:solidFill>
                <a:latin typeface="Times New Roman"/>
                <a:cs typeface="Times New Roman"/>
              </a:rPr>
              <a:t>detector.</a:t>
            </a:r>
            <a:endParaRPr kumimoji="1" lang="ja-JP" altLang="en-US" sz="1800" dirty="0">
              <a:solidFill>
                <a:srgbClr val="000090"/>
              </a:solidFill>
              <a:latin typeface="Times New Roman"/>
              <a:cs typeface="Times New Roman"/>
            </a:endParaRPr>
          </a:p>
        </p:txBody>
      </p:sp>
    </p:spTree>
    <p:extLst>
      <p:ext uri="{BB962C8B-B14F-4D97-AF65-F5344CB8AC3E}">
        <p14:creationId xmlns:p14="http://schemas.microsoft.com/office/powerpoint/2010/main" val="39504627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50922"/>
            <a:ext cx="9144000" cy="745724"/>
          </a:xfrm>
        </p:spPr>
        <p:txBody>
          <a:bodyPr/>
          <a:lstStyle/>
          <a:p>
            <a:r>
              <a:rPr lang="en-US" altLang="ja-JP" sz="2400" b="1" dirty="0">
                <a:latin typeface="Times New Roman"/>
                <a:cs typeface="Times New Roman"/>
              </a:rPr>
              <a:t>Comparison of </a:t>
            </a:r>
            <a:r>
              <a:rPr lang="en-US" altLang="ja-JP" sz="2400" b="1" dirty="0" smtClean="0">
                <a:latin typeface="Times New Roman"/>
                <a:cs typeface="Times New Roman"/>
              </a:rPr>
              <a:t>space</a:t>
            </a:r>
            <a:r>
              <a:rPr lang="en-US" altLang="ja-JP" sz="2400" b="1" dirty="0">
                <a:latin typeface="Times New Roman"/>
                <a:cs typeface="Times New Roman"/>
              </a:rPr>
              <a:t>-borne </a:t>
            </a:r>
            <a:r>
              <a:rPr lang="en-US" altLang="ja-JP" sz="2400" b="1" dirty="0" smtClean="0">
                <a:latin typeface="Times New Roman"/>
                <a:cs typeface="Times New Roman"/>
              </a:rPr>
              <a:t>DWL for WMO requirement</a:t>
            </a:r>
            <a:endParaRPr kumimoji="1" lang="ja-JP" altLang="en-US" sz="2400" dirty="0">
              <a:latin typeface="+mn-ea"/>
              <a:ea typeface="+mn-ea"/>
            </a:endParaRPr>
          </a:p>
        </p:txBody>
      </p:sp>
      <p:graphicFrame>
        <p:nvGraphicFramePr>
          <p:cNvPr id="4" name="表 3"/>
          <p:cNvGraphicFramePr>
            <a:graphicFrameLocks noGrp="1"/>
          </p:cNvGraphicFramePr>
          <p:nvPr>
            <p:extLst>
              <p:ext uri="{D42A27DB-BD31-4B8C-83A1-F6EECF244321}">
                <p14:modId xmlns:p14="http://schemas.microsoft.com/office/powerpoint/2010/main" val="2454884122"/>
              </p:ext>
            </p:extLst>
          </p:nvPr>
        </p:nvGraphicFramePr>
        <p:xfrm>
          <a:off x="323406" y="897121"/>
          <a:ext cx="8409217" cy="5137276"/>
        </p:xfrm>
        <a:graphic>
          <a:graphicData uri="http://schemas.openxmlformats.org/drawingml/2006/table">
            <a:tbl>
              <a:tblPr firstRow="1" firstCol="1" bandCol="1">
                <a:tableStyleId>{5C22544A-7EE6-4342-B048-85BDC9FD1C3A}</a:tableStyleId>
              </a:tblPr>
              <a:tblGrid>
                <a:gridCol w="591586"/>
                <a:gridCol w="498190"/>
                <a:gridCol w="1005977"/>
                <a:gridCol w="526122"/>
                <a:gridCol w="526122"/>
                <a:gridCol w="526122"/>
                <a:gridCol w="526122"/>
                <a:gridCol w="526122"/>
                <a:gridCol w="526122"/>
                <a:gridCol w="526122"/>
                <a:gridCol w="526122"/>
                <a:gridCol w="526122"/>
                <a:gridCol w="526122"/>
                <a:gridCol w="526122"/>
                <a:gridCol w="526122"/>
              </a:tblGrid>
              <a:tr h="493502">
                <a:tc>
                  <a:txBody>
                    <a:bodyPr/>
                    <a:lstStyle/>
                    <a:p>
                      <a:pPr algn="ctr">
                        <a:lnSpc>
                          <a:spcPts val="1200"/>
                        </a:lnSpc>
                      </a:pPr>
                      <a:endParaRPr lang="ja-JP" sz="1400" b="1" dirty="0">
                        <a:effectLst/>
                        <a:latin typeface="Times New Roman"/>
                        <a:cs typeface="Times New Roman"/>
                      </a:endParaRPr>
                    </a:p>
                  </a:txBody>
                  <a:tcPr marL="51047" marR="51047" marT="0" marB="0" anchor="ctr"/>
                </a:tc>
                <a:tc>
                  <a:txBody>
                    <a:bodyPr/>
                    <a:lstStyle/>
                    <a:p>
                      <a:pPr algn="ctr">
                        <a:lnSpc>
                          <a:spcPts val="1200"/>
                        </a:lnSpc>
                      </a:pPr>
                      <a:r>
                        <a:rPr lang="en-US" altLang="ja-JP" sz="1100" dirty="0" smtClean="0">
                          <a:effectLst/>
                          <a:latin typeface="Times New Roman"/>
                          <a:cs typeface="Times New Roman"/>
                        </a:rPr>
                        <a:t>Wind  profile</a:t>
                      </a:r>
                      <a:endParaRPr lang="ja-JP" altLang="ja-JP" sz="1400" b="1" dirty="0">
                        <a:effectLst/>
                        <a:latin typeface="Times New Roman"/>
                        <a:cs typeface="Times New Roman"/>
                      </a:endParaRPr>
                    </a:p>
                  </a:txBody>
                  <a:tcPr marL="51047" marR="51047" marT="0" marB="0" anchor="ctr"/>
                </a:tc>
                <a:tc>
                  <a:txBody>
                    <a:bodyPr/>
                    <a:lstStyle/>
                    <a:p>
                      <a:pPr algn="ctr">
                        <a:lnSpc>
                          <a:spcPts val="1200"/>
                        </a:lnSpc>
                      </a:pPr>
                      <a:r>
                        <a:rPr lang="en-US" altLang="ja-JP" sz="1100" dirty="0" smtClean="0">
                          <a:effectLst/>
                          <a:latin typeface="Times New Roman"/>
                          <a:cs typeface="Times New Roman"/>
                        </a:rPr>
                        <a:t>Application</a:t>
                      </a:r>
                      <a:endParaRPr lang="ja-JP" altLang="ja-JP" sz="1400" b="1" dirty="0">
                        <a:effectLst/>
                        <a:latin typeface="Times New Roman"/>
                        <a:cs typeface="Times New Roman"/>
                      </a:endParaRPr>
                    </a:p>
                  </a:txBody>
                  <a:tcPr marL="96720" marR="96720" marT="0" marB="0" anchor="ctr"/>
                </a:tc>
                <a:tc gridSpan="3">
                  <a:txBody>
                    <a:bodyPr/>
                    <a:lstStyle/>
                    <a:p>
                      <a:pPr algn="ctr">
                        <a:lnSpc>
                          <a:spcPts val="1200"/>
                        </a:lnSpc>
                      </a:pPr>
                      <a:r>
                        <a:rPr lang="en-US" altLang="ja-JP" sz="1100" dirty="0" smtClean="0">
                          <a:effectLst/>
                          <a:latin typeface="Times New Roman"/>
                          <a:cs typeface="Times New Roman"/>
                        </a:rPr>
                        <a:t>Horizontal resolution (km)</a:t>
                      </a:r>
                      <a:endParaRPr lang="ja-JP" altLang="ja-JP" sz="1400" b="1" dirty="0">
                        <a:effectLst/>
                        <a:latin typeface="Times New Roman"/>
                        <a:cs typeface="Times New Roman"/>
                      </a:endParaRPr>
                    </a:p>
                  </a:txBody>
                  <a:tcPr marL="96720" marR="96720" marT="0" marB="0"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lnSpc>
                          <a:spcPts val="1200"/>
                        </a:lnSpc>
                      </a:pPr>
                      <a:r>
                        <a:rPr lang="en-US" altLang="ja-JP" sz="1100" dirty="0" smtClean="0">
                          <a:effectLst/>
                          <a:latin typeface="Times New Roman"/>
                          <a:cs typeface="Times New Roman"/>
                        </a:rPr>
                        <a:t>Vertical resolution (km)</a:t>
                      </a:r>
                      <a:endParaRPr lang="ja-JP" altLang="ja-JP" sz="1400" b="1" dirty="0">
                        <a:effectLst/>
                        <a:latin typeface="Times New Roman"/>
                        <a:cs typeface="Times New Roman"/>
                      </a:endParaRPr>
                    </a:p>
                  </a:txBody>
                  <a:tcPr marL="96720" marR="96720" marT="0" marB="0"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lnSpc>
                          <a:spcPts val="1200"/>
                        </a:lnSpc>
                      </a:pPr>
                      <a:r>
                        <a:rPr lang="en-US" altLang="ja-JP" sz="1100" dirty="0" smtClean="0">
                          <a:effectLst/>
                          <a:latin typeface="Times New Roman"/>
                          <a:cs typeface="Times New Roman"/>
                        </a:rPr>
                        <a:t>Observing Cycle (h)</a:t>
                      </a:r>
                      <a:endParaRPr lang="ja-JP" altLang="ja-JP" sz="1400" b="1" dirty="0">
                        <a:effectLst/>
                        <a:latin typeface="Times New Roman"/>
                        <a:cs typeface="Times New Roman"/>
                      </a:endParaRPr>
                    </a:p>
                  </a:txBody>
                  <a:tcPr marL="96720" marR="96720" marT="0" marB="0" anchor="ctr"/>
                </a:tc>
                <a:tc hMerge="1">
                  <a:txBody>
                    <a:bodyPr/>
                    <a:lstStyle/>
                    <a:p>
                      <a:endParaRPr kumimoji="1" lang="ja-JP" altLang="en-US"/>
                    </a:p>
                  </a:txBody>
                  <a:tcPr/>
                </a:tc>
                <a:tc hMerge="1">
                  <a:txBody>
                    <a:bodyPr/>
                    <a:lstStyle/>
                    <a:p>
                      <a:endParaRPr kumimoji="1" lang="ja-JP" altLang="en-US"/>
                    </a:p>
                  </a:txBody>
                  <a:tcPr/>
                </a:tc>
                <a:tc gridSpan="3">
                  <a:txBody>
                    <a:bodyPr/>
                    <a:lstStyle/>
                    <a:p>
                      <a:pPr algn="ctr">
                        <a:lnSpc>
                          <a:spcPts val="1200"/>
                        </a:lnSpc>
                      </a:pPr>
                      <a:r>
                        <a:rPr lang="en-US" altLang="ja-JP" sz="1100" dirty="0" smtClean="0">
                          <a:effectLst/>
                          <a:latin typeface="Times New Roman"/>
                          <a:cs typeface="Times New Roman"/>
                        </a:rPr>
                        <a:t>Accuracy (m/s)</a:t>
                      </a:r>
                      <a:endParaRPr lang="ja-JP" altLang="ja-JP" sz="1400" b="1" dirty="0">
                        <a:effectLst/>
                        <a:latin typeface="Times New Roman"/>
                        <a:cs typeface="Times New Roman"/>
                      </a:endParaRPr>
                    </a:p>
                  </a:txBody>
                  <a:tcPr marL="96720" marR="96720" marT="0" marB="0" anchor="ctr"/>
                </a:tc>
                <a:tc hMerge="1">
                  <a:txBody>
                    <a:bodyPr/>
                    <a:lstStyle/>
                    <a:p>
                      <a:endParaRPr kumimoji="1" lang="ja-JP" altLang="en-US"/>
                    </a:p>
                  </a:txBody>
                  <a:tcPr/>
                </a:tc>
                <a:tc hMerge="1">
                  <a:txBody>
                    <a:bodyPr/>
                    <a:lstStyle/>
                    <a:p>
                      <a:endParaRPr kumimoji="1" lang="ja-JP" altLang="en-US"/>
                    </a:p>
                  </a:txBody>
                  <a:tcPr/>
                </a:tc>
              </a:tr>
              <a:tr h="317509">
                <a:tc>
                  <a:txBody>
                    <a:bodyPr/>
                    <a:lstStyle/>
                    <a:p>
                      <a:pPr>
                        <a:lnSpc>
                          <a:spcPts val="1200"/>
                        </a:lnSpc>
                      </a:pPr>
                      <a:endParaRPr lang="ja-JP" sz="1400" b="1" dirty="0">
                        <a:effectLst/>
                        <a:latin typeface="Times New Roman"/>
                        <a:cs typeface="Times New Roman"/>
                      </a:endParaRPr>
                    </a:p>
                  </a:txBody>
                  <a:tcPr marL="51047" marR="51047" marT="0" marB="0">
                    <a:lnB w="28575" cap="flat" cmpd="sng" algn="ctr">
                      <a:solidFill>
                        <a:srgbClr val="000090"/>
                      </a:solidFill>
                      <a:prstDash val="solid"/>
                      <a:round/>
                      <a:headEnd type="none" w="med" len="med"/>
                      <a:tailEnd type="none" w="med" len="med"/>
                    </a:lnB>
                  </a:tcPr>
                </a:tc>
                <a:tc>
                  <a:txBody>
                    <a:bodyPr/>
                    <a:lstStyle/>
                    <a:p>
                      <a:pPr>
                        <a:lnSpc>
                          <a:spcPts val="1200"/>
                        </a:lnSpc>
                      </a:pPr>
                      <a:r>
                        <a:rPr lang="en-US" sz="1100" dirty="0">
                          <a:solidFill>
                            <a:srgbClr val="000090"/>
                          </a:solidFill>
                          <a:effectLst/>
                          <a:latin typeface="Times New Roman"/>
                          <a:cs typeface="Times New Roman"/>
                        </a:rPr>
                        <a:t> </a:t>
                      </a:r>
                      <a:endParaRPr lang="ja-JP" sz="1400" b="1" dirty="0">
                        <a:solidFill>
                          <a:srgbClr val="000090"/>
                        </a:solidFill>
                        <a:effectLst/>
                        <a:latin typeface="Times New Roman"/>
                        <a:cs typeface="Times New Roman"/>
                      </a:endParaRPr>
                    </a:p>
                  </a:txBody>
                  <a:tcPr marL="51047" marR="51047" marT="0" marB="0">
                    <a:lnB w="28575" cap="flat" cmpd="sng" algn="ctr">
                      <a:solidFill>
                        <a:srgbClr val="000090"/>
                      </a:solidFill>
                      <a:prstDash val="solid"/>
                      <a:round/>
                      <a:headEnd type="none" w="med" len="med"/>
                      <a:tailEnd type="none" w="med" len="med"/>
                    </a:lnB>
                  </a:tcPr>
                </a:tc>
                <a:tc>
                  <a:txBody>
                    <a:bodyPr/>
                    <a:lstStyle/>
                    <a:p>
                      <a:pPr>
                        <a:lnSpc>
                          <a:spcPts val="1200"/>
                        </a:lnSpc>
                      </a:pPr>
                      <a:r>
                        <a:rPr lang="en-US" sz="1100" dirty="0">
                          <a:solidFill>
                            <a:srgbClr val="000090"/>
                          </a:solidFill>
                          <a:effectLst/>
                          <a:latin typeface="Times New Roman"/>
                          <a:cs typeface="Times New Roman"/>
                        </a:rPr>
                        <a:t> </a:t>
                      </a:r>
                      <a:endParaRPr lang="ja-JP" sz="1400" b="1" dirty="0">
                        <a:solidFill>
                          <a:srgbClr val="000090"/>
                        </a:solidFill>
                        <a:effectLst/>
                        <a:latin typeface="Times New Roman"/>
                        <a:cs typeface="Times New Roman"/>
                      </a:endParaRPr>
                    </a:p>
                  </a:txBody>
                  <a:tcPr marL="96720" marR="96720" marT="0" marB="0">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Goal</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B/T</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T/H</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Goal</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B/T</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T/H</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Goal</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B/T</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T/H</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Goal</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B/T</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T/H</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r>
              <a:tr h="282545">
                <a:tc rowSpan="3">
                  <a:txBody>
                    <a:bodyPr/>
                    <a:lstStyle/>
                    <a:p>
                      <a:pPr algn="ctr">
                        <a:lnSpc>
                          <a:spcPts val="1200"/>
                        </a:lnSpc>
                      </a:pPr>
                      <a:r>
                        <a:rPr lang="en-US" altLang="ja-JP" sz="1400" dirty="0" smtClean="0">
                          <a:effectLst/>
                          <a:latin typeface="Times New Roman"/>
                          <a:cs typeface="Times New Roman"/>
                        </a:rPr>
                        <a:t>WMO </a:t>
                      </a:r>
                      <a:endParaRPr lang="ja-JP" altLang="en-US" sz="1400" dirty="0" smtClean="0">
                        <a:effectLst/>
                        <a:latin typeface="Times New Roman"/>
                        <a:cs typeface="Times New Roman"/>
                      </a:endParaRPr>
                    </a:p>
                    <a:p>
                      <a:pPr algn="ctr">
                        <a:lnSpc>
                          <a:spcPts val="1200"/>
                        </a:lnSpc>
                      </a:pPr>
                      <a:r>
                        <a:rPr lang="en-US" altLang="ja-JP" sz="1400" dirty="0" smtClean="0">
                          <a:effectLst/>
                          <a:latin typeface="Times New Roman"/>
                          <a:cs typeface="Times New Roman"/>
                        </a:rPr>
                        <a:t>requirement</a:t>
                      </a:r>
                      <a:endParaRPr lang="ja-JP" altLang="en-US" sz="1400" b="1" dirty="0" smtClean="0">
                        <a:effectLst/>
                        <a:latin typeface="Times New Roman"/>
                        <a:cs typeface="Times New Roman"/>
                      </a:endParaRPr>
                    </a:p>
                  </a:txBody>
                  <a:tcPr marL="51047" marR="51047" marT="0" marB="0" anchor="ctr">
                    <a:lnT w="28575" cap="flat" cmpd="sng" algn="ctr">
                      <a:solidFill>
                        <a:srgbClr val="000090"/>
                      </a:solidFill>
                      <a:prstDash val="solid"/>
                      <a:round/>
                      <a:headEnd type="none" w="med" len="med"/>
                      <a:tailEnd type="none" w="med" len="med"/>
                    </a:lnT>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U,V (LT)</a:t>
                      </a:r>
                      <a:endParaRPr lang="ja-JP" sz="1400" b="1" dirty="0">
                        <a:solidFill>
                          <a:srgbClr val="000090"/>
                        </a:solidFill>
                        <a:effectLst/>
                        <a:latin typeface="Times New Roman"/>
                        <a:cs typeface="Times New Roman"/>
                      </a:endParaRPr>
                    </a:p>
                  </a:txBody>
                  <a:tcPr marL="51047" marR="51047"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Global NWP</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15</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100</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500</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0.5</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1</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3</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1</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6</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12</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1 </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3 </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sz="1100" dirty="0">
                          <a:solidFill>
                            <a:srgbClr val="000090"/>
                          </a:solidFill>
                          <a:effectLst/>
                          <a:latin typeface="Times New Roman"/>
                          <a:cs typeface="Times New Roman"/>
                        </a:rPr>
                        <a:t>5 </a:t>
                      </a:r>
                      <a:endParaRPr lang="ja-JP" sz="14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r>
              <a:tr h="282545">
                <a:tc vMerge="1">
                  <a:txBody>
                    <a:bodyPr/>
                    <a:lstStyle/>
                    <a:p>
                      <a:pPr algn="ctr">
                        <a:lnSpc>
                          <a:spcPts val="1200"/>
                        </a:lnSpc>
                      </a:pPr>
                      <a:endParaRPr lang="ja-JP" sz="1400" b="1" dirty="0">
                        <a:effectLst/>
                        <a:latin typeface="Times New Roman" panose="02020603050405020304" pitchFamily="18" charset="0"/>
                        <a:cs typeface="Times New Roman" panose="02020603050405020304" pitchFamily="18" charset="0"/>
                      </a:endParaRPr>
                    </a:p>
                  </a:txBody>
                  <a:tcPr marL="51047" marR="51047" marT="0" marB="0" anchor="ctr"/>
                </a:tc>
                <a:tc>
                  <a:txBody>
                    <a:bodyPr/>
                    <a:lstStyle/>
                    <a:p>
                      <a:pPr algn="ctr">
                        <a:lnSpc>
                          <a:spcPts val="1200"/>
                        </a:lnSpc>
                      </a:pPr>
                      <a:r>
                        <a:rPr lang="en-US" sz="1100" dirty="0">
                          <a:solidFill>
                            <a:srgbClr val="000090"/>
                          </a:solidFill>
                          <a:effectLst/>
                          <a:latin typeface="Times New Roman"/>
                          <a:cs typeface="Times New Roman"/>
                        </a:rPr>
                        <a:t>U,V (HT)</a:t>
                      </a:r>
                      <a:endParaRPr lang="ja-JP" sz="1400" b="1" dirty="0">
                        <a:solidFill>
                          <a:srgbClr val="000090"/>
                        </a:solidFill>
                        <a:effectLst/>
                        <a:latin typeface="Times New Roman"/>
                        <a:cs typeface="Times New Roman"/>
                      </a:endParaRPr>
                    </a:p>
                  </a:txBody>
                  <a:tcPr marL="51047" marR="51047" marT="0" marB="0" anchor="ctr"/>
                </a:tc>
                <a:tc>
                  <a:txBody>
                    <a:bodyPr/>
                    <a:lstStyle/>
                    <a:p>
                      <a:pPr algn="ctr">
                        <a:lnSpc>
                          <a:spcPts val="1200"/>
                        </a:lnSpc>
                      </a:pPr>
                      <a:r>
                        <a:rPr lang="en-US" sz="1100" dirty="0">
                          <a:solidFill>
                            <a:srgbClr val="000090"/>
                          </a:solidFill>
                          <a:effectLst/>
                          <a:latin typeface="Times New Roman"/>
                          <a:cs typeface="Times New Roman"/>
                        </a:rPr>
                        <a:t>Global NWP</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15</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100</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500</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0.5</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1</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3</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a:solidFill>
                            <a:srgbClr val="000090"/>
                          </a:solidFill>
                          <a:effectLst/>
                          <a:latin typeface="Times New Roman"/>
                          <a:cs typeface="Times New Roman"/>
                        </a:rPr>
                        <a:t>1</a:t>
                      </a:r>
                      <a:endParaRPr lang="ja-JP" sz="1400" b="1">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6</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a:solidFill>
                            <a:srgbClr val="000090"/>
                          </a:solidFill>
                          <a:effectLst/>
                          <a:latin typeface="Times New Roman"/>
                          <a:cs typeface="Times New Roman"/>
                        </a:rPr>
                        <a:t>12</a:t>
                      </a:r>
                      <a:endParaRPr lang="ja-JP" sz="1400" b="1">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1 </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3 </a:t>
                      </a:r>
                      <a:endParaRPr lang="ja-JP" sz="1400" b="1" dirty="0">
                        <a:solidFill>
                          <a:srgbClr val="000090"/>
                        </a:solidFill>
                        <a:effectLst/>
                        <a:latin typeface="Times New Roman"/>
                        <a:cs typeface="Times New Roman"/>
                      </a:endParaRPr>
                    </a:p>
                  </a:txBody>
                  <a:tcPr marL="96720" marR="96720" marT="0" marB="0" anchor="ctr"/>
                </a:tc>
                <a:tc>
                  <a:txBody>
                    <a:bodyPr/>
                    <a:lstStyle/>
                    <a:p>
                      <a:pPr algn="ctr">
                        <a:lnSpc>
                          <a:spcPts val="1200"/>
                        </a:lnSpc>
                      </a:pPr>
                      <a:r>
                        <a:rPr lang="en-US" sz="1100" dirty="0">
                          <a:solidFill>
                            <a:srgbClr val="000090"/>
                          </a:solidFill>
                          <a:effectLst/>
                          <a:latin typeface="Times New Roman"/>
                          <a:cs typeface="Times New Roman"/>
                        </a:rPr>
                        <a:t>8 </a:t>
                      </a:r>
                      <a:endParaRPr lang="ja-JP" sz="1400" b="1" dirty="0">
                        <a:solidFill>
                          <a:srgbClr val="000090"/>
                        </a:solidFill>
                        <a:effectLst/>
                        <a:latin typeface="Times New Roman"/>
                        <a:cs typeface="Times New Roman"/>
                      </a:endParaRPr>
                    </a:p>
                  </a:txBody>
                  <a:tcPr marL="96720" marR="96720" marT="0" marB="0" anchor="ctr"/>
                </a:tc>
              </a:tr>
              <a:tr h="282545">
                <a:tc vMerge="1">
                  <a:txBody>
                    <a:bodyPr/>
                    <a:lstStyle/>
                    <a:p>
                      <a:pPr algn="ctr">
                        <a:lnSpc>
                          <a:spcPts val="1200"/>
                        </a:lnSpc>
                      </a:pPr>
                      <a:endParaRPr lang="ja-JP" sz="1400" b="1" dirty="0">
                        <a:effectLst/>
                        <a:latin typeface="Times New Roman" panose="02020603050405020304" pitchFamily="18" charset="0"/>
                        <a:cs typeface="Times New Roman" panose="02020603050405020304" pitchFamily="18" charset="0"/>
                      </a:endParaRPr>
                    </a:p>
                  </a:txBody>
                  <a:tcPr marL="51047" marR="51047" marT="0" marB="0" anchor="ctr"/>
                </a:tc>
                <a:tc>
                  <a:txBody>
                    <a:bodyPr/>
                    <a:lstStyle/>
                    <a:p>
                      <a:pPr algn="ctr">
                        <a:lnSpc>
                          <a:spcPts val="1200"/>
                        </a:lnSpc>
                      </a:pPr>
                      <a:r>
                        <a:rPr lang="en-US" sz="1100" dirty="0">
                          <a:solidFill>
                            <a:srgbClr val="000090"/>
                          </a:solidFill>
                          <a:effectLst/>
                          <a:latin typeface="Times New Roman"/>
                          <a:cs typeface="Times New Roman"/>
                        </a:rPr>
                        <a:t>U,V (LS)</a:t>
                      </a:r>
                      <a:endParaRPr lang="ja-JP" sz="1400" b="1" dirty="0">
                        <a:solidFill>
                          <a:srgbClr val="000090"/>
                        </a:solidFill>
                        <a:effectLst/>
                        <a:latin typeface="Times New Roman"/>
                        <a:cs typeface="Times New Roman"/>
                      </a:endParaRPr>
                    </a:p>
                  </a:txBody>
                  <a:tcPr marL="51047" marR="51047"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Global NWP</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15</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100</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500</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0.5</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1</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3</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1</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6</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12</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1 </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3 </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a:solidFill>
                            <a:srgbClr val="000090"/>
                          </a:solidFill>
                          <a:effectLst/>
                          <a:latin typeface="Times New Roman"/>
                          <a:cs typeface="Times New Roman"/>
                        </a:rPr>
                        <a:t>5 </a:t>
                      </a:r>
                      <a:endParaRPr lang="ja-JP" sz="14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r>
              <a:tr h="332285">
                <a:tc rowSpan="3">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altLang="ja-JP" sz="1400" dirty="0" smtClean="0">
                          <a:effectLst/>
                          <a:latin typeface="Times New Roman"/>
                          <a:cs typeface="Times New Roman"/>
                        </a:rPr>
                        <a:t>ESA</a:t>
                      </a:r>
                    </a:p>
                    <a:p>
                      <a:pPr marL="0" marR="0" indent="0" algn="ctr" defTabSz="914400" rtl="0" eaLnBrk="1" fontAlgn="auto" latinLnBrk="0" hangingPunct="1">
                        <a:lnSpc>
                          <a:spcPts val="1200"/>
                        </a:lnSpc>
                        <a:spcBef>
                          <a:spcPts val="0"/>
                        </a:spcBef>
                        <a:spcAft>
                          <a:spcPts val="0"/>
                        </a:spcAft>
                        <a:buClrTx/>
                        <a:buSzTx/>
                        <a:buFontTx/>
                        <a:buNone/>
                        <a:tabLst/>
                        <a:defRPr/>
                      </a:pPr>
                      <a:r>
                        <a:rPr lang="en-US" altLang="ja-JP" sz="1400" dirty="0" smtClean="0">
                          <a:effectLst/>
                          <a:latin typeface="Times New Roman"/>
                          <a:cs typeface="Times New Roman"/>
                        </a:rPr>
                        <a:t>ADM</a:t>
                      </a:r>
                      <a:endParaRPr lang="ja-JP" sz="1400" b="1" dirty="0">
                        <a:effectLst/>
                        <a:latin typeface="Times New Roman"/>
                        <a:cs typeface="Times New Roman"/>
                      </a:endParaRPr>
                    </a:p>
                  </a:txBody>
                  <a:tcPr marL="51047" marR="51047" marT="0" marB="0" anchor="ctr">
                    <a:lnT w="28575" cap="flat" cmpd="sng" algn="ctr">
                      <a:solidFill>
                        <a:srgbClr val="000090"/>
                      </a:solidFill>
                      <a:prstDash val="solid"/>
                      <a:round/>
                      <a:headEnd type="none" w="med" len="med"/>
                      <a:tailEnd type="none" w="med" len="med"/>
                    </a:lnT>
                    <a:lnB w="28575" cap="flat" cmpd="sng" algn="ctr">
                      <a:solidFill>
                        <a:srgbClr val="000090"/>
                      </a:solidFill>
                      <a:prstDash val="solid"/>
                      <a:round/>
                      <a:headEnd type="none" w="med" len="med"/>
                      <a:tailEnd type="none" w="med" len="med"/>
                    </a:lnB>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100" dirty="0" smtClean="0">
                          <a:solidFill>
                            <a:srgbClr val="000090"/>
                          </a:solidFill>
                          <a:effectLst/>
                          <a:latin typeface="Times New Roman"/>
                          <a:cs typeface="Times New Roman"/>
                        </a:rPr>
                        <a:t>0-</a:t>
                      </a:r>
                      <a:r>
                        <a:rPr lang="en-US" altLang="ja-JP" sz="1100" dirty="0" smtClean="0">
                          <a:solidFill>
                            <a:srgbClr val="000090"/>
                          </a:solidFill>
                          <a:effectLst/>
                          <a:latin typeface="Times New Roman"/>
                          <a:cs typeface="Times New Roman"/>
                        </a:rPr>
                        <a:t>2 km</a:t>
                      </a:r>
                      <a:endParaRPr lang="ja-JP" sz="1400" b="1" dirty="0">
                        <a:solidFill>
                          <a:srgbClr val="000090"/>
                        </a:solidFill>
                        <a:effectLst/>
                        <a:latin typeface="Times New Roman"/>
                        <a:cs typeface="Times New Roman"/>
                      </a:endParaRPr>
                    </a:p>
                  </a:txBody>
                  <a:tcPr marL="51047" marR="51047" marT="0" marB="0" anchor="ctr">
                    <a:lnT w="28575" cap="flat" cmpd="sng" algn="ctr">
                      <a:solidFill>
                        <a:srgbClr val="00009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lnSpc>
                          <a:spcPts val="1200"/>
                        </a:lnSpc>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lnB w="28575" cap="flat" cmpd="sng" algn="ctr">
                      <a:noFill/>
                      <a:prstDash val="solid"/>
                      <a:round/>
                      <a:headEnd type="none" w="med" len="med"/>
                      <a:tailEnd type="none" w="med" len="med"/>
                    </a:lnB>
                  </a:tcPr>
                </a:tc>
                <a:tc gridSpan="3">
                  <a:txBody>
                    <a:bodyPr/>
                    <a:lstStyle/>
                    <a:p>
                      <a:pPr algn="ctr">
                        <a:lnSpc>
                          <a:spcPts val="1200"/>
                        </a:lnSpc>
                      </a:pPr>
                      <a:r>
                        <a:rPr lang="en-US" altLang="ja-JP" sz="1100" dirty="0" smtClean="0">
                          <a:solidFill>
                            <a:srgbClr val="000090"/>
                          </a:solidFill>
                          <a:effectLst/>
                          <a:latin typeface="Times New Roman"/>
                          <a:cs typeface="Times New Roman"/>
                        </a:rPr>
                        <a:t>100</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0.5</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≤1-2</a:t>
                      </a:r>
                    </a:p>
                    <a:p>
                      <a:pPr algn="ctr">
                        <a:lnSpc>
                          <a:spcPts val="1200"/>
                        </a:lnSpc>
                      </a:pPr>
                      <a:r>
                        <a:rPr lang="en-US" altLang="ja-JP" sz="1100" dirty="0" smtClean="0">
                          <a:solidFill>
                            <a:srgbClr val="000090"/>
                          </a:solidFill>
                          <a:effectLst/>
                          <a:latin typeface="Times New Roman"/>
                          <a:cs typeface="Times New Roman"/>
                        </a:rPr>
                        <a:t>(Bias: ≤0.5)</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lnB w="28575" cap="flat" cmpd="sng" algn="ctr">
                      <a:noFill/>
                      <a:prstDash val="solid"/>
                      <a:round/>
                      <a:headEnd type="none" w="med" len="med"/>
                      <a:tailEnd type="none" w="med" len="med"/>
                    </a:lnB>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r h="332285">
                <a:tc vMerge="1">
                  <a:txBody>
                    <a:bodyPr/>
                    <a:lstStyle/>
                    <a:p>
                      <a:pPr algn="ctr">
                        <a:lnSpc>
                          <a:spcPts val="1200"/>
                        </a:lnSpc>
                      </a:pPr>
                      <a:endParaRPr lang="ja-JP" sz="1400" b="1" dirty="0">
                        <a:effectLst/>
                        <a:latin typeface="Times New Roman" panose="02020603050405020304" pitchFamily="18" charset="0"/>
                        <a:cs typeface="Times New Roman" panose="02020603050405020304" pitchFamily="18" charset="0"/>
                      </a:endParaRPr>
                    </a:p>
                  </a:txBody>
                  <a:tcPr marL="51047" marR="51047" marT="0" marB="0" anchor="ctr">
                    <a:lnT w="28575" cap="flat" cmpd="sng" algn="ctr">
                      <a:solidFill>
                        <a:srgbClr val="000090"/>
                      </a:solidFill>
                      <a:prstDash val="solid"/>
                      <a:round/>
                      <a:headEnd type="none" w="med" len="med"/>
                      <a:tailEnd type="none" w="med" len="med"/>
                    </a:lnT>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smtClean="0">
                          <a:solidFill>
                            <a:srgbClr val="000090"/>
                          </a:solidFill>
                          <a:effectLst/>
                          <a:latin typeface="Times New Roman"/>
                          <a:cs typeface="Times New Roman"/>
                        </a:rPr>
                        <a:t>2-16 km</a:t>
                      </a:r>
                      <a:endParaRPr lang="ja-JP" sz="1400" b="1" dirty="0">
                        <a:solidFill>
                          <a:srgbClr val="000090"/>
                        </a:solidFill>
                        <a:effectLst/>
                        <a:latin typeface="Times New Roman"/>
                        <a:cs typeface="Times New Roman"/>
                      </a:endParaRPr>
                    </a:p>
                  </a:txBody>
                  <a:tcPr marL="51047" marR="51047"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ts val="1200"/>
                        </a:lnSpc>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lnSpc>
                          <a:spcPts val="1200"/>
                        </a:lnSpc>
                      </a:pPr>
                      <a:r>
                        <a:rPr lang="en-US" altLang="ja-JP" sz="1100" u="none" dirty="0" smtClean="0">
                          <a:solidFill>
                            <a:srgbClr val="000090"/>
                          </a:solidFill>
                          <a:effectLst/>
                          <a:latin typeface="Times New Roman"/>
                          <a:cs typeface="Times New Roman"/>
                        </a:rPr>
                        <a:t>100</a:t>
                      </a:r>
                      <a:endParaRPr lang="ja-JP" sz="1100" b="1" u="none" dirty="0">
                        <a:solidFill>
                          <a:srgbClr val="000090"/>
                        </a:solidFill>
                        <a:effectLst/>
                        <a:latin typeface="Times New Roman"/>
                        <a:cs typeface="Times New Roman"/>
                      </a:endParaRPr>
                    </a:p>
                  </a:txBody>
                  <a:tcPr marL="96720" marR="9672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u="none" dirty="0" smtClean="0">
                          <a:solidFill>
                            <a:srgbClr val="000090"/>
                          </a:solidFill>
                          <a:effectLst/>
                          <a:latin typeface="Times New Roman"/>
                          <a:cs typeface="Times New Roman"/>
                        </a:rPr>
                        <a:t>1</a:t>
                      </a:r>
                      <a:endParaRPr lang="ja-JP" sz="1100" b="1" u="none" dirty="0">
                        <a:solidFill>
                          <a:srgbClr val="000090"/>
                        </a:solidFill>
                        <a:effectLst/>
                        <a:latin typeface="Times New Roman"/>
                        <a:cs typeface="Times New Roman"/>
                      </a:endParaRPr>
                    </a:p>
                  </a:txBody>
                  <a:tcPr marL="96720" marR="9672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u="none" dirty="0">
                        <a:solidFill>
                          <a:srgbClr val="000090"/>
                        </a:solidFill>
                        <a:effectLst/>
                        <a:latin typeface="Times New Roman"/>
                        <a:cs typeface="Times New Roman"/>
                      </a:endParaRPr>
                    </a:p>
                  </a:txBody>
                  <a:tcPr marL="96720" marR="9672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≤2 </a:t>
                      </a:r>
                    </a:p>
                    <a:p>
                      <a:pPr algn="ctr">
                        <a:lnSpc>
                          <a:spcPts val="1200"/>
                        </a:lnSpc>
                      </a:pPr>
                      <a:r>
                        <a:rPr lang="en-US" altLang="ja-JP" sz="1100" dirty="0" smtClean="0">
                          <a:solidFill>
                            <a:srgbClr val="000090"/>
                          </a:solidFill>
                          <a:effectLst/>
                          <a:latin typeface="Times New Roman"/>
                          <a:cs typeface="Times New Roman"/>
                        </a:rPr>
                        <a:t>(Bias: ≤0.5)</a:t>
                      </a:r>
                      <a:endParaRPr lang="ja-JP" altLang="ja-JP" sz="1100" b="1" dirty="0">
                        <a:solidFill>
                          <a:srgbClr val="000090"/>
                        </a:solidFill>
                        <a:effectLst/>
                        <a:latin typeface="Times New Roman"/>
                        <a:cs typeface="Times New Roman"/>
                      </a:endParaRPr>
                    </a:p>
                  </a:txBody>
                  <a:tcPr marL="96720" marR="96720" marT="0" marB="0" anchor="ctr">
                    <a:lnL w="12700" cmpd="sng">
                      <a:noFill/>
                    </a:lnL>
                    <a:lnR w="12700" cmpd="sng">
                      <a:noFill/>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r h="332285">
                <a:tc vMerge="1">
                  <a:txBody>
                    <a:bodyPr/>
                    <a:lstStyle/>
                    <a:p>
                      <a:pPr algn="ctr">
                        <a:lnSpc>
                          <a:spcPts val="1200"/>
                        </a:lnSpc>
                      </a:pPr>
                      <a:endParaRPr lang="ja-JP" sz="1400" b="1" dirty="0">
                        <a:effectLst/>
                        <a:latin typeface="Times New Roman" panose="02020603050405020304" pitchFamily="18" charset="0"/>
                        <a:cs typeface="Times New Roman" panose="02020603050405020304" pitchFamily="18" charset="0"/>
                      </a:endParaRPr>
                    </a:p>
                  </a:txBody>
                  <a:tcPr marL="51047" marR="51047" marT="0" marB="0" anchor="ctr">
                    <a:lnT w="28575" cap="flat" cmpd="sng" algn="ctr">
                      <a:solidFill>
                        <a:srgbClr val="000090"/>
                      </a:solidFill>
                      <a:prstDash val="solid"/>
                      <a:round/>
                      <a:headEnd type="none" w="med" len="med"/>
                      <a:tailEnd type="none" w="med" len="med"/>
                    </a:lnT>
                    <a:lnB w="28575" cap="flat" cmpd="sng" algn="ctr">
                      <a:solidFill>
                        <a:srgbClr val="000090"/>
                      </a:solidFill>
                      <a:prstDash val="solid"/>
                      <a:round/>
                      <a:headEnd type="none" w="med" len="med"/>
                      <a:tailEnd type="none" w="med" len="med"/>
                    </a:lnB>
                  </a:tcPr>
                </a:tc>
                <a:tc>
                  <a:txBody>
                    <a:bodyPr/>
                    <a:lstStyle/>
                    <a:p>
                      <a:pPr algn="ctr">
                        <a:lnSpc>
                          <a:spcPts val="1200"/>
                        </a:lnSpc>
                      </a:pPr>
                      <a:r>
                        <a:rPr lang="en-US" sz="1100" dirty="0" smtClean="0">
                          <a:solidFill>
                            <a:srgbClr val="000090"/>
                          </a:solidFill>
                          <a:effectLst/>
                          <a:latin typeface="Times New Roman"/>
                          <a:cs typeface="Times New Roman"/>
                        </a:rPr>
                        <a:t>16-20 (30) km</a:t>
                      </a:r>
                      <a:endParaRPr lang="ja-JP" sz="1400" b="1" dirty="0">
                        <a:solidFill>
                          <a:srgbClr val="000090"/>
                        </a:solidFill>
                        <a:effectLst/>
                        <a:latin typeface="Times New Roman"/>
                        <a:cs typeface="Times New Roman"/>
                      </a:endParaRPr>
                    </a:p>
                  </a:txBody>
                  <a:tcPr marL="51047" marR="51047" marT="0" marB="0" anchor="ctr">
                    <a:lnT w="28575" cap="flat" cmpd="sng" algn="ctr">
                      <a:noFill/>
                      <a:prstDash val="solid"/>
                      <a:round/>
                      <a:headEnd type="none" w="med" len="med"/>
                      <a:tailEnd type="none" w="med" len="med"/>
                    </a:lnT>
                    <a:lnB w="28575" cap="flat" cmpd="sng" algn="ctr">
                      <a:solidFill>
                        <a:srgbClr val="000090"/>
                      </a:solidFill>
                      <a:prstDash val="solid"/>
                      <a:round/>
                      <a:headEnd type="none" w="med" len="med"/>
                      <a:tailEnd type="none" w="med" len="med"/>
                    </a:lnB>
                  </a:tcPr>
                </a:tc>
                <a:tc>
                  <a:txBody>
                    <a:bodyPr/>
                    <a:lstStyle/>
                    <a:p>
                      <a:pPr algn="ctr">
                        <a:lnSpc>
                          <a:spcPts val="1200"/>
                        </a:lnSpc>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lnT w="28575" cap="flat" cmpd="sng" algn="ctr">
                      <a:noFill/>
                      <a:prstDash val="solid"/>
                      <a:round/>
                      <a:headEnd type="none" w="med" len="med"/>
                      <a:tailEnd type="none" w="med" len="med"/>
                    </a:lnT>
                    <a:lnB w="28575" cap="flat" cmpd="sng" algn="ctr">
                      <a:solidFill>
                        <a:srgbClr val="000090"/>
                      </a:solidFill>
                      <a:prstDash val="solid"/>
                      <a:round/>
                      <a:headEnd type="none" w="med" len="med"/>
                      <a:tailEnd type="none" w="med" len="med"/>
                    </a:lnB>
                  </a:tcPr>
                </a:tc>
                <a:tc gridSpan="3">
                  <a:txBody>
                    <a:bodyPr/>
                    <a:lstStyle/>
                    <a:p>
                      <a:pPr algn="ctr">
                        <a:lnSpc>
                          <a:spcPts val="1200"/>
                        </a:lnSpc>
                      </a:pPr>
                      <a:r>
                        <a:rPr lang="en-US" altLang="ja-JP" sz="1100" u="none" dirty="0" smtClean="0">
                          <a:solidFill>
                            <a:srgbClr val="000090"/>
                          </a:solidFill>
                          <a:effectLst/>
                          <a:latin typeface="Times New Roman"/>
                          <a:cs typeface="Times New Roman"/>
                        </a:rPr>
                        <a:t>100</a:t>
                      </a:r>
                      <a:endParaRPr lang="ja-JP" sz="1100" b="1" u="none" dirty="0">
                        <a:solidFill>
                          <a:srgbClr val="000090"/>
                        </a:solidFill>
                        <a:effectLst/>
                        <a:latin typeface="Times New Roman"/>
                        <a:cs typeface="Times New Roman"/>
                      </a:endParaRPr>
                    </a:p>
                  </a:txBody>
                  <a:tcPr marL="96720" marR="96720" marT="0" marB="0" anchor="ctr">
                    <a:lnT w="28575" cap="flat" cmpd="sng" algn="ctr">
                      <a:noFill/>
                      <a:prstDash val="solid"/>
                      <a:round/>
                      <a:headEnd type="none" w="med" len="med"/>
                      <a:tailEnd type="none" w="med" len="med"/>
                    </a:lnT>
                    <a:lnB w="28575" cap="flat" cmpd="sng" algn="ctr">
                      <a:solidFill>
                        <a:srgbClr val="000090"/>
                      </a:solidFill>
                      <a:prstDash val="solid"/>
                      <a:round/>
                      <a:headEnd type="none" w="med" len="med"/>
                      <a:tailEnd type="none" w="med" len="med"/>
                    </a:lnB>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u="none" dirty="0" smtClean="0">
                          <a:solidFill>
                            <a:srgbClr val="000090"/>
                          </a:solidFill>
                          <a:effectLst/>
                          <a:latin typeface="Times New Roman"/>
                          <a:cs typeface="Times New Roman"/>
                        </a:rPr>
                        <a:t>2</a:t>
                      </a:r>
                      <a:endParaRPr lang="ja-JP" sz="1100" b="1" u="none" dirty="0">
                        <a:solidFill>
                          <a:srgbClr val="000090"/>
                        </a:solidFill>
                        <a:effectLst/>
                        <a:latin typeface="Times New Roman"/>
                        <a:cs typeface="Times New Roman"/>
                      </a:endParaRPr>
                    </a:p>
                  </a:txBody>
                  <a:tcPr marL="96720" marR="96720" marT="0" marB="0" anchor="ctr">
                    <a:lnT w="28575" cap="flat" cmpd="sng" algn="ctr">
                      <a:noFill/>
                      <a:prstDash val="solid"/>
                      <a:round/>
                      <a:headEnd type="none" w="med" len="med"/>
                      <a:tailEnd type="none" w="med" len="med"/>
                    </a:lnT>
                    <a:lnB w="28575" cap="flat" cmpd="sng" algn="ctr">
                      <a:solidFill>
                        <a:srgbClr val="000090"/>
                      </a:solidFill>
                      <a:prstDash val="solid"/>
                      <a:round/>
                      <a:headEnd type="none" w="med" len="med"/>
                      <a:tailEnd type="none" w="med" len="med"/>
                    </a:lnB>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u="none" dirty="0">
                        <a:solidFill>
                          <a:srgbClr val="000090"/>
                        </a:solidFill>
                        <a:effectLst/>
                        <a:latin typeface="Times New Roman"/>
                        <a:cs typeface="Times New Roman"/>
                      </a:endParaRPr>
                    </a:p>
                  </a:txBody>
                  <a:tcPr marL="96720" marR="96720" marT="0" marB="0" anchor="ctr">
                    <a:lnT w="28575" cap="flat" cmpd="sng" algn="ctr">
                      <a:noFill/>
                      <a:prstDash val="solid"/>
                      <a:round/>
                      <a:headEnd type="none" w="med" len="med"/>
                      <a:tailEnd type="none" w="med" len="med"/>
                    </a:lnT>
                    <a:lnB w="28575" cap="flat" cmpd="sng" algn="ctr">
                      <a:solidFill>
                        <a:srgbClr val="000090"/>
                      </a:solidFill>
                      <a:prstDash val="solid"/>
                      <a:round/>
                      <a:headEnd type="none" w="med" len="med"/>
                      <a:tailEnd type="none" w="med" len="med"/>
                    </a:lnB>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≤3</a:t>
                      </a:r>
                    </a:p>
                    <a:p>
                      <a:pPr algn="ctr">
                        <a:lnSpc>
                          <a:spcPts val="1200"/>
                        </a:lnSpc>
                      </a:pPr>
                      <a:r>
                        <a:rPr lang="en-US" altLang="ja-JP" sz="1100" dirty="0" smtClean="0">
                          <a:solidFill>
                            <a:srgbClr val="000090"/>
                          </a:solidFill>
                          <a:effectLst/>
                          <a:latin typeface="Times New Roman"/>
                          <a:cs typeface="Times New Roman"/>
                        </a:rPr>
                        <a:t>(Bias: ≤0.5)</a:t>
                      </a:r>
                      <a:endParaRPr lang="ja-JP" altLang="ja-JP" sz="1100" b="1" dirty="0">
                        <a:solidFill>
                          <a:srgbClr val="000090"/>
                        </a:solidFill>
                        <a:effectLst/>
                        <a:latin typeface="Times New Roman"/>
                        <a:cs typeface="Times New Roman"/>
                      </a:endParaRPr>
                    </a:p>
                  </a:txBody>
                  <a:tcPr marL="96720" marR="96720" marT="0" marB="0" anchor="ctr">
                    <a:lnT w="28575" cap="flat" cmpd="sng" algn="ctr">
                      <a:noFill/>
                      <a:prstDash val="solid"/>
                      <a:round/>
                      <a:headEnd type="none" w="med" len="med"/>
                      <a:tailEnd type="none" w="med" len="med"/>
                    </a:lnT>
                    <a:lnB w="28575" cap="flat" cmpd="sng" algn="ctr">
                      <a:solidFill>
                        <a:srgbClr val="000090"/>
                      </a:solidFill>
                      <a:prstDash val="solid"/>
                      <a:round/>
                      <a:headEnd type="none" w="med" len="med"/>
                      <a:tailEnd type="none" w="med" len="med"/>
                    </a:lnB>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r h="332285">
                <a:tc rowSpan="4">
                  <a:txBody>
                    <a:bodyPr/>
                    <a:lstStyle/>
                    <a:p>
                      <a:pPr algn="ctr">
                        <a:lnSpc>
                          <a:spcPts val="1200"/>
                        </a:lnSpc>
                      </a:pPr>
                      <a:r>
                        <a:rPr lang="en-US" altLang="ja-JP" sz="1400" dirty="0" smtClean="0">
                          <a:effectLst/>
                          <a:latin typeface="Times New Roman"/>
                          <a:cs typeface="Times New Roman"/>
                        </a:rPr>
                        <a:t>Japan</a:t>
                      </a:r>
                      <a:endParaRPr lang="ja-JP" sz="1400" b="1" dirty="0">
                        <a:effectLst/>
                        <a:latin typeface="Times New Roman"/>
                        <a:cs typeface="Times New Roman"/>
                      </a:endParaRPr>
                    </a:p>
                  </a:txBody>
                  <a:tcPr marL="51047" marR="51047" marT="0" marB="0" anchor="ctr">
                    <a:lnT w="28575" cap="flat" cmpd="sng" algn="ctr">
                      <a:solidFill>
                        <a:srgbClr val="000090"/>
                      </a:solidFill>
                      <a:prstDash val="solid"/>
                      <a:round/>
                      <a:headEnd type="none" w="med" len="med"/>
                      <a:tailEnd type="none" w="med" len="med"/>
                    </a:lnT>
                    <a:lnB w="28575" cap="flat" cmpd="sng" algn="ctr">
                      <a:solidFill>
                        <a:srgbClr val="000090"/>
                      </a:solidFill>
                      <a:prstDash val="solid"/>
                      <a:round/>
                      <a:headEnd type="none" w="med" len="med"/>
                      <a:tailEnd type="none" w="med" len="med"/>
                    </a:lnB>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altLang="ja-JP" sz="1100" dirty="0" smtClean="0">
                          <a:solidFill>
                            <a:srgbClr val="000090"/>
                          </a:solidFill>
                          <a:effectLst/>
                          <a:latin typeface="Times New Roman"/>
                          <a:cs typeface="Times New Roman"/>
                        </a:rPr>
                        <a:t>0-2 km</a:t>
                      </a:r>
                      <a:endParaRPr lang="ja-JP" altLang="ja-JP" sz="1400" b="1" dirty="0" smtClean="0">
                        <a:solidFill>
                          <a:srgbClr val="000090"/>
                        </a:solidFill>
                        <a:effectLst/>
                        <a:latin typeface="Times New Roman"/>
                        <a:cs typeface="Times New Roman"/>
                      </a:endParaRPr>
                    </a:p>
                  </a:txBody>
                  <a:tcPr marL="51047" marR="51047" marT="0" marB="0" anchor="ctr">
                    <a:lnT w="28575" cap="flat" cmpd="sng" algn="ctr">
                      <a:solidFill>
                        <a:srgbClr val="000090"/>
                      </a:solidFill>
                      <a:prstDash val="solid"/>
                      <a:round/>
                      <a:headEnd type="none" w="med" len="med"/>
                      <a:tailEnd type="none" w="med" len="med"/>
                    </a:lnT>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gridSpan="3">
                  <a:txBody>
                    <a:bodyPr/>
                    <a:lstStyle/>
                    <a:p>
                      <a:pPr algn="ctr">
                        <a:lnSpc>
                          <a:spcPts val="1200"/>
                        </a:lnSpc>
                      </a:pPr>
                      <a:r>
                        <a:rPr lang="en-US" altLang="ja-JP" sz="1100" dirty="0" smtClean="0">
                          <a:solidFill>
                            <a:srgbClr val="000090"/>
                          </a:solidFill>
                          <a:effectLst/>
                          <a:latin typeface="Times New Roman"/>
                          <a:cs typeface="Times New Roman"/>
                        </a:rPr>
                        <a:t>100</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0.5</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1</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r h="333792">
                <a:tc vMerge="1">
                  <a:txBody>
                    <a:bodyPr/>
                    <a:lstStyle/>
                    <a:p>
                      <a:pPr algn="ctr">
                        <a:lnSpc>
                          <a:spcPts val="1200"/>
                        </a:lnSpc>
                      </a:pPr>
                      <a:endParaRPr lang="ja-JP" sz="1100" b="1" dirty="0">
                        <a:effectLst/>
                        <a:latin typeface="Times New Roman" panose="02020603050405020304" pitchFamily="18" charset="0"/>
                        <a:cs typeface="Times New Roman" panose="02020603050405020304" pitchFamily="18" charset="0"/>
                      </a:endParaRPr>
                    </a:p>
                  </a:txBody>
                  <a:tcPr marL="51047" marR="51047" marT="0" marB="0" anchor="ctr"/>
                </a:tc>
                <a:tc>
                  <a:txBody>
                    <a:bodyPr/>
                    <a:lstStyle/>
                    <a:p>
                      <a:pPr algn="ctr">
                        <a:lnSpc>
                          <a:spcPts val="1200"/>
                        </a:lnSpc>
                      </a:pPr>
                      <a:r>
                        <a:rPr lang="en-US" altLang="ja-JP" sz="1100" dirty="0" smtClean="0">
                          <a:solidFill>
                            <a:srgbClr val="000090"/>
                          </a:solidFill>
                          <a:effectLst/>
                          <a:latin typeface="Times New Roman"/>
                          <a:cs typeface="Times New Roman"/>
                        </a:rPr>
                        <a:t>2km</a:t>
                      </a:r>
                      <a:endParaRPr lang="ja-JP" sz="1100" b="1" dirty="0">
                        <a:solidFill>
                          <a:srgbClr val="000090"/>
                        </a:solidFill>
                        <a:effectLst/>
                        <a:latin typeface="Times New Roman"/>
                        <a:cs typeface="Times New Roman"/>
                      </a:endParaRPr>
                    </a:p>
                  </a:txBody>
                  <a:tcPr marL="51047" marR="51047" marT="0" marB="0" anchor="ctr"/>
                </a:tc>
                <a:tc>
                  <a:txBody>
                    <a:bodyPr/>
                    <a:lstStyle/>
                    <a:p>
                      <a:pPr algn="ctr">
                        <a:lnSpc>
                          <a:spcPts val="1200"/>
                        </a:lnSpc>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100</a:t>
                      </a:r>
                      <a:endParaRPr lang="ja-JP" sz="1100" b="1"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0.5</a:t>
                      </a:r>
                      <a:endParaRPr lang="ja-JP" sz="1100" b="1"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1</a:t>
                      </a:r>
                      <a:endParaRPr lang="ja-JP" sz="1100" b="1"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r h="333792">
                <a:tc vMerge="1">
                  <a:txBody>
                    <a:bodyPr/>
                    <a:lstStyle/>
                    <a:p>
                      <a:pPr algn="ctr">
                        <a:lnSpc>
                          <a:spcPts val="1200"/>
                        </a:lnSpc>
                      </a:pPr>
                      <a:endParaRPr lang="ja-JP" sz="1100" b="1" dirty="0">
                        <a:effectLst/>
                        <a:latin typeface="Times New Roman" panose="02020603050405020304" pitchFamily="18" charset="0"/>
                        <a:cs typeface="Times New Roman" panose="02020603050405020304" pitchFamily="18" charset="0"/>
                      </a:endParaRPr>
                    </a:p>
                  </a:txBody>
                  <a:tcPr marL="51047" marR="51047" marT="0" marB="0" anchor="ctr"/>
                </a:tc>
                <a:tc>
                  <a:txBody>
                    <a:bodyPr/>
                    <a:lstStyle/>
                    <a:p>
                      <a:pPr algn="ctr">
                        <a:lnSpc>
                          <a:spcPts val="1200"/>
                        </a:lnSpc>
                      </a:pPr>
                      <a:r>
                        <a:rPr lang="en-US" altLang="ja-JP" sz="1100" dirty="0" smtClean="0">
                          <a:solidFill>
                            <a:srgbClr val="000090"/>
                          </a:solidFill>
                          <a:effectLst/>
                          <a:latin typeface="Times New Roman"/>
                          <a:cs typeface="Times New Roman"/>
                        </a:rPr>
                        <a:t>5km</a:t>
                      </a:r>
                      <a:endParaRPr lang="ja-JP" sz="1100" b="1" dirty="0">
                        <a:solidFill>
                          <a:srgbClr val="000090"/>
                        </a:solidFill>
                        <a:effectLst/>
                        <a:latin typeface="Times New Roman"/>
                        <a:cs typeface="Times New Roman"/>
                      </a:endParaRPr>
                    </a:p>
                  </a:txBody>
                  <a:tcPr marL="51047" marR="51047" marT="0" marB="0" anchor="ctr"/>
                </a:tc>
                <a:tc>
                  <a:txBody>
                    <a:bodyPr/>
                    <a:lstStyle/>
                    <a:p>
                      <a:pPr algn="ctr">
                        <a:lnSpc>
                          <a:spcPts val="1200"/>
                        </a:lnSpc>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tc>
                <a:tc gridSpan="3">
                  <a:txBody>
                    <a:bodyPr/>
                    <a:lstStyle/>
                    <a:p>
                      <a:pPr algn="ctr">
                        <a:lnSpc>
                          <a:spcPts val="1200"/>
                        </a:lnSpc>
                      </a:pPr>
                      <a:r>
                        <a:rPr lang="en-US" altLang="ja-JP" sz="1100" u="none" dirty="0" smtClean="0">
                          <a:solidFill>
                            <a:srgbClr val="000090"/>
                          </a:solidFill>
                          <a:effectLst/>
                          <a:latin typeface="Times New Roman"/>
                          <a:cs typeface="Times New Roman"/>
                        </a:rPr>
                        <a:t>100</a:t>
                      </a:r>
                      <a:endParaRPr lang="ja-JP" sz="1100" b="1" u="none"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u="none" dirty="0" smtClean="0">
                          <a:solidFill>
                            <a:srgbClr val="000090"/>
                          </a:solidFill>
                          <a:effectLst/>
                          <a:latin typeface="Times New Roman"/>
                          <a:cs typeface="Times New Roman"/>
                        </a:rPr>
                        <a:t>1</a:t>
                      </a:r>
                      <a:endParaRPr lang="ja-JP" sz="1100" b="1" u="none"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u="none"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u="none" dirty="0" smtClean="0">
                          <a:solidFill>
                            <a:srgbClr val="000090"/>
                          </a:solidFill>
                          <a:effectLst/>
                          <a:latin typeface="Times New Roman"/>
                          <a:cs typeface="Times New Roman"/>
                        </a:rPr>
                        <a:t>2</a:t>
                      </a:r>
                      <a:endParaRPr lang="ja-JP" sz="1100" b="1" u="none"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r h="333792">
                <a:tc vMerge="1">
                  <a:txBody>
                    <a:bodyPr/>
                    <a:lstStyle/>
                    <a:p>
                      <a:pPr algn="ctr">
                        <a:lnSpc>
                          <a:spcPts val="1200"/>
                        </a:lnSpc>
                      </a:pPr>
                      <a:endParaRPr lang="ja-JP" sz="1100" b="1" dirty="0">
                        <a:effectLst/>
                        <a:latin typeface="Times New Roman" panose="02020603050405020304" pitchFamily="18" charset="0"/>
                        <a:cs typeface="Times New Roman" panose="02020603050405020304" pitchFamily="18" charset="0"/>
                      </a:endParaRPr>
                    </a:p>
                  </a:txBody>
                  <a:tcPr marL="51047" marR="51047" marT="0" marB="0" anchor="ctr"/>
                </a:tc>
                <a:tc>
                  <a:txBody>
                    <a:bodyPr/>
                    <a:lstStyle/>
                    <a:p>
                      <a:pPr algn="ctr">
                        <a:lnSpc>
                          <a:spcPts val="1200"/>
                        </a:lnSpc>
                      </a:pPr>
                      <a:r>
                        <a:rPr lang="en-US" altLang="ja-JP" sz="1100" dirty="0" smtClean="0">
                          <a:solidFill>
                            <a:srgbClr val="000090"/>
                          </a:solidFill>
                          <a:effectLst/>
                          <a:latin typeface="Times New Roman"/>
                          <a:cs typeface="Times New Roman"/>
                        </a:rPr>
                        <a:t>10km</a:t>
                      </a:r>
                      <a:endParaRPr lang="ja-JP" sz="1100" b="1" dirty="0">
                        <a:solidFill>
                          <a:srgbClr val="000090"/>
                        </a:solidFill>
                        <a:effectLst/>
                        <a:latin typeface="Times New Roman"/>
                        <a:cs typeface="Times New Roman"/>
                      </a:endParaRPr>
                    </a:p>
                  </a:txBody>
                  <a:tcPr marL="51047" marR="51047" marT="0" marB="0" anchor="ctr">
                    <a:lnB w="28575" cap="flat" cmpd="sng" algn="ctr">
                      <a:solidFill>
                        <a:srgbClr val="000090"/>
                      </a:solidFill>
                      <a:prstDash val="solid"/>
                      <a:round/>
                      <a:headEnd type="none" w="med" len="med"/>
                      <a:tailEnd type="none" w="med" len="med"/>
                    </a:lnB>
                  </a:tcPr>
                </a:tc>
                <a:tc>
                  <a:txBody>
                    <a:bodyPr/>
                    <a:lstStyle/>
                    <a:p>
                      <a:pPr algn="ctr">
                        <a:lnSpc>
                          <a:spcPts val="1200"/>
                        </a:lnSpc>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gridSpan="3">
                  <a:txBody>
                    <a:bodyPr/>
                    <a:lstStyle/>
                    <a:p>
                      <a:pPr algn="ctr">
                        <a:lnSpc>
                          <a:spcPts val="1200"/>
                        </a:lnSpc>
                      </a:pPr>
                      <a:r>
                        <a:rPr lang="en-US" altLang="ja-JP" sz="1100" u="none" dirty="0" smtClean="0">
                          <a:solidFill>
                            <a:srgbClr val="000090"/>
                          </a:solidFill>
                          <a:effectLst/>
                          <a:latin typeface="Times New Roman"/>
                          <a:cs typeface="Times New Roman"/>
                        </a:rPr>
                        <a:t>100</a:t>
                      </a:r>
                      <a:endParaRPr lang="ja-JP" sz="1100" b="1" u="none"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u="none" dirty="0" smtClean="0">
                          <a:solidFill>
                            <a:srgbClr val="000090"/>
                          </a:solidFill>
                          <a:effectLst/>
                          <a:latin typeface="Times New Roman"/>
                          <a:cs typeface="Times New Roman"/>
                        </a:rPr>
                        <a:t>2</a:t>
                      </a:r>
                      <a:endParaRPr lang="ja-JP" sz="1100" b="1" u="none"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u="none"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u="none" dirty="0" smtClean="0">
                          <a:solidFill>
                            <a:srgbClr val="000090"/>
                          </a:solidFill>
                          <a:effectLst/>
                          <a:latin typeface="Times New Roman"/>
                          <a:cs typeface="Times New Roman"/>
                        </a:rPr>
                        <a:t>4</a:t>
                      </a:r>
                      <a:endParaRPr lang="ja-JP" sz="1100" b="1" u="none" dirty="0">
                        <a:solidFill>
                          <a:srgbClr val="000090"/>
                        </a:solidFill>
                        <a:effectLst/>
                        <a:latin typeface="Times New Roman"/>
                        <a:cs typeface="Times New Roman"/>
                      </a:endParaRPr>
                    </a:p>
                  </a:txBody>
                  <a:tcPr marL="96720" marR="96720" marT="0" marB="0" anchor="ctr">
                    <a:lnB w="28575" cap="flat" cmpd="sng" algn="ctr">
                      <a:solidFill>
                        <a:srgbClr val="000090"/>
                      </a:solidFill>
                      <a:prstDash val="solid"/>
                      <a:round/>
                      <a:headEnd type="none" w="med" len="med"/>
                      <a:tailEnd type="none" w="med" len="med"/>
                    </a:lnB>
                  </a:tcP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r h="346834">
                <a:tc rowSpan="3">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altLang="ja-JP" sz="1200" dirty="0" smtClean="0">
                          <a:effectLst/>
                          <a:latin typeface="Times New Roman"/>
                          <a:cs typeface="Times New Roman"/>
                        </a:rPr>
                        <a:t>NASA</a:t>
                      </a:r>
                      <a:endParaRPr lang="ja-JP" sz="1200" b="1" dirty="0">
                        <a:effectLst/>
                        <a:latin typeface="Times New Roman"/>
                        <a:cs typeface="Times New Roman"/>
                      </a:endParaRPr>
                    </a:p>
                  </a:txBody>
                  <a:tcPr marL="51047" marR="51047" marT="0" marB="0" anchor="ctr">
                    <a:lnT w="28575" cap="flat" cmpd="sng" algn="ctr">
                      <a:solidFill>
                        <a:srgbClr val="000090"/>
                      </a:solidFill>
                      <a:prstDash val="solid"/>
                      <a:round/>
                      <a:headEnd type="none" w="med" len="med"/>
                      <a:tailEnd type="none" w="med" len="med"/>
                    </a:lnT>
                  </a:tcPr>
                </a:tc>
                <a:tc>
                  <a:txBody>
                    <a:bodyPr/>
                    <a:lstStyle/>
                    <a:p>
                      <a:pPr marL="0" marR="0" indent="0" algn="ctr" defTabSz="914400" rtl="0" eaLnBrk="1" fontAlgn="auto" latinLnBrk="0" hangingPunct="1">
                        <a:lnSpc>
                          <a:spcPts val="1200"/>
                        </a:lnSpc>
                        <a:spcBef>
                          <a:spcPts val="0"/>
                        </a:spcBef>
                        <a:spcAft>
                          <a:spcPts val="0"/>
                        </a:spcAft>
                        <a:buClrTx/>
                        <a:buSzTx/>
                        <a:buFontTx/>
                        <a:buNone/>
                        <a:tabLst/>
                        <a:defRPr/>
                      </a:pPr>
                      <a:r>
                        <a:rPr lang="en-US" sz="1100" dirty="0" smtClean="0">
                          <a:solidFill>
                            <a:srgbClr val="000090"/>
                          </a:solidFill>
                          <a:effectLst/>
                          <a:latin typeface="Times New Roman"/>
                          <a:cs typeface="Times New Roman"/>
                        </a:rPr>
                        <a:t>0-</a:t>
                      </a:r>
                      <a:r>
                        <a:rPr lang="en-US" altLang="ja-JP" sz="1100" dirty="0" smtClean="0">
                          <a:solidFill>
                            <a:srgbClr val="000090"/>
                          </a:solidFill>
                          <a:effectLst/>
                          <a:latin typeface="Times New Roman"/>
                          <a:cs typeface="Times New Roman"/>
                        </a:rPr>
                        <a:t>2 km</a:t>
                      </a:r>
                      <a:endParaRPr lang="ja-JP" sz="1400" b="1" dirty="0">
                        <a:solidFill>
                          <a:srgbClr val="000090"/>
                        </a:solidFill>
                        <a:effectLst/>
                        <a:latin typeface="Times New Roman"/>
                        <a:cs typeface="Times New Roman"/>
                      </a:endParaRPr>
                    </a:p>
                  </a:txBody>
                  <a:tcPr marL="51047" marR="51047" marT="0" marB="0" anchor="ctr">
                    <a:lnT w="28575" cap="flat" cmpd="sng" algn="ctr">
                      <a:solidFill>
                        <a:srgbClr val="000090"/>
                      </a:solidFill>
                      <a:prstDash val="solid"/>
                      <a:round/>
                      <a:headEnd type="none" w="med" len="med"/>
                      <a:tailEnd type="none" w="med" len="med"/>
                    </a:lnT>
                  </a:tcPr>
                </a:tc>
                <a:tc>
                  <a:txBody>
                    <a:bodyPr/>
                    <a:lstStyle/>
                    <a:p>
                      <a:pPr algn="ctr">
                        <a:lnSpc>
                          <a:spcPts val="1200"/>
                        </a:lnSpc>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gridSpan="3">
                  <a:txBody>
                    <a:bodyPr/>
                    <a:lstStyle/>
                    <a:p>
                      <a:pPr algn="ctr">
                        <a:lnSpc>
                          <a:spcPts val="1200"/>
                        </a:lnSpc>
                      </a:pPr>
                      <a:r>
                        <a:rPr lang="en-US" altLang="ja-JP" sz="1100" dirty="0" smtClean="0">
                          <a:solidFill>
                            <a:srgbClr val="000090"/>
                          </a:solidFill>
                          <a:effectLst/>
                          <a:latin typeface="Times New Roman"/>
                          <a:cs typeface="Times New Roman"/>
                        </a:rPr>
                        <a:t>80-350</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1</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≤2</a:t>
                      </a:r>
                    </a:p>
                    <a:p>
                      <a:pPr algn="ctr">
                        <a:lnSpc>
                          <a:spcPts val="1200"/>
                        </a:lnSpc>
                      </a:pPr>
                      <a:r>
                        <a:rPr lang="en-US" altLang="ja-JP" sz="1100" dirty="0" smtClean="0">
                          <a:solidFill>
                            <a:srgbClr val="000090"/>
                          </a:solidFill>
                          <a:effectLst/>
                          <a:latin typeface="Times New Roman"/>
                          <a:cs typeface="Times New Roman"/>
                        </a:rPr>
                        <a:t>(Bias: ≤0.5)</a:t>
                      </a:r>
                      <a:endParaRPr lang="ja-JP" sz="1100" b="1" dirty="0">
                        <a:solidFill>
                          <a:srgbClr val="000090"/>
                        </a:solidFill>
                        <a:effectLst/>
                        <a:latin typeface="Times New Roman"/>
                        <a:cs typeface="Times New Roman"/>
                      </a:endParaRPr>
                    </a:p>
                  </a:txBody>
                  <a:tcPr marL="96720" marR="96720" marT="0" marB="0" anchor="ctr">
                    <a:lnT w="28575" cap="flat" cmpd="sng" algn="ctr">
                      <a:solidFill>
                        <a:srgbClr val="000090"/>
                      </a:solidFill>
                      <a:prstDash val="solid"/>
                      <a:round/>
                      <a:headEnd type="none" w="med" len="med"/>
                      <a:tailEnd type="none" w="med" len="med"/>
                    </a:lnT>
                  </a:tcP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r h="141991">
                <a:tc vMerge="1">
                  <a:txBody>
                    <a:bodyPr/>
                    <a:lstStyle/>
                    <a:p>
                      <a:pPr algn="ctr">
                        <a:lnSpc>
                          <a:spcPts val="1200"/>
                        </a:lnSpc>
                      </a:pPr>
                      <a:endParaRPr lang="ja-JP" sz="1400" b="1" dirty="0">
                        <a:effectLst/>
                        <a:latin typeface="Times New Roman" panose="02020603050405020304" pitchFamily="18" charset="0"/>
                        <a:cs typeface="Times New Roman" panose="02020603050405020304" pitchFamily="18" charset="0"/>
                      </a:endParaRPr>
                    </a:p>
                  </a:txBody>
                  <a:tcPr marL="51047" marR="51047" marT="0" marB="0" anchor="ctr"/>
                </a:tc>
                <a:tc>
                  <a:txBody>
                    <a:bodyPr/>
                    <a:lstStyle/>
                    <a:p>
                      <a:pPr algn="ctr">
                        <a:lnSpc>
                          <a:spcPts val="1200"/>
                        </a:lnSpc>
                      </a:pPr>
                      <a:r>
                        <a:rPr lang="en-US" sz="1100" dirty="0" smtClean="0">
                          <a:solidFill>
                            <a:srgbClr val="000090"/>
                          </a:solidFill>
                          <a:effectLst/>
                          <a:latin typeface="Times New Roman"/>
                          <a:cs typeface="Times New Roman"/>
                        </a:rPr>
                        <a:t>2-1</a:t>
                      </a:r>
                      <a:r>
                        <a:rPr lang="en-US" altLang="ja-JP" sz="1100" dirty="0" smtClean="0">
                          <a:solidFill>
                            <a:srgbClr val="000090"/>
                          </a:solidFill>
                          <a:effectLst/>
                          <a:latin typeface="Times New Roman"/>
                          <a:cs typeface="Times New Roman"/>
                        </a:rPr>
                        <a:t>2</a:t>
                      </a:r>
                      <a:r>
                        <a:rPr lang="en-US" sz="1100" dirty="0" smtClean="0">
                          <a:solidFill>
                            <a:srgbClr val="000090"/>
                          </a:solidFill>
                          <a:effectLst/>
                          <a:latin typeface="Times New Roman"/>
                          <a:cs typeface="Times New Roman"/>
                        </a:rPr>
                        <a:t> km</a:t>
                      </a:r>
                      <a:endParaRPr lang="ja-JP" sz="1400" b="1" dirty="0">
                        <a:solidFill>
                          <a:srgbClr val="000090"/>
                        </a:solidFill>
                        <a:effectLst/>
                        <a:latin typeface="Times New Roman"/>
                        <a:cs typeface="Times New Roman"/>
                      </a:endParaRPr>
                    </a:p>
                  </a:txBody>
                  <a:tcPr marL="51047" marR="51047" marT="0" marB="0" anchor="ctr"/>
                </a:tc>
                <a:tc>
                  <a:txBody>
                    <a:bodyPr/>
                    <a:lstStyle/>
                    <a:p>
                      <a:pPr algn="ctr">
                        <a:lnSpc>
                          <a:spcPts val="1200"/>
                        </a:lnSpc>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80-350</a:t>
                      </a:r>
                      <a:endParaRPr lang="ja-JP" altLang="ja-JP" sz="1100" b="1"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u="none" dirty="0" smtClean="0">
                          <a:solidFill>
                            <a:srgbClr val="000090"/>
                          </a:solidFill>
                          <a:effectLst/>
                          <a:latin typeface="Times New Roman"/>
                          <a:cs typeface="Times New Roman"/>
                        </a:rPr>
                        <a:t>2</a:t>
                      </a:r>
                      <a:endParaRPr lang="ja-JP" sz="1100" b="1" u="none"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u="none"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≤2 </a:t>
                      </a:r>
                    </a:p>
                    <a:p>
                      <a:pPr algn="ctr">
                        <a:lnSpc>
                          <a:spcPts val="1200"/>
                        </a:lnSpc>
                      </a:pPr>
                      <a:r>
                        <a:rPr lang="en-US" altLang="ja-JP" sz="1100" dirty="0" smtClean="0">
                          <a:solidFill>
                            <a:srgbClr val="000090"/>
                          </a:solidFill>
                          <a:effectLst/>
                          <a:latin typeface="Times New Roman"/>
                          <a:cs typeface="Times New Roman"/>
                        </a:rPr>
                        <a:t>(Bias: ≤0.5)</a:t>
                      </a:r>
                      <a:endParaRPr lang="ja-JP" altLang="ja-JP" sz="1100" b="1"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r h="271055">
                <a:tc vMerge="1">
                  <a:txBody>
                    <a:bodyPr/>
                    <a:lstStyle/>
                    <a:p>
                      <a:pPr algn="ctr">
                        <a:lnSpc>
                          <a:spcPts val="1200"/>
                        </a:lnSpc>
                      </a:pPr>
                      <a:endParaRPr lang="ja-JP" sz="1400" b="1" dirty="0">
                        <a:effectLst/>
                        <a:latin typeface="Times New Roman" panose="02020603050405020304" pitchFamily="18" charset="0"/>
                        <a:cs typeface="Times New Roman" panose="02020603050405020304" pitchFamily="18" charset="0"/>
                      </a:endParaRPr>
                    </a:p>
                  </a:txBody>
                  <a:tcPr marL="51047" marR="51047" marT="0" marB="0" anchor="ctr"/>
                </a:tc>
                <a:tc>
                  <a:txBody>
                    <a:bodyPr/>
                    <a:lstStyle/>
                    <a:p>
                      <a:pPr algn="ctr">
                        <a:lnSpc>
                          <a:spcPts val="1200"/>
                        </a:lnSpc>
                      </a:pPr>
                      <a:r>
                        <a:rPr lang="en-US" sz="1100" dirty="0" smtClean="0">
                          <a:solidFill>
                            <a:srgbClr val="000090"/>
                          </a:solidFill>
                          <a:effectLst/>
                          <a:latin typeface="Times New Roman"/>
                          <a:cs typeface="Times New Roman"/>
                        </a:rPr>
                        <a:t>16-25 km</a:t>
                      </a:r>
                      <a:endParaRPr lang="ja-JP" sz="1400" b="1" dirty="0">
                        <a:solidFill>
                          <a:srgbClr val="000090"/>
                        </a:solidFill>
                        <a:effectLst/>
                        <a:latin typeface="Times New Roman"/>
                        <a:cs typeface="Times New Roman"/>
                      </a:endParaRPr>
                    </a:p>
                  </a:txBody>
                  <a:tcPr marL="51047" marR="51047" marT="0" marB="0" anchor="ctr"/>
                </a:tc>
                <a:tc>
                  <a:txBody>
                    <a:bodyPr/>
                    <a:lstStyle/>
                    <a:p>
                      <a:pPr algn="ctr">
                        <a:lnSpc>
                          <a:spcPts val="1200"/>
                        </a:lnSpc>
                      </a:pPr>
                      <a:r>
                        <a:rPr lang="en-US" altLang="ja-JP" sz="1100" dirty="0" smtClean="0">
                          <a:solidFill>
                            <a:srgbClr val="000090"/>
                          </a:solidFill>
                          <a:effectLst/>
                          <a:latin typeface="Times New Roman"/>
                          <a:cs typeface="Times New Roman"/>
                        </a:rPr>
                        <a:t>Global NWP</a:t>
                      </a:r>
                      <a:endParaRPr lang="ja-JP" sz="1100" b="1" dirty="0">
                        <a:solidFill>
                          <a:srgbClr val="000090"/>
                        </a:solidFill>
                        <a:effectLst/>
                        <a:latin typeface="Times New Roman"/>
                        <a:cs typeface="Times New Roman"/>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80-350</a:t>
                      </a:r>
                      <a:endParaRPr lang="ja-JP" altLang="ja-JP" sz="1100" b="1"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u="none" dirty="0" smtClean="0">
                          <a:solidFill>
                            <a:srgbClr val="000090"/>
                          </a:solidFill>
                          <a:effectLst/>
                          <a:latin typeface="Times New Roman"/>
                          <a:cs typeface="Times New Roman"/>
                        </a:rPr>
                        <a:t>4</a:t>
                      </a:r>
                      <a:endParaRPr lang="ja-JP" sz="1100" b="1" u="none"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endParaRPr lang="ja-JP" sz="1100" b="1" u="none"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gridSpan="3">
                  <a:txBody>
                    <a:bodyPr/>
                    <a:lstStyle/>
                    <a:p>
                      <a:pPr algn="ctr">
                        <a:lnSpc>
                          <a:spcPts val="1200"/>
                        </a:lnSpc>
                      </a:pPr>
                      <a:r>
                        <a:rPr lang="en-US" altLang="ja-JP" sz="1100" dirty="0" smtClean="0">
                          <a:solidFill>
                            <a:srgbClr val="000090"/>
                          </a:solidFill>
                          <a:effectLst/>
                          <a:latin typeface="Times New Roman"/>
                          <a:cs typeface="Times New Roman"/>
                        </a:rPr>
                        <a:t>≤3</a:t>
                      </a:r>
                    </a:p>
                    <a:p>
                      <a:pPr algn="ctr">
                        <a:lnSpc>
                          <a:spcPts val="1200"/>
                        </a:lnSpc>
                      </a:pPr>
                      <a:r>
                        <a:rPr lang="en-US" altLang="ja-JP" sz="1100" dirty="0" smtClean="0">
                          <a:solidFill>
                            <a:srgbClr val="000090"/>
                          </a:solidFill>
                          <a:effectLst/>
                          <a:latin typeface="Times New Roman"/>
                          <a:cs typeface="Times New Roman"/>
                        </a:rPr>
                        <a:t>(Bias: ≤0.5)</a:t>
                      </a:r>
                      <a:endParaRPr lang="ja-JP" altLang="ja-JP" sz="1100" b="1" dirty="0">
                        <a:solidFill>
                          <a:srgbClr val="000090"/>
                        </a:solidFill>
                        <a:effectLst/>
                        <a:latin typeface="Times New Roman"/>
                        <a:cs typeface="Times New Roman"/>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c hMerge="1">
                  <a:txBody>
                    <a:bodyPr/>
                    <a:lstStyle/>
                    <a:p>
                      <a:pPr algn="ctr">
                        <a:lnSpc>
                          <a:spcPts val="1200"/>
                        </a:lnSpc>
                      </a:pPr>
                      <a:endParaRPr lang="ja-JP" sz="1600" b="1" u="none" dirty="0">
                        <a:solidFill>
                          <a:srgbClr val="002060"/>
                        </a:solidFill>
                        <a:effectLst/>
                        <a:latin typeface="Times New Roman" panose="02020603050405020304" pitchFamily="18" charset="0"/>
                        <a:cs typeface="Times New Roman" panose="02020603050405020304" pitchFamily="18" charset="0"/>
                      </a:endParaRPr>
                    </a:p>
                  </a:txBody>
                  <a:tcPr marL="96720" marR="96720" marT="0" marB="0" anchor="ctr"/>
                </a:tc>
              </a:tr>
            </a:tbl>
          </a:graphicData>
        </a:graphic>
      </p:graphicFrame>
      <p:sp>
        <p:nvSpPr>
          <p:cNvPr id="6" name="正方形/長方形 5"/>
          <p:cNvSpPr/>
          <p:nvPr/>
        </p:nvSpPr>
        <p:spPr bwMode="auto">
          <a:xfrm>
            <a:off x="3455005" y="4190390"/>
            <a:ext cx="1356737" cy="444224"/>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r>
              <a:rPr kumimoji="1" lang="en-US" altLang="ja-JP" sz="1400" b="0" i="0" u="none" strike="noStrike" cap="none" normalizeH="0" baseline="0" dirty="0" smtClean="0">
                <a:ln>
                  <a:noFill/>
                </a:ln>
                <a:solidFill>
                  <a:srgbClr val="FF0000"/>
                </a:solidFill>
                <a:effectLst/>
                <a:latin typeface="Times New Roman" pitchFamily="18" charset="0"/>
                <a:ea typeface="ＭＳ Ｐゴシック" charset="-128"/>
              </a:rPr>
              <a:t>Coherent</a:t>
            </a:r>
          </a:p>
          <a:p>
            <a:pPr marL="0" marR="0" indent="0" algn="l" defTabSz="914400" rtl="0" eaLnBrk="1" fontAlgn="base" latinLnBrk="0" hangingPunct="1">
              <a:lnSpc>
                <a:spcPct val="80000"/>
              </a:lnSpc>
              <a:spcBef>
                <a:spcPct val="0"/>
              </a:spcBef>
              <a:spcAft>
                <a:spcPct val="0"/>
              </a:spcAft>
              <a:buClrTx/>
              <a:buSzTx/>
              <a:buFontTx/>
              <a:buNone/>
              <a:tabLst/>
            </a:pPr>
            <a:r>
              <a:rPr lang="en-US" altLang="ja-JP" sz="1400" dirty="0" smtClean="0">
                <a:solidFill>
                  <a:srgbClr val="FF0000"/>
                </a:solidFill>
              </a:rPr>
              <a:t>2 LOS wind </a:t>
            </a:r>
            <a:r>
              <a:rPr lang="en-US" altLang="ja-JP" sz="1400" dirty="0" err="1" smtClean="0">
                <a:solidFill>
                  <a:srgbClr val="FF0000"/>
                </a:solidFill>
              </a:rPr>
              <a:t>spd</a:t>
            </a:r>
            <a:endParaRPr kumimoji="1" lang="ja-JP" altLang="en-US" sz="1400" b="0" i="0" u="none" strike="noStrike" cap="none" normalizeH="0" baseline="0" dirty="0" smtClean="0">
              <a:ln>
                <a:noFill/>
              </a:ln>
              <a:solidFill>
                <a:srgbClr val="FF0000"/>
              </a:solidFill>
              <a:effectLst/>
              <a:latin typeface="Times New Roman" pitchFamily="18" charset="0"/>
              <a:ea typeface="ＭＳ Ｐゴシック" charset="-128"/>
            </a:endParaRPr>
          </a:p>
        </p:txBody>
      </p:sp>
      <p:sp>
        <p:nvSpPr>
          <p:cNvPr id="7" name="正方形/長方形 6"/>
          <p:cNvSpPr/>
          <p:nvPr/>
        </p:nvSpPr>
        <p:spPr bwMode="auto">
          <a:xfrm>
            <a:off x="3454673" y="5212532"/>
            <a:ext cx="1356737" cy="788934"/>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algn="l">
              <a:lnSpc>
                <a:spcPct val="80000"/>
              </a:lnSpc>
            </a:pPr>
            <a:r>
              <a:rPr lang="en-US" altLang="ja-JP" sz="1400" dirty="0" smtClean="0">
                <a:solidFill>
                  <a:srgbClr val="FF0000"/>
                </a:solidFill>
              </a:rPr>
              <a:t>Direct/Coherent</a:t>
            </a:r>
          </a:p>
          <a:p>
            <a:pPr algn="l">
              <a:lnSpc>
                <a:spcPct val="80000"/>
              </a:lnSpc>
            </a:pPr>
            <a:r>
              <a:rPr lang="en-US" altLang="ja-JP" sz="1400" dirty="0" smtClean="0">
                <a:solidFill>
                  <a:srgbClr val="FF0000"/>
                </a:solidFill>
              </a:rPr>
              <a:t>2 </a:t>
            </a:r>
            <a:r>
              <a:rPr lang="en-US" altLang="ja-JP" sz="1400" dirty="0">
                <a:solidFill>
                  <a:srgbClr val="FF0000"/>
                </a:solidFill>
              </a:rPr>
              <a:t>LOS wind </a:t>
            </a:r>
            <a:r>
              <a:rPr lang="en-US" altLang="ja-JP" sz="1400" dirty="0" err="1" smtClean="0">
                <a:solidFill>
                  <a:srgbClr val="FF0000"/>
                </a:solidFill>
              </a:rPr>
              <a:t>spd</a:t>
            </a:r>
            <a:endParaRPr lang="en-US" altLang="ja-JP" sz="1400" dirty="0" smtClean="0">
              <a:solidFill>
                <a:srgbClr val="FF0000"/>
              </a:solidFill>
            </a:endParaRPr>
          </a:p>
          <a:p>
            <a:pPr algn="l">
              <a:lnSpc>
                <a:spcPct val="80000"/>
              </a:lnSpc>
            </a:pPr>
            <a:r>
              <a:rPr lang="en-US" altLang="ja-JP" sz="1400" dirty="0" smtClean="0">
                <a:solidFill>
                  <a:srgbClr val="FF0000"/>
                </a:solidFill>
              </a:rPr>
              <a:t>or</a:t>
            </a:r>
          </a:p>
          <a:p>
            <a:pPr algn="l">
              <a:lnSpc>
                <a:spcPct val="80000"/>
              </a:lnSpc>
            </a:pPr>
            <a:r>
              <a:rPr lang="en-US" altLang="ja-JP" sz="1400" dirty="0" smtClean="0">
                <a:solidFill>
                  <a:srgbClr val="FF0000"/>
                </a:solidFill>
              </a:rPr>
              <a:t>4 </a:t>
            </a:r>
            <a:r>
              <a:rPr lang="en-US" altLang="ja-JP" sz="1400" dirty="0">
                <a:solidFill>
                  <a:srgbClr val="FF0000"/>
                </a:solidFill>
              </a:rPr>
              <a:t>LOS wind </a:t>
            </a:r>
            <a:r>
              <a:rPr lang="en-US" altLang="ja-JP" sz="1400" dirty="0" err="1" smtClean="0">
                <a:solidFill>
                  <a:srgbClr val="FF0000"/>
                </a:solidFill>
              </a:rPr>
              <a:t>spd</a:t>
            </a:r>
            <a:endParaRPr lang="ja-JP" altLang="en-US" sz="1400" dirty="0">
              <a:solidFill>
                <a:srgbClr val="FF0000"/>
              </a:solidFill>
            </a:endParaRPr>
          </a:p>
        </p:txBody>
      </p:sp>
      <p:sp>
        <p:nvSpPr>
          <p:cNvPr id="9" name="正方形/長方形 8"/>
          <p:cNvSpPr/>
          <p:nvPr/>
        </p:nvSpPr>
        <p:spPr bwMode="auto">
          <a:xfrm>
            <a:off x="3450465" y="2948542"/>
            <a:ext cx="1356737" cy="444224"/>
          </a:xfrm>
          <a:prstGeom prst="rect">
            <a:avLst/>
          </a:prstGeom>
          <a:no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r>
              <a:rPr kumimoji="1" lang="en-US" altLang="ja-JP" sz="1400" b="0" i="0" u="none" strike="noStrike" cap="none" normalizeH="0" baseline="0" dirty="0" smtClean="0">
                <a:ln>
                  <a:noFill/>
                </a:ln>
                <a:solidFill>
                  <a:srgbClr val="FF0000"/>
                </a:solidFill>
                <a:effectLst/>
                <a:latin typeface="Times New Roman" pitchFamily="18" charset="0"/>
                <a:ea typeface="ＭＳ Ｐゴシック" charset="-128"/>
              </a:rPr>
              <a:t>Direct</a:t>
            </a:r>
            <a:r>
              <a:rPr kumimoji="1" lang="en-US" altLang="ja-JP" sz="1400" b="0" i="0" u="none" strike="noStrike" cap="none" normalizeH="0" dirty="0" smtClean="0">
                <a:ln>
                  <a:noFill/>
                </a:ln>
                <a:solidFill>
                  <a:srgbClr val="FF0000"/>
                </a:solidFill>
                <a:effectLst/>
                <a:latin typeface="Times New Roman" pitchFamily="18" charset="0"/>
                <a:ea typeface="ＭＳ Ｐゴシック" charset="-128"/>
              </a:rPr>
              <a:t> </a:t>
            </a:r>
          </a:p>
          <a:p>
            <a:pPr algn="l">
              <a:lnSpc>
                <a:spcPct val="80000"/>
              </a:lnSpc>
            </a:pPr>
            <a:r>
              <a:rPr lang="en-US" altLang="ja-JP" sz="1400" dirty="0" smtClean="0">
                <a:solidFill>
                  <a:srgbClr val="FF0000"/>
                </a:solidFill>
              </a:rPr>
              <a:t>1 </a:t>
            </a:r>
            <a:r>
              <a:rPr lang="en-US" altLang="ja-JP" sz="1400" dirty="0">
                <a:solidFill>
                  <a:srgbClr val="FF0000"/>
                </a:solidFill>
              </a:rPr>
              <a:t>LOS wind </a:t>
            </a:r>
            <a:r>
              <a:rPr lang="en-US" altLang="ja-JP" sz="1400" dirty="0" err="1">
                <a:solidFill>
                  <a:srgbClr val="FF0000"/>
                </a:solidFill>
              </a:rPr>
              <a:t>s</a:t>
            </a:r>
            <a:r>
              <a:rPr lang="en-US" altLang="ja-JP" sz="1400" dirty="0" err="1" smtClean="0">
                <a:solidFill>
                  <a:srgbClr val="FF0000"/>
                </a:solidFill>
              </a:rPr>
              <a:t>pd</a:t>
            </a:r>
            <a:endParaRPr lang="ja-JP" altLang="en-US" sz="1400" dirty="0">
              <a:solidFill>
                <a:srgbClr val="FF0000"/>
              </a:solidFill>
            </a:endParaRPr>
          </a:p>
        </p:txBody>
      </p:sp>
      <p:sp>
        <p:nvSpPr>
          <p:cNvPr id="12" name="正方形/長方形 11"/>
          <p:cNvSpPr/>
          <p:nvPr/>
        </p:nvSpPr>
        <p:spPr bwMode="auto">
          <a:xfrm>
            <a:off x="5898444" y="3839312"/>
            <a:ext cx="1081852" cy="788934"/>
          </a:xfrm>
          <a:prstGeom prst="rect">
            <a:avLst/>
          </a:prstGeom>
          <a:solidFill>
            <a:srgbClr val="FFFF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80000"/>
              </a:lnSpc>
              <a:spcBef>
                <a:spcPct val="0"/>
              </a:spcBef>
              <a:spcAft>
                <a:spcPct val="0"/>
              </a:spcAft>
              <a:buClrTx/>
              <a:buSzTx/>
              <a:buFontTx/>
              <a:buNone/>
              <a:tabLst/>
            </a:pPr>
            <a:r>
              <a:rPr lang="en-US" altLang="ja-JP" sz="1400" dirty="0" smtClean="0">
                <a:solidFill>
                  <a:schemeClr val="tx1"/>
                </a:solidFill>
              </a:rPr>
              <a:t>Depends on orbit and number of satellite</a:t>
            </a:r>
            <a:endParaRPr kumimoji="1" lang="ja-JP" altLang="en-US" sz="1400" b="0" i="0" u="none" strike="noStrike" cap="none" normalizeH="0" baseline="0" dirty="0" smtClean="0">
              <a:ln>
                <a:noFill/>
              </a:ln>
              <a:solidFill>
                <a:schemeClr val="tx1"/>
              </a:solidFill>
              <a:effectLst/>
            </a:endParaRPr>
          </a:p>
        </p:txBody>
      </p:sp>
      <p:sp>
        <p:nvSpPr>
          <p:cNvPr id="13" name="正方形/長方形 12"/>
          <p:cNvSpPr/>
          <p:nvPr/>
        </p:nvSpPr>
        <p:spPr>
          <a:xfrm>
            <a:off x="205083" y="6027795"/>
            <a:ext cx="3482621" cy="523220"/>
          </a:xfrm>
          <a:prstGeom prst="rect">
            <a:avLst/>
          </a:prstGeom>
          <a:solidFill>
            <a:srgbClr val="FFFFFF"/>
          </a:solidFill>
        </p:spPr>
        <p:txBody>
          <a:bodyPr wrap="square">
            <a:spAutoFit/>
          </a:bodyPr>
          <a:lstStyle/>
          <a:p>
            <a:pPr algn="l"/>
            <a:r>
              <a:rPr lang="en-US" altLang="ja-JP" sz="1400" dirty="0" smtClean="0">
                <a:latin typeface="Times New Roman"/>
                <a:cs typeface="Times New Roman"/>
              </a:rPr>
              <a:t>B/T:</a:t>
            </a:r>
            <a:r>
              <a:rPr lang="ja-JP" altLang="en-US" sz="1400" dirty="0">
                <a:latin typeface="Times New Roman"/>
                <a:cs typeface="Times New Roman"/>
              </a:rPr>
              <a:t> </a:t>
            </a:r>
            <a:r>
              <a:rPr lang="en-US" altLang="ja-JP" sz="1400" dirty="0" smtClean="0">
                <a:latin typeface="Times New Roman"/>
                <a:cs typeface="Times New Roman"/>
              </a:rPr>
              <a:t>Breakthrough, T/H: Threshold</a:t>
            </a:r>
            <a:endParaRPr lang="ja-JP" altLang="ja-JP" sz="1400" dirty="0">
              <a:latin typeface="Times New Roman"/>
              <a:cs typeface="Times New Roman"/>
            </a:endParaRPr>
          </a:p>
          <a:p>
            <a:pPr algn="just"/>
            <a:r>
              <a:rPr lang="en-US" altLang="ja-JP" sz="1400" dirty="0" smtClean="0">
                <a:latin typeface="Times New Roman"/>
                <a:cs typeface="Times New Roman"/>
              </a:rPr>
              <a:t>www.wmo-sat.info/oscar/variables/view/179</a:t>
            </a:r>
            <a:endParaRPr lang="ja-JP" altLang="ja-JP" sz="1400" dirty="0">
              <a:latin typeface="Times New Roman"/>
              <a:cs typeface="Times New Roman"/>
            </a:endParaRPr>
          </a:p>
        </p:txBody>
      </p:sp>
      <p:sp>
        <p:nvSpPr>
          <p:cNvPr id="14" name="正方形/長方形 13"/>
          <p:cNvSpPr/>
          <p:nvPr/>
        </p:nvSpPr>
        <p:spPr>
          <a:xfrm>
            <a:off x="3796589" y="6014545"/>
            <a:ext cx="4958933" cy="738664"/>
          </a:xfrm>
          <a:prstGeom prst="rect">
            <a:avLst/>
          </a:prstGeom>
          <a:solidFill>
            <a:srgbClr val="FFFFFF"/>
          </a:solidFill>
        </p:spPr>
        <p:txBody>
          <a:bodyPr wrap="square">
            <a:spAutoFit/>
          </a:bodyPr>
          <a:lstStyle/>
          <a:p>
            <a:pPr algn="l"/>
            <a:r>
              <a:rPr lang="en-US" altLang="ja-JP" sz="1400" dirty="0" smtClean="0">
                <a:latin typeface="Times New Roman"/>
                <a:cs typeface="Times New Roman"/>
              </a:rPr>
              <a:t>WMO requirement: horizontal wind vector</a:t>
            </a:r>
          </a:p>
          <a:p>
            <a:pPr algn="l"/>
            <a:r>
              <a:rPr lang="en-US" altLang="ja-JP" sz="1400" dirty="0" smtClean="0">
                <a:latin typeface="Times New Roman"/>
                <a:cs typeface="Times New Roman"/>
              </a:rPr>
              <a:t>ESA ADM-Aeolus: 1 LOS wind measurement, no wind vector.</a:t>
            </a:r>
          </a:p>
          <a:p>
            <a:pPr algn="l"/>
            <a:r>
              <a:rPr lang="en-US" altLang="ja-JP" sz="1400" dirty="0" smtClean="0">
                <a:latin typeface="Times New Roman"/>
                <a:cs typeface="Times New Roman"/>
              </a:rPr>
              <a:t>Japan and NASA: 2 LOS wind measurement, wind vector.</a:t>
            </a:r>
          </a:p>
        </p:txBody>
      </p:sp>
    </p:spTree>
    <p:extLst>
      <p:ext uri="{BB962C8B-B14F-4D97-AF65-F5344CB8AC3E}">
        <p14:creationId xmlns:p14="http://schemas.microsoft.com/office/powerpoint/2010/main" val="28142304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50922"/>
            <a:ext cx="8686800" cy="745724"/>
          </a:xfrm>
        </p:spPr>
        <p:txBody>
          <a:bodyPr/>
          <a:lstStyle/>
          <a:p>
            <a:r>
              <a:rPr lang="en-US" altLang="ja-JP" sz="2400" b="1" dirty="0" smtClean="0">
                <a:solidFill>
                  <a:srgbClr val="660066"/>
                </a:solidFill>
                <a:latin typeface="Times New Roman" panose="02020603050405020304" pitchFamily="18" charset="0"/>
                <a:cs typeface="Times New Roman" panose="02020603050405020304" pitchFamily="18" charset="0"/>
              </a:rPr>
              <a:t>Specifications of </a:t>
            </a:r>
            <a:r>
              <a:rPr lang="en-US" altLang="ja-JP" sz="2400" b="1" dirty="0" smtClean="0">
                <a:solidFill>
                  <a:srgbClr val="660066"/>
                </a:solidFill>
                <a:latin typeface="Times New Roman"/>
                <a:cs typeface="Times New Roman"/>
              </a:rPr>
              <a:t>Super</a:t>
            </a:r>
            <a:r>
              <a:rPr lang="en-US" altLang="ja-JP" sz="2400" b="1" dirty="0">
                <a:solidFill>
                  <a:srgbClr val="660066"/>
                </a:solidFill>
                <a:latin typeface="Times New Roman"/>
                <a:cs typeface="Times New Roman"/>
              </a:rPr>
              <a:t>-Low-Altitude-Satellite-borne </a:t>
            </a:r>
            <a:r>
              <a:rPr lang="en-US" altLang="ja-JP" sz="2400" b="1" dirty="0" smtClean="0">
                <a:solidFill>
                  <a:srgbClr val="660066"/>
                </a:solidFill>
                <a:latin typeface="Times New Roman"/>
                <a:cs typeface="Times New Roman"/>
              </a:rPr>
              <a:t>DWL</a:t>
            </a:r>
            <a:endParaRPr kumimoji="1" lang="ja-JP" altLang="en-US" sz="2400" b="1" dirty="0">
              <a:solidFill>
                <a:srgbClr val="660066"/>
              </a:solidFill>
              <a:latin typeface="Times New Roman" panose="02020603050405020304" pitchFamily="18" charset="0"/>
              <a:cs typeface="Times New Roman" panose="02020603050405020304" pitchFamily="18" charset="0"/>
            </a:endParaRPr>
          </a:p>
        </p:txBody>
      </p:sp>
      <p:graphicFrame>
        <p:nvGraphicFramePr>
          <p:cNvPr id="10" name="表 9"/>
          <p:cNvGraphicFramePr>
            <a:graphicFrameLocks noGrp="1"/>
          </p:cNvGraphicFramePr>
          <p:nvPr>
            <p:extLst>
              <p:ext uri="{D42A27DB-BD31-4B8C-83A1-F6EECF244321}">
                <p14:modId xmlns:p14="http://schemas.microsoft.com/office/powerpoint/2010/main" val="1574595717"/>
              </p:ext>
            </p:extLst>
          </p:nvPr>
        </p:nvGraphicFramePr>
        <p:xfrm>
          <a:off x="50000" y="890089"/>
          <a:ext cx="5355214" cy="5138865"/>
        </p:xfrm>
        <a:graphic>
          <a:graphicData uri="http://schemas.openxmlformats.org/drawingml/2006/table">
            <a:tbl>
              <a:tblPr firstRow="1" bandRow="1">
                <a:tableStyleId>{5C22544A-7EE6-4342-B048-85BDC9FD1C3A}</a:tableStyleId>
              </a:tblPr>
              <a:tblGrid>
                <a:gridCol w="1800049"/>
                <a:gridCol w="3555165"/>
              </a:tblGrid>
              <a:tr h="591106">
                <a:tc>
                  <a:txBody>
                    <a:bodyPr/>
                    <a:lstStyle/>
                    <a:p>
                      <a:pPr algn="ctr"/>
                      <a:endParaRPr kumimoji="1" lang="ja-JP" altLang="en-US" sz="1400" b="1" dirty="0">
                        <a:latin typeface="Times New Roman" panose="02020603050405020304" pitchFamily="18" charset="0"/>
                        <a:cs typeface="Times New Roman" panose="02020603050405020304" pitchFamily="18" charset="0"/>
                      </a:endParaRPr>
                    </a:p>
                  </a:txBody>
                  <a:tcPr anchor="ctr"/>
                </a:tc>
                <a:tc>
                  <a:txBody>
                    <a:bodyPr/>
                    <a:lstStyle/>
                    <a:p>
                      <a:pPr algn="ctr"/>
                      <a:r>
                        <a:rPr lang="en-US" altLang="ja-JP" sz="1400" b="1" dirty="0" smtClean="0">
                          <a:solidFill>
                            <a:schemeClr val="bg1"/>
                          </a:solidFill>
                          <a:latin typeface="Times New Roman" pitchFamily="18" charset="0"/>
                          <a:cs typeface="Times New Roman" pitchFamily="18" charset="0"/>
                        </a:rPr>
                        <a:t>Super Low Altitude space-borne</a:t>
                      </a:r>
                      <a:r>
                        <a:rPr lang="en-US" altLang="ja-JP" sz="1400" b="1" baseline="0" dirty="0" smtClean="0">
                          <a:solidFill>
                            <a:schemeClr val="bg1"/>
                          </a:solidFill>
                          <a:latin typeface="Times New Roman" pitchFamily="18" charset="0"/>
                          <a:cs typeface="Times New Roman" pitchFamily="18" charset="0"/>
                        </a:rPr>
                        <a:t> Coherent Doppler Wind Lidar</a:t>
                      </a:r>
                      <a:endParaRPr kumimoji="1" lang="ja-JP" altLang="en-US" sz="1400" b="1" dirty="0">
                        <a:solidFill>
                          <a:schemeClr val="bg1"/>
                        </a:solidFill>
                        <a:latin typeface="Times New Roman" panose="02020603050405020304" pitchFamily="18" charset="0"/>
                        <a:cs typeface="Times New Roman" panose="02020603050405020304" pitchFamily="18" charset="0"/>
                      </a:endParaRPr>
                    </a:p>
                  </a:txBody>
                  <a:tcPr anchor="ctr"/>
                </a:tc>
              </a:tr>
              <a:tr h="504000">
                <a:tc>
                  <a:txBody>
                    <a:bodyPr/>
                    <a:lstStyle/>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Orbital altitude</a:t>
                      </a:r>
                    </a:p>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Inclination</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220km</a:t>
                      </a:r>
                    </a:p>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TBD</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r>
              <a:tr h="360000">
                <a:tc>
                  <a:txBody>
                    <a:bodyPr/>
                    <a:lstStyle/>
                    <a:p>
                      <a:pPr algn="ctr"/>
                      <a:r>
                        <a:rPr lang="en-US" altLang="ja-JP" sz="1400" b="1" dirty="0" smtClean="0">
                          <a:solidFill>
                            <a:srgbClr val="002060"/>
                          </a:solidFill>
                          <a:latin typeface="Times New Roman" panose="02020603050405020304" pitchFamily="18" charset="0"/>
                          <a:cs typeface="Times New Roman" panose="02020603050405020304" pitchFamily="18" charset="0"/>
                        </a:rPr>
                        <a:t>Instrument</a:t>
                      </a:r>
                      <a:r>
                        <a:rPr lang="en-US" altLang="ja-JP" sz="1400" b="1" baseline="0" dirty="0" smtClean="0">
                          <a:solidFill>
                            <a:srgbClr val="002060"/>
                          </a:solidFill>
                          <a:latin typeface="Times New Roman" panose="02020603050405020304" pitchFamily="18" charset="0"/>
                          <a:cs typeface="Times New Roman" panose="02020603050405020304" pitchFamily="18" charset="0"/>
                        </a:rPr>
                        <a:t> volume</a:t>
                      </a:r>
                      <a:endParaRPr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lvl="0" algn="ctr"/>
                      <a:r>
                        <a:rPr kumimoji="1" lang="en-US" altLang="ja-JP" sz="1400" b="1" u="sng" kern="1200" dirty="0" smtClean="0">
                          <a:solidFill>
                            <a:srgbClr val="002060"/>
                          </a:solidFill>
                          <a:effectLst/>
                          <a:latin typeface="Times New Roman" panose="02020603050405020304" pitchFamily="18" charset="0"/>
                          <a:ea typeface="+mn-ea"/>
                          <a:cs typeface="Times New Roman" panose="02020603050405020304" pitchFamily="18" charset="0"/>
                        </a:rPr>
                        <a:t>1.5</a:t>
                      </a:r>
                      <a:r>
                        <a:rPr kumimoji="1" lang="ja-JP"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a:t>
                      </a: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1</a:t>
                      </a:r>
                      <a:r>
                        <a:rPr kumimoji="1" lang="ja-JP"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a:t>
                      </a: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1 m</a:t>
                      </a:r>
                      <a:r>
                        <a:rPr kumimoji="1" lang="en-US" altLang="ja-JP" sz="1400" b="1" kern="1200" baseline="30000" dirty="0" smtClean="0">
                          <a:solidFill>
                            <a:srgbClr val="002060"/>
                          </a:solidFill>
                          <a:effectLst/>
                          <a:latin typeface="Times New Roman" panose="02020603050405020304" pitchFamily="18" charset="0"/>
                          <a:ea typeface="+mn-ea"/>
                          <a:cs typeface="Times New Roman" panose="02020603050405020304" pitchFamily="18" charset="0"/>
                        </a:rPr>
                        <a:t>3</a:t>
                      </a:r>
                      <a:endPar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endParaRPr>
                    </a:p>
                  </a:txBody>
                  <a:tcPr anchor="ctr"/>
                </a:tc>
              </a:tr>
              <a:tr h="360000">
                <a:tc>
                  <a:txBody>
                    <a:bodyPr/>
                    <a:lstStyle/>
                    <a:p>
                      <a:pPr algn="ctr"/>
                      <a:r>
                        <a:rPr lang="en-US" altLang="ja-JP" sz="1400" b="1" dirty="0" smtClean="0">
                          <a:solidFill>
                            <a:srgbClr val="002060"/>
                          </a:solidFill>
                          <a:latin typeface="Times New Roman" panose="02020603050405020304" pitchFamily="18" charset="0"/>
                          <a:cs typeface="Times New Roman" panose="02020603050405020304" pitchFamily="18" charset="0"/>
                        </a:rPr>
                        <a:t>M</a:t>
                      </a:r>
                      <a:r>
                        <a:rPr lang="en-US" altLang="ja-JP" sz="1400" b="1" baseline="0" dirty="0" smtClean="0">
                          <a:solidFill>
                            <a:srgbClr val="002060"/>
                          </a:solidFill>
                          <a:latin typeface="Times New Roman" panose="02020603050405020304" pitchFamily="18" charset="0"/>
                          <a:cs typeface="Times New Roman" panose="02020603050405020304" pitchFamily="18" charset="0"/>
                        </a:rPr>
                        <a:t>ass</a:t>
                      </a:r>
                      <a:endParaRPr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lvl="0" algn="ct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600 kg  (bus + Instrument)</a:t>
                      </a:r>
                    </a:p>
                  </a:txBody>
                  <a:tcPr anchor="ctr"/>
                </a:tc>
              </a:tr>
              <a:tr h="360000">
                <a:tc>
                  <a:txBody>
                    <a:bodyPr/>
                    <a:lstStyle/>
                    <a:p>
                      <a:pPr algn="ctr"/>
                      <a:r>
                        <a:rPr lang="en-US" sz="1400" b="1" dirty="0" smtClean="0">
                          <a:solidFill>
                            <a:srgbClr val="002060"/>
                          </a:solidFill>
                          <a:latin typeface="Times New Roman" panose="02020603050405020304" pitchFamily="18" charset="0"/>
                          <a:cs typeface="Times New Roman" panose="02020603050405020304" pitchFamily="18" charset="0"/>
                        </a:rPr>
                        <a:t>Power</a:t>
                      </a:r>
                      <a:endParaRPr 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rgbClr val="002060"/>
                          </a:solidFill>
                          <a:latin typeface="Times New Roman" panose="02020603050405020304" pitchFamily="18" charset="0"/>
                          <a:cs typeface="Times New Roman" panose="02020603050405020304" pitchFamily="18" charset="0"/>
                        </a:rPr>
                        <a:t>1600 W</a:t>
                      </a: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(bus + Instrument)</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r>
              <a:tr h="360000">
                <a:tc rowSpan="2">
                  <a:txBody>
                    <a:bodyPr/>
                    <a:lstStyle/>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Laser power</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rgbClr val="002060"/>
                          </a:solidFill>
                          <a:latin typeface="Times New Roman" panose="02020603050405020304" pitchFamily="18" charset="0"/>
                          <a:cs typeface="Times New Roman" panose="02020603050405020304" pitchFamily="18" charset="0"/>
                        </a:rPr>
                        <a:t>3.75 W (125 </a:t>
                      </a:r>
                      <a:r>
                        <a:rPr kumimoji="1" lang="en-US" altLang="ja-JP" sz="1400" b="1" dirty="0" err="1" smtClean="0">
                          <a:solidFill>
                            <a:srgbClr val="002060"/>
                          </a:solidFill>
                          <a:latin typeface="Times New Roman" panose="02020603050405020304" pitchFamily="18" charset="0"/>
                          <a:cs typeface="Times New Roman" panose="02020603050405020304" pitchFamily="18" charset="0"/>
                        </a:rPr>
                        <a:t>mJ</a:t>
                      </a:r>
                      <a:r>
                        <a:rPr kumimoji="1" lang="en-US" altLang="ja-JP" sz="1400" b="1" dirty="0" smtClean="0">
                          <a:solidFill>
                            <a:srgbClr val="002060"/>
                          </a:solidFill>
                          <a:latin typeface="Times New Roman" panose="02020603050405020304" pitchFamily="18" charset="0"/>
                          <a:cs typeface="Times New Roman" panose="02020603050405020304" pitchFamily="18" charset="0"/>
                        </a:rPr>
                        <a:t>/pulse</a:t>
                      </a:r>
                      <a:r>
                        <a:rPr kumimoji="1" lang="ja-JP"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a:t>
                      </a: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3</a:t>
                      </a:r>
                      <a:r>
                        <a:rPr kumimoji="1" lang="en-US" altLang="ja-JP" sz="1400" b="1" dirty="0" smtClean="0">
                          <a:solidFill>
                            <a:srgbClr val="002060"/>
                          </a:solidFill>
                          <a:latin typeface="Times New Roman" panose="02020603050405020304" pitchFamily="18" charset="0"/>
                          <a:cs typeface="Times New Roman" panose="02020603050405020304" pitchFamily="18" charset="0"/>
                        </a:rPr>
                        <a:t>0 Hz) @2µm</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r>
              <a:tr h="360000">
                <a:tc vMerge="1">
                  <a:txBody>
                    <a:bodyPr/>
                    <a:lstStyle/>
                    <a:p>
                      <a:pPr algn="ctr"/>
                      <a:endParaRPr kumimoji="1" lang="ja-JP" altLang="en-US" sz="16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rgbClr val="002060"/>
                          </a:solidFill>
                          <a:latin typeface="Times New Roman" panose="02020603050405020304" pitchFamily="18" charset="0"/>
                          <a:cs typeface="Times New Roman" panose="02020603050405020304" pitchFamily="18" charset="0"/>
                        </a:rPr>
                        <a:t>3.75 W (10 </a:t>
                      </a:r>
                      <a:r>
                        <a:rPr kumimoji="1" lang="en-US" altLang="ja-JP" sz="1400" b="1" dirty="0" err="1" smtClean="0">
                          <a:solidFill>
                            <a:srgbClr val="002060"/>
                          </a:solidFill>
                          <a:latin typeface="Times New Roman" panose="02020603050405020304" pitchFamily="18" charset="0"/>
                          <a:cs typeface="Times New Roman" panose="02020603050405020304" pitchFamily="18" charset="0"/>
                        </a:rPr>
                        <a:t>mJ</a:t>
                      </a:r>
                      <a:r>
                        <a:rPr kumimoji="1" lang="en-US" altLang="ja-JP" sz="1400" b="1" dirty="0" smtClean="0">
                          <a:solidFill>
                            <a:srgbClr val="002060"/>
                          </a:solidFill>
                          <a:latin typeface="Times New Roman" panose="02020603050405020304" pitchFamily="18" charset="0"/>
                          <a:cs typeface="Times New Roman" panose="02020603050405020304" pitchFamily="18" charset="0"/>
                        </a:rPr>
                        <a:t>/pulse</a:t>
                      </a:r>
                      <a:r>
                        <a:rPr kumimoji="1" lang="ja-JP"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a:t>
                      </a: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250</a:t>
                      </a:r>
                      <a:r>
                        <a:rPr kumimoji="1" lang="en-US" altLang="ja-JP" sz="1400" b="1" dirty="0" smtClean="0">
                          <a:solidFill>
                            <a:srgbClr val="002060"/>
                          </a:solidFill>
                          <a:latin typeface="Times New Roman" panose="02020603050405020304" pitchFamily="18" charset="0"/>
                          <a:cs typeface="Times New Roman" panose="02020603050405020304" pitchFamily="18" charset="0"/>
                        </a:rPr>
                        <a:t>0 Hz) @1.6µm</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r>
              <a:tr h="360000">
                <a:tc>
                  <a:txBody>
                    <a:bodyPr/>
                    <a:lstStyle/>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Telescope</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rgbClr val="002060"/>
                          </a:solidFill>
                          <a:latin typeface="Times New Roman" panose="02020603050405020304" pitchFamily="18" charset="0"/>
                          <a:cs typeface="Times New Roman" panose="02020603050405020304" pitchFamily="18" charset="0"/>
                        </a:rPr>
                        <a:t>0.4 m (primary</a:t>
                      </a:r>
                      <a:r>
                        <a:rPr kumimoji="1" lang="en-US" altLang="ja-JP" sz="1400" b="1" baseline="0" dirty="0" smtClean="0">
                          <a:solidFill>
                            <a:srgbClr val="002060"/>
                          </a:solidFill>
                          <a:latin typeface="Times New Roman" panose="02020603050405020304" pitchFamily="18" charset="0"/>
                          <a:cs typeface="Times New Roman" panose="02020603050405020304" pitchFamily="18" charset="0"/>
                        </a:rPr>
                        <a:t> mirror</a:t>
                      </a:r>
                      <a:r>
                        <a:rPr kumimoji="1" lang="en-US" altLang="ja-JP" sz="1400" b="1" dirty="0" smtClean="0">
                          <a:solidFill>
                            <a:srgbClr val="002060"/>
                          </a:solidFill>
                          <a:latin typeface="Times New Roman" panose="02020603050405020304" pitchFamily="18" charset="0"/>
                          <a:cs typeface="Times New Roman" panose="02020603050405020304" pitchFamily="18" charset="0"/>
                        </a:rPr>
                        <a:t>) x 2</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r>
              <a:tr h="360000">
                <a:tc>
                  <a:txBody>
                    <a:bodyPr/>
                    <a:lstStyle/>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Horizontal</a:t>
                      </a:r>
                      <a:r>
                        <a:rPr kumimoji="1" lang="en-US" altLang="ja-JP" sz="1400" b="1" baseline="0" dirty="0" smtClean="0">
                          <a:solidFill>
                            <a:srgbClr val="002060"/>
                          </a:solidFill>
                          <a:latin typeface="Times New Roman" panose="02020603050405020304" pitchFamily="18" charset="0"/>
                          <a:cs typeface="Times New Roman" panose="02020603050405020304" pitchFamily="18" charset="0"/>
                        </a:rPr>
                        <a:t> resolution</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&lt;100 km</a:t>
                      </a:r>
                      <a:endParaRPr kumimoji="1" lang="ja-JP" altLang="en-US" sz="1400" b="1" dirty="0" smtClean="0">
                        <a:solidFill>
                          <a:srgbClr val="002060"/>
                        </a:solidFill>
                        <a:latin typeface="Times New Roman" panose="02020603050405020304" pitchFamily="18" charset="0"/>
                        <a:cs typeface="Times New Roman" panose="02020603050405020304" pitchFamily="18" charset="0"/>
                      </a:endParaRPr>
                    </a:p>
                  </a:txBody>
                  <a:tcPr anchor="ctr"/>
                </a:tc>
              </a:tr>
              <a:tr h="900000">
                <a:tc>
                  <a:txBody>
                    <a:bodyPr/>
                    <a:lstStyle/>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Vertical</a:t>
                      </a:r>
                      <a:r>
                        <a:rPr kumimoji="1" lang="en-US" altLang="ja-JP" sz="1400" b="1" baseline="0" dirty="0" smtClean="0">
                          <a:solidFill>
                            <a:srgbClr val="002060"/>
                          </a:solidFill>
                          <a:latin typeface="Times New Roman" panose="02020603050405020304" pitchFamily="18" charset="0"/>
                          <a:cs typeface="Times New Roman" panose="02020603050405020304" pitchFamily="18" charset="0"/>
                        </a:rPr>
                        <a:t> resolution</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Altitude 0.5-3 km:</a:t>
                      </a:r>
                      <a:r>
                        <a:rPr kumimoji="1" lang="en-US" altLang="ja-JP" sz="1400" b="1" kern="1200" baseline="0" dirty="0" smtClean="0">
                          <a:solidFill>
                            <a:srgbClr val="002060"/>
                          </a:solidFill>
                          <a:effectLst/>
                          <a:latin typeface="Times New Roman" panose="02020603050405020304" pitchFamily="18" charset="0"/>
                          <a:ea typeface="+mn-ea"/>
                          <a:cs typeface="Times New Roman" panose="02020603050405020304" pitchFamily="18" charset="0"/>
                        </a:rPr>
                        <a:t> </a:t>
                      </a: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0.5 km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Altitude 3-8 km: 1 km</a:t>
                      </a:r>
                      <a:endParaRPr kumimoji="1" lang="ja-JP" altLang="en-US" sz="1400" b="1" dirty="0" smtClean="0">
                        <a:solidFill>
                          <a:srgbClr val="00206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Altitude 8-20 km: 2</a:t>
                      </a:r>
                      <a:r>
                        <a:rPr kumimoji="1" lang="en-US" altLang="ja-JP" sz="1400" b="1" kern="1200" baseline="0" dirty="0" smtClean="0">
                          <a:solidFill>
                            <a:srgbClr val="002060"/>
                          </a:solidFill>
                          <a:effectLst/>
                          <a:latin typeface="Times New Roman" panose="02020603050405020304" pitchFamily="18" charset="0"/>
                          <a:ea typeface="+mn-ea"/>
                          <a:cs typeface="Times New Roman" panose="02020603050405020304" pitchFamily="18" charset="0"/>
                        </a:rPr>
                        <a:t> </a:t>
                      </a:r>
                      <a:r>
                        <a:rPr kumimoji="1" lang="en-US" altLang="ja-JP" sz="1400" b="1" kern="1200" dirty="0" smtClean="0">
                          <a:solidFill>
                            <a:srgbClr val="002060"/>
                          </a:solidFill>
                          <a:effectLst/>
                          <a:latin typeface="Times New Roman" panose="02020603050405020304" pitchFamily="18" charset="0"/>
                          <a:ea typeface="+mn-ea"/>
                          <a:cs typeface="Times New Roman" panose="02020603050405020304" pitchFamily="18" charset="0"/>
                        </a:rPr>
                        <a:t>km</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r>
              <a:tr h="288000">
                <a:tc>
                  <a:txBody>
                    <a:bodyPr/>
                    <a:lstStyle/>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Nadir</a:t>
                      </a:r>
                      <a:r>
                        <a:rPr kumimoji="1" lang="en-US" altLang="ja-JP" sz="1400" b="1" baseline="0" dirty="0" smtClean="0">
                          <a:solidFill>
                            <a:srgbClr val="002060"/>
                          </a:solidFill>
                          <a:latin typeface="Times New Roman" panose="02020603050405020304" pitchFamily="18" charset="0"/>
                          <a:cs typeface="Times New Roman" panose="02020603050405020304" pitchFamily="18" charset="0"/>
                        </a:rPr>
                        <a:t> angle</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rgbClr val="002060"/>
                          </a:solidFill>
                          <a:latin typeface="Times New Roman" panose="02020603050405020304" pitchFamily="18" charset="0"/>
                          <a:cs typeface="Times New Roman" panose="02020603050405020304" pitchFamily="18" charset="0"/>
                        </a:rPr>
                        <a:t>~35 degree</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r>
              <a:tr h="288000">
                <a:tc>
                  <a:txBody>
                    <a:bodyPr/>
                    <a:lstStyle/>
                    <a:p>
                      <a:pPr algn="ctr"/>
                      <a:r>
                        <a:rPr kumimoji="1" lang="en-US" altLang="ja-JP" sz="1400" b="1" dirty="0" smtClean="0">
                          <a:solidFill>
                            <a:srgbClr val="002060"/>
                          </a:solidFill>
                          <a:latin typeface="Times New Roman" panose="02020603050405020304" pitchFamily="18" charset="0"/>
                          <a:cs typeface="Times New Roman" panose="02020603050405020304" pitchFamily="18" charset="0"/>
                        </a:rPr>
                        <a:t>Looking</a:t>
                      </a:r>
                      <a:r>
                        <a:rPr kumimoji="1" lang="en-US" altLang="ja-JP" sz="1400" b="1" baseline="0" dirty="0" smtClean="0">
                          <a:solidFill>
                            <a:srgbClr val="002060"/>
                          </a:solidFill>
                          <a:latin typeface="Times New Roman" panose="02020603050405020304" pitchFamily="18" charset="0"/>
                          <a:cs typeface="Times New Roman" panose="02020603050405020304" pitchFamily="18" charset="0"/>
                        </a:rPr>
                        <a:t> angle</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dirty="0" smtClean="0">
                          <a:solidFill>
                            <a:srgbClr val="002060"/>
                          </a:solidFill>
                          <a:latin typeface="Times New Roman" panose="02020603050405020304" pitchFamily="18" charset="0"/>
                          <a:cs typeface="Times New Roman" panose="02020603050405020304" pitchFamily="18" charset="0"/>
                        </a:rPr>
                        <a:t>45</a:t>
                      </a:r>
                      <a:r>
                        <a:rPr kumimoji="1" lang="en-US" altLang="ja-JP" sz="1400" b="1" baseline="0" dirty="0" smtClean="0">
                          <a:solidFill>
                            <a:srgbClr val="002060"/>
                          </a:solidFill>
                          <a:latin typeface="Times New Roman" panose="02020603050405020304" pitchFamily="18" charset="0"/>
                          <a:cs typeface="Times New Roman" panose="02020603050405020304" pitchFamily="18" charset="0"/>
                        </a:rPr>
                        <a:t> and 135 degrees along direction of travel</a:t>
                      </a:r>
                      <a:endParaRPr kumimoji="1" lang="ja-JP" altLang="en-US" sz="1400" b="1" dirty="0">
                        <a:solidFill>
                          <a:srgbClr val="002060"/>
                        </a:solidFill>
                        <a:latin typeface="Times New Roman" panose="02020603050405020304" pitchFamily="18" charset="0"/>
                        <a:cs typeface="Times New Roman" panose="02020603050405020304" pitchFamily="18" charset="0"/>
                      </a:endParaRPr>
                    </a:p>
                  </a:txBody>
                  <a:tcPr anchor="ctr"/>
                </a:tc>
              </a:tr>
            </a:tbl>
          </a:graphicData>
        </a:graphic>
      </p:graphicFrame>
      <p:grpSp>
        <p:nvGrpSpPr>
          <p:cNvPr id="4" name="図形グループ 3"/>
          <p:cNvGrpSpPr/>
          <p:nvPr/>
        </p:nvGrpSpPr>
        <p:grpSpPr>
          <a:xfrm>
            <a:off x="5550152" y="890089"/>
            <a:ext cx="3476126" cy="5225778"/>
            <a:chOff x="5993358" y="1718780"/>
            <a:chExt cx="2881312" cy="4299448"/>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3358" y="3324132"/>
              <a:ext cx="2880000" cy="2694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670" y="1718780"/>
              <a:ext cx="2880000" cy="1336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正方形/長方形 2"/>
          <p:cNvSpPr/>
          <p:nvPr/>
        </p:nvSpPr>
        <p:spPr>
          <a:xfrm>
            <a:off x="240266" y="6204621"/>
            <a:ext cx="2891756" cy="523220"/>
          </a:xfrm>
          <a:prstGeom prst="rect">
            <a:avLst/>
          </a:prstGeom>
          <a:solidFill>
            <a:schemeClr val="bg1"/>
          </a:solidFill>
        </p:spPr>
        <p:txBody>
          <a:bodyPr wrap="square">
            <a:spAutoFit/>
          </a:bodyPr>
          <a:lstStyle/>
          <a:p>
            <a:pPr algn="l"/>
            <a:r>
              <a:rPr lang="en-US" altLang="ja-JP" sz="1400" b="1" dirty="0" smtClean="0">
                <a:solidFill>
                  <a:srgbClr val="660066"/>
                </a:solidFill>
                <a:cs typeface="Times New Roman" pitchFamily="18" charset="0"/>
              </a:rPr>
              <a:t>Super </a:t>
            </a:r>
            <a:r>
              <a:rPr lang="en-US" altLang="ja-JP" sz="1400" b="1" dirty="0">
                <a:solidFill>
                  <a:srgbClr val="660066"/>
                </a:solidFill>
                <a:cs typeface="Times New Roman" pitchFamily="18" charset="0"/>
              </a:rPr>
              <a:t>Low Altitude Test </a:t>
            </a:r>
            <a:r>
              <a:rPr lang="en-US" altLang="ja-JP" sz="1400" b="1" dirty="0" smtClean="0">
                <a:solidFill>
                  <a:srgbClr val="660066"/>
                </a:solidFill>
                <a:cs typeface="Times New Roman" pitchFamily="18" charset="0"/>
              </a:rPr>
              <a:t>Satellite</a:t>
            </a:r>
          </a:p>
          <a:p>
            <a:pPr algn="l"/>
            <a:r>
              <a:rPr lang="en-US" altLang="ja-JP" sz="1400" b="1" dirty="0" smtClean="0">
                <a:solidFill>
                  <a:srgbClr val="660066"/>
                </a:solidFill>
                <a:cs typeface="Times New Roman" pitchFamily="18" charset="0"/>
              </a:rPr>
              <a:t> Launch: 2016</a:t>
            </a:r>
            <a:endParaRPr lang="ja-JP" altLang="en-US" sz="1400" dirty="0"/>
          </a:p>
        </p:txBody>
      </p:sp>
    </p:spTree>
    <p:extLst>
      <p:ext uri="{BB962C8B-B14F-4D97-AF65-F5344CB8AC3E}">
        <p14:creationId xmlns:p14="http://schemas.microsoft.com/office/powerpoint/2010/main" val="32083577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50922"/>
            <a:ext cx="9144000" cy="745724"/>
          </a:xfrm>
        </p:spPr>
        <p:txBody>
          <a:bodyPr/>
          <a:lstStyle/>
          <a:p>
            <a:r>
              <a:rPr lang="en-US" altLang="ja-JP" sz="2400" b="1" dirty="0">
                <a:solidFill>
                  <a:srgbClr val="660066"/>
                </a:solidFill>
                <a:latin typeface="Times New Roman"/>
                <a:cs typeface="Times New Roman"/>
              </a:rPr>
              <a:t>Super-Low-Altitude-Satellite-borne </a:t>
            </a:r>
            <a:r>
              <a:rPr lang="en-US" altLang="ja-JP" sz="2400" b="1" dirty="0" smtClean="0">
                <a:solidFill>
                  <a:srgbClr val="660066"/>
                </a:solidFill>
                <a:latin typeface="Times New Roman"/>
                <a:cs typeface="Times New Roman"/>
              </a:rPr>
              <a:t>DWL: </a:t>
            </a:r>
            <a:r>
              <a:rPr lang="en-US" altLang="ja-JP" sz="2400" b="1" dirty="0" smtClean="0">
                <a:solidFill>
                  <a:srgbClr val="660066"/>
                </a:solidFill>
                <a:latin typeface="Times New Roman" pitchFamily="18" charset="0"/>
                <a:cs typeface="Times New Roman" pitchFamily="18" charset="0"/>
              </a:rPr>
              <a:t>Orbit</a:t>
            </a:r>
            <a:endParaRPr kumimoji="1" lang="ja-JP" altLang="en-US" sz="2400" b="1" dirty="0">
              <a:solidFill>
                <a:srgbClr val="660066"/>
              </a:solidFill>
            </a:endParaRPr>
          </a:p>
        </p:txBody>
      </p:sp>
      <p:sp>
        <p:nvSpPr>
          <p:cNvPr id="4" name="コンテンツ プレースホルダー 3"/>
          <p:cNvSpPr>
            <a:spLocks noGrp="1"/>
          </p:cNvSpPr>
          <p:nvPr>
            <p:ph idx="1"/>
          </p:nvPr>
        </p:nvSpPr>
        <p:spPr>
          <a:xfrm>
            <a:off x="215284" y="1020932"/>
            <a:ext cx="8713433" cy="5530788"/>
          </a:xfrm>
        </p:spPr>
        <p:txBody>
          <a:bodyPr/>
          <a:lstStyle/>
          <a:p>
            <a:pPr marL="0" indent="0">
              <a:lnSpc>
                <a:spcPts val="2000"/>
              </a:lnSpc>
              <a:spcBef>
                <a:spcPts val="0"/>
              </a:spcBef>
              <a:buNone/>
            </a:pPr>
            <a:r>
              <a:rPr lang="en-US" altLang="ja-JP" sz="2000" dirty="0" smtClean="0">
                <a:solidFill>
                  <a:srgbClr val="7030A0"/>
                </a:solidFill>
                <a:latin typeface="Times New Roman" panose="02020603050405020304" pitchFamily="18" charset="0"/>
                <a:cs typeface="Times New Roman" panose="02020603050405020304" pitchFamily="18" charset="0"/>
              </a:rPr>
              <a:t>We are discussing candidate orbits, sun-synchronous polar orbit (LST18) and low inclination orbit like TRMM (0-20, 20-45).</a:t>
            </a:r>
          </a:p>
        </p:txBody>
      </p:sp>
      <p:sp>
        <p:nvSpPr>
          <p:cNvPr id="45" name="テキスト ボックス 29"/>
          <p:cNvSpPr txBox="1">
            <a:spLocks noChangeArrowheads="1"/>
          </p:cNvSpPr>
          <p:nvPr/>
        </p:nvSpPr>
        <p:spPr bwMode="auto">
          <a:xfrm>
            <a:off x="144856" y="6323209"/>
            <a:ext cx="8854288" cy="465199"/>
          </a:xfrm>
          <a:prstGeom prst="rect">
            <a:avLst/>
          </a:prstGeom>
          <a:solidFill>
            <a:schemeClr val="bg1"/>
          </a:solidFill>
          <a:ln>
            <a:noFill/>
          </a:ln>
          <a:extLst/>
        </p:spPr>
        <p:txBody>
          <a:bodyPr wrap="square">
            <a:noAutofit/>
          </a:bodyPr>
          <a:lstStyle/>
          <a:p>
            <a:pPr algn="ctr" fontAlgn="base">
              <a:spcAft>
                <a:spcPts val="0"/>
              </a:spcAft>
            </a:pPr>
            <a:r>
              <a:rPr lang="en-US" sz="1600" dirty="0" smtClean="0">
                <a:effectLst/>
                <a:ea typeface="MS PGothic" panose="020B0600070205080204" pitchFamily="34" charset="-128"/>
                <a:cs typeface="MS PGothic" panose="020B0600070205080204" pitchFamily="34" charset="-128"/>
              </a:rPr>
              <a:t>(Upper </a:t>
            </a:r>
            <a:r>
              <a:rPr lang="en-US" sz="1600" dirty="0">
                <a:effectLst/>
                <a:ea typeface="MS PGothic" panose="020B0600070205080204" pitchFamily="34" charset="-128"/>
                <a:cs typeface="MS PGothic" panose="020B0600070205080204" pitchFamily="34" charset="-128"/>
              </a:rPr>
              <a:t>panel) sun-synchronous orbit (98 degree) and </a:t>
            </a:r>
            <a:r>
              <a:rPr lang="en-US" sz="1600" dirty="0" smtClean="0">
                <a:effectLst/>
                <a:ea typeface="MS PGothic" panose="020B0600070205080204" pitchFamily="34" charset="-128"/>
                <a:cs typeface="MS PGothic" panose="020B0600070205080204" pitchFamily="34" charset="-128"/>
              </a:rPr>
              <a:t>(lower </a:t>
            </a:r>
            <a:r>
              <a:rPr lang="en-US" sz="1600" dirty="0">
                <a:effectLst/>
                <a:ea typeface="MS PGothic" panose="020B0600070205080204" pitchFamily="34" charset="-128"/>
                <a:cs typeface="MS PGothic" panose="020B0600070205080204" pitchFamily="34" charset="-128"/>
              </a:rPr>
              <a:t>panel) low inclination angle orbit (35 degree</a:t>
            </a:r>
            <a:r>
              <a:rPr lang="en-US" sz="1600" dirty="0" smtClean="0">
                <a:effectLst/>
                <a:ea typeface="MS PGothic" panose="020B0600070205080204" pitchFamily="34" charset="-128"/>
                <a:cs typeface="MS PGothic" panose="020B0600070205080204" pitchFamily="34" charset="-128"/>
              </a:rPr>
              <a:t>)</a:t>
            </a:r>
            <a:endParaRPr lang="en-US" sz="1600" dirty="0">
              <a:effectLst/>
              <a:latin typeface="MS PGothic" panose="020B0600070205080204" pitchFamily="34" charset="-128"/>
              <a:ea typeface="MS PGothic" panose="020B0600070205080204" pitchFamily="34" charset="-128"/>
              <a:cs typeface="MS PGothic" panose="020B0600070205080204" pitchFamily="34" charset="-128"/>
            </a:endParaRPr>
          </a:p>
        </p:txBody>
      </p:sp>
      <p:grpSp>
        <p:nvGrpSpPr>
          <p:cNvPr id="7" name="図形グループ 6"/>
          <p:cNvGrpSpPr>
            <a:grpSpLocks noChangeAspect="1"/>
          </p:cNvGrpSpPr>
          <p:nvPr/>
        </p:nvGrpSpPr>
        <p:grpSpPr>
          <a:xfrm>
            <a:off x="554873" y="2020890"/>
            <a:ext cx="8034255" cy="4275829"/>
            <a:chOff x="107276" y="2046256"/>
            <a:chExt cx="9000000" cy="4789799"/>
          </a:xfrm>
        </p:grpSpPr>
        <p:pic>
          <p:nvPicPr>
            <p:cNvPr id="3" name="Picture 2"/>
            <p:cNvPicPr>
              <a:picLocks/>
            </p:cNvPicPr>
            <p:nvPr/>
          </p:nvPicPr>
          <p:blipFill>
            <a:blip r:embed="rId3"/>
            <a:stretch>
              <a:fillRect/>
            </a:stretch>
          </p:blipFill>
          <p:spPr>
            <a:xfrm>
              <a:off x="107276" y="4496055"/>
              <a:ext cx="9000000" cy="2340000"/>
            </a:xfrm>
            <a:prstGeom prst="rect">
              <a:avLst/>
            </a:prstGeom>
          </p:spPr>
        </p:pic>
        <p:pic>
          <p:nvPicPr>
            <p:cNvPr id="5" name="Picture 4"/>
            <p:cNvPicPr>
              <a:picLocks/>
            </p:cNvPicPr>
            <p:nvPr/>
          </p:nvPicPr>
          <p:blipFill>
            <a:blip r:embed="rId4"/>
            <a:stretch>
              <a:fillRect/>
            </a:stretch>
          </p:blipFill>
          <p:spPr>
            <a:xfrm>
              <a:off x="107276" y="2046256"/>
              <a:ext cx="9000000" cy="2340000"/>
            </a:xfrm>
            <a:prstGeom prst="rect">
              <a:avLst/>
            </a:prstGeom>
          </p:spPr>
        </p:pic>
      </p:grpSp>
    </p:spTree>
    <p:extLst>
      <p:ext uri="{BB962C8B-B14F-4D97-AF65-F5344CB8AC3E}">
        <p14:creationId xmlns:p14="http://schemas.microsoft.com/office/powerpoint/2010/main" val="4153309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150922"/>
            <a:ext cx="9144000" cy="745724"/>
          </a:xfrm>
        </p:spPr>
        <p:txBody>
          <a:bodyPr/>
          <a:lstStyle/>
          <a:p>
            <a:r>
              <a:rPr lang="en-US" altLang="ja-JP" sz="2400" b="1" dirty="0">
                <a:solidFill>
                  <a:srgbClr val="660066"/>
                </a:solidFill>
                <a:latin typeface="Times New Roman"/>
                <a:cs typeface="Times New Roman"/>
              </a:rPr>
              <a:t>Super-Low-Altitude-Satellite-borne DWL: Geometry</a:t>
            </a:r>
            <a:endParaRPr kumimoji="1" lang="ja-JP" altLang="en-US" sz="2400" b="1" dirty="0">
              <a:solidFill>
                <a:srgbClr val="660066"/>
              </a:solidFill>
              <a:latin typeface="Arial"/>
              <a:cs typeface="Arial"/>
            </a:endParaRPr>
          </a:p>
        </p:txBody>
      </p:sp>
      <p:sp>
        <p:nvSpPr>
          <p:cNvPr id="2" name="コンテンツ プレースホルダー 1"/>
          <p:cNvSpPr>
            <a:spLocks noGrp="1"/>
          </p:cNvSpPr>
          <p:nvPr>
            <p:ph idx="1"/>
          </p:nvPr>
        </p:nvSpPr>
        <p:spPr>
          <a:xfrm>
            <a:off x="76450" y="864767"/>
            <a:ext cx="8991101" cy="5781566"/>
          </a:xfrm>
        </p:spPr>
        <p:style>
          <a:lnRef idx="1">
            <a:schemeClr val="accent3"/>
          </a:lnRef>
          <a:fillRef idx="2">
            <a:schemeClr val="accent3"/>
          </a:fillRef>
          <a:effectRef idx="1">
            <a:schemeClr val="accent3"/>
          </a:effectRef>
          <a:fontRef idx="minor">
            <a:schemeClr val="dk1"/>
          </a:fontRef>
        </p:style>
        <p:txBody>
          <a:bodyPr/>
          <a:lstStyle/>
          <a:p>
            <a:r>
              <a:rPr lang="en-US" altLang="ja-JP" sz="1800" dirty="0" smtClean="0">
                <a:solidFill>
                  <a:srgbClr val="000090"/>
                </a:solidFill>
                <a:latin typeface="Times New Roman"/>
                <a:cs typeface="Times New Roman"/>
              </a:rPr>
              <a:t>Orbital period of Satellite: 88.9 minutes</a:t>
            </a:r>
          </a:p>
          <a:p>
            <a:r>
              <a:rPr lang="en-US" altLang="ja-JP" sz="1800" dirty="0" smtClean="0">
                <a:solidFill>
                  <a:srgbClr val="000090"/>
                </a:solidFill>
                <a:latin typeface="Times New Roman"/>
                <a:cs typeface="Times New Roman"/>
              </a:rPr>
              <a:t>Gap between orbits: 1922 km =2032 km – 110 km</a:t>
            </a:r>
            <a:endParaRPr kumimoji="1" lang="ja-JP" altLang="en-US" sz="4000" dirty="0">
              <a:solidFill>
                <a:srgbClr val="000090"/>
              </a:solidFill>
              <a:latin typeface="Times New Roman"/>
              <a:cs typeface="Times New Roman"/>
            </a:endParaRPr>
          </a:p>
        </p:txBody>
      </p:sp>
      <p:grpSp>
        <p:nvGrpSpPr>
          <p:cNvPr id="396" name="図形グループ 395"/>
          <p:cNvGrpSpPr/>
          <p:nvPr/>
        </p:nvGrpSpPr>
        <p:grpSpPr>
          <a:xfrm>
            <a:off x="208077" y="1749459"/>
            <a:ext cx="8727846" cy="4801621"/>
            <a:chOff x="130404" y="1654212"/>
            <a:chExt cx="8727846" cy="4801621"/>
          </a:xfrm>
        </p:grpSpPr>
        <p:sp>
          <p:nvSpPr>
            <p:cNvPr id="6" name="正方形/長方形 5"/>
            <p:cNvSpPr/>
            <p:nvPr/>
          </p:nvSpPr>
          <p:spPr bwMode="auto">
            <a:xfrm>
              <a:off x="130404" y="1725616"/>
              <a:ext cx="8727846" cy="4730217"/>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grpSp>
          <p:nvGrpSpPr>
            <p:cNvPr id="7" name="図形グループ 6"/>
            <p:cNvGrpSpPr/>
            <p:nvPr/>
          </p:nvGrpSpPr>
          <p:grpSpPr>
            <a:xfrm>
              <a:off x="318497" y="1654212"/>
              <a:ext cx="8351661" cy="1805270"/>
              <a:chOff x="472576" y="1129788"/>
              <a:chExt cx="8351661" cy="1805270"/>
            </a:xfrm>
          </p:grpSpPr>
          <p:grpSp>
            <p:nvGrpSpPr>
              <p:cNvPr id="77" name="図形グループ 76"/>
              <p:cNvGrpSpPr/>
              <p:nvPr/>
            </p:nvGrpSpPr>
            <p:grpSpPr>
              <a:xfrm>
                <a:off x="7582935" y="1698466"/>
                <a:ext cx="1032031" cy="522578"/>
                <a:chOff x="5822362" y="2897898"/>
                <a:chExt cx="1032031" cy="522578"/>
              </a:xfrm>
            </p:grpSpPr>
            <p:sp>
              <p:nvSpPr>
                <p:cNvPr id="394" name="正方形/長方形 393"/>
                <p:cNvSpPr/>
                <p:nvPr/>
              </p:nvSpPr>
              <p:spPr>
                <a:xfrm>
                  <a:off x="5822362" y="2897898"/>
                  <a:ext cx="981139" cy="253916"/>
                </a:xfrm>
                <a:prstGeom prst="rect">
                  <a:avLst/>
                </a:prstGeom>
                <a:noFill/>
              </p:spPr>
              <p:txBody>
                <a:bodyPr wrap="none">
                  <a:spAutoFit/>
                </a:bodyPr>
                <a:lstStyle/>
                <a:p>
                  <a:pPr algn="l"/>
                  <a:r>
                    <a:rPr lang="en-US" altLang="ja-JP" sz="1050" dirty="0" smtClean="0"/>
                    <a:t>FWD: forward</a:t>
                  </a:r>
                  <a:endParaRPr lang="ja-JP" altLang="en-US" sz="1050" dirty="0"/>
                </a:p>
              </p:txBody>
            </p:sp>
            <p:sp>
              <p:nvSpPr>
                <p:cNvPr id="395" name="正方形/長方形 394"/>
                <p:cNvSpPr/>
                <p:nvPr/>
              </p:nvSpPr>
              <p:spPr>
                <a:xfrm>
                  <a:off x="5822362" y="3166560"/>
                  <a:ext cx="1032031" cy="253916"/>
                </a:xfrm>
                <a:prstGeom prst="rect">
                  <a:avLst/>
                </a:prstGeom>
                <a:noFill/>
              </p:spPr>
              <p:txBody>
                <a:bodyPr wrap="none">
                  <a:spAutoFit/>
                </a:bodyPr>
                <a:lstStyle/>
                <a:p>
                  <a:pPr algn="l"/>
                  <a:r>
                    <a:rPr lang="en-US" altLang="ja-JP" sz="1050" dirty="0" smtClean="0"/>
                    <a:t>AFT: afterward</a:t>
                  </a:r>
                  <a:endParaRPr lang="ja-JP" altLang="en-US" sz="1050" dirty="0"/>
                </a:p>
              </p:txBody>
            </p:sp>
          </p:grpSp>
          <p:cxnSp>
            <p:nvCxnSpPr>
              <p:cNvPr id="78" name="直線コネクタ 77"/>
              <p:cNvCxnSpPr/>
              <p:nvPr/>
            </p:nvCxnSpPr>
            <p:spPr bwMode="auto">
              <a:xfrm>
                <a:off x="838780" y="1478338"/>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直線コネクタ 78"/>
              <p:cNvCxnSpPr/>
              <p:nvPr/>
            </p:nvCxnSpPr>
            <p:spPr bwMode="auto">
              <a:xfrm flipH="1">
                <a:off x="1890367" y="1481781"/>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直線コネクタ 79"/>
              <p:cNvCxnSpPr/>
              <p:nvPr/>
            </p:nvCxnSpPr>
            <p:spPr bwMode="auto">
              <a:xfrm flipV="1">
                <a:off x="621365" y="1478349"/>
                <a:ext cx="6773976" cy="1"/>
              </a:xfrm>
              <a:prstGeom prst="line">
                <a:avLst/>
              </a:prstGeom>
              <a:solidFill>
                <a:schemeClr val="bg1"/>
              </a:solidFill>
              <a:ln w="12700"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直線矢印コネクタ 80"/>
              <p:cNvCxnSpPr/>
              <p:nvPr/>
            </p:nvCxnSpPr>
            <p:spPr bwMode="auto">
              <a:xfrm flipH="1">
                <a:off x="825141" y="1468773"/>
                <a:ext cx="9575" cy="1058434"/>
              </a:xfrm>
              <a:prstGeom prst="straightConnector1">
                <a:avLst/>
              </a:prstGeom>
              <a:solidFill>
                <a:schemeClr val="bg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正方形/長方形 81"/>
              <p:cNvSpPr/>
              <p:nvPr/>
            </p:nvSpPr>
            <p:spPr>
              <a:xfrm>
                <a:off x="472576" y="1903292"/>
                <a:ext cx="714865" cy="325761"/>
              </a:xfrm>
              <a:prstGeom prst="rect">
                <a:avLst/>
              </a:prstGeom>
              <a:solidFill>
                <a:srgbClr val="FFFFFF"/>
              </a:solidFill>
            </p:spPr>
            <p:txBody>
              <a:bodyPr wrap="none">
                <a:spAutoFit/>
              </a:bodyPr>
              <a:lstStyle/>
              <a:p>
                <a:r>
                  <a:rPr lang="en-US" altLang="ja-JP" sz="1200" dirty="0" smtClean="0"/>
                  <a:t>110km</a:t>
                </a:r>
                <a:endParaRPr lang="ja-JP" altLang="en-US" sz="1200" dirty="0"/>
              </a:p>
            </p:txBody>
          </p:sp>
          <p:cxnSp>
            <p:nvCxnSpPr>
              <p:cNvPr id="83" name="直線矢印コネクタ 82"/>
              <p:cNvCxnSpPr/>
              <p:nvPr/>
            </p:nvCxnSpPr>
            <p:spPr bwMode="auto">
              <a:xfrm rot="16200000" flipH="1">
                <a:off x="1891055" y="315872"/>
                <a:ext cx="9575" cy="2116867"/>
              </a:xfrm>
              <a:prstGeom prst="straightConnector1">
                <a:avLst/>
              </a:prstGeom>
              <a:solidFill>
                <a:schemeClr val="bg1"/>
              </a:solidFill>
              <a:ln w="1270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4" name="正方形/長方形 83"/>
              <p:cNvSpPr/>
              <p:nvPr/>
            </p:nvSpPr>
            <p:spPr>
              <a:xfrm>
                <a:off x="1361517" y="1129788"/>
                <a:ext cx="1197533" cy="325761"/>
              </a:xfrm>
              <a:prstGeom prst="rect">
                <a:avLst/>
              </a:prstGeom>
              <a:noFill/>
            </p:spPr>
            <p:txBody>
              <a:bodyPr wrap="none">
                <a:spAutoFit/>
              </a:bodyPr>
              <a:lstStyle/>
              <a:p>
                <a:r>
                  <a:rPr lang="en-US" altLang="ja-JP" sz="1200" dirty="0" smtClean="0"/>
                  <a:t>220km, 29.2s</a:t>
                </a:r>
                <a:endParaRPr lang="ja-JP" altLang="en-US" sz="1200" dirty="0"/>
              </a:p>
            </p:txBody>
          </p:sp>
          <p:sp>
            <p:nvSpPr>
              <p:cNvPr id="85" name="円弧 84"/>
              <p:cNvSpPr/>
              <p:nvPr/>
            </p:nvSpPr>
            <p:spPr bwMode="auto">
              <a:xfrm rot="6411428">
                <a:off x="879750" y="1398231"/>
                <a:ext cx="350988" cy="141889"/>
              </a:xfrm>
              <a:prstGeom prst="arc">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grpSp>
            <p:nvGrpSpPr>
              <p:cNvPr id="86" name="図形グループ 85"/>
              <p:cNvGrpSpPr/>
              <p:nvPr/>
            </p:nvGrpSpPr>
            <p:grpSpPr>
              <a:xfrm>
                <a:off x="1921269" y="2494054"/>
                <a:ext cx="1009784" cy="81094"/>
                <a:chOff x="1927968" y="3078093"/>
                <a:chExt cx="919854" cy="68955"/>
              </a:xfrm>
            </p:grpSpPr>
            <p:grpSp>
              <p:nvGrpSpPr>
                <p:cNvPr id="364" name="図形グループ 363"/>
                <p:cNvGrpSpPr/>
                <p:nvPr/>
              </p:nvGrpSpPr>
              <p:grpSpPr>
                <a:xfrm>
                  <a:off x="1927968" y="3078093"/>
                  <a:ext cx="170554" cy="68955"/>
                  <a:chOff x="3549330" y="4513193"/>
                  <a:chExt cx="170554" cy="68955"/>
                </a:xfrm>
              </p:grpSpPr>
              <p:sp>
                <p:nvSpPr>
                  <p:cNvPr id="390" name="円/楕円 389"/>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91" name="円/楕円 390"/>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92" name="円/楕円 391"/>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93" name="円/楕円 392"/>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65" name="図形グループ 364"/>
                <p:cNvGrpSpPr/>
                <p:nvPr/>
              </p:nvGrpSpPr>
              <p:grpSpPr>
                <a:xfrm>
                  <a:off x="2076135" y="3078093"/>
                  <a:ext cx="170554" cy="68955"/>
                  <a:chOff x="3549330" y="4513193"/>
                  <a:chExt cx="170554" cy="68955"/>
                </a:xfrm>
              </p:grpSpPr>
              <p:sp>
                <p:nvSpPr>
                  <p:cNvPr id="386" name="円/楕円 385"/>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7" name="円/楕円 386"/>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8" name="円/楕円 387"/>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9" name="円/楕円 388"/>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66" name="図形グループ 365"/>
                <p:cNvGrpSpPr/>
                <p:nvPr/>
              </p:nvGrpSpPr>
              <p:grpSpPr>
                <a:xfrm>
                  <a:off x="2215835" y="3078093"/>
                  <a:ext cx="170554" cy="68955"/>
                  <a:chOff x="3549330" y="4513193"/>
                  <a:chExt cx="170554" cy="68955"/>
                </a:xfrm>
              </p:grpSpPr>
              <p:sp>
                <p:nvSpPr>
                  <p:cNvPr id="382" name="円/楕円 381"/>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3" name="円/楕円 382"/>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4" name="円/楕円 383"/>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5" name="円/楕円 384"/>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67" name="図形グループ 366"/>
                <p:cNvGrpSpPr/>
                <p:nvPr/>
              </p:nvGrpSpPr>
              <p:grpSpPr>
                <a:xfrm>
                  <a:off x="2359768" y="3078093"/>
                  <a:ext cx="170554" cy="68955"/>
                  <a:chOff x="3549330" y="4513193"/>
                  <a:chExt cx="170554" cy="68955"/>
                </a:xfrm>
              </p:grpSpPr>
              <p:sp>
                <p:nvSpPr>
                  <p:cNvPr id="378" name="円/楕円 377"/>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79" name="円/楕円 378"/>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0" name="円/楕円 379"/>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1" name="円/楕円 380"/>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68" name="図形グループ 367"/>
                <p:cNvGrpSpPr/>
                <p:nvPr/>
              </p:nvGrpSpPr>
              <p:grpSpPr>
                <a:xfrm>
                  <a:off x="2520634" y="3078093"/>
                  <a:ext cx="170554" cy="68955"/>
                  <a:chOff x="3549330" y="4513193"/>
                  <a:chExt cx="170554" cy="68955"/>
                </a:xfrm>
              </p:grpSpPr>
              <p:sp>
                <p:nvSpPr>
                  <p:cNvPr id="374" name="円/楕円 373"/>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75" name="円/楕円 374"/>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76" name="円/楕円 375"/>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77" name="円/楕円 376"/>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69" name="図形グループ 368"/>
                <p:cNvGrpSpPr/>
                <p:nvPr/>
              </p:nvGrpSpPr>
              <p:grpSpPr>
                <a:xfrm>
                  <a:off x="2677268" y="3078093"/>
                  <a:ext cx="170554" cy="68955"/>
                  <a:chOff x="3549330" y="4513193"/>
                  <a:chExt cx="170554" cy="68955"/>
                </a:xfrm>
              </p:grpSpPr>
              <p:sp>
                <p:nvSpPr>
                  <p:cNvPr id="370" name="円/楕円 369"/>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71" name="円/楕円 370"/>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72" name="円/楕円 371"/>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73" name="円/楕円 372"/>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grpSp>
            <p:nvGrpSpPr>
              <p:cNvPr id="87" name="図形グループ 86"/>
              <p:cNvGrpSpPr>
                <a:grpSpLocks/>
              </p:cNvGrpSpPr>
              <p:nvPr/>
            </p:nvGrpSpPr>
            <p:grpSpPr>
              <a:xfrm>
                <a:off x="1935830" y="2516457"/>
                <a:ext cx="987988" cy="42337"/>
                <a:chOff x="1927968" y="3078093"/>
                <a:chExt cx="919854" cy="68955"/>
              </a:xfrm>
              <a:solidFill>
                <a:srgbClr val="0000FF"/>
              </a:solidFill>
            </p:grpSpPr>
            <p:grpSp>
              <p:nvGrpSpPr>
                <p:cNvPr id="334" name="図形グループ 333"/>
                <p:cNvGrpSpPr/>
                <p:nvPr/>
              </p:nvGrpSpPr>
              <p:grpSpPr>
                <a:xfrm>
                  <a:off x="1927968" y="3078093"/>
                  <a:ext cx="170554" cy="68955"/>
                  <a:chOff x="3549330" y="4513193"/>
                  <a:chExt cx="170554" cy="68955"/>
                </a:xfrm>
                <a:grpFill/>
              </p:grpSpPr>
              <p:sp>
                <p:nvSpPr>
                  <p:cNvPr id="360" name="円/楕円 359"/>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61" name="円/楕円 360"/>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62" name="円/楕円 361"/>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63" name="円/楕円 362"/>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35" name="図形グループ 334"/>
                <p:cNvGrpSpPr/>
                <p:nvPr/>
              </p:nvGrpSpPr>
              <p:grpSpPr>
                <a:xfrm>
                  <a:off x="2076135" y="3078093"/>
                  <a:ext cx="170554" cy="68955"/>
                  <a:chOff x="3549330" y="4513193"/>
                  <a:chExt cx="170554" cy="68955"/>
                </a:xfrm>
                <a:grpFill/>
              </p:grpSpPr>
              <p:sp>
                <p:nvSpPr>
                  <p:cNvPr id="356" name="円/楕円 355"/>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57" name="円/楕円 356"/>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58" name="円/楕円 357"/>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59" name="円/楕円 358"/>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36" name="図形グループ 335"/>
                <p:cNvGrpSpPr/>
                <p:nvPr/>
              </p:nvGrpSpPr>
              <p:grpSpPr>
                <a:xfrm>
                  <a:off x="2215835" y="3078093"/>
                  <a:ext cx="170554" cy="68955"/>
                  <a:chOff x="3549330" y="4513193"/>
                  <a:chExt cx="170554" cy="68955"/>
                </a:xfrm>
                <a:grpFill/>
              </p:grpSpPr>
              <p:sp>
                <p:nvSpPr>
                  <p:cNvPr id="352" name="円/楕円 351"/>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53" name="円/楕円 352"/>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54" name="円/楕円 353"/>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55" name="円/楕円 354"/>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37" name="図形グループ 336"/>
                <p:cNvGrpSpPr/>
                <p:nvPr/>
              </p:nvGrpSpPr>
              <p:grpSpPr>
                <a:xfrm>
                  <a:off x="2359768" y="3078093"/>
                  <a:ext cx="170554" cy="68955"/>
                  <a:chOff x="3549330" y="4513193"/>
                  <a:chExt cx="170554" cy="68955"/>
                </a:xfrm>
                <a:grpFill/>
              </p:grpSpPr>
              <p:sp>
                <p:nvSpPr>
                  <p:cNvPr id="348" name="円/楕円 347"/>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49" name="円/楕円 348"/>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50" name="円/楕円 349"/>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51" name="円/楕円 350"/>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38" name="図形グループ 337"/>
                <p:cNvGrpSpPr/>
                <p:nvPr/>
              </p:nvGrpSpPr>
              <p:grpSpPr>
                <a:xfrm>
                  <a:off x="2520634" y="3078093"/>
                  <a:ext cx="170554" cy="68955"/>
                  <a:chOff x="3549330" y="4513193"/>
                  <a:chExt cx="170554" cy="68955"/>
                </a:xfrm>
                <a:grpFill/>
              </p:grpSpPr>
              <p:sp>
                <p:nvSpPr>
                  <p:cNvPr id="344" name="円/楕円 343"/>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45" name="円/楕円 344"/>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46" name="円/楕円 345"/>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47" name="円/楕円 346"/>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39" name="図形グループ 338"/>
                <p:cNvGrpSpPr/>
                <p:nvPr/>
              </p:nvGrpSpPr>
              <p:grpSpPr>
                <a:xfrm>
                  <a:off x="2677268" y="3078093"/>
                  <a:ext cx="170554" cy="68955"/>
                  <a:chOff x="3549330" y="4513193"/>
                  <a:chExt cx="170554" cy="68955"/>
                </a:xfrm>
                <a:grpFill/>
              </p:grpSpPr>
              <p:sp>
                <p:nvSpPr>
                  <p:cNvPr id="340" name="円/楕円 339"/>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41" name="円/楕円 340"/>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42" name="円/楕円 341"/>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43" name="円/楕円 342"/>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sp>
            <p:nvSpPr>
              <p:cNvPr id="88" name="正方形/長方形 87"/>
              <p:cNvSpPr/>
              <p:nvPr/>
            </p:nvSpPr>
            <p:spPr>
              <a:xfrm>
                <a:off x="2340240" y="2518259"/>
                <a:ext cx="1107043" cy="325761"/>
              </a:xfrm>
              <a:prstGeom prst="rect">
                <a:avLst/>
              </a:prstGeom>
              <a:noFill/>
            </p:spPr>
            <p:txBody>
              <a:bodyPr wrap="none">
                <a:spAutoFit/>
              </a:bodyPr>
              <a:lstStyle/>
              <a:p>
                <a:r>
                  <a:rPr lang="en-US" altLang="ja-JP" sz="1200" dirty="0" smtClean="0"/>
                  <a:t>96km, 12.8s</a:t>
                </a:r>
                <a:endParaRPr lang="ja-JP" altLang="en-US" sz="1200" dirty="0"/>
              </a:p>
            </p:txBody>
          </p:sp>
          <p:cxnSp>
            <p:nvCxnSpPr>
              <p:cNvPr id="89" name="直線矢印コネクタ 88"/>
              <p:cNvCxnSpPr/>
              <p:nvPr/>
            </p:nvCxnSpPr>
            <p:spPr bwMode="auto">
              <a:xfrm rot="5400000" flipH="1">
                <a:off x="2759311" y="1930819"/>
                <a:ext cx="9575" cy="1058435"/>
              </a:xfrm>
              <a:prstGeom prst="straightConnector1">
                <a:avLst/>
              </a:prstGeom>
              <a:solidFill>
                <a:schemeClr val="bg1"/>
              </a:solidFill>
              <a:ln w="9525" cap="flat" cmpd="sng" algn="ctr">
                <a:solidFill>
                  <a:srgbClr val="000000"/>
                </a:solidFill>
                <a:prstDash val="solid"/>
                <a:round/>
                <a:headEnd type="triangle"/>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正方形/長方形 89"/>
              <p:cNvSpPr/>
              <p:nvPr/>
            </p:nvSpPr>
            <p:spPr>
              <a:xfrm>
                <a:off x="2311568" y="2092241"/>
                <a:ext cx="1239069" cy="415498"/>
              </a:xfrm>
              <a:prstGeom prst="rect">
                <a:avLst/>
              </a:prstGeom>
              <a:noFill/>
            </p:spPr>
            <p:txBody>
              <a:bodyPr wrap="none">
                <a:spAutoFit/>
              </a:bodyPr>
              <a:lstStyle/>
              <a:p>
                <a:r>
                  <a:rPr lang="en-US" altLang="ja-JP" sz="1050" dirty="0" smtClean="0"/>
                  <a:t>Ground track speed</a:t>
                </a:r>
              </a:p>
              <a:p>
                <a:r>
                  <a:rPr lang="en-US" altLang="ja-JP" sz="1050" dirty="0" smtClean="0"/>
                  <a:t>7.51km/s</a:t>
                </a:r>
                <a:endParaRPr lang="ja-JP" altLang="en-US" sz="1050" dirty="0"/>
              </a:p>
            </p:txBody>
          </p:sp>
          <p:sp>
            <p:nvSpPr>
              <p:cNvPr id="91" name="正方形/長方形 90"/>
              <p:cNvSpPr/>
              <p:nvPr/>
            </p:nvSpPr>
            <p:spPr>
              <a:xfrm>
                <a:off x="1169814" y="1540582"/>
                <a:ext cx="474599" cy="368477"/>
              </a:xfrm>
              <a:prstGeom prst="rect">
                <a:avLst/>
              </a:prstGeom>
              <a:noFill/>
            </p:spPr>
            <p:txBody>
              <a:bodyPr wrap="square">
                <a:spAutoFit/>
              </a:bodyPr>
              <a:lstStyle/>
              <a:p>
                <a:pPr algn="l">
                  <a:lnSpc>
                    <a:spcPts val="1000"/>
                  </a:lnSpc>
                </a:pPr>
                <a:r>
                  <a:rPr lang="en-US" altLang="ja-JP" sz="1050" dirty="0" smtClean="0"/>
                  <a:t>FWD 1st</a:t>
                </a:r>
                <a:endParaRPr lang="ja-JP" altLang="en-US" sz="1050" dirty="0"/>
              </a:p>
            </p:txBody>
          </p:sp>
          <p:grpSp>
            <p:nvGrpSpPr>
              <p:cNvPr id="92" name="図形グループ 91"/>
              <p:cNvGrpSpPr>
                <a:grpSpLocks noChangeAspect="1"/>
              </p:cNvGrpSpPr>
              <p:nvPr/>
            </p:nvGrpSpPr>
            <p:grpSpPr>
              <a:xfrm flipV="1">
                <a:off x="1794191" y="2335920"/>
                <a:ext cx="205733" cy="100557"/>
                <a:chOff x="4162113" y="999282"/>
                <a:chExt cx="3682676" cy="1800000"/>
              </a:xfrm>
            </p:grpSpPr>
            <p:cxnSp>
              <p:nvCxnSpPr>
                <p:cNvPr id="332" name="直線コネクタ 331"/>
                <p:cNvCxnSpPr/>
                <p:nvPr/>
              </p:nvCxnSpPr>
              <p:spPr bwMode="auto">
                <a:xfrm>
                  <a:off x="4162113" y="999282"/>
                  <a:ext cx="1835998" cy="1797072"/>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3" name="直線コネクタ 332"/>
                <p:cNvCxnSpPr/>
                <p:nvPr/>
              </p:nvCxnSpPr>
              <p:spPr bwMode="auto">
                <a:xfrm flipH="1">
                  <a:off x="6008791" y="1002210"/>
                  <a:ext cx="1835998" cy="1797072"/>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3" name="正方形/長方形 92"/>
              <p:cNvSpPr/>
              <p:nvPr/>
            </p:nvSpPr>
            <p:spPr>
              <a:xfrm>
                <a:off x="970764" y="1406161"/>
                <a:ext cx="470527" cy="325761"/>
              </a:xfrm>
              <a:prstGeom prst="rect">
                <a:avLst/>
              </a:prstGeom>
              <a:noFill/>
            </p:spPr>
            <p:txBody>
              <a:bodyPr wrap="none">
                <a:spAutoFit/>
              </a:bodyPr>
              <a:lstStyle/>
              <a:p>
                <a:r>
                  <a:rPr lang="en-US" altLang="ja-JP" sz="1200" dirty="0" smtClean="0"/>
                  <a:t>45°</a:t>
                </a:r>
                <a:endParaRPr lang="ja-JP" altLang="en-US" sz="1200" dirty="0"/>
              </a:p>
            </p:txBody>
          </p:sp>
          <p:sp>
            <p:nvSpPr>
              <p:cNvPr id="94" name="正方形/長方形 93"/>
              <p:cNvSpPr/>
              <p:nvPr/>
            </p:nvSpPr>
            <p:spPr>
              <a:xfrm>
                <a:off x="1665273" y="2085735"/>
                <a:ext cx="470527" cy="325761"/>
              </a:xfrm>
              <a:prstGeom prst="rect">
                <a:avLst/>
              </a:prstGeom>
              <a:noFill/>
            </p:spPr>
            <p:txBody>
              <a:bodyPr wrap="none">
                <a:spAutoFit/>
              </a:bodyPr>
              <a:lstStyle/>
              <a:p>
                <a:r>
                  <a:rPr lang="en-US" altLang="ja-JP" sz="1200" dirty="0" smtClean="0"/>
                  <a:t>90°</a:t>
                </a:r>
                <a:endParaRPr lang="ja-JP" altLang="en-US" sz="1200" dirty="0"/>
              </a:p>
            </p:txBody>
          </p:sp>
          <p:cxnSp>
            <p:nvCxnSpPr>
              <p:cNvPr id="95" name="直線コネクタ 94"/>
              <p:cNvCxnSpPr>
                <a:cxnSpLocks noChangeAspect="1"/>
              </p:cNvCxnSpPr>
              <p:nvPr/>
            </p:nvCxnSpPr>
            <p:spPr bwMode="auto">
              <a:xfrm>
                <a:off x="2065124" y="1759435"/>
                <a:ext cx="211687" cy="211343"/>
              </a:xfrm>
              <a:prstGeom prst="line">
                <a:avLst/>
              </a:prstGeom>
              <a:solidFill>
                <a:schemeClr val="bg1"/>
              </a:solidFill>
              <a:ln w="28575"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直線コネクタ 95"/>
              <p:cNvCxnSpPr>
                <a:cxnSpLocks noChangeAspect="1"/>
              </p:cNvCxnSpPr>
              <p:nvPr/>
            </p:nvCxnSpPr>
            <p:spPr bwMode="auto">
              <a:xfrm flipH="1">
                <a:off x="3583522" y="1781834"/>
                <a:ext cx="211687" cy="211343"/>
              </a:xfrm>
              <a:prstGeom prst="line">
                <a:avLst/>
              </a:prstGeom>
              <a:solidFill>
                <a:schemeClr val="bg1"/>
              </a:solidFill>
              <a:ln w="28575"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7" name="図形グループ 96"/>
              <p:cNvGrpSpPr/>
              <p:nvPr/>
            </p:nvGrpSpPr>
            <p:grpSpPr>
              <a:xfrm>
                <a:off x="4012264" y="2494054"/>
                <a:ext cx="1045783" cy="81094"/>
                <a:chOff x="3712851" y="2290529"/>
                <a:chExt cx="1081784" cy="81094"/>
              </a:xfrm>
            </p:grpSpPr>
            <p:grpSp>
              <p:nvGrpSpPr>
                <p:cNvPr id="270" name="図形グループ 269"/>
                <p:cNvGrpSpPr/>
                <p:nvPr/>
              </p:nvGrpSpPr>
              <p:grpSpPr>
                <a:xfrm>
                  <a:off x="3712851" y="2290529"/>
                  <a:ext cx="1081784" cy="81094"/>
                  <a:chOff x="1927968" y="3078093"/>
                  <a:chExt cx="919854" cy="68955"/>
                </a:xfrm>
              </p:grpSpPr>
              <p:grpSp>
                <p:nvGrpSpPr>
                  <p:cNvPr id="302" name="図形グループ 301"/>
                  <p:cNvGrpSpPr/>
                  <p:nvPr/>
                </p:nvGrpSpPr>
                <p:grpSpPr>
                  <a:xfrm>
                    <a:off x="1927968" y="3078093"/>
                    <a:ext cx="170554" cy="68955"/>
                    <a:chOff x="3549330" y="4513193"/>
                    <a:chExt cx="170554" cy="68955"/>
                  </a:xfrm>
                </p:grpSpPr>
                <p:sp>
                  <p:nvSpPr>
                    <p:cNvPr id="328" name="円/楕円 327"/>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9" name="円/楕円 328"/>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30" name="円/楕円 329"/>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31" name="円/楕円 330"/>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03" name="図形グループ 302"/>
                  <p:cNvGrpSpPr/>
                  <p:nvPr/>
                </p:nvGrpSpPr>
                <p:grpSpPr>
                  <a:xfrm>
                    <a:off x="2076135" y="3078093"/>
                    <a:ext cx="170554" cy="68955"/>
                    <a:chOff x="3549330" y="4513193"/>
                    <a:chExt cx="170554" cy="68955"/>
                  </a:xfrm>
                </p:grpSpPr>
                <p:sp>
                  <p:nvSpPr>
                    <p:cNvPr id="324" name="円/楕円 323"/>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5" name="円/楕円 324"/>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6" name="円/楕円 325"/>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7" name="円/楕円 326"/>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04" name="図形グループ 303"/>
                  <p:cNvGrpSpPr/>
                  <p:nvPr/>
                </p:nvGrpSpPr>
                <p:grpSpPr>
                  <a:xfrm>
                    <a:off x="2215835" y="3078093"/>
                    <a:ext cx="170554" cy="68955"/>
                    <a:chOff x="3549330" y="4513193"/>
                    <a:chExt cx="170554" cy="68955"/>
                  </a:xfrm>
                </p:grpSpPr>
                <p:sp>
                  <p:nvSpPr>
                    <p:cNvPr id="320" name="円/楕円 319"/>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1" name="円/楕円 320"/>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2" name="円/楕円 321"/>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3" name="円/楕円 322"/>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05" name="図形グループ 304"/>
                  <p:cNvGrpSpPr/>
                  <p:nvPr/>
                </p:nvGrpSpPr>
                <p:grpSpPr>
                  <a:xfrm>
                    <a:off x="2359768" y="3078093"/>
                    <a:ext cx="170554" cy="68955"/>
                    <a:chOff x="3549330" y="4513193"/>
                    <a:chExt cx="170554" cy="68955"/>
                  </a:xfrm>
                </p:grpSpPr>
                <p:sp>
                  <p:nvSpPr>
                    <p:cNvPr id="316" name="円/楕円 315"/>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17" name="円/楕円 316"/>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18" name="円/楕円 317"/>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19" name="円/楕円 318"/>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06" name="図形グループ 305"/>
                  <p:cNvGrpSpPr/>
                  <p:nvPr/>
                </p:nvGrpSpPr>
                <p:grpSpPr>
                  <a:xfrm>
                    <a:off x="2520634" y="3078093"/>
                    <a:ext cx="170554" cy="68955"/>
                    <a:chOff x="3549330" y="4513193"/>
                    <a:chExt cx="170554" cy="68955"/>
                  </a:xfrm>
                </p:grpSpPr>
                <p:sp>
                  <p:nvSpPr>
                    <p:cNvPr id="312" name="円/楕円 311"/>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13" name="円/楕円 312"/>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14" name="円/楕円 313"/>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15" name="円/楕円 314"/>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307" name="図形グループ 306"/>
                  <p:cNvGrpSpPr/>
                  <p:nvPr/>
                </p:nvGrpSpPr>
                <p:grpSpPr>
                  <a:xfrm>
                    <a:off x="2677268" y="3078093"/>
                    <a:ext cx="170554" cy="68955"/>
                    <a:chOff x="3549330" y="4513193"/>
                    <a:chExt cx="170554" cy="68955"/>
                  </a:xfrm>
                </p:grpSpPr>
                <p:sp>
                  <p:nvSpPr>
                    <p:cNvPr id="308" name="円/楕円 307"/>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09" name="円/楕円 308"/>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10" name="円/楕円 309"/>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11" name="円/楕円 310"/>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grpSp>
              <p:nvGrpSpPr>
                <p:cNvPr id="271" name="図形グループ 270"/>
                <p:cNvGrpSpPr>
                  <a:grpSpLocks/>
                </p:cNvGrpSpPr>
                <p:nvPr/>
              </p:nvGrpSpPr>
              <p:grpSpPr>
                <a:xfrm>
                  <a:off x="3735253" y="2312932"/>
                  <a:ext cx="1058434" cy="42337"/>
                  <a:chOff x="1927968" y="3078093"/>
                  <a:chExt cx="919854" cy="68955"/>
                </a:xfrm>
                <a:solidFill>
                  <a:srgbClr val="0000FF"/>
                </a:solidFill>
              </p:grpSpPr>
              <p:grpSp>
                <p:nvGrpSpPr>
                  <p:cNvPr id="272" name="図形グループ 271"/>
                  <p:cNvGrpSpPr/>
                  <p:nvPr/>
                </p:nvGrpSpPr>
                <p:grpSpPr>
                  <a:xfrm>
                    <a:off x="1927968" y="3078093"/>
                    <a:ext cx="170554" cy="68955"/>
                    <a:chOff x="3549330" y="4513193"/>
                    <a:chExt cx="170554" cy="68955"/>
                  </a:xfrm>
                  <a:grpFill/>
                </p:grpSpPr>
                <p:sp>
                  <p:nvSpPr>
                    <p:cNvPr id="298" name="円/楕円 297"/>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9" name="円/楕円 298"/>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00" name="円/楕円 299"/>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01" name="円/楕円 300"/>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73" name="図形グループ 272"/>
                  <p:cNvGrpSpPr/>
                  <p:nvPr/>
                </p:nvGrpSpPr>
                <p:grpSpPr>
                  <a:xfrm>
                    <a:off x="2076135" y="3078093"/>
                    <a:ext cx="170554" cy="68955"/>
                    <a:chOff x="3549330" y="4513193"/>
                    <a:chExt cx="170554" cy="68955"/>
                  </a:xfrm>
                  <a:grpFill/>
                </p:grpSpPr>
                <p:sp>
                  <p:nvSpPr>
                    <p:cNvPr id="294" name="円/楕円 293"/>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5" name="円/楕円 294"/>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6" name="円/楕円 295"/>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7" name="円/楕円 296"/>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74" name="図形グループ 273"/>
                  <p:cNvGrpSpPr/>
                  <p:nvPr/>
                </p:nvGrpSpPr>
                <p:grpSpPr>
                  <a:xfrm>
                    <a:off x="2215835" y="3078093"/>
                    <a:ext cx="170554" cy="68955"/>
                    <a:chOff x="3549330" y="4513193"/>
                    <a:chExt cx="170554" cy="68955"/>
                  </a:xfrm>
                  <a:grpFill/>
                </p:grpSpPr>
                <p:sp>
                  <p:nvSpPr>
                    <p:cNvPr id="290" name="円/楕円 289"/>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1" name="円/楕円 290"/>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2" name="円/楕円 291"/>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93" name="円/楕円 292"/>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75" name="図形グループ 274"/>
                  <p:cNvGrpSpPr/>
                  <p:nvPr/>
                </p:nvGrpSpPr>
                <p:grpSpPr>
                  <a:xfrm>
                    <a:off x="2359768" y="3078093"/>
                    <a:ext cx="170554" cy="68955"/>
                    <a:chOff x="3549330" y="4513193"/>
                    <a:chExt cx="170554" cy="68955"/>
                  </a:xfrm>
                  <a:grpFill/>
                </p:grpSpPr>
                <p:sp>
                  <p:nvSpPr>
                    <p:cNvPr id="286" name="円/楕円 285"/>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7" name="円/楕円 286"/>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8" name="円/楕円 287"/>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9" name="円/楕円 288"/>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76" name="図形グループ 275"/>
                  <p:cNvGrpSpPr/>
                  <p:nvPr/>
                </p:nvGrpSpPr>
                <p:grpSpPr>
                  <a:xfrm>
                    <a:off x="2520634" y="3078093"/>
                    <a:ext cx="170554" cy="68955"/>
                    <a:chOff x="3549330" y="4513193"/>
                    <a:chExt cx="170554" cy="68955"/>
                  </a:xfrm>
                  <a:grpFill/>
                </p:grpSpPr>
                <p:sp>
                  <p:nvSpPr>
                    <p:cNvPr id="282" name="円/楕円 281"/>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3" name="円/楕円 282"/>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4" name="円/楕円 283"/>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5" name="円/楕円 284"/>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77" name="図形グループ 276"/>
                  <p:cNvGrpSpPr/>
                  <p:nvPr/>
                </p:nvGrpSpPr>
                <p:grpSpPr>
                  <a:xfrm>
                    <a:off x="2677268" y="3078093"/>
                    <a:ext cx="170554" cy="68955"/>
                    <a:chOff x="3549330" y="4513193"/>
                    <a:chExt cx="170554" cy="68955"/>
                  </a:xfrm>
                  <a:grpFill/>
                </p:grpSpPr>
                <p:sp>
                  <p:nvSpPr>
                    <p:cNvPr id="278" name="円/楕円 277"/>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79" name="円/楕円 278"/>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0" name="円/楕円 279"/>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1" name="円/楕円 280"/>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grpSp>
          <p:cxnSp>
            <p:nvCxnSpPr>
              <p:cNvPr id="98" name="直線矢印コネクタ 97"/>
              <p:cNvCxnSpPr/>
              <p:nvPr/>
            </p:nvCxnSpPr>
            <p:spPr bwMode="auto">
              <a:xfrm rot="5400000" flipH="1">
                <a:off x="4850307" y="1935052"/>
                <a:ext cx="9575" cy="1058435"/>
              </a:xfrm>
              <a:prstGeom prst="straightConnector1">
                <a:avLst/>
              </a:prstGeom>
              <a:solidFill>
                <a:schemeClr val="bg1"/>
              </a:solidFill>
              <a:ln w="9525" cap="flat" cmpd="sng" algn="ctr">
                <a:solidFill>
                  <a:srgbClr val="000000"/>
                </a:solidFill>
                <a:prstDash val="solid"/>
                <a:round/>
                <a:headEnd type="triangle"/>
                <a:tailEnd type="non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9" name="正方形/長方形 98"/>
              <p:cNvSpPr/>
              <p:nvPr/>
            </p:nvSpPr>
            <p:spPr>
              <a:xfrm>
                <a:off x="4402563" y="2100707"/>
                <a:ext cx="1239069" cy="415498"/>
              </a:xfrm>
              <a:prstGeom prst="rect">
                <a:avLst/>
              </a:prstGeom>
              <a:noFill/>
            </p:spPr>
            <p:txBody>
              <a:bodyPr wrap="none">
                <a:spAutoFit/>
              </a:bodyPr>
              <a:lstStyle/>
              <a:p>
                <a:r>
                  <a:rPr lang="en-US" altLang="ja-JP" sz="1050" dirty="0"/>
                  <a:t>Ground track speed</a:t>
                </a:r>
              </a:p>
              <a:p>
                <a:r>
                  <a:rPr lang="en-US" altLang="ja-JP" sz="1050" dirty="0"/>
                  <a:t>7.51km/s</a:t>
                </a:r>
                <a:endParaRPr lang="ja-JP" altLang="en-US" sz="1050" dirty="0"/>
              </a:p>
            </p:txBody>
          </p:sp>
          <p:grpSp>
            <p:nvGrpSpPr>
              <p:cNvPr id="100" name="図形グループ 99"/>
              <p:cNvGrpSpPr>
                <a:grpSpLocks noChangeAspect="1"/>
              </p:cNvGrpSpPr>
              <p:nvPr/>
            </p:nvGrpSpPr>
            <p:grpSpPr>
              <a:xfrm flipV="1">
                <a:off x="3885187" y="2335920"/>
                <a:ext cx="205733" cy="100557"/>
                <a:chOff x="4162113" y="999282"/>
                <a:chExt cx="3682676" cy="1800000"/>
              </a:xfrm>
            </p:grpSpPr>
            <p:cxnSp>
              <p:nvCxnSpPr>
                <p:cNvPr id="268" name="直線コネクタ 267"/>
                <p:cNvCxnSpPr/>
                <p:nvPr/>
              </p:nvCxnSpPr>
              <p:spPr bwMode="auto">
                <a:xfrm>
                  <a:off x="4162113" y="999282"/>
                  <a:ext cx="1835998" cy="1797072"/>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9" name="直線コネクタ 268"/>
                <p:cNvCxnSpPr/>
                <p:nvPr/>
              </p:nvCxnSpPr>
              <p:spPr bwMode="auto">
                <a:xfrm flipH="1">
                  <a:off x="6008791" y="1002210"/>
                  <a:ext cx="1835998" cy="1797072"/>
                </a:xfrm>
                <a:prstGeom prst="line">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01" name="正方形/長方形 100"/>
              <p:cNvSpPr/>
              <p:nvPr/>
            </p:nvSpPr>
            <p:spPr>
              <a:xfrm>
                <a:off x="2997544" y="1406161"/>
                <a:ext cx="477039" cy="276999"/>
              </a:xfrm>
              <a:prstGeom prst="rect">
                <a:avLst/>
              </a:prstGeom>
              <a:noFill/>
            </p:spPr>
            <p:txBody>
              <a:bodyPr wrap="none">
                <a:spAutoFit/>
              </a:bodyPr>
              <a:lstStyle/>
              <a:p>
                <a:r>
                  <a:rPr lang="en-US" altLang="ja-JP" sz="1200" dirty="0" smtClean="0"/>
                  <a:t>135°</a:t>
                </a:r>
                <a:endParaRPr lang="ja-JP" altLang="en-US" sz="1200" dirty="0"/>
              </a:p>
            </p:txBody>
          </p:sp>
          <p:sp>
            <p:nvSpPr>
              <p:cNvPr id="102" name="正方形/長方形 101"/>
              <p:cNvSpPr/>
              <p:nvPr/>
            </p:nvSpPr>
            <p:spPr>
              <a:xfrm>
                <a:off x="3756269" y="2085735"/>
                <a:ext cx="470527" cy="325761"/>
              </a:xfrm>
              <a:prstGeom prst="rect">
                <a:avLst/>
              </a:prstGeom>
              <a:noFill/>
            </p:spPr>
            <p:txBody>
              <a:bodyPr wrap="none">
                <a:spAutoFit/>
              </a:bodyPr>
              <a:lstStyle/>
              <a:p>
                <a:r>
                  <a:rPr lang="en-US" altLang="ja-JP" sz="1200" dirty="0" smtClean="0"/>
                  <a:t>90°</a:t>
                </a:r>
                <a:endParaRPr lang="ja-JP" altLang="en-US" sz="1200" dirty="0"/>
              </a:p>
            </p:txBody>
          </p:sp>
          <p:sp>
            <p:nvSpPr>
              <p:cNvPr id="103" name="正方形/長方形 102"/>
              <p:cNvSpPr/>
              <p:nvPr/>
            </p:nvSpPr>
            <p:spPr>
              <a:xfrm>
                <a:off x="4126290" y="1406161"/>
                <a:ext cx="470527" cy="325761"/>
              </a:xfrm>
              <a:prstGeom prst="rect">
                <a:avLst/>
              </a:prstGeom>
              <a:noFill/>
            </p:spPr>
            <p:txBody>
              <a:bodyPr wrap="none">
                <a:spAutoFit/>
              </a:bodyPr>
              <a:lstStyle/>
              <a:p>
                <a:r>
                  <a:rPr lang="en-US" altLang="ja-JP" sz="1200" dirty="0" smtClean="0"/>
                  <a:t>45°</a:t>
                </a:r>
                <a:endParaRPr lang="ja-JP" altLang="en-US" sz="1200" dirty="0"/>
              </a:p>
            </p:txBody>
          </p:sp>
          <p:cxnSp>
            <p:nvCxnSpPr>
              <p:cNvPr id="104" name="直線コネクタ 103"/>
              <p:cNvCxnSpPr/>
              <p:nvPr/>
            </p:nvCxnSpPr>
            <p:spPr bwMode="auto">
              <a:xfrm>
                <a:off x="2937242" y="1478338"/>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直線コネクタ 104"/>
              <p:cNvCxnSpPr/>
              <p:nvPr/>
            </p:nvCxnSpPr>
            <p:spPr bwMode="auto">
              <a:xfrm flipH="1">
                <a:off x="3988829" y="1481781"/>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直線コネクタ 105"/>
              <p:cNvCxnSpPr/>
              <p:nvPr/>
            </p:nvCxnSpPr>
            <p:spPr bwMode="auto">
              <a:xfrm>
                <a:off x="5035704" y="1478338"/>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7" name="正方形/長方形 106"/>
              <p:cNvSpPr/>
              <p:nvPr/>
            </p:nvSpPr>
            <p:spPr>
              <a:xfrm>
                <a:off x="7430529" y="1309079"/>
                <a:ext cx="1217152" cy="325761"/>
              </a:xfrm>
              <a:prstGeom prst="rect">
                <a:avLst/>
              </a:prstGeom>
              <a:solidFill>
                <a:srgbClr val="FFFFFF"/>
              </a:solidFill>
            </p:spPr>
            <p:txBody>
              <a:bodyPr wrap="none">
                <a:spAutoFit/>
              </a:bodyPr>
              <a:lstStyle/>
              <a:p>
                <a:r>
                  <a:rPr lang="en-US" altLang="ja-JP" sz="1200" dirty="0" smtClean="0"/>
                  <a:t>Satellite track</a:t>
                </a:r>
                <a:endParaRPr lang="ja-JP" altLang="en-US" sz="1200" dirty="0"/>
              </a:p>
            </p:txBody>
          </p:sp>
          <p:sp>
            <p:nvSpPr>
              <p:cNvPr id="108" name="正方形/長方形 107"/>
              <p:cNvSpPr/>
              <p:nvPr/>
            </p:nvSpPr>
            <p:spPr>
              <a:xfrm>
                <a:off x="7430527" y="2376978"/>
                <a:ext cx="1393710" cy="325761"/>
              </a:xfrm>
              <a:prstGeom prst="rect">
                <a:avLst/>
              </a:prstGeom>
              <a:noFill/>
            </p:spPr>
            <p:txBody>
              <a:bodyPr wrap="none">
                <a:spAutoFit/>
              </a:bodyPr>
              <a:lstStyle/>
              <a:p>
                <a:r>
                  <a:rPr lang="en-US" altLang="ja-JP" sz="1200" dirty="0" smtClean="0"/>
                  <a:t>Foot print Track</a:t>
                </a:r>
                <a:endParaRPr lang="ja-JP" altLang="en-US" sz="1200" dirty="0"/>
              </a:p>
            </p:txBody>
          </p:sp>
          <p:cxnSp>
            <p:nvCxnSpPr>
              <p:cNvPr id="109" name="直線矢印コネクタ 108"/>
              <p:cNvCxnSpPr/>
              <p:nvPr/>
            </p:nvCxnSpPr>
            <p:spPr bwMode="auto">
              <a:xfrm rot="16200000" flipH="1">
                <a:off x="2420495" y="2264884"/>
                <a:ext cx="9575" cy="1080000"/>
              </a:xfrm>
              <a:prstGeom prst="straightConnector1">
                <a:avLst/>
              </a:prstGeom>
              <a:solidFill>
                <a:schemeClr val="bg1"/>
              </a:solidFill>
              <a:ln w="12700"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0" name="正方形/長方形 109"/>
              <p:cNvSpPr/>
              <p:nvPr/>
            </p:nvSpPr>
            <p:spPr>
              <a:xfrm>
                <a:off x="2910791" y="2658059"/>
                <a:ext cx="941333" cy="276999"/>
              </a:xfrm>
              <a:prstGeom prst="rect">
                <a:avLst/>
              </a:prstGeom>
              <a:noFill/>
            </p:spPr>
            <p:txBody>
              <a:bodyPr wrap="none">
                <a:spAutoFit/>
              </a:bodyPr>
              <a:lstStyle/>
              <a:p>
                <a:r>
                  <a:rPr lang="en-US" altLang="ja-JP" sz="1200" dirty="0" smtClean="0"/>
                  <a:t>105 km, 14s</a:t>
                </a:r>
                <a:endParaRPr lang="ja-JP" altLang="en-US" sz="1200" dirty="0"/>
              </a:p>
            </p:txBody>
          </p:sp>
          <p:cxnSp>
            <p:nvCxnSpPr>
              <p:cNvPr id="111" name="直線コネクタ 110"/>
              <p:cNvCxnSpPr/>
              <p:nvPr/>
            </p:nvCxnSpPr>
            <p:spPr bwMode="auto">
              <a:xfrm>
                <a:off x="1886653" y="1484196"/>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直線コネクタ 111"/>
              <p:cNvCxnSpPr/>
              <p:nvPr/>
            </p:nvCxnSpPr>
            <p:spPr bwMode="auto">
              <a:xfrm flipH="1">
                <a:off x="2938240" y="1487638"/>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直線コネクタ 112"/>
              <p:cNvCxnSpPr/>
              <p:nvPr/>
            </p:nvCxnSpPr>
            <p:spPr bwMode="auto">
              <a:xfrm>
                <a:off x="4001278" y="1481912"/>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直線コネクタ 113"/>
              <p:cNvCxnSpPr/>
              <p:nvPr/>
            </p:nvCxnSpPr>
            <p:spPr bwMode="auto">
              <a:xfrm flipH="1">
                <a:off x="5052865" y="1485355"/>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直線コネクタ 114"/>
              <p:cNvCxnSpPr>
                <a:cxnSpLocks noChangeAspect="1"/>
              </p:cNvCxnSpPr>
              <p:nvPr/>
            </p:nvCxnSpPr>
            <p:spPr bwMode="auto">
              <a:xfrm>
                <a:off x="1204426" y="1781575"/>
                <a:ext cx="211687" cy="211343"/>
              </a:xfrm>
              <a:prstGeom prst="line">
                <a:avLst/>
              </a:prstGeom>
              <a:solidFill>
                <a:schemeClr val="bg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直線コネクタ 115"/>
              <p:cNvCxnSpPr>
                <a:cxnSpLocks noChangeAspect="1"/>
              </p:cNvCxnSpPr>
              <p:nvPr/>
            </p:nvCxnSpPr>
            <p:spPr bwMode="auto">
              <a:xfrm flipH="1">
                <a:off x="2539713" y="1755126"/>
                <a:ext cx="211687" cy="211343"/>
              </a:xfrm>
              <a:prstGeom prst="line">
                <a:avLst/>
              </a:prstGeom>
              <a:solidFill>
                <a:schemeClr val="bg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 name="正方形/長方形 116"/>
              <p:cNvSpPr/>
              <p:nvPr/>
            </p:nvSpPr>
            <p:spPr>
              <a:xfrm>
                <a:off x="1626354" y="1547635"/>
                <a:ext cx="474599" cy="354371"/>
              </a:xfrm>
              <a:prstGeom prst="rect">
                <a:avLst/>
              </a:prstGeom>
              <a:noFill/>
            </p:spPr>
            <p:txBody>
              <a:bodyPr wrap="square">
                <a:spAutoFit/>
              </a:bodyPr>
              <a:lstStyle/>
              <a:p>
                <a:pPr algn="l">
                  <a:lnSpc>
                    <a:spcPts val="1000"/>
                  </a:lnSpc>
                </a:pPr>
                <a:r>
                  <a:rPr lang="en-US" altLang="ja-JP" sz="1050" dirty="0" smtClean="0"/>
                  <a:t>FWD end</a:t>
                </a:r>
                <a:endParaRPr lang="ja-JP" altLang="en-US" sz="1050" dirty="0"/>
              </a:p>
            </p:txBody>
          </p:sp>
          <p:sp>
            <p:nvSpPr>
              <p:cNvPr id="118" name="円弧 117"/>
              <p:cNvSpPr/>
              <p:nvPr/>
            </p:nvSpPr>
            <p:spPr bwMode="auto">
              <a:xfrm rot="6411428">
                <a:off x="4016650" y="1389764"/>
                <a:ext cx="350988" cy="141889"/>
              </a:xfrm>
              <a:prstGeom prst="arc">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sp>
            <p:nvSpPr>
              <p:cNvPr id="119" name="正方形/長方形 118"/>
              <p:cNvSpPr/>
              <p:nvPr/>
            </p:nvSpPr>
            <p:spPr>
              <a:xfrm>
                <a:off x="2685353" y="1616789"/>
                <a:ext cx="474599" cy="354371"/>
              </a:xfrm>
              <a:prstGeom prst="rect">
                <a:avLst/>
              </a:prstGeom>
              <a:noFill/>
            </p:spPr>
            <p:txBody>
              <a:bodyPr wrap="square">
                <a:spAutoFit/>
              </a:bodyPr>
              <a:lstStyle/>
              <a:p>
                <a:pPr algn="l">
                  <a:lnSpc>
                    <a:spcPts val="1000"/>
                  </a:lnSpc>
                </a:pPr>
                <a:r>
                  <a:rPr lang="en-US" altLang="ja-JP" sz="1050" dirty="0" smtClean="0"/>
                  <a:t>AFT1st</a:t>
                </a:r>
                <a:endParaRPr lang="ja-JP" altLang="en-US" sz="1050" dirty="0"/>
              </a:p>
            </p:txBody>
          </p:sp>
          <p:sp>
            <p:nvSpPr>
              <p:cNvPr id="120" name="正方形/長方形 119"/>
              <p:cNvSpPr/>
              <p:nvPr/>
            </p:nvSpPr>
            <p:spPr>
              <a:xfrm>
                <a:off x="3738782" y="1623842"/>
                <a:ext cx="474599" cy="354371"/>
              </a:xfrm>
              <a:prstGeom prst="rect">
                <a:avLst/>
              </a:prstGeom>
              <a:noFill/>
            </p:spPr>
            <p:txBody>
              <a:bodyPr wrap="square">
                <a:spAutoFit/>
              </a:bodyPr>
              <a:lstStyle/>
              <a:p>
                <a:pPr algn="l">
                  <a:lnSpc>
                    <a:spcPts val="1000"/>
                  </a:lnSpc>
                </a:pPr>
                <a:r>
                  <a:rPr lang="en-US" altLang="ja-JP" sz="1050" dirty="0" smtClean="0"/>
                  <a:t>AFT end</a:t>
                </a:r>
                <a:endParaRPr lang="ja-JP" altLang="en-US" sz="1050" dirty="0"/>
              </a:p>
            </p:txBody>
          </p:sp>
          <p:sp>
            <p:nvSpPr>
              <p:cNvPr id="121" name="正方形/長方形 120"/>
              <p:cNvSpPr/>
              <p:nvPr/>
            </p:nvSpPr>
            <p:spPr>
              <a:xfrm>
                <a:off x="3248381" y="1532114"/>
                <a:ext cx="474599" cy="368477"/>
              </a:xfrm>
              <a:prstGeom prst="rect">
                <a:avLst/>
              </a:prstGeom>
              <a:noFill/>
            </p:spPr>
            <p:txBody>
              <a:bodyPr wrap="square">
                <a:spAutoFit/>
              </a:bodyPr>
              <a:lstStyle/>
              <a:p>
                <a:pPr algn="l">
                  <a:lnSpc>
                    <a:spcPts val="1000"/>
                  </a:lnSpc>
                </a:pPr>
                <a:r>
                  <a:rPr lang="en-US" altLang="ja-JP" sz="1050" dirty="0" smtClean="0"/>
                  <a:t>FWD 1st</a:t>
                </a:r>
                <a:endParaRPr lang="ja-JP" altLang="en-US" sz="1050" dirty="0"/>
              </a:p>
            </p:txBody>
          </p:sp>
          <p:cxnSp>
            <p:nvCxnSpPr>
              <p:cNvPr id="122" name="直線コネクタ 121"/>
              <p:cNvCxnSpPr>
                <a:cxnSpLocks noChangeAspect="1"/>
              </p:cNvCxnSpPr>
              <p:nvPr/>
            </p:nvCxnSpPr>
            <p:spPr bwMode="auto">
              <a:xfrm>
                <a:off x="4198720" y="1750967"/>
                <a:ext cx="211687" cy="211343"/>
              </a:xfrm>
              <a:prstGeom prst="line">
                <a:avLst/>
              </a:prstGeom>
              <a:solidFill>
                <a:schemeClr val="bg1"/>
              </a:solidFill>
              <a:ln w="28575"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3" name="直線コネクタ 122"/>
              <p:cNvCxnSpPr>
                <a:cxnSpLocks noChangeAspect="1"/>
              </p:cNvCxnSpPr>
              <p:nvPr/>
            </p:nvCxnSpPr>
            <p:spPr bwMode="auto">
              <a:xfrm flipH="1">
                <a:off x="5662089" y="1773366"/>
                <a:ext cx="211687" cy="211343"/>
              </a:xfrm>
              <a:prstGeom prst="line">
                <a:avLst/>
              </a:prstGeom>
              <a:solidFill>
                <a:schemeClr val="bg1"/>
              </a:solidFill>
              <a:ln w="28575"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 name="直線コネクタ 123"/>
              <p:cNvCxnSpPr>
                <a:cxnSpLocks noChangeAspect="1"/>
              </p:cNvCxnSpPr>
              <p:nvPr/>
            </p:nvCxnSpPr>
            <p:spPr bwMode="auto">
              <a:xfrm>
                <a:off x="3282993" y="1773107"/>
                <a:ext cx="211687" cy="211343"/>
              </a:xfrm>
              <a:prstGeom prst="line">
                <a:avLst/>
              </a:prstGeom>
              <a:solidFill>
                <a:schemeClr val="bg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5" name="直線コネクタ 124"/>
              <p:cNvCxnSpPr>
                <a:cxnSpLocks noChangeAspect="1"/>
              </p:cNvCxnSpPr>
              <p:nvPr/>
            </p:nvCxnSpPr>
            <p:spPr bwMode="auto">
              <a:xfrm flipH="1">
                <a:off x="4618280" y="1746658"/>
                <a:ext cx="211687" cy="211343"/>
              </a:xfrm>
              <a:prstGeom prst="line">
                <a:avLst/>
              </a:prstGeom>
              <a:solidFill>
                <a:schemeClr val="bg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6" name="正方形/長方形 125"/>
              <p:cNvSpPr/>
              <p:nvPr/>
            </p:nvSpPr>
            <p:spPr>
              <a:xfrm>
                <a:off x="4259486" y="1539167"/>
                <a:ext cx="474599" cy="354371"/>
              </a:xfrm>
              <a:prstGeom prst="rect">
                <a:avLst/>
              </a:prstGeom>
              <a:noFill/>
            </p:spPr>
            <p:txBody>
              <a:bodyPr wrap="square">
                <a:spAutoFit/>
              </a:bodyPr>
              <a:lstStyle/>
              <a:p>
                <a:pPr algn="l">
                  <a:lnSpc>
                    <a:spcPts val="1000"/>
                  </a:lnSpc>
                </a:pPr>
                <a:r>
                  <a:rPr lang="en-US" altLang="ja-JP" sz="1050" dirty="0" smtClean="0"/>
                  <a:t>FWD end</a:t>
                </a:r>
                <a:endParaRPr lang="ja-JP" altLang="en-US" sz="1050" dirty="0"/>
              </a:p>
            </p:txBody>
          </p:sp>
          <p:sp>
            <p:nvSpPr>
              <p:cNvPr id="127" name="正方形/長方形 126"/>
              <p:cNvSpPr/>
              <p:nvPr/>
            </p:nvSpPr>
            <p:spPr>
              <a:xfrm>
                <a:off x="4763920" y="1608321"/>
                <a:ext cx="474599" cy="354371"/>
              </a:xfrm>
              <a:prstGeom prst="rect">
                <a:avLst/>
              </a:prstGeom>
              <a:noFill/>
            </p:spPr>
            <p:txBody>
              <a:bodyPr wrap="square">
                <a:spAutoFit/>
              </a:bodyPr>
              <a:lstStyle/>
              <a:p>
                <a:pPr algn="l">
                  <a:lnSpc>
                    <a:spcPts val="1000"/>
                  </a:lnSpc>
                </a:pPr>
                <a:r>
                  <a:rPr lang="en-US" altLang="ja-JP" sz="1050" dirty="0" smtClean="0"/>
                  <a:t>AFT1st</a:t>
                </a:r>
                <a:endParaRPr lang="ja-JP" altLang="en-US" sz="1050" dirty="0"/>
              </a:p>
            </p:txBody>
          </p:sp>
          <p:sp>
            <p:nvSpPr>
              <p:cNvPr id="128" name="正方形/長方形 127"/>
              <p:cNvSpPr/>
              <p:nvPr/>
            </p:nvSpPr>
            <p:spPr>
              <a:xfrm>
                <a:off x="5817349" y="1615374"/>
                <a:ext cx="474599" cy="354371"/>
              </a:xfrm>
              <a:prstGeom prst="rect">
                <a:avLst/>
              </a:prstGeom>
              <a:noFill/>
            </p:spPr>
            <p:txBody>
              <a:bodyPr wrap="square">
                <a:spAutoFit/>
              </a:bodyPr>
              <a:lstStyle/>
              <a:p>
                <a:pPr algn="l">
                  <a:lnSpc>
                    <a:spcPts val="1000"/>
                  </a:lnSpc>
                </a:pPr>
                <a:r>
                  <a:rPr lang="en-US" altLang="ja-JP" sz="1050" dirty="0" smtClean="0"/>
                  <a:t>AFT end</a:t>
                </a:r>
                <a:endParaRPr lang="ja-JP" altLang="en-US" sz="1050" dirty="0"/>
              </a:p>
            </p:txBody>
          </p:sp>
          <p:sp>
            <p:nvSpPr>
              <p:cNvPr id="129" name="正方形/長方形 128"/>
              <p:cNvSpPr/>
              <p:nvPr/>
            </p:nvSpPr>
            <p:spPr>
              <a:xfrm>
                <a:off x="5343877" y="1532110"/>
                <a:ext cx="474599" cy="368477"/>
              </a:xfrm>
              <a:prstGeom prst="rect">
                <a:avLst/>
              </a:prstGeom>
              <a:noFill/>
            </p:spPr>
            <p:txBody>
              <a:bodyPr wrap="square">
                <a:spAutoFit/>
              </a:bodyPr>
              <a:lstStyle/>
              <a:p>
                <a:pPr algn="l">
                  <a:lnSpc>
                    <a:spcPts val="1000"/>
                  </a:lnSpc>
                </a:pPr>
                <a:r>
                  <a:rPr lang="en-US" altLang="ja-JP" sz="1050" dirty="0" smtClean="0"/>
                  <a:t>FWD 1st</a:t>
                </a:r>
                <a:endParaRPr lang="ja-JP" altLang="en-US" sz="1050" dirty="0"/>
              </a:p>
            </p:txBody>
          </p:sp>
          <p:cxnSp>
            <p:nvCxnSpPr>
              <p:cNvPr id="130" name="直線コネクタ 129"/>
              <p:cNvCxnSpPr>
                <a:cxnSpLocks noChangeAspect="1"/>
              </p:cNvCxnSpPr>
              <p:nvPr/>
            </p:nvCxnSpPr>
            <p:spPr bwMode="auto">
              <a:xfrm>
                <a:off x="5378489" y="1773103"/>
                <a:ext cx="211687" cy="211343"/>
              </a:xfrm>
              <a:prstGeom prst="line">
                <a:avLst/>
              </a:prstGeom>
              <a:solidFill>
                <a:schemeClr val="bg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31" name="図形グループ 130"/>
              <p:cNvGrpSpPr/>
              <p:nvPr/>
            </p:nvGrpSpPr>
            <p:grpSpPr>
              <a:xfrm>
                <a:off x="2956319" y="2500404"/>
                <a:ext cx="1045783" cy="81094"/>
                <a:chOff x="1774255" y="2654595"/>
                <a:chExt cx="1009784" cy="81094"/>
              </a:xfrm>
            </p:grpSpPr>
            <p:grpSp>
              <p:nvGrpSpPr>
                <p:cNvPr id="206" name="図形グループ 205"/>
                <p:cNvGrpSpPr/>
                <p:nvPr/>
              </p:nvGrpSpPr>
              <p:grpSpPr>
                <a:xfrm>
                  <a:off x="1774255" y="2654595"/>
                  <a:ext cx="1009784" cy="81094"/>
                  <a:chOff x="1927968" y="3078093"/>
                  <a:chExt cx="919854" cy="68955"/>
                </a:xfrm>
              </p:grpSpPr>
              <p:grpSp>
                <p:nvGrpSpPr>
                  <p:cNvPr id="238" name="図形グループ 237"/>
                  <p:cNvGrpSpPr/>
                  <p:nvPr/>
                </p:nvGrpSpPr>
                <p:grpSpPr>
                  <a:xfrm>
                    <a:off x="1927968" y="3078093"/>
                    <a:ext cx="170554" cy="68955"/>
                    <a:chOff x="3549330" y="4513193"/>
                    <a:chExt cx="170554" cy="68955"/>
                  </a:xfrm>
                </p:grpSpPr>
                <p:sp>
                  <p:nvSpPr>
                    <p:cNvPr id="264" name="円/楕円 263"/>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65" name="円/楕円 264"/>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66" name="円/楕円 265"/>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67" name="円/楕円 266"/>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39" name="図形グループ 238"/>
                  <p:cNvGrpSpPr/>
                  <p:nvPr/>
                </p:nvGrpSpPr>
                <p:grpSpPr>
                  <a:xfrm>
                    <a:off x="2076135" y="3078093"/>
                    <a:ext cx="170554" cy="68955"/>
                    <a:chOff x="3549330" y="4513193"/>
                    <a:chExt cx="170554" cy="68955"/>
                  </a:xfrm>
                </p:grpSpPr>
                <p:sp>
                  <p:nvSpPr>
                    <p:cNvPr id="260" name="円/楕円 259"/>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61" name="円/楕円 260"/>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62" name="円/楕円 261"/>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63" name="円/楕円 262"/>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40" name="図形グループ 239"/>
                  <p:cNvGrpSpPr/>
                  <p:nvPr/>
                </p:nvGrpSpPr>
                <p:grpSpPr>
                  <a:xfrm>
                    <a:off x="2215835" y="3078093"/>
                    <a:ext cx="170554" cy="68955"/>
                    <a:chOff x="3549330" y="4513193"/>
                    <a:chExt cx="170554" cy="68955"/>
                  </a:xfrm>
                </p:grpSpPr>
                <p:sp>
                  <p:nvSpPr>
                    <p:cNvPr id="256" name="円/楕円 255"/>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7" name="円/楕円 256"/>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8" name="円/楕円 257"/>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9" name="円/楕円 258"/>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41" name="図形グループ 240"/>
                  <p:cNvGrpSpPr/>
                  <p:nvPr/>
                </p:nvGrpSpPr>
                <p:grpSpPr>
                  <a:xfrm>
                    <a:off x="2359768" y="3078093"/>
                    <a:ext cx="170554" cy="68955"/>
                    <a:chOff x="3549330" y="4513193"/>
                    <a:chExt cx="170554" cy="68955"/>
                  </a:xfrm>
                </p:grpSpPr>
                <p:sp>
                  <p:nvSpPr>
                    <p:cNvPr id="252" name="円/楕円 251"/>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3" name="円/楕円 252"/>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4" name="円/楕円 253"/>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5" name="円/楕円 254"/>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42" name="図形グループ 241"/>
                  <p:cNvGrpSpPr/>
                  <p:nvPr/>
                </p:nvGrpSpPr>
                <p:grpSpPr>
                  <a:xfrm>
                    <a:off x="2520634" y="3078093"/>
                    <a:ext cx="170554" cy="68955"/>
                    <a:chOff x="3549330" y="4513193"/>
                    <a:chExt cx="170554" cy="68955"/>
                  </a:xfrm>
                </p:grpSpPr>
                <p:sp>
                  <p:nvSpPr>
                    <p:cNvPr id="248" name="円/楕円 247"/>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9" name="円/楕円 248"/>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0" name="円/楕円 249"/>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51" name="円/楕円 250"/>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43" name="図形グループ 242"/>
                  <p:cNvGrpSpPr/>
                  <p:nvPr/>
                </p:nvGrpSpPr>
                <p:grpSpPr>
                  <a:xfrm>
                    <a:off x="2677268" y="3078093"/>
                    <a:ext cx="170554" cy="68955"/>
                    <a:chOff x="3549330" y="4513193"/>
                    <a:chExt cx="170554" cy="68955"/>
                  </a:xfrm>
                </p:grpSpPr>
                <p:sp>
                  <p:nvSpPr>
                    <p:cNvPr id="244" name="円/楕円 243"/>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5" name="円/楕円 244"/>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6" name="円/楕円 245"/>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7" name="円/楕円 246"/>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grpSp>
              <p:nvGrpSpPr>
                <p:cNvPr id="207" name="図形グループ 206"/>
                <p:cNvGrpSpPr>
                  <a:grpSpLocks/>
                </p:cNvGrpSpPr>
                <p:nvPr/>
              </p:nvGrpSpPr>
              <p:grpSpPr>
                <a:xfrm>
                  <a:off x="1795166" y="2676998"/>
                  <a:ext cx="987988" cy="42337"/>
                  <a:chOff x="1927968" y="3078093"/>
                  <a:chExt cx="919854" cy="68955"/>
                </a:xfrm>
                <a:solidFill>
                  <a:srgbClr val="0000FF"/>
                </a:solidFill>
              </p:grpSpPr>
              <p:grpSp>
                <p:nvGrpSpPr>
                  <p:cNvPr id="208" name="図形グループ 207"/>
                  <p:cNvGrpSpPr/>
                  <p:nvPr/>
                </p:nvGrpSpPr>
                <p:grpSpPr>
                  <a:xfrm>
                    <a:off x="1927968" y="3078093"/>
                    <a:ext cx="170554" cy="68955"/>
                    <a:chOff x="3549330" y="4513193"/>
                    <a:chExt cx="170554" cy="68955"/>
                  </a:xfrm>
                  <a:grpFill/>
                </p:grpSpPr>
                <p:sp>
                  <p:nvSpPr>
                    <p:cNvPr id="234" name="円/楕円 233"/>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35" name="円/楕円 234"/>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36" name="円/楕円 235"/>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37" name="円/楕円 236"/>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09" name="図形グループ 208"/>
                  <p:cNvGrpSpPr/>
                  <p:nvPr/>
                </p:nvGrpSpPr>
                <p:grpSpPr>
                  <a:xfrm>
                    <a:off x="2076135" y="3078093"/>
                    <a:ext cx="170554" cy="68955"/>
                    <a:chOff x="3549330" y="4513193"/>
                    <a:chExt cx="170554" cy="68955"/>
                  </a:xfrm>
                  <a:grpFill/>
                </p:grpSpPr>
                <p:sp>
                  <p:nvSpPr>
                    <p:cNvPr id="230" name="円/楕円 229"/>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31" name="円/楕円 230"/>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32" name="円/楕円 231"/>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33" name="円/楕円 232"/>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10" name="図形グループ 209"/>
                  <p:cNvGrpSpPr/>
                  <p:nvPr/>
                </p:nvGrpSpPr>
                <p:grpSpPr>
                  <a:xfrm>
                    <a:off x="2215835" y="3078093"/>
                    <a:ext cx="170554" cy="68955"/>
                    <a:chOff x="3549330" y="4513193"/>
                    <a:chExt cx="170554" cy="68955"/>
                  </a:xfrm>
                  <a:grpFill/>
                </p:grpSpPr>
                <p:sp>
                  <p:nvSpPr>
                    <p:cNvPr id="226" name="円/楕円 225"/>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7" name="円/楕円 226"/>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8" name="円/楕円 227"/>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9" name="円/楕円 228"/>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11" name="図形グループ 210"/>
                  <p:cNvGrpSpPr/>
                  <p:nvPr/>
                </p:nvGrpSpPr>
                <p:grpSpPr>
                  <a:xfrm>
                    <a:off x="2359768" y="3078093"/>
                    <a:ext cx="170554" cy="68955"/>
                    <a:chOff x="3549330" y="4513193"/>
                    <a:chExt cx="170554" cy="68955"/>
                  </a:xfrm>
                  <a:grpFill/>
                </p:grpSpPr>
                <p:sp>
                  <p:nvSpPr>
                    <p:cNvPr id="222" name="円/楕円 221"/>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3" name="円/楕円 222"/>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4" name="円/楕円 223"/>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5" name="円/楕円 224"/>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12" name="図形グループ 211"/>
                  <p:cNvGrpSpPr/>
                  <p:nvPr/>
                </p:nvGrpSpPr>
                <p:grpSpPr>
                  <a:xfrm>
                    <a:off x="2520634" y="3078093"/>
                    <a:ext cx="170554" cy="68955"/>
                    <a:chOff x="3549330" y="4513193"/>
                    <a:chExt cx="170554" cy="68955"/>
                  </a:xfrm>
                  <a:grpFill/>
                </p:grpSpPr>
                <p:sp>
                  <p:nvSpPr>
                    <p:cNvPr id="218" name="円/楕円 217"/>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9" name="円/楕円 218"/>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0" name="円/楕円 219"/>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1" name="円/楕円 220"/>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13" name="図形グループ 212"/>
                  <p:cNvGrpSpPr/>
                  <p:nvPr/>
                </p:nvGrpSpPr>
                <p:grpSpPr>
                  <a:xfrm>
                    <a:off x="2677268" y="3078093"/>
                    <a:ext cx="170554" cy="68955"/>
                    <a:chOff x="3549330" y="4513193"/>
                    <a:chExt cx="170554" cy="68955"/>
                  </a:xfrm>
                  <a:grpFill/>
                </p:grpSpPr>
                <p:sp>
                  <p:nvSpPr>
                    <p:cNvPr id="214" name="円/楕円 213"/>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5" name="円/楕円 214"/>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6" name="円/楕円 215"/>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17" name="円/楕円 216"/>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grpSp>
          <p:grpSp>
            <p:nvGrpSpPr>
              <p:cNvPr id="132" name="図形グループ 131"/>
              <p:cNvGrpSpPr/>
              <p:nvPr/>
            </p:nvGrpSpPr>
            <p:grpSpPr>
              <a:xfrm>
                <a:off x="5070869" y="2494054"/>
                <a:ext cx="1009784" cy="81094"/>
                <a:chOff x="1927968" y="3078093"/>
                <a:chExt cx="919854" cy="68955"/>
              </a:xfrm>
            </p:grpSpPr>
            <p:grpSp>
              <p:nvGrpSpPr>
                <p:cNvPr id="176" name="図形グループ 175"/>
                <p:cNvGrpSpPr/>
                <p:nvPr/>
              </p:nvGrpSpPr>
              <p:grpSpPr>
                <a:xfrm>
                  <a:off x="1927968" y="3078093"/>
                  <a:ext cx="170554" cy="68955"/>
                  <a:chOff x="3549330" y="4513193"/>
                  <a:chExt cx="170554" cy="68955"/>
                </a:xfrm>
              </p:grpSpPr>
              <p:sp>
                <p:nvSpPr>
                  <p:cNvPr id="202" name="円/楕円 201"/>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3" name="円/楕円 202"/>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4" name="円/楕円 203"/>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5" name="円/楕円 204"/>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77" name="図形グループ 176"/>
                <p:cNvGrpSpPr/>
                <p:nvPr/>
              </p:nvGrpSpPr>
              <p:grpSpPr>
                <a:xfrm>
                  <a:off x="2076135" y="3078093"/>
                  <a:ext cx="170554" cy="68955"/>
                  <a:chOff x="3549330" y="4513193"/>
                  <a:chExt cx="170554" cy="68955"/>
                </a:xfrm>
              </p:grpSpPr>
              <p:sp>
                <p:nvSpPr>
                  <p:cNvPr id="198" name="円/楕円 197"/>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9" name="円/楕円 198"/>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0" name="円/楕円 199"/>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01" name="円/楕円 200"/>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78" name="図形グループ 177"/>
                <p:cNvGrpSpPr/>
                <p:nvPr/>
              </p:nvGrpSpPr>
              <p:grpSpPr>
                <a:xfrm>
                  <a:off x="2215835" y="3078093"/>
                  <a:ext cx="170554" cy="68955"/>
                  <a:chOff x="3549330" y="4513193"/>
                  <a:chExt cx="170554" cy="68955"/>
                </a:xfrm>
              </p:grpSpPr>
              <p:sp>
                <p:nvSpPr>
                  <p:cNvPr id="194" name="円/楕円 193"/>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5" name="円/楕円 194"/>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6" name="円/楕円 195"/>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7" name="円/楕円 196"/>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79" name="図形グループ 178"/>
                <p:cNvGrpSpPr/>
                <p:nvPr/>
              </p:nvGrpSpPr>
              <p:grpSpPr>
                <a:xfrm>
                  <a:off x="2359768" y="3078093"/>
                  <a:ext cx="170554" cy="68955"/>
                  <a:chOff x="3549330" y="4513193"/>
                  <a:chExt cx="170554" cy="68955"/>
                </a:xfrm>
              </p:grpSpPr>
              <p:sp>
                <p:nvSpPr>
                  <p:cNvPr id="190" name="円/楕円 189"/>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1" name="円/楕円 190"/>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2" name="円/楕円 191"/>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93" name="円/楕円 192"/>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80" name="図形グループ 179"/>
                <p:cNvGrpSpPr/>
                <p:nvPr/>
              </p:nvGrpSpPr>
              <p:grpSpPr>
                <a:xfrm>
                  <a:off x="2520634" y="3078093"/>
                  <a:ext cx="170554" cy="68955"/>
                  <a:chOff x="3549330" y="4513193"/>
                  <a:chExt cx="170554" cy="68955"/>
                </a:xfrm>
              </p:grpSpPr>
              <p:sp>
                <p:nvSpPr>
                  <p:cNvPr id="186" name="円/楕円 185"/>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87" name="円/楕円 186"/>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88" name="円/楕円 187"/>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89" name="円/楕円 188"/>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81" name="図形グループ 180"/>
                <p:cNvGrpSpPr/>
                <p:nvPr/>
              </p:nvGrpSpPr>
              <p:grpSpPr>
                <a:xfrm>
                  <a:off x="2677268" y="3078093"/>
                  <a:ext cx="170554" cy="68955"/>
                  <a:chOff x="3549330" y="4513193"/>
                  <a:chExt cx="170554" cy="68955"/>
                </a:xfrm>
              </p:grpSpPr>
              <p:sp>
                <p:nvSpPr>
                  <p:cNvPr id="182" name="円/楕円 181"/>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83" name="円/楕円 182"/>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84" name="円/楕円 183"/>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85" name="円/楕円 184"/>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grpSp>
            <p:nvGrpSpPr>
              <p:cNvPr id="133" name="図形グループ 132"/>
              <p:cNvGrpSpPr>
                <a:grpSpLocks/>
              </p:cNvGrpSpPr>
              <p:nvPr/>
            </p:nvGrpSpPr>
            <p:grpSpPr>
              <a:xfrm>
                <a:off x="5091780" y="2516457"/>
                <a:ext cx="987988" cy="42337"/>
                <a:chOff x="1927968" y="3078093"/>
                <a:chExt cx="919854" cy="68955"/>
              </a:xfrm>
              <a:solidFill>
                <a:srgbClr val="0000FF"/>
              </a:solidFill>
            </p:grpSpPr>
            <p:grpSp>
              <p:nvGrpSpPr>
                <p:cNvPr id="146" name="図形グループ 145"/>
                <p:cNvGrpSpPr/>
                <p:nvPr/>
              </p:nvGrpSpPr>
              <p:grpSpPr>
                <a:xfrm>
                  <a:off x="1927968" y="3078093"/>
                  <a:ext cx="170554" cy="68955"/>
                  <a:chOff x="3549330" y="4513193"/>
                  <a:chExt cx="170554" cy="68955"/>
                </a:xfrm>
                <a:grpFill/>
              </p:grpSpPr>
              <p:sp>
                <p:nvSpPr>
                  <p:cNvPr id="172" name="円/楕円 171"/>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73" name="円/楕円 172"/>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74" name="円/楕円 173"/>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75" name="円/楕円 174"/>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47" name="図形グループ 146"/>
                <p:cNvGrpSpPr/>
                <p:nvPr/>
              </p:nvGrpSpPr>
              <p:grpSpPr>
                <a:xfrm>
                  <a:off x="2076135" y="3078093"/>
                  <a:ext cx="170554" cy="68955"/>
                  <a:chOff x="3549330" y="4513193"/>
                  <a:chExt cx="170554" cy="68955"/>
                </a:xfrm>
                <a:grpFill/>
              </p:grpSpPr>
              <p:sp>
                <p:nvSpPr>
                  <p:cNvPr id="168" name="円/楕円 167"/>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9" name="円/楕円 168"/>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70" name="円/楕円 169"/>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71" name="円/楕円 170"/>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48" name="図形グループ 147"/>
                <p:cNvGrpSpPr/>
                <p:nvPr/>
              </p:nvGrpSpPr>
              <p:grpSpPr>
                <a:xfrm>
                  <a:off x="2215835" y="3078093"/>
                  <a:ext cx="170554" cy="68955"/>
                  <a:chOff x="3549330" y="4513193"/>
                  <a:chExt cx="170554" cy="68955"/>
                </a:xfrm>
                <a:grpFill/>
              </p:grpSpPr>
              <p:sp>
                <p:nvSpPr>
                  <p:cNvPr id="164" name="円/楕円 163"/>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5" name="円/楕円 164"/>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6" name="円/楕円 165"/>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7" name="円/楕円 166"/>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49" name="図形グループ 148"/>
                <p:cNvGrpSpPr/>
                <p:nvPr/>
              </p:nvGrpSpPr>
              <p:grpSpPr>
                <a:xfrm>
                  <a:off x="2359768" y="3078093"/>
                  <a:ext cx="170554" cy="68955"/>
                  <a:chOff x="3549330" y="4513193"/>
                  <a:chExt cx="170554" cy="68955"/>
                </a:xfrm>
                <a:grpFill/>
              </p:grpSpPr>
              <p:sp>
                <p:nvSpPr>
                  <p:cNvPr id="160" name="円/楕円 159"/>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1" name="円/楕円 160"/>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2" name="円/楕円 161"/>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63" name="円/楕円 162"/>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50" name="図形グループ 149"/>
                <p:cNvGrpSpPr/>
                <p:nvPr/>
              </p:nvGrpSpPr>
              <p:grpSpPr>
                <a:xfrm>
                  <a:off x="2520634" y="3078093"/>
                  <a:ext cx="170554" cy="68955"/>
                  <a:chOff x="3549330" y="4513193"/>
                  <a:chExt cx="170554" cy="68955"/>
                </a:xfrm>
                <a:grpFill/>
              </p:grpSpPr>
              <p:sp>
                <p:nvSpPr>
                  <p:cNvPr id="156" name="円/楕円 155"/>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57" name="円/楕円 156"/>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58" name="円/楕円 157"/>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59" name="円/楕円 158"/>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51" name="図形グループ 150"/>
                <p:cNvGrpSpPr/>
                <p:nvPr/>
              </p:nvGrpSpPr>
              <p:grpSpPr>
                <a:xfrm>
                  <a:off x="2677268" y="3078093"/>
                  <a:ext cx="170554" cy="68955"/>
                  <a:chOff x="3549330" y="4513193"/>
                  <a:chExt cx="170554" cy="68955"/>
                </a:xfrm>
                <a:grpFill/>
              </p:grpSpPr>
              <p:sp>
                <p:nvSpPr>
                  <p:cNvPr id="152" name="円/楕円 151"/>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53" name="円/楕円 152"/>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54" name="円/楕円 153"/>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155" name="円/楕円 154"/>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cxnSp>
            <p:nvCxnSpPr>
              <p:cNvPr id="134" name="直線コネクタ 133"/>
              <p:cNvCxnSpPr/>
              <p:nvPr/>
            </p:nvCxnSpPr>
            <p:spPr bwMode="auto">
              <a:xfrm flipV="1">
                <a:off x="621365" y="2538783"/>
                <a:ext cx="6773976" cy="1"/>
              </a:xfrm>
              <a:prstGeom prst="line">
                <a:avLst/>
              </a:prstGeom>
              <a:solidFill>
                <a:schemeClr val="bg1"/>
              </a:solidFill>
              <a:ln w="12700" cap="flat" cmpd="sng" algn="ctr">
                <a:solidFill>
                  <a:srgbClr val="000000"/>
                </a:solidFill>
                <a:prstDash val="dash"/>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5" name="円弧 134"/>
              <p:cNvSpPr/>
              <p:nvPr/>
            </p:nvSpPr>
            <p:spPr bwMode="auto">
              <a:xfrm rot="7004725">
                <a:off x="2734569" y="1223299"/>
                <a:ext cx="410405" cy="358189"/>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sp>
            <p:nvSpPr>
              <p:cNvPr id="136" name="正方形/長方形 135"/>
              <p:cNvSpPr/>
              <p:nvPr/>
            </p:nvSpPr>
            <p:spPr>
              <a:xfrm>
                <a:off x="5085424" y="1406161"/>
                <a:ext cx="477039" cy="276999"/>
              </a:xfrm>
              <a:prstGeom prst="rect">
                <a:avLst/>
              </a:prstGeom>
              <a:noFill/>
            </p:spPr>
            <p:txBody>
              <a:bodyPr wrap="none">
                <a:spAutoFit/>
              </a:bodyPr>
              <a:lstStyle/>
              <a:p>
                <a:r>
                  <a:rPr lang="en-US" altLang="ja-JP" sz="1200" dirty="0" smtClean="0"/>
                  <a:t>135°</a:t>
                </a:r>
                <a:endParaRPr lang="ja-JP" altLang="en-US" sz="1200" dirty="0"/>
              </a:p>
            </p:txBody>
          </p:sp>
          <p:sp>
            <p:nvSpPr>
              <p:cNvPr id="137" name="円弧 136"/>
              <p:cNvSpPr/>
              <p:nvPr/>
            </p:nvSpPr>
            <p:spPr bwMode="auto">
              <a:xfrm rot="7004725">
                <a:off x="4822449" y="1223299"/>
                <a:ext cx="410405" cy="358189"/>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sp>
            <p:nvSpPr>
              <p:cNvPr id="138" name="正方形/長方形 137"/>
              <p:cNvSpPr/>
              <p:nvPr/>
            </p:nvSpPr>
            <p:spPr>
              <a:xfrm>
                <a:off x="6244650" y="1406161"/>
                <a:ext cx="470527" cy="325761"/>
              </a:xfrm>
              <a:prstGeom prst="rect">
                <a:avLst/>
              </a:prstGeom>
              <a:noFill/>
            </p:spPr>
            <p:txBody>
              <a:bodyPr wrap="none">
                <a:spAutoFit/>
              </a:bodyPr>
              <a:lstStyle/>
              <a:p>
                <a:r>
                  <a:rPr lang="en-US" altLang="ja-JP" sz="1200" dirty="0" smtClean="0"/>
                  <a:t>45°</a:t>
                </a:r>
                <a:endParaRPr lang="ja-JP" altLang="en-US" sz="1200" dirty="0"/>
              </a:p>
            </p:txBody>
          </p:sp>
          <p:cxnSp>
            <p:nvCxnSpPr>
              <p:cNvPr id="139" name="直線コネクタ 138"/>
              <p:cNvCxnSpPr/>
              <p:nvPr/>
            </p:nvCxnSpPr>
            <p:spPr bwMode="auto">
              <a:xfrm>
                <a:off x="6119638" y="1481912"/>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0" name="円弧 139"/>
              <p:cNvSpPr/>
              <p:nvPr/>
            </p:nvSpPr>
            <p:spPr bwMode="auto">
              <a:xfrm rot="6411428">
                <a:off x="6135010" y="1389764"/>
                <a:ext cx="350988" cy="141889"/>
              </a:xfrm>
              <a:prstGeom prst="arc">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cxnSp>
            <p:nvCxnSpPr>
              <p:cNvPr id="141" name="直線コネクタ 140"/>
              <p:cNvCxnSpPr>
                <a:cxnSpLocks noChangeAspect="1"/>
              </p:cNvCxnSpPr>
              <p:nvPr/>
            </p:nvCxnSpPr>
            <p:spPr bwMode="auto">
              <a:xfrm>
                <a:off x="6317080" y="1750967"/>
                <a:ext cx="211687" cy="211343"/>
              </a:xfrm>
              <a:prstGeom prst="line">
                <a:avLst/>
              </a:prstGeom>
              <a:solidFill>
                <a:schemeClr val="bg1"/>
              </a:solidFill>
              <a:ln w="28575" cap="flat" cmpd="sng" algn="ctr">
                <a:solidFill>
                  <a:schemeClr val="bg1">
                    <a:lumMod val="50000"/>
                  </a:schemeClr>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2" name="正方形/長方形 141"/>
              <p:cNvSpPr/>
              <p:nvPr/>
            </p:nvSpPr>
            <p:spPr>
              <a:xfrm>
                <a:off x="6377846" y="1539167"/>
                <a:ext cx="474599" cy="354371"/>
              </a:xfrm>
              <a:prstGeom prst="rect">
                <a:avLst/>
              </a:prstGeom>
              <a:noFill/>
            </p:spPr>
            <p:txBody>
              <a:bodyPr wrap="square">
                <a:spAutoFit/>
              </a:bodyPr>
              <a:lstStyle/>
              <a:p>
                <a:pPr algn="l">
                  <a:lnSpc>
                    <a:spcPts val="1000"/>
                  </a:lnSpc>
                </a:pPr>
                <a:r>
                  <a:rPr lang="en-US" altLang="ja-JP" sz="1050" dirty="0" smtClean="0"/>
                  <a:t>FWD end</a:t>
                </a:r>
                <a:endParaRPr lang="ja-JP" altLang="en-US" sz="1050" dirty="0"/>
              </a:p>
            </p:txBody>
          </p:sp>
          <p:cxnSp>
            <p:nvCxnSpPr>
              <p:cNvPr id="143" name="直線コネクタ 142"/>
              <p:cNvCxnSpPr/>
              <p:nvPr/>
            </p:nvCxnSpPr>
            <p:spPr bwMode="auto">
              <a:xfrm flipH="1">
                <a:off x="6109505" y="1480275"/>
                <a:ext cx="1058434" cy="1058434"/>
              </a:xfrm>
              <a:prstGeom prst="line">
                <a:avLst/>
              </a:prstGeom>
              <a:solidFill>
                <a:schemeClr val="bg1"/>
              </a:solidFill>
              <a:ln w="952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4" name="直線コネクタ 143"/>
              <p:cNvCxnSpPr>
                <a:cxnSpLocks noChangeAspect="1"/>
              </p:cNvCxnSpPr>
              <p:nvPr/>
            </p:nvCxnSpPr>
            <p:spPr bwMode="auto">
              <a:xfrm flipH="1">
                <a:off x="6736640" y="1741578"/>
                <a:ext cx="211687" cy="211343"/>
              </a:xfrm>
              <a:prstGeom prst="line">
                <a:avLst/>
              </a:prstGeom>
              <a:solidFill>
                <a:schemeClr val="bg1"/>
              </a:solidFill>
              <a:ln w="12700"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5" name="正方形/長方形 144"/>
              <p:cNvSpPr/>
              <p:nvPr/>
            </p:nvSpPr>
            <p:spPr>
              <a:xfrm>
                <a:off x="6882280" y="1603241"/>
                <a:ext cx="474599" cy="354371"/>
              </a:xfrm>
              <a:prstGeom prst="rect">
                <a:avLst/>
              </a:prstGeom>
              <a:noFill/>
            </p:spPr>
            <p:txBody>
              <a:bodyPr wrap="square">
                <a:spAutoFit/>
              </a:bodyPr>
              <a:lstStyle/>
              <a:p>
                <a:pPr algn="l">
                  <a:lnSpc>
                    <a:spcPts val="1000"/>
                  </a:lnSpc>
                </a:pPr>
                <a:r>
                  <a:rPr lang="en-US" altLang="ja-JP" sz="1050" dirty="0" smtClean="0"/>
                  <a:t>AFT1st</a:t>
                </a:r>
                <a:endParaRPr lang="ja-JP" altLang="en-US" sz="1050" dirty="0"/>
              </a:p>
            </p:txBody>
          </p:sp>
        </p:grpSp>
        <p:grpSp>
          <p:nvGrpSpPr>
            <p:cNvPr id="9" name="図形グループ 8"/>
            <p:cNvGrpSpPr/>
            <p:nvPr/>
          </p:nvGrpSpPr>
          <p:grpSpPr>
            <a:xfrm>
              <a:off x="509874" y="3600134"/>
              <a:ext cx="3352800" cy="635000"/>
              <a:chOff x="211667" y="6155267"/>
              <a:chExt cx="3352800" cy="635000"/>
            </a:xfrm>
          </p:grpSpPr>
          <p:sp>
            <p:nvSpPr>
              <p:cNvPr id="10" name="正方形/長方形 9"/>
              <p:cNvSpPr/>
              <p:nvPr/>
            </p:nvSpPr>
            <p:spPr>
              <a:xfrm>
                <a:off x="211667" y="6155267"/>
                <a:ext cx="3352800" cy="63500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nvGrpSpPr>
              <p:cNvPr id="11" name="図形グループ 10"/>
              <p:cNvGrpSpPr/>
              <p:nvPr/>
            </p:nvGrpSpPr>
            <p:grpSpPr>
              <a:xfrm>
                <a:off x="211667" y="6173710"/>
                <a:ext cx="3151956" cy="338554"/>
                <a:chOff x="1738070" y="4070634"/>
                <a:chExt cx="3151956" cy="338554"/>
              </a:xfrm>
            </p:grpSpPr>
            <p:grpSp>
              <p:nvGrpSpPr>
                <p:cNvPr id="45" name="図形グループ 44"/>
                <p:cNvGrpSpPr>
                  <a:grpSpLocks/>
                </p:cNvGrpSpPr>
                <p:nvPr/>
              </p:nvGrpSpPr>
              <p:grpSpPr>
                <a:xfrm>
                  <a:off x="1738070" y="4203354"/>
                  <a:ext cx="1058433" cy="42337"/>
                  <a:chOff x="1927968" y="3078093"/>
                  <a:chExt cx="919854" cy="68955"/>
                </a:xfrm>
                <a:solidFill>
                  <a:srgbClr val="0000FF"/>
                </a:solidFill>
              </p:grpSpPr>
              <p:grpSp>
                <p:nvGrpSpPr>
                  <p:cNvPr id="47" name="図形グループ 46"/>
                  <p:cNvGrpSpPr/>
                  <p:nvPr/>
                </p:nvGrpSpPr>
                <p:grpSpPr>
                  <a:xfrm>
                    <a:off x="1927968" y="3078093"/>
                    <a:ext cx="170554" cy="68955"/>
                    <a:chOff x="3549330" y="4513193"/>
                    <a:chExt cx="170554" cy="68955"/>
                  </a:xfrm>
                  <a:grpFill/>
                </p:grpSpPr>
                <p:sp>
                  <p:nvSpPr>
                    <p:cNvPr id="73" name="円/楕円 72"/>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74" name="円/楕円 73"/>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75" name="円/楕円 74"/>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76" name="円/楕円 75"/>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48" name="図形グループ 47"/>
                  <p:cNvGrpSpPr/>
                  <p:nvPr/>
                </p:nvGrpSpPr>
                <p:grpSpPr>
                  <a:xfrm>
                    <a:off x="2076135" y="3078093"/>
                    <a:ext cx="170554" cy="68955"/>
                    <a:chOff x="3549330" y="4513193"/>
                    <a:chExt cx="170554" cy="68955"/>
                  </a:xfrm>
                  <a:grpFill/>
                </p:grpSpPr>
                <p:sp>
                  <p:nvSpPr>
                    <p:cNvPr id="69" name="円/楕円 68"/>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70" name="円/楕円 69"/>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71" name="円/楕円 70"/>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72" name="円/楕円 71"/>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49" name="図形グループ 48"/>
                  <p:cNvGrpSpPr/>
                  <p:nvPr/>
                </p:nvGrpSpPr>
                <p:grpSpPr>
                  <a:xfrm>
                    <a:off x="2215835" y="3078093"/>
                    <a:ext cx="170554" cy="68955"/>
                    <a:chOff x="3549330" y="4513193"/>
                    <a:chExt cx="170554" cy="68955"/>
                  </a:xfrm>
                  <a:grpFill/>
                </p:grpSpPr>
                <p:sp>
                  <p:nvSpPr>
                    <p:cNvPr id="65" name="円/楕円 64"/>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6" name="円/楕円 65"/>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7" name="円/楕円 66"/>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8" name="円/楕円 67"/>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50" name="図形グループ 49"/>
                  <p:cNvGrpSpPr/>
                  <p:nvPr/>
                </p:nvGrpSpPr>
                <p:grpSpPr>
                  <a:xfrm>
                    <a:off x="2359768" y="3078093"/>
                    <a:ext cx="170554" cy="68955"/>
                    <a:chOff x="3549330" y="4513193"/>
                    <a:chExt cx="170554" cy="68955"/>
                  </a:xfrm>
                  <a:grpFill/>
                </p:grpSpPr>
                <p:sp>
                  <p:nvSpPr>
                    <p:cNvPr id="61" name="円/楕円 60"/>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2" name="円/楕円 61"/>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3" name="円/楕円 62"/>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4" name="円/楕円 63"/>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51" name="図形グループ 50"/>
                  <p:cNvGrpSpPr/>
                  <p:nvPr/>
                </p:nvGrpSpPr>
                <p:grpSpPr>
                  <a:xfrm>
                    <a:off x="2520634" y="3078093"/>
                    <a:ext cx="170554" cy="68955"/>
                    <a:chOff x="3549330" y="4513193"/>
                    <a:chExt cx="170554" cy="68955"/>
                  </a:xfrm>
                  <a:grpFill/>
                </p:grpSpPr>
                <p:sp>
                  <p:nvSpPr>
                    <p:cNvPr id="57" name="円/楕円 56"/>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8" name="円/楕円 57"/>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9" name="円/楕円 58"/>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60" name="円/楕円 59"/>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52" name="図形グループ 51"/>
                  <p:cNvGrpSpPr/>
                  <p:nvPr/>
                </p:nvGrpSpPr>
                <p:grpSpPr>
                  <a:xfrm>
                    <a:off x="2677268" y="3078093"/>
                    <a:ext cx="170554" cy="68955"/>
                    <a:chOff x="3549330" y="4513193"/>
                    <a:chExt cx="170554" cy="68955"/>
                  </a:xfrm>
                  <a:grpFill/>
                </p:grpSpPr>
                <p:sp>
                  <p:nvSpPr>
                    <p:cNvPr id="53" name="円/楕円 52"/>
                    <p:cNvSpPr>
                      <a:spLocks noChangeAspect="1"/>
                    </p:cNvSpPr>
                    <p:nvPr/>
                  </p:nvSpPr>
                  <p:spPr>
                    <a:xfrm>
                      <a:off x="3549330"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4" name="円/楕円 53"/>
                    <p:cNvSpPr>
                      <a:spLocks noChangeAspect="1"/>
                    </p:cNvSpPr>
                    <p:nvPr/>
                  </p:nvSpPr>
                  <p:spPr>
                    <a:xfrm>
                      <a:off x="3583206" y="4513193"/>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5" name="円/楕円 54"/>
                    <p:cNvSpPr>
                      <a:spLocks noChangeAspect="1"/>
                    </p:cNvSpPr>
                    <p:nvPr/>
                  </p:nvSpPr>
                  <p:spPr>
                    <a:xfrm>
                      <a:off x="3617070"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56" name="円/楕円 55"/>
                    <p:cNvSpPr>
                      <a:spLocks noChangeAspect="1"/>
                    </p:cNvSpPr>
                    <p:nvPr/>
                  </p:nvSpPr>
                  <p:spPr>
                    <a:xfrm>
                      <a:off x="3650946" y="4513205"/>
                      <a:ext cx="68938" cy="68943"/>
                    </a:xfrm>
                    <a:prstGeom prst="ellipse">
                      <a:avLst/>
                    </a:prstGeom>
                    <a:grpFill/>
                    <a:ln>
                      <a:solidFill>
                        <a:srgbClr val="0000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sp>
              <p:nvSpPr>
                <p:cNvPr id="46" name="テキスト ボックス 45"/>
                <p:cNvSpPr txBox="1"/>
                <p:nvPr/>
              </p:nvSpPr>
              <p:spPr>
                <a:xfrm>
                  <a:off x="3002232" y="4070634"/>
                  <a:ext cx="1887794" cy="338554"/>
                </a:xfrm>
                <a:prstGeom prst="rect">
                  <a:avLst/>
                </a:prstGeom>
                <a:noFill/>
              </p:spPr>
              <p:txBody>
                <a:bodyPr wrap="square" rtlCol="0">
                  <a:spAutoFit/>
                </a:bodyPr>
                <a:lstStyle/>
                <a:p>
                  <a:pPr algn="l"/>
                  <a:r>
                    <a:rPr lang="en-US" altLang="ja-JP" sz="1600" dirty="0"/>
                    <a:t>Forward foot print</a:t>
                  </a:r>
                  <a:endParaRPr lang="ja-JP" altLang="en-US" sz="1600" dirty="0"/>
                </a:p>
              </p:txBody>
            </p:sp>
          </p:grpSp>
          <p:grpSp>
            <p:nvGrpSpPr>
              <p:cNvPr id="12" name="図形グループ 11"/>
              <p:cNvGrpSpPr/>
              <p:nvPr/>
            </p:nvGrpSpPr>
            <p:grpSpPr>
              <a:xfrm>
                <a:off x="211667" y="6383103"/>
                <a:ext cx="3300234" cy="338554"/>
                <a:chOff x="1726395" y="4385860"/>
                <a:chExt cx="3300234" cy="338554"/>
              </a:xfrm>
            </p:grpSpPr>
            <p:grpSp>
              <p:nvGrpSpPr>
                <p:cNvPr id="13" name="図形グループ 12"/>
                <p:cNvGrpSpPr/>
                <p:nvPr/>
              </p:nvGrpSpPr>
              <p:grpSpPr>
                <a:xfrm>
                  <a:off x="1726395" y="4499201"/>
                  <a:ext cx="1081783" cy="81094"/>
                  <a:chOff x="1927968" y="3078093"/>
                  <a:chExt cx="919854" cy="68955"/>
                </a:xfrm>
              </p:grpSpPr>
              <p:grpSp>
                <p:nvGrpSpPr>
                  <p:cNvPr id="15" name="図形グループ 14"/>
                  <p:cNvGrpSpPr/>
                  <p:nvPr/>
                </p:nvGrpSpPr>
                <p:grpSpPr>
                  <a:xfrm>
                    <a:off x="1927968" y="3078093"/>
                    <a:ext cx="170554" cy="68955"/>
                    <a:chOff x="3549330" y="4513193"/>
                    <a:chExt cx="170554" cy="68955"/>
                  </a:xfrm>
                </p:grpSpPr>
                <p:sp>
                  <p:nvSpPr>
                    <p:cNvPr id="41" name="円/楕円 40"/>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2" name="円/楕円 41"/>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3" name="円/楕円 42"/>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4" name="円/楕円 43"/>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6" name="図形グループ 15"/>
                  <p:cNvGrpSpPr/>
                  <p:nvPr/>
                </p:nvGrpSpPr>
                <p:grpSpPr>
                  <a:xfrm>
                    <a:off x="2076135" y="3078093"/>
                    <a:ext cx="170554" cy="68955"/>
                    <a:chOff x="3549330" y="4513193"/>
                    <a:chExt cx="170554" cy="68955"/>
                  </a:xfrm>
                </p:grpSpPr>
                <p:sp>
                  <p:nvSpPr>
                    <p:cNvPr id="37" name="円/楕円 36"/>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8" name="円/楕円 37"/>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9" name="円/楕円 38"/>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40" name="円/楕円 39"/>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7" name="図形グループ 16"/>
                  <p:cNvGrpSpPr/>
                  <p:nvPr/>
                </p:nvGrpSpPr>
                <p:grpSpPr>
                  <a:xfrm>
                    <a:off x="2215835" y="3078093"/>
                    <a:ext cx="170554" cy="68955"/>
                    <a:chOff x="3549330" y="4513193"/>
                    <a:chExt cx="170554" cy="68955"/>
                  </a:xfrm>
                </p:grpSpPr>
                <p:sp>
                  <p:nvSpPr>
                    <p:cNvPr id="33" name="円/楕円 32"/>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4" name="円/楕円 33"/>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5" name="円/楕円 34"/>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6" name="円/楕円 35"/>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8" name="図形グループ 17"/>
                  <p:cNvGrpSpPr/>
                  <p:nvPr/>
                </p:nvGrpSpPr>
                <p:grpSpPr>
                  <a:xfrm>
                    <a:off x="2359768" y="3078093"/>
                    <a:ext cx="170554" cy="68955"/>
                    <a:chOff x="3549330" y="4513193"/>
                    <a:chExt cx="170554" cy="68955"/>
                  </a:xfrm>
                </p:grpSpPr>
                <p:sp>
                  <p:nvSpPr>
                    <p:cNvPr id="29" name="円/楕円 28"/>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0" name="円/楕円 29"/>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1" name="円/楕円 30"/>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2" name="円/楕円 31"/>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19" name="図形グループ 18"/>
                  <p:cNvGrpSpPr/>
                  <p:nvPr/>
                </p:nvGrpSpPr>
                <p:grpSpPr>
                  <a:xfrm>
                    <a:off x="2520634" y="3078093"/>
                    <a:ext cx="170554" cy="68955"/>
                    <a:chOff x="3549330" y="4513193"/>
                    <a:chExt cx="170554" cy="68955"/>
                  </a:xfrm>
                </p:grpSpPr>
                <p:sp>
                  <p:nvSpPr>
                    <p:cNvPr id="25" name="円/楕円 24"/>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6" name="円/楕円 25"/>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7" name="円/楕円 26"/>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8" name="円/楕円 27"/>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nvGrpSpPr>
                  <p:cNvPr id="20" name="図形グループ 19"/>
                  <p:cNvGrpSpPr/>
                  <p:nvPr/>
                </p:nvGrpSpPr>
                <p:grpSpPr>
                  <a:xfrm>
                    <a:off x="2677268" y="3078093"/>
                    <a:ext cx="170554" cy="68955"/>
                    <a:chOff x="3549330" y="4513193"/>
                    <a:chExt cx="170554" cy="68955"/>
                  </a:xfrm>
                </p:grpSpPr>
                <p:sp>
                  <p:nvSpPr>
                    <p:cNvPr id="21" name="円/楕円 20"/>
                    <p:cNvSpPr>
                      <a:spLocks noChangeAspect="1"/>
                    </p:cNvSpPr>
                    <p:nvPr/>
                  </p:nvSpPr>
                  <p:spPr>
                    <a:xfrm>
                      <a:off x="3549330"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2" name="円/楕円 21"/>
                    <p:cNvSpPr>
                      <a:spLocks noChangeAspect="1"/>
                    </p:cNvSpPr>
                    <p:nvPr/>
                  </p:nvSpPr>
                  <p:spPr>
                    <a:xfrm>
                      <a:off x="3583206" y="4513193"/>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3" name="円/楕円 22"/>
                    <p:cNvSpPr>
                      <a:spLocks noChangeAspect="1"/>
                    </p:cNvSpPr>
                    <p:nvPr/>
                  </p:nvSpPr>
                  <p:spPr>
                    <a:xfrm>
                      <a:off x="3617070"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24" name="円/楕円 23"/>
                    <p:cNvSpPr>
                      <a:spLocks noChangeAspect="1"/>
                    </p:cNvSpPr>
                    <p:nvPr/>
                  </p:nvSpPr>
                  <p:spPr>
                    <a:xfrm>
                      <a:off x="3650946" y="4513205"/>
                      <a:ext cx="68938" cy="68943"/>
                    </a:xfrm>
                    <a:prstGeom prst="ellipse">
                      <a:avLst/>
                    </a:prstGeom>
                    <a:solidFill>
                      <a:srgbClr val="FF0000"/>
                    </a:solid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grpSp>
            </p:grpSp>
            <p:sp>
              <p:nvSpPr>
                <p:cNvPr id="14" name="テキスト ボックス 13"/>
                <p:cNvSpPr txBox="1"/>
                <p:nvPr/>
              </p:nvSpPr>
              <p:spPr>
                <a:xfrm>
                  <a:off x="2990557" y="4385860"/>
                  <a:ext cx="2036072" cy="338554"/>
                </a:xfrm>
                <a:prstGeom prst="rect">
                  <a:avLst/>
                </a:prstGeom>
                <a:noFill/>
              </p:spPr>
              <p:txBody>
                <a:bodyPr wrap="square" rtlCol="0">
                  <a:spAutoFit/>
                </a:bodyPr>
                <a:lstStyle/>
                <a:p>
                  <a:pPr algn="l"/>
                  <a:r>
                    <a:rPr kumimoji="1" lang="en-US" altLang="ja-JP" sz="1600" dirty="0" smtClean="0"/>
                    <a:t>Afterward foot print</a:t>
                  </a:r>
                  <a:endParaRPr kumimoji="1" lang="ja-JP" altLang="en-US" sz="1600" dirty="0"/>
                </a:p>
              </p:txBody>
            </p:sp>
          </p:grpSp>
        </p:grpSp>
        <p:pic>
          <p:nvPicPr>
            <p:cNvPr id="8" name="図 7"/>
            <p:cNvPicPr>
              <a:picLocks noChangeAspect="1"/>
            </p:cNvPicPr>
            <p:nvPr/>
          </p:nvPicPr>
          <p:blipFill>
            <a:blip r:embed="rId3"/>
            <a:stretch>
              <a:fillRect/>
            </a:stretch>
          </p:blipFill>
          <p:spPr>
            <a:xfrm>
              <a:off x="4032251" y="3243784"/>
              <a:ext cx="4667250" cy="3111500"/>
            </a:xfrm>
            <a:prstGeom prst="rect">
              <a:avLst/>
            </a:prstGeom>
          </p:spPr>
        </p:pic>
      </p:grpSp>
      <p:sp>
        <p:nvSpPr>
          <p:cNvPr id="397" name="テキスト ボックス 396"/>
          <p:cNvSpPr txBox="1"/>
          <p:nvPr/>
        </p:nvSpPr>
        <p:spPr>
          <a:xfrm>
            <a:off x="7829990" y="6118369"/>
            <a:ext cx="564710" cy="276999"/>
          </a:xfrm>
          <a:prstGeom prst="rect">
            <a:avLst/>
          </a:prstGeom>
          <a:noFill/>
        </p:spPr>
        <p:txBody>
          <a:bodyPr wrap="square" rtlCol="0">
            <a:spAutoFit/>
          </a:bodyPr>
          <a:lstStyle/>
          <a:p>
            <a:pPr algn="l"/>
            <a:r>
              <a:rPr kumimoji="1" lang="en-US" altLang="ja-JP" sz="1200" dirty="0" smtClean="0"/>
              <a:t>AFT</a:t>
            </a:r>
          </a:p>
        </p:txBody>
      </p:sp>
      <p:sp>
        <p:nvSpPr>
          <p:cNvPr id="398" name="円/楕円 397"/>
          <p:cNvSpPr>
            <a:spLocks noChangeAspect="1"/>
          </p:cNvSpPr>
          <p:nvPr/>
        </p:nvSpPr>
        <p:spPr>
          <a:xfrm>
            <a:off x="7793352" y="6223702"/>
            <a:ext cx="81074" cy="81080"/>
          </a:xfrm>
          <a:prstGeom prst="ellipse">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
        <p:nvSpPr>
          <p:cNvPr id="399" name="テキスト ボックス 398"/>
          <p:cNvSpPr txBox="1"/>
          <p:nvPr/>
        </p:nvSpPr>
        <p:spPr>
          <a:xfrm>
            <a:off x="7823640" y="5921519"/>
            <a:ext cx="564710" cy="276999"/>
          </a:xfrm>
          <a:prstGeom prst="rect">
            <a:avLst/>
          </a:prstGeom>
          <a:noFill/>
        </p:spPr>
        <p:txBody>
          <a:bodyPr wrap="square" rtlCol="0">
            <a:spAutoFit/>
          </a:bodyPr>
          <a:lstStyle/>
          <a:p>
            <a:pPr algn="l"/>
            <a:r>
              <a:rPr kumimoji="1" lang="en-US" altLang="ja-JP" sz="1200" dirty="0" smtClean="0"/>
              <a:t>FWD</a:t>
            </a:r>
          </a:p>
        </p:txBody>
      </p:sp>
      <p:sp>
        <p:nvSpPr>
          <p:cNvPr id="400" name="円/楕円 399"/>
          <p:cNvSpPr>
            <a:spLocks noChangeAspect="1"/>
          </p:cNvSpPr>
          <p:nvPr/>
        </p:nvSpPr>
        <p:spPr>
          <a:xfrm>
            <a:off x="7787002" y="6026852"/>
            <a:ext cx="81074" cy="81080"/>
          </a:xfrm>
          <a:prstGeom prst="ellipse">
            <a:avLst/>
          </a:prstGeom>
          <a:solidFill>
            <a:schemeClr val="bg1">
              <a:lumMod val="50000"/>
            </a:schemeClr>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210327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b="1" dirty="0">
                <a:latin typeface="Times New Roman"/>
                <a:cs typeface="Times New Roman"/>
              </a:rPr>
              <a:t>Technologies required for </a:t>
            </a:r>
            <a:r>
              <a:rPr lang="en-US" altLang="ja-JP" sz="2400" b="1" dirty="0" smtClean="0">
                <a:latin typeface="Times New Roman"/>
                <a:cs typeface="Times New Roman"/>
              </a:rPr>
              <a:t>space</a:t>
            </a:r>
            <a:r>
              <a:rPr lang="en-US" altLang="ja-JP" sz="2400" b="1" dirty="0">
                <a:latin typeface="Times New Roman"/>
                <a:cs typeface="Times New Roman"/>
              </a:rPr>
              <a:t>-borne </a:t>
            </a:r>
            <a:r>
              <a:rPr lang="en-US" altLang="ja-JP" sz="2400" b="1" dirty="0" smtClean="0">
                <a:latin typeface="Times New Roman"/>
                <a:cs typeface="Times New Roman"/>
              </a:rPr>
              <a:t>DWL</a:t>
            </a:r>
            <a:endParaRPr kumimoji="1" lang="ja-JP" altLang="en-US" sz="2400" b="1" dirty="0">
              <a:solidFill>
                <a:srgbClr val="660066"/>
              </a:solidFill>
            </a:endParaRPr>
          </a:p>
        </p:txBody>
      </p:sp>
      <p:graphicFrame>
        <p:nvGraphicFramePr>
          <p:cNvPr id="3" name="表 2"/>
          <p:cNvGraphicFramePr>
            <a:graphicFrameLocks noGrp="1"/>
          </p:cNvGraphicFramePr>
          <p:nvPr>
            <p:extLst>
              <p:ext uri="{D42A27DB-BD31-4B8C-83A1-F6EECF244321}">
                <p14:modId xmlns:p14="http://schemas.microsoft.com/office/powerpoint/2010/main" val="4261870506"/>
              </p:ext>
            </p:extLst>
          </p:nvPr>
        </p:nvGraphicFramePr>
        <p:xfrm>
          <a:off x="77552" y="1017424"/>
          <a:ext cx="4866460" cy="2702969"/>
        </p:xfrm>
        <a:graphic>
          <a:graphicData uri="http://schemas.openxmlformats.org/drawingml/2006/table">
            <a:tbl>
              <a:tblPr firstRow="1" bandRow="1">
                <a:tableStyleId>{F2DE63D5-997A-4646-A377-4702673A728D}</a:tableStyleId>
              </a:tblPr>
              <a:tblGrid>
                <a:gridCol w="1502593"/>
                <a:gridCol w="1405651"/>
                <a:gridCol w="1958216"/>
              </a:tblGrid>
              <a:tr h="335456">
                <a:tc gridSpan="2">
                  <a:txBody>
                    <a:bodyPr/>
                    <a:lstStyle/>
                    <a:p>
                      <a:pPr algn="ctr"/>
                      <a:r>
                        <a:rPr lang="en-US" altLang="ja-JP" dirty="0" smtClean="0">
                          <a:latin typeface="Times New Roman"/>
                          <a:cs typeface="Times New Roman"/>
                        </a:rPr>
                        <a:t>Technologies required for space-borne CDWL</a:t>
                      </a:r>
                      <a:endParaRPr kumimoji="1" lang="ja-JP" altLang="en-US" sz="1800" dirty="0">
                        <a:latin typeface="Times New Roman"/>
                        <a:cs typeface="Times New Roman"/>
                      </a:endParaRPr>
                    </a:p>
                  </a:txBody>
                  <a:tcPr anchor="ctr"/>
                </a:tc>
                <a:tc hMerge="1">
                  <a:txBody>
                    <a:bodyPr/>
                    <a:lstStyle/>
                    <a:p>
                      <a:endParaRPr kumimoji="1" lang="ja-JP" altLang="en-US" sz="1800" dirty="0"/>
                    </a:p>
                  </a:txBody>
                  <a:tcPr/>
                </a:tc>
                <a:tc>
                  <a:txBody>
                    <a:bodyPr/>
                    <a:lstStyle/>
                    <a:p>
                      <a:pPr algn="ctr">
                        <a:spcAft>
                          <a:spcPts val="0"/>
                        </a:spcAft>
                      </a:pPr>
                      <a:r>
                        <a:rPr lang="en-US" altLang="ja-JP" sz="1800" kern="100" dirty="0" smtClean="0">
                          <a:effectLst/>
                          <a:latin typeface="Times New Roman"/>
                          <a:cs typeface="Times New Roman"/>
                        </a:rPr>
                        <a:t>Task</a:t>
                      </a:r>
                      <a:endParaRPr lang="en-US" sz="1800" kern="100" dirty="0">
                        <a:effectLst/>
                        <a:latin typeface="Times New Roman"/>
                        <a:cs typeface="Times New Roman"/>
                      </a:endParaRPr>
                    </a:p>
                  </a:txBody>
                  <a:tcPr marL="68580" marR="68580" marT="0" marB="0" anchor="ctr"/>
                </a:tc>
              </a:tr>
              <a:tr h="782730">
                <a:tc rowSpan="2">
                  <a:txBody>
                    <a:bodyPr/>
                    <a:lstStyle/>
                    <a:p>
                      <a:pPr algn="ctr"/>
                      <a:r>
                        <a:rPr kumimoji="1" lang="en-US" altLang="ja-JP" sz="1600" kern="1200" dirty="0" smtClean="0">
                          <a:effectLst/>
                          <a:latin typeface="Times New Roman"/>
                          <a:cs typeface="Times New Roman"/>
                        </a:rPr>
                        <a:t>Single-frequency 2-µm pulse laser</a:t>
                      </a:r>
                      <a:endParaRPr kumimoji="1" lang="ja-JP" altLang="en-US" sz="1600" dirty="0">
                        <a:solidFill>
                          <a:srgbClr val="000090"/>
                        </a:solidFill>
                        <a:latin typeface="Times New Roman"/>
                        <a:cs typeface="Times New Roman"/>
                      </a:endParaRPr>
                    </a:p>
                  </a:txBody>
                  <a:tcPr anchor="ctr"/>
                </a:tc>
                <a:tc>
                  <a:txBody>
                    <a:bodyPr/>
                    <a:lstStyle/>
                    <a:p>
                      <a:pPr algn="ctr">
                        <a:spcAft>
                          <a:spcPts val="0"/>
                        </a:spcAft>
                      </a:pPr>
                      <a:r>
                        <a:rPr lang="en-US" altLang="ja-JP" sz="1400" kern="100" dirty="0" smtClean="0">
                          <a:effectLst/>
                          <a:latin typeface="Times New Roman"/>
                          <a:cs typeface="Times New Roman"/>
                        </a:rPr>
                        <a:t>Single-frequency </a:t>
                      </a:r>
                      <a:r>
                        <a:rPr lang="en-US" sz="1400" kern="100" dirty="0" smtClean="0">
                          <a:effectLst/>
                          <a:latin typeface="Times New Roman"/>
                          <a:cs typeface="Times New Roman"/>
                        </a:rPr>
                        <a:t>2</a:t>
                      </a:r>
                      <a:r>
                        <a:rPr lang="en-US" sz="1400" kern="100" dirty="0">
                          <a:effectLst/>
                          <a:latin typeface="Times New Roman"/>
                          <a:cs typeface="Times New Roman"/>
                        </a:rPr>
                        <a:t>-µm </a:t>
                      </a:r>
                      <a:r>
                        <a:rPr lang="en-US" sz="1400" kern="100" dirty="0" smtClean="0">
                          <a:effectLst/>
                          <a:latin typeface="Times New Roman"/>
                          <a:cs typeface="Times New Roman"/>
                        </a:rPr>
                        <a:t>CW laser for seeding technique</a:t>
                      </a:r>
                      <a:endParaRPr lang="en-US" sz="1400" kern="100" dirty="0">
                        <a:solidFill>
                          <a:srgbClr val="000090"/>
                        </a:solidFill>
                        <a:effectLst/>
                        <a:latin typeface="Times New Roman"/>
                        <a:cs typeface="Times New Roman"/>
                      </a:endParaRPr>
                    </a:p>
                  </a:txBody>
                  <a:tcPr marL="68580" marR="68580" marT="0" marB="0" anchor="ctr"/>
                </a:tc>
                <a:tc>
                  <a:txBody>
                    <a:bodyPr/>
                    <a:lstStyle/>
                    <a:p>
                      <a:pPr marL="85725" indent="-85725" algn="just">
                        <a:spcAft>
                          <a:spcPts val="0"/>
                        </a:spcAft>
                        <a:buFont typeface="Wingdings" charset="2"/>
                        <a:buChar char="l"/>
                      </a:pPr>
                      <a:r>
                        <a:rPr lang="en-US" altLang="ja-JP" sz="1400" kern="0" dirty="0" smtClean="0">
                          <a:effectLst/>
                          <a:latin typeface="Times New Roman"/>
                          <a:cs typeface="Times New Roman"/>
                        </a:rPr>
                        <a:t>High power</a:t>
                      </a:r>
                    </a:p>
                    <a:p>
                      <a:pPr marL="85725" indent="-85725" algn="just">
                        <a:spcAft>
                          <a:spcPts val="0"/>
                        </a:spcAft>
                        <a:buFont typeface="Wingdings" charset="2"/>
                        <a:buChar char="l"/>
                      </a:pPr>
                      <a:r>
                        <a:rPr lang="en-US" altLang="ja-JP" sz="1400" kern="0" dirty="0" smtClean="0">
                          <a:effectLst/>
                          <a:latin typeface="Times New Roman"/>
                          <a:cs typeface="Times New Roman"/>
                        </a:rPr>
                        <a:t>High</a:t>
                      </a:r>
                      <a:r>
                        <a:rPr lang="en-US" altLang="ja-JP" sz="1400" kern="0" baseline="0" dirty="0" smtClean="0">
                          <a:effectLst/>
                          <a:latin typeface="Times New Roman"/>
                          <a:cs typeface="Times New Roman"/>
                        </a:rPr>
                        <a:t> stability</a:t>
                      </a:r>
                      <a:endParaRPr lang="en-US" altLang="ja-JP" sz="1400" kern="0" dirty="0" smtClean="0">
                        <a:effectLst/>
                        <a:latin typeface="Times New Roman"/>
                        <a:cs typeface="Times New Roman"/>
                      </a:endParaRPr>
                    </a:p>
                    <a:p>
                      <a:pPr marL="85725" indent="-85725" algn="just">
                        <a:spcAft>
                          <a:spcPts val="0"/>
                        </a:spcAft>
                        <a:buFont typeface="Wingdings" charset="2"/>
                        <a:buChar char="l"/>
                      </a:pPr>
                      <a:r>
                        <a:rPr lang="en-US" altLang="ja-JP" sz="1400" kern="0" dirty="0" smtClean="0">
                          <a:effectLst/>
                          <a:latin typeface="Times New Roman"/>
                          <a:cs typeface="Times New Roman"/>
                        </a:rPr>
                        <a:t>Narrow </a:t>
                      </a:r>
                      <a:r>
                        <a:rPr lang="en-US" altLang="ja-JP" sz="1400" kern="0" baseline="0" dirty="0" smtClean="0">
                          <a:effectLst/>
                          <a:latin typeface="Times New Roman"/>
                          <a:cs typeface="Times New Roman"/>
                        </a:rPr>
                        <a:t>line width</a:t>
                      </a:r>
                    </a:p>
                    <a:p>
                      <a:pPr marL="85725" indent="-85725" algn="just">
                        <a:spcAft>
                          <a:spcPts val="0"/>
                        </a:spcAft>
                        <a:buFont typeface="Wingdings" charset="2"/>
                        <a:buChar char="l"/>
                      </a:pPr>
                      <a:r>
                        <a:rPr lang="en-US" altLang="ja-JP" sz="1400" kern="0" dirty="0" smtClean="0">
                          <a:effectLst/>
                          <a:latin typeface="Times New Roman"/>
                          <a:cs typeface="Times New Roman"/>
                        </a:rPr>
                        <a:t>Price/Availability</a:t>
                      </a:r>
                      <a:endParaRPr lang="en-US" sz="1400" kern="100" dirty="0">
                        <a:solidFill>
                          <a:srgbClr val="000090"/>
                        </a:solidFill>
                        <a:effectLst/>
                        <a:latin typeface="Times New Roman"/>
                        <a:cs typeface="Times New Roman"/>
                      </a:endParaRPr>
                    </a:p>
                  </a:txBody>
                  <a:tcPr marL="68580" marR="68580" marT="0" marB="0"/>
                </a:tc>
              </a:tr>
              <a:tr h="782730">
                <a:tc vMerge="1">
                  <a:txBody>
                    <a:bodyPr/>
                    <a:lstStyle/>
                    <a:p>
                      <a:endParaRPr kumimoji="1" lang="ja-JP" altLang="en-US" dirty="0"/>
                    </a:p>
                  </a:txBody>
                  <a:tcPr/>
                </a:tc>
                <a:tc>
                  <a:txBody>
                    <a:bodyPr/>
                    <a:lstStyle/>
                    <a:p>
                      <a:pPr algn="ctr">
                        <a:spcAft>
                          <a:spcPts val="0"/>
                        </a:spcAft>
                      </a:pPr>
                      <a:r>
                        <a:rPr lang="en-US" altLang="ja-JP" sz="1400" kern="100" dirty="0" smtClean="0">
                          <a:effectLst/>
                          <a:latin typeface="Times New Roman"/>
                          <a:cs typeface="Times New Roman"/>
                        </a:rPr>
                        <a:t>High pulse</a:t>
                      </a:r>
                      <a:r>
                        <a:rPr lang="en-US" altLang="ja-JP" sz="1400" kern="100" baseline="0" dirty="0" smtClean="0">
                          <a:effectLst/>
                          <a:latin typeface="Times New Roman"/>
                          <a:cs typeface="Times New Roman"/>
                        </a:rPr>
                        <a:t>-energy laser</a:t>
                      </a:r>
                      <a:endParaRPr lang="en-US" sz="1400" kern="100" dirty="0">
                        <a:solidFill>
                          <a:srgbClr val="000090"/>
                        </a:solidFill>
                        <a:effectLst/>
                        <a:latin typeface="Times New Roman"/>
                        <a:cs typeface="Times New Roman"/>
                      </a:endParaRPr>
                    </a:p>
                  </a:txBody>
                  <a:tcPr marL="68580" marR="68580" marT="0" marB="0" anchor="ctr"/>
                </a:tc>
                <a:tc>
                  <a:txBody>
                    <a:bodyPr/>
                    <a:lstStyle/>
                    <a:p>
                      <a:pPr marL="85725" indent="-85725" algn="just">
                        <a:spcAft>
                          <a:spcPts val="0"/>
                        </a:spcAft>
                        <a:buFont typeface="Wingdings" charset="2"/>
                        <a:buChar char="l"/>
                      </a:pPr>
                      <a:r>
                        <a:rPr lang="en-US" altLang="ja-JP" sz="1400" kern="0" dirty="0" smtClean="0">
                          <a:effectLst/>
                          <a:latin typeface="Times New Roman"/>
                          <a:cs typeface="Times New Roman"/>
                        </a:rPr>
                        <a:t>High power</a:t>
                      </a:r>
                    </a:p>
                    <a:p>
                      <a:pPr marL="85725" indent="-85725" algn="just">
                        <a:spcAft>
                          <a:spcPts val="0"/>
                        </a:spcAft>
                        <a:buFont typeface="Wingdings" charset="2"/>
                        <a:buChar char="l"/>
                      </a:pPr>
                      <a:r>
                        <a:rPr lang="en-US" altLang="ja-JP" sz="1400" kern="0" dirty="0" smtClean="0">
                          <a:effectLst/>
                          <a:latin typeface="Times New Roman"/>
                          <a:cs typeface="Times New Roman"/>
                        </a:rPr>
                        <a:t>High</a:t>
                      </a:r>
                      <a:r>
                        <a:rPr lang="en-US" altLang="ja-JP" sz="1400" kern="0" baseline="0" dirty="0" smtClean="0">
                          <a:effectLst/>
                          <a:latin typeface="Times New Roman"/>
                          <a:cs typeface="Times New Roman"/>
                        </a:rPr>
                        <a:t> stability</a:t>
                      </a:r>
                      <a:endParaRPr lang="en-US" altLang="ja-JP" sz="1400" kern="0" dirty="0" smtClean="0">
                        <a:effectLst/>
                        <a:latin typeface="Times New Roman"/>
                        <a:cs typeface="Times New Roman"/>
                      </a:endParaRPr>
                    </a:p>
                    <a:p>
                      <a:pPr marL="180975" indent="-180975" algn="just">
                        <a:spcAft>
                          <a:spcPts val="0"/>
                        </a:spcAft>
                        <a:buFont typeface="Wingdings" charset="2"/>
                        <a:buChar char="l"/>
                      </a:pPr>
                      <a:r>
                        <a:rPr lang="en-US" altLang="ja-JP" sz="1400" kern="0" dirty="0" smtClean="0">
                          <a:effectLst/>
                          <a:latin typeface="Times New Roman"/>
                          <a:cs typeface="Times New Roman"/>
                        </a:rPr>
                        <a:t>High</a:t>
                      </a:r>
                      <a:r>
                        <a:rPr lang="en-US" altLang="ja-JP" sz="1400" kern="0" baseline="0" dirty="0" smtClean="0">
                          <a:effectLst/>
                          <a:latin typeface="Times New Roman"/>
                          <a:cs typeface="Times New Roman"/>
                        </a:rPr>
                        <a:t> efficiency</a:t>
                      </a:r>
                      <a:endParaRPr lang="en-US" altLang="ja-JP" sz="1400" kern="0" dirty="0" smtClean="0">
                        <a:solidFill>
                          <a:srgbClr val="000090"/>
                        </a:solidFill>
                        <a:effectLst/>
                        <a:latin typeface="Times New Roman"/>
                        <a:cs typeface="Times New Roman"/>
                      </a:endParaRPr>
                    </a:p>
                  </a:txBody>
                  <a:tcPr marL="68580" marR="68580" marT="0" marB="0" anchor="ctr"/>
                </a:tc>
              </a:tr>
              <a:tr h="391365">
                <a:tc>
                  <a:txBody>
                    <a:bodyPr/>
                    <a:lstStyle/>
                    <a:p>
                      <a:pPr algn="ctr">
                        <a:spcAft>
                          <a:spcPts val="0"/>
                        </a:spcAft>
                      </a:pPr>
                      <a:r>
                        <a:rPr lang="en-US" altLang="ja-JP" sz="1600" kern="100" spc="-5" dirty="0" smtClean="0">
                          <a:effectLst/>
                          <a:latin typeface="Times New Roman"/>
                          <a:cs typeface="Times New Roman"/>
                        </a:rPr>
                        <a:t>Detector</a:t>
                      </a:r>
                      <a:endParaRPr lang="en-US" sz="1600" kern="100" dirty="0">
                        <a:solidFill>
                          <a:srgbClr val="000090"/>
                        </a:solidFill>
                        <a:effectLst/>
                        <a:latin typeface="Times New Roman"/>
                        <a:cs typeface="Times New Roman"/>
                      </a:endParaRPr>
                    </a:p>
                  </a:txBody>
                  <a:tcPr marL="68580" marR="68580" marT="0" marB="0" anchor="ctr"/>
                </a:tc>
                <a:tc>
                  <a:txBody>
                    <a:bodyPr/>
                    <a:lstStyle/>
                    <a:p>
                      <a:endParaRPr kumimoji="1" lang="ja-JP" altLang="en-US" sz="1200" dirty="0">
                        <a:solidFill>
                          <a:srgbClr val="000090"/>
                        </a:solidFill>
                        <a:latin typeface="Times New Roman"/>
                        <a:cs typeface="Times New Roman"/>
                      </a:endParaRPr>
                    </a:p>
                  </a:txBody>
                  <a:tcPr/>
                </a:tc>
                <a:tc>
                  <a:txBody>
                    <a:bodyPr/>
                    <a:lstStyle/>
                    <a:p>
                      <a:pPr marL="171450" indent="-171450" algn="l">
                        <a:spcAft>
                          <a:spcPts val="0"/>
                        </a:spcAft>
                        <a:buFont typeface="Wingdings" charset="2"/>
                        <a:buChar char="l"/>
                      </a:pPr>
                      <a:r>
                        <a:rPr lang="en-US" altLang="ja-JP" sz="1400" kern="0" dirty="0" smtClean="0">
                          <a:effectLst/>
                          <a:latin typeface="Times New Roman"/>
                          <a:cs typeface="Times New Roman"/>
                        </a:rPr>
                        <a:t>High</a:t>
                      </a:r>
                      <a:r>
                        <a:rPr lang="en-US" altLang="ja-JP" sz="1400" kern="0" baseline="0" dirty="0" smtClean="0">
                          <a:effectLst/>
                          <a:latin typeface="Times New Roman"/>
                          <a:cs typeface="Times New Roman"/>
                        </a:rPr>
                        <a:t>-speed response</a:t>
                      </a:r>
                      <a:endParaRPr lang="en-US" altLang="ja-JP" sz="1400" kern="0" dirty="0" smtClean="0">
                        <a:effectLst/>
                        <a:latin typeface="Times New Roman"/>
                        <a:cs typeface="Times New Roman"/>
                      </a:endParaRPr>
                    </a:p>
                    <a:p>
                      <a:pPr marL="171450" indent="-171450" algn="just">
                        <a:spcAft>
                          <a:spcPts val="0"/>
                        </a:spcAft>
                        <a:buFont typeface="Wingdings" charset="2"/>
                        <a:buChar char="l"/>
                      </a:pPr>
                      <a:r>
                        <a:rPr lang="en-US" altLang="ja-JP" sz="1400" kern="0" dirty="0" smtClean="0">
                          <a:effectLst/>
                          <a:latin typeface="Times New Roman"/>
                          <a:cs typeface="Times New Roman"/>
                        </a:rPr>
                        <a:t>Low NEP</a:t>
                      </a:r>
                      <a:endParaRPr lang="en-US" sz="1400" kern="100" dirty="0">
                        <a:solidFill>
                          <a:srgbClr val="000090"/>
                        </a:solidFill>
                        <a:effectLst/>
                        <a:latin typeface="Times New Roman"/>
                        <a:cs typeface="Times New Roman"/>
                      </a:endParaRPr>
                    </a:p>
                  </a:txBody>
                  <a:tcPr marL="68580" marR="68580" marT="0" marB="0" anchor="ctr"/>
                </a:tc>
              </a:tr>
            </a:tbl>
          </a:graphicData>
        </a:graphic>
      </p:graphicFrame>
      <p:sp>
        <p:nvSpPr>
          <p:cNvPr id="11" name="正方形/長方形 10"/>
          <p:cNvSpPr/>
          <p:nvPr/>
        </p:nvSpPr>
        <p:spPr>
          <a:xfrm>
            <a:off x="138373" y="4770810"/>
            <a:ext cx="8867254"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285750" lvl="1" indent="-285750" algn="l">
              <a:spcAft>
                <a:spcPts val="0"/>
              </a:spcAft>
              <a:buFont typeface="Wingdings" charset="2"/>
              <a:buChar char="l"/>
            </a:pPr>
            <a:r>
              <a:rPr lang="en-US" altLang="ja-JP" dirty="0" smtClean="0">
                <a:solidFill>
                  <a:srgbClr val="000090"/>
                </a:solidFill>
                <a:latin typeface="Times New Roman"/>
                <a:cs typeface="Times New Roman"/>
              </a:rPr>
              <a:t>Current </a:t>
            </a:r>
            <a:r>
              <a:rPr lang="en-US" altLang="ja-JP" dirty="0" err="1" smtClean="0">
                <a:solidFill>
                  <a:srgbClr val="000090"/>
                </a:solidFill>
                <a:latin typeface="Times New Roman"/>
                <a:cs typeface="Times New Roman"/>
              </a:rPr>
              <a:t>Tm</a:t>
            </a:r>
            <a:r>
              <a:rPr lang="en-US" altLang="ja-JP" dirty="0" err="1">
                <a:solidFill>
                  <a:srgbClr val="000090"/>
                </a:solidFill>
                <a:latin typeface="Times New Roman"/>
                <a:cs typeface="Times New Roman"/>
              </a:rPr>
              <a:t>,Ho:YLF</a:t>
            </a:r>
            <a:r>
              <a:rPr lang="en-US" altLang="ja-JP" dirty="0">
                <a:solidFill>
                  <a:srgbClr val="000090"/>
                </a:solidFill>
                <a:latin typeface="Times New Roman"/>
                <a:cs typeface="Times New Roman"/>
              </a:rPr>
              <a:t> laser system: </a:t>
            </a:r>
            <a:r>
              <a:rPr lang="en-US" altLang="ja-JP" dirty="0" smtClean="0">
                <a:solidFill>
                  <a:srgbClr val="000090"/>
                </a:solidFill>
                <a:latin typeface="Times New Roman"/>
                <a:cs typeface="Times New Roman"/>
              </a:rPr>
              <a:t>80mJ × 30Hz </a:t>
            </a:r>
            <a:r>
              <a:rPr lang="en-US" altLang="ja-JP" dirty="0">
                <a:solidFill>
                  <a:srgbClr val="000090"/>
                </a:solidFill>
                <a:latin typeface="Times New Roman"/>
                <a:cs typeface="Times New Roman"/>
              </a:rPr>
              <a:t>at </a:t>
            </a:r>
            <a:r>
              <a:rPr lang="en-US" altLang="ja-JP" dirty="0" smtClean="0">
                <a:solidFill>
                  <a:srgbClr val="7030A0"/>
                </a:solidFill>
                <a:latin typeface="Times New Roman"/>
                <a:ea typeface="ＭＳ 明朝"/>
                <a:cs typeface="Times New Roman"/>
              </a:rPr>
              <a:t>–</a:t>
            </a:r>
            <a:r>
              <a:rPr lang="en-US" altLang="ja-JP" dirty="0">
                <a:solidFill>
                  <a:srgbClr val="7030A0"/>
                </a:solidFill>
                <a:latin typeface="Times New Roman"/>
                <a:ea typeface="ＭＳ 明朝"/>
                <a:cs typeface="Times New Roman"/>
              </a:rPr>
              <a:t>8</a:t>
            </a:r>
            <a:r>
              <a:rPr lang="en-GB" altLang="ja-JP" dirty="0" smtClean="0">
                <a:solidFill>
                  <a:srgbClr val="7030A0"/>
                </a:solidFill>
                <a:latin typeface="Times New Roman"/>
                <a:ea typeface="ＭＳ 明朝"/>
                <a:cs typeface="Times New Roman"/>
              </a:rPr>
              <a:t>0 </a:t>
            </a:r>
            <a:r>
              <a:rPr lang="en-GB" altLang="ja-JP" dirty="0">
                <a:solidFill>
                  <a:srgbClr val="7030A0"/>
                </a:solidFill>
                <a:latin typeface="Times New Roman"/>
                <a:ea typeface="ＭＳ 明朝"/>
                <a:cs typeface="Times New Roman"/>
              </a:rPr>
              <a:t>ºC</a:t>
            </a:r>
            <a:r>
              <a:rPr lang="en-US" altLang="ja-JP" dirty="0" smtClean="0">
                <a:solidFill>
                  <a:srgbClr val="000090"/>
                </a:solidFill>
                <a:latin typeface="Times New Roman"/>
                <a:cs typeface="Times New Roman"/>
              </a:rPr>
              <a:t>.</a:t>
            </a:r>
          </a:p>
          <a:p>
            <a:pPr marL="285750" lvl="1" indent="-285750" algn="l">
              <a:spcBef>
                <a:spcPts val="0"/>
              </a:spcBef>
              <a:spcAft>
                <a:spcPts val="0"/>
              </a:spcAft>
              <a:buFont typeface="Wingdings" charset="2"/>
              <a:buChar char="l"/>
            </a:pPr>
            <a:r>
              <a:rPr lang="en-US" altLang="ja-JP" dirty="0">
                <a:solidFill>
                  <a:srgbClr val="000090"/>
                </a:solidFill>
                <a:latin typeface="Times New Roman"/>
                <a:cs typeface="Times New Roman"/>
              </a:rPr>
              <a:t>Power consumption of the cooling system is more than 2 times higher than that of the laser</a:t>
            </a:r>
            <a:r>
              <a:rPr lang="en-US" altLang="ja-JP" dirty="0" smtClean="0">
                <a:solidFill>
                  <a:srgbClr val="000090"/>
                </a:solidFill>
                <a:latin typeface="Times New Roman"/>
                <a:cs typeface="Times New Roman"/>
              </a:rPr>
              <a:t>.    </a:t>
            </a:r>
            <a:r>
              <a:rPr lang="en-US" altLang="ja-JP" dirty="0">
                <a:solidFill>
                  <a:srgbClr val="000090"/>
                </a:solidFill>
                <a:latin typeface="Times New Roman"/>
                <a:cs typeface="Times New Roman"/>
              </a:rPr>
              <a:t>(Laser:84W, Cooling system:199W</a:t>
            </a:r>
            <a:r>
              <a:rPr lang="en-US" altLang="ja-JP" dirty="0" smtClean="0">
                <a:solidFill>
                  <a:srgbClr val="000090"/>
                </a:solidFill>
                <a:latin typeface="Times New Roman"/>
                <a:cs typeface="Times New Roman"/>
              </a:rPr>
              <a:t>)</a:t>
            </a:r>
            <a:endParaRPr lang="en-US" altLang="ja-JP" b="1" u="sng" dirty="0" smtClean="0">
              <a:solidFill>
                <a:srgbClr val="000090"/>
              </a:solidFill>
              <a:latin typeface="Times New Roman"/>
              <a:cs typeface="Times New Roman"/>
            </a:endParaRPr>
          </a:p>
          <a:p>
            <a:pPr marL="285750" lvl="1" indent="-285750" algn="l">
              <a:spcBef>
                <a:spcPts val="0"/>
              </a:spcBef>
              <a:buFont typeface="Wingdings" charset="2"/>
              <a:buChar char="l"/>
            </a:pPr>
            <a:r>
              <a:rPr lang="en-US" altLang="ja-JP" dirty="0">
                <a:solidFill>
                  <a:srgbClr val="000090"/>
                </a:solidFill>
                <a:latin typeface="Times New Roman"/>
                <a:cs typeface="Times New Roman"/>
              </a:rPr>
              <a:t>Current </a:t>
            </a:r>
            <a:r>
              <a:rPr lang="en-US" altLang="ja-JP" dirty="0" err="1" smtClean="0">
                <a:solidFill>
                  <a:srgbClr val="000090"/>
                </a:solidFill>
                <a:latin typeface="Times New Roman"/>
                <a:cs typeface="Times New Roman"/>
              </a:rPr>
              <a:t>InGaAs</a:t>
            </a:r>
            <a:r>
              <a:rPr lang="en-US" altLang="ja-JP" dirty="0" smtClean="0">
                <a:solidFill>
                  <a:srgbClr val="000090"/>
                </a:solidFill>
                <a:latin typeface="Times New Roman"/>
                <a:cs typeface="Times New Roman"/>
              </a:rPr>
              <a:t> </a:t>
            </a:r>
            <a:r>
              <a:rPr lang="en-US" altLang="ja-JP" dirty="0" err="1" smtClean="0">
                <a:solidFill>
                  <a:srgbClr val="000090"/>
                </a:solidFill>
                <a:latin typeface="Times New Roman"/>
                <a:cs typeface="Times New Roman"/>
              </a:rPr>
              <a:t>detetor</a:t>
            </a:r>
            <a:r>
              <a:rPr lang="en-US" altLang="ja-JP" dirty="0" smtClean="0">
                <a:solidFill>
                  <a:srgbClr val="000090"/>
                </a:solidFill>
                <a:latin typeface="Times New Roman"/>
                <a:cs typeface="Times New Roman"/>
              </a:rPr>
              <a:t> developed for </a:t>
            </a:r>
            <a:r>
              <a:rPr lang="en-US" altLang="ja-JP" dirty="0">
                <a:solidFill>
                  <a:srgbClr val="000090"/>
                </a:solidFill>
                <a:latin typeface="Times New Roman"/>
                <a:cs typeface="Times New Roman"/>
              </a:rPr>
              <a:t>2-µm </a:t>
            </a:r>
            <a:r>
              <a:rPr lang="en-US" altLang="ja-JP" dirty="0" smtClean="0">
                <a:solidFill>
                  <a:srgbClr val="000090"/>
                </a:solidFill>
                <a:latin typeface="Times New Roman"/>
                <a:cs typeface="Times New Roman"/>
              </a:rPr>
              <a:t>optical communication experiment: 1GHz, NEP</a:t>
            </a:r>
            <a:r>
              <a:rPr lang="en-US" altLang="ja-JP" dirty="0" smtClean="0">
                <a:solidFill>
                  <a:srgbClr val="000090"/>
                </a:solidFill>
                <a:latin typeface="Times New Roman"/>
                <a:ea typeface="ＭＳ ゴシック"/>
                <a:cs typeface="Times New Roman"/>
              </a:rPr>
              <a:t>≅</a:t>
            </a:r>
            <a:r>
              <a:rPr lang="en-US" altLang="ja-JP" dirty="0" smtClean="0">
                <a:solidFill>
                  <a:srgbClr val="000090"/>
                </a:solidFill>
                <a:latin typeface="Times New Roman"/>
                <a:cs typeface="Times New Roman"/>
              </a:rPr>
              <a:t>0.2pw/√Hz</a:t>
            </a:r>
            <a:endParaRPr lang="en-US" altLang="ja-JP" sz="1600" b="1" dirty="0" smtClean="0">
              <a:solidFill>
                <a:srgbClr val="000090"/>
              </a:solidFill>
              <a:latin typeface="Times New Roman"/>
              <a:cs typeface="Times New Roman"/>
            </a:endParaRPr>
          </a:p>
        </p:txBody>
      </p:sp>
      <p:sp>
        <p:nvSpPr>
          <p:cNvPr id="12" name="正方形/長方形 11"/>
          <p:cNvSpPr/>
          <p:nvPr/>
        </p:nvSpPr>
        <p:spPr>
          <a:xfrm>
            <a:off x="6122808" y="4729848"/>
            <a:ext cx="2268429" cy="338554"/>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marL="0" lvl="1"/>
            <a:r>
              <a:rPr lang="en-US" altLang="ja-JP" sz="1600" dirty="0" smtClean="0">
                <a:solidFill>
                  <a:srgbClr val="000000"/>
                </a:solidFill>
                <a:latin typeface="Times New Roman"/>
                <a:cs typeface="Times New Roman"/>
              </a:rPr>
              <a:t>Target</a:t>
            </a:r>
            <a:r>
              <a:rPr lang="en-US" altLang="ja-JP" sz="1600" dirty="0">
                <a:solidFill>
                  <a:srgbClr val="000000"/>
                </a:solidFill>
                <a:latin typeface="Times New Roman"/>
                <a:cs typeface="Times New Roman"/>
              </a:rPr>
              <a:t>:</a:t>
            </a:r>
            <a:r>
              <a:rPr lang="en-US" altLang="ja-JP" sz="1600" dirty="0" smtClean="0">
                <a:solidFill>
                  <a:srgbClr val="000000"/>
                </a:solidFill>
                <a:latin typeface="Times New Roman"/>
                <a:cs typeface="Times New Roman"/>
              </a:rPr>
              <a:t> </a:t>
            </a:r>
            <a:r>
              <a:rPr lang="en-US" altLang="ja-JP" sz="1600" b="1" dirty="0" smtClean="0">
                <a:solidFill>
                  <a:srgbClr val="000000"/>
                </a:solidFill>
                <a:latin typeface="Times New Roman"/>
                <a:cs typeface="Times New Roman"/>
              </a:rPr>
              <a:t>125mJ at </a:t>
            </a:r>
            <a:r>
              <a:rPr lang="en-GB" altLang="ja-JP" sz="1600" b="1" dirty="0">
                <a:solidFill>
                  <a:schemeClr val="tx1"/>
                </a:solidFill>
                <a:latin typeface="Times New Roman"/>
                <a:ea typeface="ＭＳ 明朝"/>
                <a:cs typeface="Times New Roman"/>
              </a:rPr>
              <a:t>-40 ºC</a:t>
            </a:r>
            <a:endParaRPr lang="en-US" altLang="ja-JP" sz="1600" b="1" dirty="0">
              <a:solidFill>
                <a:schemeClr val="tx1"/>
              </a:solidFill>
              <a:latin typeface="Times New Roman"/>
              <a:cs typeface="Times New Roman"/>
            </a:endParaRPr>
          </a:p>
        </p:txBody>
      </p:sp>
      <p:grpSp>
        <p:nvGrpSpPr>
          <p:cNvPr id="4" name="図形グループ 3"/>
          <p:cNvGrpSpPr/>
          <p:nvPr/>
        </p:nvGrpSpPr>
        <p:grpSpPr>
          <a:xfrm>
            <a:off x="4959388" y="935818"/>
            <a:ext cx="3758251" cy="3767772"/>
            <a:chOff x="4846849" y="1200228"/>
            <a:chExt cx="3758251" cy="3767772"/>
          </a:xfrm>
        </p:grpSpPr>
        <p:pic>
          <p:nvPicPr>
            <p:cNvPr id="5" name="図 4"/>
            <p:cNvPicPr>
              <a:picLocks noChangeAspect="1"/>
            </p:cNvPicPr>
            <p:nvPr/>
          </p:nvPicPr>
          <p:blipFill>
            <a:blip r:embed="rId3"/>
            <a:stretch>
              <a:fillRect/>
            </a:stretch>
          </p:blipFill>
          <p:spPr>
            <a:xfrm>
              <a:off x="4846849" y="1200228"/>
              <a:ext cx="3758251" cy="3767772"/>
            </a:xfrm>
            <a:prstGeom prst="rect">
              <a:avLst/>
            </a:prstGeom>
          </p:spPr>
        </p:pic>
        <p:sp>
          <p:nvSpPr>
            <p:cNvPr id="20" name="角丸四角形 19"/>
            <p:cNvSpPr/>
            <p:nvPr/>
          </p:nvSpPr>
          <p:spPr>
            <a:xfrm>
              <a:off x="7290289" y="1219200"/>
              <a:ext cx="1225061" cy="1311030"/>
            </a:xfrm>
            <a:prstGeom prst="roundRect">
              <a:avLst/>
            </a:prstGeom>
            <a:solidFill>
              <a:srgbClr val="00B0F0">
                <a:alpha val="20000"/>
              </a:srgbClr>
            </a:solidFill>
            <a:ln cmpd="sng">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smtClean="0"/>
                <a:t>f</a:t>
              </a:r>
              <a:r>
                <a:rPr lang="en-US" altLang="ja-JP" sz="1400" b="1" dirty="0" smtClean="0">
                  <a:solidFill>
                    <a:srgbClr val="0000FF"/>
                  </a:solidFill>
                  <a:latin typeface="Arial"/>
                  <a:ea typeface="ＭＳ Ｐゴシック"/>
                </a:rPr>
                <a:t>Future</a:t>
              </a:r>
              <a:endParaRPr lang="ja-JP" altLang="en-US" sz="1400" b="1" dirty="0">
                <a:solidFill>
                  <a:srgbClr val="0000FF"/>
                </a:solidFill>
                <a:latin typeface="Arial"/>
                <a:ea typeface="ＭＳ Ｐゴシック"/>
              </a:endParaRPr>
            </a:p>
          </p:txBody>
        </p:sp>
      </p:grpSp>
      <p:sp>
        <p:nvSpPr>
          <p:cNvPr id="13" name="正方形/長方形 12"/>
          <p:cNvSpPr/>
          <p:nvPr/>
        </p:nvSpPr>
        <p:spPr>
          <a:xfrm>
            <a:off x="5953444" y="5938317"/>
            <a:ext cx="2784925"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marL="0" lvl="1" algn="l"/>
            <a:r>
              <a:rPr lang="en-US" altLang="ja-JP" sz="1600" dirty="0" smtClean="0">
                <a:solidFill>
                  <a:srgbClr val="000000"/>
                </a:solidFill>
                <a:latin typeface="Times New Roman"/>
                <a:cs typeface="Times New Roman"/>
              </a:rPr>
              <a:t>Target:</a:t>
            </a:r>
          </a:p>
          <a:p>
            <a:pPr marL="0" lvl="1" algn="l"/>
            <a:r>
              <a:rPr lang="en-US" altLang="ja-JP" sz="1600" dirty="0" smtClean="0">
                <a:solidFill>
                  <a:srgbClr val="000000"/>
                </a:solidFill>
                <a:latin typeface="Times New Roman"/>
                <a:cs typeface="Times New Roman"/>
              </a:rPr>
              <a:t>cut</a:t>
            </a:r>
            <a:r>
              <a:rPr lang="en-US" altLang="ja-JP" sz="1600" dirty="0">
                <a:solidFill>
                  <a:srgbClr val="000000"/>
                </a:solidFill>
                <a:latin typeface="Times New Roman"/>
                <a:cs typeface="Times New Roman"/>
              </a:rPr>
              <a:t>-off </a:t>
            </a:r>
            <a:r>
              <a:rPr lang="en-US" altLang="ja-JP" sz="1600" dirty="0" smtClean="0">
                <a:solidFill>
                  <a:srgbClr val="000000"/>
                </a:solidFill>
                <a:latin typeface="Times New Roman"/>
                <a:cs typeface="Times New Roman"/>
              </a:rPr>
              <a:t>frequency</a:t>
            </a:r>
            <a:r>
              <a:rPr lang="en-US" altLang="ja-JP" sz="1600" dirty="0">
                <a:solidFill>
                  <a:srgbClr val="000000"/>
                </a:solidFill>
                <a:latin typeface="Times New Roman"/>
                <a:cs typeface="Times New Roman"/>
              </a:rPr>
              <a:t>: </a:t>
            </a:r>
            <a:r>
              <a:rPr lang="en-US" altLang="ja-JP" sz="1600" b="1" dirty="0" smtClean="0">
                <a:solidFill>
                  <a:srgbClr val="000000"/>
                </a:solidFill>
                <a:latin typeface="Times New Roman"/>
                <a:cs typeface="Times New Roman"/>
              </a:rPr>
              <a:t>&gt;4 GHz</a:t>
            </a:r>
            <a:endParaRPr lang="en-US" altLang="ja-JP" sz="1600" b="1" dirty="0">
              <a:solidFill>
                <a:srgbClr val="000000"/>
              </a:solidFill>
              <a:latin typeface="Times New Roman"/>
              <a:cs typeface="Times New Roman"/>
            </a:endParaRPr>
          </a:p>
          <a:p>
            <a:pPr marL="0" lvl="1" algn="l"/>
            <a:r>
              <a:rPr lang="en-US" altLang="ja-JP" sz="1600" dirty="0" smtClean="0">
                <a:solidFill>
                  <a:srgbClr val="000000"/>
                </a:solidFill>
                <a:latin typeface="Times New Roman"/>
                <a:cs typeface="Times New Roman"/>
              </a:rPr>
              <a:t>NEP	           : </a:t>
            </a:r>
            <a:r>
              <a:rPr lang="en-US" altLang="ja-JP" sz="1600" b="1" dirty="0" smtClean="0">
                <a:solidFill>
                  <a:srgbClr val="000000"/>
                </a:solidFill>
                <a:latin typeface="Times New Roman"/>
                <a:cs typeface="Times New Roman"/>
              </a:rPr>
              <a:t>&lt;10</a:t>
            </a:r>
            <a:r>
              <a:rPr lang="en-US" altLang="ja-JP" sz="1600" b="1" dirty="0" smtClean="0">
                <a:solidFill>
                  <a:srgbClr val="000000"/>
                </a:solidFill>
                <a:latin typeface="Times New Roman"/>
                <a:ea typeface="ＭＳ ゴシック"/>
                <a:cs typeface="Times New Roman"/>
              </a:rPr>
              <a:t> </a:t>
            </a:r>
            <a:r>
              <a:rPr lang="ja-JP" altLang="en-US" sz="1600" b="1" dirty="0" smtClean="0">
                <a:solidFill>
                  <a:srgbClr val="000000"/>
                </a:solidFill>
                <a:latin typeface="Times New Roman"/>
                <a:cs typeface="Times New Roman"/>
              </a:rPr>
              <a:t>ｆ</a:t>
            </a:r>
            <a:r>
              <a:rPr lang="en-US" altLang="ja-JP" sz="1600" b="1" dirty="0">
                <a:solidFill>
                  <a:srgbClr val="000000"/>
                </a:solidFill>
                <a:latin typeface="Times New Roman"/>
                <a:cs typeface="Times New Roman"/>
              </a:rPr>
              <a:t>w/√</a:t>
            </a:r>
            <a:r>
              <a:rPr lang="en-US" altLang="ja-JP" sz="1600" b="1" dirty="0" smtClean="0">
                <a:solidFill>
                  <a:srgbClr val="000000"/>
                </a:solidFill>
                <a:latin typeface="Times New Roman"/>
                <a:cs typeface="Times New Roman"/>
              </a:rPr>
              <a:t>Hz</a:t>
            </a:r>
            <a:endParaRPr lang="en-US" altLang="ja-JP" sz="1600" b="1" dirty="0">
              <a:solidFill>
                <a:srgbClr val="000000"/>
              </a:solidFill>
              <a:latin typeface="Times New Roman"/>
              <a:cs typeface="Times New Roman"/>
            </a:endParaRPr>
          </a:p>
        </p:txBody>
      </p:sp>
    </p:spTree>
    <p:extLst>
      <p:ext uri="{BB962C8B-B14F-4D97-AF65-F5344CB8AC3E}">
        <p14:creationId xmlns:p14="http://schemas.microsoft.com/office/powerpoint/2010/main" val="21415097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2400" b="1" dirty="0" smtClean="0">
                <a:solidFill>
                  <a:srgbClr val="660066"/>
                </a:solidFill>
                <a:latin typeface="Times New Roman"/>
                <a:cs typeface="Times New Roman"/>
              </a:rPr>
              <a:t>Single-frequency high power laser</a:t>
            </a:r>
            <a:endParaRPr lang="ja-JP" altLang="en-US" sz="2400" b="1" dirty="0">
              <a:solidFill>
                <a:srgbClr val="660066"/>
              </a:solidFill>
              <a:latin typeface="Times New Roman"/>
              <a:cs typeface="Times New Roman"/>
            </a:endParaRPr>
          </a:p>
        </p:txBody>
      </p:sp>
      <p:grpSp>
        <p:nvGrpSpPr>
          <p:cNvPr id="19" name="図形グループ 18"/>
          <p:cNvGrpSpPr/>
          <p:nvPr/>
        </p:nvGrpSpPr>
        <p:grpSpPr>
          <a:xfrm>
            <a:off x="43210" y="863698"/>
            <a:ext cx="8984233" cy="5393429"/>
            <a:chOff x="43210" y="863698"/>
            <a:chExt cx="8984233" cy="5393429"/>
          </a:xfrm>
        </p:grpSpPr>
        <p:grpSp>
          <p:nvGrpSpPr>
            <p:cNvPr id="4" name="図形グループ 3"/>
            <p:cNvGrpSpPr/>
            <p:nvPr/>
          </p:nvGrpSpPr>
          <p:grpSpPr>
            <a:xfrm>
              <a:off x="86394" y="943752"/>
              <a:ext cx="7637461" cy="5272602"/>
              <a:chOff x="25914" y="943752"/>
              <a:chExt cx="7637461" cy="5272602"/>
            </a:xfrm>
          </p:grpSpPr>
          <p:pic>
            <p:nvPicPr>
              <p:cNvPr id="3" name="Picture 4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914" y="943752"/>
                <a:ext cx="7447392" cy="5272602"/>
              </a:xfrm>
              <a:prstGeom prst="rect">
                <a:avLst/>
              </a:prstGeom>
              <a:solidFill>
                <a:schemeClr val="bg1"/>
              </a:solidFill>
              <a:ln>
                <a:noFill/>
              </a:ln>
            </p:spPr>
          </p:pic>
          <p:sp>
            <p:nvSpPr>
              <p:cNvPr id="7" name="右中かっこ 6"/>
              <p:cNvSpPr/>
              <p:nvPr/>
            </p:nvSpPr>
            <p:spPr bwMode="auto">
              <a:xfrm>
                <a:off x="7343711" y="1045440"/>
                <a:ext cx="319664" cy="2445120"/>
              </a:xfrm>
              <a:prstGeom prst="righ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grpSp>
        <p:grpSp>
          <p:nvGrpSpPr>
            <p:cNvPr id="12" name="図形グループ 11"/>
            <p:cNvGrpSpPr/>
            <p:nvPr/>
          </p:nvGrpSpPr>
          <p:grpSpPr>
            <a:xfrm>
              <a:off x="7731493" y="1581120"/>
              <a:ext cx="1295950" cy="4500000"/>
              <a:chOff x="7731493" y="1883520"/>
              <a:chExt cx="1295950" cy="4500000"/>
            </a:xfrm>
          </p:grpSpPr>
          <p:sp>
            <p:nvSpPr>
              <p:cNvPr id="9" name="角丸四角形 8"/>
              <p:cNvSpPr/>
              <p:nvPr/>
            </p:nvSpPr>
            <p:spPr bwMode="auto">
              <a:xfrm>
                <a:off x="7731493" y="1883520"/>
                <a:ext cx="1295950" cy="4500000"/>
              </a:xfrm>
              <a:prstGeom prst="round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sp>
            <p:nvSpPr>
              <p:cNvPr id="8" name="テキスト ボックス 7"/>
              <p:cNvSpPr txBox="1"/>
              <p:nvPr/>
            </p:nvSpPr>
            <p:spPr>
              <a:xfrm>
                <a:off x="7757413" y="1935360"/>
                <a:ext cx="1244110" cy="461665"/>
              </a:xfrm>
              <a:prstGeom prst="rect">
                <a:avLst/>
              </a:prstGeom>
              <a:noFill/>
            </p:spPr>
            <p:txBody>
              <a:bodyPr wrap="square" rtlCol="0">
                <a:spAutoFit/>
              </a:bodyPr>
              <a:lstStyle/>
              <a:p>
                <a:pPr algn="l"/>
                <a:r>
                  <a:rPr kumimoji="1" lang="en-US" altLang="ja-JP" sz="1200" dirty="0" smtClean="0">
                    <a:solidFill>
                      <a:srgbClr val="000090"/>
                    </a:solidFill>
                  </a:rPr>
                  <a:t>2μm detector </a:t>
                </a:r>
                <a:r>
                  <a:rPr kumimoji="1" lang="ja-JP" altLang="en-US" sz="1200" dirty="0" smtClean="0">
                    <a:solidFill>
                      <a:srgbClr val="000090"/>
                    </a:solidFill>
                  </a:rPr>
                  <a:t>（</a:t>
                </a:r>
                <a:r>
                  <a:rPr kumimoji="1" lang="en-US" altLang="ja-JP" sz="1200" dirty="0" smtClean="0">
                    <a:solidFill>
                      <a:srgbClr val="000090"/>
                    </a:solidFill>
                  </a:rPr>
                  <a:t>Future)</a:t>
                </a:r>
                <a:endParaRPr kumimoji="1" lang="ja-JP" altLang="en-US" sz="1200" dirty="0">
                  <a:solidFill>
                    <a:srgbClr val="000090"/>
                  </a:solidFill>
                </a:endParaRPr>
              </a:p>
            </p:txBody>
          </p:sp>
          <p:sp>
            <p:nvSpPr>
              <p:cNvPr id="10" name="左右矢印 9"/>
              <p:cNvSpPr>
                <a:spLocks noChangeAspect="1"/>
              </p:cNvSpPr>
              <p:nvPr/>
            </p:nvSpPr>
            <p:spPr bwMode="auto">
              <a:xfrm rot="16200000">
                <a:off x="8019469" y="3810444"/>
                <a:ext cx="719999" cy="376836"/>
              </a:xfrm>
              <a:prstGeom prst="leftRightArrow">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2"/>
                  </a:solidFill>
                  <a:effectLst/>
                  <a:latin typeface="Times New Roman" pitchFamily="18" charset="0"/>
                  <a:ea typeface="ＭＳ Ｐゴシック" charset="-128"/>
                </a:endParaRPr>
              </a:p>
            </p:txBody>
          </p:sp>
          <p:sp>
            <p:nvSpPr>
              <p:cNvPr id="11" name="テキスト ボックス 10"/>
              <p:cNvSpPr txBox="1"/>
              <p:nvPr/>
            </p:nvSpPr>
            <p:spPr>
              <a:xfrm>
                <a:off x="7749468" y="4420560"/>
                <a:ext cx="1260000" cy="577081"/>
              </a:xfrm>
              <a:prstGeom prst="rect">
                <a:avLst/>
              </a:prstGeom>
              <a:noFill/>
            </p:spPr>
            <p:txBody>
              <a:bodyPr wrap="square" rtlCol="0">
                <a:spAutoFit/>
              </a:bodyPr>
              <a:lstStyle/>
              <a:p>
                <a:pPr algn="just"/>
                <a:r>
                  <a:rPr lang="en-US" altLang="ja-JP" sz="1050" dirty="0" smtClean="0"/>
                  <a:t>Commercial detector (non space  -qualification</a:t>
                </a:r>
                <a:endParaRPr kumimoji="1" lang="ja-JP" altLang="en-US" sz="1050" dirty="0"/>
              </a:p>
            </p:txBody>
          </p:sp>
        </p:grpSp>
        <p:sp>
          <p:nvSpPr>
            <p:cNvPr id="14" name="Text Box 130"/>
            <p:cNvSpPr txBox="1">
              <a:spLocks noChangeArrowheads="1"/>
            </p:cNvSpPr>
            <p:nvPr/>
          </p:nvSpPr>
          <p:spPr bwMode="auto">
            <a:xfrm>
              <a:off x="3330222" y="863698"/>
              <a:ext cx="2333050" cy="347438"/>
            </a:xfrm>
            <a:prstGeom prst="rect">
              <a:avLst/>
            </a:prstGeom>
            <a:solidFill>
              <a:srgbClr val="FFFFFF"/>
            </a:solidFill>
            <a:ln w="38100" cmpd="dbl">
              <a:noFill/>
              <a:miter lim="800000"/>
              <a:headEnd/>
              <a:tailEnd/>
            </a:ln>
          </p:spPr>
          <p:txBody>
            <a:bodyPr rot="0" vert="horz" wrap="square" lIns="74295" tIns="8890" rIns="74295" bIns="8890" anchor="ctr" anchorCtr="0" upright="1">
              <a:noAutofit/>
            </a:bodyPr>
            <a:lstStyle/>
            <a:p>
              <a:pPr>
                <a:spcAft>
                  <a:spcPts val="0"/>
                </a:spcAft>
              </a:pPr>
              <a:r>
                <a:rPr lang="en-US" altLang="ja-JP" sz="1400" dirty="0" smtClean="0">
                  <a:solidFill>
                    <a:srgbClr val="000090"/>
                  </a:solidFill>
                </a:rPr>
                <a:t>2μm </a:t>
              </a:r>
              <a:r>
                <a:rPr lang="en-US" altLang="ja-JP" sz="1400" dirty="0" smtClean="0">
                  <a:solidFill>
                    <a:srgbClr val="000090"/>
                  </a:solidFill>
                  <a:cs typeface="Times New Roman" panose="02020603050405020304" pitchFamily="18" charset="0"/>
                </a:rPr>
                <a:t>Quantum</a:t>
              </a:r>
              <a:r>
                <a:rPr lang="en-US" altLang="ja-JP" sz="1400" dirty="0">
                  <a:solidFill>
                    <a:srgbClr val="000090"/>
                  </a:solidFill>
                  <a:cs typeface="Times New Roman" panose="02020603050405020304" pitchFamily="18" charset="0"/>
                </a:rPr>
                <a:t>-dot </a:t>
              </a:r>
              <a:r>
                <a:rPr lang="en-US" altLang="ja-JP" sz="1400" dirty="0" smtClean="0">
                  <a:solidFill>
                    <a:srgbClr val="000090"/>
                  </a:solidFill>
                  <a:cs typeface="Times New Roman" panose="02020603050405020304" pitchFamily="18" charset="0"/>
                </a:rPr>
                <a:t>laser</a:t>
              </a:r>
              <a:endParaRPr lang="en-US" sz="1400" kern="100" dirty="0">
                <a:solidFill>
                  <a:srgbClr val="000090"/>
                </a:solidFill>
                <a:effectLst/>
                <a:latin typeface="ＭＳ Ｐ明朝"/>
                <a:cs typeface="Times New Roman"/>
              </a:endParaRPr>
            </a:p>
          </p:txBody>
        </p:sp>
        <p:sp>
          <p:nvSpPr>
            <p:cNvPr id="18" name="Text Box 130"/>
            <p:cNvSpPr txBox="1">
              <a:spLocks noChangeArrowheads="1"/>
            </p:cNvSpPr>
            <p:nvPr/>
          </p:nvSpPr>
          <p:spPr bwMode="auto">
            <a:xfrm>
              <a:off x="4260884" y="5909689"/>
              <a:ext cx="868053" cy="347438"/>
            </a:xfrm>
            <a:prstGeom prst="rect">
              <a:avLst/>
            </a:prstGeom>
            <a:solidFill>
              <a:srgbClr val="FFFFFF"/>
            </a:solidFill>
            <a:ln w="38100" cmpd="dbl">
              <a:noFill/>
              <a:miter lim="800000"/>
              <a:headEnd/>
              <a:tailEnd/>
            </a:ln>
          </p:spPr>
          <p:txBody>
            <a:bodyPr rot="0" vert="horz" wrap="square" lIns="74295" tIns="8890" rIns="74295" bIns="8890" anchor="ctr" anchorCtr="0" upright="1">
              <a:noAutofit/>
            </a:bodyPr>
            <a:lstStyle/>
            <a:p>
              <a:pPr>
                <a:spcAft>
                  <a:spcPts val="0"/>
                </a:spcAft>
              </a:pPr>
              <a:endParaRPr lang="en-US" sz="1100" kern="100" dirty="0">
                <a:effectLst/>
                <a:latin typeface="ＭＳ Ｐ明朝"/>
                <a:cs typeface="Times New Roman"/>
              </a:endParaRPr>
            </a:p>
          </p:txBody>
        </p:sp>
        <p:sp>
          <p:nvSpPr>
            <p:cNvPr id="30" name="Text Box 130"/>
            <p:cNvSpPr txBox="1">
              <a:spLocks noChangeArrowheads="1"/>
            </p:cNvSpPr>
            <p:nvPr/>
          </p:nvSpPr>
          <p:spPr bwMode="auto">
            <a:xfrm>
              <a:off x="3668743" y="4018163"/>
              <a:ext cx="1619998" cy="690637"/>
            </a:xfrm>
            <a:prstGeom prst="rect">
              <a:avLst/>
            </a:prstGeom>
            <a:solidFill>
              <a:srgbClr val="FFFFFF"/>
            </a:solidFill>
            <a:ln w="38100" cmpd="dbl">
              <a:solidFill>
                <a:srgbClr val="FF0000"/>
              </a:solidFill>
              <a:miter lim="800000"/>
              <a:headEnd/>
              <a:tailEnd/>
            </a:ln>
          </p:spPr>
          <p:txBody>
            <a:bodyPr rot="0" vert="horz" wrap="square" lIns="74295" tIns="8890" rIns="74295" bIns="8890" anchor="ctr" anchorCtr="0" upright="1">
              <a:noAutofit/>
            </a:bodyPr>
            <a:lstStyle/>
            <a:p>
              <a:pPr algn="just">
                <a:spcAft>
                  <a:spcPts val="0"/>
                </a:spcAft>
              </a:pPr>
              <a:r>
                <a:rPr lang="en-US" altLang="ja-JP" sz="1200" kern="100" dirty="0" smtClean="0">
                  <a:effectLst/>
                  <a:latin typeface="Times New Roman"/>
                  <a:cs typeface="Times New Roman"/>
                </a:rPr>
                <a:t>Single-frequency high  pulse energy 2µm laser</a:t>
              </a:r>
              <a:endParaRPr lang="en-US" sz="1200" kern="100" dirty="0">
                <a:effectLst/>
                <a:latin typeface="Times New Roman"/>
                <a:cs typeface="Times New Roman"/>
              </a:endParaRPr>
            </a:p>
          </p:txBody>
        </p:sp>
        <p:sp>
          <p:nvSpPr>
            <p:cNvPr id="31" name="Text Box 130"/>
            <p:cNvSpPr txBox="1">
              <a:spLocks noChangeArrowheads="1"/>
            </p:cNvSpPr>
            <p:nvPr/>
          </p:nvSpPr>
          <p:spPr bwMode="auto">
            <a:xfrm>
              <a:off x="2214164" y="3058561"/>
              <a:ext cx="956592" cy="820800"/>
            </a:xfrm>
            <a:prstGeom prst="rect">
              <a:avLst/>
            </a:prstGeom>
            <a:solidFill>
              <a:srgbClr val="FFFFFF"/>
            </a:solidFill>
            <a:ln w="38100" cmpd="dbl">
              <a:solidFill>
                <a:srgbClr val="FF0000"/>
              </a:solidFill>
              <a:miter lim="800000"/>
              <a:headEnd/>
              <a:tailEnd/>
            </a:ln>
          </p:spPr>
          <p:txBody>
            <a:bodyPr rot="0" vert="horz" wrap="square" lIns="74295" tIns="8890" rIns="74295" bIns="8890" anchor="ctr" anchorCtr="0" upright="1">
              <a:noAutofit/>
            </a:bodyPr>
            <a:lstStyle/>
            <a:p>
              <a:pPr algn="l">
                <a:spcAft>
                  <a:spcPts val="0"/>
                </a:spcAft>
              </a:pPr>
              <a:r>
                <a:rPr lang="en-US" altLang="ja-JP" sz="1200" kern="100" dirty="0" smtClean="0">
                  <a:effectLst/>
                  <a:latin typeface="Times New Roman"/>
                  <a:cs typeface="Times New Roman"/>
                </a:rPr>
                <a:t>2µm optical fiber amplifier</a:t>
              </a:r>
              <a:endParaRPr lang="en-US" sz="1200" kern="100" dirty="0">
                <a:effectLst/>
                <a:latin typeface="Times New Roman"/>
                <a:cs typeface="Times New Roman"/>
              </a:endParaRPr>
            </a:p>
          </p:txBody>
        </p:sp>
        <p:sp>
          <p:nvSpPr>
            <p:cNvPr id="32" name="Text Box 130"/>
            <p:cNvSpPr txBox="1">
              <a:spLocks noChangeArrowheads="1"/>
            </p:cNvSpPr>
            <p:nvPr/>
          </p:nvSpPr>
          <p:spPr bwMode="auto">
            <a:xfrm>
              <a:off x="3092431" y="1889041"/>
              <a:ext cx="1163298" cy="668400"/>
            </a:xfrm>
            <a:prstGeom prst="rect">
              <a:avLst/>
            </a:prstGeom>
            <a:solidFill>
              <a:srgbClr val="FFFFFF"/>
            </a:solidFill>
            <a:ln w="38100" cmpd="dbl">
              <a:solidFill>
                <a:srgbClr val="FF0000"/>
              </a:solidFill>
              <a:miter lim="800000"/>
              <a:headEnd/>
              <a:tailEnd/>
            </a:ln>
          </p:spPr>
          <p:txBody>
            <a:bodyPr rot="0" vert="horz" wrap="square" lIns="74295" tIns="8890" rIns="74295" bIns="8890" anchor="ctr" anchorCtr="0" upright="1">
              <a:noAutofit/>
            </a:bodyPr>
            <a:lstStyle/>
            <a:p>
              <a:pPr>
                <a:spcAft>
                  <a:spcPts val="0"/>
                </a:spcAft>
              </a:pPr>
              <a:r>
                <a:rPr lang="en-US" altLang="ja-JP" sz="1200" kern="100" dirty="0" smtClean="0">
                  <a:effectLst/>
                  <a:latin typeface="Times New Roman"/>
                  <a:cs typeface="Times New Roman"/>
                </a:rPr>
                <a:t>2µm semiconductor laser</a:t>
              </a:r>
              <a:endParaRPr lang="en-US" sz="1200" kern="100" dirty="0">
                <a:effectLst/>
                <a:latin typeface="Times New Roman"/>
                <a:cs typeface="Times New Roman"/>
              </a:endParaRPr>
            </a:p>
          </p:txBody>
        </p:sp>
        <p:sp>
          <p:nvSpPr>
            <p:cNvPr id="22" name="Text Box 130"/>
            <p:cNvSpPr txBox="1">
              <a:spLocks noChangeArrowheads="1"/>
            </p:cNvSpPr>
            <p:nvPr/>
          </p:nvSpPr>
          <p:spPr bwMode="auto">
            <a:xfrm>
              <a:off x="5089290" y="5437354"/>
              <a:ext cx="1015245" cy="799752"/>
            </a:xfrm>
            <a:prstGeom prst="rect">
              <a:avLst/>
            </a:prstGeom>
            <a:solidFill>
              <a:srgbClr val="FFFFFF"/>
            </a:solidFill>
            <a:ln w="38100" cmpd="dbl">
              <a:noFill/>
              <a:miter lim="800000"/>
              <a:headEnd/>
              <a:tailEnd/>
            </a:ln>
          </p:spPr>
          <p:txBody>
            <a:bodyPr rot="0" vert="horz" wrap="square" lIns="74295" tIns="8890" rIns="74295" bIns="8890" anchor="ctr" anchorCtr="0" upright="1">
              <a:noAutofit/>
            </a:bodyPr>
            <a:lstStyle/>
            <a:p>
              <a:pPr>
                <a:spcAft>
                  <a:spcPts val="0"/>
                </a:spcAft>
              </a:pPr>
              <a:endParaRPr lang="en-US" sz="1100" kern="100" dirty="0">
                <a:effectLst/>
                <a:latin typeface="ＭＳ Ｐ明朝"/>
                <a:cs typeface="Times New Roman"/>
              </a:endParaRPr>
            </a:p>
          </p:txBody>
        </p:sp>
        <p:sp>
          <p:nvSpPr>
            <p:cNvPr id="16" name="正方形/長方形 15"/>
            <p:cNvSpPr/>
            <p:nvPr/>
          </p:nvSpPr>
          <p:spPr>
            <a:xfrm>
              <a:off x="43210" y="3780557"/>
              <a:ext cx="1864613" cy="276999"/>
            </a:xfrm>
            <a:prstGeom prst="rect">
              <a:avLst/>
            </a:prstGeom>
            <a:solidFill>
              <a:srgbClr val="FFFFFF"/>
            </a:solidFill>
          </p:spPr>
          <p:txBody>
            <a:bodyPr wrap="none">
              <a:spAutoFit/>
            </a:bodyPr>
            <a:lstStyle/>
            <a:p>
              <a:pPr algn="l">
                <a:spcAft>
                  <a:spcPts val="0"/>
                </a:spcAft>
              </a:pPr>
              <a:r>
                <a:rPr lang="en-US" altLang="ja-JP" sz="1200" kern="100" dirty="0">
                  <a:latin typeface="Times New Roman"/>
                  <a:cs typeface="Times New Roman"/>
                </a:rPr>
                <a:t>2µm optical fiber amplifier</a:t>
              </a:r>
            </a:p>
          </p:txBody>
        </p:sp>
        <p:sp>
          <p:nvSpPr>
            <p:cNvPr id="17" name="正方形/長方形 16"/>
            <p:cNvSpPr/>
            <p:nvPr/>
          </p:nvSpPr>
          <p:spPr>
            <a:xfrm>
              <a:off x="188152" y="1986351"/>
              <a:ext cx="1580445" cy="646331"/>
            </a:xfrm>
            <a:prstGeom prst="rect">
              <a:avLst/>
            </a:prstGeom>
            <a:solidFill>
              <a:srgbClr val="FFFFFF"/>
            </a:solidFill>
          </p:spPr>
          <p:txBody>
            <a:bodyPr wrap="square">
              <a:spAutoFit/>
            </a:bodyPr>
            <a:lstStyle/>
            <a:p>
              <a:pPr algn="l">
                <a:spcAft>
                  <a:spcPts val="0"/>
                </a:spcAft>
              </a:pPr>
              <a:r>
                <a:rPr lang="en-US" altLang="ja-JP" sz="1200" kern="100" dirty="0" smtClean="0">
                  <a:latin typeface="Times New Roman"/>
                  <a:cs typeface="Times New Roman"/>
                </a:rPr>
                <a:t>narrow </a:t>
              </a:r>
              <a:r>
                <a:rPr lang="en-US" altLang="ja-JP" sz="1200" kern="100" dirty="0">
                  <a:latin typeface="Times New Roman"/>
                  <a:cs typeface="Times New Roman"/>
                </a:rPr>
                <a:t>line width, high power, high stability</a:t>
              </a:r>
            </a:p>
          </p:txBody>
        </p:sp>
        <p:sp>
          <p:nvSpPr>
            <p:cNvPr id="23" name="テキスト ボックス 22"/>
            <p:cNvSpPr txBox="1"/>
            <p:nvPr/>
          </p:nvSpPr>
          <p:spPr>
            <a:xfrm>
              <a:off x="1682109" y="5548322"/>
              <a:ext cx="2250187" cy="461665"/>
            </a:xfrm>
            <a:prstGeom prst="rect">
              <a:avLst/>
            </a:prstGeom>
            <a:solidFill>
              <a:srgbClr val="FFFFFF"/>
            </a:solidFill>
          </p:spPr>
          <p:txBody>
            <a:bodyPr wrap="square" rtlCol="0">
              <a:spAutoFit/>
            </a:bodyPr>
            <a:lstStyle/>
            <a:p>
              <a:pPr algn="l"/>
              <a:r>
                <a:rPr lang="en-US" altLang="ja-JP" sz="1200" dirty="0">
                  <a:solidFill>
                    <a:srgbClr val="000090"/>
                  </a:solidFill>
                </a:rPr>
                <a:t>2μm </a:t>
              </a:r>
              <a:r>
                <a:rPr lang="en-US" altLang="ja-JP" sz="1200" dirty="0">
                  <a:solidFill>
                    <a:srgbClr val="000090"/>
                  </a:solidFill>
                  <a:cs typeface="Times New Roman" panose="02020603050405020304" pitchFamily="18" charset="0"/>
                </a:rPr>
                <a:t>Quantum-dot </a:t>
              </a:r>
              <a:r>
                <a:rPr lang="en-US" altLang="ja-JP" sz="1200" dirty="0" smtClean="0">
                  <a:solidFill>
                    <a:srgbClr val="000090"/>
                  </a:solidFill>
                  <a:cs typeface="Times New Roman" panose="02020603050405020304" pitchFamily="18" charset="0"/>
                </a:rPr>
                <a:t>laser + AMP</a:t>
              </a:r>
              <a:endParaRPr lang="en-US" altLang="ja-JP" sz="1200" kern="100" dirty="0">
                <a:solidFill>
                  <a:srgbClr val="000090"/>
                </a:solidFill>
                <a:latin typeface="ＭＳ Ｐ明朝"/>
                <a:cs typeface="Times New Roman"/>
              </a:endParaRPr>
            </a:p>
            <a:p>
              <a:pPr algn="l"/>
              <a:r>
                <a:rPr kumimoji="1" lang="ja-JP" altLang="en-US" sz="1200" dirty="0" smtClean="0">
                  <a:solidFill>
                    <a:srgbClr val="000090"/>
                  </a:solidFill>
                </a:rPr>
                <a:t>（</a:t>
              </a:r>
              <a:r>
                <a:rPr kumimoji="1" lang="en-US" altLang="ja-JP" sz="1200" dirty="0" smtClean="0">
                  <a:solidFill>
                    <a:srgbClr val="000090"/>
                  </a:solidFill>
                </a:rPr>
                <a:t>pigtail, Future)</a:t>
              </a:r>
              <a:endParaRPr kumimoji="1" lang="ja-JP" altLang="en-US" sz="1200" dirty="0">
                <a:solidFill>
                  <a:srgbClr val="000090"/>
                </a:solidFill>
              </a:endParaRPr>
            </a:p>
          </p:txBody>
        </p:sp>
        <p:sp>
          <p:nvSpPr>
            <p:cNvPr id="24" name="テキスト ボックス 23"/>
            <p:cNvSpPr txBox="1"/>
            <p:nvPr/>
          </p:nvSpPr>
          <p:spPr>
            <a:xfrm>
              <a:off x="5879695" y="3113685"/>
              <a:ext cx="1646232" cy="461665"/>
            </a:xfrm>
            <a:prstGeom prst="rect">
              <a:avLst/>
            </a:prstGeom>
            <a:solidFill>
              <a:srgbClr val="FFFFFF"/>
            </a:solidFill>
          </p:spPr>
          <p:txBody>
            <a:bodyPr wrap="square" rtlCol="0">
              <a:spAutoFit/>
            </a:bodyPr>
            <a:lstStyle/>
            <a:p>
              <a:pPr algn="l"/>
              <a:r>
                <a:rPr lang="en-US" altLang="ja-JP" sz="1200" dirty="0">
                  <a:solidFill>
                    <a:srgbClr val="000090"/>
                  </a:solidFill>
                </a:rPr>
                <a:t>2μm </a:t>
              </a:r>
              <a:r>
                <a:rPr lang="en-US" altLang="ja-JP" sz="1200" dirty="0">
                  <a:solidFill>
                    <a:srgbClr val="000090"/>
                  </a:solidFill>
                  <a:cs typeface="Times New Roman" panose="02020603050405020304" pitchFamily="18" charset="0"/>
                </a:rPr>
                <a:t>Quantum-dot </a:t>
              </a:r>
              <a:r>
                <a:rPr lang="en-US" altLang="ja-JP" sz="1200" dirty="0" smtClean="0">
                  <a:solidFill>
                    <a:srgbClr val="000090"/>
                  </a:solidFill>
                  <a:cs typeface="Times New Roman" panose="02020603050405020304" pitchFamily="18" charset="0"/>
                </a:rPr>
                <a:t>laser</a:t>
              </a:r>
            </a:p>
            <a:p>
              <a:pPr algn="l"/>
              <a:r>
                <a:rPr kumimoji="1" lang="ja-JP" altLang="en-US" sz="1200" dirty="0" smtClean="0">
                  <a:solidFill>
                    <a:srgbClr val="000090"/>
                  </a:solidFill>
                </a:rPr>
                <a:t>（</a:t>
              </a:r>
              <a:r>
                <a:rPr kumimoji="1" lang="en-US" altLang="ja-JP" sz="1200" dirty="0" smtClean="0">
                  <a:solidFill>
                    <a:srgbClr val="000090"/>
                  </a:solidFill>
                </a:rPr>
                <a:t>pigtail, Future)</a:t>
              </a:r>
              <a:endParaRPr kumimoji="1" lang="ja-JP" altLang="en-US" sz="1200" dirty="0">
                <a:solidFill>
                  <a:srgbClr val="000090"/>
                </a:solidFill>
              </a:endParaRPr>
            </a:p>
          </p:txBody>
        </p:sp>
        <p:sp>
          <p:nvSpPr>
            <p:cNvPr id="25" name="テキスト ボックス 24"/>
            <p:cNvSpPr txBox="1"/>
            <p:nvPr/>
          </p:nvSpPr>
          <p:spPr>
            <a:xfrm>
              <a:off x="6171324" y="4411906"/>
              <a:ext cx="1345195" cy="276999"/>
            </a:xfrm>
            <a:prstGeom prst="rect">
              <a:avLst/>
            </a:prstGeom>
            <a:solidFill>
              <a:srgbClr val="FFFFFF"/>
            </a:solidFill>
          </p:spPr>
          <p:txBody>
            <a:bodyPr wrap="square" rtlCol="0">
              <a:spAutoFit/>
            </a:bodyPr>
            <a:lstStyle/>
            <a:p>
              <a:pPr algn="l"/>
              <a:r>
                <a:rPr lang="en-US" altLang="ja-JP" sz="1200" dirty="0">
                  <a:solidFill>
                    <a:srgbClr val="000090"/>
                  </a:solidFill>
                </a:rPr>
                <a:t>2μm </a:t>
              </a:r>
              <a:r>
                <a:rPr lang="en-US" altLang="ja-JP" sz="1200" dirty="0" smtClean="0">
                  <a:solidFill>
                    <a:srgbClr val="000090"/>
                  </a:solidFill>
                </a:rPr>
                <a:t>pulse laser</a:t>
              </a:r>
              <a:endParaRPr kumimoji="1" lang="ja-JP" altLang="en-US" sz="1200" dirty="0">
                <a:solidFill>
                  <a:srgbClr val="000090"/>
                </a:solidFill>
              </a:endParaRPr>
            </a:p>
          </p:txBody>
        </p:sp>
        <p:sp>
          <p:nvSpPr>
            <p:cNvPr id="26" name="Text Box 130"/>
            <p:cNvSpPr txBox="1">
              <a:spLocks noChangeArrowheads="1"/>
            </p:cNvSpPr>
            <p:nvPr/>
          </p:nvSpPr>
          <p:spPr bwMode="auto">
            <a:xfrm>
              <a:off x="6181876" y="5554089"/>
              <a:ext cx="1202939" cy="231467"/>
            </a:xfrm>
            <a:prstGeom prst="rect">
              <a:avLst/>
            </a:prstGeom>
            <a:solidFill>
              <a:srgbClr val="FFFFFF"/>
            </a:solidFill>
            <a:ln w="38100" cmpd="dbl">
              <a:noFill/>
              <a:miter lim="800000"/>
              <a:headEnd/>
              <a:tailEnd/>
            </a:ln>
          </p:spPr>
          <p:txBody>
            <a:bodyPr rot="0" vert="horz" wrap="square" lIns="74295" tIns="8890" rIns="74295" bIns="8890" anchor="ctr" anchorCtr="0" upright="1">
              <a:noAutofit/>
            </a:bodyPr>
            <a:lstStyle/>
            <a:p>
              <a:pPr>
                <a:spcAft>
                  <a:spcPts val="0"/>
                </a:spcAft>
              </a:pPr>
              <a:endParaRPr lang="en-US" sz="1100" kern="100" dirty="0">
                <a:effectLst/>
                <a:latin typeface="ＭＳ Ｐ明朝"/>
                <a:cs typeface="Times New Roman"/>
              </a:endParaRPr>
            </a:p>
          </p:txBody>
        </p:sp>
      </p:grpSp>
      <p:pic>
        <p:nvPicPr>
          <p:cNvPr id="27" name="図 26"/>
          <p:cNvPicPr>
            <a:picLocks noChangeAspect="1"/>
          </p:cNvPicPr>
          <p:nvPr/>
        </p:nvPicPr>
        <p:blipFill>
          <a:blip r:embed="rId4"/>
          <a:stretch>
            <a:fillRect/>
          </a:stretch>
        </p:blipFill>
        <p:spPr>
          <a:xfrm>
            <a:off x="7784115" y="2152278"/>
            <a:ext cx="1190706" cy="1008720"/>
          </a:xfrm>
          <a:prstGeom prst="rect">
            <a:avLst/>
          </a:prstGeom>
        </p:spPr>
      </p:pic>
      <p:sp>
        <p:nvSpPr>
          <p:cNvPr id="28" name="Text Box 130"/>
          <p:cNvSpPr txBox="1">
            <a:spLocks noChangeArrowheads="1"/>
          </p:cNvSpPr>
          <p:nvPr/>
        </p:nvSpPr>
        <p:spPr bwMode="auto">
          <a:xfrm>
            <a:off x="7637589" y="6149144"/>
            <a:ext cx="1506411" cy="294953"/>
          </a:xfrm>
          <a:prstGeom prst="rect">
            <a:avLst/>
          </a:prstGeom>
          <a:solidFill>
            <a:srgbClr val="FFFFFF"/>
          </a:solidFill>
          <a:ln w="38100" cmpd="dbl">
            <a:solidFill>
              <a:srgbClr val="FF0000"/>
            </a:solidFill>
            <a:miter lim="800000"/>
            <a:headEnd/>
            <a:tailEnd/>
          </a:ln>
        </p:spPr>
        <p:txBody>
          <a:bodyPr rot="0" vert="horz" wrap="square" lIns="74295" tIns="8890" rIns="74295" bIns="8890" anchor="ctr" anchorCtr="0" upright="1">
            <a:spAutoFit/>
          </a:bodyPr>
          <a:lstStyle/>
          <a:p>
            <a:pPr>
              <a:spcAft>
                <a:spcPts val="0"/>
              </a:spcAft>
            </a:pPr>
            <a:r>
              <a:rPr lang="en-US" altLang="ja-JP" b="1" dirty="0" smtClean="0">
                <a:solidFill>
                  <a:srgbClr val="0000FF"/>
                </a:solidFill>
              </a:rPr>
              <a:t>NICT</a:t>
            </a:r>
            <a:endParaRPr lang="en-US" sz="2000" kern="100" dirty="0">
              <a:solidFill>
                <a:srgbClr val="0000FF"/>
              </a:solidFill>
              <a:effectLst/>
              <a:latin typeface="ＭＳ Ｐ明朝"/>
              <a:cs typeface="Times New Roman"/>
            </a:endParaRPr>
          </a:p>
        </p:txBody>
      </p:sp>
      <p:pic>
        <p:nvPicPr>
          <p:cNvPr id="29" name="図 28"/>
          <p:cNvPicPr>
            <a:picLocks noChangeAspect="1"/>
          </p:cNvPicPr>
          <p:nvPr/>
        </p:nvPicPr>
        <p:blipFill>
          <a:blip r:embed="rId5"/>
          <a:stretch>
            <a:fillRect/>
          </a:stretch>
        </p:blipFill>
        <p:spPr>
          <a:xfrm>
            <a:off x="7781413" y="4714301"/>
            <a:ext cx="1188000" cy="1188000"/>
          </a:xfrm>
          <a:prstGeom prst="rect">
            <a:avLst/>
          </a:prstGeom>
        </p:spPr>
      </p:pic>
      <p:sp>
        <p:nvSpPr>
          <p:cNvPr id="33" name="Text Box 130"/>
          <p:cNvSpPr txBox="1">
            <a:spLocks noChangeArrowheads="1"/>
          </p:cNvSpPr>
          <p:nvPr/>
        </p:nvSpPr>
        <p:spPr bwMode="auto">
          <a:xfrm>
            <a:off x="5471843" y="844881"/>
            <a:ext cx="1534310" cy="347438"/>
          </a:xfrm>
          <a:prstGeom prst="rect">
            <a:avLst/>
          </a:prstGeom>
          <a:solidFill>
            <a:srgbClr val="FFFFFF"/>
          </a:solidFill>
          <a:ln w="38100" cmpd="dbl">
            <a:solidFill>
              <a:srgbClr val="FF0000"/>
            </a:solidFill>
            <a:miter lim="800000"/>
            <a:headEnd/>
            <a:tailEnd/>
          </a:ln>
        </p:spPr>
        <p:txBody>
          <a:bodyPr rot="0" vert="horz" wrap="square" lIns="74295" tIns="8890" rIns="74295" bIns="8890" anchor="ctr" anchorCtr="0" upright="1">
            <a:noAutofit/>
          </a:bodyPr>
          <a:lstStyle/>
          <a:p>
            <a:pPr>
              <a:spcAft>
                <a:spcPts val="0"/>
              </a:spcAft>
            </a:pPr>
            <a:r>
              <a:rPr lang="en-US" altLang="ja-JP" b="1" dirty="0" smtClean="0">
                <a:solidFill>
                  <a:srgbClr val="0000FF"/>
                </a:solidFill>
              </a:rPr>
              <a:t>NICT</a:t>
            </a:r>
            <a:endParaRPr lang="en-US" sz="2000" kern="100" dirty="0">
              <a:solidFill>
                <a:srgbClr val="0000FF"/>
              </a:solidFill>
              <a:effectLst/>
              <a:latin typeface="ＭＳ Ｐ明朝"/>
              <a:cs typeface="Times New Roman"/>
            </a:endParaRPr>
          </a:p>
        </p:txBody>
      </p:sp>
      <p:sp>
        <p:nvSpPr>
          <p:cNvPr id="34" name="Text Box 130"/>
          <p:cNvSpPr txBox="1">
            <a:spLocks noChangeArrowheads="1"/>
          </p:cNvSpPr>
          <p:nvPr/>
        </p:nvSpPr>
        <p:spPr bwMode="auto">
          <a:xfrm>
            <a:off x="285113" y="5066722"/>
            <a:ext cx="1382342" cy="347438"/>
          </a:xfrm>
          <a:prstGeom prst="rect">
            <a:avLst/>
          </a:prstGeom>
          <a:solidFill>
            <a:srgbClr val="FFFFFF"/>
          </a:solidFill>
          <a:ln w="38100" cmpd="dbl">
            <a:solidFill>
              <a:srgbClr val="FF0000"/>
            </a:solidFill>
            <a:miter lim="800000"/>
            <a:headEnd/>
            <a:tailEnd/>
          </a:ln>
        </p:spPr>
        <p:txBody>
          <a:bodyPr rot="0" vert="horz" wrap="square" lIns="74295" tIns="8890" rIns="74295" bIns="8890" anchor="ctr" anchorCtr="0" upright="1">
            <a:noAutofit/>
          </a:bodyPr>
          <a:lstStyle/>
          <a:p>
            <a:pPr>
              <a:spcAft>
                <a:spcPts val="0"/>
              </a:spcAft>
            </a:pPr>
            <a:r>
              <a:rPr lang="en-US" altLang="ja-JP" b="1" dirty="0" smtClean="0">
                <a:solidFill>
                  <a:srgbClr val="0000FF"/>
                </a:solidFill>
              </a:rPr>
              <a:t>NICT</a:t>
            </a:r>
            <a:endParaRPr lang="en-US" sz="2000" kern="100" dirty="0">
              <a:solidFill>
                <a:srgbClr val="0000FF"/>
              </a:solidFill>
              <a:effectLst/>
              <a:latin typeface="ＭＳ Ｐ明朝"/>
              <a:cs typeface="Times New Roman"/>
            </a:endParaRPr>
          </a:p>
        </p:txBody>
      </p:sp>
      <p:sp>
        <p:nvSpPr>
          <p:cNvPr id="35" name="Text Box 130"/>
          <p:cNvSpPr txBox="1">
            <a:spLocks noChangeArrowheads="1"/>
          </p:cNvSpPr>
          <p:nvPr/>
        </p:nvSpPr>
        <p:spPr bwMode="auto">
          <a:xfrm>
            <a:off x="6020570" y="5580229"/>
            <a:ext cx="1562130" cy="324000"/>
          </a:xfrm>
          <a:prstGeom prst="rect">
            <a:avLst/>
          </a:prstGeom>
          <a:solidFill>
            <a:srgbClr val="FFFFFF"/>
          </a:solidFill>
          <a:ln w="38100" cmpd="dbl">
            <a:solidFill>
              <a:srgbClr val="FF0000"/>
            </a:solidFill>
            <a:miter lim="800000"/>
            <a:headEnd/>
            <a:tailEnd/>
          </a:ln>
        </p:spPr>
        <p:txBody>
          <a:bodyPr rot="0" vert="horz" wrap="square" lIns="74295" tIns="8890" rIns="74295" bIns="8890" anchor="ctr" anchorCtr="0" upright="1">
            <a:noAutofit/>
          </a:bodyPr>
          <a:lstStyle/>
          <a:p>
            <a:pPr>
              <a:spcAft>
                <a:spcPts val="0"/>
              </a:spcAft>
            </a:pPr>
            <a:r>
              <a:rPr lang="en-US" altLang="ja-JP" b="1" dirty="0" smtClean="0">
                <a:solidFill>
                  <a:srgbClr val="0000FF"/>
                </a:solidFill>
              </a:rPr>
              <a:t>NICT, TIT</a:t>
            </a:r>
            <a:endParaRPr lang="en-US" kern="100" dirty="0">
              <a:solidFill>
                <a:srgbClr val="0000FF"/>
              </a:solidFill>
              <a:effectLst/>
              <a:latin typeface="ＭＳ Ｐ明朝"/>
              <a:cs typeface="Times New Roman"/>
            </a:endParaRPr>
          </a:p>
        </p:txBody>
      </p:sp>
    </p:spTree>
    <p:extLst>
      <p:ext uri="{BB962C8B-B14F-4D97-AF65-F5344CB8AC3E}">
        <p14:creationId xmlns:p14="http://schemas.microsoft.com/office/powerpoint/2010/main" val="162122388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ICT_ICT_I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ICT_ICT_II">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2"/>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2"/>
            </a:solidFill>
            <a:effectLst/>
            <a:latin typeface="Times New Roman" pitchFamily="18" charset="0"/>
            <a:ea typeface="ＭＳ Ｐゴシック" charset="-128"/>
          </a:defRPr>
        </a:defPPr>
      </a:lstStyle>
    </a:lnDef>
  </a:objectDefaults>
  <a:extraClrSchemeLst>
    <a:extraClrScheme>
      <a:clrScheme name="NICT_ICT_II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ICT_ICT_II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ICT_ICT_II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ICT_ICT_II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ICT_ICT_II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ICT_ICT_II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ICT_ICT_II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ICT_ICT_II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ICT_ICT_II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ICT_ICT_II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ICT_ICT_II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ICT_ICT_II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96776</TotalTime>
  <Words>2059</Words>
  <Application>Microsoft Macintosh PowerPoint</Application>
  <PresentationFormat>画面に合わせる (4:3)</PresentationFormat>
  <Paragraphs>436</Paragraphs>
  <Slides>16</Slides>
  <Notes>15</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16</vt:i4>
      </vt:variant>
    </vt:vector>
  </HeadingPairs>
  <TitlesOfParts>
    <vt:vector size="18" baseType="lpstr">
      <vt:lpstr>NICT_ICT_II</vt:lpstr>
      <vt:lpstr>ｸﾞﾗﾌ</vt:lpstr>
      <vt:lpstr>PowerPoint プレゼンテーション</vt:lpstr>
      <vt:lpstr>Outline</vt:lpstr>
      <vt:lpstr>Background and Objective</vt:lpstr>
      <vt:lpstr>Comparison of space-borne DWL for WMO requirement</vt:lpstr>
      <vt:lpstr>Specifications of Super-Low-Altitude-Satellite-borne DWL</vt:lpstr>
      <vt:lpstr>Super-Low-Altitude-Satellite-borne DWL: Orbit</vt:lpstr>
      <vt:lpstr>Super-Low-Altitude-Satellite-borne DWL: Geometry</vt:lpstr>
      <vt:lpstr>Technologies required for space-borne DWL</vt:lpstr>
      <vt:lpstr>Single-frequency high power laser</vt:lpstr>
      <vt:lpstr>Single-frequency 2-µm CW laser： semiconductor laser</vt:lpstr>
      <vt:lpstr>Single-frequency 2-µm CW laser： Optical fiber amplifier</vt:lpstr>
      <vt:lpstr>2μm laser block diagram</vt:lpstr>
      <vt:lpstr>Setup for 2-µm laser experiment</vt:lpstr>
      <vt:lpstr>Experiments</vt:lpstr>
      <vt:lpstr>New ground-based 2-µm Doppler Wind lidar</vt:lpstr>
      <vt:lpstr>Summary</vt:lpstr>
    </vt:vector>
  </TitlesOfParts>
  <Company>CRL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Column-integrated CO2 measurement by Coherent 2-mm Differential Absorption and Wind Lidar</dc:title>
  <dc:creator>hikari</dc:creator>
  <cp:lastModifiedBy>LIDAR</cp:lastModifiedBy>
  <cp:revision>1084</cp:revision>
  <cp:lastPrinted>2015-10-26T00:54:04Z</cp:lastPrinted>
  <dcterms:created xsi:type="dcterms:W3CDTF">2005-04-26T12:13:25Z</dcterms:created>
  <dcterms:modified xsi:type="dcterms:W3CDTF">2015-11-03T15:39:25Z</dcterms:modified>
</cp:coreProperties>
</file>