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366" r:id="rId5"/>
    <p:sldId id="381" r:id="rId6"/>
    <p:sldId id="357" r:id="rId7"/>
    <p:sldId id="372" r:id="rId8"/>
    <p:sldId id="370" r:id="rId9"/>
    <p:sldId id="371" r:id="rId10"/>
    <p:sldId id="377" r:id="rId11"/>
    <p:sldId id="375" r:id="rId12"/>
    <p:sldId id="329" r:id="rId13"/>
    <p:sldId id="344" r:id="rId14"/>
    <p:sldId id="355" r:id="rId15"/>
    <p:sldId id="354" r:id="rId16"/>
    <p:sldId id="346" r:id="rId17"/>
    <p:sldId id="348" r:id="rId18"/>
    <p:sldId id="376" r:id="rId19"/>
    <p:sldId id="330" r:id="rId20"/>
    <p:sldId id="378" r:id="rId21"/>
    <p:sldId id="391" r:id="rId22"/>
    <p:sldId id="389" r:id="rId23"/>
    <p:sldId id="365" r:id="rId24"/>
    <p:sldId id="380" r:id="rId25"/>
    <p:sldId id="379" r:id="rId26"/>
    <p:sldId id="345" r:id="rId27"/>
    <p:sldId id="358" r:id="rId28"/>
    <p:sldId id="360" r:id="rId29"/>
    <p:sldId id="382" r:id="rId30"/>
    <p:sldId id="383" r:id="rId31"/>
    <p:sldId id="385" r:id="rId32"/>
    <p:sldId id="386" r:id="rId33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402"/>
    <a:srgbClr val="00338D"/>
    <a:srgbClr val="0098DB"/>
    <a:srgbClr val="37FF37"/>
    <a:srgbClr val="EAEAEA"/>
    <a:srgbClr val="E37222"/>
    <a:srgbClr val="00549F"/>
    <a:srgbClr val="008542"/>
    <a:srgbClr val="FDC82F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0" autoAdjust="0"/>
    <p:restoredTop sz="94660"/>
  </p:normalViewPr>
  <p:slideViewPr>
    <p:cSldViewPr snapToGrid="0">
      <p:cViewPr>
        <p:scale>
          <a:sx n="70" d="100"/>
          <a:sy n="70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38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257" cy="5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84" tIns="47442" rIns="94884" bIns="47442" numCol="1" anchor="t" anchorCtr="0" compatLnSpc="1">
            <a:prstTxWarp prst="textNoShape">
              <a:avLst/>
            </a:prstTxWarp>
          </a:bodyPr>
          <a:lstStyle>
            <a:lvl1pPr defTabSz="94686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439" y="0"/>
            <a:ext cx="3076257" cy="5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84" tIns="47442" rIns="94884" bIns="47442" numCol="1" anchor="t" anchorCtr="0" compatLnSpc="1">
            <a:prstTxWarp prst="textNoShape">
              <a:avLst/>
            </a:prstTxWarp>
          </a:bodyPr>
          <a:lstStyle>
            <a:lvl1pPr algn="r" defTabSz="94686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86"/>
            <a:ext cx="3076257" cy="5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84" tIns="47442" rIns="94884" bIns="47442" numCol="1" anchor="b" anchorCtr="0" compatLnSpc="1">
            <a:prstTxWarp prst="textNoShape">
              <a:avLst/>
            </a:prstTxWarp>
          </a:bodyPr>
          <a:lstStyle>
            <a:lvl1pPr defTabSz="94686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439" y="9721486"/>
            <a:ext cx="3076257" cy="5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84" tIns="47442" rIns="94884" bIns="47442" numCol="1" anchor="b" anchorCtr="0" compatLnSpc="1">
            <a:prstTxWarp prst="textNoShape">
              <a:avLst/>
            </a:prstTxWarp>
          </a:bodyPr>
          <a:lstStyle>
            <a:lvl1pPr algn="r" defTabSz="94686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7372" cy="53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85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9091" y="0"/>
            <a:ext cx="3047371" cy="53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854">
              <a:defRPr sz="12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11/3/2015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78413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693" y="4876451"/>
            <a:ext cx="5257077" cy="457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2903"/>
            <a:ext cx="3047372" cy="4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85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9091" y="9752903"/>
            <a:ext cx="3047371" cy="4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854">
              <a:defRPr sz="12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0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5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5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51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82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8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3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7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3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0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5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5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4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2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92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noProof="0" smtClean="0"/>
              <a:t>ESA UNCLASSIFIED – For Official Use</a:t>
            </a:r>
            <a:endParaRPr lang="en-GB" sz="800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7600" y="6541819"/>
            <a:ext cx="666000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Slide </a:t>
            </a:r>
            <a:fld id="{E7752BE7-54CE-48FE-B51C-7BC956D663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00BA-EDD2-4331-B9DF-DC81DD4666D5}" type="datetimeFigureOut">
              <a:rPr lang="en-GB" smtClean="0"/>
              <a:t>03/11/2015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8D9A-E338-4586-ADB2-D7E0A395C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a.int/The_Living_Planet_Programme/ADM-Aeolu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llustration8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56946" y="1400412"/>
            <a:ext cx="8639175" cy="1077218"/>
          </a:xfrm>
        </p:spPr>
        <p:txBody>
          <a:bodyPr/>
          <a:lstStyle/>
          <a:p>
            <a:pPr algn="ctr"/>
            <a:r>
              <a:rPr lang="en-GB" dirty="0" smtClean="0"/>
              <a:t>Aeolus: </a:t>
            </a:r>
            <a:br>
              <a:rPr lang="en-GB" dirty="0" smtClean="0"/>
            </a:br>
            <a:r>
              <a:rPr lang="en-GB" dirty="0" smtClean="0"/>
              <a:t>Development and Status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110897" y="3300185"/>
            <a:ext cx="44611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Thomas </a:t>
            </a:r>
            <a:r>
              <a:rPr lang="en-GB" sz="2000" b="1" dirty="0" err="1" smtClean="0">
                <a:solidFill>
                  <a:schemeClr val="accent1"/>
                </a:solidFill>
              </a:rPr>
              <a:t>Kanitz</a:t>
            </a:r>
            <a:endParaRPr lang="en-GB" sz="2000" b="1" dirty="0" smtClean="0">
              <a:solidFill>
                <a:schemeClr val="accent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on behalf of </a:t>
            </a: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chemeClr val="accent1"/>
                </a:solidFill>
              </a:rPr>
              <a:t>the Aeolus Project Team </a:t>
            </a: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WLWG</a:t>
            </a:r>
            <a:r>
              <a:rPr lang="en-GB" sz="1600" b="1" dirty="0" smtClean="0">
                <a:solidFill>
                  <a:schemeClr val="accent1"/>
                </a:solidFill>
              </a:rPr>
              <a:t> – Miami</a:t>
            </a:r>
          </a:p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accent1"/>
                </a:solidFill>
              </a:rPr>
              <a:t>3</a:t>
            </a:r>
            <a:r>
              <a:rPr lang="en-GB" sz="1600" b="1" baseline="30000" dirty="0" smtClean="0">
                <a:solidFill>
                  <a:schemeClr val="accent1"/>
                </a:solidFill>
              </a:rPr>
              <a:t>rd</a:t>
            </a:r>
            <a:r>
              <a:rPr lang="en-GB" sz="1600" b="1" dirty="0" smtClean="0">
                <a:solidFill>
                  <a:schemeClr val="accent1"/>
                </a:solidFill>
              </a:rPr>
              <a:t> November 2015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46255" cy="4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Aeolus Logo\logo 8_4_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38250" cy="4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24" y="1246697"/>
            <a:ext cx="8893726" cy="409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tabLst>
                <a:tab pos="762000" algn="l"/>
              </a:tabLst>
            </a:pPr>
            <a:r>
              <a:rPr lang="en-US" b="1" dirty="0" smtClean="0">
                <a:solidFill>
                  <a:schemeClr val="accent1"/>
                </a:solidFill>
                <a:sym typeface="Symbol"/>
              </a:rPr>
              <a:t>Transmit &amp; Receive path:</a:t>
            </a:r>
            <a:endParaRPr lang="en-US" b="1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anose="05000000000000000000" pitchFamily="2" charset="2"/>
              <a:buChar char="Ø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Some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evidence of reduced transmission efficiency in the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emission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path, root cause analysis has so far not been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conclusive</a:t>
            </a:r>
          </a:p>
          <a:p>
            <a:pPr marL="285750" indent="-285750">
              <a:spcAft>
                <a:spcPct val="40000"/>
              </a:spcAft>
              <a:buFont typeface="Wingdings" panose="05000000000000000000" pitchFamily="2" charset="2"/>
              <a:buChar char="Ø"/>
              <a:tabLst>
                <a:tab pos="762000" algn="l"/>
              </a:tabLst>
            </a:pPr>
            <a:endParaRPr lang="en-GB" sz="800" dirty="0">
              <a:solidFill>
                <a:schemeClr val="accent1"/>
              </a:solidFill>
              <a:sym typeface="Symbol"/>
            </a:endParaRPr>
          </a:p>
          <a:p>
            <a:pPr marL="800100" lvl="1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</a:rPr>
              <a:t>Laser transmitter optics: coating quality intact after 450Mshots/4.5 months of operation</a:t>
            </a:r>
          </a:p>
          <a:p>
            <a:pPr marL="800100" lvl="1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chemeClr val="accent1"/>
                </a:solidFill>
              </a:rPr>
              <a:t>Transmit optics: no UV throughput performance loss after 200Mshots/2 months of </a:t>
            </a:r>
            <a:r>
              <a:rPr lang="en-US" sz="1600" dirty="0" smtClean="0">
                <a:solidFill>
                  <a:schemeClr val="accent1"/>
                </a:solidFill>
              </a:rPr>
              <a:t>operation</a:t>
            </a:r>
            <a:endParaRPr lang="en-GB" sz="1600" dirty="0" smtClean="0">
              <a:solidFill>
                <a:schemeClr val="accent1"/>
              </a:solidFill>
              <a:sym typeface="Symbol"/>
            </a:endParaRPr>
          </a:p>
          <a:p>
            <a:pPr lvl="1">
              <a:buClr>
                <a:srgbClr val="00B050"/>
              </a:buClr>
            </a:pPr>
            <a:endParaRPr lang="en-US" sz="900" dirty="0" smtClean="0">
              <a:solidFill>
                <a:schemeClr val="accent1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Power Laser Head output window </a:t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showed contamination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accent1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Overall investigation ongoing </a:t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to rule out LIC and LID within the</a:t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transmit optics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1600" dirty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10</a:t>
            </a:fld>
            <a:endParaRPr lang="it-IT" sz="800" dirty="0">
              <a:solidFill>
                <a:schemeClr val="bg2"/>
              </a:solidFill>
            </a:endParaRPr>
          </a:p>
        </p:txBody>
      </p:sp>
      <p:pic>
        <p:nvPicPr>
          <p:cNvPr id="2051" name="Picture 3" descr="C:\Users\thomas kanitz\Documents\ESTEC\Development\Plotting\20151031\TwoArrayComparison_FMA transmission evolution (w. high res.)_20151031161533035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7" r="50000"/>
          <a:stretch/>
        </p:blipFill>
        <p:spPr bwMode="auto">
          <a:xfrm>
            <a:off x="5254386" y="3524901"/>
            <a:ext cx="3628992" cy="31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78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24" y="1246697"/>
            <a:ext cx="88937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tabLst>
                <a:tab pos="762000" algn="l"/>
              </a:tabLst>
            </a:pPr>
            <a:r>
              <a:rPr lang="en-US" b="1" dirty="0" smtClean="0">
                <a:solidFill>
                  <a:schemeClr val="accent1"/>
                </a:solidFill>
                <a:sym typeface="Symbol"/>
              </a:rPr>
              <a:t>3</a:t>
            </a:r>
            <a:r>
              <a:rPr lang="en-US" b="1" baseline="30000" dirty="0" smtClean="0">
                <a:solidFill>
                  <a:schemeClr val="accent1"/>
                </a:solidFill>
                <a:sym typeface="Symbol"/>
              </a:rPr>
              <a:t>rd</a:t>
            </a:r>
            <a:r>
              <a:rPr lang="en-US" b="1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Symbol"/>
              </a:rPr>
              <a:t>Laser Transmitter (life model):</a:t>
            </a: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>
                <a:solidFill>
                  <a:schemeClr val="accent1"/>
                </a:solidFill>
                <a:sym typeface="Symbol"/>
              </a:rPr>
              <a:t>Completed initial functional tests and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Electro Magnetic Compatibility in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ambient conditions</a:t>
            </a: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Thermal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Vacuum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test completed</a:t>
            </a:r>
          </a:p>
          <a:p>
            <a:pPr marL="285750" indent="-285750">
              <a:spcAft>
                <a:spcPct val="40000"/>
              </a:spcAft>
              <a:buClr>
                <a:srgbClr val="0098DB"/>
              </a:buClr>
              <a:buFont typeface="Wingdings" panose="05000000000000000000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Life test to be started in 11/2015</a:t>
            </a:r>
            <a:endParaRPr lang="en-US" sz="1600" dirty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11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14092"/>
          <a:stretch/>
        </p:blipFill>
        <p:spPr bwMode="auto">
          <a:xfrm>
            <a:off x="376429" y="3070748"/>
            <a:ext cx="4782300" cy="290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thomas kanitz\Documents\ESTEC\My Presentations\Laser_team_node_full_image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3" t="-1" b="588"/>
          <a:stretch/>
        </p:blipFill>
        <p:spPr bwMode="auto">
          <a:xfrm>
            <a:off x="5252089" y="3070748"/>
            <a:ext cx="3513967" cy="29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30" y="2864342"/>
            <a:ext cx="3473081" cy="346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83" y="2864342"/>
            <a:ext cx="4632621" cy="3474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648" y="1517904"/>
            <a:ext cx="77360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158402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</a:rPr>
              <a:t>Latest on-board SW successfully tested on the flight platform</a:t>
            </a:r>
          </a:p>
          <a:p>
            <a:pPr marL="285750" indent="-285750">
              <a:spcAft>
                <a:spcPts val="600"/>
              </a:spcAft>
              <a:buClr>
                <a:srgbClr val="158402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accent1"/>
                </a:solidFill>
              </a:rPr>
              <a:t>In-situ Cleaning Subsystem completed and fit checked at the platform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</a:rPr>
              <a:t>…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12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Platform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26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VEX_Flight_control_team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" y="1628037"/>
            <a:ext cx="2486732" cy="1580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7500" y="1247407"/>
            <a:ext cx="256905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Flight Control at ESOC</a:t>
            </a:r>
          </a:p>
        </p:txBody>
      </p:sp>
      <p:pic>
        <p:nvPicPr>
          <p:cNvPr id="43" name="Picture 3" descr="C:\Users\olivier le rille\Desktop\globes-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6" y="1731582"/>
            <a:ext cx="4087709" cy="40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5-Point Star 44"/>
          <p:cNvSpPr/>
          <p:nvPr/>
        </p:nvSpPr>
        <p:spPr>
          <a:xfrm>
            <a:off x="5077276" y="3332429"/>
            <a:ext cx="170774" cy="1707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207106" y="3297251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ESOC</a:t>
            </a:r>
            <a:endParaRPr lang="en-GB" sz="1600" b="1" dirty="0"/>
          </a:p>
        </p:txBody>
      </p:sp>
      <p:pic>
        <p:nvPicPr>
          <p:cNvPr id="47" name="Picture 4" descr="EO_Aeolus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11" y="1229653"/>
            <a:ext cx="1800225" cy="108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c 14"/>
          <p:cNvSpPr/>
          <p:nvPr/>
        </p:nvSpPr>
        <p:spPr>
          <a:xfrm rot="17914027">
            <a:off x="3919596" y="2729475"/>
            <a:ext cx="4744039" cy="2329158"/>
          </a:xfrm>
          <a:prstGeom prst="arc">
            <a:avLst>
              <a:gd name="adj1" fmla="val 16068312"/>
              <a:gd name="adj2" fmla="val 21331569"/>
            </a:avLst>
          </a:prstGeom>
          <a:ln w="44450">
            <a:solidFill>
              <a:srgbClr val="37FF37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07456" y="3587677"/>
            <a:ext cx="2680193" cy="1835402"/>
            <a:chOff x="52864" y="3355661"/>
            <a:chExt cx="2680193" cy="1835402"/>
          </a:xfrm>
        </p:grpSpPr>
        <p:sp>
          <p:nvSpPr>
            <p:cNvPr id="16" name="TextBox 15"/>
            <p:cNvSpPr txBox="1"/>
            <p:nvPr/>
          </p:nvSpPr>
          <p:spPr>
            <a:xfrm>
              <a:off x="52864" y="3355661"/>
              <a:ext cx="2680193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Data reception at Svalbard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5" descr="C:\Users\olivier le rille\Desktop\TW2vPv_0mKUJ-D0IUZV4HAZT2Ol1u5UZIluwvfjy6IZ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0" y="3731568"/>
              <a:ext cx="2592000" cy="145949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406716" y="4481563"/>
            <a:ext cx="259200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 processing at </a:t>
            </a:r>
            <a:r>
              <a:rPr lang="en-GB" sz="1400" dirty="0" err="1" smtClean="0">
                <a:solidFill>
                  <a:schemeClr val="bg1"/>
                </a:solidFill>
              </a:rPr>
              <a:t>Tromsø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6" name="Picture 10" descr="C:\Users\olivier le rille\Desktop\display_image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24" y="4875428"/>
            <a:ext cx="2490420" cy="15744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44360" y="2342935"/>
            <a:ext cx="1047082" cy="33855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 err="1"/>
              <a:t>Tromsø</a:t>
            </a:r>
            <a:endParaRPr lang="en-GB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13629" y="1515488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Svalbard</a:t>
            </a:r>
            <a:endParaRPr lang="en-GB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04240" y="2923996"/>
            <a:ext cx="1031051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ECMWF</a:t>
            </a:r>
            <a:endParaRPr lang="en-GB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035" y="4801411"/>
            <a:ext cx="3280970" cy="1705854"/>
            <a:chOff x="5632147" y="4514803"/>
            <a:chExt cx="3280970" cy="1705854"/>
          </a:xfrm>
        </p:grpSpPr>
        <p:sp>
          <p:nvSpPr>
            <p:cNvPr id="34" name="TextBox 33"/>
            <p:cNvSpPr txBox="1"/>
            <p:nvPr/>
          </p:nvSpPr>
          <p:spPr>
            <a:xfrm>
              <a:off x="5632147" y="4514803"/>
              <a:ext cx="3280970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Wind data assimilation at ECMWF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58631" y="4903553"/>
              <a:ext cx="3028002" cy="1317104"/>
              <a:chOff x="4908803" y="4862609"/>
              <a:chExt cx="3028002" cy="1317104"/>
            </a:xfrm>
          </p:grpSpPr>
          <p:pic>
            <p:nvPicPr>
              <p:cNvPr id="35" name="Picture 8" descr="C:\Users\olivier le rille\Desktop\getimg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4893" y="4862609"/>
                <a:ext cx="931912" cy="13171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C:\Users\olivier le rille\Desktop\IBM_POWER6_cluster_1800px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803" y="4862609"/>
                <a:ext cx="1978955" cy="131710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8" name="5-Point Star 37"/>
          <p:cNvSpPr/>
          <p:nvPr/>
        </p:nvSpPr>
        <p:spPr>
          <a:xfrm>
            <a:off x="5261698" y="3659802"/>
            <a:ext cx="108000" cy="10800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/>
          <p:cNvCxnSpPr>
            <a:stCxn id="38" idx="0"/>
          </p:cNvCxnSpPr>
          <p:nvPr/>
        </p:nvCxnSpPr>
        <p:spPr>
          <a:xfrm flipH="1" flipV="1">
            <a:off x="5009543" y="3577763"/>
            <a:ext cx="306155" cy="82039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Ground Segment</a:t>
            </a:r>
            <a:endParaRPr lang="en-GB" sz="2800" dirty="0"/>
          </a:p>
        </p:txBody>
      </p:sp>
      <p:sp>
        <p:nvSpPr>
          <p:cNvPr id="39" name="5-Point Star 38"/>
          <p:cNvSpPr/>
          <p:nvPr/>
        </p:nvSpPr>
        <p:spPr>
          <a:xfrm>
            <a:off x="4806588" y="3184573"/>
            <a:ext cx="170774" cy="1707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/>
          <p:cNvSpPr/>
          <p:nvPr/>
        </p:nvSpPr>
        <p:spPr>
          <a:xfrm>
            <a:off x="5202380" y="2665949"/>
            <a:ext cx="170774" cy="1707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/>
          <p:cNvSpPr/>
          <p:nvPr/>
        </p:nvSpPr>
        <p:spPr>
          <a:xfrm>
            <a:off x="5147788" y="1997197"/>
            <a:ext cx="170774" cy="1707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5-Point Star 50"/>
          <p:cNvSpPr/>
          <p:nvPr/>
        </p:nvSpPr>
        <p:spPr>
          <a:xfrm>
            <a:off x="5229676" y="3594013"/>
            <a:ext cx="170774" cy="17077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372206" y="3668681"/>
            <a:ext cx="915635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ESRIN</a:t>
            </a:r>
            <a:endParaRPr lang="en-GB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48050" y="2235200"/>
            <a:ext cx="39717" cy="373473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369699" y="1536134"/>
            <a:ext cx="1874806" cy="461063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954444" y="2836723"/>
            <a:ext cx="236998" cy="34785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13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40" grpId="0"/>
      <p:bldP spid="15" grpId="0" animBg="1"/>
      <p:bldP spid="24" grpId="0" animBg="1"/>
      <p:bldP spid="28" grpId="0" animBg="1"/>
      <p:bldP spid="29" grpId="0"/>
      <p:bldP spid="33" grpId="0" animBg="1"/>
      <p:bldP spid="39" grpId="0" animBg="1"/>
      <p:bldP spid="41" grpId="0" animBg="1"/>
      <p:bldP spid="46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24" y="1246697"/>
            <a:ext cx="8893726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tabLst>
                <a:tab pos="762000" algn="l"/>
              </a:tabLst>
            </a:pPr>
            <a:r>
              <a:rPr lang="en-US" b="1" dirty="0" smtClean="0">
                <a:solidFill>
                  <a:schemeClr val="accent1"/>
                </a:solidFill>
                <a:sym typeface="Symbol"/>
              </a:rPr>
              <a:t>Ground Segment</a:t>
            </a:r>
            <a:endParaRPr lang="en-US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en-US" sz="1600" baseline="30000" dirty="0">
                <a:solidFill>
                  <a:schemeClr val="accent1"/>
                </a:solidFill>
                <a:sym typeface="Symbol"/>
              </a:rPr>
              <a:t>st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Acceptance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Tests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at Processing Facility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and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Calibration &amp; Monitoring Facility successful</a:t>
            </a: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en-US" sz="1600" baseline="30000" dirty="0">
                <a:solidFill>
                  <a:schemeClr val="accent1"/>
                </a:solidFill>
                <a:sym typeface="Symbol"/>
              </a:rPr>
              <a:t>st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Compatibility Tests between Facilities performed</a:t>
            </a:r>
          </a:p>
          <a:p>
            <a:pPr marL="285750" indent="-285750">
              <a:spcAft>
                <a:spcPct val="40000"/>
              </a:spcAft>
              <a:buClr>
                <a:srgbClr val="0098DB"/>
              </a:buClr>
              <a:buFont typeface="Wingdings" panose="05000000000000000000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Mission Management Planning Facility Re-Kick-Off</a:t>
            </a:r>
            <a:endParaRPr lang="en-US" sz="1600" dirty="0">
              <a:solidFill>
                <a:schemeClr val="accent1"/>
              </a:solidFill>
              <a:sym typeface="Symbol"/>
            </a:endParaRPr>
          </a:p>
          <a:p>
            <a:pPr marL="742950" lvl="1" indent="-285750">
              <a:spcAft>
                <a:spcPct val="40000"/>
              </a:spcAft>
              <a:buClr>
                <a:srgbClr val="0098DB"/>
              </a:buClr>
              <a:buFont typeface="Wingdings" panose="05000000000000000000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Slow down due to update process of instrument operational procedures</a:t>
            </a:r>
          </a:p>
          <a:p>
            <a:pPr marL="285750" indent="-285750">
              <a:spcAft>
                <a:spcPct val="40000"/>
              </a:spcAft>
              <a:buClr>
                <a:srgbClr val="0098DB"/>
              </a:buClr>
              <a:buFont typeface="Wingdings" panose="05000000000000000000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Mission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Control System and Simulator being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upgraded</a:t>
            </a: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endParaRPr lang="en-US" sz="8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Clr>
                <a:srgbClr val="0098DB"/>
              </a:buClr>
              <a:buFont typeface="Wingdings" panose="05000000000000000000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Improvement of data orchestration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can generate L2A Aerosol &amp; Cloud product as soon as L1B files are available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>
                <a:solidFill>
                  <a:schemeClr val="accent1"/>
                </a:solidFill>
                <a:sym typeface="Symbol"/>
              </a:rPr>
              <a:t>can generate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ECMWF L2B Wind data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as soon as L1B files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become available</a:t>
            </a: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14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Ground Segment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602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4462" y="1205040"/>
            <a:ext cx="8802566" cy="10206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solidFill>
                  <a:schemeClr val="accent1"/>
                </a:solidFill>
                <a:latin typeface="+mn-lt"/>
                <a:ea typeface="+mn-ea"/>
              </a:rPr>
              <a:t>The Aeolus orbit and associated mission analysis is based on a worst case solar activity condition, launch Oct 2010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solidFill>
                  <a:schemeClr val="accent1"/>
                </a:solidFill>
                <a:latin typeface="+mn-lt"/>
                <a:ea typeface="+mn-ea"/>
              </a:rPr>
              <a:t>Aeolus launch in 2017 leads to solar minimum conditions for a 3.5 year mission:</a:t>
            </a:r>
          </a:p>
        </p:txBody>
      </p:sp>
      <p:pic>
        <p:nvPicPr>
          <p:cNvPr id="9220" name="image1.gif" descr="Cycle22Cycle23Cycle24b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57" y="2242545"/>
            <a:ext cx="5164219" cy="419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15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Lower Orbit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15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HOMAS~1\AppData\Local\Temp\notes816D19\~b551047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207284"/>
            <a:ext cx="5178452" cy="3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4462" y="1360488"/>
            <a:ext cx="8802566" cy="26007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1800"/>
            </a:pPr>
            <a:endParaRPr lang="en-GB" sz="1600" b="1" dirty="0" smtClean="0">
              <a:solidFill>
                <a:schemeClr val="accent1"/>
              </a:solidFill>
              <a:ea typeface="+mn-ea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GB" sz="1600" b="1" dirty="0" smtClean="0">
                <a:solidFill>
                  <a:schemeClr val="accent1"/>
                </a:solidFill>
                <a:ea typeface="+mn-ea"/>
              </a:rPr>
              <a:t>Lower solar activity </a:t>
            </a:r>
            <a:r>
              <a:rPr lang="en-GB" sz="1600" b="1" dirty="0" smtClean="0">
                <a:solidFill>
                  <a:schemeClr val="accent1"/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GB" sz="1600" b="1" dirty="0" smtClean="0">
                <a:solidFill>
                  <a:schemeClr val="accent1"/>
                </a:solidFill>
                <a:ea typeface="+mn-ea"/>
              </a:rPr>
              <a:t> less atmospheric drag: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1800"/>
            </a:pP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>Less </a:t>
            </a:r>
            <a:r>
              <a:rPr lang="en-GB" sz="1600" dirty="0">
                <a:solidFill>
                  <a:schemeClr val="accent1"/>
                </a:solidFill>
                <a:ea typeface="+mn-ea"/>
              </a:rPr>
              <a:t>fuel at baseline altitude, or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1800"/>
            </a:pPr>
            <a:r>
              <a:rPr lang="en-GB" sz="1600" dirty="0">
                <a:solidFill>
                  <a:schemeClr val="accent1"/>
                </a:solidFill>
                <a:ea typeface="+mn-ea"/>
              </a:rPr>
              <a:t>Lower altitude at baseline fuel budget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800"/>
            </a:pPr>
            <a:endParaRPr lang="en-GB" sz="1600" dirty="0" smtClean="0">
              <a:solidFill>
                <a:schemeClr val="accent1"/>
              </a:solidFill>
              <a:ea typeface="+mn-ea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GB" sz="1600" b="1" dirty="0" smtClean="0">
                <a:solidFill>
                  <a:schemeClr val="accent1"/>
                </a:solidFill>
                <a:ea typeface="+mn-ea"/>
                <a:sym typeface="Wingdings" panose="05000000000000000000" pitchFamily="2" charset="2"/>
              </a:rPr>
              <a:t> </a:t>
            </a:r>
            <a:r>
              <a:rPr lang="en-GB" sz="1600" b="1" dirty="0" smtClean="0">
                <a:solidFill>
                  <a:schemeClr val="accent1"/>
                </a:solidFill>
                <a:ea typeface="+mn-ea"/>
              </a:rPr>
              <a:t>Lower altitude: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1800"/>
            </a:pP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>More </a:t>
            </a:r>
            <a:r>
              <a:rPr lang="en-GB" sz="1600" dirty="0">
                <a:solidFill>
                  <a:schemeClr val="accent1"/>
                </a:solidFill>
                <a:ea typeface="+mn-ea"/>
              </a:rPr>
              <a:t>performance at given </a:t>
            </a: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/>
            </a:r>
            <a:br>
              <a:rPr lang="en-GB" sz="1600" dirty="0" smtClean="0">
                <a:solidFill>
                  <a:schemeClr val="accent1"/>
                </a:solidFill>
                <a:ea typeface="+mn-ea"/>
              </a:rPr>
            </a:b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>output </a:t>
            </a:r>
            <a:r>
              <a:rPr lang="en-GB" sz="1600" dirty="0">
                <a:solidFill>
                  <a:schemeClr val="accent1"/>
                </a:solidFill>
                <a:ea typeface="+mn-ea"/>
              </a:rPr>
              <a:t>energy, </a:t>
            </a: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>or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1800"/>
            </a:pP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>Adequate performance at </a:t>
            </a:r>
            <a:r>
              <a:rPr lang="en-GB" sz="1600" dirty="0">
                <a:solidFill>
                  <a:schemeClr val="accent1"/>
                </a:solidFill>
              </a:rPr>
              <a:t/>
            </a:r>
            <a:br>
              <a:rPr lang="en-GB" sz="1600" dirty="0">
                <a:solidFill>
                  <a:schemeClr val="accent1"/>
                </a:solidFill>
              </a:rPr>
            </a:br>
            <a:r>
              <a:rPr lang="en-GB" sz="1600" dirty="0" smtClean="0">
                <a:solidFill>
                  <a:schemeClr val="accent1"/>
                </a:solidFill>
                <a:ea typeface="+mn-ea"/>
              </a:rPr>
              <a:t>lower output energy</a:t>
            </a:r>
            <a:endParaRPr lang="en-US" altLang="en-US" sz="1600" dirty="0" smtClean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Lower Orbit: What is the deal?</a:t>
            </a:r>
            <a:endParaRPr lang="en-GB" sz="2800" dirty="0"/>
          </a:p>
        </p:txBody>
      </p:sp>
      <p:sp>
        <p:nvSpPr>
          <p:cNvPr id="6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16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700298"/>
            <a:ext cx="86820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Lower Orbit: Proposal</a:t>
            </a:r>
            <a:endParaRPr lang="en-GB" sz="2800" dirty="0"/>
          </a:p>
        </p:txBody>
      </p:sp>
      <p:sp>
        <p:nvSpPr>
          <p:cNvPr id="4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17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omas kanitz\Documents\ESTEC\My Presentations\Pics_Gilles\3203_solex_biking_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657815"/>
            <a:ext cx="2766099" cy="39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24" y="1246697"/>
            <a:ext cx="8951899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GB" sz="12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Gravity test in two 90 degrees rotations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4</a:t>
            </a:r>
            <a:r>
              <a:rPr lang="en-GB" sz="1600" baseline="30000" dirty="0">
                <a:solidFill>
                  <a:schemeClr val="accent1"/>
                </a:solidFill>
                <a:sym typeface="Symbol"/>
              </a:rPr>
              <a:t>th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/4 2015</a:t>
            </a:r>
            <a:endParaRPr lang="en-GB" sz="16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Instrument functional and performance test </a:t>
            </a:r>
            <a:r>
              <a:rPr lang="en-GB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en-GB" sz="1600" baseline="30000" dirty="0">
                <a:solidFill>
                  <a:schemeClr val="accent1"/>
                </a:solidFill>
                <a:sym typeface="Symbol"/>
              </a:rPr>
              <a:t>st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/4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2016</a:t>
            </a: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GB" sz="1600" dirty="0">
                <a:solidFill>
                  <a:schemeClr val="accent1"/>
                </a:solidFill>
                <a:sym typeface="Symbol"/>
              </a:rPr>
              <a:t>Platform integration of Laser Cooling System </a:t>
            </a:r>
            <a:r>
              <a:rPr lang="en-GB" sz="16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 1</a:t>
            </a:r>
            <a:r>
              <a:rPr lang="en-GB" sz="1600" baseline="30000" dirty="0">
                <a:solidFill>
                  <a:schemeClr val="accent1"/>
                </a:solidFill>
                <a:sym typeface="Symbol"/>
              </a:rPr>
              <a:t>st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/4 2016 </a:t>
            </a:r>
            <a:endParaRPr lang="en-GB" sz="16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Instrument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delivery to platform </a:t>
            </a:r>
            <a:r>
              <a:rPr lang="en-GB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en-GB" sz="1600" baseline="30000" dirty="0">
                <a:solidFill>
                  <a:schemeClr val="accent1"/>
                </a:solidFill>
                <a:sym typeface="Symbol"/>
              </a:rPr>
              <a:t>st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/4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2016</a:t>
            </a: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GB" sz="700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1</a:t>
            </a:r>
            <a:r>
              <a:rPr lang="en-US" sz="1600" baseline="30000" dirty="0" smtClean="0">
                <a:solidFill>
                  <a:schemeClr val="accent1"/>
                </a:solidFill>
                <a:sym typeface="Symbol"/>
              </a:rPr>
              <a:t>st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 Ground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Segment Overall Validation Tests </a:t>
            </a:r>
            <a:r>
              <a:rPr lang="en-US" sz="1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4</a:t>
            </a:r>
            <a:r>
              <a:rPr lang="en-GB" sz="1600" baseline="30000" dirty="0" smtClean="0">
                <a:solidFill>
                  <a:schemeClr val="accent1"/>
                </a:solidFill>
                <a:sym typeface="Symbol"/>
              </a:rPr>
              <a:t>th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/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2015</a:t>
            </a:r>
            <a:endParaRPr lang="en-GB" sz="16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GB" sz="7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GB" sz="7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Life test on OBA optics to start </a:t>
            </a:r>
            <a:br>
              <a:rPr lang="en-GB" sz="1600" dirty="0" smtClean="0">
                <a:solidFill>
                  <a:schemeClr val="accent1"/>
                </a:solidFill>
                <a:sym typeface="Symbol"/>
              </a:rPr>
            </a:b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in the ESTEC laser laboratory</a:t>
            </a: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Life test on Flight Model laser C</a:t>
            </a: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18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Next challenges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4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Aeolus Logo\logo 8_4_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38250" cy="4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24" y="1246697"/>
            <a:ext cx="8951899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GB" sz="12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Hands-on system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monitoring and calibration </a:t>
            </a:r>
            <a:endParaRPr lang="en-US" sz="1600" dirty="0" smtClean="0">
              <a:solidFill>
                <a:schemeClr val="accent1"/>
              </a:solidFill>
              <a:sym typeface="Symbol"/>
            </a:endParaRP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800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Preparations of in-orbit validation </a:t>
            </a: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Calibration &amp; Validation with the scientific teams</a:t>
            </a: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8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19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Next challenges</a:t>
            </a:r>
            <a:endParaRPr lang="en-GB" sz="2800" dirty="0"/>
          </a:p>
        </p:txBody>
      </p:sp>
      <p:pic>
        <p:nvPicPr>
          <p:cNvPr id="1026" name="Picture 2" descr="C:\Users\thomas kanitz\Documents\ESTEC\My Presentations\Pics_Gilles\3860_discuss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3706931"/>
            <a:ext cx="43227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llustration8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32909"/>
            <a:ext cx="6105525" cy="523220"/>
          </a:xfrm>
        </p:spPr>
        <p:txBody>
          <a:bodyPr/>
          <a:lstStyle/>
          <a:p>
            <a:r>
              <a:rPr lang="en-US" sz="2800" dirty="0" smtClean="0"/>
              <a:t>Outline of the Presentation</a:t>
            </a:r>
            <a:endParaRPr lang="en-GB" sz="2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189" y="1386112"/>
            <a:ext cx="4081293" cy="24699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Objectives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Status of Aeolus Integration and Tests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Challenges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46255" cy="4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24" y="1246697"/>
            <a:ext cx="8951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GB" sz="12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85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participants - science community, CAL/VAL PIs, industry and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ESA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Wind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and aerosol in-situ, remote sensing, modelling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groups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sz="1600" dirty="0">
                <a:solidFill>
                  <a:schemeClr val="accent1"/>
                </a:solidFill>
                <a:sym typeface="Symbol"/>
              </a:rPr>
              <a:t>WMO,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Met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services, universities, national space research organizations … in Europe, US and Canada, China,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Japan…</a:t>
            </a:r>
            <a:endParaRPr lang="en-US" sz="1600" dirty="0">
              <a:solidFill>
                <a:schemeClr val="accent1"/>
              </a:solidFill>
              <a:sym typeface="Symbol"/>
            </a:endParaRP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8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20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Calibration &amp; Validation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" y="3124871"/>
            <a:ext cx="3858762" cy="2894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66" y="3124871"/>
            <a:ext cx="3858762" cy="28940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02229" y="3244334"/>
            <a:ext cx="30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10 - 13 February 2015</a:t>
            </a:r>
          </a:p>
        </p:txBody>
      </p:sp>
      <p:pic>
        <p:nvPicPr>
          <p:cNvPr id="11" name="Picture 2" descr="Y:\Aeolus Logo\logo 8_4_colo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19" y="5464908"/>
            <a:ext cx="1238250" cy="4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Y:\Aeolus Logo\logo 8_4_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38250" cy="4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24" y="1246697"/>
            <a:ext cx="8951899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GB" sz="12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Hands-on system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monitoring and calibration </a:t>
            </a:r>
            <a:endParaRPr lang="en-US" sz="1600" dirty="0" smtClean="0">
              <a:solidFill>
                <a:schemeClr val="accent1"/>
              </a:solidFill>
              <a:sym typeface="Symbol"/>
            </a:endParaRP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800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Preparations of in-orbit validation </a:t>
            </a: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Calibration &amp; Validation with the scientific teams</a:t>
            </a: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800" dirty="0" smtClean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Impact studies showed: Small </a:t>
            </a:r>
            <a:r>
              <a:rPr lang="en-US" sz="1600" dirty="0">
                <a:solidFill>
                  <a:schemeClr val="accent1"/>
                </a:solidFill>
                <a:sym typeface="Symbol"/>
              </a:rPr>
              <a:t>wind biases can be 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detrimental</a:t>
            </a:r>
            <a:endParaRPr lang="en-US" sz="1600" dirty="0">
              <a:solidFill>
                <a:schemeClr val="accent1"/>
              </a:solidFill>
              <a:sym typeface="Symbol"/>
            </a:endParaRPr>
          </a:p>
          <a:p>
            <a:pPr marL="742950" lvl="1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>
                <a:solidFill>
                  <a:schemeClr val="accent1"/>
                </a:solidFill>
                <a:sym typeface="Symbol"/>
              </a:rPr>
              <a:t>Wind bias calibration efforts will be essential</a:t>
            </a: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!</a:t>
            </a: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800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… Surprises …</a:t>
            </a: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endParaRPr lang="en-US" sz="1600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Font typeface="Wingdings" pitchFamily="2" charset="2"/>
              <a:buChar char="Ø"/>
              <a:tabLst>
                <a:tab pos="762000" algn="l"/>
              </a:tabLst>
            </a:pPr>
            <a:r>
              <a:rPr lang="en-US" sz="1600" dirty="0" smtClean="0">
                <a:solidFill>
                  <a:schemeClr val="accent1"/>
                </a:solidFill>
                <a:sym typeface="Symbol"/>
              </a:rPr>
              <a:t>Launch planned for 04/2017</a:t>
            </a:r>
            <a:endParaRPr lang="en-US" sz="1600" dirty="0">
              <a:solidFill>
                <a:schemeClr val="accent1"/>
              </a:solidFill>
              <a:sym typeface="Symbol"/>
            </a:endParaRP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GB" sz="1600" dirty="0" smtClean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21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Next challenges</a:t>
            </a:r>
            <a:endParaRPr lang="en-GB" sz="2800" dirty="0"/>
          </a:p>
        </p:txBody>
      </p:sp>
      <p:pic>
        <p:nvPicPr>
          <p:cNvPr id="1026" name="Picture 2" descr="C:\Users\thomas kanitz\Documents\ESTEC\My Presentations\Pics_Gilles\3860_discuss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3706931"/>
            <a:ext cx="43227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58" y="1589975"/>
            <a:ext cx="41348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/>
                </a:solidFill>
              </a:rPr>
              <a:t>More than 10 years of development </a:t>
            </a:r>
            <a:r>
              <a:rPr lang="en-US" sz="1600" b="1" u="sng" dirty="0" smtClean="0">
                <a:solidFill>
                  <a:schemeClr val="accent1"/>
                </a:solidFill>
              </a:rPr>
              <a:t>challenges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/>
                </a:solidFill>
              </a:rPr>
              <a:t>Invaluable </a:t>
            </a:r>
            <a:r>
              <a:rPr lang="en-US" sz="1600" b="1" u="sng" dirty="0" smtClean="0">
                <a:solidFill>
                  <a:schemeClr val="accent1"/>
                </a:solidFill>
              </a:rPr>
              <a:t>experience</a:t>
            </a:r>
            <a:r>
              <a:rPr lang="en-US" sz="1600" b="1" dirty="0" smtClean="0">
                <a:solidFill>
                  <a:schemeClr val="accent1"/>
                </a:solidFill>
              </a:rPr>
              <a:t> has been gained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96" y="1800000"/>
            <a:ext cx="4500000" cy="392470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Conclusions</a:t>
            </a:r>
            <a:endParaRPr lang="en-GB" sz="2800" dirty="0"/>
          </a:p>
        </p:txBody>
      </p:sp>
      <p:sp>
        <p:nvSpPr>
          <p:cNvPr id="6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22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58" y="1589975"/>
            <a:ext cx="41348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/>
                </a:solidFill>
              </a:rPr>
              <a:t>More than 10 years of development </a:t>
            </a:r>
            <a:r>
              <a:rPr lang="en-US" sz="1600" b="1" u="sng" dirty="0" smtClean="0">
                <a:solidFill>
                  <a:schemeClr val="accent1"/>
                </a:solidFill>
              </a:rPr>
              <a:t>challenges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/>
                </a:solidFill>
              </a:rPr>
              <a:t>Invaluable </a:t>
            </a:r>
            <a:r>
              <a:rPr lang="en-US" sz="1600" b="1" u="sng" dirty="0" smtClean="0">
                <a:solidFill>
                  <a:schemeClr val="accent1"/>
                </a:solidFill>
              </a:rPr>
              <a:t>experience</a:t>
            </a:r>
            <a:r>
              <a:rPr lang="en-US" sz="1600" b="1" dirty="0" smtClean="0">
                <a:solidFill>
                  <a:schemeClr val="accent1"/>
                </a:solidFill>
              </a:rPr>
              <a:t> has been gained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Conclusions</a:t>
            </a:r>
            <a:endParaRPr lang="en-GB" sz="2800" dirty="0"/>
          </a:p>
        </p:txBody>
      </p:sp>
      <p:pic>
        <p:nvPicPr>
          <p:cNvPr id="1027" name="Picture 3" descr="C:\Users\thomas kanitz\Documents\ESTEC\My Presentations\Pics_Gilles\ACDC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4" y="3162219"/>
            <a:ext cx="5650173" cy="30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23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58" y="1589975"/>
            <a:ext cx="4134808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/>
                </a:solidFill>
              </a:rPr>
              <a:t>More than 10 years of development </a:t>
            </a:r>
            <a:r>
              <a:rPr lang="en-US" sz="1600" b="1" u="sng" dirty="0" smtClean="0">
                <a:solidFill>
                  <a:schemeClr val="accent1"/>
                </a:solidFill>
              </a:rPr>
              <a:t>challenges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1"/>
                </a:solidFill>
              </a:rPr>
              <a:t>Invaluable </a:t>
            </a:r>
            <a:r>
              <a:rPr lang="en-US" sz="1600" b="1" u="sng" dirty="0" smtClean="0">
                <a:solidFill>
                  <a:schemeClr val="accent1"/>
                </a:solidFill>
              </a:rPr>
              <a:t>experience</a:t>
            </a:r>
            <a:r>
              <a:rPr lang="en-US" sz="1600" b="1" dirty="0" smtClean="0">
                <a:solidFill>
                  <a:schemeClr val="accent1"/>
                </a:solidFill>
              </a:rPr>
              <a:t> has been gained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/>
                </a:solidFill>
              </a:rPr>
              <a:t>Laser and LIDAR modifications are very </a:t>
            </a:r>
            <a:r>
              <a:rPr lang="en-US" sz="1600" b="1" u="sng" dirty="0" smtClean="0">
                <a:solidFill>
                  <a:schemeClr val="accent1"/>
                </a:solidFill>
              </a:rPr>
              <a:t>time consuming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b="1" u="sng" dirty="0" smtClean="0">
              <a:solidFill>
                <a:schemeClr val="accent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b="1" dirty="0" smtClean="0">
                <a:solidFill>
                  <a:schemeClr val="accent1"/>
                </a:solidFill>
              </a:rPr>
              <a:t>Enthusiastic user </a:t>
            </a:r>
            <a:r>
              <a:rPr lang="en-GB" sz="1600" b="1" dirty="0">
                <a:solidFill>
                  <a:schemeClr val="accent1"/>
                </a:solidFill>
              </a:rPr>
              <a:t>communities </a:t>
            </a:r>
            <a:r>
              <a:rPr lang="en-GB" sz="1600" b="1" dirty="0" smtClean="0">
                <a:solidFill>
                  <a:schemeClr val="accent1"/>
                </a:solidFill>
              </a:rPr>
              <a:t>anticipating break-through </a:t>
            </a:r>
            <a:r>
              <a:rPr lang="en-GB" sz="1600" b="1" dirty="0">
                <a:solidFill>
                  <a:schemeClr val="accent1"/>
                </a:solidFill>
              </a:rPr>
              <a:t>in </a:t>
            </a:r>
            <a:r>
              <a:rPr lang="en-GB" sz="1600" b="1" u="sng" dirty="0">
                <a:solidFill>
                  <a:schemeClr val="accent1"/>
                </a:solidFill>
              </a:rPr>
              <a:t>weather forecast and climate </a:t>
            </a:r>
            <a:r>
              <a:rPr lang="en-GB" sz="1600" b="1" u="sng" dirty="0" smtClean="0">
                <a:solidFill>
                  <a:schemeClr val="accent1"/>
                </a:solidFill>
              </a:rPr>
              <a:t>research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96" y="1800000"/>
            <a:ext cx="4500000" cy="392470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Conclusions</a:t>
            </a:r>
            <a:endParaRPr lang="en-GB" sz="2800" dirty="0"/>
          </a:p>
        </p:txBody>
      </p:sp>
      <p:sp>
        <p:nvSpPr>
          <p:cNvPr id="6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24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25</a:t>
            </a:fld>
            <a:endParaRPr lang="it-IT" sz="800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2" y="1897883"/>
            <a:ext cx="8623036" cy="2772680"/>
          </a:xfrm>
          <a:prstGeom prst="rect">
            <a:avLst/>
          </a:prstGeom>
        </p:spPr>
      </p:pic>
      <p:pic>
        <p:nvPicPr>
          <p:cNvPr id="5" name="Picture 2" descr="Y:\Aeolus Logo\logo 8_4_colourkop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7" y="4849118"/>
            <a:ext cx="3036888" cy="1053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524" y="1246697"/>
            <a:ext cx="8951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tabLst>
                <a:tab pos="762000" algn="l"/>
              </a:tabLst>
            </a:pPr>
            <a:r>
              <a:rPr lang="en-GB" sz="2400" dirty="0" smtClean="0">
                <a:solidFill>
                  <a:schemeClr val="accent1"/>
                </a:solidFill>
                <a:sym typeface="Symbol"/>
              </a:rPr>
              <a:t>Thanks to all involved parties!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135" y="6125644"/>
            <a:ext cx="8495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70C0"/>
                </a:solidFill>
              </a:rPr>
              <a:t>visit: </a:t>
            </a:r>
            <a:r>
              <a:rPr lang="en-GB" sz="1400" dirty="0" smtClean="0">
                <a:solidFill>
                  <a:srgbClr val="0070C0"/>
                </a:solidFill>
                <a:hlinkClick r:id="rId4"/>
              </a:rPr>
              <a:t>www.esa.int/The_Living_Planet_Programme/ADM-Aeolus</a:t>
            </a:r>
            <a:endParaRPr lang="en-GB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2" y="1334500"/>
            <a:ext cx="8074152" cy="48686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63524" y="379076"/>
            <a:ext cx="75818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Aeolus</a:t>
            </a:r>
            <a:r>
              <a:rPr lang="en-US" dirty="0"/>
              <a:t>: </a:t>
            </a:r>
            <a:r>
              <a:rPr lang="en-US" dirty="0" smtClean="0"/>
              <a:t>Highlights of Laser Test Experiences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0732" y="2211019"/>
            <a:ext cx="3498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2005: Laser Diode Performance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780298">
            <a:off x="1228750" y="2848809"/>
            <a:ext cx="333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2006: Optical Mount Instability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46594">
            <a:off x="4922377" y="305514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2008: LID of IR Optic Coatings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36220">
            <a:off x="5321088" y="3614928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2009: LIC in Vacuum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38820">
            <a:off x="5286286" y="4301073"/>
            <a:ext cx="3528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2010: Long Term UV Energy Drift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3466" y="4983479"/>
            <a:ext cx="349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2012: LID on UV Optic Coatings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212271">
            <a:off x="5451789" y="5711881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2014: LIF on UV Optic Coatings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263525" y="379076"/>
            <a:ext cx="734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Aeolus</a:t>
            </a:r>
            <a:r>
              <a:rPr lang="en-US" dirty="0"/>
              <a:t>: </a:t>
            </a:r>
            <a:r>
              <a:rPr lang="en-US" dirty="0" smtClean="0"/>
              <a:t>Mission Impact for Weather Forecast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09304" y="1592010"/>
            <a:ext cx="7873869" cy="402502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" lvl="1" indent="0" algn="just" eaLnBrk="1" hangingPunct="1">
              <a:lnSpc>
                <a:spcPct val="100000"/>
              </a:lnSpc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Summary conclusions by two </a:t>
            </a:r>
            <a:r>
              <a:rPr lang="en-US" sz="2000" b="1" u="sng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impact studies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 led by ECMWF and KNMI</a:t>
            </a:r>
            <a:endParaRPr lang="en-GB" sz="2000" b="1" dirty="0" smtClean="0">
              <a:solidFill>
                <a:schemeClr val="accent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61950" lvl="1" indent="-361950" algn="just" eaLnBrk="1" hangingPunct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Especially beneficial in the tropics and at high altitudes</a:t>
            </a:r>
            <a:endParaRPr lang="en-GB" sz="800" b="1" dirty="0" smtClean="0">
              <a:solidFill>
                <a:schemeClr val="accent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61950" lvl="1" indent="-36195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HLOS winds provides approximately 75% of the full wind vector information</a:t>
            </a:r>
          </a:p>
          <a:p>
            <a:pPr marL="361950" indent="-36195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1"/>
                </a:solidFill>
                <a:latin typeface="Calibri" pitchFamily="34" charset="0"/>
              </a:rPr>
              <a:t>Impact </a:t>
            </a:r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on forecast quality is of the same order as the currently available </a:t>
            </a:r>
            <a:r>
              <a:rPr lang="en-GB" sz="2000" b="1" dirty="0" err="1">
                <a:solidFill>
                  <a:schemeClr val="accent1"/>
                </a:solidFill>
                <a:latin typeface="Calibri" pitchFamily="34" charset="0"/>
              </a:rPr>
              <a:t>radiosonde</a:t>
            </a:r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 observation </a:t>
            </a:r>
            <a:r>
              <a:rPr lang="en-GB" sz="2000" b="1" dirty="0" smtClean="0">
                <a:solidFill>
                  <a:schemeClr val="accent1"/>
                </a:solidFill>
                <a:latin typeface="Calibri" pitchFamily="34" charset="0"/>
              </a:rPr>
              <a:t>network</a:t>
            </a:r>
            <a:endParaRPr lang="en-GB" sz="800" b="1" dirty="0" smtClean="0">
              <a:solidFill>
                <a:schemeClr val="accent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61950" lvl="1" indent="-361950" algn="just" eaLnBrk="1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Impact rather insensitive to random wind error variation</a:t>
            </a:r>
            <a:endParaRPr lang="en-GB" sz="800" b="1" dirty="0" smtClean="0">
              <a:solidFill>
                <a:schemeClr val="accent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61950" lvl="1" indent="-361950" algn="just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</a:rPr>
              <a:t>Even small wind biases can be detrimental, so try to reduce biases!</a:t>
            </a:r>
          </a:p>
          <a:p>
            <a:pPr marL="960437" lvl="2" indent="-3619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Wind bias calibration efforts will be essential!</a:t>
            </a:r>
          </a:p>
        </p:txBody>
      </p:sp>
    </p:spTree>
    <p:extLst>
      <p:ext uri="{BB962C8B-B14F-4D97-AF65-F5344CB8AC3E}">
        <p14:creationId xmlns:p14="http://schemas.microsoft.com/office/powerpoint/2010/main" val="36175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263525" y="379076"/>
            <a:ext cx="7343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Aeolus: ALADIN </a:t>
            </a:r>
            <a:r>
              <a:rPr lang="en-US" dirty="0"/>
              <a:t>Laser Transmitter</a:t>
            </a:r>
            <a:endParaRPr lang="en-GB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8" y="1247776"/>
            <a:ext cx="367584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858015" y="1244602"/>
            <a:ext cx="5037138" cy="218521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The Master Oscillator is a stable resonator with an end-pumped rod. An RTP </a:t>
            </a:r>
            <a:r>
              <a:rPr lang="en-US" sz="1200" dirty="0" smtClean="0">
                <a:solidFill>
                  <a:schemeClr val="bg1"/>
                </a:solidFill>
              </a:rPr>
              <a:t>crystal q-switch </a:t>
            </a:r>
            <a:r>
              <a:rPr lang="en-US" sz="1200" dirty="0">
                <a:solidFill>
                  <a:schemeClr val="bg1"/>
                </a:solidFill>
              </a:rPr>
              <a:t>is used. Pulses of about 5 </a:t>
            </a:r>
            <a:r>
              <a:rPr lang="en-US" sz="1200" dirty="0" err="1">
                <a:solidFill>
                  <a:schemeClr val="bg1"/>
                </a:solidFill>
              </a:rPr>
              <a:t>mJ</a:t>
            </a:r>
            <a:r>
              <a:rPr lang="en-US" sz="1200" dirty="0">
                <a:solidFill>
                  <a:schemeClr val="bg1"/>
                </a:solidFill>
              </a:rPr>
              <a:t> energy at </a:t>
            </a:r>
            <a:r>
              <a:rPr lang="en-US" sz="1200" dirty="0" smtClean="0">
                <a:solidFill>
                  <a:schemeClr val="bg1"/>
                </a:solidFill>
              </a:rPr>
              <a:t>1065 nm </a:t>
            </a:r>
            <a:r>
              <a:rPr lang="en-US" sz="1200" dirty="0">
                <a:solidFill>
                  <a:schemeClr val="bg1"/>
                </a:solidFill>
              </a:rPr>
              <a:t>are </a:t>
            </a:r>
            <a:r>
              <a:rPr lang="en-US" sz="1200" dirty="0" smtClean="0">
                <a:solidFill>
                  <a:schemeClr val="bg1"/>
                </a:solidFill>
              </a:rPr>
              <a:t>generated.</a:t>
            </a:r>
            <a:endParaRPr lang="en-US" sz="12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endParaRPr lang="en-US" sz="8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Two diode pumped slab amplifiers generate about 350 </a:t>
            </a:r>
            <a:r>
              <a:rPr lang="en-US" sz="1200" dirty="0" err="1">
                <a:solidFill>
                  <a:schemeClr val="bg1"/>
                </a:solidFill>
              </a:rPr>
              <a:t>mJ</a:t>
            </a:r>
            <a:r>
              <a:rPr lang="en-US" sz="1200" dirty="0">
                <a:solidFill>
                  <a:schemeClr val="bg1"/>
                </a:solidFill>
              </a:rPr>
              <a:t> at 50 Hz pulse repetition </a:t>
            </a:r>
            <a:r>
              <a:rPr lang="en-US" sz="1200" dirty="0" smtClean="0">
                <a:solidFill>
                  <a:schemeClr val="bg1"/>
                </a:solidFill>
              </a:rPr>
              <a:t>frequency.</a:t>
            </a:r>
            <a:endParaRPr lang="en-US" sz="12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endParaRPr lang="en-US" sz="8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These IR pulses are frequency tripled to the UV (355 nm) in two LBO </a:t>
            </a:r>
            <a:r>
              <a:rPr lang="en-US" sz="1200" dirty="0" smtClean="0">
                <a:solidFill>
                  <a:schemeClr val="bg1"/>
                </a:solidFill>
              </a:rPr>
              <a:t>crystals with ~40% efficiency.</a:t>
            </a:r>
          </a:p>
          <a:p>
            <a:pPr marL="144000" indent="-144000" eaLnBrk="1" hangingPunct="1">
              <a:buFont typeface="Wingdings" pitchFamily="2" charset="2"/>
              <a:buChar char="§"/>
            </a:pPr>
            <a:endParaRPr lang="en-US" sz="800" dirty="0">
              <a:solidFill>
                <a:schemeClr val="bg1"/>
              </a:solidFill>
            </a:endParaRPr>
          </a:p>
          <a:p>
            <a:pPr marL="144000" indent="-144000" eaLnBrk="1" hangingPunct="1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bg1"/>
                </a:solidFill>
              </a:rPr>
              <a:t>UV optics to shape and steer the output beam for compatibility with </a:t>
            </a:r>
            <a:r>
              <a:rPr lang="en-US" sz="1200" dirty="0" err="1" smtClean="0">
                <a:solidFill>
                  <a:schemeClr val="bg1"/>
                </a:solidFill>
              </a:rPr>
              <a:t>Aladin</a:t>
            </a:r>
            <a:r>
              <a:rPr lang="en-US" sz="1200" dirty="0" smtClean="0">
                <a:solidFill>
                  <a:schemeClr val="bg1"/>
                </a:solidFill>
              </a:rPr>
              <a:t> transmit optics.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5153" y="3535199"/>
            <a:ext cx="5040000" cy="2808069"/>
            <a:chOff x="3855153" y="3627407"/>
            <a:chExt cx="5040000" cy="2808069"/>
          </a:xfrm>
        </p:grpSpPr>
        <p:pic>
          <p:nvPicPr>
            <p:cNvPr id="3074" name="Picture 2" descr="C:\Users\aelfving\Documents\ADM\Administrative\Pictures\PLH\FM-A MO integration as SES-P 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153" y="3627407"/>
              <a:ext cx="5040000" cy="2808069"/>
            </a:xfrm>
            <a:prstGeom prst="rect">
              <a:avLst/>
            </a:prstGeom>
            <a:noFill/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65700" y="3627407"/>
              <a:ext cx="844613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en-US" sz="1000" dirty="0" smtClean="0">
                  <a:solidFill>
                    <a:schemeClr val="accent1"/>
                  </a:solidFill>
                </a:rPr>
                <a:t>PLH FM-A during final integration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Conversion and UV section</a:t>
            </a:r>
            <a:endParaRPr lang="en-GB" dirty="0"/>
          </a:p>
        </p:txBody>
      </p:sp>
      <p:grpSp>
        <p:nvGrpSpPr>
          <p:cNvPr id="84" name="Group 83"/>
          <p:cNvGrpSpPr/>
          <p:nvPr/>
        </p:nvGrpSpPr>
        <p:grpSpPr>
          <a:xfrm>
            <a:off x="2266954" y="1736271"/>
            <a:ext cx="4029071" cy="4388304"/>
            <a:chOff x="2266954" y="1736271"/>
            <a:chExt cx="4029071" cy="438830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000500" y="2019300"/>
              <a:ext cx="666750" cy="7334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514725" y="2724150"/>
              <a:ext cx="523875" cy="5857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028950" y="3309937"/>
              <a:ext cx="485775" cy="538163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457575" y="2743200"/>
              <a:ext cx="523875" cy="5857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028950" y="3333750"/>
              <a:ext cx="428626" cy="49642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43275" y="3295650"/>
              <a:ext cx="213902" cy="2190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667127" y="3686175"/>
              <a:ext cx="25200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3343275" y="3514725"/>
              <a:ext cx="575854" cy="17145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667127" y="3974175"/>
              <a:ext cx="2024062" cy="6692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691188" y="3439650"/>
              <a:ext cx="604837" cy="120378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991100" y="3686176"/>
              <a:ext cx="1257300" cy="24383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3631202" y="1736271"/>
              <a:ext cx="1026523" cy="281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2286000" y="3686176"/>
              <a:ext cx="440531" cy="514108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266954" y="3655219"/>
              <a:ext cx="459577" cy="5450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286000" y="4200284"/>
              <a:ext cx="280467" cy="533081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66954" y="4200284"/>
              <a:ext cx="299513" cy="56936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726531" y="3655219"/>
              <a:ext cx="302419" cy="17495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726531" y="3686175"/>
              <a:ext cx="302419" cy="161925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5" descr="LOB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4" y="1228726"/>
            <a:ext cx="7190156" cy="49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265674" y="1734991"/>
            <a:ext cx="4029071" cy="4388304"/>
            <a:chOff x="2266954" y="1736271"/>
            <a:chExt cx="4029071" cy="4388304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000500" y="2019300"/>
              <a:ext cx="666750" cy="7334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514725" y="2724150"/>
              <a:ext cx="523875" cy="5857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028950" y="3309937"/>
              <a:ext cx="485775" cy="538163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57575" y="2743200"/>
              <a:ext cx="523875" cy="5857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028950" y="3333750"/>
              <a:ext cx="428626" cy="49642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343275" y="3295650"/>
              <a:ext cx="213902" cy="21907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667127" y="3686175"/>
              <a:ext cx="252000" cy="2880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3343275" y="3514725"/>
              <a:ext cx="575854" cy="17145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667127" y="3974175"/>
              <a:ext cx="2024062" cy="6692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91188" y="3439650"/>
              <a:ext cx="604837" cy="120378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991100" y="3686176"/>
              <a:ext cx="1257300" cy="243839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3631202" y="1736271"/>
              <a:ext cx="1026523" cy="281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286000" y="3686176"/>
              <a:ext cx="440531" cy="514108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266954" y="3655219"/>
              <a:ext cx="459577" cy="54506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286000" y="4200284"/>
              <a:ext cx="280467" cy="533081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266954" y="4200284"/>
              <a:ext cx="299513" cy="56936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6531" y="3655219"/>
              <a:ext cx="302419" cy="17495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726531" y="3686175"/>
              <a:ext cx="302419" cy="161925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43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llustration8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32909"/>
            <a:ext cx="6105525" cy="523220"/>
          </a:xfrm>
        </p:spPr>
        <p:txBody>
          <a:bodyPr/>
          <a:lstStyle/>
          <a:p>
            <a:r>
              <a:rPr lang="en-US" sz="2800" dirty="0" smtClean="0"/>
              <a:t>Objectives</a:t>
            </a:r>
            <a:endParaRPr lang="en-GB" sz="2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189" y="1386112"/>
            <a:ext cx="4081293" cy="52398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4d horizontal wind information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Improve understanding of atmospheric dynamics and climate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Improve weather forecast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Demonstrate potential of wind </a:t>
            </a:r>
            <a:r>
              <a:rPr lang="en-US" sz="2400" b="1" dirty="0" err="1" smtClean="0">
                <a:solidFill>
                  <a:schemeClr val="bg1"/>
                </a:solidFill>
              </a:rPr>
              <a:t>lidars</a:t>
            </a:r>
            <a:r>
              <a:rPr lang="en-US" sz="2400" b="1" dirty="0" smtClean="0">
                <a:solidFill>
                  <a:schemeClr val="bg1"/>
                </a:solidFill>
              </a:rPr>
              <a:t> in space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46255" cy="4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7675" y="387347"/>
            <a:ext cx="5949950" cy="427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kern="0" dirty="0" smtClean="0"/>
              <a:t>Aeolus atmospheric products</a:t>
            </a:r>
            <a:endParaRPr lang="en-GB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773" y="1455474"/>
            <a:ext cx="7023100" cy="431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kern="0" dirty="0" smtClean="0">
                <a:solidFill>
                  <a:schemeClr val="tx2"/>
                </a:solidFill>
              </a:rPr>
              <a:t>Primary (L2b) product:</a:t>
            </a:r>
          </a:p>
          <a:p>
            <a:pPr marL="809625" lvl="1" indent="-361950">
              <a:lnSpc>
                <a:spcPct val="90000"/>
              </a:lnSpc>
            </a:pPr>
            <a:r>
              <a:rPr lang="en-US" altLang="en-US" kern="0" dirty="0" smtClean="0">
                <a:solidFill>
                  <a:srgbClr val="D0103A"/>
                </a:solidFill>
              </a:rPr>
              <a:t>Horizontally projected LOS (HLOS) wind profiles 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Approximately zonal at dawn/dusk (6 am/pm)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3 km-averaged measurements and ~85 km observation averages – scene classified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From surface to ~30 km in 24 vertical layers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Random errors: 1-2(PBL), 2(Trop), 3-5 (</a:t>
            </a:r>
            <a:r>
              <a:rPr lang="en-US" altLang="en-US" sz="1400" kern="0" dirty="0" err="1" smtClean="0">
                <a:solidFill>
                  <a:schemeClr val="tx2"/>
                </a:solidFill>
              </a:rPr>
              <a:t>Strat</a:t>
            </a:r>
            <a:r>
              <a:rPr lang="en-US" altLang="en-US" sz="1400" kern="0" dirty="0" smtClean="0">
                <a:solidFill>
                  <a:schemeClr val="tx2"/>
                </a:solidFill>
              </a:rPr>
              <a:t>) m/s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Bias requirements: 0.5 m/s</a:t>
            </a:r>
          </a:p>
          <a:p>
            <a:pPr>
              <a:lnSpc>
                <a:spcPct val="90000"/>
              </a:lnSpc>
            </a:pPr>
            <a:endParaRPr lang="en-US" altLang="en-US" sz="1800" kern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1800" kern="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kern="0" dirty="0" smtClean="0">
                <a:solidFill>
                  <a:schemeClr val="tx2"/>
                </a:solidFill>
              </a:rPr>
              <a:t>Spin-off (L2a) products:</a:t>
            </a:r>
          </a:p>
          <a:p>
            <a:pPr marL="809625" lvl="1" indent="-361950">
              <a:lnSpc>
                <a:spcPct val="90000"/>
              </a:lnSpc>
            </a:pPr>
            <a:r>
              <a:rPr lang="en-US" altLang="en-US" kern="0" dirty="0" smtClean="0">
                <a:solidFill>
                  <a:srgbClr val="D0103A"/>
                </a:solidFill>
              </a:rPr>
              <a:t>Optical properties profiles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  <a:sym typeface="Symbol" pitchFamily="18" charset="2"/>
              </a:rPr>
              <a:t>, </a:t>
            </a:r>
            <a:r>
              <a:rPr lang="el-GR" altLang="en-US" sz="1400" kern="0" dirty="0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σ</a:t>
            </a:r>
            <a:r>
              <a:rPr lang="en-GB" altLang="en-US" sz="1400" kern="0" dirty="0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, lidar ratio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>
                <a:solidFill>
                  <a:schemeClr val="tx2"/>
                </a:solidFill>
              </a:rPr>
              <a:t>3 km averaged measurements and &lt;85 km observation </a:t>
            </a:r>
            <a:r>
              <a:rPr lang="en-US" altLang="en-US" sz="1400" kern="0" dirty="0" smtClean="0">
                <a:solidFill>
                  <a:schemeClr val="tx2"/>
                </a:solidFill>
              </a:rPr>
              <a:t>averages</a:t>
            </a:r>
            <a:endParaRPr lang="en-GB" altLang="en-US" sz="1400" kern="0" dirty="0" smtClean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  <a:p>
            <a:pPr marL="1076325" lvl="2" indent="0">
              <a:lnSpc>
                <a:spcPct val="90000"/>
              </a:lnSpc>
              <a:buNone/>
            </a:pPr>
            <a:r>
              <a:rPr lang="en-GB" altLang="en-US" sz="1400" kern="0" dirty="0" smtClean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From this one can deduce: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Cloud/aerosol cover/stratification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Cloud/aerosol top heights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Cloud/aerosol base height (optically thin)</a:t>
            </a:r>
          </a:p>
          <a:p>
            <a:pPr marL="1524000" lvl="2" indent="-447675">
              <a:lnSpc>
                <a:spcPct val="90000"/>
              </a:lnSpc>
            </a:pPr>
            <a:r>
              <a:rPr lang="en-US" altLang="en-US" sz="1400" kern="0" dirty="0" smtClean="0">
                <a:solidFill>
                  <a:schemeClr val="tx2"/>
                </a:solidFill>
              </a:rPr>
              <a:t>Aerosol typing (limited)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09" y="3196316"/>
            <a:ext cx="1671998" cy="13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45330" y="4654243"/>
            <a:ext cx="2270643" cy="1563186"/>
            <a:chOff x="6342063" y="3976688"/>
            <a:chExt cx="2963862" cy="2005012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6342063" y="3976688"/>
              <a:ext cx="2963862" cy="2005012"/>
              <a:chOff x="4051" y="2548"/>
              <a:chExt cx="2046" cy="1357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051" y="3718"/>
                <a:ext cx="1417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6969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2"/>
                    </a:solidFill>
                  </a:rPr>
                  <a:t>Dusk/dawn orbit</a:t>
                </a:r>
              </a:p>
            </p:txBody>
          </p:sp>
          <p:pic>
            <p:nvPicPr>
              <p:cNvPr id="15" name="Picture 10" descr="aeolus_orbi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6" y="2548"/>
                <a:ext cx="1242" cy="1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5406" y="3377"/>
                <a:ext cx="69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Courtesy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tx2"/>
                    </a:solidFill>
                  </a:rPr>
                  <a:t>N. Ž</a:t>
                </a:r>
                <a:r>
                  <a:rPr lang="en-GB" altLang="en-US" sz="1200">
                    <a:solidFill>
                      <a:schemeClr val="tx2"/>
                    </a:solidFill>
                  </a:rPr>
                  <a:t>agar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7065963" y="4651375"/>
              <a:ext cx="96837" cy="369888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12013" y="4651375"/>
              <a:ext cx="1065212" cy="2159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Flight direction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38174"/>
            <a:ext cx="1752600" cy="1752600"/>
          </a:xfrm>
          <a:prstGeom prst="rect">
            <a:avLst/>
          </a:prstGeom>
        </p:spPr>
      </p:pic>
      <p:sp>
        <p:nvSpPr>
          <p:cNvPr id="8" name="Curved Up Arrow 7"/>
          <p:cNvSpPr/>
          <p:nvPr/>
        </p:nvSpPr>
        <p:spPr bwMode="auto">
          <a:xfrm rot="10800000" flipV="1">
            <a:off x="6964512" y="4491838"/>
            <a:ext cx="614912" cy="135453"/>
          </a:xfrm>
          <a:prstGeom prst="curvedUpArrow">
            <a:avLst/>
          </a:prstGeom>
          <a:solidFill>
            <a:srgbClr val="FF99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48458"/>
            <a:ext cx="6826250" cy="1107996"/>
          </a:xfrm>
        </p:spPr>
        <p:txBody>
          <a:bodyPr/>
          <a:lstStyle/>
          <a:p>
            <a:r>
              <a:rPr lang="en-GB" dirty="0"/>
              <a:t>Ensemble-based FSO diagnostics, NCEP GFS, Ota et al., WMO, Sedona, May </a:t>
            </a:r>
            <a:r>
              <a:rPr lang="en-GB" dirty="0" smtClean="0"/>
              <a:t>2012</a:t>
            </a:r>
            <a:endParaRPr lang="en-GB" dirty="0"/>
          </a:p>
        </p:txBody>
      </p:sp>
      <p:pic>
        <p:nvPicPr>
          <p:cNvPr id="24" name="image11.png" descr="total_impact_moist_total_energy"/>
          <p:cNvPicPr/>
          <p:nvPr/>
        </p:nvPicPr>
        <p:blipFill>
          <a:blip r:embed="rId2">
            <a:extLst/>
          </a:blip>
          <a:srcRect l="11401" t="4840" r="14822" b="20974"/>
          <a:stretch>
            <a:fillRect/>
          </a:stretch>
        </p:blipFill>
        <p:spPr>
          <a:xfrm>
            <a:off x="433492" y="1367648"/>
            <a:ext cx="3924302" cy="326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12.png" descr="perobs_impact_moist_total_energy"/>
          <p:cNvPicPr/>
          <p:nvPr/>
        </p:nvPicPr>
        <p:blipFill>
          <a:blip r:embed="rId3">
            <a:extLst/>
          </a:blip>
          <a:srcRect l="9121" t="4840" r="14822" b="20974"/>
          <a:stretch>
            <a:fillRect/>
          </a:stretch>
        </p:blipFill>
        <p:spPr>
          <a:xfrm>
            <a:off x="4357793" y="1367629"/>
            <a:ext cx="4095325" cy="32658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43"/>
          <p:cNvSpPr/>
          <p:nvPr/>
        </p:nvSpPr>
        <p:spPr>
          <a:xfrm>
            <a:off x="910022" y="4522364"/>
            <a:ext cx="165220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600" dirty="0">
                <a:latin typeface="+mn-lt"/>
              </a:rPr>
              <a:t>Total </a:t>
            </a:r>
            <a:r>
              <a:rPr sz="1600" dirty="0" smtClean="0">
                <a:latin typeface="+mn-lt"/>
              </a:rPr>
              <a:t>impact</a:t>
            </a:r>
            <a:endParaRPr sz="1600" dirty="0">
              <a:latin typeface="+mn-lt"/>
            </a:endParaRPr>
          </a:p>
        </p:txBody>
      </p:sp>
      <p:sp>
        <p:nvSpPr>
          <p:cNvPr id="27" name="Shape 244"/>
          <p:cNvSpPr/>
          <p:nvPr/>
        </p:nvSpPr>
        <p:spPr>
          <a:xfrm>
            <a:off x="5468619" y="4522364"/>
            <a:ext cx="270933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600" dirty="0">
                <a:latin typeface="+mn-lt"/>
              </a:rPr>
              <a:t>Impacts per </a:t>
            </a:r>
            <a:r>
              <a:rPr sz="1600" dirty="0" err="1" smtClean="0">
                <a:latin typeface="+mn-lt"/>
              </a:rPr>
              <a:t>obs</a:t>
            </a:r>
            <a:endParaRPr sz="1600" dirty="0">
              <a:latin typeface="+mn-lt"/>
            </a:endParaRPr>
          </a:p>
        </p:txBody>
      </p:sp>
      <p:sp>
        <p:nvSpPr>
          <p:cNvPr id="28" name="Shape 245"/>
          <p:cNvSpPr/>
          <p:nvPr/>
        </p:nvSpPr>
        <p:spPr>
          <a:xfrm>
            <a:off x="433492" y="5003307"/>
            <a:ext cx="822163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All observation types have positive </a:t>
            </a:r>
            <a:r>
              <a:rPr lang="en-US" sz="1600" dirty="0" smtClean="0">
                <a:latin typeface="+mn-lt"/>
                <a:ea typeface="Times New Roman"/>
                <a:cs typeface="Times New Roman"/>
                <a:sym typeface="Times New Roman"/>
              </a:rPr>
              <a:t>forecast </a:t>
            </a:r>
            <a:r>
              <a:rPr sz="1600" dirty="0" smtClean="0">
                <a:latin typeface="+mn-lt"/>
                <a:ea typeface="Times New Roman"/>
                <a:cs typeface="Times New Roman"/>
                <a:sym typeface="Times New Roman"/>
              </a:rPr>
              <a:t>impact 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on average.</a:t>
            </a:r>
          </a:p>
          <a:p>
            <a:pPr lvl="0">
              <a:defRPr sz="1800"/>
            </a:pPr>
            <a:endParaRPr lang="en-US" sz="1600" dirty="0" smtClean="0">
              <a:latin typeface="+mn-lt"/>
              <a:ea typeface="Times New Roman"/>
              <a:cs typeface="Times New Roman"/>
              <a:sym typeface="Times New Roman"/>
            </a:endParaRPr>
          </a:p>
          <a:p>
            <a:pPr lvl="0">
              <a:defRPr sz="1800"/>
            </a:pPr>
            <a:r>
              <a:rPr sz="1600" dirty="0" smtClean="0">
                <a:latin typeface="+mn-lt"/>
                <a:ea typeface="Times New Roman"/>
                <a:cs typeface="Times New Roman"/>
                <a:sym typeface="Times New Roman"/>
              </a:rPr>
              <a:t>For 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the total impact, </a:t>
            </a:r>
            <a:r>
              <a:rPr sz="1600" u="sng" dirty="0">
                <a:latin typeface="+mn-lt"/>
                <a:ea typeface="Times New Roman"/>
                <a:cs typeface="Times New Roman"/>
                <a:sym typeface="Times New Roman"/>
              </a:rPr>
              <a:t>1: aircraft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, 2: AMSU-A, </a:t>
            </a:r>
            <a:r>
              <a:rPr sz="1600" u="sng" dirty="0">
                <a:latin typeface="+mn-lt"/>
                <a:ea typeface="Times New Roman"/>
                <a:cs typeface="Times New Roman"/>
                <a:sym typeface="Times New Roman"/>
              </a:rPr>
              <a:t>3: </a:t>
            </a:r>
            <a:r>
              <a:rPr sz="1600" u="sng" dirty="0" err="1">
                <a:latin typeface="+mn-lt"/>
                <a:ea typeface="Times New Roman"/>
                <a:cs typeface="Times New Roman"/>
                <a:sym typeface="Times New Roman"/>
              </a:rPr>
              <a:t>radiosonde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, 4: IASI, 5: GPSRO</a:t>
            </a:r>
          </a:p>
          <a:p>
            <a:pPr lvl="0">
              <a:defRPr sz="1800"/>
            </a:pP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For impact per 1 obs., </a:t>
            </a:r>
            <a:r>
              <a:rPr sz="1600" u="sng" dirty="0">
                <a:latin typeface="+mn-lt"/>
                <a:ea typeface="Times New Roman"/>
                <a:cs typeface="Times New Roman"/>
                <a:sym typeface="Times New Roman"/>
              </a:rPr>
              <a:t>1: </a:t>
            </a:r>
            <a:r>
              <a:rPr sz="1600" u="sng" dirty="0" err="1">
                <a:latin typeface="+mn-lt"/>
                <a:ea typeface="Times New Roman"/>
                <a:cs typeface="Times New Roman"/>
                <a:sym typeface="Times New Roman"/>
              </a:rPr>
              <a:t>radiosonde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, 2: GPSRO, </a:t>
            </a:r>
            <a:r>
              <a:rPr sz="1600" u="sng" dirty="0">
                <a:latin typeface="+mn-lt"/>
                <a:ea typeface="Times New Roman"/>
                <a:cs typeface="Times New Roman"/>
                <a:sym typeface="Times New Roman"/>
              </a:rPr>
              <a:t>3: aircraft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, 4</a:t>
            </a:r>
            <a:r>
              <a:rPr sz="1600" u="sng" dirty="0">
                <a:latin typeface="+mn-lt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u="sng" dirty="0" err="1">
                <a:latin typeface="+mn-lt"/>
                <a:ea typeface="Times New Roman"/>
                <a:cs typeface="Times New Roman"/>
                <a:sym typeface="Times New Roman"/>
              </a:rPr>
              <a:t>S</a:t>
            </a:r>
            <a:r>
              <a:rPr sz="1600" u="sng" dirty="0" err="1" smtClean="0">
                <a:latin typeface="+mn-lt"/>
                <a:ea typeface="Times New Roman"/>
                <a:cs typeface="Times New Roman"/>
                <a:sym typeface="Times New Roman"/>
              </a:rPr>
              <a:t>catterometer</a:t>
            </a:r>
            <a:r>
              <a:rPr sz="1600" u="sng" dirty="0" smtClean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600" u="sng" dirty="0">
                <a:latin typeface="+mn-lt"/>
                <a:ea typeface="Times New Roman"/>
                <a:cs typeface="Times New Roman"/>
                <a:sym typeface="Times New Roman"/>
              </a:rPr>
              <a:t>wind,</a:t>
            </a:r>
            <a:r>
              <a:rPr sz="1600" dirty="0">
                <a:latin typeface="+mn-lt"/>
                <a:ea typeface="Times New Roman"/>
                <a:cs typeface="Times New Roman"/>
                <a:sym typeface="Times New Roman"/>
              </a:rPr>
              <a:t> 5: marine surface observation</a:t>
            </a:r>
          </a:p>
        </p:txBody>
      </p:sp>
      <p:sp>
        <p:nvSpPr>
          <p:cNvPr id="29" name="Shape 246"/>
          <p:cNvSpPr/>
          <p:nvPr/>
        </p:nvSpPr>
        <p:spPr>
          <a:xfrm flipH="1">
            <a:off x="4186625" y="2603216"/>
            <a:ext cx="4518" cy="1733975"/>
          </a:xfrm>
          <a:prstGeom prst="line">
            <a:avLst/>
          </a:prstGeom>
          <a:ln w="25400">
            <a:solidFill>
              <a:srgbClr val="0000FF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" name="Shape 247"/>
          <p:cNvSpPr/>
          <p:nvPr/>
        </p:nvSpPr>
        <p:spPr>
          <a:xfrm>
            <a:off x="2954304" y="3000567"/>
            <a:ext cx="119210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FF"/>
                </a:solidFill>
              </a:rPr>
              <a:t>Forecast error reduction</a:t>
            </a:r>
          </a:p>
        </p:txBody>
      </p:sp>
      <p:sp>
        <p:nvSpPr>
          <p:cNvPr id="31" name="Shape 248"/>
          <p:cNvSpPr/>
          <p:nvPr/>
        </p:nvSpPr>
        <p:spPr>
          <a:xfrm>
            <a:off x="1652832" y="3839020"/>
            <a:ext cx="1537549" cy="420168"/>
          </a:xfrm>
          <a:prstGeom prst="rect">
            <a:avLst/>
          </a:prstGeom>
          <a:solidFill>
            <a:srgbClr val="FF909F"/>
          </a:solidFill>
          <a:ln w="25400">
            <a:solidFill>
              <a:srgbClr val="FF0000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800" dirty="0"/>
              <a:t>Winds</a:t>
            </a:r>
          </a:p>
        </p:txBody>
      </p:sp>
      <p:sp>
        <p:nvSpPr>
          <p:cNvPr id="32" name="Shape 249"/>
          <p:cNvSpPr/>
          <p:nvPr/>
        </p:nvSpPr>
        <p:spPr>
          <a:xfrm flipH="1" flipV="1">
            <a:off x="910022" y="3440852"/>
            <a:ext cx="742810" cy="409787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" name="Shape 250"/>
          <p:cNvSpPr/>
          <p:nvPr/>
        </p:nvSpPr>
        <p:spPr>
          <a:xfrm flipH="1" flipV="1">
            <a:off x="1038999" y="3182596"/>
            <a:ext cx="613831" cy="656424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" name="Shape 251"/>
          <p:cNvSpPr/>
          <p:nvPr/>
        </p:nvSpPr>
        <p:spPr>
          <a:xfrm flipH="1" flipV="1">
            <a:off x="1558644" y="2818867"/>
            <a:ext cx="94188" cy="996682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" name="Shape 252"/>
          <p:cNvSpPr/>
          <p:nvPr/>
        </p:nvSpPr>
        <p:spPr>
          <a:xfrm>
            <a:off x="5468619" y="3658858"/>
            <a:ext cx="1535291" cy="420168"/>
          </a:xfrm>
          <a:prstGeom prst="rect">
            <a:avLst/>
          </a:prstGeom>
          <a:solidFill>
            <a:srgbClr val="FF909F"/>
          </a:solidFill>
          <a:ln w="25400">
            <a:solidFill>
              <a:srgbClr val="FF0000"/>
            </a:solidFill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800" dirty="0"/>
              <a:t>Winds</a:t>
            </a:r>
          </a:p>
        </p:txBody>
      </p:sp>
      <p:sp>
        <p:nvSpPr>
          <p:cNvPr id="36" name="Shape 253"/>
          <p:cNvSpPr/>
          <p:nvPr/>
        </p:nvSpPr>
        <p:spPr>
          <a:xfrm flipH="1" flipV="1">
            <a:off x="4992861" y="3213968"/>
            <a:ext cx="475758" cy="460588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" name="Shape 254"/>
          <p:cNvSpPr/>
          <p:nvPr/>
        </p:nvSpPr>
        <p:spPr>
          <a:xfrm flipH="1" flipV="1">
            <a:off x="5230739" y="2928899"/>
            <a:ext cx="237879" cy="716846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" name="Shape 255"/>
          <p:cNvSpPr/>
          <p:nvPr/>
        </p:nvSpPr>
        <p:spPr>
          <a:xfrm flipH="1" flipV="1">
            <a:off x="5414855" y="2896482"/>
            <a:ext cx="53764" cy="716845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" name="Shape 256"/>
          <p:cNvSpPr/>
          <p:nvPr/>
        </p:nvSpPr>
        <p:spPr>
          <a:xfrm flipV="1">
            <a:off x="5468618" y="2719448"/>
            <a:ext cx="308609" cy="926296"/>
          </a:xfrm>
          <a:prstGeom prst="line">
            <a:avLst/>
          </a:prstGeom>
          <a:ln w="25400">
            <a:solidFill>
              <a:srgbClr val="FF0000"/>
            </a:solidFill>
            <a:round/>
            <a:tailEnd type="triangle"/>
          </a:ln>
          <a:effectLst>
            <a:outerShdw blurRad="50800" dist="25400" dir="5400000" rotWithShape="0">
              <a:srgbClr val="80808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310627" y="6080524"/>
            <a:ext cx="2625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Courtesy: L.P. </a:t>
            </a:r>
            <a:r>
              <a:rPr lang="en-GB" sz="1400" dirty="0" err="1" smtClean="0"/>
              <a:t>Riishojgaard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055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71473"/>
              </p:ext>
            </p:extLst>
          </p:nvPr>
        </p:nvGraphicFramePr>
        <p:xfrm>
          <a:off x="310897" y="1298449"/>
          <a:ext cx="8403810" cy="4143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68743"/>
                <a:gridCol w="938677"/>
                <a:gridCol w="1106929"/>
                <a:gridCol w="1372592"/>
                <a:gridCol w="1416869"/>
              </a:tblGrid>
              <a:tr h="155488"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54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100" dirty="0"/>
                    </a:p>
                  </a:txBody>
                  <a:tcPr marL="64770" marR="6477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PBL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Troposphere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Stratosphere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</a:tr>
              <a:tr h="24562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Vertical </a:t>
                      </a:r>
                      <a:r>
                        <a:rPr lang="en-GB" sz="1100" dirty="0" smtClean="0">
                          <a:effectLst/>
                        </a:rPr>
                        <a:t>domain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[km]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0-2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tx1"/>
                          </a:solidFill>
                          <a:effectLst/>
                        </a:rPr>
                        <a:t>2-16</a:t>
                      </a:r>
                      <a:endParaRPr lang="en-GB" sz="1100" b="1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16-20 (30)*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003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Vertical </a:t>
                      </a:r>
                      <a:r>
                        <a:rPr lang="en-GB" sz="1100" dirty="0" smtClean="0">
                          <a:effectLst/>
                        </a:rPr>
                        <a:t>resolution</a:t>
                      </a:r>
                      <a:r>
                        <a:rPr lang="en-GB" sz="1100" baseline="30000" dirty="0" smtClean="0">
                          <a:effectLst/>
                        </a:rPr>
                        <a:t>1</a:t>
                      </a:r>
                      <a:endParaRPr lang="en-GB" sz="1100" baseline="300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[km]</a:t>
                      </a:r>
                      <a:endParaRPr lang="en-GB" sz="1100" b="1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3315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Horizontal </a:t>
                      </a:r>
                      <a:r>
                        <a:rPr lang="en-GB" sz="1100" dirty="0" smtClean="0">
                          <a:effectLst/>
                        </a:rPr>
                        <a:t>domain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Global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6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</a:t>
                      </a:r>
                      <a:r>
                        <a:rPr lang="en-GB" sz="1100" dirty="0" smtClean="0">
                          <a:effectLst/>
                        </a:rPr>
                        <a:t>profiles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[hour</a:t>
                      </a:r>
                      <a:r>
                        <a:rPr lang="en-GB" sz="1100" b="1" baseline="3000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GB" sz="1100" b="1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&gt;100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524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Horizontal </a:t>
                      </a:r>
                      <a:r>
                        <a:rPr lang="en-GB" sz="1100" dirty="0">
                          <a:effectLst/>
                        </a:rPr>
                        <a:t>track data availability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&gt; 90%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8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Temporal sampling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6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Horizontal </a:t>
                      </a:r>
                      <a:r>
                        <a:rPr lang="en-GB" sz="1100" dirty="0" smtClean="0">
                          <a:effectLst/>
                        </a:rPr>
                        <a:t>resolution</a:t>
                      </a:r>
                      <a:r>
                        <a:rPr lang="en-GB" sz="1100" baseline="0" dirty="0" smtClean="0">
                          <a:effectLst/>
                        </a:rPr>
                        <a:t> / i</a:t>
                      </a:r>
                      <a:r>
                        <a:rPr lang="en-GB" sz="1100" dirty="0" smtClean="0">
                          <a:effectLst/>
                        </a:rPr>
                        <a:t>ntegration length</a:t>
                      </a:r>
                      <a:r>
                        <a:rPr lang="en-GB" sz="1100" baseline="30000" dirty="0" smtClean="0">
                          <a:effectLst/>
                        </a:rPr>
                        <a:t>2</a:t>
                      </a:r>
                      <a:endParaRPr lang="en-GB" sz="1100" baseline="30000" dirty="0" smtClean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[km]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15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(target) – 100 (threshold)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8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Horizontal sub-sample </a:t>
                      </a:r>
                      <a:r>
                        <a:rPr lang="en-GB" sz="1100" dirty="0" smtClean="0">
                          <a:effectLst/>
                        </a:rPr>
                        <a:t>length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[km]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km scale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524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Random error (HLOS Component)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[m/s]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3*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404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Systematic  error </a:t>
                      </a:r>
                      <a:r>
                        <a:rPr lang="en-GB" sz="1100" dirty="0" smtClean="0">
                          <a:effectLst/>
                        </a:rPr>
                        <a:t>(</a:t>
                      </a:r>
                      <a:r>
                        <a:rPr lang="en-GB" sz="1100" dirty="0">
                          <a:effectLst/>
                        </a:rPr>
                        <a:t>HLOS component)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[m/s]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524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Dynamic Range, HLOS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[m/s]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±150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76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Error </a:t>
                      </a:r>
                      <a:r>
                        <a:rPr lang="en-GB" sz="1100" dirty="0" smtClean="0">
                          <a:effectLst/>
                        </a:rPr>
                        <a:t>Correlation per 100 km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&lt; 0.1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644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Probability of Gross Error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5 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08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Timeliness</a:t>
                      </a:r>
                      <a:endParaRPr lang="en-GB" sz="11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29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Length of Observation Dataset</a:t>
                      </a:r>
                      <a:endParaRPr lang="en-GB" sz="11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4770" marR="6477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3844" y="5441696"/>
            <a:ext cx="8596312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baseline="30000" dirty="0" smtClean="0">
                <a:solidFill>
                  <a:schemeClr val="accent1"/>
                </a:solidFill>
              </a:rPr>
              <a:t>1 </a:t>
            </a:r>
            <a:r>
              <a:rPr lang="en-US" sz="1200" b="1" dirty="0" smtClean="0">
                <a:solidFill>
                  <a:schemeClr val="accent1"/>
                </a:solidFill>
              </a:rPr>
              <a:t>24 atmospheric samples for Mie &amp; Rayleigh channel with 0.25km minimum vertical resolution</a:t>
            </a:r>
          </a:p>
          <a:p>
            <a:pPr>
              <a:spcBef>
                <a:spcPct val="50000"/>
              </a:spcBef>
            </a:pPr>
            <a:r>
              <a:rPr lang="en-US" sz="12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1200" b="1" dirty="0" smtClean="0">
                <a:solidFill>
                  <a:schemeClr val="accent1"/>
                </a:solidFill>
              </a:rPr>
              <a:t> L1B data: ~90 km horizontal integration length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Aeolus: Requirements</a:t>
            </a:r>
            <a:endParaRPr lang="en-GB" sz="2800" dirty="0"/>
          </a:p>
        </p:txBody>
      </p:sp>
      <p:sp>
        <p:nvSpPr>
          <p:cNvPr id="12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4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  <p:pic>
        <p:nvPicPr>
          <p:cNvPr id="1026" name="Picture 2" descr="ALADIN%20schematics%2004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2" y="1345354"/>
            <a:ext cx="4101955" cy="4725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SP_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0" y="4598151"/>
            <a:ext cx="2160000" cy="1619856"/>
          </a:xfr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75" y="4201370"/>
            <a:ext cx="2160000" cy="2016637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935412" y="1259630"/>
            <a:ext cx="5008563" cy="2884590"/>
            <a:chOff x="3935412" y="1259630"/>
            <a:chExt cx="5008563" cy="2884590"/>
          </a:xfrm>
        </p:grpSpPr>
        <p:pic>
          <p:nvPicPr>
            <p:cNvPr id="16" name="Picture 3" descr="050704 Aeolus STM on shak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975" y="1259630"/>
              <a:ext cx="2160000" cy="288459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935412" y="1259630"/>
              <a:ext cx="2848563" cy="15658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4625" y="1252538"/>
            <a:ext cx="3587890" cy="2543387"/>
            <a:chOff x="174625" y="1252538"/>
            <a:chExt cx="3587890" cy="2543387"/>
          </a:xfrm>
        </p:grpSpPr>
        <p:pic>
          <p:nvPicPr>
            <p:cNvPr id="13" name="Picture 4" descr="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" y="1252538"/>
              <a:ext cx="2160000" cy="14006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 rot="18454314">
              <a:off x="2377189" y="2410600"/>
              <a:ext cx="1832345" cy="9383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Y:\Photos &amp; Images\PDM hardware\MSPA_sur_ob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0" y="2811176"/>
            <a:ext cx="2160000" cy="162024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435329" y="4532414"/>
            <a:ext cx="1000166" cy="1565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41041" y="4300766"/>
            <a:ext cx="1000166" cy="1565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43803">
            <a:off x="3173786" y="2703394"/>
            <a:ext cx="2943879" cy="3587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7913" y="3926082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Optical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Bench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9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5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  <p:pic>
        <p:nvPicPr>
          <p:cNvPr id="15" name="Picture 10" descr="RSP_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0" y="4598151"/>
            <a:ext cx="2160000" cy="1619856"/>
          </a:xfr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3" name="Picture 4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252538"/>
            <a:ext cx="2160000" cy="14006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Y:\Photos &amp; Images\PDM hardware\MSPA_sur_ob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0" y="2811176"/>
            <a:ext cx="2160000" cy="162024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Folders by NAME\Gilles\2624_can t take no more.tif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44" y="1423988"/>
            <a:ext cx="6459232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6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252538"/>
            <a:ext cx="2160000" cy="14006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6768"/>
          <a:stretch/>
        </p:blipFill>
        <p:spPr bwMode="auto">
          <a:xfrm>
            <a:off x="2562582" y="1252538"/>
            <a:ext cx="6381393" cy="496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400" y="1259630"/>
            <a:ext cx="3451405" cy="495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  <p:pic>
        <p:nvPicPr>
          <p:cNvPr id="15" name="Picture 10" descr="RSP_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0" y="4598151"/>
            <a:ext cx="2160000" cy="1619856"/>
          </a:xfr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28" name="Picture 4" descr="Y:\Photos &amp; Images\PDM hardware\MSPA_sur_ob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0" y="2811176"/>
            <a:ext cx="2160000" cy="162024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1252538"/>
            <a:ext cx="3310313" cy="4965469"/>
          </a:xfrm>
          <a:prstGeom prst="rect">
            <a:avLst/>
          </a:prstGeom>
        </p:spPr>
      </p:pic>
      <p:sp>
        <p:nvSpPr>
          <p:cNvPr id="9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7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6768"/>
          <a:stretch/>
        </p:blipFill>
        <p:spPr bwMode="auto">
          <a:xfrm>
            <a:off x="2562582" y="1252538"/>
            <a:ext cx="6381393" cy="496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  <p:pic>
        <p:nvPicPr>
          <p:cNvPr id="20" name="Picture 2" descr="C:\Users\aelfving\AppData\Local\Temp\notes530BE2\Rayleighspots_20150824111321788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1215272"/>
            <a:ext cx="235430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elfving\AppData\Local\Temp\notes530BE2\overviewplot_201508232051022600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496"/>
            <a:ext cx="28384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8</a:t>
            </a:fld>
            <a:endParaRPr lang="it-I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38" y="4733510"/>
            <a:ext cx="1626870" cy="16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Y:\Aeolus Logo\logo 8_4_colo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6120000"/>
            <a:ext cx="1238250" cy="4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24" y="1246697"/>
            <a:ext cx="8893726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tabLst>
                <a:tab pos="762000" algn="l"/>
              </a:tabLst>
            </a:pPr>
            <a:r>
              <a:rPr lang="en-US" b="1" dirty="0" smtClean="0">
                <a:solidFill>
                  <a:schemeClr val="accent1"/>
                </a:solidFill>
                <a:sym typeface="Symbol"/>
              </a:rPr>
              <a:t>Transmit &amp; Receive path:</a:t>
            </a:r>
            <a:endParaRPr lang="en-US" b="1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Optical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Bench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and Flight Model laser have </a:t>
            </a:r>
            <a:r>
              <a:rPr lang="en-GB" sz="1600" dirty="0">
                <a:solidFill>
                  <a:schemeClr val="accent1"/>
                </a:solidFill>
                <a:sym typeface="Symbol"/>
              </a:rPr>
              <a:t>been integrated and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aligned</a:t>
            </a:r>
            <a:endParaRPr lang="en-GB" sz="1600" dirty="0">
              <a:solidFill>
                <a:schemeClr val="accent1"/>
              </a:solidFill>
              <a:sym typeface="Symbol"/>
            </a:endParaRP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GB" sz="1600" dirty="0">
                <a:solidFill>
                  <a:schemeClr val="accent1"/>
                </a:solidFill>
                <a:sym typeface="Symbol"/>
              </a:rPr>
              <a:t>Calibration path performance initially 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assessed</a:t>
            </a:r>
          </a:p>
          <a:p>
            <a:pPr marL="285750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LID risk at aperture stop identified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Alternative </a:t>
            </a:r>
            <a:r>
              <a:rPr lang="en-GB" sz="1600" dirty="0" err="1" smtClean="0">
                <a:solidFill>
                  <a:schemeClr val="accent1"/>
                </a:solidFill>
                <a:sym typeface="Symbol"/>
              </a:rPr>
              <a:t>machinable</a:t>
            </a: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 ceramic  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Mounted on Flight Model laser B</a:t>
            </a:r>
          </a:p>
          <a:p>
            <a:pPr marL="742950" lvl="1" indent="-285750">
              <a:spcAft>
                <a:spcPct val="400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GB" sz="1600" dirty="0" smtClean="0">
                <a:solidFill>
                  <a:schemeClr val="accent1"/>
                </a:solidFill>
                <a:sym typeface="Symbol"/>
              </a:rPr>
              <a:t>Operated at </a:t>
            </a:r>
            <a:r>
              <a:rPr lang="en-GB" sz="1600" b="1" u="sng" dirty="0" smtClean="0">
                <a:solidFill>
                  <a:schemeClr val="accent1"/>
                </a:solidFill>
                <a:sym typeface="Symbol"/>
              </a:rPr>
              <a:t>110mJ</a:t>
            </a:r>
            <a:endParaRPr lang="en-GB" sz="1600" b="1" u="sng" dirty="0">
              <a:solidFill>
                <a:schemeClr val="accent1"/>
              </a:solidFill>
              <a:sym typeface="Symbol"/>
            </a:endParaRPr>
          </a:p>
          <a:p>
            <a:pPr>
              <a:spcAft>
                <a:spcPct val="40000"/>
              </a:spcAft>
              <a:tabLst>
                <a:tab pos="762000" algn="l"/>
              </a:tabLst>
            </a:pPr>
            <a:endParaRPr lang="en-US" sz="1600" dirty="0">
              <a:solidFill>
                <a:schemeClr val="accent1"/>
              </a:solidFill>
              <a:sym typeface="Symbol"/>
            </a:endParaRPr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213946" y="6388100"/>
            <a:ext cx="53017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0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800" dirty="0">
                <a:solidFill>
                  <a:schemeClr val="bg2"/>
                </a:solidFill>
              </a:rPr>
              <a:t>Page </a:t>
            </a:r>
            <a:fld id="{0975C864-80FF-4AF9-AA19-D98B7FABDE5F}" type="slidenum">
              <a:rPr lang="it-IT" sz="800">
                <a:solidFill>
                  <a:schemeClr val="bg2"/>
                </a:solidFill>
              </a:rPr>
              <a:pPr eaLnBrk="1" hangingPunct="1"/>
              <a:t>9</a:t>
            </a:fld>
            <a:endParaRPr lang="it-IT" sz="800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3525" y="332910"/>
            <a:ext cx="734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800" dirty="0" smtClean="0"/>
              <a:t>Aeolus</a:t>
            </a:r>
            <a:r>
              <a:rPr lang="en-US" sz="2800" dirty="0"/>
              <a:t>: </a:t>
            </a:r>
            <a:r>
              <a:rPr lang="en-US" sz="2800" dirty="0" smtClean="0"/>
              <a:t>Instrument</a:t>
            </a:r>
            <a:endParaRPr lang="en-GB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1" y="3673138"/>
            <a:ext cx="1747266" cy="1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55" y="2446920"/>
            <a:ext cx="4422395" cy="41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5324" y="5718412"/>
            <a:ext cx="1310185" cy="6163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=16mm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89629" y="4885897"/>
            <a:ext cx="972948" cy="42529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40mm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3974" y="3774070"/>
            <a:ext cx="972948" cy="42529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30mm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1297</Words>
  <Application>Microsoft Office PowerPoint</Application>
  <PresentationFormat>On-screen Show (4:3)</PresentationFormat>
  <Paragraphs>304</Paragraphs>
  <Slides>31</Slides>
  <Notes>20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ESA Presentation</vt:lpstr>
      <vt:lpstr>Custom Design</vt:lpstr>
      <vt:lpstr>Aeolus:  Development and Status</vt:lpstr>
      <vt:lpstr>Outline of the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Harmonic Conversion and UV section</vt:lpstr>
      <vt:lpstr>PowerPoint Presentation</vt:lpstr>
      <vt:lpstr>Ensemble-based FSO diagnostics, NCEP GFS, Ota et al., WMO, Sedona, May 2012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ADM-AEOLUS: Technical Status and Latest Results</dc:title>
  <dc:creator>Anders Elfving</dc:creator>
  <cp:lastModifiedBy>Thomas Kanitz</cp:lastModifiedBy>
  <cp:revision>402</cp:revision>
  <cp:lastPrinted>2013-09-05T09:21:21Z</cp:lastPrinted>
  <dcterms:created xsi:type="dcterms:W3CDTF">2012-05-16T08:49:51Z</dcterms:created>
  <dcterms:modified xsi:type="dcterms:W3CDTF">2015-11-03T15:53:10Z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The Aeolus Wind LIDAR Mission and its Aladin instrument</vt:lpwstr>
  </property>
  <property fmtid="{D5CDD505-2E9C-101B-9397-08002B2CF9AE}" pid="3" name="PSubtitle">
    <vt:lpwstr>The Aeolus Wind LIDAR Mission and its Aladin instrument</vt:lpwstr>
  </property>
  <property fmtid="{D5CDD505-2E9C-101B-9397-08002B2CF9AE}" pid="4" name="PAuthor">
    <vt:lpwstr>Anders Elfving</vt:lpwstr>
  </property>
  <property fmtid="{D5CDD505-2E9C-101B-9397-08002B2CF9AE}" pid="5" name="PPlace">
    <vt:lpwstr>17th CLRC - Barcelona - Spain</vt:lpwstr>
  </property>
  <property fmtid="{D5CDD505-2E9C-101B-9397-08002B2CF9AE}" pid="6" name="PDate">
    <vt:lpwstr>18/06/2013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