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56" r:id="rId2"/>
    <p:sldId id="271" r:id="rId3"/>
    <p:sldId id="357" r:id="rId4"/>
    <p:sldId id="272" r:id="rId5"/>
    <p:sldId id="257" r:id="rId6"/>
    <p:sldId id="290" r:id="rId7"/>
    <p:sldId id="258" r:id="rId8"/>
    <p:sldId id="259" r:id="rId9"/>
    <p:sldId id="300" r:id="rId10"/>
    <p:sldId id="260" r:id="rId11"/>
    <p:sldId id="261" r:id="rId12"/>
    <p:sldId id="343" r:id="rId13"/>
    <p:sldId id="310" r:id="rId14"/>
    <p:sldId id="282" r:id="rId15"/>
    <p:sldId id="270" r:id="rId16"/>
    <p:sldId id="280" r:id="rId17"/>
    <p:sldId id="287" r:id="rId18"/>
    <p:sldId id="303" r:id="rId19"/>
    <p:sldId id="302" r:id="rId20"/>
    <p:sldId id="344" r:id="rId21"/>
    <p:sldId id="336" r:id="rId22"/>
    <p:sldId id="332" r:id="rId23"/>
    <p:sldId id="289" r:id="rId24"/>
    <p:sldId id="278" r:id="rId25"/>
    <p:sldId id="355" r:id="rId26"/>
    <p:sldId id="320" r:id="rId27"/>
    <p:sldId id="307" r:id="rId28"/>
    <p:sldId id="311" r:id="rId29"/>
    <p:sldId id="312" r:id="rId30"/>
    <p:sldId id="351" r:id="rId31"/>
    <p:sldId id="352" r:id="rId32"/>
    <p:sldId id="353" r:id="rId33"/>
    <p:sldId id="354" r:id="rId34"/>
    <p:sldId id="317" r:id="rId35"/>
    <p:sldId id="330" r:id="rId36"/>
    <p:sldId id="32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94660"/>
  </p:normalViewPr>
  <p:slideViewPr>
    <p:cSldViewPr>
      <p:cViewPr varScale="1">
        <p:scale>
          <a:sx n="61" d="100"/>
          <a:sy n="61" d="100"/>
        </p:scale>
        <p:origin x="148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32775-1801-42EA-A5F3-E0A0242FE909}" type="datetimeFigureOut">
              <a:rPr lang="en-US" smtClean="0"/>
              <a:pPr/>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E9E56-956E-43FB-82AE-844C97D63E42}" type="slidenum">
              <a:rPr lang="en-US" smtClean="0"/>
              <a:pPr/>
              <a:t>‹#›</a:t>
            </a:fld>
            <a:endParaRPr lang="en-US"/>
          </a:p>
        </p:txBody>
      </p:sp>
    </p:spTree>
    <p:extLst>
      <p:ext uri="{BB962C8B-B14F-4D97-AF65-F5344CB8AC3E}">
        <p14:creationId xmlns:p14="http://schemas.microsoft.com/office/powerpoint/2010/main" val="253543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58C710-F0AD-8147-AF02-67636D574AEE}" type="slidenum">
              <a:rPr lang="en-US" smtClean="0"/>
              <a:pPr/>
              <a:t>5</a:t>
            </a:fld>
            <a:endParaRPr lang="en-US"/>
          </a:p>
        </p:txBody>
      </p:sp>
    </p:spTree>
    <p:extLst>
      <p:ext uri="{BB962C8B-B14F-4D97-AF65-F5344CB8AC3E}">
        <p14:creationId xmlns:p14="http://schemas.microsoft.com/office/powerpoint/2010/main" val="424308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58C710-F0AD-8147-AF02-67636D574AEE}" type="slidenum">
              <a:rPr lang="en-US" smtClean="0"/>
              <a:pPr/>
              <a:t>7</a:t>
            </a:fld>
            <a:endParaRPr lang="en-US"/>
          </a:p>
        </p:txBody>
      </p:sp>
    </p:spTree>
    <p:extLst>
      <p:ext uri="{BB962C8B-B14F-4D97-AF65-F5344CB8AC3E}">
        <p14:creationId xmlns:p14="http://schemas.microsoft.com/office/powerpoint/2010/main" val="175696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E9E56-956E-43FB-82AE-844C97D63E42}" type="slidenum">
              <a:rPr lang="en-US" smtClean="0"/>
              <a:pPr/>
              <a:t>31</a:t>
            </a:fld>
            <a:endParaRPr lang="en-US"/>
          </a:p>
        </p:txBody>
      </p:sp>
    </p:spTree>
    <p:extLst>
      <p:ext uri="{BB962C8B-B14F-4D97-AF65-F5344CB8AC3E}">
        <p14:creationId xmlns:p14="http://schemas.microsoft.com/office/powerpoint/2010/main" val="394615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61A0DA-DA41-4D0D-A99F-4A4627C92C6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CD6B4-546E-402A-BE17-BF63FA618E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1A0DA-DA41-4D0D-A99F-4A4627C92C6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CD6B4-546E-402A-BE17-BF63FA618E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1A0DA-DA41-4D0D-A99F-4A4627C92C6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CD6B4-546E-402A-BE17-BF63FA618E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1A0DA-DA41-4D0D-A99F-4A4627C92C6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CD6B4-546E-402A-BE17-BF63FA618E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1A0DA-DA41-4D0D-A99F-4A4627C92C6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CD6B4-546E-402A-BE17-BF63FA618E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61A0DA-DA41-4D0D-A99F-4A4627C92C6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CD6B4-546E-402A-BE17-BF63FA618E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61A0DA-DA41-4D0D-A99F-4A4627C92C69}"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CD6B4-546E-402A-BE17-BF63FA618E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1A0DA-DA41-4D0D-A99F-4A4627C92C69}" type="datetimeFigureOut">
              <a:rPr lang="en-US" smtClean="0"/>
              <a:pPr/>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CD6B4-546E-402A-BE17-BF63FA618E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1A0DA-DA41-4D0D-A99F-4A4627C92C69}"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CD6B4-546E-402A-BE17-BF63FA618E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1A0DA-DA41-4D0D-A99F-4A4627C92C6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CD6B4-546E-402A-BE17-BF63FA618E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1A0DA-DA41-4D0D-A99F-4A4627C92C6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CD6B4-546E-402A-BE17-BF63FA618E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1A0DA-DA41-4D0D-A99F-4A4627C92C69}" type="datetimeFigureOut">
              <a:rPr lang="en-US" smtClean="0"/>
              <a:pPr/>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CD6B4-546E-402A-BE17-BF63FA618E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1">
              <a:lumMod val="60000"/>
              <a:lumOff val="40000"/>
            </a:schemeClr>
          </a:solidFill>
          <a:scene3d>
            <a:camera prst="orthographicFront"/>
            <a:lightRig rig="threePt" dir="t"/>
          </a:scene3d>
          <a:sp3d>
            <a:bevelT/>
          </a:sp3d>
        </p:spPr>
        <p:txBody>
          <a:bodyPr>
            <a:normAutofit fontScale="90000"/>
          </a:bodyPr>
          <a:lstStyle/>
          <a:p>
            <a:r>
              <a:rPr lang="en-US" dirty="0" smtClean="0"/>
              <a:t>Using </a:t>
            </a:r>
            <a:r>
              <a:rPr lang="en-US" dirty="0" smtClean="0"/>
              <a:t>TODWL </a:t>
            </a:r>
            <a:r>
              <a:rPr lang="en-US" dirty="0" smtClean="0"/>
              <a:t>soundings to establish expectations for precision airdrops</a:t>
            </a:r>
            <a:endParaRPr lang="en-US" dirty="0"/>
          </a:p>
        </p:txBody>
      </p:sp>
      <p:sp>
        <p:nvSpPr>
          <p:cNvPr id="3" name="Subtitle 2"/>
          <p:cNvSpPr>
            <a:spLocks noGrp="1"/>
          </p:cNvSpPr>
          <p:nvPr>
            <p:ph type="subTitle" idx="1"/>
          </p:nvPr>
        </p:nvSpPr>
        <p:spPr>
          <a:xfrm>
            <a:off x="1143000" y="3978326"/>
            <a:ext cx="6858000" cy="1965273"/>
          </a:xfrm>
        </p:spPr>
        <p:txBody>
          <a:bodyPr>
            <a:normAutofit fontScale="77500" lnSpcReduction="20000"/>
          </a:bodyPr>
          <a:lstStyle/>
          <a:p>
            <a:r>
              <a:rPr lang="en-US" dirty="0" smtClean="0"/>
              <a:t>G. D. Emmitt, S. Greco and K. Godwin</a:t>
            </a:r>
          </a:p>
          <a:p>
            <a:r>
              <a:rPr lang="en-US" dirty="0" smtClean="0"/>
              <a:t>Simpson Weather Associates</a:t>
            </a:r>
          </a:p>
          <a:p>
            <a:endParaRPr lang="en-US" dirty="0"/>
          </a:p>
          <a:p>
            <a:r>
              <a:rPr lang="en-US" b="1" dirty="0" smtClean="0"/>
              <a:t>Working Group on Space-based Lidar Winds</a:t>
            </a:r>
            <a:r>
              <a:rPr lang="en-US" dirty="0" smtClean="0"/>
              <a:t> </a:t>
            </a:r>
          </a:p>
          <a:p>
            <a:r>
              <a:rPr lang="en-US" dirty="0" smtClean="0"/>
              <a:t>3-4 November, 2015</a:t>
            </a:r>
          </a:p>
          <a:p>
            <a:endParaRPr lang="en-US" dirty="0"/>
          </a:p>
        </p:txBody>
      </p:sp>
    </p:spTree>
    <p:extLst>
      <p:ext uri="{BB962C8B-B14F-4D97-AF65-F5344CB8AC3E}">
        <p14:creationId xmlns:p14="http://schemas.microsoft.com/office/powerpoint/2010/main" val="214987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2">
              <a:lumMod val="40000"/>
              <a:lumOff val="60000"/>
            </a:schemeClr>
          </a:solidFill>
          <a:scene3d>
            <a:camera prst="orthographicFront"/>
            <a:lightRig rig="threePt" dir="t"/>
          </a:scene3d>
          <a:sp3d>
            <a:bevelT/>
          </a:sp3d>
        </p:spPr>
        <p:txBody>
          <a:bodyPr/>
          <a:lstStyle/>
          <a:p>
            <a:r>
              <a:rPr lang="en-US" sz="3600" dirty="0" smtClean="0"/>
              <a:t>Ridge Example BDFOM Spreads</a:t>
            </a:r>
            <a:endParaRPr lang="en-US" sz="3600" dirty="0"/>
          </a:p>
        </p:txBody>
      </p:sp>
      <p:pic>
        <p:nvPicPr>
          <p:cNvPr id="1025" name="Picture 1"/>
          <p:cNvPicPr>
            <a:picLocks noChangeAspect="1" noChangeArrowheads="1"/>
          </p:cNvPicPr>
          <p:nvPr/>
        </p:nvPicPr>
        <p:blipFill>
          <a:blip r:embed="rId2" cstate="print"/>
          <a:srcRect/>
          <a:stretch>
            <a:fillRect/>
          </a:stretch>
        </p:blipFill>
        <p:spPr bwMode="auto">
          <a:xfrm>
            <a:off x="772236" y="1143000"/>
            <a:ext cx="7731920" cy="5715000"/>
          </a:xfrm>
          <a:prstGeom prst="rect">
            <a:avLst/>
          </a:prstGeom>
          <a:noFill/>
          <a:ln w="9525">
            <a:noFill/>
            <a:miter lim="800000"/>
            <a:headEnd/>
            <a:tailEnd/>
          </a:ln>
          <a:effectLst/>
        </p:spPr>
      </p:pic>
      <p:sp>
        <p:nvSpPr>
          <p:cNvPr id="5" name="TextBox 4"/>
          <p:cNvSpPr txBox="1"/>
          <p:nvPr/>
        </p:nvSpPr>
        <p:spPr>
          <a:xfrm>
            <a:off x="208075" y="4495800"/>
            <a:ext cx="1364925" cy="646331"/>
          </a:xfrm>
          <a:prstGeom prst="rect">
            <a:avLst/>
          </a:prstGeom>
          <a:noFill/>
        </p:spPr>
        <p:txBody>
          <a:bodyPr wrap="none" rtlCol="0">
            <a:spAutoFit/>
          </a:bodyPr>
          <a:lstStyle/>
          <a:p>
            <a:r>
              <a:rPr lang="en-US" dirty="0" smtClean="0"/>
              <a:t>Winds (mps)</a:t>
            </a:r>
          </a:p>
          <a:p>
            <a:r>
              <a:rPr lang="en-US" dirty="0" smtClean="0"/>
              <a:t>at 50m AGL</a:t>
            </a:r>
            <a:endParaRPr lang="en-US" dirty="0"/>
          </a:p>
        </p:txBody>
      </p:sp>
      <p:sp>
        <p:nvSpPr>
          <p:cNvPr id="6" name="TextBox 5"/>
          <p:cNvSpPr txBox="1"/>
          <p:nvPr/>
        </p:nvSpPr>
        <p:spPr>
          <a:xfrm>
            <a:off x="7696200" y="2414516"/>
            <a:ext cx="1365502" cy="369332"/>
          </a:xfrm>
          <a:prstGeom prst="rect">
            <a:avLst/>
          </a:prstGeom>
          <a:noFill/>
        </p:spPr>
        <p:txBody>
          <a:bodyPr wrap="none" rtlCol="0">
            <a:spAutoFit/>
          </a:bodyPr>
          <a:lstStyle/>
          <a:p>
            <a:r>
              <a:rPr lang="en-US" dirty="0" smtClean="0"/>
              <a:t>Distance (m)</a:t>
            </a:r>
            <a:endParaRPr lang="en-US" dirty="0"/>
          </a:p>
        </p:txBody>
      </p:sp>
      <p:sp>
        <p:nvSpPr>
          <p:cNvPr id="7" name="TextBox 6"/>
          <p:cNvSpPr txBox="1"/>
          <p:nvPr/>
        </p:nvSpPr>
        <p:spPr>
          <a:xfrm>
            <a:off x="208075" y="2209800"/>
            <a:ext cx="1128322" cy="369332"/>
          </a:xfrm>
          <a:prstGeom prst="rect">
            <a:avLst/>
          </a:prstGeom>
          <a:noFill/>
        </p:spPr>
        <p:txBody>
          <a:bodyPr wrap="none" rtlCol="0">
            <a:spAutoFit/>
          </a:bodyPr>
          <a:lstStyle/>
          <a:p>
            <a:r>
              <a:rPr lang="en-US" dirty="0" smtClean="0"/>
              <a:t>Height(m)</a:t>
            </a:r>
            <a:endParaRPr lang="en-US" dirty="0"/>
          </a:p>
        </p:txBody>
      </p:sp>
      <p:sp>
        <p:nvSpPr>
          <p:cNvPr id="10" name="Rectangle 9"/>
          <p:cNvSpPr/>
          <p:nvPr/>
        </p:nvSpPr>
        <p:spPr>
          <a:xfrm>
            <a:off x="2705099" y="2387116"/>
            <a:ext cx="347249" cy="311634"/>
          </a:xfrm>
          <a:prstGeom prst="rect">
            <a:avLst/>
          </a:prstGeom>
          <a:solidFill>
            <a:schemeClr val="bg1">
              <a:alpha val="6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96200" y="1542197"/>
            <a:ext cx="594988" cy="369332"/>
          </a:xfrm>
          <a:prstGeom prst="rect">
            <a:avLst/>
          </a:prstGeom>
          <a:noFill/>
        </p:spPr>
        <p:txBody>
          <a:bodyPr wrap="square" rtlCol="0">
            <a:spAutoFit/>
          </a:bodyPr>
          <a:lstStyle/>
          <a:p>
            <a:r>
              <a:rPr lang="en-US" dirty="0" smtClean="0"/>
              <a:t>60</a:t>
            </a:r>
            <a:endParaRPr lang="en-US" dirty="0"/>
          </a:p>
        </p:txBody>
      </p:sp>
      <p:sp>
        <p:nvSpPr>
          <p:cNvPr id="12" name="TextBox 11"/>
          <p:cNvSpPr txBox="1"/>
          <p:nvPr/>
        </p:nvSpPr>
        <p:spPr>
          <a:xfrm>
            <a:off x="7696200" y="3309161"/>
            <a:ext cx="301686" cy="369332"/>
          </a:xfrm>
          <a:prstGeom prst="rect">
            <a:avLst/>
          </a:prstGeom>
          <a:noFill/>
        </p:spPr>
        <p:txBody>
          <a:bodyPr wrap="none" rtlCol="0">
            <a:spAutoFit/>
          </a:bodyPr>
          <a:lstStyle/>
          <a:p>
            <a:r>
              <a:rPr lang="en-US" dirty="0" smtClean="0"/>
              <a:t>0</a:t>
            </a:r>
            <a:endParaRPr lang="en-US" dirty="0"/>
          </a:p>
        </p:txBody>
      </p:sp>
      <p:sp>
        <p:nvSpPr>
          <p:cNvPr id="13" name="Slide Number Placeholder 3"/>
          <p:cNvSpPr>
            <a:spLocks noGrp="1"/>
          </p:cNvSpPr>
          <p:nvPr>
            <p:ph type="sldNum" sz="quarter" idx="12"/>
          </p:nvPr>
        </p:nvSpPr>
        <p:spPr>
          <a:xfrm>
            <a:off x="6553200" y="6356350"/>
            <a:ext cx="2133600" cy="365125"/>
          </a:xfrm>
        </p:spPr>
        <p:txBody>
          <a:bodyPr/>
          <a:lstStyle/>
          <a:p>
            <a:pPr>
              <a:defRPr/>
            </a:pPr>
            <a:fld id="{25F6D4D3-5E02-1143-97BD-C706614E6487}" type="slidenum">
              <a:rPr lang="en-US" smtClean="0"/>
              <a:pPr>
                <a:defRPr/>
              </a:pPr>
              <a:t>10</a:t>
            </a:fld>
            <a:endParaRPr lang="en-US"/>
          </a:p>
        </p:txBody>
      </p:sp>
      <p:sp>
        <p:nvSpPr>
          <p:cNvPr id="3" name="TextBox 2"/>
          <p:cNvSpPr txBox="1"/>
          <p:nvPr/>
        </p:nvSpPr>
        <p:spPr>
          <a:xfrm>
            <a:off x="706620" y="1326522"/>
            <a:ext cx="432234" cy="369332"/>
          </a:xfrm>
          <a:prstGeom prst="rect">
            <a:avLst/>
          </a:prstGeom>
          <a:solidFill>
            <a:schemeClr val="tx2">
              <a:lumMod val="40000"/>
              <a:lumOff val="60000"/>
            </a:schemeClr>
          </a:solidFill>
        </p:spPr>
        <p:txBody>
          <a:bodyPr wrap="none" rtlCol="0">
            <a:spAutoFit/>
          </a:bodyPr>
          <a:lstStyle/>
          <a:p>
            <a:r>
              <a:rPr lang="en-US" dirty="0" smtClean="0"/>
              <a:t>DZ</a:t>
            </a:r>
            <a:endParaRPr lang="en-US" dirty="0"/>
          </a:p>
        </p:txBody>
      </p:sp>
      <p:cxnSp>
        <p:nvCxnSpPr>
          <p:cNvPr id="8" name="Straight Arrow Connector 7"/>
          <p:cNvCxnSpPr/>
          <p:nvPr/>
        </p:nvCxnSpPr>
        <p:spPr>
          <a:xfrm>
            <a:off x="1134714" y="1604737"/>
            <a:ext cx="1744009" cy="93819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65049" y="3557475"/>
            <a:ext cx="1554143" cy="646331"/>
          </a:xfrm>
          <a:prstGeom prst="rect">
            <a:avLst/>
          </a:prstGeom>
          <a:noFill/>
        </p:spPr>
        <p:txBody>
          <a:bodyPr wrap="none" rtlCol="0">
            <a:spAutoFit/>
          </a:bodyPr>
          <a:lstStyle/>
          <a:p>
            <a:r>
              <a:rPr lang="en-US" dirty="0" smtClean="0"/>
              <a:t>16 x 16 km </a:t>
            </a:r>
          </a:p>
          <a:p>
            <a:r>
              <a:rPr lang="en-US" dirty="0" smtClean="0"/>
              <a:t>Box around DZ</a:t>
            </a:r>
          </a:p>
        </p:txBody>
      </p:sp>
    </p:spTree>
    <p:extLst>
      <p:ext uri="{BB962C8B-B14F-4D97-AF65-F5344CB8AC3E}">
        <p14:creationId xmlns:p14="http://schemas.microsoft.com/office/powerpoint/2010/main" val="133811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256" y="1414272"/>
            <a:ext cx="6035675" cy="5311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944562"/>
          </a:xfrm>
          <a:solidFill>
            <a:schemeClr val="tx2">
              <a:lumMod val="40000"/>
              <a:lumOff val="60000"/>
            </a:schemeClr>
          </a:solidFill>
          <a:scene3d>
            <a:camera prst="orthographicFront"/>
            <a:lightRig rig="threePt" dir="t"/>
          </a:scene3d>
          <a:sp3d>
            <a:bevelT/>
          </a:sp3d>
        </p:spPr>
        <p:txBody>
          <a:bodyPr/>
          <a:lstStyle/>
          <a:p>
            <a:r>
              <a:rPr lang="en-US" dirty="0" smtClean="0"/>
              <a:t>Impact Points for 10,000’ drop</a:t>
            </a:r>
            <a:endParaRPr lang="en-US" dirty="0"/>
          </a:p>
        </p:txBody>
      </p:sp>
      <p:sp>
        <p:nvSpPr>
          <p:cNvPr id="4" name="TextBox 3"/>
          <p:cNvSpPr txBox="1"/>
          <p:nvPr/>
        </p:nvSpPr>
        <p:spPr>
          <a:xfrm>
            <a:off x="6322946" y="3429000"/>
            <a:ext cx="1941878" cy="830997"/>
          </a:xfrm>
          <a:prstGeom prst="rect">
            <a:avLst/>
          </a:prstGeom>
          <a:noFill/>
        </p:spPr>
        <p:txBody>
          <a:bodyPr wrap="none" rtlCol="0">
            <a:spAutoFit/>
          </a:bodyPr>
          <a:lstStyle/>
          <a:p>
            <a:pPr algn="ctr"/>
            <a:r>
              <a:rPr lang="en-US" sz="2400" dirty="0" smtClean="0"/>
              <a:t>Terrain Height</a:t>
            </a:r>
          </a:p>
          <a:p>
            <a:pPr algn="ctr"/>
            <a:r>
              <a:rPr lang="en-US" sz="2400" dirty="0" smtClean="0"/>
              <a:t>(meters MSL)</a:t>
            </a:r>
            <a:endParaRPr lang="en-US" sz="2400" dirty="0"/>
          </a:p>
        </p:txBody>
      </p:sp>
      <p:sp>
        <p:nvSpPr>
          <p:cNvPr id="5" name="TextBox 4"/>
          <p:cNvSpPr txBox="1"/>
          <p:nvPr/>
        </p:nvSpPr>
        <p:spPr>
          <a:xfrm>
            <a:off x="1981200" y="2819400"/>
            <a:ext cx="1339854" cy="369332"/>
          </a:xfrm>
          <a:prstGeom prst="rect">
            <a:avLst/>
          </a:prstGeom>
          <a:solidFill>
            <a:schemeClr val="bg1"/>
          </a:solidFill>
        </p:spPr>
        <p:txBody>
          <a:bodyPr wrap="none" rtlCol="0">
            <a:spAutoFit/>
          </a:bodyPr>
          <a:lstStyle/>
          <a:p>
            <a:r>
              <a:rPr lang="en-US" dirty="0" smtClean="0"/>
              <a:t>Ridge Target</a:t>
            </a:r>
            <a:endParaRPr lang="en-US" dirty="0"/>
          </a:p>
        </p:txBody>
      </p:sp>
      <p:sp>
        <p:nvSpPr>
          <p:cNvPr id="6" name="Slide Number Placeholder 2"/>
          <p:cNvSpPr>
            <a:spLocks noGrp="1"/>
          </p:cNvSpPr>
          <p:nvPr>
            <p:ph type="sldNum" sz="quarter" idx="12"/>
          </p:nvPr>
        </p:nvSpPr>
        <p:spPr>
          <a:xfrm>
            <a:off x="6553200" y="6356350"/>
            <a:ext cx="2133600" cy="365125"/>
          </a:xfrm>
        </p:spPr>
        <p:txBody>
          <a:bodyPr/>
          <a:lstStyle/>
          <a:p>
            <a:pPr>
              <a:defRPr/>
            </a:pPr>
            <a:fld id="{58567B4F-4FA8-E743-B425-40CB9FFB9E90}" type="slidenum">
              <a:rPr lang="en-US" smtClean="0"/>
              <a:pPr>
                <a:defRPr/>
              </a:pPr>
              <a:t>11</a:t>
            </a:fld>
            <a:endParaRPr lang="en-US"/>
          </a:p>
        </p:txBody>
      </p:sp>
    </p:spTree>
    <p:extLst>
      <p:ext uri="{BB962C8B-B14F-4D97-AF65-F5344CB8AC3E}">
        <p14:creationId xmlns:p14="http://schemas.microsoft.com/office/powerpoint/2010/main" val="2798966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scene3d>
            <a:camera prst="orthographicFront"/>
            <a:lightRig rig="threePt" dir="t"/>
          </a:scene3d>
          <a:sp3d>
            <a:bevelT/>
          </a:sp3d>
        </p:spPr>
        <p:txBody>
          <a:bodyPr/>
          <a:lstStyle/>
          <a:p>
            <a:r>
              <a:rPr lang="en-US" dirty="0" err="1" smtClean="0"/>
              <a:t>Dugway</a:t>
            </a:r>
            <a:r>
              <a:rPr lang="en-US" dirty="0" smtClean="0"/>
              <a:t> case study</a:t>
            </a:r>
            <a:endParaRPr lang="en-US" dirty="0"/>
          </a:p>
        </p:txBody>
      </p:sp>
      <p:sp>
        <p:nvSpPr>
          <p:cNvPr id="3" name="Content Placeholder 2"/>
          <p:cNvSpPr>
            <a:spLocks noGrp="1"/>
          </p:cNvSpPr>
          <p:nvPr>
            <p:ph idx="1"/>
          </p:nvPr>
        </p:nvSpPr>
        <p:spPr/>
        <p:txBody>
          <a:bodyPr>
            <a:normAutofit lnSpcReduction="10000"/>
          </a:bodyPr>
          <a:lstStyle/>
          <a:p>
            <a:r>
              <a:rPr lang="en-US" dirty="0" smtClean="0"/>
              <a:t>October  2012 during ONR/NSF MATERHORN experiment at </a:t>
            </a:r>
            <a:r>
              <a:rPr lang="en-US" dirty="0" err="1" smtClean="0"/>
              <a:t>Dugway</a:t>
            </a:r>
            <a:r>
              <a:rPr lang="en-US" dirty="0" smtClean="0"/>
              <a:t> Proving Grounds.</a:t>
            </a:r>
          </a:p>
          <a:p>
            <a:r>
              <a:rPr lang="en-US" dirty="0" smtClean="0"/>
              <a:t>3000 </a:t>
            </a:r>
            <a:r>
              <a:rPr lang="en-US" dirty="0" smtClean="0"/>
              <a:t>TODWL </a:t>
            </a:r>
            <a:r>
              <a:rPr lang="en-US" dirty="0" smtClean="0"/>
              <a:t>sounding between Salt Lake City and Granite Mountain as well as over and around Granite Mountain. Only using soundings on approach to DPG and near PAWSII test site.</a:t>
            </a:r>
          </a:p>
          <a:p>
            <a:r>
              <a:rPr lang="en-US" dirty="0" smtClean="0"/>
              <a:t>Output from the WRF model for the same period of time.</a:t>
            </a:r>
            <a:endParaRPr lang="en-US" dirty="0"/>
          </a:p>
        </p:txBody>
      </p:sp>
    </p:spTree>
    <p:extLst>
      <p:ext uri="{BB962C8B-B14F-4D97-AF65-F5344CB8AC3E}">
        <p14:creationId xmlns:p14="http://schemas.microsoft.com/office/powerpoint/2010/main" val="2610829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2">
              <a:lumMod val="40000"/>
              <a:lumOff val="60000"/>
            </a:schemeClr>
          </a:solidFill>
          <a:scene3d>
            <a:camera prst="orthographicFront"/>
            <a:lightRig rig="threePt" dir="t"/>
          </a:scene3d>
          <a:sp3d>
            <a:bevelT/>
          </a:sp3d>
        </p:spPr>
        <p:txBody>
          <a:bodyPr/>
          <a:lstStyle/>
          <a:p>
            <a:r>
              <a:rPr lang="en-US" dirty="0" smtClean="0"/>
              <a:t>Granite Mountain, DPG</a:t>
            </a:r>
            <a:endParaRPr lang="en-US" dirty="0"/>
          </a:p>
        </p:txBody>
      </p:sp>
      <p:pic>
        <p:nvPicPr>
          <p:cNvPr id="5" name="Picture 4"/>
          <p:cNvPicPr>
            <a:picLocks noChangeAspect="1"/>
          </p:cNvPicPr>
          <p:nvPr/>
        </p:nvPicPr>
        <p:blipFill>
          <a:blip r:embed="rId2" cstate="print"/>
          <a:stretch>
            <a:fillRect/>
          </a:stretch>
        </p:blipFill>
        <p:spPr>
          <a:xfrm>
            <a:off x="1219200" y="1752600"/>
            <a:ext cx="7016148" cy="4719195"/>
          </a:xfrm>
          <a:prstGeom prst="rect">
            <a:avLst/>
          </a:prstGeom>
        </p:spPr>
      </p:pic>
    </p:spTree>
    <p:extLst>
      <p:ext uri="{BB962C8B-B14F-4D97-AF65-F5344CB8AC3E}">
        <p14:creationId xmlns:p14="http://schemas.microsoft.com/office/powerpoint/2010/main" val="135024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RFd03_Granite_Mountain_zoom_2220z_Level5.png"/>
          <p:cNvPicPr>
            <a:picLocks noChangeAspect="1"/>
          </p:cNvPicPr>
          <p:nvPr/>
        </p:nvPicPr>
        <p:blipFill>
          <a:blip r:embed="rId2" cstate="print"/>
          <a:stretch>
            <a:fillRect/>
          </a:stretch>
        </p:blipFill>
        <p:spPr>
          <a:xfrm>
            <a:off x="152400" y="1600200"/>
            <a:ext cx="9144000" cy="4978400"/>
          </a:xfrm>
          <a:prstGeom prst="rect">
            <a:avLst/>
          </a:prstGeom>
        </p:spPr>
      </p:pic>
      <p:sp>
        <p:nvSpPr>
          <p:cNvPr id="3" name="Title 2"/>
          <p:cNvSpPr>
            <a:spLocks noGrp="1"/>
          </p:cNvSpPr>
          <p:nvPr>
            <p:ph type="title"/>
          </p:nvPr>
        </p:nvSpPr>
        <p:spPr/>
        <p:txBody>
          <a:bodyPr>
            <a:normAutofit fontScale="90000"/>
          </a:bodyPr>
          <a:lstStyle/>
          <a:p>
            <a:r>
              <a:rPr lang="en-US" dirty="0" smtClean="0"/>
              <a:t>Example of WRF model output winds (100m </a:t>
            </a:r>
            <a:r>
              <a:rPr lang="en-US" dirty="0" err="1" smtClean="0"/>
              <a:t>agl</a:t>
            </a:r>
            <a:r>
              <a:rPr lang="en-US" dirty="0" smtClean="0"/>
              <a:t>) around Granite Mountain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scene3d>
            <a:camera prst="orthographicFront"/>
            <a:lightRig rig="threePt" dir="t"/>
          </a:scene3d>
          <a:sp3d>
            <a:bevelT/>
          </a:sp3d>
        </p:spPr>
        <p:txBody>
          <a:bodyPr/>
          <a:lstStyle/>
          <a:p>
            <a:r>
              <a:rPr lang="en-US" dirty="0" err="1" smtClean="0"/>
              <a:t>Dugway</a:t>
            </a:r>
            <a:r>
              <a:rPr lang="en-US" dirty="0" smtClean="0"/>
              <a:t> case studies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October  06,09,10 and 17, 2012 during ONR/NSF MATERHORN experiment at </a:t>
            </a:r>
            <a:r>
              <a:rPr lang="en-US" dirty="0" err="1" smtClean="0"/>
              <a:t>Dugway</a:t>
            </a:r>
            <a:r>
              <a:rPr lang="en-US" dirty="0" smtClean="0"/>
              <a:t> Proving Grounds.</a:t>
            </a:r>
          </a:p>
          <a:p>
            <a:r>
              <a:rPr lang="en-US" dirty="0" smtClean="0"/>
              <a:t>TO</a:t>
            </a:r>
            <a:r>
              <a:rPr lang="en-US" dirty="0" smtClean="0"/>
              <a:t>DWL </a:t>
            </a:r>
            <a:r>
              <a:rPr lang="en-US" dirty="0" smtClean="0"/>
              <a:t>soundings between Salt Lake City and Granite Mountain as well as over and around Granite Mountain. Only using soundings on approach to DPG and near PAWSII operations site.</a:t>
            </a:r>
          </a:p>
          <a:p>
            <a:r>
              <a:rPr lang="en-US" dirty="0" smtClean="0"/>
              <a:t>Output from the WRF model for the same period of time and along the same path as TODWL.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tx2">
              <a:lumMod val="40000"/>
              <a:lumOff val="60000"/>
            </a:schemeClr>
          </a:solidFill>
          <a:scene3d>
            <a:camera prst="orthographicFront"/>
            <a:lightRig rig="threePt" dir="t"/>
          </a:scene3d>
          <a:sp3d>
            <a:bevelT/>
          </a:sp3d>
        </p:spPr>
        <p:txBody>
          <a:bodyPr>
            <a:normAutofit fontScale="90000"/>
          </a:bodyPr>
          <a:lstStyle/>
          <a:p>
            <a:r>
              <a:rPr lang="en-US" dirty="0" smtClean="0"/>
              <a:t>TO</a:t>
            </a:r>
            <a:r>
              <a:rPr lang="en-US" dirty="0" smtClean="0"/>
              <a:t>DWL </a:t>
            </a:r>
            <a:r>
              <a:rPr lang="en-US" dirty="0" smtClean="0"/>
              <a:t>wind sounding locations </a:t>
            </a:r>
            <a:br>
              <a:rPr lang="en-US" dirty="0" smtClean="0"/>
            </a:br>
            <a:r>
              <a:rPr lang="en-US" dirty="0" smtClean="0"/>
              <a:t>October 10, 2012</a:t>
            </a:r>
            <a:endParaRPr lang="en-US" dirty="0"/>
          </a:p>
        </p:txBody>
      </p:sp>
      <p:sp>
        <p:nvSpPr>
          <p:cNvPr id="5122" name="AutoShape 2" descr="https://outlook.office365.com/owa/service.svc/s/GetFileAttachment?id=AAMkADAyZmM1MmVlLTc4NGYtNGMzZi1iY2Q2LTNhYjVkZmI1NDE1ZgBGAAAAAABJV6sogbKjQJeyCmqNfhqeBwDldgJRuJTdT50KJmF0MNsTAAAAAAEMAADldgJRuJTdT50KJmF0MNsTAADdb66zAAABEgAQANdNZutjWbtErFxA1JA1acM%3D&amp;X-OWA-CANARY=yAbrEKLwjU-Jv8EeBhHpVkB1ZOQFp9IYc2_qb6zyFnNh1BWVe-nNjaWZJIhyjB51EiWvIBuUbJM."/>
          <p:cNvSpPr>
            <a:spLocks noChangeAspect="1" noChangeArrowheads="1"/>
          </p:cNvSpPr>
          <p:nvPr/>
        </p:nvSpPr>
        <p:spPr bwMode="auto">
          <a:xfrm>
            <a:off x="63500" y="-136525"/>
            <a:ext cx="14935200" cy="10048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3" name="Picture 3" descr="C:\Users\gde\Documents\Airdrop\101012_TODWL.png"/>
          <p:cNvPicPr>
            <a:picLocks noChangeAspect="1" noChangeArrowheads="1"/>
          </p:cNvPicPr>
          <p:nvPr/>
        </p:nvPicPr>
        <p:blipFill>
          <a:blip r:embed="rId2" cstate="print"/>
          <a:srcRect/>
          <a:stretch>
            <a:fillRect/>
          </a:stretch>
        </p:blipFill>
        <p:spPr bwMode="auto">
          <a:xfrm>
            <a:off x="1066800" y="1752600"/>
            <a:ext cx="7010400" cy="4716819"/>
          </a:xfrm>
          <a:prstGeom prst="rect">
            <a:avLst/>
          </a:prstGeom>
          <a:noFill/>
        </p:spPr>
      </p:pic>
      <p:cxnSp>
        <p:nvCxnSpPr>
          <p:cNvPr id="6" name="Straight Arrow Connector 5"/>
          <p:cNvCxnSpPr/>
          <p:nvPr/>
        </p:nvCxnSpPr>
        <p:spPr>
          <a:xfrm flipH="1">
            <a:off x="3200400" y="3200400"/>
            <a:ext cx="3505200" cy="1371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8200" y="3657600"/>
            <a:ext cx="724878" cy="369332"/>
          </a:xfrm>
          <a:prstGeom prst="rect">
            <a:avLst/>
          </a:prstGeom>
          <a:noFill/>
        </p:spPr>
        <p:txBody>
          <a:bodyPr wrap="none" rtlCol="0">
            <a:spAutoFit/>
          </a:bodyPr>
          <a:lstStyle/>
          <a:p>
            <a:r>
              <a:rPr lang="en-US" dirty="0" smtClean="0"/>
              <a:t>44nm</a:t>
            </a:r>
            <a:endParaRPr lang="en-US" dirty="0"/>
          </a:p>
        </p:txBody>
      </p:sp>
      <p:sp>
        <p:nvSpPr>
          <p:cNvPr id="7" name="Sun 6"/>
          <p:cNvSpPr/>
          <p:nvPr/>
        </p:nvSpPr>
        <p:spPr>
          <a:xfrm>
            <a:off x="2514600" y="5029200"/>
            <a:ext cx="381000" cy="3048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scene3d>
            <a:camera prst="orthographicFront"/>
            <a:lightRig rig="threePt" dir="t"/>
          </a:scene3d>
          <a:sp3d>
            <a:bevelT/>
          </a:sp3d>
        </p:spPr>
        <p:txBody>
          <a:bodyPr>
            <a:normAutofit fontScale="90000"/>
          </a:bodyPr>
          <a:lstStyle/>
          <a:p>
            <a:r>
              <a:rPr lang="en-US" dirty="0" smtClean="0"/>
              <a:t>WRF/TODWL </a:t>
            </a:r>
            <a:r>
              <a:rPr lang="en-US" dirty="0" smtClean="0"/>
              <a:t>wind profile comparisons</a:t>
            </a:r>
            <a:endParaRPr lang="en-US" dirty="0"/>
          </a:p>
        </p:txBody>
      </p:sp>
      <p:sp>
        <p:nvSpPr>
          <p:cNvPr id="3" name="Content Placeholder 2"/>
          <p:cNvSpPr>
            <a:spLocks noGrp="1"/>
          </p:cNvSpPr>
          <p:nvPr>
            <p:ph idx="1"/>
          </p:nvPr>
        </p:nvSpPr>
        <p:spPr/>
        <p:txBody>
          <a:bodyPr/>
          <a:lstStyle/>
          <a:p>
            <a:r>
              <a:rPr lang="en-US" dirty="0" smtClean="0"/>
              <a:t>Example case for DZ location close to the PAWSII  operations center site just on the eastern side of Granite Mountain.</a:t>
            </a:r>
          </a:p>
          <a:p>
            <a:r>
              <a:rPr lang="en-US" dirty="0" smtClean="0"/>
              <a:t>Use WRF model output for the approximate times (~ 5 minutes) and locations ( .5km) of  </a:t>
            </a:r>
            <a:r>
              <a:rPr lang="en-US" dirty="0" smtClean="0"/>
              <a:t>TODWL </a:t>
            </a:r>
            <a:r>
              <a:rPr lang="en-US" dirty="0" smtClean="0"/>
              <a:t>sounding.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35508" y="838199"/>
            <a:ext cx="7072984" cy="5181602"/>
          </a:xfrm>
          <a:prstGeom prst="rect">
            <a:avLst/>
          </a:prstGeom>
        </p:spPr>
      </p:pic>
      <p:sp>
        <p:nvSpPr>
          <p:cNvPr id="3" name="TextBox 2"/>
          <p:cNvSpPr txBox="1"/>
          <p:nvPr/>
        </p:nvSpPr>
        <p:spPr>
          <a:xfrm>
            <a:off x="457200" y="228600"/>
            <a:ext cx="919611" cy="369332"/>
          </a:xfrm>
          <a:prstGeom prst="rect">
            <a:avLst/>
          </a:prstGeom>
          <a:noFill/>
        </p:spPr>
        <p:txBody>
          <a:bodyPr wrap="none" rtlCol="0">
            <a:spAutoFit/>
          </a:bodyPr>
          <a:lstStyle/>
          <a:p>
            <a:r>
              <a:rPr lang="en-US" dirty="0" smtClean="0"/>
              <a:t>Replace</a:t>
            </a:r>
            <a:endParaRPr lang="en-US" dirty="0"/>
          </a:p>
        </p:txBody>
      </p:sp>
    </p:spTree>
    <p:extLst>
      <p:ext uri="{BB962C8B-B14F-4D97-AF65-F5344CB8AC3E}">
        <p14:creationId xmlns:p14="http://schemas.microsoft.com/office/powerpoint/2010/main" val="3322245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9319200" y="15544800"/>
            <a:ext cx="10058400" cy="914400"/>
          </a:xfrm>
          <a:prstGeom prst="rect">
            <a:avLst/>
          </a:prstGeom>
          <a:solidFill>
            <a:schemeClr val="accent1">
              <a:lumMod val="60000"/>
              <a:lumOff val="40000"/>
            </a:schemeClr>
          </a:solidFill>
        </p:spPr>
        <p:txBody>
          <a:bodyPr>
            <a:normAutofit fontScale="85000" lnSpcReduction="10000"/>
          </a:bodyPr>
          <a:lstStyle/>
          <a:p>
            <a:r>
              <a:rPr lang="en-US" sz="4800" dirty="0" smtClean="0"/>
              <a:t>East Slope Wind Speed from TODWL and WRF  </a:t>
            </a:r>
            <a:endParaRPr lang="en-US" sz="4800" dirty="0"/>
          </a:p>
        </p:txBody>
      </p:sp>
      <p:graphicFrame>
        <p:nvGraphicFramePr>
          <p:cNvPr id="3" name="Object 2"/>
          <p:cNvGraphicFramePr>
            <a:graphicFrameLocks noChangeAspect="1"/>
          </p:cNvGraphicFramePr>
          <p:nvPr/>
        </p:nvGraphicFramePr>
        <p:xfrm>
          <a:off x="39319200" y="16916400"/>
          <a:ext cx="5702300" cy="6477000"/>
        </p:xfrm>
        <a:graphic>
          <a:graphicData uri="http://schemas.openxmlformats.org/presentationml/2006/ole">
            <mc:AlternateContent xmlns:mc="http://schemas.openxmlformats.org/markup-compatibility/2006">
              <mc:Choice xmlns:v="urn:schemas-microsoft-com:vml" Requires="v">
                <p:oleObj spid="_x0000_s48184" r:id="rId3" imgW="9355484" imgH="7484083" progId="">
                  <p:embed/>
                </p:oleObj>
              </mc:Choice>
              <mc:Fallback>
                <p:oleObj r:id="rId3" imgW="9355484" imgH="7484083" progId="">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9200" y="16916400"/>
                        <a:ext cx="57023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nvGraphicFramePr>
        <p:xfrm>
          <a:off x="44119800" y="16992600"/>
          <a:ext cx="5922963" cy="6324600"/>
        </p:xfrm>
        <a:graphic>
          <a:graphicData uri="http://schemas.openxmlformats.org/presentationml/2006/ole">
            <mc:AlternateContent xmlns:mc="http://schemas.openxmlformats.org/markup-compatibility/2006">
              <mc:Choice xmlns:v="urn:schemas-microsoft-com:vml" Requires="v">
                <p:oleObj spid="_x0000_s48185" r:id="rId5" imgW="9355484" imgH="7436917" progId="">
                  <p:embed/>
                </p:oleObj>
              </mc:Choice>
              <mc:Fallback>
                <p:oleObj r:id="rId5" imgW="9355484" imgH="7436917"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19800" y="16992600"/>
                        <a:ext cx="5922963"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p:cNvPicPr>
            <a:picLocks noChangeAspect="1"/>
          </p:cNvPicPr>
          <p:nvPr/>
        </p:nvPicPr>
        <p:blipFill>
          <a:blip r:embed="rId7" cstate="print"/>
          <a:stretch>
            <a:fillRect/>
          </a:stretch>
        </p:blipFill>
        <p:spPr>
          <a:xfrm>
            <a:off x="914399" y="915814"/>
            <a:ext cx="7315202" cy="5026372"/>
          </a:xfrm>
          <a:prstGeom prst="rect">
            <a:avLst/>
          </a:prstGeom>
        </p:spPr>
      </p:pic>
      <p:sp>
        <p:nvSpPr>
          <p:cNvPr id="6" name="TextBox 5"/>
          <p:cNvSpPr txBox="1"/>
          <p:nvPr/>
        </p:nvSpPr>
        <p:spPr>
          <a:xfrm>
            <a:off x="454593" y="269483"/>
            <a:ext cx="919611" cy="646331"/>
          </a:xfrm>
          <a:prstGeom prst="rect">
            <a:avLst/>
          </a:prstGeom>
          <a:noFill/>
        </p:spPr>
        <p:txBody>
          <a:bodyPr wrap="none" rtlCol="0">
            <a:spAutoFit/>
          </a:bodyPr>
          <a:lstStyle/>
          <a:p>
            <a:r>
              <a:rPr lang="en-US" dirty="0"/>
              <a:t>Replace</a:t>
            </a:r>
          </a:p>
          <a:p>
            <a:endParaRPr lang="en-US" dirty="0"/>
          </a:p>
        </p:txBody>
      </p:sp>
    </p:spTree>
    <p:extLst>
      <p:ext uri="{BB962C8B-B14F-4D97-AF65-F5344CB8AC3E}">
        <p14:creationId xmlns:p14="http://schemas.microsoft.com/office/powerpoint/2010/main" val="4109314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scene3d>
            <a:camera prst="orthographicFront"/>
            <a:lightRig rig="threePt" dir="t"/>
          </a:scene3d>
          <a:sp3d>
            <a:bevelT/>
          </a:sp3d>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Use existing WRF model and </a:t>
            </a:r>
            <a:r>
              <a:rPr lang="en-US" dirty="0" smtClean="0"/>
              <a:t>TODWL (Tw</a:t>
            </a:r>
            <a:r>
              <a:rPr lang="en-US" dirty="0" smtClean="0"/>
              <a:t>in Otter</a:t>
            </a:r>
            <a:r>
              <a:rPr lang="en-US" dirty="0" smtClean="0"/>
              <a:t> </a:t>
            </a:r>
            <a:r>
              <a:rPr lang="en-US" dirty="0" smtClean="0"/>
              <a:t>Doppler Wind Lidar) data sets to investigate the relative merits of single vs. multiple wind </a:t>
            </a:r>
            <a:r>
              <a:rPr lang="en-US" dirty="0" err="1" smtClean="0"/>
              <a:t>lidar</a:t>
            </a:r>
            <a:r>
              <a:rPr lang="en-US" dirty="0" smtClean="0"/>
              <a:t> soundings or model soundings on the wind drift error contribution to the precision of Precision Air Drops (PADs).</a:t>
            </a:r>
          </a:p>
          <a:p>
            <a:r>
              <a:rPr lang="en-US" dirty="0" smtClean="0"/>
              <a:t>More specifically, address the following questions:</a:t>
            </a:r>
          </a:p>
          <a:p>
            <a:pPr lvl="1"/>
            <a:r>
              <a:rPr lang="en-US" dirty="0" smtClean="0"/>
              <a:t>What are the expected errors if a sounding taken up to 30nm from the drop zone (DZ) is the last known profile to be used to compute the  bundle Release Point (RP)?</a:t>
            </a:r>
          </a:p>
          <a:p>
            <a:pPr lvl="1"/>
            <a:r>
              <a:rPr lang="en-US" dirty="0" smtClean="0"/>
              <a:t>What , if any, are the benefits of having </a:t>
            </a:r>
            <a:r>
              <a:rPr lang="en-US" dirty="0" smtClean="0"/>
              <a:t>TODWL </a:t>
            </a:r>
            <a:r>
              <a:rPr lang="en-US" dirty="0" smtClean="0"/>
              <a:t>wind soundings between 30nm out from the RP and within a kilometer of the RP?</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40000"/>
              <a:lumOff val="60000"/>
            </a:schemeClr>
          </a:solidFill>
          <a:scene3d>
            <a:camera prst="orthographicFront"/>
            <a:lightRig rig="threePt" dir="t"/>
          </a:scene3d>
          <a:sp3d>
            <a:bevelT/>
          </a:sp3d>
        </p:spPr>
        <p:txBody>
          <a:bodyPr/>
          <a:lstStyle/>
          <a:p>
            <a:r>
              <a:rPr lang="en-US" dirty="0" smtClean="0"/>
              <a:t>10/06/12 wind profiles at DZ</a:t>
            </a:r>
            <a:endParaRPr lang="en-US" dirty="0"/>
          </a:p>
        </p:txBody>
      </p:sp>
      <p:pic>
        <p:nvPicPr>
          <p:cNvPr id="3" name="Picture 2"/>
          <p:cNvPicPr>
            <a:picLocks noChangeAspect="1"/>
          </p:cNvPicPr>
          <p:nvPr/>
        </p:nvPicPr>
        <p:blipFill>
          <a:blip r:embed="rId2"/>
          <a:stretch>
            <a:fillRect/>
          </a:stretch>
        </p:blipFill>
        <p:spPr>
          <a:xfrm>
            <a:off x="152400" y="1676400"/>
            <a:ext cx="3892111" cy="3902518"/>
          </a:xfrm>
          <a:prstGeom prst="rect">
            <a:avLst/>
          </a:prstGeom>
        </p:spPr>
      </p:pic>
      <p:pic>
        <p:nvPicPr>
          <p:cNvPr id="4" name="Picture 3"/>
          <p:cNvPicPr>
            <a:picLocks noChangeAspect="1"/>
          </p:cNvPicPr>
          <p:nvPr/>
        </p:nvPicPr>
        <p:blipFill>
          <a:blip r:embed="rId3"/>
          <a:stretch>
            <a:fillRect/>
          </a:stretch>
        </p:blipFill>
        <p:spPr>
          <a:xfrm>
            <a:off x="4343400" y="2667000"/>
            <a:ext cx="3892112" cy="3902518"/>
          </a:xfrm>
          <a:prstGeom prst="rect">
            <a:avLst/>
          </a:prstGeom>
        </p:spPr>
      </p:pic>
    </p:spTree>
    <p:extLst>
      <p:ext uri="{BB962C8B-B14F-4D97-AF65-F5344CB8AC3E}">
        <p14:creationId xmlns:p14="http://schemas.microsoft.com/office/powerpoint/2010/main" val="3916055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33400" y="1600200"/>
            <a:ext cx="3510915" cy="3520440"/>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572000" y="2743200"/>
            <a:ext cx="3510915" cy="3476625"/>
          </a:xfrm>
          <a:prstGeom prst="rect">
            <a:avLst/>
          </a:prstGeom>
        </p:spPr>
      </p:pic>
      <p:sp>
        <p:nvSpPr>
          <p:cNvPr id="5" name="Title 4"/>
          <p:cNvSpPr>
            <a:spLocks noGrp="1"/>
          </p:cNvSpPr>
          <p:nvPr>
            <p:ph type="title"/>
          </p:nvPr>
        </p:nvSpPr>
        <p:spPr>
          <a:xfrm>
            <a:off x="457200" y="304800"/>
            <a:ext cx="8229600" cy="762000"/>
          </a:xfrm>
          <a:solidFill>
            <a:schemeClr val="tx2">
              <a:lumMod val="40000"/>
              <a:lumOff val="60000"/>
            </a:schemeClr>
          </a:solidFill>
          <a:scene3d>
            <a:camera prst="orthographicFront"/>
            <a:lightRig rig="threePt" dir="t"/>
          </a:scene3d>
          <a:sp3d>
            <a:bevelT/>
          </a:sp3d>
        </p:spPr>
        <p:txBody>
          <a:bodyPr/>
          <a:lstStyle/>
          <a:p>
            <a:r>
              <a:rPr lang="en-US" dirty="0" smtClean="0"/>
              <a:t>10/09/12 at DZ</a:t>
            </a:r>
            <a:endParaRPr lang="en-US" dirty="0"/>
          </a:p>
        </p:txBody>
      </p:sp>
    </p:spTree>
    <p:extLst>
      <p:ext uri="{BB962C8B-B14F-4D97-AF65-F5344CB8AC3E}">
        <p14:creationId xmlns:p14="http://schemas.microsoft.com/office/powerpoint/2010/main" val="1132556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04800" y="1828800"/>
            <a:ext cx="3510915" cy="352044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724400" y="2819400"/>
            <a:ext cx="3437890" cy="3446780"/>
          </a:xfrm>
          <a:prstGeom prst="rect">
            <a:avLst/>
          </a:prstGeom>
        </p:spPr>
      </p:pic>
      <p:sp>
        <p:nvSpPr>
          <p:cNvPr id="7" name="Title 6"/>
          <p:cNvSpPr>
            <a:spLocks noGrp="1"/>
          </p:cNvSpPr>
          <p:nvPr>
            <p:ph type="title"/>
          </p:nvPr>
        </p:nvSpPr>
        <p:spPr>
          <a:xfrm>
            <a:off x="457200" y="274638"/>
            <a:ext cx="8229600" cy="792162"/>
          </a:xfrm>
          <a:solidFill>
            <a:schemeClr val="tx2">
              <a:lumMod val="40000"/>
              <a:lumOff val="60000"/>
            </a:schemeClr>
          </a:solidFill>
          <a:scene3d>
            <a:camera prst="orthographicFront"/>
            <a:lightRig rig="threePt" dir="t"/>
          </a:scene3d>
          <a:sp3d>
            <a:bevelT/>
          </a:sp3d>
        </p:spPr>
        <p:txBody>
          <a:bodyPr/>
          <a:lstStyle/>
          <a:p>
            <a:r>
              <a:rPr lang="en-US" dirty="0" smtClean="0"/>
              <a:t>10/10/12 at DZ</a:t>
            </a:r>
            <a:endParaRPr lang="en-US" dirty="0"/>
          </a:p>
        </p:txBody>
      </p:sp>
    </p:spTree>
    <p:extLst>
      <p:ext uri="{BB962C8B-B14F-4D97-AF65-F5344CB8AC3E}">
        <p14:creationId xmlns:p14="http://schemas.microsoft.com/office/powerpoint/2010/main" val="1817880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scene3d>
            <a:camera prst="orthographicFront"/>
            <a:lightRig rig="threePt" dir="t"/>
          </a:scene3d>
          <a:sp3d>
            <a:bevelT/>
          </a:sp3d>
        </p:spPr>
        <p:txBody>
          <a:bodyPr>
            <a:normAutofit fontScale="90000"/>
          </a:bodyPr>
          <a:lstStyle/>
          <a:p>
            <a:r>
              <a:rPr lang="en-US" dirty="0" smtClean="0"/>
              <a:t>Setup for WRF simulations of BDFOM</a:t>
            </a:r>
            <a:endParaRPr lang="en-US" dirty="0"/>
          </a:p>
        </p:txBody>
      </p:sp>
      <p:sp>
        <p:nvSpPr>
          <p:cNvPr id="3" name="Content Placeholder 2"/>
          <p:cNvSpPr>
            <a:spLocks noGrp="1"/>
          </p:cNvSpPr>
          <p:nvPr>
            <p:ph idx="1"/>
          </p:nvPr>
        </p:nvSpPr>
        <p:spPr/>
        <p:txBody>
          <a:bodyPr/>
          <a:lstStyle/>
          <a:p>
            <a:r>
              <a:rPr lang="en-US" dirty="0" smtClean="0"/>
              <a:t>Locate the WRF soundings nearest to those obtained with the </a:t>
            </a:r>
            <a:r>
              <a:rPr lang="en-US" dirty="0" smtClean="0"/>
              <a:t>TODWL  </a:t>
            </a:r>
            <a:r>
              <a:rPr lang="en-US" dirty="0" smtClean="0"/>
              <a:t>on an approach path to the Granite Mountain test area.</a:t>
            </a:r>
          </a:p>
          <a:p>
            <a:r>
              <a:rPr lang="en-US" dirty="0" smtClean="0"/>
              <a:t>Compute BDFOM for drops from 10000’ to the surface; also from 17500’ to the surface.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solidFill>
            <a:schemeClr val="tx2">
              <a:lumMod val="40000"/>
              <a:lumOff val="60000"/>
            </a:schemeClr>
          </a:solidFill>
          <a:scene3d>
            <a:camera prst="orthographicFront"/>
            <a:lightRig rig="threePt" dir="t"/>
          </a:scene3d>
          <a:sp3d>
            <a:bevelT/>
          </a:sp3d>
        </p:spPr>
        <p:txBody>
          <a:bodyPr>
            <a:normAutofit fontScale="90000"/>
          </a:bodyPr>
          <a:lstStyle/>
          <a:p>
            <a:r>
              <a:rPr lang="en-US" dirty="0" smtClean="0"/>
              <a:t>Example approach to Granite Mtn.</a:t>
            </a:r>
            <a:br>
              <a:rPr lang="en-US" dirty="0" smtClean="0"/>
            </a:br>
            <a:r>
              <a:rPr lang="en-US" dirty="0" smtClean="0"/>
              <a:t>(08/09/15)</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032708" y="2049463"/>
            <a:ext cx="7196892" cy="43320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a:solidFill>
            <a:schemeClr val="tx2">
              <a:lumMod val="40000"/>
              <a:lumOff val="60000"/>
            </a:schemeClr>
          </a:solidFill>
          <a:scene3d>
            <a:camera prst="orthographicFront"/>
            <a:lightRig rig="threePt" dir="t"/>
          </a:scene3d>
          <a:sp3d>
            <a:bevelT/>
          </a:sp3d>
        </p:spPr>
        <p:txBody>
          <a:bodyPr>
            <a:normAutofit/>
          </a:bodyPr>
          <a:lstStyle/>
          <a:p>
            <a:r>
              <a:rPr lang="en-US" dirty="0" smtClean="0"/>
              <a:t>Approach timeline using model</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93" y="1115419"/>
            <a:ext cx="2597789" cy="2702880"/>
          </a:xfrm>
          <a:prstGeom prst="rect">
            <a:avLst/>
          </a:prstGeom>
        </p:spPr>
      </p:pic>
      <p:pic>
        <p:nvPicPr>
          <p:cNvPr id="4" name="Picture 3"/>
          <p:cNvPicPr>
            <a:picLocks noChangeAspect="1"/>
          </p:cNvPicPr>
          <p:nvPr/>
        </p:nvPicPr>
        <p:blipFill>
          <a:blip r:embed="rId3"/>
          <a:stretch>
            <a:fillRect/>
          </a:stretch>
        </p:blipFill>
        <p:spPr>
          <a:xfrm>
            <a:off x="5562600" y="1219201"/>
            <a:ext cx="2751209" cy="2705100"/>
          </a:xfrm>
          <a:prstGeom prst="rect">
            <a:avLst/>
          </a:prstGeom>
        </p:spPr>
      </p:pic>
      <p:pic>
        <p:nvPicPr>
          <p:cNvPr id="5" name="Picture 4"/>
          <p:cNvPicPr>
            <a:picLocks noChangeAspect="1"/>
          </p:cNvPicPr>
          <p:nvPr/>
        </p:nvPicPr>
        <p:blipFill>
          <a:blip r:embed="rId4"/>
          <a:stretch>
            <a:fillRect/>
          </a:stretch>
        </p:blipFill>
        <p:spPr>
          <a:xfrm>
            <a:off x="5562599" y="4152902"/>
            <a:ext cx="2751209" cy="25788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94" y="3924300"/>
            <a:ext cx="2597789" cy="2807460"/>
          </a:xfrm>
          <a:prstGeom prst="rect">
            <a:avLst/>
          </a:prstGeom>
        </p:spPr>
      </p:pic>
      <p:sp>
        <p:nvSpPr>
          <p:cNvPr id="8" name="TextBox 7"/>
          <p:cNvSpPr txBox="1"/>
          <p:nvPr/>
        </p:nvSpPr>
        <p:spPr>
          <a:xfrm>
            <a:off x="3467609" y="3356634"/>
            <a:ext cx="2248564" cy="923330"/>
          </a:xfrm>
          <a:prstGeom prst="rect">
            <a:avLst/>
          </a:prstGeom>
          <a:noFill/>
        </p:spPr>
        <p:txBody>
          <a:bodyPr wrap="none" rtlCol="0">
            <a:spAutoFit/>
          </a:bodyPr>
          <a:lstStyle/>
          <a:p>
            <a:r>
              <a:rPr lang="en-US" dirty="0" smtClean="0"/>
              <a:t>Note: True winds</a:t>
            </a:r>
          </a:p>
          <a:p>
            <a:r>
              <a:rPr lang="en-US" dirty="0" smtClean="0"/>
              <a:t>at DZ are those </a:t>
            </a:r>
          </a:p>
          <a:p>
            <a:r>
              <a:rPr lang="en-US" dirty="0" smtClean="0"/>
              <a:t>obtained with </a:t>
            </a:r>
            <a:r>
              <a:rPr lang="en-US" dirty="0" smtClean="0"/>
              <a:t>TODWL</a:t>
            </a:r>
            <a:endParaRPr lang="en-US" dirty="0"/>
          </a:p>
        </p:txBody>
      </p:sp>
    </p:spTree>
    <p:extLst>
      <p:ext uri="{BB962C8B-B14F-4D97-AF65-F5344CB8AC3E}">
        <p14:creationId xmlns:p14="http://schemas.microsoft.com/office/powerpoint/2010/main" val="3238632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629487" y="3781387"/>
            <a:ext cx="2919833" cy="2560860"/>
          </a:xfrm>
          <a:prstGeom prst="rect">
            <a:avLst/>
          </a:prstGeom>
        </p:spPr>
      </p:pic>
      <p:pic>
        <p:nvPicPr>
          <p:cNvPr id="16" name="Picture 15"/>
          <p:cNvPicPr>
            <a:picLocks noChangeAspect="1"/>
          </p:cNvPicPr>
          <p:nvPr/>
        </p:nvPicPr>
        <p:blipFill>
          <a:blip r:embed="rId3"/>
          <a:stretch>
            <a:fillRect/>
          </a:stretch>
        </p:blipFill>
        <p:spPr>
          <a:xfrm>
            <a:off x="5691629" y="186651"/>
            <a:ext cx="2766822" cy="298055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80" y="228036"/>
            <a:ext cx="3065505" cy="3467100"/>
          </a:xfrm>
          <a:prstGeom prst="rect">
            <a:avLst/>
          </a:prstGeom>
        </p:spPr>
      </p:pic>
      <p:pic>
        <p:nvPicPr>
          <p:cNvPr id="14" name="Picture 13"/>
          <p:cNvPicPr>
            <a:picLocks noChangeAspect="1"/>
          </p:cNvPicPr>
          <p:nvPr/>
        </p:nvPicPr>
        <p:blipFill>
          <a:blip r:embed="rId5"/>
          <a:stretch>
            <a:fillRect/>
          </a:stretch>
        </p:blipFill>
        <p:spPr>
          <a:xfrm>
            <a:off x="5562600" y="3167207"/>
            <a:ext cx="2895851" cy="3273836"/>
          </a:xfrm>
          <a:prstGeom prst="rect">
            <a:avLst/>
          </a:prstGeom>
        </p:spPr>
      </p:pic>
      <p:sp>
        <p:nvSpPr>
          <p:cNvPr id="6" name="TextBox 5"/>
          <p:cNvSpPr txBox="1"/>
          <p:nvPr/>
        </p:nvSpPr>
        <p:spPr>
          <a:xfrm>
            <a:off x="3352800" y="685800"/>
            <a:ext cx="2003562" cy="1477328"/>
          </a:xfrm>
          <a:prstGeom prst="rect">
            <a:avLst/>
          </a:prstGeom>
          <a:solidFill>
            <a:schemeClr val="tx2">
              <a:lumMod val="40000"/>
              <a:lumOff val="60000"/>
            </a:schemeClr>
          </a:solidFill>
          <a:scene3d>
            <a:camera prst="orthographicFront"/>
            <a:lightRig rig="threePt" dir="t"/>
          </a:scene3d>
          <a:sp3d>
            <a:bevelT/>
          </a:sp3d>
        </p:spPr>
        <p:txBody>
          <a:bodyPr wrap="none" rtlCol="0">
            <a:spAutoFit/>
          </a:bodyPr>
          <a:lstStyle/>
          <a:p>
            <a:r>
              <a:rPr lang="en-US" dirty="0" smtClean="0"/>
              <a:t>Impact errors </a:t>
            </a:r>
          </a:p>
          <a:p>
            <a:r>
              <a:rPr lang="en-US" dirty="0" smtClean="0"/>
              <a:t>associated with </a:t>
            </a:r>
          </a:p>
          <a:p>
            <a:r>
              <a:rPr lang="en-US" dirty="0" smtClean="0"/>
              <a:t>a series of profiles </a:t>
            </a:r>
          </a:p>
          <a:p>
            <a:r>
              <a:rPr lang="en-US" dirty="0" smtClean="0"/>
              <a:t>along the approach</a:t>
            </a:r>
          </a:p>
          <a:p>
            <a:r>
              <a:rPr lang="en-US" dirty="0" smtClean="0"/>
              <a:t>to the DZ</a:t>
            </a:r>
            <a:endParaRPr lang="en-US" dirty="0"/>
          </a:p>
        </p:txBody>
      </p:sp>
      <p:sp>
        <p:nvSpPr>
          <p:cNvPr id="7" name="TextBox 6"/>
          <p:cNvSpPr txBox="1"/>
          <p:nvPr/>
        </p:nvSpPr>
        <p:spPr>
          <a:xfrm>
            <a:off x="3429000" y="4267200"/>
            <a:ext cx="1973041" cy="1200329"/>
          </a:xfrm>
          <a:prstGeom prst="rect">
            <a:avLst/>
          </a:prstGeom>
          <a:solidFill>
            <a:schemeClr val="tx2">
              <a:lumMod val="40000"/>
              <a:lumOff val="60000"/>
            </a:schemeClr>
          </a:solidFill>
          <a:scene3d>
            <a:camera prst="orthographicFront"/>
            <a:lightRig rig="threePt" dir="t"/>
          </a:scene3d>
          <a:sp3d>
            <a:bevelT/>
          </a:sp3d>
        </p:spPr>
        <p:txBody>
          <a:bodyPr wrap="none" rtlCol="0">
            <a:spAutoFit/>
          </a:bodyPr>
          <a:lstStyle/>
          <a:p>
            <a:r>
              <a:rPr lang="en-US" dirty="0" smtClean="0"/>
              <a:t>Size of circle is </a:t>
            </a:r>
          </a:p>
          <a:p>
            <a:r>
              <a:rPr lang="en-US" dirty="0" smtClean="0"/>
              <a:t>proportional to </a:t>
            </a:r>
          </a:p>
          <a:p>
            <a:r>
              <a:rPr lang="en-US" dirty="0" smtClean="0"/>
              <a:t>the linear distance </a:t>
            </a:r>
          </a:p>
          <a:p>
            <a:r>
              <a:rPr lang="en-US" dirty="0" smtClean="0"/>
              <a:t>to the DZ</a:t>
            </a:r>
            <a:endParaRPr lang="en-US" dirty="0"/>
          </a:p>
        </p:txBody>
      </p:sp>
      <p:sp>
        <p:nvSpPr>
          <p:cNvPr id="10" name="Oval 9"/>
          <p:cNvSpPr/>
          <p:nvPr/>
        </p:nvSpPr>
        <p:spPr>
          <a:xfrm>
            <a:off x="7060692" y="1689149"/>
            <a:ext cx="3429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42786" y="5003890"/>
            <a:ext cx="279574" cy="297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53200" y="4478210"/>
            <a:ext cx="342900" cy="315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089404" y="1961586"/>
            <a:ext cx="342900" cy="315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6"/>
          <a:stretch>
            <a:fillRect/>
          </a:stretch>
        </p:blipFill>
        <p:spPr>
          <a:xfrm>
            <a:off x="3821477" y="2947911"/>
            <a:ext cx="1542422" cy="6401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295400"/>
          </a:xfrm>
          <a:solidFill>
            <a:schemeClr val="tx2">
              <a:lumMod val="40000"/>
              <a:lumOff val="60000"/>
            </a:schemeClr>
          </a:solidFill>
          <a:scene3d>
            <a:camera prst="orthographicFront"/>
            <a:lightRig rig="threePt" dir="t"/>
          </a:scene3d>
          <a:sp3d>
            <a:bevelT/>
          </a:sp3d>
        </p:spPr>
        <p:txBody>
          <a:bodyPr>
            <a:normAutofit fontScale="90000"/>
          </a:bodyPr>
          <a:lstStyle/>
          <a:p>
            <a:r>
              <a:rPr lang="en-US" dirty="0" smtClean="0"/>
              <a:t>Impact errors based upon </a:t>
            </a:r>
            <a:r>
              <a:rPr lang="en-US" dirty="0" smtClean="0"/>
              <a:t>TODWL </a:t>
            </a:r>
            <a:r>
              <a:rPr lang="en-US" dirty="0" smtClean="0"/>
              <a:t>profiles</a:t>
            </a:r>
            <a:endParaRPr lang="en-US" dirty="0"/>
          </a:p>
        </p:txBody>
      </p:sp>
    </p:spTree>
    <p:extLst>
      <p:ext uri="{BB962C8B-B14F-4D97-AF65-F5344CB8AC3E}">
        <p14:creationId xmlns:p14="http://schemas.microsoft.com/office/powerpoint/2010/main" val="423414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a:solidFill>
            <a:schemeClr val="tx2">
              <a:lumMod val="40000"/>
              <a:lumOff val="60000"/>
            </a:schemeClr>
          </a:solidFill>
          <a:scene3d>
            <a:camera prst="orthographicFront"/>
            <a:lightRig rig="threePt" dir="t"/>
          </a:scene3d>
          <a:sp3d>
            <a:bevelT prst="angle"/>
          </a:sp3d>
        </p:spPr>
        <p:txBody>
          <a:bodyPr>
            <a:normAutofit fontScale="90000"/>
          </a:bodyPr>
          <a:lstStyle/>
          <a:p>
            <a:r>
              <a:rPr lang="en-US" dirty="0" smtClean="0"/>
              <a:t>TO</a:t>
            </a:r>
            <a:r>
              <a:rPr lang="en-US" dirty="0" smtClean="0"/>
              <a:t>DWL </a:t>
            </a:r>
            <a:r>
              <a:rPr lang="en-US" dirty="0" smtClean="0"/>
              <a:t>sounding on approach to MATERHORN control site</a:t>
            </a:r>
            <a:endParaRPr lang="en-US" dirty="0"/>
          </a:p>
        </p:txBody>
      </p:sp>
      <p:pic>
        <p:nvPicPr>
          <p:cNvPr id="3" name="Picture 2"/>
          <p:cNvPicPr>
            <a:picLocks noChangeAspect="1"/>
          </p:cNvPicPr>
          <p:nvPr/>
        </p:nvPicPr>
        <p:blipFill>
          <a:blip r:embed="rId2" cstate="print"/>
          <a:stretch>
            <a:fillRect/>
          </a:stretch>
        </p:blipFill>
        <p:spPr>
          <a:xfrm>
            <a:off x="1600200" y="1676400"/>
            <a:ext cx="6629717" cy="4972287"/>
          </a:xfrm>
          <a:prstGeom prst="rect">
            <a:avLst/>
          </a:prstGeom>
        </p:spPr>
      </p:pic>
    </p:spTree>
    <p:extLst>
      <p:ext uri="{BB962C8B-B14F-4D97-AF65-F5344CB8AC3E}">
        <p14:creationId xmlns:p14="http://schemas.microsoft.com/office/powerpoint/2010/main" val="3312493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256983" y="1295400"/>
            <a:ext cx="6630034" cy="4972525"/>
          </a:xfrm>
          <a:prstGeom prst="rect">
            <a:avLst/>
          </a:prstGeom>
        </p:spPr>
      </p:pic>
      <p:sp>
        <p:nvSpPr>
          <p:cNvPr id="5" name="Title 4"/>
          <p:cNvSpPr>
            <a:spLocks noGrp="1"/>
          </p:cNvSpPr>
          <p:nvPr>
            <p:ph type="title"/>
          </p:nvPr>
        </p:nvSpPr>
        <p:spPr>
          <a:xfrm>
            <a:off x="457200" y="274638"/>
            <a:ext cx="8229600" cy="792162"/>
          </a:xfrm>
          <a:solidFill>
            <a:schemeClr val="tx2">
              <a:lumMod val="40000"/>
              <a:lumOff val="60000"/>
            </a:schemeClr>
          </a:solidFill>
          <a:scene3d>
            <a:camera prst="orthographicFront"/>
            <a:lightRig rig="threePt" dir="t"/>
          </a:scene3d>
          <a:sp3d>
            <a:bevelT/>
          </a:sp3d>
        </p:spPr>
        <p:txBody>
          <a:bodyPr>
            <a:normAutofit/>
          </a:bodyPr>
          <a:lstStyle/>
          <a:p>
            <a:r>
              <a:rPr lang="en-US" dirty="0" smtClean="0"/>
              <a:t>TO</a:t>
            </a:r>
            <a:r>
              <a:rPr lang="en-US" dirty="0" smtClean="0"/>
              <a:t>DWL </a:t>
            </a:r>
            <a:r>
              <a:rPr lang="en-US" dirty="0" smtClean="0"/>
              <a:t>sounding </a:t>
            </a:r>
            <a:r>
              <a:rPr lang="en-US" dirty="0" smtClean="0"/>
              <a:t>near DZ </a:t>
            </a:r>
            <a:endParaRPr lang="en-US" dirty="0"/>
          </a:p>
        </p:txBody>
      </p:sp>
    </p:spTree>
    <p:extLst>
      <p:ext uri="{BB962C8B-B14F-4D97-AF65-F5344CB8AC3E}">
        <p14:creationId xmlns:p14="http://schemas.microsoft.com/office/powerpoint/2010/main" val="4704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tx2">
              <a:lumMod val="40000"/>
              <a:lumOff val="60000"/>
            </a:schemeClr>
          </a:solidFill>
          <a:scene3d>
            <a:camera prst="orthographicFront"/>
            <a:lightRig rig="threePt" dir="t"/>
          </a:scene3d>
          <a:sp3d>
            <a:bevelT/>
          </a:sp3d>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smtClean="0"/>
              <a:t>Both WRF and </a:t>
            </a:r>
            <a:r>
              <a:rPr lang="en-US" dirty="0" smtClean="0"/>
              <a:t>TODWL </a:t>
            </a:r>
            <a:r>
              <a:rPr lang="en-US" dirty="0" smtClean="0"/>
              <a:t>soundings yield large scatter in the impact errors.</a:t>
            </a:r>
          </a:p>
          <a:p>
            <a:r>
              <a:rPr lang="en-US" b="1" u="sng" dirty="0" smtClean="0"/>
              <a:t>Errors </a:t>
            </a:r>
            <a:r>
              <a:rPr lang="en-US" b="1" u="sng" dirty="0" smtClean="0"/>
              <a:t>in targeting (</a:t>
            </a:r>
            <a:r>
              <a:rPr lang="en-US" b="1" u="sng" dirty="0" smtClean="0"/>
              <a:t>Release Point </a:t>
            </a:r>
            <a:r>
              <a:rPr lang="en-US" b="1" u="sng" dirty="0" smtClean="0"/>
              <a:t>c</a:t>
            </a:r>
            <a:r>
              <a:rPr lang="en-US" b="1" u="sng" dirty="0" smtClean="0"/>
              <a:t>alculations) do </a:t>
            </a:r>
            <a:r>
              <a:rPr lang="en-US" b="1" u="sng" dirty="0" smtClean="0"/>
              <a:t>not necessarily improve with </a:t>
            </a:r>
            <a:r>
              <a:rPr lang="en-US" b="1" u="sng" dirty="0" smtClean="0"/>
              <a:t> soundings taken closer </a:t>
            </a:r>
            <a:r>
              <a:rPr lang="en-US" b="1" u="sng" dirty="0" smtClean="0"/>
              <a:t>to the DZ.</a:t>
            </a:r>
          </a:p>
          <a:p>
            <a:r>
              <a:rPr lang="en-US" u="sng" dirty="0" smtClean="0"/>
              <a:t>Use of a series of </a:t>
            </a:r>
            <a:r>
              <a:rPr lang="en-US" u="sng" dirty="0" smtClean="0"/>
              <a:t>real (ADWL) </a:t>
            </a:r>
            <a:r>
              <a:rPr lang="en-US" u="sng" dirty="0" smtClean="0"/>
              <a:t>soundings on approach to DZ will improve targeting over the use of model winds at target. This will require rapid and temporally relevant “last minute” adjustments to RP.</a:t>
            </a:r>
          </a:p>
          <a:p>
            <a:r>
              <a:rPr lang="en-US" dirty="0" smtClean="0"/>
              <a:t>Rather than a single, non-representative sounding, a series of soundings provides a superior basis for:</a:t>
            </a:r>
          </a:p>
          <a:p>
            <a:pPr lvl="1"/>
            <a:r>
              <a:rPr lang="en-US" dirty="0" smtClean="0"/>
              <a:t>generating PDFs of likely  bundle drifts derived from drop simulations applied to several (~30) independent wind profiles.</a:t>
            </a:r>
          </a:p>
          <a:p>
            <a:pPr lvl="1"/>
            <a:r>
              <a:rPr lang="en-US" dirty="0" smtClean="0"/>
              <a:t>expressing the likelihood of success for drops of differing criticality. </a:t>
            </a:r>
          </a:p>
          <a:p>
            <a:pPr lvl="1"/>
            <a:endParaRPr lang="en-US" dirty="0" smtClean="0"/>
          </a:p>
          <a:p>
            <a:pPr lvl="1">
              <a:buNone/>
            </a:pPr>
            <a:endParaRPr lang="en-US" dirty="0"/>
          </a:p>
        </p:txBody>
      </p:sp>
    </p:spTree>
    <p:extLst>
      <p:ext uri="{BB962C8B-B14F-4D97-AF65-F5344CB8AC3E}">
        <p14:creationId xmlns:p14="http://schemas.microsoft.com/office/powerpoint/2010/main" val="1217126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8473440" cy="5295900"/>
          </a:xfrm>
          <a:prstGeom prst="rect">
            <a:avLst/>
          </a:prstGeom>
        </p:spPr>
      </p:pic>
      <p:sp>
        <p:nvSpPr>
          <p:cNvPr id="2" name="Title 1"/>
          <p:cNvSpPr>
            <a:spLocks noGrp="1"/>
          </p:cNvSpPr>
          <p:nvPr>
            <p:ph type="title"/>
          </p:nvPr>
        </p:nvSpPr>
        <p:spPr>
          <a:xfrm>
            <a:off x="457200" y="274638"/>
            <a:ext cx="8229600" cy="1020762"/>
          </a:xfrm>
          <a:solidFill>
            <a:schemeClr val="tx2">
              <a:lumMod val="40000"/>
              <a:lumOff val="60000"/>
            </a:schemeClr>
          </a:solidFill>
          <a:scene3d>
            <a:camera prst="orthographicFront"/>
            <a:lightRig rig="threePt" dir="t"/>
          </a:scene3d>
          <a:sp3d>
            <a:bevelT/>
          </a:sp3d>
        </p:spPr>
        <p:txBody>
          <a:bodyPr/>
          <a:lstStyle/>
          <a:p>
            <a:r>
              <a:rPr lang="en-US" dirty="0" smtClean="0"/>
              <a:t>10/06/12 approach time line</a:t>
            </a:r>
            <a:endParaRPr lang="en-US" dirty="0"/>
          </a:p>
        </p:txBody>
      </p:sp>
      <p:sp>
        <p:nvSpPr>
          <p:cNvPr id="4" name="Rectangle 3"/>
          <p:cNvSpPr/>
          <p:nvPr/>
        </p:nvSpPr>
        <p:spPr>
          <a:xfrm rot="21075351">
            <a:off x="6255424" y="5108803"/>
            <a:ext cx="108862"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5486400" y="2802244"/>
            <a:ext cx="2597121" cy="2700762"/>
          </a:xfrm>
          <a:prstGeom prst="rect">
            <a:avLst/>
          </a:prstGeom>
        </p:spPr>
      </p:pic>
    </p:spTree>
    <p:extLst>
      <p:ext uri="{BB962C8B-B14F-4D97-AF65-F5344CB8AC3E}">
        <p14:creationId xmlns:p14="http://schemas.microsoft.com/office/powerpoint/2010/main" val="2282942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67" y="1828800"/>
            <a:ext cx="6248400" cy="4591050"/>
          </a:xfrm>
          <a:prstGeom prst="rect">
            <a:avLst/>
          </a:prstGeom>
        </p:spPr>
      </p:pic>
      <p:sp>
        <p:nvSpPr>
          <p:cNvPr id="2" name="Title 1"/>
          <p:cNvSpPr>
            <a:spLocks noGrp="1"/>
          </p:cNvSpPr>
          <p:nvPr>
            <p:ph type="title"/>
          </p:nvPr>
        </p:nvSpPr>
        <p:spPr>
          <a:xfrm>
            <a:off x="457200" y="274638"/>
            <a:ext cx="8229600" cy="792162"/>
          </a:xfrm>
          <a:solidFill>
            <a:schemeClr val="tx2">
              <a:lumMod val="40000"/>
              <a:lumOff val="60000"/>
            </a:schemeClr>
          </a:solidFill>
          <a:scene3d>
            <a:camera prst="orthographicFront"/>
            <a:lightRig rig="threePt" dir="t"/>
          </a:scene3d>
          <a:sp3d>
            <a:bevelT/>
          </a:sp3d>
        </p:spPr>
        <p:txBody>
          <a:bodyPr/>
          <a:lstStyle/>
          <a:p>
            <a:r>
              <a:rPr lang="en-US" dirty="0" smtClean="0"/>
              <a:t>10/09/12 approach time line</a:t>
            </a:r>
            <a:endParaRPr lang="en-US" dirty="0"/>
          </a:p>
        </p:txBody>
      </p:sp>
      <p:cxnSp>
        <p:nvCxnSpPr>
          <p:cNvPr id="5" name="Straight Connector 4"/>
          <p:cNvCxnSpPr/>
          <p:nvPr/>
        </p:nvCxnSpPr>
        <p:spPr>
          <a:xfrm>
            <a:off x="6324600" y="5410200"/>
            <a:ext cx="76200" cy="30480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5486400" y="2590800"/>
            <a:ext cx="2749534" cy="2706859"/>
          </a:xfrm>
          <a:prstGeom prst="rect">
            <a:avLst/>
          </a:prstGeom>
        </p:spPr>
      </p:pic>
    </p:spTree>
    <p:extLst>
      <p:ext uri="{BB962C8B-B14F-4D97-AF65-F5344CB8AC3E}">
        <p14:creationId xmlns:p14="http://schemas.microsoft.com/office/powerpoint/2010/main" val="4007005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76400"/>
            <a:ext cx="17190720" cy="10744200"/>
          </a:xfrm>
          <a:prstGeom prst="rect">
            <a:avLst/>
          </a:prstGeom>
        </p:spPr>
      </p:pic>
      <p:sp>
        <p:nvSpPr>
          <p:cNvPr id="2" name="Title 1"/>
          <p:cNvSpPr>
            <a:spLocks noGrp="1"/>
          </p:cNvSpPr>
          <p:nvPr>
            <p:ph type="title"/>
          </p:nvPr>
        </p:nvSpPr>
        <p:spPr>
          <a:xfrm>
            <a:off x="457200" y="274638"/>
            <a:ext cx="8229600" cy="868362"/>
          </a:xfrm>
          <a:solidFill>
            <a:schemeClr val="tx2">
              <a:lumMod val="40000"/>
              <a:lumOff val="60000"/>
            </a:schemeClr>
          </a:solidFill>
          <a:scene3d>
            <a:camera prst="orthographicFront"/>
            <a:lightRig rig="threePt" dir="t"/>
          </a:scene3d>
          <a:sp3d>
            <a:bevelT/>
          </a:sp3d>
        </p:spPr>
        <p:txBody>
          <a:bodyPr/>
          <a:lstStyle/>
          <a:p>
            <a:r>
              <a:rPr lang="en-US" dirty="0" smtClean="0"/>
              <a:t>10/10/12 approach time line</a:t>
            </a:r>
            <a:endParaRPr lang="en-US" dirty="0"/>
          </a:p>
        </p:txBody>
      </p:sp>
      <p:cxnSp>
        <p:nvCxnSpPr>
          <p:cNvPr id="5" name="Straight Connector 4"/>
          <p:cNvCxnSpPr/>
          <p:nvPr/>
        </p:nvCxnSpPr>
        <p:spPr>
          <a:xfrm>
            <a:off x="6400800" y="5257800"/>
            <a:ext cx="76200" cy="4572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5562600" y="2590800"/>
            <a:ext cx="2597121" cy="2804403"/>
          </a:xfrm>
          <a:prstGeom prst="rect">
            <a:avLst/>
          </a:prstGeom>
        </p:spPr>
      </p:pic>
    </p:spTree>
    <p:extLst>
      <p:ext uri="{BB962C8B-B14F-4D97-AF65-F5344CB8AC3E}">
        <p14:creationId xmlns:p14="http://schemas.microsoft.com/office/powerpoint/2010/main" val="1453810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8382000" cy="5238750"/>
          </a:xfrm>
          <a:prstGeom prst="rect">
            <a:avLst/>
          </a:prstGeom>
        </p:spPr>
      </p:pic>
      <p:sp>
        <p:nvSpPr>
          <p:cNvPr id="2" name="Title 1"/>
          <p:cNvSpPr>
            <a:spLocks noGrp="1"/>
          </p:cNvSpPr>
          <p:nvPr>
            <p:ph type="title"/>
          </p:nvPr>
        </p:nvSpPr>
        <p:spPr>
          <a:xfrm>
            <a:off x="457200" y="274638"/>
            <a:ext cx="8229600" cy="792162"/>
          </a:xfrm>
          <a:solidFill>
            <a:schemeClr val="tx2">
              <a:lumMod val="40000"/>
              <a:lumOff val="60000"/>
            </a:schemeClr>
          </a:solidFill>
          <a:scene3d>
            <a:camera prst="orthographicFront"/>
            <a:lightRig rig="threePt" dir="t"/>
          </a:scene3d>
          <a:sp3d>
            <a:bevelT/>
          </a:sp3d>
        </p:spPr>
        <p:txBody>
          <a:bodyPr>
            <a:normAutofit/>
          </a:bodyPr>
          <a:lstStyle/>
          <a:p>
            <a:r>
              <a:rPr lang="en-US" dirty="0" smtClean="0"/>
              <a:t>10/17/12 approach time line</a:t>
            </a:r>
            <a:endParaRPr lang="en-US" dirty="0"/>
          </a:p>
        </p:txBody>
      </p:sp>
      <p:pic>
        <p:nvPicPr>
          <p:cNvPr id="4" name="Picture 3"/>
          <p:cNvPicPr>
            <a:picLocks noChangeAspect="1"/>
          </p:cNvPicPr>
          <p:nvPr/>
        </p:nvPicPr>
        <p:blipFill>
          <a:blip r:embed="rId3"/>
          <a:stretch>
            <a:fillRect/>
          </a:stretch>
        </p:blipFill>
        <p:spPr>
          <a:xfrm>
            <a:off x="5638800" y="3048000"/>
            <a:ext cx="2755631" cy="2578832"/>
          </a:xfrm>
          <a:prstGeom prst="rect">
            <a:avLst/>
          </a:prstGeom>
        </p:spPr>
      </p:pic>
    </p:spTree>
    <p:extLst>
      <p:ext uri="{BB962C8B-B14F-4D97-AF65-F5344CB8AC3E}">
        <p14:creationId xmlns:p14="http://schemas.microsoft.com/office/powerpoint/2010/main" val="95975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2" cstate="print">
            <a:extLst>
              <a:ext uri="{28A0092B-C50C-407E-A947-70E740481C1C}">
                <a14:useLocalDpi xmlns:a14="http://schemas.microsoft.com/office/drawing/2010/main" val="0"/>
              </a:ext>
            </a:extLst>
          </a:blip>
          <a:stretch>
            <a:fillRect/>
          </a:stretch>
        </p:blipFill>
        <p:spPr>
          <a:xfrm>
            <a:off x="5707134" y="3592442"/>
            <a:ext cx="2796083" cy="2815404"/>
          </a:xfrm>
          <a:prstGeom prst="rect">
            <a:avLst/>
          </a:prstGeom>
        </p:spPr>
      </p:pic>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533400" y="3592442"/>
            <a:ext cx="3200400" cy="2957307"/>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5634666" y="329457"/>
            <a:ext cx="3585534" cy="3074886"/>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533400" y="329457"/>
            <a:ext cx="3122691" cy="3074886"/>
          </a:xfrm>
          <a:prstGeom prst="rect">
            <a:avLst/>
          </a:prstGeom>
        </p:spPr>
      </p:pic>
      <p:sp>
        <p:nvSpPr>
          <p:cNvPr id="7" name="TextBox 6"/>
          <p:cNvSpPr txBox="1"/>
          <p:nvPr/>
        </p:nvSpPr>
        <p:spPr>
          <a:xfrm>
            <a:off x="3352800" y="838200"/>
            <a:ext cx="2003562" cy="1477328"/>
          </a:xfrm>
          <a:prstGeom prst="rect">
            <a:avLst/>
          </a:prstGeom>
          <a:solidFill>
            <a:schemeClr val="tx2">
              <a:lumMod val="40000"/>
              <a:lumOff val="60000"/>
            </a:schemeClr>
          </a:solidFill>
          <a:scene3d>
            <a:camera prst="orthographicFront"/>
            <a:lightRig rig="threePt" dir="t"/>
          </a:scene3d>
          <a:sp3d>
            <a:bevelT/>
          </a:sp3d>
        </p:spPr>
        <p:txBody>
          <a:bodyPr wrap="none" rtlCol="0">
            <a:spAutoFit/>
          </a:bodyPr>
          <a:lstStyle/>
          <a:p>
            <a:r>
              <a:rPr lang="en-US" dirty="0" smtClean="0"/>
              <a:t>Impact errors </a:t>
            </a:r>
          </a:p>
          <a:p>
            <a:r>
              <a:rPr lang="en-US" dirty="0" smtClean="0"/>
              <a:t>associated with </a:t>
            </a:r>
          </a:p>
          <a:p>
            <a:r>
              <a:rPr lang="en-US" dirty="0" smtClean="0"/>
              <a:t>a series of profiles </a:t>
            </a:r>
          </a:p>
          <a:p>
            <a:r>
              <a:rPr lang="en-US" dirty="0" smtClean="0"/>
              <a:t>along the approach</a:t>
            </a:r>
          </a:p>
          <a:p>
            <a:r>
              <a:rPr lang="en-US" dirty="0" smtClean="0"/>
              <a:t>to the DZ</a:t>
            </a:r>
            <a:endParaRPr lang="en-US" dirty="0"/>
          </a:p>
        </p:txBody>
      </p:sp>
      <p:sp>
        <p:nvSpPr>
          <p:cNvPr id="8" name="TextBox 7"/>
          <p:cNvSpPr txBox="1"/>
          <p:nvPr/>
        </p:nvSpPr>
        <p:spPr>
          <a:xfrm>
            <a:off x="3352800" y="4114800"/>
            <a:ext cx="1973041" cy="1200329"/>
          </a:xfrm>
          <a:prstGeom prst="rect">
            <a:avLst/>
          </a:prstGeom>
          <a:solidFill>
            <a:schemeClr val="tx2">
              <a:lumMod val="40000"/>
              <a:lumOff val="60000"/>
            </a:schemeClr>
          </a:solidFill>
          <a:scene3d>
            <a:camera prst="orthographicFront"/>
            <a:lightRig rig="threePt" dir="t"/>
          </a:scene3d>
          <a:sp3d>
            <a:bevelT/>
          </a:sp3d>
        </p:spPr>
        <p:txBody>
          <a:bodyPr wrap="none" rtlCol="0">
            <a:spAutoFit/>
          </a:bodyPr>
          <a:lstStyle/>
          <a:p>
            <a:r>
              <a:rPr lang="en-US" dirty="0" smtClean="0"/>
              <a:t>Size of circle is </a:t>
            </a:r>
          </a:p>
          <a:p>
            <a:r>
              <a:rPr lang="en-US" dirty="0" smtClean="0"/>
              <a:t>proportional to </a:t>
            </a:r>
          </a:p>
          <a:p>
            <a:r>
              <a:rPr lang="en-US" dirty="0" smtClean="0"/>
              <a:t>the linear distance </a:t>
            </a:r>
          </a:p>
          <a:p>
            <a:r>
              <a:rPr lang="en-US" dirty="0" smtClean="0"/>
              <a:t>to the DZ</a:t>
            </a:r>
            <a:endParaRPr lang="en-US" dirty="0"/>
          </a:p>
        </p:txBody>
      </p:sp>
      <p:sp>
        <p:nvSpPr>
          <p:cNvPr id="9" name="Oval 8"/>
          <p:cNvSpPr/>
          <p:nvPr/>
        </p:nvSpPr>
        <p:spPr>
          <a:xfrm>
            <a:off x="2167128" y="4995672"/>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62413" y="1752600"/>
            <a:ext cx="309515" cy="2942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105175" y="4918695"/>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58806" y="1747321"/>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83789" y="2910364"/>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29365" y="3215164"/>
            <a:ext cx="1539780" cy="276999"/>
          </a:xfrm>
          <a:prstGeom prst="rect">
            <a:avLst/>
          </a:prstGeom>
          <a:noFill/>
        </p:spPr>
        <p:txBody>
          <a:bodyPr wrap="none" rtlCol="0">
            <a:spAutoFit/>
          </a:bodyPr>
          <a:lstStyle/>
          <a:p>
            <a:r>
              <a:rPr lang="en-US" sz="1200" dirty="0" smtClean="0"/>
              <a:t>50m radius drop zone</a:t>
            </a:r>
            <a:endParaRPr lang="en-US"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2400" y="1916532"/>
            <a:ext cx="4038600" cy="3944742"/>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4538070" y="1811357"/>
            <a:ext cx="3791474" cy="4038600"/>
          </a:xfrm>
          <a:prstGeom prst="rect">
            <a:avLst/>
          </a:prstGeom>
        </p:spPr>
      </p:pic>
      <p:sp>
        <p:nvSpPr>
          <p:cNvPr id="4" name="Title 3"/>
          <p:cNvSpPr>
            <a:spLocks noGrp="1"/>
          </p:cNvSpPr>
          <p:nvPr>
            <p:ph type="title"/>
          </p:nvPr>
        </p:nvSpPr>
        <p:spPr>
          <a:solidFill>
            <a:schemeClr val="tx2">
              <a:lumMod val="40000"/>
              <a:lumOff val="60000"/>
            </a:schemeClr>
          </a:solidFill>
          <a:scene3d>
            <a:camera prst="orthographicFront"/>
            <a:lightRig rig="threePt" dir="t"/>
          </a:scene3d>
          <a:sp3d>
            <a:bevelT/>
          </a:sp3d>
        </p:spPr>
        <p:txBody>
          <a:bodyPr>
            <a:normAutofit fontScale="90000"/>
          </a:bodyPr>
          <a:lstStyle/>
          <a:p>
            <a:r>
              <a:rPr lang="en-US" dirty="0" smtClean="0"/>
              <a:t>Comparison between WRF and </a:t>
            </a:r>
            <a:r>
              <a:rPr lang="en-US" dirty="0" smtClean="0"/>
              <a:t>TODWL  </a:t>
            </a:r>
            <a:r>
              <a:rPr lang="en-US" dirty="0" smtClean="0"/>
              <a:t>impact errors for 10/10/12 case</a:t>
            </a:r>
            <a:endParaRPr lang="en-US" dirty="0"/>
          </a:p>
        </p:txBody>
      </p:sp>
      <p:sp>
        <p:nvSpPr>
          <p:cNvPr id="6" name="Oval 5"/>
          <p:cNvSpPr/>
          <p:nvPr/>
        </p:nvSpPr>
        <p:spPr>
          <a:xfrm>
            <a:off x="2205650" y="3857656"/>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3667156"/>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tx2">
              <a:lumMod val="40000"/>
              <a:lumOff val="60000"/>
            </a:schemeClr>
          </a:solidFill>
          <a:scene3d>
            <a:camera prst="orthographicFront"/>
            <a:lightRig rig="threePt" dir="t"/>
          </a:scene3d>
          <a:sp3d>
            <a:bevelT/>
          </a:sp3d>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smtClean="0"/>
              <a:t>Both WRF and </a:t>
            </a:r>
            <a:r>
              <a:rPr lang="en-US" dirty="0" smtClean="0"/>
              <a:t>TODWL </a:t>
            </a:r>
            <a:r>
              <a:rPr lang="en-US" dirty="0" smtClean="0"/>
              <a:t>soundings yield large scatter in the impact errors.</a:t>
            </a:r>
          </a:p>
          <a:p>
            <a:r>
              <a:rPr lang="en-US" b="1" u="sng" dirty="0" smtClean="0"/>
              <a:t>Error in targeting (RP calculation) does not necessarily improve with closer proximity soundings to the DZ.</a:t>
            </a:r>
          </a:p>
          <a:p>
            <a:r>
              <a:rPr lang="en-US" u="sng" dirty="0" smtClean="0"/>
              <a:t>Use of a series of real soundings on approach to DZ will improve targeting over the use of model winds at target. This will require rapid and temporally relevant “last minute” adjustments to RP.</a:t>
            </a:r>
          </a:p>
          <a:p>
            <a:r>
              <a:rPr lang="en-US" dirty="0" smtClean="0"/>
              <a:t>Rather than a single, non-representative sounding, a series of soundings provides a superior basis for:</a:t>
            </a:r>
          </a:p>
          <a:p>
            <a:pPr lvl="1"/>
            <a:r>
              <a:rPr lang="en-US" dirty="0" smtClean="0"/>
              <a:t>generating PDFs of likely  bundle drifts derived from drop simulations applied to several (~30) independent wind profiles.</a:t>
            </a:r>
          </a:p>
          <a:p>
            <a:pPr lvl="1"/>
            <a:r>
              <a:rPr lang="en-US" dirty="0" smtClean="0"/>
              <a:t>expressing the likelihood of success for drops of differing criticality. </a:t>
            </a:r>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scene3d>
            <a:camera prst="orthographicFront"/>
            <a:lightRig rig="threePt" dir="t"/>
          </a:scene3d>
          <a:sp3d>
            <a:bevelT/>
          </a:sp3d>
        </p:spPr>
        <p:txBody>
          <a:bodyPr/>
          <a:lstStyle/>
          <a:p>
            <a:r>
              <a:rPr lang="en-US" dirty="0" smtClean="0"/>
              <a:t>Assets</a:t>
            </a:r>
            <a:endParaRPr lang="en-US" dirty="0"/>
          </a:p>
        </p:txBody>
      </p:sp>
      <p:sp>
        <p:nvSpPr>
          <p:cNvPr id="3" name="Content Placeholder 2"/>
          <p:cNvSpPr>
            <a:spLocks noGrp="1"/>
          </p:cNvSpPr>
          <p:nvPr>
            <p:ph idx="1"/>
          </p:nvPr>
        </p:nvSpPr>
        <p:spPr/>
        <p:txBody>
          <a:bodyPr>
            <a:normAutofit lnSpcReduction="10000"/>
          </a:bodyPr>
          <a:lstStyle/>
          <a:p>
            <a:r>
              <a:rPr lang="en-US" dirty="0" smtClean="0"/>
              <a:t>Simplified Bundle </a:t>
            </a:r>
            <a:r>
              <a:rPr lang="en-US" dirty="0"/>
              <a:t>D</a:t>
            </a:r>
            <a:r>
              <a:rPr lang="en-US" dirty="0" smtClean="0"/>
              <a:t>rift FOM (Figure of Merit) for sounding impacts on PAD accuracy. </a:t>
            </a:r>
          </a:p>
          <a:p>
            <a:r>
              <a:rPr lang="en-US" dirty="0" smtClean="0"/>
              <a:t>TO</a:t>
            </a:r>
            <a:r>
              <a:rPr lang="en-US" dirty="0" smtClean="0"/>
              <a:t>DWL </a:t>
            </a:r>
            <a:r>
              <a:rPr lang="en-US" dirty="0" smtClean="0"/>
              <a:t>soundings taken during the MATERHORN experiment at DPG (</a:t>
            </a:r>
            <a:r>
              <a:rPr lang="en-US" dirty="0" err="1" smtClean="0"/>
              <a:t>Dugway</a:t>
            </a:r>
            <a:r>
              <a:rPr lang="en-US" dirty="0" smtClean="0"/>
              <a:t> Proving Grounds) in October 2012.</a:t>
            </a:r>
          </a:p>
          <a:p>
            <a:r>
              <a:rPr lang="en-US" dirty="0" smtClean="0"/>
              <a:t>WRF model output for DPG over that same period.</a:t>
            </a:r>
          </a:p>
          <a:p>
            <a:r>
              <a:rPr lang="en-US" dirty="0"/>
              <a:t>Prior </a:t>
            </a:r>
            <a:r>
              <a:rPr lang="en-US" dirty="0" smtClean="0"/>
              <a:t>WRF </a:t>
            </a:r>
            <a:r>
              <a:rPr lang="en-US" dirty="0"/>
              <a:t>model simulations of PADs near the Salinas Valley in California. </a:t>
            </a:r>
          </a:p>
          <a:p>
            <a:pPr marL="0" indent="0">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tx2">
              <a:lumMod val="40000"/>
              <a:lumOff val="60000"/>
            </a:schemeClr>
          </a:solidFill>
          <a:scene3d>
            <a:camera prst="orthographicFront"/>
            <a:lightRig rig="threePt" dir="t"/>
          </a:scene3d>
          <a:sp3d>
            <a:bevelT/>
          </a:sp3d>
        </p:spPr>
        <p:txBody>
          <a:bodyPr>
            <a:normAutofit fontScale="90000"/>
          </a:bodyPr>
          <a:lstStyle/>
          <a:p>
            <a:r>
              <a:rPr lang="en-US" dirty="0" smtClean="0"/>
              <a:t>Simplified Bundle Drift Simulator</a:t>
            </a:r>
            <a:br>
              <a:rPr lang="en-US" dirty="0" smtClean="0"/>
            </a:br>
            <a:r>
              <a:rPr lang="en-US" dirty="0" smtClean="0"/>
              <a:t>(used in prior SWA PAD research)</a:t>
            </a:r>
            <a:endParaRPr lang="en-US" dirty="0"/>
          </a:p>
        </p:txBody>
      </p:sp>
      <p:sp>
        <p:nvSpPr>
          <p:cNvPr id="3" name="Content Placeholder 2"/>
          <p:cNvSpPr>
            <a:spLocks noGrp="1"/>
          </p:cNvSpPr>
          <p:nvPr>
            <p:ph idx="1"/>
          </p:nvPr>
        </p:nvSpPr>
        <p:spPr>
          <a:xfrm>
            <a:off x="381000" y="1981200"/>
            <a:ext cx="8229600" cy="5105400"/>
          </a:xfrm>
        </p:spPr>
        <p:txBody>
          <a:bodyPr>
            <a:normAutofit/>
          </a:bodyPr>
          <a:lstStyle/>
          <a:p>
            <a:r>
              <a:rPr lang="en-US" sz="2400" dirty="0" smtClean="0"/>
              <a:t>Simplified Bundle Drift Figure of Merit (BDFOM)</a:t>
            </a:r>
          </a:p>
          <a:p>
            <a:pPr lvl="1"/>
            <a:r>
              <a:rPr lang="en-US" sz="2000" dirty="0" smtClean="0"/>
              <a:t>Assumes a massless payload; limited to the effects of wind profile variability in space and time.</a:t>
            </a:r>
          </a:p>
          <a:p>
            <a:pPr lvl="1"/>
            <a:r>
              <a:rPr lang="en-US" sz="2000" dirty="0" smtClean="0"/>
              <a:t>Advection of the bundle by </a:t>
            </a:r>
            <a:r>
              <a:rPr lang="en-US" sz="2000" dirty="0" err="1" smtClean="0"/>
              <a:t>x,y</a:t>
            </a:r>
            <a:r>
              <a:rPr lang="en-US" sz="2000" dirty="0" smtClean="0"/>
              <a:t> distances by average winds in 50m layers during time spent in those individual layers. </a:t>
            </a:r>
            <a:r>
              <a:rPr lang="en-US" sz="2400" dirty="0" smtClean="0"/>
              <a:t/>
            </a:r>
            <a:br>
              <a:rPr lang="en-US" sz="2400" dirty="0" smtClean="0"/>
            </a:br>
            <a:endParaRPr lang="en-US" sz="2400" dirty="0" smtClean="0"/>
          </a:p>
          <a:p>
            <a:r>
              <a:rPr lang="en-US" sz="2400" dirty="0" smtClean="0"/>
              <a:t>BDFOM = |Impact Point (IP) - Target Location (X) | </a:t>
            </a:r>
          </a:p>
          <a:p>
            <a:pPr lvl="1"/>
            <a:r>
              <a:rPr lang="en-US" sz="2000" dirty="0" smtClean="0"/>
              <a:t>Use  open cell diagram to illustrate the dependency of BDFOM on last wind profile used to compute RP</a:t>
            </a:r>
          </a:p>
          <a:p>
            <a:pPr lvl="1"/>
            <a:r>
              <a:rPr lang="en-US" sz="2000" dirty="0" smtClean="0"/>
              <a:t>Use a scatter diagram to illustrate variability in simulated air drop accuracy generated from multiple instantiations of input wind profiles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5F6D4D3-5E02-1143-97BD-C706614E6487}" type="slidenum">
              <a:rPr lang="en-US" smtClean="0"/>
              <a:pPr>
                <a:defRPr/>
              </a:pPr>
              <a:t>5</a:t>
            </a:fld>
            <a:endParaRPr lang="en-US"/>
          </a:p>
        </p:txBody>
      </p:sp>
    </p:spTree>
    <p:extLst>
      <p:ext uri="{BB962C8B-B14F-4D97-AF65-F5344CB8AC3E}">
        <p14:creationId xmlns:p14="http://schemas.microsoft.com/office/powerpoint/2010/main" val="2576584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scene3d>
            <a:camera prst="orthographicFront"/>
            <a:lightRig rig="threePt" dir="t"/>
          </a:scene3d>
          <a:sp3d>
            <a:bevelT/>
          </a:sp3d>
        </p:spPr>
        <p:txBody>
          <a:bodyPr>
            <a:normAutofit/>
          </a:bodyPr>
          <a:lstStyle/>
          <a:p>
            <a:r>
              <a:rPr lang="en-US" dirty="0" smtClean="0"/>
              <a:t>BDFOM </a:t>
            </a:r>
            <a:endParaRPr lang="en-US" dirty="0"/>
          </a:p>
        </p:txBody>
      </p:sp>
      <p:sp>
        <p:nvSpPr>
          <p:cNvPr id="3" name="Content Placeholder 2"/>
          <p:cNvSpPr>
            <a:spLocks noGrp="1"/>
          </p:cNvSpPr>
          <p:nvPr>
            <p:ph idx="1"/>
          </p:nvPr>
        </p:nvSpPr>
        <p:spPr/>
        <p:txBody>
          <a:bodyPr/>
          <a:lstStyle/>
          <a:p>
            <a:r>
              <a:rPr lang="en-US" dirty="0" smtClean="0"/>
              <a:t>In this current study, drops  are considered from ~10 </a:t>
            </a:r>
            <a:r>
              <a:rPr lang="en-US" dirty="0" err="1" smtClean="0"/>
              <a:t>Kf</a:t>
            </a:r>
            <a:r>
              <a:rPr lang="en-US" dirty="0" smtClean="0"/>
              <a:t>  (model and </a:t>
            </a:r>
            <a:r>
              <a:rPr lang="en-US" dirty="0" smtClean="0"/>
              <a:t>TODWL)and </a:t>
            </a:r>
            <a:r>
              <a:rPr lang="en-US" dirty="0" smtClean="0"/>
              <a:t>17.5 </a:t>
            </a:r>
            <a:r>
              <a:rPr lang="en-US" dirty="0" err="1" smtClean="0"/>
              <a:t>Kf</a:t>
            </a:r>
            <a:r>
              <a:rPr lang="en-US" dirty="0" smtClean="0"/>
              <a:t> (model only) MSL</a:t>
            </a:r>
          </a:p>
          <a:p>
            <a:r>
              <a:rPr lang="en-US" dirty="0" smtClean="0"/>
              <a:t>Fall speeds as shown in next slide.</a:t>
            </a:r>
          </a:p>
          <a:p>
            <a:r>
              <a:rPr lang="en-US" dirty="0" smtClean="0"/>
              <a:t>Transpose distant soundings to target location</a:t>
            </a:r>
          </a:p>
          <a:p>
            <a:r>
              <a:rPr lang="en-US" dirty="0" smtClean="0"/>
              <a:t>Calculate a RP </a:t>
            </a:r>
          </a:p>
          <a:p>
            <a:r>
              <a:rPr lang="en-US" dirty="0" smtClean="0"/>
              <a:t>Simulate bundle drifts through WRF model  and </a:t>
            </a:r>
            <a:r>
              <a:rPr lang="en-US" dirty="0" smtClean="0"/>
              <a:t>TODWL </a:t>
            </a:r>
            <a:r>
              <a:rPr lang="en-US" dirty="0" smtClean="0"/>
              <a:t>wind fields at the target location.</a:t>
            </a:r>
            <a:endParaRPr lang="en-US" dirty="0"/>
          </a:p>
        </p:txBody>
      </p:sp>
      <p:sp>
        <p:nvSpPr>
          <p:cNvPr id="4" name="Slide Number Placeholder 2"/>
          <p:cNvSpPr>
            <a:spLocks noGrp="1"/>
          </p:cNvSpPr>
          <p:nvPr>
            <p:ph type="sldNum" sz="quarter" idx="12"/>
          </p:nvPr>
        </p:nvSpPr>
        <p:spPr>
          <a:xfrm>
            <a:off x="6553200" y="6356350"/>
            <a:ext cx="2133600" cy="365125"/>
          </a:xfrm>
        </p:spPr>
        <p:txBody>
          <a:bodyPr/>
          <a:lstStyle/>
          <a:p>
            <a:pPr>
              <a:defRPr/>
            </a:pPr>
            <a:fld id="{58567B4F-4FA8-E743-B425-40CB9FFB9E90}" type="slidenum">
              <a:rPr lang="en-US" smtClean="0"/>
              <a:pPr>
                <a:defRPr/>
              </a:pPr>
              <a:t>6</a:t>
            </a:fld>
            <a:endParaRPr lang="en-US"/>
          </a:p>
        </p:txBody>
      </p:sp>
    </p:spTree>
    <p:extLst>
      <p:ext uri="{BB962C8B-B14F-4D97-AF65-F5344CB8AC3E}">
        <p14:creationId xmlns:p14="http://schemas.microsoft.com/office/powerpoint/2010/main" val="2506402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scene3d>
            <a:camera prst="orthographicFront"/>
            <a:lightRig rig="threePt" dir="t"/>
          </a:scene3d>
          <a:sp3d>
            <a:bevelT/>
          </a:sp3d>
        </p:spPr>
        <p:txBody>
          <a:bodyPr/>
          <a:lstStyle/>
          <a:p>
            <a:r>
              <a:rPr lang="en-US" sz="3600" dirty="0" smtClean="0"/>
              <a:t> Air Drop Fall Speed Profile</a:t>
            </a:r>
            <a:endParaRPr lang="en-US" sz="3600" dirty="0"/>
          </a:p>
        </p:txBody>
      </p:sp>
      <p:sp>
        <p:nvSpPr>
          <p:cNvPr id="4" name="Slide Number Placeholder 3"/>
          <p:cNvSpPr>
            <a:spLocks noGrp="1"/>
          </p:cNvSpPr>
          <p:nvPr>
            <p:ph type="sldNum" sz="quarter" idx="12"/>
          </p:nvPr>
        </p:nvSpPr>
        <p:spPr/>
        <p:txBody>
          <a:bodyPr/>
          <a:lstStyle/>
          <a:p>
            <a:pPr>
              <a:defRPr/>
            </a:pPr>
            <a:fld id="{25F6D4D3-5E02-1143-97BD-C706614E6487}" type="slidenum">
              <a:rPr lang="en-US" smtClean="0"/>
              <a:pPr>
                <a:defRPr/>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5270589"/>
              </p:ext>
            </p:extLst>
          </p:nvPr>
        </p:nvGraphicFramePr>
        <p:xfrm>
          <a:off x="1143000" y="2607276"/>
          <a:ext cx="6934200" cy="2123440"/>
        </p:xfrm>
        <a:graphic>
          <a:graphicData uri="http://schemas.openxmlformats.org/drawingml/2006/table">
            <a:tbl>
              <a:tblPr firstRow="1" bandRow="1">
                <a:tableStyleId>{616DA210-FB5B-4158-B5E0-FEB733F419BA}</a:tableStyleId>
              </a:tblPr>
              <a:tblGrid>
                <a:gridCol w="1386840"/>
                <a:gridCol w="1386840"/>
                <a:gridCol w="1386840"/>
                <a:gridCol w="1386840"/>
                <a:gridCol w="1386840"/>
              </a:tblGrid>
              <a:tr h="370840">
                <a:tc>
                  <a:txBody>
                    <a:bodyPr/>
                    <a:lstStyle/>
                    <a:p>
                      <a:r>
                        <a:rPr lang="en-US" dirty="0" smtClean="0"/>
                        <a:t>Stage</a:t>
                      </a:r>
                      <a:endParaRPr lang="en-US" dirty="0"/>
                    </a:p>
                  </a:txBody>
                  <a:tcPr/>
                </a:tc>
                <a:tc>
                  <a:txBody>
                    <a:bodyPr/>
                    <a:lstStyle/>
                    <a:p>
                      <a:r>
                        <a:rPr lang="en-US" dirty="0" smtClean="0"/>
                        <a:t>Fall Speed</a:t>
                      </a:r>
                    </a:p>
                    <a:p>
                      <a:r>
                        <a:rPr lang="en-US" dirty="0" smtClean="0"/>
                        <a:t>(fps)</a:t>
                      </a:r>
                      <a:endParaRPr lang="en-US" dirty="0"/>
                    </a:p>
                  </a:txBody>
                  <a:tcPr/>
                </a:tc>
                <a:tc>
                  <a:txBody>
                    <a:bodyPr/>
                    <a:lstStyle/>
                    <a:p>
                      <a:r>
                        <a:rPr lang="en-US" dirty="0" smtClean="0"/>
                        <a:t>3K</a:t>
                      </a:r>
                      <a:r>
                        <a:rPr lang="en-US" baseline="0" dirty="0" smtClean="0"/>
                        <a:t> feet</a:t>
                      </a:r>
                    </a:p>
                    <a:p>
                      <a:r>
                        <a:rPr lang="en-US" baseline="0" dirty="0" smtClean="0"/>
                        <a:t>(seconds)</a:t>
                      </a:r>
                      <a:endParaRPr lang="en-US" dirty="0"/>
                    </a:p>
                  </a:txBody>
                  <a:tcPr/>
                </a:tc>
                <a:tc>
                  <a:txBody>
                    <a:bodyPr/>
                    <a:lstStyle/>
                    <a:p>
                      <a:r>
                        <a:rPr lang="en-US" dirty="0" smtClean="0"/>
                        <a:t>10K </a:t>
                      </a:r>
                      <a:r>
                        <a:rPr lang="en-US" baseline="0" dirty="0" smtClean="0"/>
                        <a:t>feet</a:t>
                      </a:r>
                    </a:p>
                    <a:p>
                      <a:r>
                        <a:rPr lang="en-US" baseline="0" dirty="0" smtClean="0"/>
                        <a:t>(seconds)</a:t>
                      </a:r>
                      <a:endParaRPr lang="en-US" dirty="0"/>
                    </a:p>
                  </a:txBody>
                  <a:tcPr/>
                </a:tc>
                <a:tc>
                  <a:txBody>
                    <a:bodyPr/>
                    <a:lstStyle/>
                    <a:p>
                      <a:r>
                        <a:rPr lang="en-US" dirty="0" smtClean="0"/>
                        <a:t>17.5K feet</a:t>
                      </a:r>
                    </a:p>
                    <a:p>
                      <a:r>
                        <a:rPr lang="en-US" dirty="0" smtClean="0"/>
                        <a:t>(seconds)</a:t>
                      </a:r>
                      <a:endParaRPr lang="en-US" dirty="0"/>
                    </a:p>
                  </a:txBody>
                  <a:tcPr/>
                </a:tc>
              </a:tr>
              <a:tr h="370840">
                <a:tc>
                  <a:txBody>
                    <a:bodyPr/>
                    <a:lstStyle/>
                    <a:p>
                      <a:r>
                        <a:rPr lang="en-US" dirty="0" smtClean="0"/>
                        <a:t>Stabilization</a:t>
                      </a:r>
                      <a:endParaRPr lang="en-US" dirty="0"/>
                    </a:p>
                  </a:txBody>
                  <a:tcPr/>
                </a:tc>
                <a:tc>
                  <a:txBody>
                    <a:bodyPr/>
                    <a:lstStyle/>
                    <a:p>
                      <a:r>
                        <a:rPr lang="en-US" dirty="0" smtClean="0"/>
                        <a:t>180</a:t>
                      </a:r>
                      <a:endParaRPr lang="en-US" dirty="0"/>
                    </a:p>
                  </a:txBody>
                  <a:tcPr/>
                </a:tc>
                <a:tc>
                  <a:txBody>
                    <a:bodyPr/>
                    <a:lstStyle/>
                    <a:p>
                      <a:r>
                        <a:rPr lang="en-US" dirty="0" smtClean="0"/>
                        <a:t>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a:t>
                      </a:r>
                    </a:p>
                  </a:txBody>
                  <a:tcPr/>
                </a:tc>
              </a:tr>
              <a:tr h="370840">
                <a:tc>
                  <a:txBody>
                    <a:bodyPr/>
                    <a:lstStyle/>
                    <a:p>
                      <a:r>
                        <a:rPr lang="en-US" dirty="0" smtClean="0"/>
                        <a:t>Ring Slot</a:t>
                      </a:r>
                      <a:endParaRPr lang="en-US" dirty="0"/>
                    </a:p>
                  </a:txBody>
                  <a:tcPr/>
                </a:tc>
                <a:tc>
                  <a:txBody>
                    <a:bodyPr/>
                    <a:lstStyle/>
                    <a:p>
                      <a:r>
                        <a:rPr lang="en-US" dirty="0" smtClean="0"/>
                        <a:t>96</a:t>
                      </a:r>
                      <a:endParaRPr lang="en-US" dirty="0"/>
                    </a:p>
                  </a:txBody>
                  <a:tcPr/>
                </a:tc>
                <a:tc>
                  <a:txBody>
                    <a:bodyPr/>
                    <a:lstStyle/>
                    <a:p>
                      <a:r>
                        <a:rPr lang="en-US" dirty="0" smtClean="0"/>
                        <a:t>22</a:t>
                      </a:r>
                      <a:endParaRPr lang="en-US" dirty="0"/>
                    </a:p>
                  </a:txBody>
                  <a:tcPr/>
                </a:tc>
                <a:tc>
                  <a:txBody>
                    <a:bodyPr/>
                    <a:lstStyle/>
                    <a:p>
                      <a:r>
                        <a:rPr lang="en-US" dirty="0" smtClean="0"/>
                        <a:t>95</a:t>
                      </a:r>
                      <a:endParaRPr lang="en-US" dirty="0"/>
                    </a:p>
                  </a:txBody>
                  <a:tcPr/>
                </a:tc>
                <a:tc>
                  <a:txBody>
                    <a:bodyPr/>
                    <a:lstStyle/>
                    <a:p>
                      <a:r>
                        <a:rPr lang="en-US" dirty="0" smtClean="0"/>
                        <a:t>175</a:t>
                      </a:r>
                      <a:endParaRPr lang="en-US" dirty="0"/>
                    </a:p>
                  </a:txBody>
                  <a:tcPr/>
                </a:tc>
              </a:tr>
              <a:tr h="370840">
                <a:tc>
                  <a:txBody>
                    <a:bodyPr/>
                    <a:lstStyle/>
                    <a:p>
                      <a:r>
                        <a:rPr lang="en-US" dirty="0" smtClean="0"/>
                        <a:t>Main</a:t>
                      </a:r>
                      <a:endParaRPr lang="en-US" dirty="0"/>
                    </a:p>
                  </a:txBody>
                  <a:tcPr/>
                </a:tc>
                <a:tc>
                  <a:txBody>
                    <a:bodyPr/>
                    <a:lstStyle/>
                    <a:p>
                      <a:r>
                        <a:rPr lang="en-US" dirty="0" smtClean="0"/>
                        <a:t>28</a:t>
                      </a:r>
                      <a:endParaRPr lang="en-US" dirty="0"/>
                    </a:p>
                  </a:txBody>
                  <a:tcPr/>
                </a:tc>
                <a:tc>
                  <a:txBody>
                    <a:bodyPr/>
                    <a:lstStyle/>
                    <a:p>
                      <a:r>
                        <a:rPr lang="en-US" dirty="0" smtClean="0"/>
                        <a:t>18</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18</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18</a:t>
                      </a:r>
                    </a:p>
                  </a:txBody>
                  <a:tcPr/>
                </a:tc>
              </a:tr>
              <a:tr h="370840">
                <a:tc>
                  <a:txBody>
                    <a:bodyPr/>
                    <a:lstStyle/>
                    <a:p>
                      <a:r>
                        <a:rPr lang="en-US" b="1" dirty="0" smtClean="0"/>
                        <a:t>Total Time</a:t>
                      </a:r>
                      <a:endParaRPr lang="en-US" b="1" dirty="0"/>
                    </a:p>
                  </a:txBody>
                  <a:tcPr/>
                </a:tc>
                <a:tc>
                  <a:txBody>
                    <a:bodyPr/>
                    <a:lstStyle/>
                    <a:p>
                      <a:endParaRPr lang="en-US" b="1" dirty="0"/>
                    </a:p>
                  </a:txBody>
                  <a:tcPr/>
                </a:tc>
                <a:tc>
                  <a:txBody>
                    <a:bodyPr/>
                    <a:lstStyle/>
                    <a:p>
                      <a:r>
                        <a:rPr lang="en-US" b="1" dirty="0" smtClean="0"/>
                        <a:t>42</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115</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195</a:t>
                      </a:r>
                    </a:p>
                  </a:txBody>
                  <a:tcPr/>
                </a:tc>
              </a:tr>
            </a:tbl>
          </a:graphicData>
        </a:graphic>
      </p:graphicFrame>
      <p:sp>
        <p:nvSpPr>
          <p:cNvPr id="6" name="TextBox 5"/>
          <p:cNvSpPr txBox="1"/>
          <p:nvPr/>
        </p:nvSpPr>
        <p:spPr>
          <a:xfrm>
            <a:off x="3066947" y="1928339"/>
            <a:ext cx="3695692" cy="369332"/>
          </a:xfrm>
          <a:prstGeom prst="rect">
            <a:avLst/>
          </a:prstGeom>
          <a:noFill/>
        </p:spPr>
        <p:txBody>
          <a:bodyPr wrap="none" rtlCol="0">
            <a:spAutoFit/>
          </a:bodyPr>
          <a:lstStyle/>
          <a:p>
            <a:r>
              <a:rPr lang="en-US" u="sng" dirty="0" smtClean="0"/>
              <a:t>Sample Times for Each Air Drop Stage</a:t>
            </a:r>
            <a:endParaRPr lang="en-US" u="sng" dirty="0"/>
          </a:p>
        </p:txBody>
      </p:sp>
      <p:sp>
        <p:nvSpPr>
          <p:cNvPr id="7" name="TextBox 6"/>
          <p:cNvSpPr txBox="1"/>
          <p:nvPr/>
        </p:nvSpPr>
        <p:spPr>
          <a:xfrm>
            <a:off x="1524000" y="4769708"/>
            <a:ext cx="4166525" cy="923330"/>
          </a:xfrm>
          <a:prstGeom prst="rect">
            <a:avLst/>
          </a:prstGeom>
          <a:noFill/>
        </p:spPr>
        <p:txBody>
          <a:bodyPr wrap="none" rtlCol="0">
            <a:spAutoFit/>
          </a:bodyPr>
          <a:lstStyle/>
          <a:p>
            <a:r>
              <a:rPr lang="en-US" dirty="0" smtClean="0"/>
              <a:t>Assumptions:</a:t>
            </a:r>
          </a:p>
          <a:p>
            <a:pPr marL="342900" indent="-342900">
              <a:buAutoNum type="arabicPeriod"/>
            </a:pPr>
            <a:r>
              <a:rPr lang="en-US" dirty="0" smtClean="0"/>
              <a:t>Near free fall is used for first 1 second</a:t>
            </a:r>
          </a:p>
          <a:p>
            <a:pPr marL="342900" indent="-342900">
              <a:buAutoNum type="arabicPeriod"/>
            </a:pPr>
            <a:r>
              <a:rPr lang="en-US" dirty="0" smtClean="0"/>
              <a:t>Main is opened 500 feet AGL</a:t>
            </a:r>
            <a:endParaRPr lang="en-US" dirty="0"/>
          </a:p>
        </p:txBody>
      </p:sp>
    </p:spTree>
    <p:extLst>
      <p:ext uri="{BB962C8B-B14F-4D97-AF65-F5344CB8AC3E}">
        <p14:creationId xmlns:p14="http://schemas.microsoft.com/office/powerpoint/2010/main" val="1871936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tx2">
              <a:lumMod val="40000"/>
              <a:lumOff val="60000"/>
            </a:schemeClr>
          </a:solidFill>
          <a:scene3d>
            <a:camera prst="orthographicFront"/>
            <a:lightRig rig="threePt" dir="t"/>
          </a:scene3d>
          <a:sp3d>
            <a:bevelT/>
          </a:sp3d>
        </p:spPr>
        <p:txBody>
          <a:bodyPr>
            <a:normAutofit fontScale="90000"/>
          </a:bodyPr>
          <a:lstStyle/>
          <a:p>
            <a:r>
              <a:rPr lang="en-US" dirty="0" smtClean="0"/>
              <a:t>Simulated Air Drops Using Only WRF Wind Soundings (no </a:t>
            </a:r>
            <a:r>
              <a:rPr lang="en-US" dirty="0" err="1"/>
              <a:t>l</a:t>
            </a:r>
            <a:r>
              <a:rPr lang="en-US" dirty="0" err="1" smtClean="0"/>
              <a:t>idar</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individual WRF model grid point soundings closest to </a:t>
            </a:r>
            <a:r>
              <a:rPr lang="en-US" dirty="0" smtClean="0"/>
              <a:t>TODWL </a:t>
            </a:r>
            <a:r>
              <a:rPr lang="en-US" dirty="0" smtClean="0"/>
              <a:t>wind soundings to evaluate the variability of the BDFOM within the air drop simulation domain</a:t>
            </a:r>
            <a:br>
              <a:rPr lang="en-US" dirty="0" smtClean="0"/>
            </a:br>
            <a:endParaRPr lang="en-US" sz="1300" dirty="0" smtClean="0"/>
          </a:p>
          <a:p>
            <a:r>
              <a:rPr lang="en-US" dirty="0" smtClean="0"/>
              <a:t>No instrument sampling or measurement errors</a:t>
            </a:r>
          </a:p>
          <a:p>
            <a:pPr lvl="1"/>
            <a:r>
              <a:rPr lang="en-US" dirty="0" smtClean="0"/>
              <a:t>In the October cases, only spatial variability from the WRF model</a:t>
            </a:r>
          </a:p>
          <a:p>
            <a:endParaRPr lang="en-US" sz="1300" dirty="0" smtClean="0"/>
          </a:p>
          <a:p>
            <a:r>
              <a:rPr lang="en-US" dirty="0" smtClean="0"/>
              <a:t>Used to illustrate the expected BDFOMs for either a model profile or </a:t>
            </a:r>
            <a:r>
              <a:rPr lang="en-US" dirty="0" smtClean="0"/>
              <a:t>TODWL </a:t>
            </a:r>
            <a:r>
              <a:rPr lang="en-US" dirty="0" smtClean="0"/>
              <a:t>profile at various distances from the DZ.</a:t>
            </a:r>
            <a:endParaRPr lang="en-US" dirty="0"/>
          </a:p>
        </p:txBody>
      </p:sp>
      <p:sp>
        <p:nvSpPr>
          <p:cNvPr id="4" name="Slide Number Placeholder 2"/>
          <p:cNvSpPr>
            <a:spLocks noGrp="1"/>
          </p:cNvSpPr>
          <p:nvPr>
            <p:ph type="sldNum" sz="quarter" idx="12"/>
          </p:nvPr>
        </p:nvSpPr>
        <p:spPr>
          <a:xfrm>
            <a:off x="6553200" y="6356350"/>
            <a:ext cx="2133600" cy="365125"/>
          </a:xfrm>
        </p:spPr>
        <p:txBody>
          <a:bodyPr/>
          <a:lstStyle/>
          <a:p>
            <a:pPr>
              <a:defRPr/>
            </a:pPr>
            <a:fld id="{58567B4F-4FA8-E743-B425-40CB9FFB9E90}" type="slidenum">
              <a:rPr lang="en-US" smtClean="0"/>
              <a:pPr>
                <a:defRPr/>
              </a:pPr>
              <a:t>8</a:t>
            </a:fld>
            <a:endParaRPr lang="en-US"/>
          </a:p>
        </p:txBody>
      </p:sp>
    </p:spTree>
    <p:extLst>
      <p:ext uri="{BB962C8B-B14F-4D97-AF65-F5344CB8AC3E}">
        <p14:creationId xmlns:p14="http://schemas.microsoft.com/office/powerpoint/2010/main" val="3633854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a:solidFill>
            <a:schemeClr val="tx2">
              <a:lumMod val="40000"/>
              <a:lumOff val="60000"/>
            </a:schemeClr>
          </a:solidFill>
          <a:scene3d>
            <a:camera prst="orthographicFront"/>
            <a:lightRig rig="threePt" dir="t"/>
          </a:scene3d>
          <a:sp3d>
            <a:bevelT/>
          </a:sp3d>
        </p:spPr>
        <p:txBody>
          <a:bodyPr>
            <a:normAutofit fontScale="90000"/>
          </a:bodyPr>
          <a:lstStyle/>
          <a:p>
            <a:r>
              <a:rPr lang="en-US" dirty="0" smtClean="0"/>
              <a:t>Example of BDFOM from prior PAD simulations near the Salinas Valley, CA.</a:t>
            </a:r>
            <a:endParaRPr lang="en-US" dirty="0"/>
          </a:p>
        </p:txBody>
      </p:sp>
    </p:spTree>
    <p:extLst>
      <p:ext uri="{BB962C8B-B14F-4D97-AF65-F5344CB8AC3E}">
        <p14:creationId xmlns:p14="http://schemas.microsoft.com/office/powerpoint/2010/main" val="815682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29472</TotalTime>
  <Words>1121</Words>
  <Application>Microsoft Office PowerPoint</Application>
  <PresentationFormat>On-screen Show (4:3)</PresentationFormat>
  <Paragraphs>162</Paragraphs>
  <Slides>36</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36</vt:i4>
      </vt:variant>
    </vt:vector>
  </HeadingPairs>
  <TitlesOfParts>
    <vt:vector size="39" baseType="lpstr">
      <vt:lpstr>Arial</vt:lpstr>
      <vt:lpstr>Calibri</vt:lpstr>
      <vt:lpstr>Office Theme</vt:lpstr>
      <vt:lpstr>Using TODWL soundings to establish expectations for precision airdrops</vt:lpstr>
      <vt:lpstr>Objectives</vt:lpstr>
      <vt:lpstr>Conclusions</vt:lpstr>
      <vt:lpstr>Assets</vt:lpstr>
      <vt:lpstr>Simplified Bundle Drift Simulator (used in prior SWA PAD research)</vt:lpstr>
      <vt:lpstr>BDFOM </vt:lpstr>
      <vt:lpstr> Air Drop Fall Speed Profile</vt:lpstr>
      <vt:lpstr>Simulated Air Drops Using Only WRF Wind Soundings (no lidar)</vt:lpstr>
      <vt:lpstr>Example of BDFOM from prior PAD simulations near the Salinas Valley, CA.</vt:lpstr>
      <vt:lpstr>Ridge Example BDFOM Spreads</vt:lpstr>
      <vt:lpstr>Impact Points for 10,000’ drop</vt:lpstr>
      <vt:lpstr>Dugway case study</vt:lpstr>
      <vt:lpstr>Granite Mountain, DPG</vt:lpstr>
      <vt:lpstr>Example of WRF model output winds (100m agl) around Granite Mountain</vt:lpstr>
      <vt:lpstr>Dugway case studies</vt:lpstr>
      <vt:lpstr>TODWL wind sounding locations  October 10, 2012</vt:lpstr>
      <vt:lpstr>WRF/TODWL wind profile comparisons</vt:lpstr>
      <vt:lpstr>PowerPoint Presentation</vt:lpstr>
      <vt:lpstr>PowerPoint Presentation</vt:lpstr>
      <vt:lpstr>10/06/12 wind profiles at DZ</vt:lpstr>
      <vt:lpstr>10/09/12 at DZ</vt:lpstr>
      <vt:lpstr>10/10/12 at DZ</vt:lpstr>
      <vt:lpstr>Setup for WRF simulations of BDFOM</vt:lpstr>
      <vt:lpstr>Example approach to Granite Mtn. (08/09/15)</vt:lpstr>
      <vt:lpstr>Approach timeline using model</vt:lpstr>
      <vt:lpstr>PowerPoint Presentation</vt:lpstr>
      <vt:lpstr>Impact errors based upon TODWL profiles</vt:lpstr>
      <vt:lpstr>TODWL sounding on approach to MATERHORN control site</vt:lpstr>
      <vt:lpstr>TODWL sounding near DZ </vt:lpstr>
      <vt:lpstr>10/06/12 approach time line</vt:lpstr>
      <vt:lpstr>10/09/12 approach time line</vt:lpstr>
      <vt:lpstr>10/10/12 approach time line</vt:lpstr>
      <vt:lpstr>10/17/12 approach time line</vt:lpstr>
      <vt:lpstr>PowerPoint Presentation</vt:lpstr>
      <vt:lpstr>Comparison between WRF and TODWL  impact errors for 10/10/12 case</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study: relative value of  real wind data at CARP to model  winds and  a real wind profile 30km away.</dc:title>
  <dc:creator>Dave Emmitt</dc:creator>
  <cp:lastModifiedBy>Dave Emmitt</cp:lastModifiedBy>
  <cp:revision>50</cp:revision>
  <dcterms:created xsi:type="dcterms:W3CDTF">2015-08-14T20:30:14Z</dcterms:created>
  <dcterms:modified xsi:type="dcterms:W3CDTF">2015-11-04T11:26:54Z</dcterms:modified>
</cp:coreProperties>
</file>