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35" r:id="rId2"/>
    <p:sldId id="621" r:id="rId3"/>
    <p:sldId id="622" r:id="rId4"/>
    <p:sldId id="623" r:id="rId5"/>
    <p:sldId id="595" r:id="rId6"/>
    <p:sldId id="627" r:id="rId7"/>
    <p:sldId id="628" r:id="rId8"/>
    <p:sldId id="644" r:id="rId9"/>
    <p:sldId id="645" r:id="rId10"/>
    <p:sldId id="629" r:id="rId11"/>
    <p:sldId id="648" r:id="rId12"/>
    <p:sldId id="649" r:id="rId13"/>
    <p:sldId id="646" r:id="rId14"/>
    <p:sldId id="647" r:id="rId15"/>
    <p:sldId id="650" r:id="rId16"/>
    <p:sldId id="651" r:id="rId17"/>
    <p:sldId id="652" r:id="rId18"/>
    <p:sldId id="630" r:id="rId19"/>
    <p:sldId id="639" r:id="rId20"/>
    <p:sldId id="632" r:id="rId21"/>
    <p:sldId id="635" r:id="rId22"/>
    <p:sldId id="654" r:id="rId23"/>
    <p:sldId id="655" r:id="rId24"/>
    <p:sldId id="656" r:id="rId25"/>
    <p:sldId id="653" r:id="rId26"/>
    <p:sldId id="658" r:id="rId27"/>
    <p:sldId id="660" r:id="rId28"/>
    <p:sldId id="642" r:id="rId29"/>
    <p:sldId id="657" r:id="rId30"/>
  </p:sldIdLst>
  <p:sldSz cx="9144000" cy="6858000" type="screen4x3"/>
  <p:notesSz cx="7099300" cy="10234613"/>
  <p:defaultTextStyle>
    <a:defPPr>
      <a:defRPr lang="de-DE"/>
    </a:defPPr>
    <a:lvl1pPr algn="l" rtl="0" fontAlgn="base">
      <a:lnSpc>
        <a:spcPts val="2600"/>
      </a:lnSpc>
      <a:spcBef>
        <a:spcPct val="0"/>
      </a:spcBef>
      <a:spcAft>
        <a:spcPct val="0"/>
      </a:spcAft>
      <a:buChar char="-"/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1pPr>
    <a:lvl2pPr marL="457200" algn="l" rtl="0" fontAlgn="base">
      <a:lnSpc>
        <a:spcPts val="2600"/>
      </a:lnSpc>
      <a:spcBef>
        <a:spcPct val="0"/>
      </a:spcBef>
      <a:spcAft>
        <a:spcPct val="0"/>
      </a:spcAft>
      <a:buChar char="-"/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2pPr>
    <a:lvl3pPr marL="914400" algn="l" rtl="0" fontAlgn="base">
      <a:lnSpc>
        <a:spcPts val="2600"/>
      </a:lnSpc>
      <a:spcBef>
        <a:spcPct val="0"/>
      </a:spcBef>
      <a:spcAft>
        <a:spcPct val="0"/>
      </a:spcAft>
      <a:buChar char="-"/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3pPr>
    <a:lvl4pPr marL="1371600" algn="l" rtl="0" fontAlgn="base">
      <a:lnSpc>
        <a:spcPts val="2600"/>
      </a:lnSpc>
      <a:spcBef>
        <a:spcPct val="0"/>
      </a:spcBef>
      <a:spcAft>
        <a:spcPct val="0"/>
      </a:spcAft>
      <a:buChar char="-"/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4pPr>
    <a:lvl5pPr marL="1828800" algn="l" rtl="0" fontAlgn="base">
      <a:lnSpc>
        <a:spcPts val="2600"/>
      </a:lnSpc>
      <a:spcBef>
        <a:spcPct val="0"/>
      </a:spcBef>
      <a:spcAft>
        <a:spcPct val="0"/>
      </a:spcAft>
      <a:buChar char="-"/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DE4FF"/>
    <a:srgbClr val="00FF00"/>
    <a:srgbClr val="FF00FF"/>
    <a:srgbClr val="6FD9E7"/>
    <a:srgbClr val="ECECFA"/>
    <a:srgbClr val="800000"/>
    <a:srgbClr val="A3FFA5"/>
    <a:srgbClr val="D4D4F4"/>
    <a:srgbClr val="EBF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50" autoAdjust="0"/>
    <p:restoredTop sz="94818" autoAdjust="0"/>
  </p:normalViewPr>
  <p:slideViewPr>
    <p:cSldViewPr showGuides="1">
      <p:cViewPr varScale="1">
        <p:scale>
          <a:sx n="76" d="100"/>
          <a:sy n="76" d="100"/>
        </p:scale>
        <p:origin x="-140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906"/>
    </p:cViewPr>
  </p:sorterViewPr>
  <p:notesViewPr>
    <p:cSldViewPr showGuides="1">
      <p:cViewPr varScale="1">
        <p:scale>
          <a:sx n="86" d="100"/>
          <a:sy n="86" d="100"/>
        </p:scale>
        <p:origin x="-3780" y="-9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295" y="1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107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295" y="9721107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fld id="{9FA044F6-8E21-4B10-B636-04939A1CFAD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03748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5" y="1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88950" y="684213"/>
            <a:ext cx="6121400" cy="4592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1" y="5520653"/>
            <a:ext cx="5679440" cy="3946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107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5" y="9721107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fld id="{7E2B6D93-CD9C-4BE9-BDEE-7FFFB7E0BCC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57698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87363" y="684213"/>
            <a:ext cx="6124575" cy="45926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8602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1pPr>
            <a:lvl2pPr marL="774005" indent="-297694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2pPr>
            <a:lvl3pPr marL="1190777" indent="-23815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67088" indent="-23815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143399" indent="-23815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619710" indent="-23815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3096021" indent="-23815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572332" indent="-23815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4048643" indent="-23815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55E4D01-8474-4084-9C51-EFDCA8377146}" type="slidenum">
              <a:rPr lang="en-US" altLang="en-U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27</a:t>
            </a:fld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\\psf\Host\Users\cd\Desktop\Startbild_4zu3-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10" descr="dlr_signe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5857876"/>
            <a:ext cx="85725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29" name="Rectangle 37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2159001"/>
            <a:ext cx="7342188" cy="371475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rgbClr val="686868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sp>
        <p:nvSpPr>
          <p:cNvPr id="6" name="Rectangle 5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de-DE"/>
              <a:t>www.DLR.de  •  Chart </a:t>
            </a:r>
            <a:fld id="{E19ADC32-8BA4-452D-8D92-8E4AF5BC6D7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de-DE" dirty="0" smtClean="0"/>
              <a:t>Space - </a:t>
            </a:r>
            <a:r>
              <a:rPr lang="de-DE" dirty="0" err="1" smtClean="0"/>
              <a:t>based</a:t>
            </a:r>
            <a:r>
              <a:rPr lang="de-DE" dirty="0" smtClean="0"/>
              <a:t> LWG </a:t>
            </a:r>
            <a:r>
              <a:rPr lang="en-US" dirty="0" smtClean="0"/>
              <a:t>- Miami  3./4. Nov 2015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2642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5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48467" y="6534869"/>
            <a:ext cx="288031" cy="21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000" b="1">
                <a:solidFill>
                  <a:srgbClr val="686868"/>
                </a:solidFill>
                <a:cs typeface="+mn-cs"/>
              </a:defRPr>
            </a:lvl1pPr>
          </a:lstStyle>
          <a:p>
            <a:pPr>
              <a:defRPr/>
            </a:pPr>
            <a:fld id="{52917C3B-CD55-4701-84F9-F08C458EA711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973568" y="6524624"/>
            <a:ext cx="3672408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000">
                <a:solidFill>
                  <a:srgbClr val="686868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de-DE" dirty="0" smtClean="0"/>
              <a:t>Space - </a:t>
            </a:r>
            <a:r>
              <a:rPr lang="de-DE" dirty="0" err="1" smtClean="0"/>
              <a:t>based</a:t>
            </a:r>
            <a:r>
              <a:rPr lang="de-DE" dirty="0" smtClean="0"/>
              <a:t> LWG </a:t>
            </a:r>
            <a:r>
              <a:rPr lang="en-US" dirty="0" smtClean="0"/>
              <a:t>- Miami  3./4. Nov 2015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2024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\\psf\Host\Users\cd\Desktop\Startbild_4zu3-Fus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0020" y="6463353"/>
            <a:ext cx="6742259" cy="404664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314549"/>
            <a:ext cx="8568952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Mastertitelformat bearbeiten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536" y="1884362"/>
            <a:ext cx="8442077" cy="399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75" name="Rectangle 5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48467" y="6534869"/>
            <a:ext cx="288031" cy="21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000" b="1">
                <a:solidFill>
                  <a:srgbClr val="686868"/>
                </a:solidFill>
                <a:cs typeface="+mn-cs"/>
              </a:defRPr>
            </a:lvl1pPr>
          </a:lstStyle>
          <a:p>
            <a:pPr>
              <a:defRPr/>
            </a:pPr>
            <a:fld id="{52917C3B-CD55-4701-84F9-F08C458EA711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076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292082" y="6524624"/>
            <a:ext cx="3084587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000">
                <a:solidFill>
                  <a:srgbClr val="686868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de-DE" dirty="0" smtClean="0"/>
              <a:t>Space - </a:t>
            </a:r>
            <a:r>
              <a:rPr lang="de-DE" dirty="0" err="1" smtClean="0"/>
              <a:t>based</a:t>
            </a:r>
            <a:r>
              <a:rPr lang="de-DE" dirty="0" smtClean="0"/>
              <a:t> LWG </a:t>
            </a:r>
            <a:r>
              <a:rPr lang="en-US" dirty="0" smtClean="0"/>
              <a:t>- Miami  3./4. Nov 2015</a:t>
            </a:r>
            <a:endParaRPr lang="de-DE" dirty="0"/>
          </a:p>
        </p:txBody>
      </p:sp>
      <p:sp>
        <p:nvSpPr>
          <p:cNvPr id="3" name="Ellipse 2"/>
          <p:cNvSpPr/>
          <p:nvPr/>
        </p:nvSpPr>
        <p:spPr bwMode="auto">
          <a:xfrm>
            <a:off x="5292080" y="3429000"/>
            <a:ext cx="1512168" cy="129614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0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2pPr>
      <a:lvl3pPr algn="l" rtl="0" eaLnBrk="0" fontAlgn="base" hangingPunct="0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3pPr>
      <a:lvl4pPr algn="l" rtl="0" eaLnBrk="0" fontAlgn="base" hangingPunct="0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4pPr>
      <a:lvl5pPr algn="l" rtl="0" eaLnBrk="0" fontAlgn="base" hangingPunct="0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5pPr>
      <a:lvl6pPr marL="457200" algn="l" rtl="0" fontAlgn="base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6pPr>
      <a:lvl7pPr marL="914400" algn="l" rtl="0" fontAlgn="base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7pPr>
      <a:lvl8pPr marL="1371600" algn="l" rtl="0" fontAlgn="base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8pPr>
      <a:lvl9pPr marL="1828800" algn="l" rtl="0" fontAlgn="base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9pPr>
    </p:titleStyle>
    <p:bodyStyle>
      <a:lvl1pPr marL="179388" indent="-179388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25475" indent="-179388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1077913" indent="-179388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524000" indent="-179388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970088" indent="-173038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427288" indent="-173038" algn="l" rtl="0" fontAlgn="base">
        <a:lnSpc>
          <a:spcPts val="26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884488" indent="-173038" algn="l" rtl="0" fontAlgn="base">
        <a:lnSpc>
          <a:spcPts val="26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341688" indent="-173038" algn="l" rtl="0" fontAlgn="base">
        <a:lnSpc>
          <a:spcPts val="26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798888" indent="-173038" algn="l" rtl="0" fontAlgn="base">
        <a:lnSpc>
          <a:spcPts val="26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ctrTitle"/>
          </p:nvPr>
        </p:nvSpPr>
        <p:spPr>
          <a:xfrm>
            <a:off x="611560" y="620687"/>
            <a:ext cx="7873628" cy="2448273"/>
          </a:xfrm>
        </p:spPr>
        <p:txBody>
          <a:bodyPr anchor="ctr" anchorCtr="0"/>
          <a:lstStyle/>
          <a:p>
            <a:r>
              <a:rPr lang="el-GR" sz="4000" b="0" dirty="0" smtClean="0"/>
              <a:t>2μ</a:t>
            </a:r>
            <a:r>
              <a:rPr lang="de-DE" sz="4000" b="0" dirty="0" smtClean="0"/>
              <a:t>m DWL</a:t>
            </a:r>
            <a:r>
              <a:rPr lang="de-DE" sz="4000" b="0" dirty="0"/>
              <a:t> </a:t>
            </a:r>
            <a:r>
              <a:rPr lang="de-DE" sz="4000" b="0" dirty="0" err="1" smtClean="0"/>
              <a:t>observations</a:t>
            </a:r>
            <a:r>
              <a:rPr lang="de-DE" sz="4000" b="0" dirty="0"/>
              <a:t> </a:t>
            </a:r>
            <a:r>
              <a:rPr lang="de-DE" sz="4000" b="0" dirty="0" err="1" smtClean="0"/>
              <a:t>during</a:t>
            </a:r>
            <a:r>
              <a:rPr lang="de-DE" sz="4000" b="0" dirty="0"/>
              <a:t> </a:t>
            </a:r>
            <a:r>
              <a:rPr lang="de-DE" sz="4000" b="0" dirty="0" err="1" smtClean="0"/>
              <a:t>WindVAL</a:t>
            </a:r>
            <a:r>
              <a:rPr lang="de-DE" sz="4000" b="0" dirty="0"/>
              <a:t> </a:t>
            </a:r>
            <a:r>
              <a:rPr lang="de-DE" sz="4000" b="0" dirty="0" smtClean="0"/>
              <a:t>2015</a:t>
            </a:r>
            <a:r>
              <a:rPr lang="de-DE" sz="4000" b="0" dirty="0"/>
              <a:t> </a:t>
            </a:r>
            <a:r>
              <a:rPr lang="de-DE" sz="4000" b="0" dirty="0" err="1" smtClean="0"/>
              <a:t>and</a:t>
            </a:r>
            <a:r>
              <a:rPr lang="de-DE" sz="4000" b="0" dirty="0"/>
              <a:t> </a:t>
            </a:r>
            <a:r>
              <a:rPr lang="de-DE" sz="4000" b="0" dirty="0" err="1" smtClean="0"/>
              <a:t>further</a:t>
            </a:r>
            <a:r>
              <a:rPr lang="de-DE" sz="4000" b="0" dirty="0"/>
              <a:t> </a:t>
            </a:r>
            <a:r>
              <a:rPr lang="de-DE" sz="4000" b="0" dirty="0" err="1" smtClean="0"/>
              <a:t>results</a:t>
            </a:r>
            <a:r>
              <a:rPr lang="de-DE" sz="4000" b="0" dirty="0"/>
              <a:t> </a:t>
            </a:r>
            <a:r>
              <a:rPr lang="de-DE" sz="4000" b="0" dirty="0" err="1" smtClean="0"/>
              <a:t>from</a:t>
            </a:r>
            <a:r>
              <a:rPr lang="de-DE" sz="4000" b="0" dirty="0"/>
              <a:t> </a:t>
            </a:r>
            <a:r>
              <a:rPr lang="de-DE" sz="4000" b="0" dirty="0" err="1" smtClean="0"/>
              <a:t>gravity</a:t>
            </a:r>
            <a:r>
              <a:rPr lang="de-DE" sz="4000" b="0" dirty="0"/>
              <a:t> </a:t>
            </a:r>
            <a:r>
              <a:rPr lang="de-DE" sz="4000" b="0" dirty="0" err="1" smtClean="0"/>
              <a:t>wave</a:t>
            </a:r>
            <a:r>
              <a:rPr lang="de-DE" sz="4000" b="0" dirty="0"/>
              <a:t> </a:t>
            </a:r>
            <a:r>
              <a:rPr lang="de-DE" sz="4000" b="0" dirty="0" err="1" smtClean="0"/>
              <a:t>experiments</a:t>
            </a:r>
            <a:endParaRPr lang="en-US" sz="4000" b="0" dirty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 rot="20688507">
            <a:off x="6342281" y="3617338"/>
            <a:ext cx="876750" cy="1523608"/>
          </a:xfrm>
          <a:prstGeom prst="parallelogram">
            <a:avLst>
              <a:gd name="adj" fmla="val 85000"/>
            </a:avLst>
          </a:prstGeom>
          <a:solidFill>
            <a:srgbClr val="9900FF">
              <a:alpha val="1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endParaRPr lang="de-DE" dirty="0"/>
          </a:p>
        </p:txBody>
      </p:sp>
      <p:pic>
        <p:nvPicPr>
          <p:cNvPr id="10" name="Picture 8" descr="Fal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3483">
            <a:off x="4450626" y="3102826"/>
            <a:ext cx="3934367" cy="624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Untertitel 2"/>
          <p:cNvSpPr txBox="1">
            <a:spLocks/>
          </p:cNvSpPr>
          <p:nvPr/>
        </p:nvSpPr>
        <p:spPr bwMode="auto">
          <a:xfrm>
            <a:off x="539552" y="3163208"/>
            <a:ext cx="3528392" cy="2431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>
                <a:solidFill>
                  <a:srgbClr val="686868"/>
                </a:solidFill>
                <a:latin typeface="+mn-lt"/>
                <a:ea typeface="+mn-ea"/>
                <a:cs typeface="+mn-cs"/>
              </a:defRPr>
            </a:lvl1pPr>
            <a:lvl2pPr marL="625475" indent="-179388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7913" indent="-179388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4000" indent="-179388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0088" indent="-173038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27288" indent="-173038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84488" indent="-173038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1688" indent="-173038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8888" indent="-173038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Stephan Rahm</a:t>
            </a:r>
            <a:r>
              <a:rPr lang="en-US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, </a:t>
            </a:r>
            <a:endParaRPr lang="en-US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Benjamin </a:t>
            </a:r>
            <a:r>
              <a:rPr lang="en-US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Witschas</a:t>
            </a:r>
            <a:r>
              <a:rPr lang="en-US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,</a:t>
            </a:r>
          </a:p>
          <a:p>
            <a:r>
              <a:rPr lang="en-US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Andreas </a:t>
            </a:r>
            <a:r>
              <a:rPr lang="en-US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Schäfler</a:t>
            </a:r>
            <a:r>
              <a:rPr lang="en-US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,</a:t>
            </a:r>
            <a:endParaRPr lang="en-US" dirty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Oliver </a:t>
            </a:r>
            <a:r>
              <a:rPr lang="en-US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Reitebuch</a:t>
            </a:r>
            <a:r>
              <a:rPr lang="en-US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, </a:t>
            </a:r>
          </a:p>
          <a:p>
            <a:r>
              <a:rPr lang="en-US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Christian Lemmerz, </a:t>
            </a:r>
            <a:r>
              <a:rPr lang="en-US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Engelbert</a:t>
            </a:r>
            <a:r>
              <a:rPr lang="en-US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Nagel, et 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15.05.2015  Glasgow </a:t>
            </a:r>
            <a:r>
              <a:rPr lang="de-DE" dirty="0" err="1" smtClean="0"/>
              <a:t>Jetstream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2917C3B-CD55-4701-84F9-F08C458EA711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Space - </a:t>
            </a:r>
            <a:r>
              <a:rPr lang="de-DE" dirty="0" err="1"/>
              <a:t>based</a:t>
            </a:r>
            <a:r>
              <a:rPr lang="de-DE" dirty="0"/>
              <a:t> LWG </a:t>
            </a:r>
            <a:r>
              <a:rPr lang="en-US" dirty="0"/>
              <a:t>- Miami  3./4. Nov 2015</a:t>
            </a:r>
            <a:endParaRPr lang="de-D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4224528" cy="2345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38" y="3429000"/>
            <a:ext cx="4279392" cy="217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436" y="832028"/>
            <a:ext cx="4512564" cy="217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356992"/>
            <a:ext cx="3218688" cy="271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436" y="3501008"/>
            <a:ext cx="4553712" cy="217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pieren 5"/>
          <p:cNvGrpSpPr/>
          <p:nvPr/>
        </p:nvGrpSpPr>
        <p:grpSpPr>
          <a:xfrm>
            <a:off x="242840" y="854903"/>
            <a:ext cx="6247320" cy="5372459"/>
            <a:chOff x="242840" y="854903"/>
            <a:chExt cx="6247320" cy="5372459"/>
          </a:xfrm>
        </p:grpSpPr>
        <p:pic>
          <p:nvPicPr>
            <p:cNvPr id="6151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840" y="3079540"/>
              <a:ext cx="3840480" cy="3147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2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5630" y="854903"/>
              <a:ext cx="1954530" cy="2201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38" y="836712"/>
            <a:ext cx="4224528" cy="2345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10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2917C3B-CD55-4701-84F9-F08C458EA711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Space - </a:t>
            </a:r>
            <a:r>
              <a:rPr lang="de-DE" dirty="0" err="1"/>
              <a:t>based</a:t>
            </a:r>
            <a:r>
              <a:rPr lang="de-DE" dirty="0"/>
              <a:t> LWG </a:t>
            </a:r>
            <a:r>
              <a:rPr lang="en-US" dirty="0"/>
              <a:t>- Miami  3./4. Nov 2015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5886413" y="3456454"/>
            <a:ext cx="2880000" cy="7591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de-DE" sz="1200" dirty="0" err="1" smtClean="0"/>
              <a:t>as</a:t>
            </a:r>
            <a:r>
              <a:rPr lang="de-DE" sz="1200" dirty="0" smtClean="0"/>
              <a:t> </a:t>
            </a:r>
            <a:r>
              <a:rPr lang="de-DE" sz="1200" dirty="0" err="1" smtClean="0"/>
              <a:t>observed</a:t>
            </a:r>
            <a:r>
              <a:rPr lang="de-DE" sz="1200" dirty="0" smtClean="0"/>
              <a:t> </a:t>
            </a:r>
            <a:r>
              <a:rPr lang="de-DE" sz="1200" dirty="0" err="1" smtClean="0"/>
              <a:t>by</a:t>
            </a:r>
            <a:r>
              <a:rPr lang="de-DE" sz="1200" dirty="0" smtClean="0"/>
              <a:t> </a:t>
            </a:r>
            <a:r>
              <a:rPr lang="de-DE" sz="1200" dirty="0" err="1" smtClean="0"/>
              <a:t>the</a:t>
            </a:r>
            <a:r>
              <a:rPr lang="de-DE" sz="1200" dirty="0" smtClean="0"/>
              <a:t> 2</a:t>
            </a:r>
            <a:r>
              <a:rPr lang="el-GR" sz="1200" dirty="0"/>
              <a:t>μ</a:t>
            </a:r>
            <a:r>
              <a:rPr lang="de-DE" sz="1200" dirty="0"/>
              <a:t>m </a:t>
            </a:r>
            <a:r>
              <a:rPr lang="de-DE" sz="1200" dirty="0" smtClean="0"/>
              <a:t>wind lidar</a:t>
            </a:r>
            <a:r>
              <a:rPr lang="de-DE" sz="1200" dirty="0"/>
              <a:t/>
            </a:r>
            <a:br>
              <a:rPr lang="de-DE" sz="1200" dirty="0"/>
            </a:br>
            <a:endParaRPr lang="de-DE" sz="1200" dirty="0"/>
          </a:p>
        </p:txBody>
      </p:sp>
      <p:sp>
        <p:nvSpPr>
          <p:cNvPr id="7" name="Titel 1"/>
          <p:cNvSpPr txBox="1">
            <a:spLocks/>
          </p:cNvSpPr>
          <p:nvPr/>
        </p:nvSpPr>
        <p:spPr bwMode="auto">
          <a:xfrm>
            <a:off x="539552" y="116632"/>
            <a:ext cx="6192688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75000" lnSpcReduction="20000"/>
          </a:bodyPr>
          <a:lstStyle>
            <a:lvl1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Arial" charset="0"/>
                <a:ea typeface="ヒラギノ角ゴ Pro W3" charset="-128"/>
                <a:cs typeface="Arial" charset="0"/>
              </a:defRPr>
            </a:lvl2pPr>
            <a:lvl3pPr algn="l" rtl="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Arial" charset="0"/>
                <a:ea typeface="ヒラギノ角ゴ Pro W3" charset="-128"/>
                <a:cs typeface="Arial" charset="0"/>
              </a:defRPr>
            </a:lvl3pPr>
            <a:lvl4pPr algn="l" rtl="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Arial" charset="0"/>
                <a:ea typeface="ヒラギノ角ゴ Pro W3" charset="-128"/>
                <a:cs typeface="Arial" charset="0"/>
              </a:defRPr>
            </a:lvl4pPr>
            <a:lvl5pPr algn="l" rtl="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Arial" charset="0"/>
                <a:ea typeface="ヒラギノ角ゴ Pro W3" charset="-128"/>
                <a:cs typeface="Arial" charset="0"/>
              </a:defRPr>
            </a:lvl5pPr>
            <a:lvl6pPr marL="457200" algn="l" rtl="0" fontAlgn="base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Arial" charset="0"/>
                <a:ea typeface="ヒラギノ角ゴ Pro W3" charset="-128"/>
                <a:cs typeface="Arial" charset="0"/>
              </a:defRPr>
            </a:lvl6pPr>
            <a:lvl7pPr marL="914400" algn="l" rtl="0" fontAlgn="base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Arial" charset="0"/>
                <a:ea typeface="ヒラギノ角ゴ Pro W3" charset="-128"/>
                <a:cs typeface="Arial" charset="0"/>
              </a:defRPr>
            </a:lvl7pPr>
            <a:lvl8pPr marL="1371600" algn="l" rtl="0" fontAlgn="base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Arial" charset="0"/>
                <a:ea typeface="ヒラギノ角ゴ Pro W3" charset="-128"/>
                <a:cs typeface="Arial" charset="0"/>
              </a:defRPr>
            </a:lvl8pPr>
            <a:lvl9pPr marL="1828800" algn="l" rtl="0" fontAlgn="base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Arial" charset="0"/>
                <a:ea typeface="ヒラギノ角ゴ Pro W3" charset="-128"/>
                <a:cs typeface="Arial" charset="0"/>
              </a:defRPr>
            </a:lvl9pPr>
          </a:lstStyle>
          <a:p>
            <a:pPr algn="ctr">
              <a:buNone/>
            </a:pPr>
            <a:r>
              <a:rPr lang="de-DE" dirty="0"/>
              <a:t>15.05.2015  Glasgow </a:t>
            </a:r>
            <a:r>
              <a:rPr lang="de-DE" dirty="0" err="1" smtClean="0"/>
              <a:t>Jetstream</a:t>
            </a:r>
            <a:r>
              <a:rPr lang="de-DE" dirty="0" smtClean="0"/>
              <a:t> </a:t>
            </a:r>
            <a:r>
              <a:rPr lang="de-DE" kern="0" dirty="0" smtClean="0"/>
              <a:t>ECMWF </a:t>
            </a:r>
            <a:r>
              <a:rPr lang="de-DE" kern="0" dirty="0" err="1" smtClean="0"/>
              <a:t>vs</a:t>
            </a:r>
            <a:r>
              <a:rPr lang="de-DE" kern="0" dirty="0" smtClean="0"/>
              <a:t> LIDAR 	</a:t>
            </a:r>
            <a:endParaRPr lang="de-DE" kern="0" dirty="0"/>
          </a:p>
        </p:txBody>
      </p:sp>
      <p:pic>
        <p:nvPicPr>
          <p:cNvPr id="8" name="Picture 2" descr="S:\TNF\interc\XS_pos\WindVAL\XS_WIND_VAL_EC_LI_WSP_15_05_2015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664"/>
            <a:ext cx="6300192" cy="617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6315800" y="2266122"/>
            <a:ext cx="2164375" cy="42575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>
              <a:buNone/>
            </a:pPr>
            <a:r>
              <a:rPr lang="de-DE" sz="1200" dirty="0" err="1" smtClean="0"/>
              <a:t>with</a:t>
            </a:r>
            <a:r>
              <a:rPr lang="de-DE" sz="1200" dirty="0" smtClean="0"/>
              <a:t> </a:t>
            </a:r>
            <a:r>
              <a:rPr lang="de-DE" sz="1200" dirty="0"/>
              <a:t>2</a:t>
            </a:r>
            <a:r>
              <a:rPr lang="el-GR" sz="1200" dirty="0"/>
              <a:t>μ</a:t>
            </a:r>
            <a:r>
              <a:rPr lang="de-DE" sz="1200" dirty="0"/>
              <a:t>m </a:t>
            </a:r>
            <a:r>
              <a:rPr lang="de-DE" sz="1200" dirty="0" smtClean="0"/>
              <a:t>wind </a:t>
            </a:r>
            <a:r>
              <a:rPr lang="de-DE" sz="1200" dirty="0"/>
              <a:t>l</a:t>
            </a:r>
            <a:r>
              <a:rPr lang="de-DE" sz="1200" dirty="0" smtClean="0"/>
              <a:t>idar </a:t>
            </a:r>
            <a:r>
              <a:rPr lang="de-DE" sz="1200" dirty="0" err="1" smtClean="0"/>
              <a:t>coverage</a:t>
            </a:r>
            <a:endParaRPr lang="de-DE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6461540" y="4437112"/>
                <a:ext cx="2248885" cy="4257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1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1600" b="0" i="1" smtClean="0">
                            <a:latin typeface="Cambria Math"/>
                          </a:rPr>
                          <m:t>𝑊𝑆𝑃</m:t>
                        </m:r>
                      </m:e>
                      <m:sub>
                        <m:r>
                          <a:rPr lang="de-DE" sz="1600" b="0" i="1" smtClean="0">
                            <a:latin typeface="Cambria Math"/>
                          </a:rPr>
                          <m:t>𝐸𝐶𝑀𝑊𝐹</m:t>
                        </m:r>
                      </m:sub>
                    </m:sSub>
                    <m:r>
                      <a:rPr lang="de-DE" sz="1600" b="0" i="1" smtClean="0">
                        <a:latin typeface="Cambria Math"/>
                      </a:rPr>
                      <m:t>−</m:t>
                    </m:r>
                  </m:oMath>
                </a14:m>
                <a:r>
                  <a:rPr lang="de-DE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sz="1600" i="1">
                            <a:latin typeface="Cambria Math"/>
                          </a:rPr>
                          <m:t>𝑊𝑆𝑃</m:t>
                        </m:r>
                      </m:e>
                      <m:sub>
                        <m:r>
                          <a:rPr lang="de-DE" sz="1600" i="1">
                            <a:latin typeface="Cambria Math"/>
                          </a:rPr>
                          <m:t>𝐿𝑖𝑑𝑎𝑟</m:t>
                        </m:r>
                      </m:sub>
                    </m:sSub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1540" y="4437112"/>
                <a:ext cx="2248885" cy="42575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6461540" y="5649101"/>
                <a:ext cx="2409890" cy="4257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6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i="1">
                                  <a:latin typeface="Cambria Math"/>
                                </a:rPr>
                                <m:t>𝑊𝑆𝑃</m:t>
                              </m:r>
                            </m:e>
                            <m:sub>
                              <m:r>
                                <a:rPr lang="de-DE" sz="1600" i="1">
                                  <a:latin typeface="Cambria Math"/>
                                </a:rPr>
                                <m:t>𝐸𝐶𝑀𝑊𝐹</m:t>
                              </m:r>
                            </m:sub>
                          </m:sSub>
                          <m:r>
                            <a:rPr lang="de-DE" sz="1600" i="1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de-DE" sz="1600" dirty="0"/>
                            <m:t> </m:t>
                          </m:r>
                          <m:sSub>
                            <m:sSubPr>
                              <m:ctrlPr>
                                <a:rPr lang="de-DE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i="1">
                                  <a:latin typeface="Cambria Math"/>
                                </a:rPr>
                                <m:t>𝑊𝑆𝑃</m:t>
                              </m:r>
                            </m:e>
                            <m:sub>
                              <m:r>
                                <a:rPr lang="de-DE" sz="1600" i="1">
                                  <a:latin typeface="Cambria Math"/>
                                </a:rPr>
                                <m:t>𝐿𝑖𝑑𝑎𝑟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1600" dirty="0"/>
                            <m:t> </m:t>
                          </m:r>
                        </m:num>
                        <m:den>
                          <m:sSub>
                            <m:sSubPr>
                              <m:ctrlPr>
                                <a:rPr lang="de-DE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i="1">
                                  <a:latin typeface="Cambria Math"/>
                                </a:rPr>
                                <m:t>𝑊𝑆𝑃</m:t>
                              </m:r>
                            </m:e>
                            <m:sub>
                              <m:r>
                                <a:rPr lang="de-DE" sz="1600" i="1">
                                  <a:latin typeface="Cambria Math"/>
                                </a:rPr>
                                <m:t>𝐿𝑖𝑑𝑎𝑟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1540" y="5649101"/>
                <a:ext cx="2409890" cy="425758"/>
              </a:xfrm>
              <a:prstGeom prst="rect">
                <a:avLst/>
              </a:prstGeom>
              <a:blipFill rotWithShape="1">
                <a:blip r:embed="rId4"/>
                <a:stretch>
                  <a:fillRect t="-18571" b="-1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hteck 11"/>
              <p:cNvSpPr/>
              <p:nvPr/>
            </p:nvSpPr>
            <p:spPr>
              <a:xfrm>
                <a:off x="6405866" y="3150716"/>
                <a:ext cx="1067151" cy="4257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600" i="1">
                              <a:latin typeface="Cambria Math"/>
                            </a:rPr>
                            <m:t>𝑊𝑆𝑃</m:t>
                          </m:r>
                        </m:e>
                        <m:sub>
                          <m:r>
                            <a:rPr lang="de-DE" sz="1600" i="1">
                              <a:latin typeface="Cambria Math"/>
                            </a:rPr>
                            <m:t>𝐿𝑖𝑑𝑎𝑟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2" name="Rechteck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5866" y="3150716"/>
                <a:ext cx="1067151" cy="42575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hteck 12"/>
              <p:cNvSpPr/>
              <p:nvPr/>
            </p:nvSpPr>
            <p:spPr>
              <a:xfrm>
                <a:off x="6445515" y="1932309"/>
                <a:ext cx="1224631" cy="4257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sz="1600" i="1">
                            <a:latin typeface="Cambria Math"/>
                          </a:rPr>
                          <m:t>𝑊𝑆𝑃</m:t>
                        </m:r>
                      </m:e>
                      <m:sub>
                        <m:r>
                          <a:rPr lang="de-DE" sz="1600" i="1">
                            <a:latin typeface="Cambria Math"/>
                          </a:rPr>
                          <m:t>𝐸𝐶𝑀𝑊𝐹</m:t>
                        </m:r>
                      </m:sub>
                    </m:sSub>
                  </m:oMath>
                </a14:m>
                <a:r>
                  <a:rPr lang="de-DE" sz="1600" dirty="0"/>
                  <a:t> </a:t>
                </a:r>
                <a:endParaRPr lang="en-US" sz="1600" dirty="0"/>
              </a:p>
            </p:txBody>
          </p:sp>
        </mc:Choice>
        <mc:Fallback xmlns="">
          <p:sp>
            <p:nvSpPr>
              <p:cNvPr id="13" name="Rechteck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515" y="1932309"/>
                <a:ext cx="1224631" cy="42575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hteck 13"/>
              <p:cNvSpPr/>
              <p:nvPr/>
            </p:nvSpPr>
            <p:spPr>
              <a:xfrm>
                <a:off x="6405866" y="752209"/>
                <a:ext cx="1224631" cy="4257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sz="1600" i="1">
                            <a:latin typeface="Cambria Math"/>
                          </a:rPr>
                          <m:t>𝑊𝑆𝑃</m:t>
                        </m:r>
                      </m:e>
                      <m:sub>
                        <m:r>
                          <a:rPr lang="de-DE" sz="1600" i="1">
                            <a:latin typeface="Cambria Math"/>
                          </a:rPr>
                          <m:t>𝐸𝐶𝑀𝑊𝐹</m:t>
                        </m:r>
                      </m:sub>
                    </m:sSub>
                  </m:oMath>
                </a14:m>
                <a:r>
                  <a:rPr lang="de-DE" sz="1600" dirty="0"/>
                  <a:t> </a:t>
                </a:r>
                <a:endParaRPr lang="en-US" sz="1600" dirty="0"/>
              </a:p>
            </p:txBody>
          </p:sp>
        </mc:Choice>
        <mc:Fallback xmlns="">
          <p:sp>
            <p:nvSpPr>
              <p:cNvPr id="14" name="Rechtec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5866" y="752209"/>
                <a:ext cx="1224631" cy="42575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feld 1"/>
          <p:cNvSpPr txBox="1"/>
          <p:nvPr/>
        </p:nvSpPr>
        <p:spPr>
          <a:xfrm>
            <a:off x="7125439" y="122922"/>
            <a:ext cx="1745991" cy="42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sz="1000" dirty="0" err="1" smtClean="0"/>
              <a:t>Comparison</a:t>
            </a:r>
            <a:r>
              <a:rPr lang="de-DE" sz="1000" dirty="0" smtClean="0"/>
              <a:t> </a:t>
            </a:r>
            <a:r>
              <a:rPr lang="de-DE" sz="1000" dirty="0" err="1" smtClean="0"/>
              <a:t>by</a:t>
            </a:r>
            <a:r>
              <a:rPr lang="de-DE" sz="1000" dirty="0" smtClean="0"/>
              <a:t>  A. </a:t>
            </a:r>
            <a:r>
              <a:rPr lang="de-DE" sz="1000" dirty="0" err="1" smtClean="0"/>
              <a:t>Schäfler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33423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2917C3B-CD55-4701-84F9-F08C458EA711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Space - </a:t>
            </a:r>
            <a:r>
              <a:rPr lang="de-DE" dirty="0" err="1"/>
              <a:t>based</a:t>
            </a:r>
            <a:r>
              <a:rPr lang="de-DE" dirty="0"/>
              <a:t> LWG </a:t>
            </a:r>
            <a:r>
              <a:rPr lang="en-US" dirty="0"/>
              <a:t>- Miami  3./4. Nov 2015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6426190" y="4633234"/>
                <a:ext cx="1800200" cy="140416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de-DE" sz="1050" b="0" i="1" smtClean="0">
                        <a:latin typeface="Cambria Math"/>
                      </a:rPr>
                      <m:t>𝑀𝐴𝑋</m:t>
                    </m:r>
                    <m:d>
                      <m:dPr>
                        <m:ctrlPr>
                          <a:rPr lang="en-US" sz="105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105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1050" i="1">
                                <a:latin typeface="Cambria Math"/>
                              </a:rPr>
                              <m:t> </m:t>
                            </m:r>
                            <m:r>
                              <a:rPr lang="de-DE" sz="1050" i="1">
                                <a:latin typeface="Cambria Math"/>
                              </a:rPr>
                              <m:t>𝑊𝑆𝑃</m:t>
                            </m:r>
                          </m:e>
                          <m:sub>
                            <m:r>
                              <a:rPr lang="de-DE" sz="1050" i="1">
                                <a:latin typeface="Cambria Math"/>
                              </a:rPr>
                              <m:t>𝐸𝐶𝑀𝑊𝐹</m:t>
                            </m:r>
                          </m:sub>
                        </m:sSub>
                        <m:r>
                          <a:rPr lang="de-DE" sz="1050" i="1">
                            <a:latin typeface="Cambria Math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de-DE" sz="1050" dirty="0"/>
                          <m:t> </m:t>
                        </m:r>
                        <m:sSub>
                          <m:sSubPr>
                            <m:ctrlPr>
                              <a:rPr lang="de-DE" sz="105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1050" i="1">
                                <a:latin typeface="Cambria Math"/>
                              </a:rPr>
                              <m:t>𝑊𝑆𝑃</m:t>
                            </m:r>
                          </m:e>
                          <m:sub>
                            <m:r>
                              <a:rPr lang="de-DE" sz="1050" i="1">
                                <a:latin typeface="Cambria Math"/>
                              </a:rPr>
                              <m:t>𝐿𝑖𝑑𝑎𝑟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050" dirty="0" smtClean="0"/>
                  <a:t> </a:t>
                </a:r>
                <a:r>
                  <a:rPr lang="en-US" sz="1050" b="1" dirty="0" smtClean="0"/>
                  <a:t>= 9.2 m s</a:t>
                </a:r>
                <a:r>
                  <a:rPr lang="en-US" sz="1050" b="1" baseline="30000" dirty="0" smtClean="0"/>
                  <a:t>-1</a:t>
                </a:r>
                <a:endParaRPr lang="en-US" sz="1050" i="1" baseline="30000" dirty="0">
                  <a:latin typeface="Cambria Math"/>
                </a:endParaRPr>
              </a:p>
              <a:p>
                <a:pPr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de-DE" sz="1050" i="1">
                        <a:latin typeface="Cambria Math"/>
                      </a:rPr>
                      <m:t>𝑀𝐴𝑋</m:t>
                    </m:r>
                    <m:d>
                      <m:dPr>
                        <m:ctrlPr>
                          <a:rPr lang="de-DE" sz="105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sz="1050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de-DE" sz="105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sz="1050" i="1">
                                    <a:latin typeface="Cambria Math"/>
                                  </a:rPr>
                                  <m:t>𝑊𝑆𝑃</m:t>
                                </m:r>
                              </m:e>
                              <m:sub>
                                <m:r>
                                  <a:rPr lang="de-DE" sz="1050" i="1">
                                    <a:latin typeface="Cambria Math"/>
                                  </a:rPr>
                                  <m:t>𝐸𝐶𝑀𝑊𝐹</m:t>
                                </m:r>
                              </m:sub>
                            </m:sSub>
                            <m:r>
                              <a:rPr lang="de-DE" sz="1050" i="1">
                                <a:latin typeface="Cambria Math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de-DE" sz="1050" dirty="0"/>
                              <m:t> </m:t>
                            </m:r>
                            <m:sSub>
                              <m:sSubPr>
                                <m:ctrlPr>
                                  <a:rPr lang="de-DE" sz="105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sz="1050" i="1">
                                    <a:latin typeface="Cambria Math"/>
                                  </a:rPr>
                                  <m:t>𝑊𝑆𝑃</m:t>
                                </m:r>
                              </m:e>
                              <m:sub>
                                <m:r>
                                  <a:rPr lang="de-DE" sz="1050" i="1">
                                    <a:latin typeface="Cambria Math"/>
                                  </a:rPr>
                                  <m:t>𝐿𝑖𝑑𝑎𝑟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n-US" sz="1050" dirty="0"/>
                              <m:t> </m:t>
                            </m:r>
                          </m:num>
                          <m:den>
                            <m:sSub>
                              <m:sSubPr>
                                <m:ctrlPr>
                                  <a:rPr lang="de-DE" sz="105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sz="1050" i="1">
                                    <a:latin typeface="Cambria Math"/>
                                  </a:rPr>
                                  <m:t>𝑊𝑆𝑃</m:t>
                                </m:r>
                              </m:e>
                              <m:sub>
                                <m:r>
                                  <a:rPr lang="de-DE" sz="1050" i="1">
                                    <a:latin typeface="Cambria Math"/>
                                  </a:rPr>
                                  <m:t>𝐿𝑖𝑑𝑎𝑟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en-US" sz="1050" b="1" dirty="0" smtClean="0"/>
                  <a:t>= -13.5 %</a:t>
                </a:r>
                <a:endParaRPr lang="en-US" sz="1050" b="1" dirty="0"/>
              </a:p>
              <a:p>
                <a:pPr>
                  <a:lnSpc>
                    <a:spcPct val="150000"/>
                  </a:lnSpc>
                  <a:buNone/>
                </a:pPr>
                <a:endParaRPr lang="en-US" sz="1050" baseline="-25000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6190" y="4633234"/>
                <a:ext cx="1800200" cy="1404167"/>
              </a:xfrm>
              <a:prstGeom prst="rect">
                <a:avLst/>
              </a:prstGeom>
              <a:blipFill rotWithShape="1">
                <a:blip r:embed="rId2"/>
                <a:stretch>
                  <a:fillRect r="-101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feld 6"/>
          <p:cNvSpPr txBox="1"/>
          <p:nvPr/>
        </p:nvSpPr>
        <p:spPr>
          <a:xfrm>
            <a:off x="5867088" y="3389592"/>
            <a:ext cx="2880000" cy="7591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de-DE" sz="1200" dirty="0" err="1" smtClean="0"/>
              <a:t>as</a:t>
            </a:r>
            <a:r>
              <a:rPr lang="de-DE" sz="1200" dirty="0" smtClean="0"/>
              <a:t> </a:t>
            </a:r>
            <a:r>
              <a:rPr lang="de-DE" sz="1200" dirty="0" err="1" smtClean="0"/>
              <a:t>observed</a:t>
            </a:r>
            <a:r>
              <a:rPr lang="de-DE" sz="1200" dirty="0" smtClean="0"/>
              <a:t> </a:t>
            </a:r>
            <a:r>
              <a:rPr lang="de-DE" sz="1200" dirty="0" err="1" smtClean="0"/>
              <a:t>by</a:t>
            </a:r>
            <a:r>
              <a:rPr lang="de-DE" sz="1200" dirty="0" smtClean="0"/>
              <a:t> </a:t>
            </a:r>
            <a:r>
              <a:rPr lang="de-DE" sz="1200" dirty="0" err="1" smtClean="0"/>
              <a:t>the</a:t>
            </a:r>
            <a:r>
              <a:rPr lang="de-DE" sz="1200" dirty="0" smtClean="0"/>
              <a:t> 2</a:t>
            </a:r>
            <a:r>
              <a:rPr lang="el-GR" sz="1200" dirty="0"/>
              <a:t>μ</a:t>
            </a:r>
            <a:r>
              <a:rPr lang="de-DE" sz="1200" dirty="0"/>
              <a:t>m </a:t>
            </a:r>
            <a:r>
              <a:rPr lang="de-DE" sz="1200" dirty="0" smtClean="0"/>
              <a:t>wind lidar</a:t>
            </a:r>
            <a:r>
              <a:rPr lang="de-DE" sz="1200" dirty="0"/>
              <a:t/>
            </a:r>
            <a:br>
              <a:rPr lang="de-DE" sz="1200" dirty="0"/>
            </a:br>
            <a:endParaRPr lang="de-DE" sz="1200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20227" y="49770"/>
            <a:ext cx="7859216" cy="43204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de-DE" dirty="0"/>
              <a:t>15.05.2015  Glasgow </a:t>
            </a:r>
            <a:r>
              <a:rPr lang="de-DE" dirty="0" err="1" smtClean="0"/>
              <a:t>Jetstream</a:t>
            </a:r>
            <a:r>
              <a:rPr lang="de-DE" dirty="0" smtClean="0"/>
              <a:t> ECMWF </a:t>
            </a:r>
            <a:r>
              <a:rPr lang="de-DE" dirty="0" err="1" smtClean="0"/>
              <a:t>vs</a:t>
            </a:r>
            <a:r>
              <a:rPr lang="de-DE" dirty="0" smtClean="0"/>
              <a:t> LIDAR 	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6296475" y="2199260"/>
            <a:ext cx="2164375" cy="42575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>
              <a:buNone/>
            </a:pPr>
            <a:r>
              <a:rPr lang="de-DE" sz="1200" dirty="0" err="1" smtClean="0"/>
              <a:t>with</a:t>
            </a:r>
            <a:r>
              <a:rPr lang="de-DE" sz="1200" dirty="0" smtClean="0"/>
              <a:t> </a:t>
            </a:r>
            <a:r>
              <a:rPr lang="de-DE" sz="1200" dirty="0"/>
              <a:t>2</a:t>
            </a:r>
            <a:r>
              <a:rPr lang="el-GR" sz="1200" dirty="0"/>
              <a:t>μ</a:t>
            </a:r>
            <a:r>
              <a:rPr lang="de-DE" sz="1200" dirty="0"/>
              <a:t>m </a:t>
            </a:r>
            <a:r>
              <a:rPr lang="de-DE" sz="1200" dirty="0" smtClean="0"/>
              <a:t>wind </a:t>
            </a:r>
            <a:r>
              <a:rPr lang="de-DE" sz="1200" dirty="0"/>
              <a:t>l</a:t>
            </a:r>
            <a:r>
              <a:rPr lang="de-DE" sz="1200" dirty="0" smtClean="0"/>
              <a:t>idar </a:t>
            </a:r>
            <a:r>
              <a:rPr lang="de-DE" sz="1200" dirty="0" err="1" smtClean="0"/>
              <a:t>coverage</a:t>
            </a:r>
            <a:endParaRPr lang="de-DE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6386541" y="4218485"/>
                <a:ext cx="2248885" cy="4257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1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1600" b="0" i="1" smtClean="0">
                            <a:latin typeface="Cambria Math"/>
                          </a:rPr>
                          <m:t>𝑊𝑆𝑃</m:t>
                        </m:r>
                      </m:e>
                      <m:sub>
                        <m:r>
                          <a:rPr lang="de-DE" sz="1600" b="0" i="1" smtClean="0">
                            <a:latin typeface="Cambria Math"/>
                          </a:rPr>
                          <m:t>𝐸𝐶𝑀𝑊𝐹</m:t>
                        </m:r>
                      </m:sub>
                    </m:sSub>
                    <m:r>
                      <a:rPr lang="de-DE" sz="1600" b="0" i="1" smtClean="0">
                        <a:latin typeface="Cambria Math"/>
                      </a:rPr>
                      <m:t>−</m:t>
                    </m:r>
                  </m:oMath>
                </a14:m>
                <a:r>
                  <a:rPr lang="de-DE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sz="1600" i="1">
                            <a:latin typeface="Cambria Math"/>
                          </a:rPr>
                          <m:t>𝑊𝑆𝑃</m:t>
                        </m:r>
                      </m:e>
                      <m:sub>
                        <m:r>
                          <a:rPr lang="de-DE" sz="1600" i="1">
                            <a:latin typeface="Cambria Math"/>
                          </a:rPr>
                          <m:t>𝐿𝑖𝑑𝑎𝑟</m:t>
                        </m:r>
                      </m:sub>
                    </m:sSub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6541" y="4218485"/>
                <a:ext cx="2248885" cy="42575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6247977" y="6173784"/>
                <a:ext cx="2409890" cy="4257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6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i="1">
                                  <a:latin typeface="Cambria Math"/>
                                </a:rPr>
                                <m:t>𝑊𝑆𝑃</m:t>
                              </m:r>
                            </m:e>
                            <m:sub>
                              <m:r>
                                <a:rPr lang="de-DE" sz="1600" i="1">
                                  <a:latin typeface="Cambria Math"/>
                                </a:rPr>
                                <m:t>𝐸𝐶𝑀𝑊𝐹</m:t>
                              </m:r>
                            </m:sub>
                          </m:sSub>
                          <m:r>
                            <a:rPr lang="de-DE" sz="1600" i="1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de-DE" sz="1600" dirty="0"/>
                            <m:t> </m:t>
                          </m:r>
                          <m:sSub>
                            <m:sSubPr>
                              <m:ctrlPr>
                                <a:rPr lang="de-DE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i="1">
                                  <a:latin typeface="Cambria Math"/>
                                </a:rPr>
                                <m:t>𝑊𝑆𝑃</m:t>
                              </m:r>
                            </m:e>
                            <m:sub>
                              <m:r>
                                <a:rPr lang="de-DE" sz="1600" i="1">
                                  <a:latin typeface="Cambria Math"/>
                                </a:rPr>
                                <m:t>𝐿𝑖𝑑𝑎𝑟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1600" dirty="0"/>
                            <m:t> </m:t>
                          </m:r>
                        </m:num>
                        <m:den>
                          <m:sSub>
                            <m:sSubPr>
                              <m:ctrlPr>
                                <a:rPr lang="de-DE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i="1">
                                  <a:latin typeface="Cambria Math"/>
                                </a:rPr>
                                <m:t>𝑊𝑆𝑃</m:t>
                              </m:r>
                            </m:e>
                            <m:sub>
                              <m:r>
                                <a:rPr lang="de-DE" sz="1600" i="1">
                                  <a:latin typeface="Cambria Math"/>
                                </a:rPr>
                                <m:t>𝐿𝑖𝑑𝑎𝑟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7977" y="6173784"/>
                <a:ext cx="2409890" cy="425758"/>
              </a:xfrm>
              <a:prstGeom prst="rect">
                <a:avLst/>
              </a:prstGeom>
              <a:blipFill rotWithShape="1">
                <a:blip r:embed="rId4"/>
                <a:stretch>
                  <a:fillRect t="-18571" b="-1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hteck 11"/>
              <p:cNvSpPr/>
              <p:nvPr/>
            </p:nvSpPr>
            <p:spPr>
              <a:xfrm>
                <a:off x="6386541" y="3083854"/>
                <a:ext cx="1067151" cy="4257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600" i="1">
                              <a:latin typeface="Cambria Math"/>
                            </a:rPr>
                            <m:t>𝑊𝑆𝑃</m:t>
                          </m:r>
                        </m:e>
                        <m:sub>
                          <m:r>
                            <a:rPr lang="de-DE" sz="1600" i="1">
                              <a:latin typeface="Cambria Math"/>
                            </a:rPr>
                            <m:t>𝐿𝑖𝑑𝑎𝑟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2" name="Rechteck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6541" y="3083854"/>
                <a:ext cx="1067151" cy="42575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hteck 12"/>
              <p:cNvSpPr/>
              <p:nvPr/>
            </p:nvSpPr>
            <p:spPr>
              <a:xfrm>
                <a:off x="6426190" y="1865447"/>
                <a:ext cx="1224631" cy="4257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sz="1600" i="1">
                            <a:latin typeface="Cambria Math"/>
                          </a:rPr>
                          <m:t>𝑊𝑆𝑃</m:t>
                        </m:r>
                      </m:e>
                      <m:sub>
                        <m:r>
                          <a:rPr lang="de-DE" sz="1600" i="1">
                            <a:latin typeface="Cambria Math"/>
                          </a:rPr>
                          <m:t>𝐸𝐶𝑀𝑊𝐹</m:t>
                        </m:r>
                      </m:sub>
                    </m:sSub>
                  </m:oMath>
                </a14:m>
                <a:r>
                  <a:rPr lang="de-DE" sz="1600" dirty="0"/>
                  <a:t> </a:t>
                </a:r>
                <a:endParaRPr lang="en-US" sz="1600" dirty="0"/>
              </a:p>
            </p:txBody>
          </p:sp>
        </mc:Choice>
        <mc:Fallback xmlns="">
          <p:sp>
            <p:nvSpPr>
              <p:cNvPr id="13" name="Rechteck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6190" y="1865447"/>
                <a:ext cx="1224631" cy="42575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hteck 13"/>
              <p:cNvSpPr/>
              <p:nvPr/>
            </p:nvSpPr>
            <p:spPr>
              <a:xfrm>
                <a:off x="6386541" y="685347"/>
                <a:ext cx="1224631" cy="4257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sz="1600" i="1">
                            <a:latin typeface="Cambria Math"/>
                          </a:rPr>
                          <m:t>𝑊𝑆𝑃</m:t>
                        </m:r>
                      </m:e>
                      <m:sub>
                        <m:r>
                          <a:rPr lang="de-DE" sz="1600" i="1">
                            <a:latin typeface="Cambria Math"/>
                          </a:rPr>
                          <m:t>𝐸𝐶𝑀𝑊𝐹</m:t>
                        </m:r>
                      </m:sub>
                    </m:sSub>
                  </m:oMath>
                </a14:m>
                <a:r>
                  <a:rPr lang="de-DE" sz="1600" dirty="0"/>
                  <a:t> </a:t>
                </a:r>
                <a:endParaRPr lang="en-US" sz="1600" dirty="0"/>
              </a:p>
            </p:txBody>
          </p:sp>
        </mc:Choice>
        <mc:Fallback xmlns="">
          <p:sp>
            <p:nvSpPr>
              <p:cNvPr id="14" name="Rechtec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6541" y="685347"/>
                <a:ext cx="1224631" cy="42575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S:\TNF\interc\XS_pos\WindVAL\XS_WIND_VAL_EC_LI_WSP_15_05_2015a_ZOOM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8035"/>
            <a:ext cx="5706901" cy="616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Gerade Verbindung mit Pfeil 15"/>
          <p:cNvCxnSpPr>
            <a:stCxn id="6" idx="1"/>
          </p:cNvCxnSpPr>
          <p:nvPr/>
        </p:nvCxnSpPr>
        <p:spPr>
          <a:xfrm flipH="1" flipV="1">
            <a:off x="2176412" y="4849259"/>
            <a:ext cx="4249778" cy="48605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>
            <a:stCxn id="6" idx="1"/>
          </p:cNvCxnSpPr>
          <p:nvPr/>
        </p:nvCxnSpPr>
        <p:spPr>
          <a:xfrm flipH="1">
            <a:off x="2032396" y="5335318"/>
            <a:ext cx="4393794" cy="82891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7432796" y="338946"/>
            <a:ext cx="1745991" cy="42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sz="1000" dirty="0" err="1" smtClean="0"/>
              <a:t>Comparison</a:t>
            </a:r>
            <a:r>
              <a:rPr lang="de-DE" sz="1000" dirty="0" smtClean="0"/>
              <a:t> </a:t>
            </a:r>
            <a:r>
              <a:rPr lang="de-DE" sz="1000" dirty="0" err="1" smtClean="0"/>
              <a:t>by</a:t>
            </a:r>
            <a:r>
              <a:rPr lang="de-DE" sz="1000" dirty="0" smtClean="0"/>
              <a:t>  A. </a:t>
            </a:r>
            <a:r>
              <a:rPr lang="de-DE" sz="1000" dirty="0" err="1" smtClean="0"/>
              <a:t>Schäfler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50285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568952" cy="738187"/>
          </a:xfrm>
        </p:spPr>
        <p:txBody>
          <a:bodyPr/>
          <a:lstStyle/>
          <a:p>
            <a:pPr algn="ctr"/>
            <a:r>
              <a:rPr lang="de-DE" dirty="0" smtClean="0"/>
              <a:t>NASA DC8 </a:t>
            </a:r>
            <a:r>
              <a:rPr lang="de-DE" dirty="0" err="1" smtClean="0"/>
              <a:t>Dropsondes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2917C3B-CD55-4701-84F9-F08C458EA711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Space - </a:t>
            </a:r>
            <a:r>
              <a:rPr lang="de-DE" dirty="0" err="1"/>
              <a:t>based</a:t>
            </a:r>
            <a:r>
              <a:rPr lang="de-DE" dirty="0"/>
              <a:t> LWG </a:t>
            </a:r>
            <a:r>
              <a:rPr lang="en-US" dirty="0"/>
              <a:t>- Miami  3./4. Nov 2015</a:t>
            </a:r>
            <a:endParaRPr lang="de-DE" dirty="0"/>
          </a:p>
        </p:txBody>
      </p:sp>
      <p:pic>
        <p:nvPicPr>
          <p:cNvPr id="6" name="Picture 2" descr="C:\Users\weil_fa\Desktop\labs\DROPSONDES\0515\dropsonds_15_05_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208912" cy="493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43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2917C3B-CD55-4701-84F9-F08C458EA711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Space - </a:t>
            </a:r>
            <a:r>
              <a:rPr lang="de-DE" dirty="0" err="1"/>
              <a:t>based</a:t>
            </a:r>
            <a:r>
              <a:rPr lang="de-DE" dirty="0"/>
              <a:t> LWG </a:t>
            </a:r>
            <a:r>
              <a:rPr lang="en-US" dirty="0"/>
              <a:t>- Miami  3./4. Nov 2015</a:t>
            </a:r>
            <a:endParaRPr lang="de-DE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50" y="1160719"/>
            <a:ext cx="9003537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3238631" y="5985255"/>
            <a:ext cx="2016224" cy="377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200" b="1" dirty="0" smtClean="0"/>
              <a:t>Sonde – LIDAR: 1.98 km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35956" y="5985254"/>
            <a:ext cx="2016224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200" b="1" dirty="0" smtClean="0"/>
              <a:t>Sonde – LIDAR: 2.68 km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6190959" y="5962470"/>
            <a:ext cx="2016224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200" b="1" dirty="0" smtClean="0"/>
              <a:t>Sonde – LIDAR: 3.32 km</a:t>
            </a: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23528" y="314549"/>
            <a:ext cx="8568952" cy="522163"/>
          </a:xfrm>
        </p:spPr>
        <p:txBody>
          <a:bodyPr/>
          <a:lstStyle/>
          <a:p>
            <a:pPr algn="ctr"/>
            <a:r>
              <a:rPr lang="de-DE" dirty="0" smtClean="0"/>
              <a:t>Wind </a:t>
            </a:r>
            <a:r>
              <a:rPr lang="de-DE" dirty="0" err="1" smtClean="0"/>
              <a:t>speed</a:t>
            </a:r>
            <a:r>
              <a:rPr lang="de-DE" dirty="0" smtClean="0"/>
              <a:t> </a:t>
            </a:r>
            <a:r>
              <a:rPr lang="de-DE" dirty="0" err="1"/>
              <a:t>comparison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7334187" y="260648"/>
            <a:ext cx="1745991" cy="42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sz="1000" dirty="0" err="1" smtClean="0"/>
              <a:t>Comparison</a:t>
            </a:r>
            <a:r>
              <a:rPr lang="de-DE" sz="1000" dirty="0" smtClean="0"/>
              <a:t> </a:t>
            </a:r>
            <a:r>
              <a:rPr lang="de-DE" sz="1000" dirty="0" err="1" smtClean="0"/>
              <a:t>by</a:t>
            </a:r>
            <a:r>
              <a:rPr lang="de-DE" sz="1000" dirty="0" smtClean="0"/>
              <a:t>  A. </a:t>
            </a:r>
            <a:r>
              <a:rPr lang="de-DE" sz="1000" dirty="0" err="1" smtClean="0"/>
              <a:t>Schäfler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364505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Wind </a:t>
            </a:r>
            <a:r>
              <a:rPr lang="de-DE" dirty="0" err="1"/>
              <a:t>speed</a:t>
            </a:r>
            <a:r>
              <a:rPr lang="de-DE" dirty="0"/>
              <a:t> </a:t>
            </a:r>
            <a:r>
              <a:rPr lang="de-DE" dirty="0" err="1" smtClean="0"/>
              <a:t>comparison</a:t>
            </a:r>
            <a:r>
              <a:rPr lang="de-DE" dirty="0" smtClean="0"/>
              <a:t> 2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2917C3B-CD55-4701-84F9-F08C458EA711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Space - </a:t>
            </a:r>
            <a:r>
              <a:rPr lang="de-DE" dirty="0" err="1"/>
              <a:t>based</a:t>
            </a:r>
            <a:r>
              <a:rPr lang="de-DE" dirty="0"/>
              <a:t> LWG </a:t>
            </a:r>
            <a:r>
              <a:rPr lang="en-US" dirty="0"/>
              <a:t>- Miami  3./4. Nov 2015</a:t>
            </a:r>
            <a:endParaRPr lang="de-DE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8676456" cy="486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360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Wind </a:t>
            </a:r>
            <a:r>
              <a:rPr lang="de-DE" dirty="0" err="1"/>
              <a:t>direction</a:t>
            </a:r>
            <a:r>
              <a:rPr lang="de-DE" dirty="0"/>
              <a:t> </a:t>
            </a:r>
            <a:r>
              <a:rPr lang="de-DE" dirty="0" err="1"/>
              <a:t>comparison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2917C3B-CD55-4701-84F9-F08C458EA711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Space - </a:t>
            </a:r>
            <a:r>
              <a:rPr lang="de-DE" dirty="0" err="1"/>
              <a:t>based</a:t>
            </a:r>
            <a:r>
              <a:rPr lang="de-DE" dirty="0"/>
              <a:t> LWG </a:t>
            </a:r>
            <a:r>
              <a:rPr lang="en-US" dirty="0"/>
              <a:t>- Miami  3./4. Nov 2015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3173059" y="5988203"/>
            <a:ext cx="2016224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200" b="1" dirty="0" smtClean="0"/>
              <a:t>Sonde – LIDAR: 1.98 km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70384" y="5988202"/>
            <a:ext cx="2016224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200" b="1" dirty="0" smtClean="0"/>
              <a:t>Sonde – LIDAR: 2.68 km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6125387" y="5965418"/>
            <a:ext cx="2016224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200" b="1" dirty="0" smtClean="0"/>
              <a:t>Sonde – LIDAR: 3.32 km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97" y="1268760"/>
            <a:ext cx="8712319" cy="4696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7290505" y="338946"/>
            <a:ext cx="1745991" cy="42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sz="1000" dirty="0" err="1" smtClean="0"/>
              <a:t>Comparison</a:t>
            </a:r>
            <a:r>
              <a:rPr lang="de-DE" sz="1000" dirty="0" smtClean="0"/>
              <a:t> </a:t>
            </a:r>
            <a:r>
              <a:rPr lang="de-DE" sz="1000" dirty="0" err="1" smtClean="0"/>
              <a:t>by</a:t>
            </a:r>
            <a:r>
              <a:rPr lang="de-DE" sz="1000" dirty="0" smtClean="0"/>
              <a:t>  A. </a:t>
            </a:r>
            <a:r>
              <a:rPr lang="de-DE" sz="1000" dirty="0" err="1" smtClean="0"/>
              <a:t>Schäfler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93041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Wind </a:t>
            </a:r>
            <a:r>
              <a:rPr lang="de-DE" dirty="0" err="1"/>
              <a:t>direction</a:t>
            </a:r>
            <a:r>
              <a:rPr lang="de-DE" dirty="0"/>
              <a:t> </a:t>
            </a:r>
            <a:r>
              <a:rPr lang="de-DE" dirty="0" err="1" smtClean="0"/>
              <a:t>comparison</a:t>
            </a:r>
            <a:r>
              <a:rPr lang="de-DE" dirty="0" smtClean="0"/>
              <a:t> 2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2917C3B-CD55-4701-84F9-F08C458EA711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Space - </a:t>
            </a:r>
            <a:r>
              <a:rPr lang="de-DE" dirty="0" err="1"/>
              <a:t>based</a:t>
            </a:r>
            <a:r>
              <a:rPr lang="de-DE" dirty="0"/>
              <a:t> LWG </a:t>
            </a:r>
            <a:r>
              <a:rPr lang="en-US" dirty="0"/>
              <a:t>- Miami  3./4. Nov 2015</a:t>
            </a:r>
            <a:endParaRPr lang="de-DE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15" y="1556792"/>
            <a:ext cx="8640361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15" y="1700808"/>
            <a:ext cx="8640361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171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16.05.2015  </a:t>
            </a:r>
            <a:r>
              <a:rPr lang="de-DE" dirty="0" err="1" smtClean="0"/>
              <a:t>Kangerlussuaq</a:t>
            </a:r>
            <a:r>
              <a:rPr lang="de-DE" dirty="0" smtClean="0"/>
              <a:t> (ADM </a:t>
            </a:r>
            <a:r>
              <a:rPr lang="de-DE" dirty="0" err="1" smtClean="0"/>
              <a:t>calibration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2917C3B-CD55-4701-84F9-F08C458EA711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Space - </a:t>
            </a:r>
            <a:r>
              <a:rPr lang="de-DE" dirty="0" err="1"/>
              <a:t>based</a:t>
            </a:r>
            <a:r>
              <a:rPr lang="de-DE" dirty="0"/>
              <a:t> LWG </a:t>
            </a:r>
            <a:r>
              <a:rPr lang="en-US" dirty="0"/>
              <a:t>- Miami  3./4. Nov 2015</a:t>
            </a:r>
            <a:endParaRPr lang="de-D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76" y="908720"/>
            <a:ext cx="4224528" cy="2345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80" y="3789040"/>
            <a:ext cx="4279392" cy="217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406" y="986940"/>
            <a:ext cx="4512564" cy="217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287" y="3516625"/>
            <a:ext cx="3218688" cy="271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76" y="3284984"/>
            <a:ext cx="3840480" cy="3147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288" y="3861048"/>
            <a:ext cx="4553712" cy="217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76" y="901215"/>
            <a:ext cx="4224528" cy="2345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821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5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16.05.2015  </a:t>
            </a:r>
            <a:r>
              <a:rPr lang="de-DE" dirty="0" err="1"/>
              <a:t>Kangerlussuaq</a:t>
            </a:r>
            <a:r>
              <a:rPr lang="de-DE" dirty="0"/>
              <a:t> (ADM </a:t>
            </a:r>
            <a:r>
              <a:rPr lang="de-DE" dirty="0" err="1"/>
              <a:t>calibration</a:t>
            </a:r>
            <a:r>
              <a:rPr lang="de-DE" dirty="0"/>
              <a:t>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2917C3B-CD55-4701-84F9-F08C458EA711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Space - </a:t>
            </a:r>
            <a:r>
              <a:rPr lang="de-DE" dirty="0" err="1"/>
              <a:t>based</a:t>
            </a:r>
            <a:r>
              <a:rPr lang="de-DE" dirty="0"/>
              <a:t> LWG </a:t>
            </a:r>
            <a:r>
              <a:rPr lang="en-US" dirty="0"/>
              <a:t>- Miami  3./4. Nov 2015</a:t>
            </a:r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764704"/>
            <a:ext cx="5189982" cy="2907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78680"/>
            <a:ext cx="3145536" cy="2657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650320"/>
            <a:ext cx="5301996" cy="273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544" y="3933056"/>
            <a:ext cx="3474720" cy="20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544" y="3933056"/>
            <a:ext cx="3474720" cy="20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428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0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1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568952" cy="738187"/>
          </a:xfrm>
        </p:spPr>
        <p:txBody>
          <a:bodyPr/>
          <a:lstStyle/>
          <a:p>
            <a:pPr algn="ctr"/>
            <a:r>
              <a:rPr lang="de-DE" dirty="0" smtClean="0"/>
              <a:t>ADM </a:t>
            </a:r>
            <a:r>
              <a:rPr lang="de-DE" dirty="0" err="1" smtClean="0"/>
              <a:t>and</a:t>
            </a:r>
            <a:r>
              <a:rPr lang="de-DE" dirty="0" smtClean="0"/>
              <a:t> 2 </a:t>
            </a:r>
            <a:r>
              <a:rPr lang="de-DE" dirty="0" smtClean="0">
                <a:latin typeface="Symbol" panose="05050102010706020507" pitchFamily="18" charset="2"/>
              </a:rPr>
              <a:t>m</a:t>
            </a:r>
            <a:r>
              <a:rPr lang="de-DE" dirty="0" smtClean="0"/>
              <a:t>m </a:t>
            </a:r>
            <a:r>
              <a:rPr lang="de-DE" dirty="0" err="1" smtClean="0"/>
              <a:t>Lidar</a:t>
            </a:r>
            <a:r>
              <a:rPr lang="de-DE" dirty="0" smtClean="0"/>
              <a:t> Location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Pointing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2917C3B-CD55-4701-84F9-F08C458EA711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Space - </a:t>
            </a:r>
            <a:r>
              <a:rPr lang="de-DE" dirty="0" err="1"/>
              <a:t>based</a:t>
            </a:r>
            <a:r>
              <a:rPr lang="de-DE" dirty="0"/>
              <a:t> LWG </a:t>
            </a:r>
            <a:r>
              <a:rPr lang="en-US" dirty="0"/>
              <a:t>- Miami  3./4. Nov 2015</a:t>
            </a:r>
            <a:endParaRPr lang="de-DE" dirty="0"/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0021921"/>
              </p:ext>
            </p:extLst>
          </p:nvPr>
        </p:nvGraphicFramePr>
        <p:xfrm>
          <a:off x="971600" y="1340248"/>
          <a:ext cx="6997700" cy="437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Image" r:id="rId3" imgW="8126984" imgH="5079365" progId="Photoshop.Image.7">
                  <p:embed/>
                </p:oleObj>
              </mc:Choice>
              <mc:Fallback>
                <p:oleObj name="Image" r:id="rId3" imgW="8126984" imgH="5079365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1340248"/>
                        <a:ext cx="6997700" cy="437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3457"/>
          <p:cNvGrpSpPr>
            <a:grpSpLocks/>
          </p:cNvGrpSpPr>
          <p:nvPr/>
        </p:nvGrpSpPr>
        <p:grpSpPr bwMode="auto">
          <a:xfrm>
            <a:off x="5270550" y="3931048"/>
            <a:ext cx="2568575" cy="1547813"/>
            <a:chOff x="3420" y="2430"/>
            <a:chExt cx="1952" cy="1221"/>
          </a:xfrm>
        </p:grpSpPr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3420" y="3405"/>
              <a:ext cx="756" cy="246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 flipV="1">
              <a:off x="3420" y="2430"/>
              <a:ext cx="390" cy="109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 flipH="1" flipV="1">
              <a:off x="3810" y="2430"/>
              <a:ext cx="366" cy="109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4071" y="2675"/>
              <a:ext cx="1301" cy="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None/>
              </a:pPr>
              <a:r>
                <a:rPr lang="de-DE" altLang="de-DE" dirty="0">
                  <a:solidFill>
                    <a:srgbClr val="CC0000"/>
                  </a:solidFill>
                </a:rPr>
                <a:t>2 </a:t>
              </a:r>
              <a:r>
                <a:rPr lang="de-DE" altLang="de-DE" dirty="0">
                  <a:solidFill>
                    <a:srgbClr val="CC0000"/>
                  </a:solidFill>
                  <a:latin typeface="Symbol" pitchFamily="18" charset="2"/>
                </a:rPr>
                <a:t>m</a:t>
              </a:r>
              <a:r>
                <a:rPr lang="de-DE" altLang="de-DE" dirty="0">
                  <a:solidFill>
                    <a:srgbClr val="CC0000"/>
                  </a:solidFill>
                </a:rPr>
                <a:t>m  Doppler </a:t>
              </a:r>
              <a:r>
                <a:rPr lang="de-DE" altLang="de-DE" dirty="0" err="1">
                  <a:solidFill>
                    <a:srgbClr val="CC0000"/>
                  </a:solidFill>
                </a:rPr>
                <a:t>lidar</a:t>
              </a:r>
              <a:endParaRPr lang="en-GB" altLang="de-DE" dirty="0">
                <a:solidFill>
                  <a:srgbClr val="CC0000"/>
                </a:solidFill>
              </a:endParaRPr>
            </a:p>
          </p:txBody>
        </p:sp>
      </p:grpSp>
      <p:sp>
        <p:nvSpPr>
          <p:cNvPr id="12" name="Line 3460"/>
          <p:cNvSpPr>
            <a:spLocks noChangeShapeType="1"/>
          </p:cNvSpPr>
          <p:nvPr/>
        </p:nvSpPr>
        <p:spPr bwMode="auto">
          <a:xfrm flipH="1">
            <a:off x="4940350" y="3983436"/>
            <a:ext cx="406400" cy="135890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Text Box 3466"/>
          <p:cNvSpPr txBox="1">
            <a:spLocks noChangeArrowheads="1"/>
          </p:cNvSpPr>
          <p:nvPr/>
        </p:nvSpPr>
        <p:spPr bwMode="auto">
          <a:xfrm>
            <a:off x="3346500" y="4823223"/>
            <a:ext cx="1711325" cy="394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None/>
            </a:pPr>
            <a:r>
              <a:rPr lang="de-DE" altLang="de-DE" dirty="0">
                <a:solidFill>
                  <a:srgbClr val="3CF04D"/>
                </a:solidFill>
              </a:rPr>
              <a:t>ADM Aeolus</a:t>
            </a:r>
            <a:endParaRPr lang="en-GB" altLang="de-DE" dirty="0">
              <a:solidFill>
                <a:srgbClr val="3CF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12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19.05.2015  </a:t>
            </a:r>
            <a:r>
              <a:rPr lang="de-DE" dirty="0" err="1" smtClean="0"/>
              <a:t>Greenland</a:t>
            </a:r>
            <a:r>
              <a:rPr lang="de-DE" dirty="0" smtClean="0"/>
              <a:t> East Coast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2917C3B-CD55-4701-84F9-F08C458EA711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Space - </a:t>
            </a:r>
            <a:r>
              <a:rPr lang="de-DE" dirty="0" err="1"/>
              <a:t>based</a:t>
            </a:r>
            <a:r>
              <a:rPr lang="de-DE" dirty="0"/>
              <a:t> LWG </a:t>
            </a:r>
            <a:r>
              <a:rPr lang="en-US" dirty="0"/>
              <a:t>- Miami  3./4. Nov 2015</a:t>
            </a:r>
            <a:endParaRPr lang="de-D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4224528" cy="2345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2" y="3645024"/>
            <a:ext cx="4279392" cy="217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24744"/>
            <a:ext cx="4512564" cy="217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01008"/>
            <a:ext cx="3218688" cy="271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660662"/>
            <a:ext cx="4553712" cy="217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pieren 5"/>
          <p:cNvGrpSpPr/>
          <p:nvPr/>
        </p:nvGrpSpPr>
        <p:grpSpPr>
          <a:xfrm>
            <a:off x="130681" y="1124744"/>
            <a:ext cx="6323841" cy="5339273"/>
            <a:chOff x="130681" y="1124744"/>
            <a:chExt cx="6323841" cy="5339273"/>
          </a:xfrm>
        </p:grpSpPr>
        <p:pic>
          <p:nvPicPr>
            <p:cNvPr id="9223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681" y="3316195"/>
              <a:ext cx="3840480" cy="3147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4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992" y="1124744"/>
              <a:ext cx="1954530" cy="2201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24" y="1124744"/>
            <a:ext cx="4224528" cy="2345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612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2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25.05.2015  </a:t>
            </a:r>
            <a:r>
              <a:rPr lang="de-DE" dirty="0" err="1" smtClean="0"/>
              <a:t>Iceland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2917C3B-CD55-4701-84F9-F08C458EA711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Space - </a:t>
            </a:r>
            <a:r>
              <a:rPr lang="de-DE" dirty="0" err="1"/>
              <a:t>based</a:t>
            </a:r>
            <a:r>
              <a:rPr lang="de-DE" dirty="0"/>
              <a:t> LWG </a:t>
            </a:r>
            <a:r>
              <a:rPr lang="en-US" dirty="0"/>
              <a:t>- Miami  3./4. Nov 2015</a:t>
            </a:r>
            <a:endParaRPr lang="de-D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4224528" cy="2345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56992"/>
            <a:ext cx="4279392" cy="217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436" y="912072"/>
            <a:ext cx="4512564" cy="217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368308"/>
            <a:ext cx="3218688" cy="271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436" y="3368308"/>
            <a:ext cx="4553712" cy="217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uppieren 2"/>
          <p:cNvGrpSpPr/>
          <p:nvPr/>
        </p:nvGrpSpPr>
        <p:grpSpPr>
          <a:xfrm>
            <a:off x="251520" y="925822"/>
            <a:ext cx="6334446" cy="5504105"/>
            <a:chOff x="251520" y="925822"/>
            <a:chExt cx="6334446" cy="5504105"/>
          </a:xfrm>
        </p:grpSpPr>
        <p:pic>
          <p:nvPicPr>
            <p:cNvPr id="5127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3282105"/>
              <a:ext cx="3840480" cy="3147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8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1436" y="925822"/>
              <a:ext cx="1954530" cy="2201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2304"/>
            <a:ext cx="4224528" cy="2345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243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53" t="586" r="8298" b="-475"/>
          <a:stretch>
            <a:fillRect/>
          </a:stretch>
        </p:blipFill>
        <p:spPr bwMode="auto">
          <a:xfrm>
            <a:off x="3491880" y="2132856"/>
            <a:ext cx="5414348" cy="4193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Doppler </a:t>
            </a:r>
            <a:r>
              <a:rPr lang="de-DE" dirty="0" err="1" smtClean="0"/>
              <a:t>Lidar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/>
              <a:t>D</a:t>
            </a:r>
            <a:r>
              <a:rPr lang="de-DE" dirty="0" err="1" smtClean="0"/>
              <a:t>etecting</a:t>
            </a:r>
            <a:r>
              <a:rPr lang="de-DE" dirty="0" smtClean="0"/>
              <a:t> Gravity </a:t>
            </a:r>
            <a:r>
              <a:rPr lang="de-DE" dirty="0" err="1"/>
              <a:t>W</a:t>
            </a:r>
            <a:r>
              <a:rPr lang="de-DE" dirty="0" err="1" smtClean="0"/>
              <a:t>aves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124744"/>
            <a:ext cx="8442077" cy="3992563"/>
          </a:xfrm>
        </p:spPr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lnSpc>
                <a:spcPct val="150000"/>
              </a:lnSpc>
              <a:buNone/>
            </a:pPr>
            <a:r>
              <a:rPr lang="de-DE" dirty="0" smtClean="0"/>
              <a:t>Measurement </a:t>
            </a:r>
            <a:r>
              <a:rPr lang="de-DE" dirty="0" err="1" smtClean="0"/>
              <a:t>strategy</a:t>
            </a:r>
            <a:r>
              <a:rPr lang="de-DE" dirty="0" smtClean="0"/>
              <a:t>:  </a:t>
            </a:r>
            <a:r>
              <a:rPr lang="de-DE" dirty="0"/>
              <a:t>F</a:t>
            </a:r>
            <a:r>
              <a:rPr lang="de-DE" dirty="0" smtClean="0"/>
              <a:t>lying </a:t>
            </a:r>
            <a:r>
              <a:rPr lang="de-DE" dirty="0" err="1" smtClean="0"/>
              <a:t>over</a:t>
            </a:r>
            <a:r>
              <a:rPr lang="de-DE" dirty="0" smtClean="0"/>
              <a:t> </a:t>
            </a:r>
            <a:r>
              <a:rPr lang="de-DE" dirty="0" err="1" smtClean="0"/>
              <a:t>moutains</a:t>
            </a:r>
            <a:r>
              <a:rPr lang="de-DE" dirty="0" smtClean="0"/>
              <a:t> parallel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wind </a:t>
            </a:r>
            <a:r>
              <a:rPr lang="de-DE" dirty="0" err="1" smtClean="0"/>
              <a:t>either</a:t>
            </a:r>
            <a:r>
              <a:rPr lang="de-DE" dirty="0" smtClean="0"/>
              <a:t> </a:t>
            </a:r>
            <a:r>
              <a:rPr lang="de-DE" dirty="0" err="1" smtClean="0"/>
              <a:t>scanning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obtaining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3D </a:t>
            </a:r>
            <a:r>
              <a:rPr lang="de-DE" dirty="0" err="1" smtClean="0"/>
              <a:t>windfield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looking</a:t>
            </a:r>
            <a:r>
              <a:rPr lang="de-DE" dirty="0" smtClean="0"/>
              <a:t> </a:t>
            </a:r>
            <a:r>
              <a:rPr lang="de-DE" dirty="0" err="1" smtClean="0"/>
              <a:t>downward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detecting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gravity</a:t>
            </a:r>
            <a:r>
              <a:rPr lang="de-DE" dirty="0" smtClean="0"/>
              <a:t> </a:t>
            </a:r>
            <a:r>
              <a:rPr lang="de-DE" dirty="0" err="1" smtClean="0"/>
              <a:t>waves</a:t>
            </a:r>
            <a:r>
              <a:rPr lang="de-DE" dirty="0" smtClean="0"/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de-DE" dirty="0"/>
          </a:p>
          <a:p>
            <a:pPr marL="0" indent="0">
              <a:lnSpc>
                <a:spcPct val="150000"/>
              </a:lnSpc>
              <a:buNone/>
            </a:pPr>
            <a:r>
              <a:rPr lang="de-DE" dirty="0" err="1" smtClean="0"/>
              <a:t>From</a:t>
            </a:r>
            <a:r>
              <a:rPr lang="de-DE" dirty="0" smtClean="0"/>
              <a:t> 2 </a:t>
            </a:r>
            <a:r>
              <a:rPr lang="de-DE" dirty="0" smtClean="0">
                <a:latin typeface="Symbol" panose="05050102010706020507" pitchFamily="18" charset="2"/>
              </a:rPr>
              <a:t>m</a:t>
            </a:r>
            <a:r>
              <a:rPr lang="de-DE" dirty="0" smtClean="0"/>
              <a:t>m Doppler </a:t>
            </a:r>
            <a:r>
              <a:rPr lang="de-DE" dirty="0" err="1" smtClean="0"/>
              <a:t>lidar</a:t>
            </a:r>
            <a:r>
              <a:rPr lang="de-DE" dirty="0" smtClean="0"/>
              <a:t> </a:t>
            </a:r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results</a:t>
            </a:r>
            <a:r>
              <a:rPr lang="de-DE" dirty="0" smtClean="0"/>
              <a:t> </a:t>
            </a:r>
            <a:r>
              <a:rPr lang="de-DE" dirty="0" err="1" smtClean="0"/>
              <a:t>obtained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troposphere</a:t>
            </a:r>
            <a:r>
              <a:rPr lang="de-DE" dirty="0" smtClean="0"/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dirty="0" err="1" smtClean="0"/>
              <a:t>For</a:t>
            </a:r>
            <a:r>
              <a:rPr lang="de-DE" dirty="0"/>
              <a:t> </a:t>
            </a:r>
            <a:r>
              <a:rPr lang="de-DE" dirty="0" err="1" smtClean="0"/>
              <a:t>propagation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gravity</a:t>
            </a:r>
            <a:r>
              <a:rPr lang="de-DE" dirty="0" smtClean="0"/>
              <a:t> </a:t>
            </a:r>
            <a:r>
              <a:rPr lang="de-DE" dirty="0" err="1" smtClean="0"/>
              <a:t>waves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Stratosphers</a:t>
            </a:r>
            <a:r>
              <a:rPr lang="de-DE" dirty="0" smtClean="0"/>
              <a:t> </a:t>
            </a:r>
            <a:r>
              <a:rPr lang="de-DE" dirty="0" err="1" smtClean="0"/>
              <a:t>further</a:t>
            </a:r>
            <a:r>
              <a:rPr lang="de-DE" dirty="0" smtClean="0"/>
              <a:t> </a:t>
            </a:r>
            <a:r>
              <a:rPr lang="de-DE" dirty="0" err="1" smtClean="0"/>
              <a:t>lidar</a:t>
            </a:r>
            <a:r>
              <a:rPr lang="de-DE" dirty="0" smtClean="0"/>
              <a:t> / </a:t>
            </a:r>
            <a:r>
              <a:rPr lang="de-DE" dirty="0" err="1" smtClean="0"/>
              <a:t>sensors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required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2917C3B-CD55-4701-84F9-F08C458EA711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Space - </a:t>
            </a:r>
            <a:r>
              <a:rPr lang="de-DE" dirty="0" err="1"/>
              <a:t>based</a:t>
            </a:r>
            <a:r>
              <a:rPr lang="de-DE" dirty="0"/>
              <a:t> LWG </a:t>
            </a:r>
            <a:r>
              <a:rPr lang="en-US" dirty="0"/>
              <a:t>- Miami  3./4. Nov 2015</a:t>
            </a:r>
            <a:endParaRPr lang="de-DE" dirty="0"/>
          </a:p>
        </p:txBody>
      </p:sp>
      <p:sp>
        <p:nvSpPr>
          <p:cNvPr id="7" name="Textfeld 3"/>
          <p:cNvSpPr txBox="1">
            <a:spLocks noChangeArrowheads="1"/>
          </p:cNvSpPr>
          <p:nvPr/>
        </p:nvSpPr>
        <p:spPr bwMode="auto">
          <a:xfrm>
            <a:off x="7668344" y="5944599"/>
            <a:ext cx="1146468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200" dirty="0">
                <a:latin typeface="Lucida Sans" pitchFamily="34" charset="0"/>
              </a:rPr>
              <a:t>Hin</a:t>
            </a:r>
            <a:r>
              <a:rPr lang="de-DE" altLang="en-US" sz="1200" b="1" dirty="0">
                <a:latin typeface="Lucida Sans" pitchFamily="34" charset="0"/>
              </a:rPr>
              <a:t>e</a:t>
            </a:r>
            <a:r>
              <a:rPr lang="de-DE" altLang="en-US" sz="1200" dirty="0">
                <a:latin typeface="Lucida Sans" pitchFamily="34" charset="0"/>
              </a:rPr>
              <a:t>s (1974)</a:t>
            </a:r>
            <a:endParaRPr lang="en-US" altLang="en-US" sz="1200" dirty="0"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41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06" t="18498" r="10902"/>
          <a:stretch>
            <a:fillRect/>
          </a:stretch>
        </p:blipFill>
        <p:spPr bwMode="auto">
          <a:xfrm>
            <a:off x="-108520" y="570831"/>
            <a:ext cx="8902089" cy="585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8"/>
          <p:cNvSpPr txBox="1">
            <a:spLocks noChangeArrowheads="1"/>
          </p:cNvSpPr>
          <p:nvPr/>
        </p:nvSpPr>
        <p:spPr bwMode="auto">
          <a:xfrm>
            <a:off x="7338219" y="6100716"/>
            <a:ext cx="1800199" cy="42575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 dirty="0">
                <a:latin typeface="Lucida Sans" pitchFamily="34" charset="0"/>
                <a:ea typeface="ヒラギノ角ゴ Pro W3"/>
                <a:cs typeface="Arial" pitchFamily="34" charset="0"/>
              </a:rPr>
              <a:t>Kim et al., 2003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2917C3B-CD55-4701-84F9-F08C458EA711}" type="slidenum">
              <a:rPr lang="de-DE" smtClean="0"/>
              <a:pPr>
                <a:defRPr/>
              </a:pPr>
              <a:t>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Space - </a:t>
            </a:r>
            <a:r>
              <a:rPr lang="de-DE" dirty="0" err="1"/>
              <a:t>based</a:t>
            </a:r>
            <a:r>
              <a:rPr lang="de-DE" dirty="0"/>
              <a:t> LWG </a:t>
            </a:r>
            <a:r>
              <a:rPr lang="en-US" dirty="0"/>
              <a:t>- Miami  3./4. Nov 2015</a:t>
            </a:r>
            <a:endParaRPr lang="de-DE" dirty="0"/>
          </a:p>
        </p:txBody>
      </p:sp>
      <p:sp>
        <p:nvSpPr>
          <p:cNvPr id="6" name="Textfeld 1"/>
          <p:cNvSpPr txBox="1">
            <a:spLocks noChangeArrowheads="1"/>
          </p:cNvSpPr>
          <p:nvPr/>
        </p:nvSpPr>
        <p:spPr bwMode="auto">
          <a:xfrm>
            <a:off x="2378869" y="116632"/>
            <a:ext cx="4959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en-US" sz="2800" b="1" dirty="0">
                <a:latin typeface="Lucida Sans" pitchFamily="34" charset="0"/>
              </a:rPr>
              <a:t>ROMIC - Field </a:t>
            </a:r>
            <a:r>
              <a:rPr lang="de-DE" altLang="en-US" sz="2800" b="1" dirty="0" err="1">
                <a:latin typeface="Lucida Sans" pitchFamily="34" charset="0"/>
              </a:rPr>
              <a:t>Campaigns</a:t>
            </a:r>
            <a:endParaRPr lang="de-DE" altLang="en-US" sz="2800" b="1" dirty="0">
              <a:latin typeface="Lucida Sans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20513" y="640507"/>
            <a:ext cx="8523487" cy="563231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en-US" b="1" dirty="0">
                <a:latin typeface="Lucida Sans" panose="020B0602040502020204" pitchFamily="34" charset="0"/>
              </a:rPr>
              <a:t>(1) GW-LCYCLE 1</a:t>
            </a:r>
          </a:p>
          <a:p>
            <a:pPr>
              <a:lnSpc>
                <a:spcPct val="100000"/>
              </a:lnSpc>
              <a:buNone/>
              <a:defRPr/>
            </a:pPr>
            <a:r>
              <a:rPr lang="de-DE" b="1" dirty="0">
                <a:latin typeface="Lucida Sans" panose="020B0602040502020204" pitchFamily="34" charset="0"/>
              </a:rPr>
              <a:t>   </a:t>
            </a:r>
            <a:r>
              <a:rPr lang="de-DE" dirty="0">
                <a:latin typeface="Lucida Sans" panose="020B0602040502020204" pitchFamily="34" charset="0"/>
              </a:rPr>
              <a:t>- 2 – 14 </a:t>
            </a:r>
            <a:r>
              <a:rPr lang="de-DE" dirty="0" err="1">
                <a:latin typeface="Lucida Sans" panose="020B0602040502020204" pitchFamily="34" charset="0"/>
              </a:rPr>
              <a:t>December</a:t>
            </a:r>
            <a:r>
              <a:rPr lang="de-DE" dirty="0">
                <a:latin typeface="Lucida Sans" panose="020B0602040502020204" pitchFamily="34" charset="0"/>
              </a:rPr>
              <a:t> 2013, </a:t>
            </a:r>
            <a:r>
              <a:rPr lang="de-DE" dirty="0" err="1">
                <a:latin typeface="Lucida Sans" panose="020B0602040502020204" pitchFamily="34" charset="0"/>
              </a:rPr>
              <a:t>Kiruna</a:t>
            </a:r>
            <a:r>
              <a:rPr lang="de-DE" dirty="0">
                <a:latin typeface="Lucida Sans" panose="020B0602040502020204" pitchFamily="34" charset="0"/>
              </a:rPr>
              <a:t>, </a:t>
            </a:r>
            <a:r>
              <a:rPr lang="de-DE" dirty="0" err="1">
                <a:latin typeface="Lucida Sans" panose="020B0602040502020204" pitchFamily="34" charset="0"/>
              </a:rPr>
              <a:t>Sweden</a:t>
            </a:r>
            <a:endParaRPr lang="de-DE" dirty="0">
              <a:latin typeface="Lucida Sans" panose="020B0602040502020204" pitchFamily="34" charset="0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de-DE" dirty="0">
                <a:latin typeface="Lucida Sans" panose="020B0602040502020204" pitchFamily="34" charset="0"/>
              </a:rPr>
              <a:t>   - DLR Falcon</a:t>
            </a:r>
          </a:p>
          <a:p>
            <a:pPr>
              <a:lnSpc>
                <a:spcPct val="100000"/>
              </a:lnSpc>
              <a:buNone/>
              <a:defRPr/>
            </a:pPr>
            <a:r>
              <a:rPr lang="de-DE" dirty="0">
                <a:latin typeface="Lucida Sans" panose="020B0602040502020204" pitchFamily="34" charset="0"/>
              </a:rPr>
              <a:t>   - </a:t>
            </a:r>
            <a:r>
              <a:rPr lang="de-DE" dirty="0" err="1">
                <a:latin typeface="Lucida Sans" panose="020B0602040502020204" pitchFamily="34" charset="0"/>
              </a:rPr>
              <a:t>simultaneous</a:t>
            </a:r>
            <a:r>
              <a:rPr lang="de-DE" dirty="0">
                <a:latin typeface="Lucida Sans" panose="020B0602040502020204" pitchFamily="34" charset="0"/>
              </a:rPr>
              <a:t> 3 </a:t>
            </a:r>
            <a:r>
              <a:rPr lang="de-DE" dirty="0" err="1">
                <a:latin typeface="Lucida Sans" panose="020B0602040502020204" pitchFamily="34" charset="0"/>
              </a:rPr>
              <a:t>hourly</a:t>
            </a:r>
            <a:r>
              <a:rPr lang="de-DE" dirty="0">
                <a:latin typeface="Lucida Sans" panose="020B0602040502020204" pitchFamily="34" charset="0"/>
              </a:rPr>
              <a:t> </a:t>
            </a:r>
            <a:r>
              <a:rPr lang="de-DE" dirty="0" err="1">
                <a:latin typeface="Lucida Sans" panose="020B0602040502020204" pitchFamily="34" charset="0"/>
              </a:rPr>
              <a:t>radiosonde</a:t>
            </a:r>
            <a:r>
              <a:rPr lang="de-DE" dirty="0">
                <a:latin typeface="Lucida Sans" panose="020B0602040502020204" pitchFamily="34" charset="0"/>
              </a:rPr>
              <a:t> </a:t>
            </a:r>
            <a:r>
              <a:rPr lang="de-DE" dirty="0" err="1">
                <a:latin typeface="Lucida Sans" panose="020B0602040502020204" pitchFamily="34" charset="0"/>
              </a:rPr>
              <a:t>launches</a:t>
            </a:r>
            <a:r>
              <a:rPr lang="de-DE" dirty="0">
                <a:latin typeface="Lucida Sans" panose="020B0602040502020204" pitchFamily="34" charset="0"/>
              </a:rPr>
              <a:t> </a:t>
            </a:r>
            <a:r>
              <a:rPr lang="de-DE" dirty="0" err="1">
                <a:latin typeface="Lucida Sans" panose="020B0602040502020204" pitchFamily="34" charset="0"/>
              </a:rPr>
              <a:t>along</a:t>
            </a:r>
            <a:r>
              <a:rPr lang="de-DE" dirty="0">
                <a:latin typeface="Lucida Sans" panose="020B0602040502020204" pitchFamily="34" charset="0"/>
              </a:rPr>
              <a:t> a West-East </a:t>
            </a:r>
            <a:r>
              <a:rPr lang="de-DE" dirty="0" err="1">
                <a:latin typeface="Lucida Sans" panose="020B0602040502020204" pitchFamily="34" charset="0"/>
              </a:rPr>
              <a:t>section</a:t>
            </a:r>
            <a:r>
              <a:rPr lang="de-DE" dirty="0">
                <a:latin typeface="Lucida Sans" panose="020B0602040502020204" pitchFamily="34" charset="0"/>
              </a:rPr>
              <a:t> </a:t>
            </a:r>
          </a:p>
          <a:p>
            <a:pPr>
              <a:lnSpc>
                <a:spcPct val="100000"/>
              </a:lnSpc>
              <a:buNone/>
              <a:defRPr/>
            </a:pPr>
            <a:r>
              <a:rPr lang="de-DE" dirty="0">
                <a:latin typeface="Lucida Sans" panose="020B0602040502020204" pitchFamily="34" charset="0"/>
              </a:rPr>
              <a:t>      </a:t>
            </a:r>
            <a:r>
              <a:rPr lang="de-DE" dirty="0" err="1">
                <a:latin typeface="Lucida Sans" panose="020B0602040502020204" pitchFamily="34" charset="0"/>
              </a:rPr>
              <a:t>from</a:t>
            </a:r>
            <a:r>
              <a:rPr lang="de-DE" dirty="0">
                <a:latin typeface="Lucida Sans" panose="020B0602040502020204" pitchFamily="34" charset="0"/>
              </a:rPr>
              <a:t> </a:t>
            </a:r>
            <a:r>
              <a:rPr lang="de-DE" dirty="0" err="1">
                <a:latin typeface="Lucida Sans" panose="020B0602040502020204" pitchFamily="34" charset="0"/>
              </a:rPr>
              <a:t>Andøya</a:t>
            </a:r>
            <a:r>
              <a:rPr lang="de-DE" dirty="0">
                <a:latin typeface="Lucida Sans" panose="020B0602040502020204" pitchFamily="34" charset="0"/>
              </a:rPr>
              <a:t> (N), </a:t>
            </a:r>
            <a:r>
              <a:rPr lang="de-DE" dirty="0" err="1">
                <a:latin typeface="Lucida Sans" panose="020B0602040502020204" pitchFamily="34" charset="0"/>
              </a:rPr>
              <a:t>Esrange</a:t>
            </a:r>
            <a:r>
              <a:rPr lang="de-DE" dirty="0">
                <a:latin typeface="Lucida Sans" panose="020B0602040502020204" pitchFamily="34" charset="0"/>
              </a:rPr>
              <a:t> (S) </a:t>
            </a:r>
            <a:r>
              <a:rPr lang="de-DE" dirty="0" err="1">
                <a:latin typeface="Lucida Sans" panose="020B0602040502020204" pitchFamily="34" charset="0"/>
              </a:rPr>
              <a:t>to</a:t>
            </a:r>
            <a:r>
              <a:rPr lang="de-DE" dirty="0">
                <a:latin typeface="Lucida Sans" panose="020B0602040502020204" pitchFamily="34" charset="0"/>
              </a:rPr>
              <a:t> </a:t>
            </a:r>
            <a:r>
              <a:rPr lang="de-DE" dirty="0" err="1">
                <a:latin typeface="Lucida Sans" panose="020B0602040502020204" pitchFamily="34" charset="0"/>
              </a:rPr>
              <a:t>Sodankylä</a:t>
            </a:r>
            <a:r>
              <a:rPr lang="de-DE" dirty="0">
                <a:latin typeface="Lucida Sans" panose="020B0602040502020204" pitchFamily="34" charset="0"/>
              </a:rPr>
              <a:t> (FIN) </a:t>
            </a:r>
            <a:r>
              <a:rPr lang="de-DE" dirty="0" err="1">
                <a:latin typeface="Lucida Sans" panose="020B0602040502020204" pitchFamily="34" charset="0"/>
              </a:rPr>
              <a:t>during</a:t>
            </a:r>
            <a:r>
              <a:rPr lang="de-DE" dirty="0">
                <a:latin typeface="Lucida Sans" panose="020B0602040502020204" pitchFamily="34" charset="0"/>
              </a:rPr>
              <a:t> 3 IOPs</a:t>
            </a:r>
          </a:p>
          <a:p>
            <a:pPr>
              <a:lnSpc>
                <a:spcPct val="100000"/>
              </a:lnSpc>
              <a:buNone/>
              <a:defRPr/>
            </a:pPr>
            <a:r>
              <a:rPr lang="de-DE" dirty="0">
                <a:latin typeface="Lucida Sans" panose="020B0602040502020204" pitchFamily="34" charset="0"/>
              </a:rPr>
              <a:t>   - </a:t>
            </a:r>
            <a:r>
              <a:rPr lang="de-DE" dirty="0" err="1">
                <a:latin typeface="Lucida Sans" panose="020B0602040502020204" pitchFamily="34" charset="0"/>
              </a:rPr>
              <a:t>ground-based</a:t>
            </a:r>
            <a:r>
              <a:rPr lang="de-DE" dirty="0">
                <a:latin typeface="Lucida Sans" panose="020B0602040502020204" pitchFamily="34" charset="0"/>
              </a:rPr>
              <a:t> </a:t>
            </a:r>
            <a:r>
              <a:rPr lang="de-DE" dirty="0" err="1">
                <a:latin typeface="Lucida Sans" panose="020B0602040502020204" pitchFamily="34" charset="0"/>
              </a:rPr>
              <a:t>observations</a:t>
            </a:r>
            <a:r>
              <a:rPr lang="de-DE" dirty="0">
                <a:latin typeface="Lucida Sans" panose="020B0602040502020204" pitchFamily="34" charset="0"/>
              </a:rPr>
              <a:t> at ALOMAR (</a:t>
            </a:r>
            <a:r>
              <a:rPr lang="de-DE" dirty="0" err="1">
                <a:latin typeface="Lucida Sans" panose="020B0602040502020204" pitchFamily="34" charset="0"/>
              </a:rPr>
              <a:t>radars</a:t>
            </a:r>
            <a:r>
              <a:rPr lang="de-DE" dirty="0">
                <a:latin typeface="Lucida Sans" panose="020B0602040502020204" pitchFamily="34" charset="0"/>
              </a:rPr>
              <a:t>, </a:t>
            </a:r>
            <a:r>
              <a:rPr lang="de-DE" dirty="0" err="1">
                <a:latin typeface="Lucida Sans" panose="020B0602040502020204" pitchFamily="34" charset="0"/>
              </a:rPr>
              <a:t>lidars</a:t>
            </a:r>
            <a:r>
              <a:rPr lang="de-DE" dirty="0">
                <a:latin typeface="Lucida Sans" panose="020B0602040502020204" pitchFamily="34" charset="0"/>
              </a:rPr>
              <a:t>) </a:t>
            </a:r>
            <a:r>
              <a:rPr lang="de-DE" dirty="0" err="1">
                <a:latin typeface="Lucida Sans" panose="020B0602040502020204" pitchFamily="34" charset="0"/>
              </a:rPr>
              <a:t>and</a:t>
            </a:r>
            <a:endParaRPr lang="de-DE" dirty="0">
              <a:latin typeface="Lucida Sans" panose="020B0602040502020204" pitchFamily="34" charset="0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de-DE" b="1" dirty="0">
                <a:latin typeface="Lucida Sans" panose="020B0602040502020204" pitchFamily="34" charset="0"/>
              </a:rPr>
              <a:t>      </a:t>
            </a:r>
            <a:r>
              <a:rPr lang="de-DE" dirty="0">
                <a:latin typeface="Lucida Sans" panose="020B0602040502020204" pitchFamily="34" charset="0"/>
              </a:rPr>
              <a:t>at </a:t>
            </a:r>
            <a:r>
              <a:rPr lang="de-DE" dirty="0" err="1">
                <a:latin typeface="Lucida Sans" panose="020B0602040502020204" pitchFamily="34" charset="0"/>
              </a:rPr>
              <a:t>Esrange</a:t>
            </a:r>
            <a:r>
              <a:rPr lang="de-DE" dirty="0">
                <a:latin typeface="Lucida Sans" panose="020B0602040502020204" pitchFamily="34" charset="0"/>
              </a:rPr>
              <a:t> (Lidar)</a:t>
            </a:r>
            <a:endParaRPr lang="de-DE" b="1" dirty="0">
              <a:latin typeface="Lucida Sans" panose="020B0602040502020204" pitchFamily="34" charset="0"/>
            </a:endParaRPr>
          </a:p>
          <a:p>
            <a:pPr>
              <a:lnSpc>
                <a:spcPct val="100000"/>
              </a:lnSpc>
              <a:buNone/>
              <a:defRPr/>
            </a:pPr>
            <a:endParaRPr lang="en-US" b="1" dirty="0">
              <a:latin typeface="Lucida Sans" panose="020B0602040502020204" pitchFamily="34" charset="0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de-DE" b="1" dirty="0">
                <a:latin typeface="Lucida Sans" panose="020B0602040502020204" pitchFamily="34" charset="0"/>
              </a:rPr>
              <a:t> (2) DEEPWAVE (DLR </a:t>
            </a:r>
            <a:r>
              <a:rPr lang="de-DE" b="1" dirty="0" err="1">
                <a:latin typeface="Lucida Sans" panose="020B0602040502020204" pitchFamily="34" charset="0"/>
              </a:rPr>
              <a:t>contribution</a:t>
            </a:r>
            <a:r>
              <a:rPr lang="de-DE" b="1" dirty="0">
                <a:latin typeface="Lucida Sans" panose="020B0602040502020204" pitchFamily="34" charset="0"/>
              </a:rPr>
              <a:t>)</a:t>
            </a:r>
          </a:p>
          <a:p>
            <a:pPr>
              <a:lnSpc>
                <a:spcPct val="100000"/>
              </a:lnSpc>
              <a:buNone/>
              <a:defRPr/>
            </a:pPr>
            <a:r>
              <a:rPr lang="de-DE" b="1" dirty="0">
                <a:latin typeface="Lucida Sans" panose="020B0602040502020204" pitchFamily="34" charset="0"/>
              </a:rPr>
              <a:t>   </a:t>
            </a:r>
            <a:r>
              <a:rPr lang="de-DE" dirty="0">
                <a:latin typeface="Lucida Sans" panose="020B0602040502020204" pitchFamily="34" charset="0"/>
              </a:rPr>
              <a:t>- total </a:t>
            </a:r>
            <a:r>
              <a:rPr lang="de-DE" dirty="0" err="1">
                <a:latin typeface="Lucida Sans" panose="020B0602040502020204" pitchFamily="34" charset="0"/>
              </a:rPr>
              <a:t>period</a:t>
            </a:r>
            <a:r>
              <a:rPr lang="de-DE" dirty="0">
                <a:latin typeface="Lucida Sans" panose="020B0602040502020204" pitchFamily="34" charset="0"/>
              </a:rPr>
              <a:t>: 6 June – 22 </a:t>
            </a:r>
            <a:r>
              <a:rPr lang="de-DE" dirty="0" err="1">
                <a:latin typeface="Lucida Sans" panose="020B0602040502020204" pitchFamily="34" charset="0"/>
              </a:rPr>
              <a:t>July</a:t>
            </a:r>
            <a:r>
              <a:rPr lang="de-DE" dirty="0">
                <a:latin typeface="Lucida Sans" panose="020B0602040502020204" pitchFamily="34" charset="0"/>
              </a:rPr>
              <a:t> 2014, New </a:t>
            </a:r>
            <a:r>
              <a:rPr lang="de-DE" dirty="0" err="1">
                <a:latin typeface="Lucida Sans" panose="020B0602040502020204" pitchFamily="34" charset="0"/>
              </a:rPr>
              <a:t>Zealand</a:t>
            </a:r>
            <a:endParaRPr lang="de-DE" dirty="0">
              <a:latin typeface="Lucida Sans" panose="020B0602040502020204" pitchFamily="34" charset="0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de-DE" dirty="0">
                <a:latin typeface="Lucida Sans" panose="020B0602040502020204" pitchFamily="34" charset="0"/>
              </a:rPr>
              <a:t>   - DLR Falcon </a:t>
            </a:r>
            <a:r>
              <a:rPr lang="de-DE" dirty="0" err="1">
                <a:latin typeface="Lucida Sans" panose="020B0602040502020204" pitchFamily="34" charset="0"/>
              </a:rPr>
              <a:t>participation</a:t>
            </a:r>
            <a:r>
              <a:rPr lang="de-DE" dirty="0">
                <a:latin typeface="Lucida Sans" panose="020B0602040502020204" pitchFamily="34" charset="0"/>
              </a:rPr>
              <a:t>:  29 June – 21 </a:t>
            </a:r>
            <a:r>
              <a:rPr lang="de-DE" dirty="0" err="1">
                <a:latin typeface="Lucida Sans" panose="020B0602040502020204" pitchFamily="34" charset="0"/>
              </a:rPr>
              <a:t>July</a:t>
            </a:r>
            <a:r>
              <a:rPr lang="de-DE" dirty="0">
                <a:latin typeface="Lucida Sans" panose="020B0602040502020204" pitchFamily="34" charset="0"/>
              </a:rPr>
              <a:t> 2014</a:t>
            </a:r>
          </a:p>
          <a:p>
            <a:pPr>
              <a:lnSpc>
                <a:spcPct val="100000"/>
              </a:lnSpc>
              <a:buNone/>
              <a:defRPr/>
            </a:pPr>
            <a:r>
              <a:rPr lang="de-DE" dirty="0">
                <a:latin typeface="Lucida Sans" panose="020B0602040502020204" pitchFamily="34" charset="0"/>
              </a:rPr>
              <a:t>   - </a:t>
            </a:r>
            <a:r>
              <a:rPr lang="de-DE" dirty="0" err="1">
                <a:latin typeface="Lucida Sans" panose="020B0602040502020204" pitchFamily="34" charset="0"/>
              </a:rPr>
              <a:t>ground-based</a:t>
            </a:r>
            <a:r>
              <a:rPr lang="de-DE" dirty="0">
                <a:latin typeface="Lucida Sans" panose="020B0602040502020204" pitchFamily="34" charset="0"/>
              </a:rPr>
              <a:t> </a:t>
            </a:r>
            <a:r>
              <a:rPr lang="de-DE" dirty="0" err="1">
                <a:latin typeface="Lucida Sans" panose="020B0602040502020204" pitchFamily="34" charset="0"/>
              </a:rPr>
              <a:t>observations</a:t>
            </a:r>
            <a:r>
              <a:rPr lang="de-DE" dirty="0">
                <a:latin typeface="Lucida Sans" panose="020B0602040502020204" pitchFamily="34" charset="0"/>
              </a:rPr>
              <a:t> (Rayleigh-Lidar, </a:t>
            </a:r>
            <a:r>
              <a:rPr lang="de-DE" dirty="0" err="1">
                <a:latin typeface="Lucida Sans" panose="020B0602040502020204" pitchFamily="34" charset="0"/>
              </a:rPr>
              <a:t>radiosondes</a:t>
            </a:r>
            <a:r>
              <a:rPr lang="de-DE" dirty="0">
                <a:latin typeface="Lucida Sans" panose="020B0602040502020204" pitchFamily="34" charset="0"/>
              </a:rPr>
              <a:t>) at Lauder</a:t>
            </a:r>
          </a:p>
          <a:p>
            <a:pPr>
              <a:lnSpc>
                <a:spcPct val="100000"/>
              </a:lnSpc>
              <a:buNone/>
              <a:defRPr/>
            </a:pPr>
            <a:endParaRPr lang="de-DE" b="1" dirty="0">
              <a:latin typeface="Lucida Sans" panose="020B0602040502020204" pitchFamily="34" charset="0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de-DE" b="1" dirty="0">
                <a:latin typeface="Lucida Sans" panose="020B0602040502020204" pitchFamily="34" charset="0"/>
              </a:rPr>
              <a:t>(3) POLSTRACC/GW-LCYCLE 2</a:t>
            </a:r>
          </a:p>
          <a:p>
            <a:pPr>
              <a:lnSpc>
                <a:spcPct val="100000"/>
              </a:lnSpc>
              <a:buNone/>
              <a:defRPr/>
            </a:pPr>
            <a:r>
              <a:rPr lang="de-DE" b="1" dirty="0">
                <a:latin typeface="Lucida Sans" panose="020B0602040502020204" pitchFamily="34" charset="0"/>
              </a:rPr>
              <a:t>   </a:t>
            </a:r>
            <a:r>
              <a:rPr lang="de-DE" dirty="0">
                <a:latin typeface="Lucida Sans" panose="020B0602040502020204" pitchFamily="34" charset="0"/>
              </a:rPr>
              <a:t>- </a:t>
            </a:r>
            <a:r>
              <a:rPr lang="de-DE" dirty="0" err="1">
                <a:latin typeface="Lucida Sans" panose="020B0602040502020204" pitchFamily="34" charset="0"/>
              </a:rPr>
              <a:t>winter</a:t>
            </a:r>
            <a:r>
              <a:rPr lang="de-DE" dirty="0">
                <a:latin typeface="Lucida Sans" panose="020B0602040502020204" pitchFamily="34" charset="0"/>
              </a:rPr>
              <a:t> 2015/2016, </a:t>
            </a:r>
            <a:r>
              <a:rPr lang="de-DE" dirty="0" err="1">
                <a:latin typeface="Lucida Sans" panose="020B0602040502020204" pitchFamily="34" charset="0"/>
              </a:rPr>
              <a:t>Kiruna</a:t>
            </a:r>
            <a:r>
              <a:rPr lang="de-DE" dirty="0">
                <a:latin typeface="Lucida Sans" panose="020B0602040502020204" pitchFamily="34" charset="0"/>
              </a:rPr>
              <a:t>, </a:t>
            </a:r>
            <a:r>
              <a:rPr lang="de-DE" dirty="0" err="1">
                <a:latin typeface="Lucida Sans" panose="020B0602040502020204" pitchFamily="34" charset="0"/>
              </a:rPr>
              <a:t>Sweden</a:t>
            </a:r>
            <a:endParaRPr lang="de-DE" dirty="0">
              <a:latin typeface="Lucida Sans" panose="020B0602040502020204" pitchFamily="34" charset="0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de-DE" dirty="0">
                <a:latin typeface="Lucida Sans" panose="020B0602040502020204" pitchFamily="34" charset="0"/>
              </a:rPr>
              <a:t>   - </a:t>
            </a:r>
            <a:r>
              <a:rPr lang="de-DE" dirty="0" err="1">
                <a:latin typeface="Lucida Sans" panose="020B0602040502020204" pitchFamily="34" charset="0"/>
              </a:rPr>
              <a:t>coordinated</a:t>
            </a:r>
            <a:r>
              <a:rPr lang="de-DE" dirty="0">
                <a:latin typeface="Lucida Sans" panose="020B0602040502020204" pitchFamily="34" charset="0"/>
              </a:rPr>
              <a:t> </a:t>
            </a:r>
            <a:r>
              <a:rPr lang="de-DE" dirty="0" err="1">
                <a:latin typeface="Lucida Sans" panose="020B0602040502020204" pitchFamily="34" charset="0"/>
              </a:rPr>
              <a:t>flights</a:t>
            </a:r>
            <a:r>
              <a:rPr lang="de-DE" dirty="0">
                <a:latin typeface="Lucida Sans" panose="020B0602040502020204" pitchFamily="34" charset="0"/>
              </a:rPr>
              <a:t> </a:t>
            </a:r>
            <a:r>
              <a:rPr lang="de-DE" dirty="0" err="1">
                <a:latin typeface="Lucida Sans" panose="020B0602040502020204" pitchFamily="34" charset="0"/>
              </a:rPr>
              <a:t>of</a:t>
            </a:r>
            <a:r>
              <a:rPr lang="de-DE" dirty="0">
                <a:latin typeface="Lucida Sans" panose="020B0602040502020204" pitchFamily="34" charset="0"/>
              </a:rPr>
              <a:t> HALO </a:t>
            </a:r>
            <a:r>
              <a:rPr lang="de-DE" dirty="0" err="1">
                <a:latin typeface="Lucida Sans" panose="020B0602040502020204" pitchFamily="34" charset="0"/>
              </a:rPr>
              <a:t>and</a:t>
            </a:r>
            <a:r>
              <a:rPr lang="de-DE" dirty="0">
                <a:latin typeface="Lucida Sans" panose="020B0602040502020204" pitchFamily="34" charset="0"/>
              </a:rPr>
              <a:t> Falcon</a:t>
            </a:r>
          </a:p>
          <a:p>
            <a:pPr>
              <a:lnSpc>
                <a:spcPct val="100000"/>
              </a:lnSpc>
              <a:buNone/>
              <a:defRPr/>
            </a:pPr>
            <a:r>
              <a:rPr lang="de-DE" b="1" dirty="0">
                <a:latin typeface="Lucida Sans" panose="020B0602040502020204" pitchFamily="34" charset="0"/>
              </a:rPr>
              <a:t>   </a:t>
            </a:r>
            <a:r>
              <a:rPr lang="de-DE" dirty="0">
                <a:latin typeface="Lucida Sans" panose="020B0602040502020204" pitchFamily="34" charset="0"/>
              </a:rPr>
              <a:t>- </a:t>
            </a:r>
            <a:r>
              <a:rPr lang="de-DE" dirty="0" err="1">
                <a:latin typeface="Lucida Sans" panose="020B0602040502020204" pitchFamily="34" charset="0"/>
              </a:rPr>
              <a:t>simultaneous</a:t>
            </a:r>
            <a:r>
              <a:rPr lang="de-DE" dirty="0">
                <a:latin typeface="Lucida Sans" panose="020B0602040502020204" pitchFamily="34" charset="0"/>
              </a:rPr>
              <a:t> 3 </a:t>
            </a:r>
            <a:r>
              <a:rPr lang="de-DE" dirty="0" err="1">
                <a:latin typeface="Lucida Sans" panose="020B0602040502020204" pitchFamily="34" charset="0"/>
              </a:rPr>
              <a:t>hourly</a:t>
            </a:r>
            <a:r>
              <a:rPr lang="de-DE" dirty="0">
                <a:latin typeface="Lucida Sans" panose="020B0602040502020204" pitchFamily="34" charset="0"/>
              </a:rPr>
              <a:t> </a:t>
            </a:r>
            <a:r>
              <a:rPr lang="de-DE" dirty="0" err="1">
                <a:latin typeface="Lucida Sans" panose="020B0602040502020204" pitchFamily="34" charset="0"/>
              </a:rPr>
              <a:t>radiosonde</a:t>
            </a:r>
            <a:r>
              <a:rPr lang="de-DE" dirty="0">
                <a:latin typeface="Lucida Sans" panose="020B0602040502020204" pitchFamily="34" charset="0"/>
              </a:rPr>
              <a:t> </a:t>
            </a:r>
            <a:r>
              <a:rPr lang="de-DE" dirty="0" err="1">
                <a:latin typeface="Lucida Sans" panose="020B0602040502020204" pitchFamily="34" charset="0"/>
              </a:rPr>
              <a:t>launches</a:t>
            </a:r>
            <a:r>
              <a:rPr lang="de-DE" dirty="0">
                <a:latin typeface="Lucida Sans" panose="020B0602040502020204" pitchFamily="34" charset="0"/>
              </a:rPr>
              <a:t> </a:t>
            </a:r>
            <a:r>
              <a:rPr lang="de-DE" dirty="0" err="1">
                <a:latin typeface="Lucida Sans" panose="020B0602040502020204" pitchFamily="34" charset="0"/>
              </a:rPr>
              <a:t>along</a:t>
            </a:r>
            <a:r>
              <a:rPr lang="de-DE" dirty="0">
                <a:latin typeface="Lucida Sans" panose="020B0602040502020204" pitchFamily="34" charset="0"/>
              </a:rPr>
              <a:t> a West-East </a:t>
            </a:r>
            <a:r>
              <a:rPr lang="de-DE" dirty="0" err="1">
                <a:latin typeface="Lucida Sans" panose="020B0602040502020204" pitchFamily="34" charset="0"/>
              </a:rPr>
              <a:t>section</a:t>
            </a:r>
            <a:r>
              <a:rPr lang="de-DE" dirty="0">
                <a:latin typeface="Lucida Sans" panose="020B0602040502020204" pitchFamily="34" charset="0"/>
              </a:rPr>
              <a:t> </a:t>
            </a:r>
          </a:p>
          <a:p>
            <a:pPr>
              <a:lnSpc>
                <a:spcPct val="100000"/>
              </a:lnSpc>
              <a:buNone/>
              <a:defRPr/>
            </a:pPr>
            <a:r>
              <a:rPr lang="de-DE" dirty="0">
                <a:latin typeface="Lucida Sans" panose="020B0602040502020204" pitchFamily="34" charset="0"/>
              </a:rPr>
              <a:t>      </a:t>
            </a:r>
            <a:r>
              <a:rPr lang="de-DE" dirty="0" err="1">
                <a:latin typeface="Lucida Sans" panose="020B0602040502020204" pitchFamily="34" charset="0"/>
              </a:rPr>
              <a:t>from</a:t>
            </a:r>
            <a:r>
              <a:rPr lang="de-DE" dirty="0">
                <a:latin typeface="Lucida Sans" panose="020B0602040502020204" pitchFamily="34" charset="0"/>
              </a:rPr>
              <a:t> </a:t>
            </a:r>
            <a:r>
              <a:rPr lang="de-DE" dirty="0" err="1">
                <a:latin typeface="Lucida Sans" panose="020B0602040502020204" pitchFamily="34" charset="0"/>
              </a:rPr>
              <a:t>Andøya</a:t>
            </a:r>
            <a:r>
              <a:rPr lang="de-DE" dirty="0">
                <a:latin typeface="Lucida Sans" panose="020B0602040502020204" pitchFamily="34" charset="0"/>
              </a:rPr>
              <a:t> (N), </a:t>
            </a:r>
            <a:r>
              <a:rPr lang="de-DE" dirty="0" err="1">
                <a:latin typeface="Lucida Sans" panose="020B0602040502020204" pitchFamily="34" charset="0"/>
              </a:rPr>
              <a:t>Esrange</a:t>
            </a:r>
            <a:r>
              <a:rPr lang="de-DE" dirty="0">
                <a:latin typeface="Lucida Sans" panose="020B0602040502020204" pitchFamily="34" charset="0"/>
              </a:rPr>
              <a:t> (S) </a:t>
            </a:r>
            <a:r>
              <a:rPr lang="de-DE" dirty="0" err="1">
                <a:latin typeface="Lucida Sans" panose="020B0602040502020204" pitchFamily="34" charset="0"/>
              </a:rPr>
              <a:t>to</a:t>
            </a:r>
            <a:r>
              <a:rPr lang="de-DE" dirty="0">
                <a:latin typeface="Lucida Sans" panose="020B0602040502020204" pitchFamily="34" charset="0"/>
              </a:rPr>
              <a:t> </a:t>
            </a:r>
            <a:r>
              <a:rPr lang="de-DE" dirty="0" err="1">
                <a:latin typeface="Lucida Sans" panose="020B0602040502020204" pitchFamily="34" charset="0"/>
              </a:rPr>
              <a:t>Sodankylä</a:t>
            </a:r>
            <a:r>
              <a:rPr lang="de-DE" dirty="0">
                <a:latin typeface="Lucida Sans" panose="020B0602040502020204" pitchFamily="34" charset="0"/>
              </a:rPr>
              <a:t> (FIN)</a:t>
            </a:r>
          </a:p>
          <a:p>
            <a:pPr>
              <a:lnSpc>
                <a:spcPct val="100000"/>
              </a:lnSpc>
              <a:buNone/>
              <a:defRPr/>
            </a:pPr>
            <a:r>
              <a:rPr lang="de-DE" dirty="0">
                <a:latin typeface="Lucida Sans" panose="020B0602040502020204" pitchFamily="34" charset="0"/>
              </a:rPr>
              <a:t>   - </a:t>
            </a:r>
            <a:r>
              <a:rPr lang="de-DE" dirty="0" err="1">
                <a:latin typeface="Lucida Sans" panose="020B0602040502020204" pitchFamily="34" charset="0"/>
              </a:rPr>
              <a:t>ground-based</a:t>
            </a:r>
            <a:r>
              <a:rPr lang="de-DE" dirty="0">
                <a:latin typeface="Lucida Sans" panose="020B0602040502020204" pitchFamily="34" charset="0"/>
              </a:rPr>
              <a:t> </a:t>
            </a:r>
            <a:r>
              <a:rPr lang="de-DE" dirty="0" err="1">
                <a:latin typeface="Lucida Sans" panose="020B0602040502020204" pitchFamily="34" charset="0"/>
              </a:rPr>
              <a:t>observations</a:t>
            </a:r>
            <a:r>
              <a:rPr lang="de-DE" dirty="0">
                <a:latin typeface="Lucida Sans" panose="020B0602040502020204" pitchFamily="34" charset="0"/>
              </a:rPr>
              <a:t> at ALOMAR (</a:t>
            </a:r>
            <a:r>
              <a:rPr lang="de-DE" dirty="0" err="1">
                <a:latin typeface="Lucida Sans" panose="020B0602040502020204" pitchFamily="34" charset="0"/>
              </a:rPr>
              <a:t>radars</a:t>
            </a:r>
            <a:r>
              <a:rPr lang="de-DE" dirty="0">
                <a:latin typeface="Lucida Sans" panose="020B0602040502020204" pitchFamily="34" charset="0"/>
              </a:rPr>
              <a:t>, </a:t>
            </a:r>
            <a:r>
              <a:rPr lang="de-DE" dirty="0" err="1">
                <a:latin typeface="Lucida Sans" panose="020B0602040502020204" pitchFamily="34" charset="0"/>
              </a:rPr>
              <a:t>lidars</a:t>
            </a:r>
            <a:r>
              <a:rPr lang="de-DE" dirty="0">
                <a:latin typeface="Lucida Sans" panose="020B0602040502020204" pitchFamily="34" charset="0"/>
              </a:rPr>
              <a:t>), </a:t>
            </a:r>
            <a:r>
              <a:rPr lang="de-DE" dirty="0" err="1">
                <a:latin typeface="Lucida Sans" panose="020B0602040502020204" pitchFamily="34" charset="0"/>
              </a:rPr>
              <a:t>Esrange</a:t>
            </a:r>
            <a:r>
              <a:rPr lang="de-DE" dirty="0">
                <a:latin typeface="Lucida Sans" panose="020B0602040502020204" pitchFamily="34" charset="0"/>
              </a:rPr>
              <a:t> (Lidar,</a:t>
            </a:r>
          </a:p>
          <a:p>
            <a:pPr>
              <a:lnSpc>
                <a:spcPct val="100000"/>
              </a:lnSpc>
              <a:buNone/>
              <a:defRPr/>
            </a:pPr>
            <a:r>
              <a:rPr lang="de-DE" dirty="0">
                <a:latin typeface="Lucida Sans" panose="020B0602040502020204" pitchFamily="34" charset="0"/>
              </a:rPr>
              <a:t>      </a:t>
            </a:r>
            <a:r>
              <a:rPr lang="de-DE" dirty="0" err="1">
                <a:latin typeface="Lucida Sans" panose="020B0602040502020204" pitchFamily="34" charset="0"/>
              </a:rPr>
              <a:t>radar</a:t>
            </a:r>
            <a:r>
              <a:rPr lang="de-DE" dirty="0">
                <a:latin typeface="Lucida Sans" panose="020B0602040502020204" pitchFamily="34" charset="0"/>
              </a:rPr>
              <a:t>, </a:t>
            </a:r>
            <a:r>
              <a:rPr lang="de-DE" dirty="0" err="1">
                <a:latin typeface="Lucida Sans" panose="020B0602040502020204" pitchFamily="34" charset="0"/>
              </a:rPr>
              <a:t>rockets</a:t>
            </a:r>
            <a:r>
              <a:rPr lang="de-DE" dirty="0">
                <a:latin typeface="Lucida Sans" panose="020B0602040502020204" pitchFamily="34" charset="0"/>
              </a:rPr>
              <a:t>), </a:t>
            </a:r>
            <a:r>
              <a:rPr lang="de-DE" dirty="0" err="1">
                <a:latin typeface="Lucida Sans" panose="020B0602040502020204" pitchFamily="34" charset="0"/>
              </a:rPr>
              <a:t>and</a:t>
            </a:r>
            <a:r>
              <a:rPr lang="de-DE" dirty="0">
                <a:latin typeface="Lucida Sans" panose="020B0602040502020204" pitchFamily="34" charset="0"/>
              </a:rPr>
              <a:t> </a:t>
            </a:r>
            <a:r>
              <a:rPr lang="de-DE" dirty="0" err="1">
                <a:latin typeface="Lucida Sans" panose="020B0602040502020204" pitchFamily="34" charset="0"/>
              </a:rPr>
              <a:t>Sodankylä</a:t>
            </a:r>
            <a:r>
              <a:rPr lang="de-DE" dirty="0">
                <a:latin typeface="Lucida Sans" panose="020B0602040502020204" pitchFamily="34" charset="0"/>
              </a:rPr>
              <a:t> (</a:t>
            </a:r>
            <a:r>
              <a:rPr lang="de-DE" dirty="0" err="1">
                <a:latin typeface="Lucida Sans" panose="020B0602040502020204" pitchFamily="34" charset="0"/>
              </a:rPr>
              <a:t>lidars</a:t>
            </a:r>
            <a:r>
              <a:rPr lang="de-DE" dirty="0">
                <a:latin typeface="Lucida Sans" panose="020B0602040502020204" pitchFamily="34" charset="0"/>
              </a:rPr>
              <a:t>)</a:t>
            </a:r>
            <a:endParaRPr lang="en-US" b="1" dirty="0">
              <a:latin typeface="Lucida Sans" panose="020B060204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69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314549"/>
            <a:ext cx="8568952" cy="522163"/>
          </a:xfrm>
        </p:spPr>
        <p:txBody>
          <a:bodyPr/>
          <a:lstStyle/>
          <a:p>
            <a:r>
              <a:rPr lang="de-DE" dirty="0" smtClean="0"/>
              <a:t>13.12.2013 </a:t>
            </a:r>
            <a:r>
              <a:rPr lang="de-DE" dirty="0" err="1" smtClean="0"/>
              <a:t>Kiruna</a:t>
            </a:r>
            <a:r>
              <a:rPr lang="de-DE" dirty="0" smtClean="0"/>
              <a:t> Wind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2917C3B-CD55-4701-84F9-F08C458EA711}" type="slidenum">
              <a:rPr lang="de-DE" smtClean="0"/>
              <a:pPr>
                <a:defRPr/>
              </a:pPr>
              <a:t>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Space - </a:t>
            </a:r>
            <a:r>
              <a:rPr lang="de-DE" dirty="0" err="1"/>
              <a:t>based</a:t>
            </a:r>
            <a:r>
              <a:rPr lang="de-DE" dirty="0"/>
              <a:t> LWG </a:t>
            </a:r>
            <a:r>
              <a:rPr lang="en-US" dirty="0"/>
              <a:t>- Miami  3./4. Nov 2015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72" y="980728"/>
            <a:ext cx="4224528" cy="2345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17032"/>
            <a:ext cx="4279392" cy="217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896" y="3717032"/>
            <a:ext cx="4553712" cy="217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51544"/>
            <a:ext cx="3538728" cy="300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85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568952" cy="738187"/>
          </a:xfrm>
        </p:spPr>
        <p:txBody>
          <a:bodyPr/>
          <a:lstStyle/>
          <a:p>
            <a:r>
              <a:rPr lang="de-DE" dirty="0" smtClean="0"/>
              <a:t>13.12.2013 </a:t>
            </a:r>
            <a:r>
              <a:rPr lang="de-DE" dirty="0" err="1" smtClean="0"/>
              <a:t>Kiruna</a:t>
            </a:r>
            <a:r>
              <a:rPr lang="de-DE" dirty="0" smtClean="0"/>
              <a:t> </a:t>
            </a:r>
            <a:r>
              <a:rPr lang="de-DE" dirty="0" err="1" smtClean="0"/>
              <a:t>vertical</a:t>
            </a:r>
            <a:r>
              <a:rPr lang="de-DE" dirty="0" smtClean="0"/>
              <a:t> </a:t>
            </a:r>
            <a:r>
              <a:rPr lang="de-DE" dirty="0" err="1" smtClean="0"/>
              <a:t>velocity</a:t>
            </a:r>
            <a:r>
              <a:rPr lang="de-DE" dirty="0" smtClean="0"/>
              <a:t> (</a:t>
            </a:r>
            <a:r>
              <a:rPr lang="de-DE" dirty="0" err="1" smtClean="0"/>
              <a:t>gravity</a:t>
            </a:r>
            <a:r>
              <a:rPr lang="de-DE" dirty="0" smtClean="0"/>
              <a:t> </a:t>
            </a:r>
            <a:r>
              <a:rPr lang="de-DE" dirty="0" err="1" smtClean="0"/>
              <a:t>waves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2917C3B-CD55-4701-84F9-F08C458EA711}" type="slidenum">
              <a:rPr lang="de-DE" smtClean="0"/>
              <a:pPr>
                <a:defRPr/>
              </a:pPr>
              <a:t>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Space - </a:t>
            </a:r>
            <a:r>
              <a:rPr lang="de-DE" dirty="0" err="1"/>
              <a:t>based</a:t>
            </a:r>
            <a:r>
              <a:rPr lang="de-DE" dirty="0"/>
              <a:t> LWG </a:t>
            </a:r>
            <a:r>
              <a:rPr lang="en-US" dirty="0"/>
              <a:t>- Miami  3./4. Nov 2015</a:t>
            </a:r>
            <a:endParaRPr lang="de-D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198358" cy="5862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427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98525"/>
            <a:ext cx="8568952" cy="738187"/>
          </a:xfrm>
        </p:spPr>
        <p:txBody>
          <a:bodyPr/>
          <a:lstStyle/>
          <a:p>
            <a:r>
              <a:rPr lang="de-DE" dirty="0"/>
              <a:t>13.12.2013 </a:t>
            </a:r>
            <a:r>
              <a:rPr lang="de-DE" dirty="0" err="1"/>
              <a:t>Kiruna</a:t>
            </a:r>
            <a:r>
              <a:rPr lang="de-DE" dirty="0"/>
              <a:t> </a:t>
            </a:r>
            <a:r>
              <a:rPr lang="de-DE" dirty="0" err="1"/>
              <a:t>vertical</a:t>
            </a:r>
            <a:r>
              <a:rPr lang="de-DE" dirty="0"/>
              <a:t> </a:t>
            </a:r>
            <a:r>
              <a:rPr lang="de-DE" dirty="0" err="1"/>
              <a:t>velocity</a:t>
            </a:r>
            <a:r>
              <a:rPr lang="de-DE" dirty="0"/>
              <a:t> (</a:t>
            </a:r>
            <a:r>
              <a:rPr lang="de-DE" dirty="0" err="1"/>
              <a:t>gravity</a:t>
            </a:r>
            <a:r>
              <a:rPr lang="de-DE" dirty="0"/>
              <a:t> </a:t>
            </a:r>
            <a:r>
              <a:rPr lang="de-DE" dirty="0" err="1"/>
              <a:t>waves</a:t>
            </a:r>
            <a:r>
              <a:rPr lang="de-DE" dirty="0" smtClean="0"/>
              <a:t>) 2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2917C3B-CD55-4701-84F9-F08C458EA711}" type="slidenum">
              <a:rPr lang="de-DE" smtClean="0"/>
              <a:pPr>
                <a:defRPr/>
              </a:pPr>
              <a:t>26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Space - </a:t>
            </a:r>
            <a:r>
              <a:rPr lang="de-DE" dirty="0" err="1"/>
              <a:t>based</a:t>
            </a:r>
            <a:r>
              <a:rPr lang="de-DE" dirty="0"/>
              <a:t> LWG </a:t>
            </a:r>
            <a:r>
              <a:rPr lang="en-US" dirty="0"/>
              <a:t>- Miami  3./4. Nov 2015</a:t>
            </a:r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065008" cy="5803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054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C:\Users\wits_be\Desktop\2013-12-13_Two_flights_GW-LCYCLE\flight_1\png_and_gif\2013-12-13_flight1_lag2_LOS Kopie.gif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62" y="801688"/>
            <a:ext cx="8100646" cy="529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 descr="C:\Users\wits_be\Desktop\2013-12-13_Two_flights_GW-LCYCLE\flight_1\png_and_gif\2013-12-13_flight1_lag1_LOS Kopie_transparent.gif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66" y="801688"/>
            <a:ext cx="8100646" cy="529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395654" y="80964"/>
            <a:ext cx="8553624" cy="67614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buNone/>
              <a:defRPr/>
            </a:pPr>
            <a:r>
              <a:rPr lang="en-US" sz="3200" b="1" dirty="0">
                <a:solidFill>
                  <a:prstClr val="black"/>
                </a:solidFill>
                <a:latin typeface="Lucida Sans" panose="020B0602040502020204" pitchFamily="34" charset="0"/>
                <a:ea typeface="+mj-ea"/>
                <a:cs typeface="Arial" pitchFamily="34" charset="0"/>
              </a:rPr>
              <a:t>In-situ Falcon and 2 µm Wind Lidar Data </a:t>
            </a:r>
          </a:p>
          <a:p>
            <a:pPr algn="ctr">
              <a:buNone/>
              <a:defRPr/>
            </a:pPr>
            <a:r>
              <a:rPr lang="en-US" sz="3200" b="1" dirty="0">
                <a:solidFill>
                  <a:prstClr val="black"/>
                </a:solidFill>
                <a:latin typeface="Lucida Sans" panose="020B0602040502020204" pitchFamily="34" charset="0"/>
                <a:ea typeface="+mj-ea"/>
                <a:cs typeface="Arial" pitchFamily="34" charset="0"/>
              </a:rPr>
              <a:t>13 December 2013</a:t>
            </a:r>
            <a:endParaRPr lang="en-US" dirty="0">
              <a:cs typeface="Arial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715608" y="5949950"/>
            <a:ext cx="3994683" cy="33342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buNone/>
              <a:defRPr/>
            </a:pPr>
            <a:r>
              <a:rPr lang="en-US" sz="2400" kern="0" dirty="0">
                <a:latin typeface="Lucida Sans" panose="020B0602040502020204" pitchFamily="34" charset="0"/>
              </a:rPr>
              <a:t>Flight 1, 06:00-09:35 UTC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Space - based LWG </a:t>
            </a:r>
            <a:r>
              <a:rPr lang="en-US" smtClean="0"/>
              <a:t>- Miami  3./4. Nov 2015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2917C3B-CD55-4701-84F9-F08C458EA711}" type="slidenum">
              <a:rPr lang="de-DE" smtClean="0"/>
              <a:pPr>
                <a:defRPr/>
              </a:pPr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7543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err="1" smtClean="0"/>
              <a:t>Conclusions</a:t>
            </a:r>
            <a:r>
              <a:rPr lang="de-DE" dirty="0" smtClean="0"/>
              <a:t>: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196752"/>
            <a:ext cx="8442077" cy="4824189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de-DE" dirty="0" smtClean="0"/>
              <a:t>-  At ADM CALVAL </a:t>
            </a:r>
            <a:r>
              <a:rPr lang="de-DE" dirty="0" err="1"/>
              <a:t>c</a:t>
            </a:r>
            <a:r>
              <a:rPr lang="de-DE" dirty="0" err="1" smtClean="0"/>
              <a:t>oherent</a:t>
            </a:r>
            <a:r>
              <a:rPr lang="de-DE" dirty="0" smtClean="0"/>
              <a:t> Doppler </a:t>
            </a:r>
            <a:r>
              <a:rPr lang="de-DE" dirty="0" err="1" smtClean="0"/>
              <a:t>lidar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13 </a:t>
            </a:r>
            <a:r>
              <a:rPr lang="de-DE" dirty="0" err="1" smtClean="0"/>
              <a:t>flights</a:t>
            </a:r>
            <a:r>
              <a:rPr lang="de-DE" dirty="0" smtClean="0"/>
              <a:t> </a:t>
            </a:r>
            <a:r>
              <a:rPr lang="de-DE" dirty="0" err="1" smtClean="0"/>
              <a:t>including</a:t>
            </a:r>
            <a:r>
              <a:rPr lang="de-DE" dirty="0" smtClean="0"/>
              <a:t> </a:t>
            </a:r>
            <a:r>
              <a:rPr lang="de-DE" dirty="0" err="1" smtClean="0"/>
              <a:t>transfer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   </a:t>
            </a:r>
            <a:r>
              <a:rPr lang="de-DE" dirty="0" err="1" smtClean="0"/>
              <a:t>were</a:t>
            </a:r>
            <a:r>
              <a:rPr lang="de-DE" dirty="0" smtClean="0"/>
              <a:t> </a:t>
            </a:r>
            <a:r>
              <a:rPr lang="de-DE" dirty="0" err="1" smtClean="0"/>
              <a:t>obtained</a:t>
            </a:r>
            <a:r>
              <a:rPr lang="de-DE" dirty="0"/>
              <a:t> </a:t>
            </a:r>
            <a:r>
              <a:rPr lang="de-DE" dirty="0" err="1" smtClean="0"/>
              <a:t>without</a:t>
            </a:r>
            <a:r>
              <a:rPr lang="de-DE" dirty="0" smtClean="0"/>
              <a:t> </a:t>
            </a:r>
            <a:r>
              <a:rPr lang="de-DE" dirty="0" err="1" smtClean="0"/>
              <a:t>any</a:t>
            </a:r>
            <a:r>
              <a:rPr lang="de-DE" dirty="0" smtClean="0"/>
              <a:t> </a:t>
            </a:r>
            <a:r>
              <a:rPr lang="de-DE" dirty="0" err="1" smtClean="0"/>
              <a:t>mayor</a:t>
            </a:r>
            <a:r>
              <a:rPr lang="de-DE" dirty="0" smtClean="0"/>
              <a:t> </a:t>
            </a:r>
            <a:r>
              <a:rPr lang="de-DE" dirty="0" err="1" smtClean="0"/>
              <a:t>problems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instrument</a:t>
            </a:r>
            <a:r>
              <a:rPr lang="de-DE" dirty="0" smtClean="0"/>
              <a:t>.</a:t>
            </a:r>
          </a:p>
          <a:p>
            <a:pPr marL="0">
              <a:lnSpc>
                <a:spcPct val="150000"/>
              </a:lnSpc>
            </a:pPr>
            <a:r>
              <a:rPr lang="de-DE" dirty="0" smtClean="0"/>
              <a:t>Enhanced </a:t>
            </a:r>
            <a:r>
              <a:rPr lang="de-DE" dirty="0" err="1" smtClean="0"/>
              <a:t>coverage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/>
              <a:t>c</a:t>
            </a:r>
            <a:r>
              <a:rPr lang="de-DE" dirty="0" err="1" smtClean="0"/>
              <a:t>oherent</a:t>
            </a:r>
            <a:r>
              <a:rPr lang="de-DE" dirty="0" smtClean="0"/>
              <a:t> Doppler </a:t>
            </a:r>
            <a:r>
              <a:rPr lang="de-DE" dirty="0" err="1" smtClean="0"/>
              <a:t>lidar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a </a:t>
            </a:r>
            <a:r>
              <a:rPr lang="de-DE" dirty="0" err="1" smtClean="0"/>
              <a:t>modified</a:t>
            </a:r>
            <a:r>
              <a:rPr lang="de-DE" dirty="0" smtClean="0"/>
              <a:t> </a:t>
            </a:r>
            <a:r>
              <a:rPr lang="de-DE" dirty="0" err="1" smtClean="0"/>
              <a:t>accumulation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  </a:t>
            </a:r>
            <a:r>
              <a:rPr lang="de-DE" dirty="0" err="1" smtClean="0"/>
              <a:t>algorithm</a:t>
            </a:r>
            <a:r>
              <a:rPr lang="de-DE" dirty="0" smtClean="0"/>
              <a:t>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been</a:t>
            </a:r>
            <a:r>
              <a:rPr lang="de-DE" dirty="0" smtClean="0"/>
              <a:t> </a:t>
            </a:r>
            <a:r>
              <a:rPr lang="de-DE" dirty="0" err="1" smtClean="0"/>
              <a:t>demonstrated</a:t>
            </a:r>
            <a:endParaRPr lang="de-DE" dirty="0" smtClean="0"/>
          </a:p>
          <a:p>
            <a:pPr marL="0">
              <a:lnSpc>
                <a:spcPct val="150000"/>
              </a:lnSpc>
            </a:pPr>
            <a:r>
              <a:rPr lang="de-DE" dirty="0" err="1" smtClean="0"/>
              <a:t>Besides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validation</a:t>
            </a:r>
            <a:r>
              <a:rPr lang="de-DE" dirty="0" smtClean="0"/>
              <a:t> </a:t>
            </a:r>
            <a:r>
              <a:rPr lang="de-DE" dirty="0" err="1" smtClean="0"/>
              <a:t>issue</a:t>
            </a:r>
            <a:r>
              <a:rPr lang="de-DE" dirty="0" smtClean="0"/>
              <a:t> </a:t>
            </a:r>
            <a:r>
              <a:rPr lang="de-DE" dirty="0" err="1" smtClean="0"/>
              <a:t>several</a:t>
            </a:r>
            <a:r>
              <a:rPr lang="de-DE" dirty="0" smtClean="0"/>
              <a:t> </a:t>
            </a:r>
            <a:r>
              <a:rPr lang="de-DE" dirty="0" err="1" smtClean="0"/>
              <a:t>interesting</a:t>
            </a:r>
            <a:r>
              <a:rPr lang="de-DE" dirty="0" smtClean="0"/>
              <a:t> </a:t>
            </a:r>
            <a:r>
              <a:rPr lang="de-DE" dirty="0" err="1" smtClean="0"/>
              <a:t>meteorological</a:t>
            </a:r>
            <a:r>
              <a:rPr lang="de-DE" dirty="0" smtClean="0"/>
              <a:t> </a:t>
            </a:r>
            <a:r>
              <a:rPr lang="de-DE" dirty="0" err="1" smtClean="0"/>
              <a:t>phenomena</a:t>
            </a:r>
            <a:r>
              <a:rPr lang="de-DE" dirty="0" smtClean="0"/>
              <a:t> </a:t>
            </a:r>
            <a:r>
              <a:rPr lang="de-DE" dirty="0" err="1" smtClean="0"/>
              <a:t>were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  </a:t>
            </a:r>
            <a:r>
              <a:rPr lang="de-DE" dirty="0" err="1" smtClean="0"/>
              <a:t>observed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well</a:t>
            </a:r>
            <a:r>
              <a:rPr lang="de-DE" dirty="0" smtClean="0"/>
              <a:t>.</a:t>
            </a:r>
          </a:p>
          <a:p>
            <a:pPr marL="0">
              <a:lnSpc>
                <a:spcPct val="150000"/>
              </a:lnSpc>
            </a:pPr>
            <a:r>
              <a:rPr lang="de-DE" dirty="0" err="1" smtClean="0"/>
              <a:t>Comparison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/>
              <a:t>d</a:t>
            </a:r>
            <a:r>
              <a:rPr lang="de-DE" dirty="0" err="1" smtClean="0"/>
              <a:t>ropsond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ECMWF </a:t>
            </a:r>
            <a:r>
              <a:rPr lang="de-DE" dirty="0" err="1" smtClean="0"/>
              <a:t>model</a:t>
            </a:r>
            <a:r>
              <a:rPr lang="de-DE" dirty="0" smtClean="0"/>
              <a:t> was </a:t>
            </a:r>
            <a:r>
              <a:rPr lang="de-DE" dirty="0" err="1" smtClean="0"/>
              <a:t>made</a:t>
            </a:r>
            <a:endParaRPr lang="de-DE" dirty="0" smtClean="0"/>
          </a:p>
          <a:p>
            <a:pPr marL="0">
              <a:lnSpc>
                <a:spcPct val="150000"/>
              </a:lnSpc>
            </a:pPr>
            <a:r>
              <a:rPr lang="de-DE" dirty="0" smtClean="0"/>
              <a:t>New </a:t>
            </a:r>
            <a:r>
              <a:rPr lang="de-DE" dirty="0" err="1" smtClean="0"/>
              <a:t>application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/>
              <a:t>c</a:t>
            </a:r>
            <a:r>
              <a:rPr lang="de-DE" dirty="0" err="1" smtClean="0"/>
              <a:t>oherent</a:t>
            </a:r>
            <a:r>
              <a:rPr lang="de-DE" dirty="0" smtClean="0"/>
              <a:t> Doppler </a:t>
            </a:r>
            <a:r>
              <a:rPr lang="de-DE" dirty="0" err="1" smtClean="0"/>
              <a:t>lidar</a:t>
            </a:r>
            <a:r>
              <a:rPr lang="de-DE" dirty="0" smtClean="0"/>
              <a:t> at </a:t>
            </a:r>
            <a:r>
              <a:rPr lang="de-DE" dirty="0" err="1" smtClean="0"/>
              <a:t>gravity</a:t>
            </a:r>
            <a:r>
              <a:rPr lang="de-DE" dirty="0" smtClean="0"/>
              <a:t> </a:t>
            </a:r>
            <a:r>
              <a:rPr lang="de-DE" dirty="0" err="1" smtClean="0"/>
              <a:t>wave</a:t>
            </a:r>
            <a:r>
              <a:rPr lang="de-DE" dirty="0" smtClean="0"/>
              <a:t> </a:t>
            </a:r>
            <a:r>
              <a:rPr lang="de-DE" dirty="0" err="1" smtClean="0"/>
              <a:t>research</a:t>
            </a:r>
            <a:endParaRPr lang="de-DE" dirty="0" smtClean="0"/>
          </a:p>
          <a:p>
            <a:pPr marL="0">
              <a:lnSpc>
                <a:spcPct val="150000"/>
              </a:lnSpc>
            </a:pPr>
            <a:endParaRPr lang="de-DE" dirty="0" smtClean="0"/>
          </a:p>
          <a:p>
            <a:pPr marL="396000">
              <a:lnSpc>
                <a:spcPct val="150000"/>
              </a:lnSpc>
            </a:pPr>
            <a:endParaRPr lang="de-DE" dirty="0" smtClean="0"/>
          </a:p>
          <a:p>
            <a:pPr marL="396000">
              <a:lnSpc>
                <a:spcPct val="150000"/>
              </a:lnSpc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2917C3B-CD55-4701-84F9-F08C458EA711}" type="slidenum">
              <a:rPr lang="de-DE" smtClean="0"/>
              <a:pPr>
                <a:defRPr/>
              </a:pPr>
              <a:t>28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Space - </a:t>
            </a:r>
            <a:r>
              <a:rPr lang="de-DE" dirty="0" err="1"/>
              <a:t>based</a:t>
            </a:r>
            <a:r>
              <a:rPr lang="de-DE" dirty="0"/>
              <a:t> LWG </a:t>
            </a:r>
            <a:r>
              <a:rPr lang="en-US" dirty="0"/>
              <a:t>- Miami  3./4. Nov 2015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075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2917C3B-CD55-4701-84F9-F08C458EA711}" type="slidenum">
              <a:rPr lang="de-DE" smtClean="0"/>
              <a:pPr>
                <a:defRPr/>
              </a:pPr>
              <a:t>29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Space - </a:t>
            </a:r>
            <a:r>
              <a:rPr lang="de-DE" dirty="0" err="1"/>
              <a:t>based</a:t>
            </a:r>
            <a:r>
              <a:rPr lang="de-DE" dirty="0"/>
              <a:t> LWG </a:t>
            </a:r>
            <a:r>
              <a:rPr lang="en-US" dirty="0"/>
              <a:t>- Miami  3./4. Nov 2015</a:t>
            </a:r>
            <a:endParaRPr lang="de-DE" dirty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755576" y="2708920"/>
            <a:ext cx="7577981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9388" indent="-179388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179388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7913" indent="-179388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4000" indent="-179388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0088" indent="-173038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27288" indent="-173038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84488" indent="-173038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1688" indent="-173038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8888" indent="-173038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kern="0" dirty="0" smtClean="0"/>
              <a:t>Paper in preparation:</a:t>
            </a:r>
          </a:p>
          <a:p>
            <a:pPr marL="0" indent="0">
              <a:buFontTx/>
              <a:buNone/>
            </a:pPr>
            <a:r>
              <a:rPr lang="en-US" kern="0" dirty="0" smtClean="0"/>
              <a:t>“Mountain wave events above northern Scandinavia during the Gravity</a:t>
            </a:r>
          </a:p>
          <a:p>
            <a:pPr marL="0" indent="0">
              <a:buFontTx/>
              <a:buNone/>
            </a:pPr>
            <a:r>
              <a:rPr lang="en-US" kern="0" dirty="0" smtClean="0"/>
              <a:t>Wave Life Cycle I campaign”</a:t>
            </a:r>
          </a:p>
          <a:p>
            <a:pPr marL="0" indent="0">
              <a:buFontTx/>
              <a:buNone/>
            </a:pPr>
            <a:r>
              <a:rPr lang="de-DE" sz="1200" kern="0" dirty="0" smtClean="0"/>
              <a:t>Johannes Wagner, Andreas Dörnbrack, Sonja </a:t>
            </a:r>
            <a:r>
              <a:rPr lang="de-DE" sz="1200" kern="0" dirty="0" err="1" smtClean="0"/>
              <a:t>Gisinger</a:t>
            </a:r>
            <a:r>
              <a:rPr lang="de-DE" sz="1200" kern="0" dirty="0" smtClean="0"/>
              <a:t>, Markus Rapp, Benedikt Ehard, </a:t>
            </a:r>
            <a:r>
              <a:rPr lang="en-US" sz="1200" kern="0" dirty="0" smtClean="0"/>
              <a:t>Benjamin </a:t>
            </a:r>
            <a:r>
              <a:rPr lang="en-US" sz="1200" kern="0" dirty="0" err="1" smtClean="0"/>
              <a:t>Witschas</a:t>
            </a:r>
            <a:r>
              <a:rPr lang="en-US" sz="1200" kern="0" dirty="0" smtClean="0"/>
              <a:t> and Stephan Rahm</a:t>
            </a:r>
            <a:endParaRPr lang="de-DE" sz="1200" kern="0" dirty="0"/>
          </a:p>
        </p:txBody>
      </p:sp>
    </p:spTree>
    <p:extLst>
      <p:ext uri="{BB962C8B-B14F-4D97-AF65-F5344CB8AC3E}">
        <p14:creationId xmlns:p14="http://schemas.microsoft.com/office/powerpoint/2010/main" val="175948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2917C3B-CD55-4701-84F9-F08C458EA711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Space - </a:t>
            </a:r>
            <a:r>
              <a:rPr lang="de-DE" dirty="0" err="1"/>
              <a:t>based</a:t>
            </a:r>
            <a:r>
              <a:rPr lang="de-DE" dirty="0"/>
              <a:t> LWG </a:t>
            </a:r>
            <a:r>
              <a:rPr lang="en-US" dirty="0"/>
              <a:t>- Miami  3./4. Nov 2015</a:t>
            </a:r>
            <a:endParaRPr lang="de-DE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52400" y="191619"/>
            <a:ext cx="3915544" cy="617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285750">
              <a:tabLst>
                <a:tab pos="288925" algn="l"/>
                <a:tab pos="3044825" algn="r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algn="l" defTabSz="285750">
              <a:tabLst>
                <a:tab pos="288925" algn="l"/>
                <a:tab pos="3044825" algn="r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algn="l" defTabSz="285750">
              <a:tabLst>
                <a:tab pos="288925" algn="l"/>
                <a:tab pos="3044825" algn="r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algn="l" defTabSz="285750">
              <a:tabLst>
                <a:tab pos="288925" algn="l"/>
                <a:tab pos="3044825" algn="r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algn="l" defTabSz="285750">
              <a:tabLst>
                <a:tab pos="288925" algn="l"/>
                <a:tab pos="3044825" algn="r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defTabSz="28575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3044825" algn="r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defTabSz="28575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3044825" algn="r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defTabSz="28575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3044825" algn="r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defTabSz="28575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3044825" algn="r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buNone/>
            </a:pPr>
            <a:r>
              <a:rPr lang="en-GB" altLang="de-DE" b="1" dirty="0">
                <a:latin typeface="Arial" charset="0"/>
              </a:rPr>
              <a:t>Spec </a:t>
            </a:r>
            <a:r>
              <a:rPr lang="en-GB" altLang="de-DE" b="1" dirty="0" smtClean="0">
                <a:latin typeface="Arial" charset="0"/>
              </a:rPr>
              <a:t>2 </a:t>
            </a:r>
            <a:r>
              <a:rPr lang="en-GB" altLang="de-DE" b="1" dirty="0" err="1" smtClean="0">
                <a:latin typeface="Symbol" panose="05050102010706020507" pitchFamily="18" charset="2"/>
              </a:rPr>
              <a:t>m</a:t>
            </a:r>
            <a:r>
              <a:rPr lang="en-GB" altLang="de-DE" b="1" dirty="0" err="1" smtClean="0">
                <a:latin typeface="Arial" charset="0"/>
              </a:rPr>
              <a:t>mTransceiver</a:t>
            </a:r>
            <a:r>
              <a:rPr lang="en-GB" altLang="de-DE" b="1" dirty="0" smtClean="0">
                <a:latin typeface="Arial" charset="0"/>
              </a:rPr>
              <a:t> :</a:t>
            </a:r>
          </a:p>
          <a:p>
            <a:pPr>
              <a:buNone/>
            </a:pPr>
            <a:endParaRPr lang="de-DE" altLang="de-DE" b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lnSpc>
                <a:spcPct val="100000"/>
              </a:lnSpc>
              <a:buNone/>
            </a:pPr>
            <a:r>
              <a:rPr lang="en-GB" altLang="de-DE" sz="1600" b="1" dirty="0" smtClean="0">
                <a:latin typeface="Helvetica" pitchFamily="34" charset="0"/>
              </a:rPr>
              <a:t>Laser:</a:t>
            </a:r>
            <a:endParaRPr lang="en-GB" altLang="de-DE" sz="1600" b="1" dirty="0">
              <a:latin typeface="Helvetica" pitchFamily="34" charset="0"/>
            </a:endParaRPr>
          </a:p>
          <a:p>
            <a:pPr>
              <a:lnSpc>
                <a:spcPct val="100000"/>
              </a:lnSpc>
              <a:buNone/>
            </a:pPr>
            <a:r>
              <a:rPr lang="en-GB" altLang="de-DE" sz="1600" dirty="0">
                <a:latin typeface="Helvetica" pitchFamily="34" charset="0"/>
              </a:rPr>
              <a:t>	wavelength	2.022 µm</a:t>
            </a:r>
          </a:p>
          <a:p>
            <a:pPr>
              <a:lnSpc>
                <a:spcPct val="100000"/>
              </a:lnSpc>
              <a:buNone/>
            </a:pPr>
            <a:r>
              <a:rPr lang="en-GB" altLang="de-DE" sz="1600" dirty="0">
                <a:latin typeface="Helvetica" pitchFamily="34" charset="0"/>
              </a:rPr>
              <a:t>	</a:t>
            </a:r>
            <a:r>
              <a:rPr lang="en-GB" altLang="de-DE" sz="1600" dirty="0" err="1">
                <a:latin typeface="Helvetica" pitchFamily="34" charset="0"/>
              </a:rPr>
              <a:t>repetion</a:t>
            </a:r>
            <a:r>
              <a:rPr lang="en-GB" altLang="de-DE" sz="1600" dirty="0">
                <a:latin typeface="Helvetica" pitchFamily="34" charset="0"/>
              </a:rPr>
              <a:t> rate	500 Hz	</a:t>
            </a:r>
          </a:p>
          <a:p>
            <a:pPr>
              <a:lnSpc>
                <a:spcPct val="100000"/>
              </a:lnSpc>
              <a:buNone/>
            </a:pPr>
            <a:r>
              <a:rPr lang="en-GB" altLang="de-DE" sz="1600" dirty="0">
                <a:latin typeface="Helvetica" pitchFamily="34" charset="0"/>
              </a:rPr>
              <a:t>	pulse energy	1.5 </a:t>
            </a:r>
            <a:r>
              <a:rPr lang="en-GB" altLang="de-DE" sz="1600" dirty="0" err="1">
                <a:latin typeface="Helvetica" pitchFamily="34" charset="0"/>
              </a:rPr>
              <a:t>mJ</a:t>
            </a:r>
            <a:endParaRPr lang="en-GB" altLang="de-DE" sz="1600" dirty="0">
              <a:latin typeface="Helvetica" pitchFamily="34" charset="0"/>
            </a:endParaRPr>
          </a:p>
          <a:p>
            <a:pPr>
              <a:lnSpc>
                <a:spcPct val="100000"/>
              </a:lnSpc>
              <a:buNone/>
            </a:pPr>
            <a:r>
              <a:rPr lang="en-GB" altLang="de-DE" sz="1600" dirty="0">
                <a:latin typeface="Helvetica" pitchFamily="34" charset="0"/>
              </a:rPr>
              <a:t>	pulse length	0.5 </a:t>
            </a:r>
            <a:r>
              <a:rPr lang="en-GB" altLang="de-DE" sz="1600" dirty="0" smtClean="0">
                <a:latin typeface="Helvetica" pitchFamily="34" charset="0"/>
              </a:rPr>
              <a:t>µs</a:t>
            </a:r>
          </a:p>
          <a:p>
            <a:pPr>
              <a:lnSpc>
                <a:spcPct val="100000"/>
              </a:lnSpc>
              <a:buNone/>
            </a:pPr>
            <a:endParaRPr lang="en-GB" altLang="de-DE" sz="1600" dirty="0" smtClean="0">
              <a:latin typeface="Helvetica" pitchFamily="34" charset="0"/>
            </a:endParaRPr>
          </a:p>
          <a:p>
            <a:pPr>
              <a:lnSpc>
                <a:spcPct val="100000"/>
              </a:lnSpc>
              <a:buNone/>
            </a:pPr>
            <a:r>
              <a:rPr lang="en-GB" altLang="de-DE" sz="1600" b="1" dirty="0" smtClean="0">
                <a:latin typeface="Helvetica" pitchFamily="34" charset="0"/>
              </a:rPr>
              <a:t>Off-axis </a:t>
            </a:r>
            <a:r>
              <a:rPr lang="en-GB" altLang="de-DE" sz="1600" b="1" dirty="0">
                <a:latin typeface="Helvetica" pitchFamily="34" charset="0"/>
              </a:rPr>
              <a:t>telescope:</a:t>
            </a:r>
          </a:p>
          <a:p>
            <a:pPr>
              <a:lnSpc>
                <a:spcPct val="100000"/>
              </a:lnSpc>
              <a:buNone/>
            </a:pPr>
            <a:r>
              <a:rPr lang="en-GB" altLang="de-DE" sz="1600" dirty="0">
                <a:latin typeface="Helvetica" pitchFamily="34" charset="0"/>
              </a:rPr>
              <a:t>	aperture	10 </a:t>
            </a:r>
            <a:r>
              <a:rPr lang="en-GB" altLang="de-DE" sz="1600" dirty="0" smtClean="0">
                <a:latin typeface="Helvetica" pitchFamily="34" charset="0"/>
              </a:rPr>
              <a:t>cm</a:t>
            </a:r>
          </a:p>
          <a:p>
            <a:pPr>
              <a:lnSpc>
                <a:spcPct val="100000"/>
              </a:lnSpc>
              <a:buNone/>
            </a:pPr>
            <a:endParaRPr lang="de-DE" altLang="de-DE" sz="1600" dirty="0">
              <a:latin typeface="Helvetica" pitchFamily="34" charset="0"/>
            </a:endParaRPr>
          </a:p>
          <a:p>
            <a:pPr>
              <a:lnSpc>
                <a:spcPct val="100000"/>
              </a:lnSpc>
              <a:buNone/>
            </a:pPr>
            <a:r>
              <a:rPr lang="en-GB" altLang="de-DE" sz="1600" b="1" dirty="0" smtClean="0">
                <a:latin typeface="Helvetica" pitchFamily="34" charset="0"/>
              </a:rPr>
              <a:t>Double </a:t>
            </a:r>
            <a:r>
              <a:rPr lang="en-GB" altLang="de-DE" sz="1600" b="1" dirty="0">
                <a:latin typeface="Helvetica" pitchFamily="34" charset="0"/>
              </a:rPr>
              <a:t>Wedge Scanner:</a:t>
            </a:r>
          </a:p>
          <a:p>
            <a:pPr>
              <a:lnSpc>
                <a:spcPct val="100000"/>
              </a:lnSpc>
              <a:buNone/>
            </a:pPr>
            <a:r>
              <a:rPr lang="en-GB" altLang="de-DE" sz="1600" dirty="0" smtClean="0">
                <a:latin typeface="Helvetica" pitchFamily="34" charset="0"/>
              </a:rPr>
              <a:t> </a:t>
            </a:r>
            <a:r>
              <a:rPr lang="en-GB" altLang="de-DE" sz="1600" dirty="0">
                <a:latin typeface="Helvetica" pitchFamily="34" charset="0"/>
              </a:rPr>
              <a:t>	</a:t>
            </a:r>
            <a:r>
              <a:rPr lang="en-GB" altLang="de-DE" sz="1600" dirty="0" smtClean="0">
                <a:latin typeface="Helvetica" pitchFamily="34" charset="0"/>
              </a:rPr>
              <a:t>max. deviation</a:t>
            </a:r>
            <a:r>
              <a:rPr lang="en-GB" altLang="de-DE" sz="1600" dirty="0">
                <a:latin typeface="Helvetica" pitchFamily="34" charset="0"/>
              </a:rPr>
              <a:t>	 +/- 30 °</a:t>
            </a:r>
          </a:p>
          <a:p>
            <a:pPr>
              <a:lnSpc>
                <a:spcPct val="100000"/>
              </a:lnSpc>
              <a:buNone/>
            </a:pPr>
            <a:r>
              <a:rPr lang="en-GB" altLang="de-DE" sz="1600" dirty="0" smtClean="0">
                <a:latin typeface="Helvetica" pitchFamily="34" charset="0"/>
              </a:rPr>
              <a:t> </a:t>
            </a:r>
            <a:r>
              <a:rPr lang="en-GB" altLang="de-DE" sz="1600" dirty="0">
                <a:latin typeface="Helvetica" pitchFamily="34" charset="0"/>
              </a:rPr>
              <a:t>	scan </a:t>
            </a:r>
            <a:r>
              <a:rPr lang="en-GB" altLang="de-DE" sz="1600" dirty="0" smtClean="0">
                <a:latin typeface="Helvetica" pitchFamily="34" charset="0"/>
              </a:rPr>
              <a:t>speed and pattern: </a:t>
            </a:r>
            <a:r>
              <a:rPr lang="en-GB" altLang="de-DE" sz="1600" dirty="0">
                <a:latin typeface="Helvetica" pitchFamily="34" charset="0"/>
              </a:rPr>
              <a:t>	</a:t>
            </a:r>
            <a:r>
              <a:rPr lang="en-GB" altLang="de-DE" sz="1600" dirty="0" smtClean="0">
                <a:latin typeface="Helvetica" pitchFamily="34" charset="0"/>
              </a:rPr>
              <a:t>variable </a:t>
            </a:r>
          </a:p>
          <a:p>
            <a:pPr>
              <a:lnSpc>
                <a:spcPct val="100000"/>
              </a:lnSpc>
              <a:buNone/>
            </a:pPr>
            <a:endParaRPr lang="en-GB" altLang="de-DE" sz="1600" dirty="0" smtClean="0">
              <a:latin typeface="Helvetica" pitchFamily="34" charset="0"/>
            </a:endParaRPr>
          </a:p>
          <a:p>
            <a:pPr>
              <a:lnSpc>
                <a:spcPct val="100000"/>
              </a:lnSpc>
              <a:buNone/>
            </a:pPr>
            <a:r>
              <a:rPr lang="en-GB" altLang="de-DE" sz="1600" b="1" dirty="0" smtClean="0">
                <a:latin typeface="Helvetica" pitchFamily="34" charset="0"/>
              </a:rPr>
              <a:t>Data </a:t>
            </a:r>
            <a:r>
              <a:rPr lang="en-GB" altLang="de-DE" sz="1600" b="1" dirty="0">
                <a:latin typeface="Helvetica" pitchFamily="34" charset="0"/>
              </a:rPr>
              <a:t>acquisition:</a:t>
            </a:r>
          </a:p>
          <a:p>
            <a:pPr>
              <a:lnSpc>
                <a:spcPct val="100000"/>
              </a:lnSpc>
              <a:buNone/>
            </a:pPr>
            <a:r>
              <a:rPr lang="en-GB" altLang="de-DE" sz="1600" dirty="0">
                <a:latin typeface="Helvetica" pitchFamily="34" charset="0"/>
              </a:rPr>
              <a:t>	</a:t>
            </a:r>
            <a:r>
              <a:rPr lang="en-GB" altLang="de-DE" sz="1600" dirty="0" smtClean="0">
                <a:latin typeface="Helvetica" pitchFamily="34" charset="0"/>
              </a:rPr>
              <a:t>early digitising	500 MHz</a:t>
            </a:r>
          </a:p>
          <a:p>
            <a:pPr>
              <a:lnSpc>
                <a:spcPct val="100000"/>
              </a:lnSpc>
              <a:buNone/>
            </a:pPr>
            <a:r>
              <a:rPr lang="en-GB" altLang="de-DE" sz="1600" dirty="0" smtClean="0">
                <a:latin typeface="Helvetica" pitchFamily="34" charset="0"/>
              </a:rPr>
              <a:t>	with quick look</a:t>
            </a:r>
          </a:p>
          <a:p>
            <a:pPr>
              <a:lnSpc>
                <a:spcPct val="100000"/>
              </a:lnSpc>
              <a:buNone/>
            </a:pPr>
            <a:r>
              <a:rPr lang="en-GB" altLang="de-DE" sz="1600" b="1" dirty="0" smtClean="0">
                <a:latin typeface="Helvetica" pitchFamily="34" charset="0"/>
              </a:rPr>
              <a:t>Signal processing:</a:t>
            </a:r>
            <a:r>
              <a:rPr lang="en-GB" altLang="de-DE" sz="1600" dirty="0" smtClean="0">
                <a:latin typeface="Helvetica" pitchFamily="34" charset="0"/>
              </a:rPr>
              <a:t>           FFT based</a:t>
            </a:r>
          </a:p>
          <a:p>
            <a:pPr>
              <a:lnSpc>
                <a:spcPct val="100000"/>
              </a:lnSpc>
              <a:buNone/>
            </a:pPr>
            <a:endParaRPr lang="en-GB" altLang="de-DE" sz="1600" dirty="0" smtClean="0">
              <a:latin typeface="Helvetica" pitchFamily="34" charset="0"/>
            </a:endParaRPr>
          </a:p>
          <a:p>
            <a:pPr>
              <a:lnSpc>
                <a:spcPct val="100000"/>
              </a:lnSpc>
              <a:buNone/>
            </a:pPr>
            <a:r>
              <a:rPr lang="de-DE" altLang="de-DE" sz="1600" b="1" dirty="0" err="1" smtClean="0">
                <a:latin typeface="Helvetica" pitchFamily="34" charset="0"/>
              </a:rPr>
              <a:t>Pointing</a:t>
            </a:r>
            <a:r>
              <a:rPr lang="de-DE" altLang="de-DE" sz="1600" b="1" dirty="0" smtClean="0">
                <a:latin typeface="Helvetica" pitchFamily="34" charset="0"/>
              </a:rPr>
              <a:t> </a:t>
            </a:r>
            <a:r>
              <a:rPr lang="de-DE" altLang="de-DE" sz="1600" b="1" dirty="0">
                <a:latin typeface="Helvetica" pitchFamily="34" charset="0"/>
              </a:rPr>
              <a:t>at </a:t>
            </a:r>
            <a:r>
              <a:rPr lang="de-DE" altLang="de-DE" sz="1600" b="1" dirty="0" smtClean="0">
                <a:latin typeface="Helvetica" pitchFamily="34" charset="0"/>
              </a:rPr>
              <a:t>ADM</a:t>
            </a:r>
            <a:r>
              <a:rPr lang="de-DE" altLang="de-DE" sz="1600" b="1" dirty="0">
                <a:latin typeface="Helvetica" pitchFamily="34" charset="0"/>
              </a:rPr>
              <a:t> </a:t>
            </a:r>
            <a:r>
              <a:rPr lang="de-DE" altLang="de-DE" sz="1600" b="1" dirty="0" err="1" smtClean="0">
                <a:latin typeface="Helvetica" pitchFamily="34" charset="0"/>
              </a:rPr>
              <a:t>validation</a:t>
            </a:r>
            <a:r>
              <a:rPr lang="de-DE" altLang="de-DE" sz="1600" b="1" dirty="0" smtClean="0">
                <a:latin typeface="Helvetica" pitchFamily="34" charset="0"/>
              </a:rPr>
              <a:t>:</a:t>
            </a:r>
          </a:p>
          <a:p>
            <a:pPr lvl="1">
              <a:lnSpc>
                <a:spcPct val="100000"/>
              </a:lnSpc>
              <a:buNone/>
            </a:pPr>
            <a:r>
              <a:rPr lang="de-DE" altLang="de-DE" sz="1600" dirty="0" err="1" smtClean="0">
                <a:latin typeface="Helvetica" pitchFamily="34" charset="0"/>
              </a:rPr>
              <a:t>Calibration</a:t>
            </a:r>
            <a:r>
              <a:rPr lang="de-DE" altLang="de-DE" sz="1600" dirty="0" smtClean="0">
                <a:latin typeface="Helvetica" pitchFamily="34" charset="0"/>
              </a:rPr>
              <a:t>: Parallel </a:t>
            </a:r>
            <a:r>
              <a:rPr lang="de-DE" altLang="de-DE" sz="1600" dirty="0" err="1" smtClean="0">
                <a:latin typeface="Helvetica" pitchFamily="34" charset="0"/>
              </a:rPr>
              <a:t>to</a:t>
            </a:r>
            <a:r>
              <a:rPr lang="de-DE" altLang="de-DE" sz="1600" dirty="0" smtClean="0">
                <a:latin typeface="Helvetica" pitchFamily="34" charset="0"/>
              </a:rPr>
              <a:t> ADM Measurement: </a:t>
            </a:r>
            <a:r>
              <a:rPr lang="de-DE" altLang="de-DE" sz="1600" dirty="0" err="1" smtClean="0">
                <a:latin typeface="Helvetica" pitchFamily="34" charset="0"/>
              </a:rPr>
              <a:t>Conical</a:t>
            </a:r>
            <a:r>
              <a:rPr lang="de-DE" altLang="de-DE" sz="1600" dirty="0" smtClean="0">
                <a:latin typeface="Helvetica" pitchFamily="34" charset="0"/>
              </a:rPr>
              <a:t> </a:t>
            </a:r>
            <a:r>
              <a:rPr lang="de-DE" altLang="de-DE" sz="1600" dirty="0" err="1" smtClean="0">
                <a:latin typeface="Helvetica" pitchFamily="34" charset="0"/>
              </a:rPr>
              <a:t>step</a:t>
            </a:r>
            <a:r>
              <a:rPr lang="de-DE" altLang="de-DE" sz="1600" dirty="0" smtClean="0">
                <a:latin typeface="Helvetica" pitchFamily="34" charset="0"/>
              </a:rPr>
              <a:t> </a:t>
            </a:r>
            <a:r>
              <a:rPr lang="de-DE" altLang="de-DE" sz="1600" dirty="0" err="1" smtClean="0">
                <a:latin typeface="Helvetica" pitchFamily="34" charset="0"/>
              </a:rPr>
              <a:t>and</a:t>
            </a:r>
            <a:r>
              <a:rPr lang="de-DE" altLang="de-DE" sz="1600" dirty="0" smtClean="0">
                <a:latin typeface="Helvetica" pitchFamily="34" charset="0"/>
              </a:rPr>
              <a:t> </a:t>
            </a:r>
            <a:r>
              <a:rPr lang="de-DE" altLang="de-DE" sz="1600" dirty="0" err="1" smtClean="0">
                <a:latin typeface="Helvetica" pitchFamily="34" charset="0"/>
              </a:rPr>
              <a:t>stare</a:t>
            </a:r>
            <a:r>
              <a:rPr lang="de-DE" altLang="de-DE" sz="1600" dirty="0" smtClean="0">
                <a:latin typeface="Helvetica" pitchFamily="34" charset="0"/>
              </a:rPr>
              <a:t>; 21 </a:t>
            </a:r>
            <a:r>
              <a:rPr lang="de-DE" altLang="de-DE" sz="1600" dirty="0" err="1" smtClean="0">
                <a:latin typeface="Helvetica" pitchFamily="34" charset="0"/>
              </a:rPr>
              <a:t>positions</a:t>
            </a:r>
            <a:r>
              <a:rPr lang="de-DE" altLang="de-DE" sz="1600" dirty="0" smtClean="0">
                <a:latin typeface="Helvetica" pitchFamily="34" charset="0"/>
              </a:rPr>
              <a:t>; 1s LOS</a:t>
            </a:r>
            <a:endParaRPr lang="en-GB" altLang="de-DE" sz="1600" dirty="0">
              <a:latin typeface="Helvetica" pitchFamily="34" charset="0"/>
            </a:endParaRPr>
          </a:p>
        </p:txBody>
      </p:sp>
      <p:pic>
        <p:nvPicPr>
          <p:cNvPr id="7" name="Picture 4" descr="Seitenansich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33400"/>
            <a:ext cx="179705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DSC000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33400"/>
            <a:ext cx="233997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339" y="2620489"/>
            <a:ext cx="2808312" cy="3634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34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07641" y="188640"/>
            <a:ext cx="3312368" cy="738187"/>
          </a:xfrm>
        </p:spPr>
        <p:txBody>
          <a:bodyPr/>
          <a:lstStyle/>
          <a:p>
            <a:pPr algn="ctr"/>
            <a:r>
              <a:rPr lang="de-DE" dirty="0" smtClean="0"/>
              <a:t>Tracks </a:t>
            </a:r>
            <a:r>
              <a:rPr lang="de-DE" dirty="0" err="1" smtClean="0"/>
              <a:t>of</a:t>
            </a:r>
            <a:r>
              <a:rPr lang="de-DE" dirty="0" smtClean="0"/>
              <a:t> all  </a:t>
            </a:r>
            <a:r>
              <a:rPr lang="de-DE" dirty="0" err="1" smtClean="0"/>
              <a:t>nine</a:t>
            </a:r>
            <a:r>
              <a:rPr lang="de-DE" dirty="0" smtClean="0"/>
              <a:t> </a:t>
            </a:r>
            <a:r>
              <a:rPr lang="de-DE" dirty="0" err="1" smtClean="0"/>
              <a:t>Flights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Iceland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1200" b="0" dirty="0" smtClean="0"/>
              <a:t>(+ 4 </a:t>
            </a:r>
            <a:r>
              <a:rPr lang="de-DE" sz="1200" b="0" dirty="0" err="1"/>
              <a:t>f</a:t>
            </a:r>
            <a:r>
              <a:rPr lang="de-DE" sz="1200" b="0" dirty="0" err="1" smtClean="0"/>
              <a:t>lights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transfer</a:t>
            </a:r>
            <a:r>
              <a:rPr lang="de-DE" sz="1200" b="0" dirty="0" smtClean="0"/>
              <a:t> not </a:t>
            </a:r>
            <a:r>
              <a:rPr lang="de-DE" sz="1200" b="0" dirty="0" err="1" smtClean="0"/>
              <a:t>displayed</a:t>
            </a:r>
            <a:r>
              <a:rPr lang="de-DE" sz="1200" b="0" dirty="0" smtClean="0"/>
              <a:t>)</a:t>
            </a:r>
            <a:endParaRPr lang="de-DE" sz="1200" b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2917C3B-CD55-4701-84F9-F08C458EA711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Space - </a:t>
            </a:r>
            <a:r>
              <a:rPr lang="de-DE" dirty="0" err="1"/>
              <a:t>based</a:t>
            </a:r>
            <a:r>
              <a:rPr lang="de-DE" dirty="0"/>
              <a:t> LWG </a:t>
            </a:r>
            <a:r>
              <a:rPr lang="en-US" dirty="0"/>
              <a:t>- Miami  3./4. Nov 2015</a:t>
            </a:r>
            <a:endParaRPr lang="de-D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568626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832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314549"/>
            <a:ext cx="8568952" cy="690562"/>
          </a:xfrm>
        </p:spPr>
        <p:txBody>
          <a:bodyPr/>
          <a:lstStyle/>
          <a:p>
            <a:r>
              <a:rPr lang="de-DE" dirty="0"/>
              <a:t>11.05.2015  Transfer Oberpfaffenhofen </a:t>
            </a:r>
            <a:r>
              <a:rPr lang="de-DE" dirty="0" err="1"/>
              <a:t>Keflavik</a:t>
            </a:r>
            <a:r>
              <a:rPr lang="de-DE" dirty="0"/>
              <a:t> Part 1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2917C3B-CD55-4701-84F9-F08C458EA711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Space - </a:t>
            </a:r>
            <a:r>
              <a:rPr lang="de-DE" dirty="0" err="1"/>
              <a:t>based</a:t>
            </a:r>
            <a:r>
              <a:rPr lang="de-DE" dirty="0"/>
              <a:t> LWG </a:t>
            </a:r>
            <a:r>
              <a:rPr lang="en-US" dirty="0"/>
              <a:t>- Miami  3./4. Nov 2015</a:t>
            </a:r>
            <a:endParaRPr lang="de-DE" dirty="0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29000"/>
            <a:ext cx="4279392" cy="217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896" y="908720"/>
            <a:ext cx="4512564" cy="217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429000"/>
            <a:ext cx="3218688" cy="271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39548"/>
            <a:ext cx="4224528" cy="2345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39548"/>
            <a:ext cx="4224528" cy="2345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6262823" y="4303114"/>
            <a:ext cx="396262" cy="42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sz="1000" dirty="0" smtClean="0"/>
              <a:t>113</a:t>
            </a:r>
            <a:endParaRPr lang="de-DE" sz="1000" dirty="0"/>
          </a:p>
        </p:txBody>
      </p:sp>
      <p:sp>
        <p:nvSpPr>
          <p:cNvPr id="6" name="Textfeld 5"/>
          <p:cNvSpPr txBox="1"/>
          <p:nvPr/>
        </p:nvSpPr>
        <p:spPr>
          <a:xfrm>
            <a:off x="5866561" y="4515993"/>
            <a:ext cx="396262" cy="42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sz="1000" dirty="0" smtClean="0"/>
              <a:t>127</a:t>
            </a:r>
            <a:endParaRPr lang="de-DE" sz="1000" dirty="0"/>
          </a:p>
        </p:txBody>
      </p:sp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688" y="3429000"/>
            <a:ext cx="4553712" cy="217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523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11.05.2015  Transfer Oberpfaffenhofen </a:t>
            </a:r>
            <a:r>
              <a:rPr lang="de-DE" dirty="0" err="1"/>
              <a:t>Keflavik</a:t>
            </a:r>
            <a:r>
              <a:rPr lang="de-DE" dirty="0"/>
              <a:t> Part </a:t>
            </a:r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2917C3B-CD55-4701-84F9-F08C458EA711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Space - </a:t>
            </a:r>
            <a:r>
              <a:rPr lang="de-DE" dirty="0" err="1"/>
              <a:t>based</a:t>
            </a:r>
            <a:r>
              <a:rPr lang="de-DE" dirty="0"/>
              <a:t> LWG </a:t>
            </a:r>
            <a:r>
              <a:rPr lang="en-US" dirty="0"/>
              <a:t>- Miami  3./4. Nov 2015</a:t>
            </a:r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4224528" cy="2345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73016"/>
            <a:ext cx="4279392" cy="217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641" y="1121221"/>
            <a:ext cx="4512564" cy="217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645024"/>
            <a:ext cx="3218688" cy="271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4224528" cy="2345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7164288" y="5229200"/>
            <a:ext cx="325730" cy="42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sz="1000" dirty="0" smtClean="0"/>
              <a:t>27</a:t>
            </a:r>
            <a:endParaRPr lang="de-DE" sz="1000" dirty="0"/>
          </a:p>
        </p:txBody>
      </p:sp>
      <p:sp>
        <p:nvSpPr>
          <p:cNvPr id="13" name="Textfeld 12"/>
          <p:cNvSpPr txBox="1"/>
          <p:nvPr/>
        </p:nvSpPr>
        <p:spPr>
          <a:xfrm>
            <a:off x="7486630" y="4365104"/>
            <a:ext cx="325730" cy="3715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sz="1000" dirty="0"/>
              <a:t>7</a:t>
            </a:r>
            <a:r>
              <a:rPr lang="de-DE" sz="1000" dirty="0" smtClean="0"/>
              <a:t>7</a:t>
            </a:r>
            <a:endParaRPr lang="de-DE" sz="1000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641" y="3659233"/>
            <a:ext cx="4553712" cy="217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717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13.05.2015  </a:t>
            </a:r>
            <a:r>
              <a:rPr lang="de-DE" dirty="0" err="1" smtClean="0"/>
              <a:t>Iceland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2917C3B-CD55-4701-84F9-F08C458EA711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Space - </a:t>
            </a:r>
            <a:r>
              <a:rPr lang="de-DE" dirty="0" err="1"/>
              <a:t>based</a:t>
            </a:r>
            <a:r>
              <a:rPr lang="de-DE" dirty="0"/>
              <a:t> LWG </a:t>
            </a:r>
            <a:r>
              <a:rPr lang="en-US" dirty="0"/>
              <a:t>- Miami  3./4. Nov 2015</a:t>
            </a:r>
            <a:endParaRPr lang="de-D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4224528" cy="2345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73016"/>
            <a:ext cx="4279392" cy="217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334" y="1025694"/>
            <a:ext cx="4512564" cy="217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4224528" cy="2345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84984"/>
            <a:ext cx="3621024" cy="3058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7164288" y="3645024"/>
            <a:ext cx="325730" cy="42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sz="1000" dirty="0" smtClean="0"/>
              <a:t>77</a:t>
            </a:r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43" y="3298810"/>
            <a:ext cx="3840480" cy="3147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034" y="3573016"/>
            <a:ext cx="4553712" cy="217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250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568952" cy="738187"/>
          </a:xfrm>
        </p:spPr>
        <p:txBody>
          <a:bodyPr/>
          <a:lstStyle/>
          <a:p>
            <a:pPr algn="ctr"/>
            <a:r>
              <a:rPr lang="de-DE" dirty="0"/>
              <a:t>15.05.2015  Glasgow </a:t>
            </a:r>
            <a:r>
              <a:rPr lang="de-DE" dirty="0" err="1" smtClean="0"/>
              <a:t>Jetstream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Weather</a:t>
            </a:r>
            <a:r>
              <a:rPr lang="de-DE" dirty="0" smtClean="0"/>
              <a:t> </a:t>
            </a:r>
            <a:r>
              <a:rPr lang="de-DE" dirty="0" err="1" smtClean="0"/>
              <a:t>briefing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2917C3B-CD55-4701-84F9-F08C458EA711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Space - </a:t>
            </a:r>
            <a:r>
              <a:rPr lang="de-DE" dirty="0" err="1"/>
              <a:t>based</a:t>
            </a:r>
            <a:r>
              <a:rPr lang="de-DE" dirty="0"/>
              <a:t> LWG </a:t>
            </a:r>
            <a:r>
              <a:rPr lang="en-US" dirty="0"/>
              <a:t>- Miami  3./4. Nov 2015</a:t>
            </a:r>
            <a:endParaRPr lang="de-DE" dirty="0"/>
          </a:p>
        </p:txBody>
      </p:sp>
      <p:pic>
        <p:nvPicPr>
          <p:cNvPr id="6" name="Picture 2" descr="S:\TNF\interc\XS_pos\WindVAL\SYN_20150515_18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8"/>
          <a:stretch/>
        </p:blipFill>
        <p:spPr bwMode="auto">
          <a:xfrm>
            <a:off x="251520" y="2276872"/>
            <a:ext cx="8612258" cy="402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467544" y="1478687"/>
            <a:ext cx="41167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600" dirty="0" smtClean="0"/>
              <a:t>ECMWF Analysis </a:t>
            </a:r>
            <a:r>
              <a:rPr lang="en-US" sz="1600" dirty="0" smtClean="0"/>
              <a:t>– 15 May 2015 – 18 UTC</a:t>
            </a:r>
          </a:p>
          <a:p>
            <a:pPr>
              <a:lnSpc>
                <a:spcPct val="100000"/>
              </a:lnSpc>
              <a:buNone/>
            </a:pPr>
            <a:r>
              <a:rPr lang="de-DE" sz="1200" dirty="0" smtClean="0"/>
              <a:t>Geopotential &amp; Wind Speed @ 300 hPa </a:t>
            </a:r>
          </a:p>
          <a:p>
            <a:pPr>
              <a:lnSpc>
                <a:spcPct val="100000"/>
              </a:lnSpc>
              <a:buNone/>
            </a:pPr>
            <a:r>
              <a:rPr lang="de-DE" sz="1200" dirty="0" smtClean="0"/>
              <a:t>Potential Vorticity &amp; MSLP @ 310 K</a:t>
            </a:r>
          </a:p>
        </p:txBody>
      </p:sp>
    </p:spTree>
    <p:extLst>
      <p:ext uri="{BB962C8B-B14F-4D97-AF65-F5344CB8AC3E}">
        <p14:creationId xmlns:p14="http://schemas.microsoft.com/office/powerpoint/2010/main" val="187013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68952" cy="576064"/>
          </a:xfrm>
        </p:spPr>
        <p:txBody>
          <a:bodyPr/>
          <a:lstStyle/>
          <a:p>
            <a:pPr algn="ctr"/>
            <a:r>
              <a:rPr lang="de-DE" dirty="0"/>
              <a:t>15.05.2015  Glasgow </a:t>
            </a:r>
            <a:r>
              <a:rPr lang="de-DE" dirty="0" err="1" smtClean="0"/>
              <a:t>Jetstream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Cloud </a:t>
            </a:r>
            <a:r>
              <a:rPr lang="de-DE" dirty="0" err="1" smtClean="0"/>
              <a:t>Coverage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2917C3B-CD55-4701-84F9-F08C458EA711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Space - </a:t>
            </a:r>
            <a:r>
              <a:rPr lang="de-DE" dirty="0" err="1"/>
              <a:t>based</a:t>
            </a:r>
            <a:r>
              <a:rPr lang="de-DE" dirty="0"/>
              <a:t> LWG </a:t>
            </a:r>
            <a:r>
              <a:rPr lang="en-US" dirty="0"/>
              <a:t>- Miami  3./4. Nov 2015</a:t>
            </a:r>
            <a:endParaRPr lang="de-DE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742400" y="1484784"/>
            <a:ext cx="7338640" cy="4861685"/>
            <a:chOff x="720000" y="720000"/>
            <a:chExt cx="6848475" cy="5133975"/>
          </a:xfrm>
        </p:grpSpPr>
        <p:pic>
          <p:nvPicPr>
            <p:cNvPr id="7" name="Picture 2" descr="http://brunnur.vedur.is/myndir/seviri/2015/05/15/seviri_millikort_hrv_clouds_20150515_1800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00" y="720000"/>
              <a:ext cx="6848475" cy="5133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Gerade Verbindung 7"/>
            <p:cNvCxnSpPr/>
            <p:nvPr/>
          </p:nvCxnSpPr>
          <p:spPr>
            <a:xfrm>
              <a:off x="3923928" y="2780928"/>
              <a:ext cx="1296144" cy="43204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8"/>
            <p:cNvCxnSpPr/>
            <p:nvPr/>
          </p:nvCxnSpPr>
          <p:spPr>
            <a:xfrm>
              <a:off x="5220072" y="3212976"/>
              <a:ext cx="720080" cy="43204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9"/>
            <p:cNvCxnSpPr/>
            <p:nvPr/>
          </p:nvCxnSpPr>
          <p:spPr>
            <a:xfrm>
              <a:off x="5940152" y="3645024"/>
              <a:ext cx="720080" cy="64641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/>
          </p:nvCxnSpPr>
          <p:spPr>
            <a:xfrm>
              <a:off x="6660232" y="4291434"/>
              <a:ext cx="360040" cy="64807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Ellipse 11"/>
            <p:cNvSpPr/>
            <p:nvPr/>
          </p:nvSpPr>
          <p:spPr>
            <a:xfrm>
              <a:off x="6948264" y="4867498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feld 12"/>
          <p:cNvSpPr txBox="1"/>
          <p:nvPr/>
        </p:nvSpPr>
        <p:spPr>
          <a:xfrm>
            <a:off x="718518" y="955012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600" dirty="0" smtClean="0"/>
              <a:t>MSG </a:t>
            </a:r>
            <a:r>
              <a:rPr lang="de-DE" sz="1600" dirty="0" err="1" smtClean="0"/>
              <a:t>Seviri</a:t>
            </a:r>
            <a:r>
              <a:rPr lang="de-DE" sz="1600" dirty="0" smtClean="0"/>
              <a:t> HRV Image </a:t>
            </a:r>
            <a:r>
              <a:rPr lang="en-US" sz="1600" dirty="0" smtClean="0"/>
              <a:t>– 15 May 2015 – 18 UTC</a:t>
            </a:r>
          </a:p>
          <a:p>
            <a:pPr>
              <a:lnSpc>
                <a:spcPct val="100000"/>
              </a:lnSpc>
              <a:buNone/>
            </a:pPr>
            <a:r>
              <a:rPr lang="de-DE" sz="1200" dirty="0" err="1" smtClean="0"/>
              <a:t>Produced</a:t>
            </a:r>
            <a:r>
              <a:rPr lang="de-DE" sz="1200" dirty="0" smtClean="0"/>
              <a:t> </a:t>
            </a:r>
            <a:r>
              <a:rPr lang="de-DE" sz="1200" dirty="0" err="1" smtClean="0"/>
              <a:t>by</a:t>
            </a:r>
            <a:r>
              <a:rPr lang="de-DE" sz="1200" dirty="0" smtClean="0"/>
              <a:t> </a:t>
            </a:r>
            <a:r>
              <a:rPr lang="de-DE" sz="1200" dirty="0" err="1" smtClean="0"/>
              <a:t>the</a:t>
            </a:r>
            <a:r>
              <a:rPr lang="de-DE" sz="1200" dirty="0" smtClean="0"/>
              <a:t> </a:t>
            </a:r>
            <a:r>
              <a:rPr lang="de-DE" sz="1200" dirty="0" err="1" smtClean="0"/>
              <a:t>Icelandic</a:t>
            </a:r>
            <a:r>
              <a:rPr lang="de-DE" sz="1200" dirty="0" smtClean="0"/>
              <a:t> Met Service</a:t>
            </a:r>
          </a:p>
        </p:txBody>
      </p:sp>
    </p:spTree>
    <p:extLst>
      <p:ext uri="{BB962C8B-B14F-4D97-AF65-F5344CB8AC3E}">
        <p14:creationId xmlns:p14="http://schemas.microsoft.com/office/powerpoint/2010/main" val="5732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Standarddesign">
      <a:majorFont>
        <a:latin typeface="Arial"/>
        <a:ea typeface="ヒラギノ角ゴ Pro W3"/>
        <a:cs typeface="Arial"/>
      </a:majorFont>
      <a:minorFont>
        <a:latin typeface="Arial"/>
        <a:ea typeface="ヒラギノ角ゴ Pro W3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ts val="2600"/>
          </a:lnSpc>
          <a:spcBef>
            <a:spcPct val="0"/>
          </a:spcBef>
          <a:spcAft>
            <a:spcPct val="0"/>
          </a:spcAft>
          <a:buClrTx/>
          <a:buSzTx/>
          <a:buFontTx/>
          <a:buChar char="-"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ts val="2600"/>
          </a:lnSpc>
          <a:spcBef>
            <a:spcPct val="0"/>
          </a:spcBef>
          <a:spcAft>
            <a:spcPct val="0"/>
          </a:spcAft>
          <a:buClrTx/>
          <a:buSzTx/>
          <a:buFontTx/>
          <a:buChar char="-"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1103</Words>
  <Application>Microsoft Office PowerPoint</Application>
  <PresentationFormat>Bildschirmpräsentation (4:3)</PresentationFormat>
  <Paragraphs>188</Paragraphs>
  <Slides>29</Slides>
  <Notes>1</Notes>
  <HiddenSlides>4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1" baseType="lpstr">
      <vt:lpstr>Standarddesign</vt:lpstr>
      <vt:lpstr>Image</vt:lpstr>
      <vt:lpstr>2μm DWL observations during WindVAL 2015 and further results from gravity wave experiments</vt:lpstr>
      <vt:lpstr>ADM and 2 mm Lidar Location and Pointing</vt:lpstr>
      <vt:lpstr>PowerPoint-Präsentation</vt:lpstr>
      <vt:lpstr>Tracks of all  nine Flights from Iceland (+ 4 flights transfer not displayed)</vt:lpstr>
      <vt:lpstr>11.05.2015  Transfer Oberpfaffenhofen Keflavik Part 1</vt:lpstr>
      <vt:lpstr>11.05.2015  Transfer Oberpfaffenhofen Keflavik Part 2</vt:lpstr>
      <vt:lpstr>13.05.2015  Iceland</vt:lpstr>
      <vt:lpstr>15.05.2015  Glasgow Jetstream Weather briefing </vt:lpstr>
      <vt:lpstr>15.05.2015  Glasgow Jetstream Cloud Coverage</vt:lpstr>
      <vt:lpstr>15.05.2015  Glasgow Jetstream</vt:lpstr>
      <vt:lpstr>PowerPoint-Präsentation</vt:lpstr>
      <vt:lpstr>15.05.2015  Glasgow Jetstream ECMWF vs LIDAR  </vt:lpstr>
      <vt:lpstr>NASA DC8 Dropsondes</vt:lpstr>
      <vt:lpstr>Wind speed comparison</vt:lpstr>
      <vt:lpstr>Wind speed comparison 2</vt:lpstr>
      <vt:lpstr>Wind direction comparison </vt:lpstr>
      <vt:lpstr>Wind direction comparison 2 </vt:lpstr>
      <vt:lpstr>16.05.2015  Kangerlussuaq (ADM calibration)</vt:lpstr>
      <vt:lpstr>16.05.2015  Kangerlussuaq (ADM calibration)</vt:lpstr>
      <vt:lpstr>19.05.2015  Greenland East Coast</vt:lpstr>
      <vt:lpstr>25.05.2015  Iceland</vt:lpstr>
      <vt:lpstr>Doppler Lidar for Detecting Gravity Waves</vt:lpstr>
      <vt:lpstr>PowerPoint-Präsentation</vt:lpstr>
      <vt:lpstr>13.12.2013 Kiruna Wind</vt:lpstr>
      <vt:lpstr>13.12.2013 Kiruna vertical velocity (gravity waves)</vt:lpstr>
      <vt:lpstr>13.12.2013 Kiruna vertical velocity (gravity waves) 2</vt:lpstr>
      <vt:lpstr>PowerPoint-Präsentation</vt:lpstr>
      <vt:lpstr>Conclusions:</vt:lpstr>
      <vt:lpstr>PowerPoint-Präsentation</vt:lpstr>
    </vt:vector>
  </TitlesOfParts>
  <Company>T-Systems SfR (im Auftrag des DLR)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DLR-Präsentation im 4:3 Format (Englisch)</dc:title>
  <dc:subject>DLR CD-Vorlagen</dc:subject>
  <dc:creator>Witschas, Benjamin</dc:creator>
  <dc:description>Diese Version nutzt die Fußzeile zur Eingabe von_x000d_
Vortrag &gt; Autor &gt; Dokumentname &gt; Datum_x000d_
Variante mit Untertitel auf Titelfolienmaster und_x000d_
geändertem Standard Farbschema (für Hyperlink)_x000d_
Arial als Schriftart bei neuen Textfeldern</dc:description>
  <cp:lastModifiedBy>Rahm, Stephan</cp:lastModifiedBy>
  <cp:revision>1294</cp:revision>
  <cp:lastPrinted>2013-12-06T11:53:03Z</cp:lastPrinted>
  <dcterms:created xsi:type="dcterms:W3CDTF">2003-10-01T09:44:24Z</dcterms:created>
  <dcterms:modified xsi:type="dcterms:W3CDTF">2015-11-03T18:36:45Z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ojekt">
    <vt:lpwstr>DLR allgemein</vt:lpwstr>
  </property>
</Properties>
</file>