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457" r:id="rId3"/>
    <p:sldId id="451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53" r:id="rId17"/>
    <p:sldId id="497" r:id="rId18"/>
    <p:sldId id="493" r:id="rId19"/>
    <p:sldId id="494" r:id="rId20"/>
    <p:sldId id="498" r:id="rId21"/>
    <p:sldId id="500" r:id="rId22"/>
    <p:sldId id="495" r:id="rId23"/>
    <p:sldId id="49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800000"/>
    <a:srgbClr val="E8E8E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250" autoAdjust="0"/>
    <p:restoredTop sz="94573" autoAdjust="0"/>
  </p:normalViewPr>
  <p:slideViewPr>
    <p:cSldViewPr snapToGrid="0" showGuides="1">
      <p:cViewPr varScale="1">
        <p:scale>
          <a:sx n="49" d="100"/>
          <a:sy n="49" d="100"/>
        </p:scale>
        <p:origin x="-860" y="-68"/>
      </p:cViewPr>
      <p:guideLst>
        <p:guide orient="horz" pos="83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294" y="-82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D6E375B-2198-4D04-B278-B61DDCED9399}" type="datetimeFigureOut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81F209F-5E96-4671-BD60-F44B5A084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8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F209F-5E96-4671-BD60-F44B5A084C0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Fibertek-Red-Logo-201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8611" y="40945"/>
            <a:ext cx="229913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esto-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988732"/>
            <a:ext cx="1905000" cy="11652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Fibertek-Red-Logo-201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4390" y="4727938"/>
            <a:ext cx="3577226" cy="138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5"/>
          <p:cNvSpPr>
            <a:spLocks noGrp="1"/>
          </p:cNvSpPr>
          <p:nvPr userDrawn="1">
            <p:ph type="title" hasCustomPrompt="1"/>
          </p:nvPr>
        </p:nvSpPr>
        <p:spPr>
          <a:xfrm>
            <a:off x="567160" y="1147932"/>
            <a:ext cx="8055980" cy="2905244"/>
          </a:xfrm>
          <a:solidFill>
            <a:srgbClr val="800000"/>
          </a:solidFill>
        </p:spPr>
        <p:txBody>
          <a:bodyPr>
            <a:normAutofit/>
          </a:bodyPr>
          <a:lstStyle>
            <a:lvl1pPr>
              <a:defRPr sz="2400" b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defRPr/>
            </a:pPr>
            <a:r>
              <a:rPr lang="en-US" sz="2400" dirty="0" smtClean="0"/>
              <a:t>Title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00251"/>
            <a:ext cx="9144000" cy="6155139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5"/>
          <p:cNvSpPr>
            <a:spLocks noGrp="1"/>
          </p:cNvSpPr>
          <p:nvPr userDrawn="1">
            <p:ph type="title" hasCustomPrompt="1"/>
          </p:nvPr>
        </p:nvSpPr>
        <p:spPr>
          <a:xfrm>
            <a:off x="540265" y="2116120"/>
            <a:ext cx="8055980" cy="1729739"/>
          </a:xfrm>
          <a:solidFill>
            <a:srgbClr val="800000"/>
          </a:solidFill>
        </p:spPr>
        <p:txBody>
          <a:bodyPr>
            <a:normAutofit/>
          </a:bodyPr>
          <a:lstStyle>
            <a:lvl1pPr>
              <a:defRPr sz="2800" b="1" baseline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 algn="ctr">
              <a:defRPr/>
            </a:pPr>
            <a:r>
              <a:rPr lang="en-US" sz="2400" dirty="0" smtClean="0"/>
              <a:t>Section Title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486525" cy="10382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519819" y="-1"/>
            <a:ext cx="2613069" cy="100584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96288"/>
            <a:ext cx="9144000" cy="585216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96334" cy="1005840"/>
          </a:xfrm>
          <a:noFill/>
        </p:spPr>
        <p:txBody>
          <a:bodyPr>
            <a:normAutofit/>
          </a:bodyPr>
          <a:lstStyle>
            <a:lvl1pPr marL="114300" indent="0" algn="l">
              <a:lnSpc>
                <a:spcPts val="3600"/>
              </a:lnSpc>
              <a:defRPr sz="2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5003800"/>
          </a:xfrm>
        </p:spPr>
        <p:txBody>
          <a:bodyPr>
            <a:normAutofit/>
          </a:bodyPr>
          <a:lstStyle>
            <a:lvl1pPr marL="344488" indent="-344488">
              <a:buClr>
                <a:srgbClr val="800000"/>
              </a:buClr>
              <a:buFont typeface="Wingdings" pitchFamily="2" charset="2"/>
              <a:buChar char="v"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00000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00000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00000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00000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Fibertek-Red-Logo-201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8611" y="40945"/>
            <a:ext cx="229913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8518856" y="6562972"/>
            <a:ext cx="58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4E4953-D873-4299-81DD-2A73BBE33538}" type="slidenum">
              <a:rPr lang="en-US" sz="1000" b="1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04248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5992091" y="502920"/>
            <a:ext cx="100584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486525" cy="10382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519819" y="-1"/>
            <a:ext cx="2613069" cy="100584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96288"/>
            <a:ext cx="9144000" cy="585216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96334" cy="1005840"/>
          </a:xfrm>
          <a:noFill/>
        </p:spPr>
        <p:txBody>
          <a:bodyPr>
            <a:normAutofit/>
          </a:bodyPr>
          <a:lstStyle>
            <a:lvl1pPr marL="114300" indent="0" algn="l">
              <a:lnSpc>
                <a:spcPts val="3600"/>
              </a:lnSpc>
              <a:defRPr sz="28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0" y="1320800"/>
            <a:ext cx="4147457" cy="5003800"/>
          </a:xfrm>
        </p:spPr>
        <p:txBody>
          <a:bodyPr>
            <a:normAutofit/>
          </a:bodyPr>
          <a:lstStyle>
            <a:lvl1pPr marL="344488" indent="-344488">
              <a:buClr>
                <a:srgbClr val="800000"/>
              </a:buClr>
              <a:buFont typeface="Wingdings" pitchFamily="2" charset="2"/>
              <a:buChar char="v"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00000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00000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00000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00000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 descr="Fibertek-Red-Logo-2010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8611" y="40945"/>
            <a:ext cx="2299139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 userDrawn="1"/>
        </p:nvSpPr>
        <p:spPr>
          <a:xfrm>
            <a:off x="8518856" y="6562972"/>
            <a:ext cx="58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A4E4953-D873-4299-81DD-2A73BBE33538}" type="slidenum">
              <a:rPr lang="en-US" sz="1000" b="1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04248"/>
            <a:ext cx="914400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5992091" y="502920"/>
            <a:ext cx="1005840" cy="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3535" y="1331686"/>
            <a:ext cx="4147457" cy="5003800"/>
          </a:xfrm>
        </p:spPr>
        <p:txBody>
          <a:bodyPr>
            <a:normAutofit/>
          </a:bodyPr>
          <a:lstStyle>
            <a:lvl1pPr marL="344488" indent="-344488">
              <a:buClr>
                <a:srgbClr val="800000"/>
              </a:buClr>
              <a:buFont typeface="Wingdings" pitchFamily="2" charset="2"/>
              <a:buChar char="v"/>
              <a:defRPr sz="2200" b="1">
                <a:latin typeface="Arial" pitchFamily="34" charset="0"/>
                <a:cs typeface="Arial" pitchFamily="34" charset="0"/>
              </a:defRPr>
            </a:lvl1pPr>
            <a:lvl2pPr marL="628650" indent="-277813">
              <a:buClr>
                <a:srgbClr val="800000"/>
              </a:buClr>
              <a:buFont typeface="Wingdings" pitchFamily="2" charset="2"/>
              <a:buChar char="w"/>
              <a:defRPr sz="2000">
                <a:latin typeface="Arial" pitchFamily="34" charset="0"/>
                <a:cs typeface="Arial" pitchFamily="34" charset="0"/>
              </a:defRPr>
            </a:lvl2pPr>
            <a:lvl3pPr marL="976313" indent="-279400">
              <a:buClr>
                <a:srgbClr val="800000"/>
              </a:buClr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3pPr>
            <a:lvl4pPr marL="1258888" indent="-228600">
              <a:buClr>
                <a:srgbClr val="800000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1543050" indent="-287338">
              <a:buClr>
                <a:srgbClr val="800000"/>
              </a:buClr>
              <a:buFont typeface="Arial" pitchFamily="34" charset="0"/>
              <a:buChar char="−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5D78F-B673-4D7B-BB70-775B339760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hovis@fibertek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60" y="570016"/>
            <a:ext cx="8055980" cy="2707573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Recent Progress on the High Efficiency UV Demonstrator and </a:t>
            </a:r>
            <a:r>
              <a:rPr lang="en-US" sz="3600" dirty="0" err="1" smtClean="0"/>
              <a:t>GrOAWL</a:t>
            </a:r>
            <a:r>
              <a:rPr lang="en-US" sz="3600" dirty="0" smtClean="0"/>
              <a:t> Lasers</a:t>
            </a:r>
            <a:endParaRPr lang="en-US" sz="3600" b="1" dirty="0" smtClean="0"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2005" y="3365346"/>
            <a:ext cx="8248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en-US" b="1" dirty="0" smtClean="0"/>
              <a:t>. Albert, F. </a:t>
            </a:r>
            <a:r>
              <a:rPr lang="en-US" b="1" dirty="0" smtClean="0"/>
              <a:t>Fitzpatrick, K</a:t>
            </a:r>
            <a:r>
              <a:rPr lang="en-US" b="1" dirty="0" smtClean="0"/>
              <a:t>. Puffenburger, T. Schum</a:t>
            </a:r>
            <a:r>
              <a:rPr lang="en-US" b="1" dirty="0" smtClean="0"/>
              <a:t>, </a:t>
            </a:r>
            <a:r>
              <a:rPr lang="en-US" b="1" dirty="0" smtClean="0"/>
              <a:t>S. Litvinovitch, D. Jones, J. Rudd, F. Hovis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Fibertek</a:t>
            </a:r>
            <a:r>
              <a:rPr lang="en-US" b="1" dirty="0"/>
              <a:t>, Inc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13605 </a:t>
            </a:r>
            <a:r>
              <a:rPr lang="en-US" b="1" dirty="0"/>
              <a:t>Dulles Technology </a:t>
            </a:r>
            <a:r>
              <a:rPr lang="en-US" b="1" dirty="0" smtClean="0"/>
              <a:t>Drive</a:t>
            </a:r>
          </a:p>
          <a:p>
            <a:r>
              <a:rPr lang="en-US" b="1" dirty="0" smtClean="0"/>
              <a:t> </a:t>
            </a:r>
            <a:r>
              <a:rPr lang="en-US" b="1" dirty="0"/>
              <a:t>Herndon, VA </a:t>
            </a:r>
            <a:r>
              <a:rPr lang="en-US" b="1" dirty="0" smtClean="0"/>
              <a:t>20171</a:t>
            </a:r>
          </a:p>
          <a:p>
            <a:endParaRPr lang="en-US" i="1" dirty="0"/>
          </a:p>
          <a:p>
            <a:r>
              <a:rPr lang="en-US" i="1" dirty="0" smtClean="0">
                <a:hlinkClick r:id="rId3"/>
              </a:rPr>
              <a:t>fhovis@fibertek.com</a:t>
            </a:r>
            <a:endParaRPr lang="en-US" i="1" dirty="0" smtClean="0"/>
          </a:p>
          <a:p>
            <a:r>
              <a:rPr lang="en-US" i="1" dirty="0" smtClean="0"/>
              <a:t>703-471-7671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532 nm Life Test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89299" y="1280160"/>
            <a:ext cx="37433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400" b="1" u="sng">
                <a:solidFill>
                  <a:srgbClr val="000066"/>
                </a:solidFill>
                <a:cs typeface="Arial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smtClean="0"/>
              <a:t>532 nm Life Test Monitoring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9104090"/>
              </p:ext>
            </p:extLst>
          </p:nvPr>
        </p:nvGraphicFramePr>
        <p:xfrm>
          <a:off x="777240" y="2103120"/>
          <a:ext cx="73152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40"/>
                <a:gridCol w="2377440"/>
                <a:gridCol w="210312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Test Parameter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Measurement</a:t>
                      </a:r>
                      <a:r>
                        <a:rPr lang="en-US" sz="1600" baseline="0" dirty="0" smtClean="0"/>
                        <a:t> Frequency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Comment</a:t>
                      </a:r>
                      <a:endParaRPr lang="en-US" sz="16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532 nm</a:t>
                      </a:r>
                      <a:r>
                        <a:rPr lang="en-US" sz="1400" b="1" baseline="0" dirty="0" smtClean="0"/>
                        <a:t> Output Power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Daily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Single daily record</a:t>
                      </a:r>
                      <a:endParaRPr lang="en-US" sz="14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532 nm</a:t>
                      </a:r>
                      <a:r>
                        <a:rPr lang="en-US" sz="1400" b="1" baseline="0" dirty="0" smtClean="0"/>
                        <a:t> Output Pulsewidth 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Single daily record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Residual 1064 nm Output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Daily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Single daily record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Residual 1064 nm Pulsewidth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Daily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Single daily record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91440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endParaRPr lang="en-US" sz="14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532 nm Near Field Profile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Weekly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8 shot capture</a:t>
                      </a:r>
                      <a:endParaRPr lang="en-US" sz="14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91440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endParaRPr lang="en-US" sz="1400" b="1" dirty="0" smtClean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532</a:t>
                      </a:r>
                      <a:r>
                        <a:rPr lang="en-US" sz="1400" b="1" baseline="0" dirty="0" smtClean="0"/>
                        <a:t> nm Far Field Profile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Beginning &amp; End of Life</a:t>
                      </a:r>
                      <a:r>
                        <a:rPr lang="en-US" sz="1400" b="1" baseline="0" dirty="0" smtClean="0"/>
                        <a:t> Test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8 shot capture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532 nm Beam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Beginning &amp; End of Life</a:t>
                      </a:r>
                      <a:r>
                        <a:rPr lang="en-US" sz="1400" b="1" baseline="0" dirty="0" smtClean="0"/>
                        <a:t> Test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sz="1400" b="1" baseline="0" dirty="0" smtClean="0"/>
                        <a:t>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baseline="0" dirty="0" smtClean="0"/>
                        <a:t> scan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532 nm Linewidth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Beginning &amp; End of Life</a:t>
                      </a:r>
                      <a:r>
                        <a:rPr lang="en-US" sz="1400" b="1" baseline="0" dirty="0" smtClean="0"/>
                        <a:t> Test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Scanning Fabry-Perot</a:t>
                      </a:r>
                      <a:endParaRPr lang="en-US" sz="14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532 nm Wavelength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Beginning &amp; End of Life</a:t>
                      </a:r>
                      <a:r>
                        <a:rPr lang="en-US" sz="1400" b="1" baseline="0" dirty="0" smtClean="0"/>
                        <a:t> Test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Wavemeter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12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532 nm Life Test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011680"/>
            <a:ext cx="6887114" cy="42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1972468" y="1280160"/>
            <a:ext cx="5176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400" b="1" u="sng">
                <a:solidFill>
                  <a:srgbClr val="000066"/>
                </a:solidFill>
                <a:cs typeface="Arial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smtClean="0"/>
              <a:t>532 nm Life Test Measurement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6124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29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Perform pre-screening of the UV approach &amp; key component designs prior to high energy life tests: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Third harmonic mixing crystal &amp; UV Box assembly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Uncover </a:t>
            </a:r>
            <a:r>
              <a:rPr lang="en-US" sz="1800" dirty="0" smtClean="0"/>
              <a:t>potential </a:t>
            </a:r>
            <a:r>
              <a:rPr lang="en-US" sz="1800" dirty="0"/>
              <a:t>failure mechanisms </a:t>
            </a:r>
            <a:r>
              <a:rPr lang="en-US" sz="1800" dirty="0" smtClean="0"/>
              <a:t>in a timely manner to allow schedule for corrective actions to be implemented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20 kHz PRF over 1 month test duration =  50 x10</a:t>
            </a:r>
            <a:r>
              <a:rPr lang="en-US" sz="1600" baseline="30000" dirty="0" smtClean="0"/>
              <a:t>9</a:t>
            </a:r>
            <a:r>
              <a:rPr lang="en-US" sz="1600" dirty="0" smtClean="0"/>
              <a:t> shots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Operate at the high intensities needed for efficient conversion to further accelerate the damage processes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100 MW/cm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 input intensity to generate ≥ 50 % conversion to the UV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Test layout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 kHz UV Life Test Objectives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34794" y="5274575"/>
            <a:ext cx="5577840" cy="640080"/>
            <a:chOff x="2148840" y="5257800"/>
            <a:chExt cx="5577840" cy="64008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794760" y="5486400"/>
              <a:ext cx="82296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794760" y="5623560"/>
              <a:ext cx="822960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532120" y="5440680"/>
              <a:ext cx="822960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532120" y="5715000"/>
              <a:ext cx="822960" cy="0"/>
            </a:xfrm>
            <a:prstGeom prst="straightConnector1">
              <a:avLst/>
            </a:prstGeom>
            <a:ln w="25400">
              <a:solidFill>
                <a:srgbClr val="008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3"/>
              <a:endCxn id="10" idx="1"/>
            </p:cNvCxnSpPr>
            <p:nvPr/>
          </p:nvCxnSpPr>
          <p:spPr>
            <a:xfrm>
              <a:off x="5532120" y="5577840"/>
              <a:ext cx="822960" cy="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148840" y="5257800"/>
              <a:ext cx="1645920" cy="6400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300"/>
                </a:spcAft>
              </a:pPr>
              <a:r>
                <a:rPr lang="en-US" sz="1400" b="1" dirty="0" smtClean="0">
                  <a:solidFill>
                    <a:srgbClr val="000066"/>
                  </a:solidFill>
                </a:rPr>
                <a:t>Drive Laser</a:t>
              </a:r>
            </a:p>
            <a:p>
              <a:pPr algn="ctr"/>
              <a:r>
                <a:rPr lang="en-US" sz="1000" b="1" i="1" dirty="0" smtClean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1064 &amp; 532 nm @ 20 kHz</a:t>
              </a:r>
              <a:endParaRPr lang="en-US" sz="1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17720" y="5257800"/>
              <a:ext cx="914400" cy="640080"/>
            </a:xfrm>
            <a:prstGeom prst="rect">
              <a:avLst/>
            </a:prstGeom>
            <a:solidFill>
              <a:srgbClr val="ECD9FF"/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66"/>
                  </a:solidFill>
                </a:rPr>
                <a:t>UV</a:t>
              </a:r>
            </a:p>
            <a:p>
              <a:pPr algn="ctr"/>
              <a:r>
                <a:rPr lang="en-US" sz="1200" b="1" dirty="0" smtClean="0">
                  <a:solidFill>
                    <a:srgbClr val="000066"/>
                  </a:solidFill>
                </a:rPr>
                <a:t>Box</a:t>
              </a:r>
              <a:endParaRPr lang="en-US" sz="1200" b="1" dirty="0">
                <a:solidFill>
                  <a:srgbClr val="000066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55080" y="5257800"/>
              <a:ext cx="1371600" cy="64008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66"/>
                  </a:solidFill>
                </a:rPr>
                <a:t>Diagnostics</a:t>
              </a:r>
              <a:endParaRPr lang="en-US" sz="1200" b="1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427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 kHz Drive Laser</a:t>
            </a:r>
            <a:endParaRPr lang="en-US" dirty="0"/>
          </a:p>
        </p:txBody>
      </p:sp>
      <p:pic>
        <p:nvPicPr>
          <p:cNvPr id="9218" name="Picture 2" descr="http://intranet/images/PhotoGalleries/ProjectHomePictures/rsz_6_mediu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30680" y="2244118"/>
            <a:ext cx="59131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8540" y="1196566"/>
            <a:ext cx="3808287" cy="666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000" b="1" dirty="0" smtClean="0">
                <a:solidFill>
                  <a:srgbClr val="000066"/>
                </a:solidFill>
              </a:rPr>
              <a:t>ICESat-2 Life Test Laser #1</a:t>
            </a:r>
          </a:p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YVO</a:t>
            </a:r>
            <a:r>
              <a:rPr lang="en-US" sz="1400" b="1" i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based MOPA + SHG with &gt; 1.5 x10</a:t>
            </a:r>
            <a:r>
              <a:rPr lang="en-US" sz="1400" b="1" i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shots</a:t>
            </a:r>
            <a:endParaRPr lang="en-US" sz="14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9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20 kHz Life Test Configuration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5055" y="1600200"/>
            <a:ext cx="3108960" cy="118872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endCxn id="50" idx="1"/>
          </p:cNvCxnSpPr>
          <p:nvPr/>
        </p:nvCxnSpPr>
        <p:spPr>
          <a:xfrm flipV="1">
            <a:off x="4777980" y="4729621"/>
            <a:ext cx="821603" cy="1219601"/>
          </a:xfrm>
          <a:prstGeom prst="line">
            <a:avLst/>
          </a:prstGeom>
          <a:ln w="38100" cap="rnd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6571401" y="5212080"/>
            <a:ext cx="365760" cy="365760"/>
            <a:chOff x="2011680" y="3657600"/>
            <a:chExt cx="475774" cy="365760"/>
          </a:xfrm>
        </p:grpSpPr>
        <p:sp>
          <p:nvSpPr>
            <p:cNvPr id="8" name="Rectangle 7"/>
            <p:cNvSpPr/>
            <p:nvPr/>
          </p:nvSpPr>
          <p:spPr>
            <a:xfrm rot="-5400000">
              <a:off x="2148839" y="3657600"/>
              <a:ext cx="182880" cy="36576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057399" y="3886200"/>
              <a:ext cx="36576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057399" y="3703320"/>
              <a:ext cx="36576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11680" y="3657600"/>
              <a:ext cx="4572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30254" y="3931920"/>
              <a:ext cx="4572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93660" y="5212080"/>
            <a:ext cx="365760" cy="365760"/>
            <a:chOff x="2011680" y="3657600"/>
            <a:chExt cx="475774" cy="365760"/>
          </a:xfrm>
        </p:grpSpPr>
        <p:sp>
          <p:nvSpPr>
            <p:cNvPr id="14" name="Rectangle 13"/>
            <p:cNvSpPr/>
            <p:nvPr/>
          </p:nvSpPr>
          <p:spPr>
            <a:xfrm rot="16200000">
              <a:off x="2148839" y="3657600"/>
              <a:ext cx="182880" cy="36576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057399" y="3886200"/>
              <a:ext cx="36576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057399" y="3703320"/>
              <a:ext cx="365760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011680" y="3657600"/>
              <a:ext cx="4572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30254" y="3931920"/>
              <a:ext cx="4572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9" name="Straight Connector 18"/>
          <p:cNvCxnSpPr>
            <a:stCxn id="24" idx="1"/>
            <a:endCxn id="25" idx="3"/>
          </p:cNvCxnSpPr>
          <p:nvPr/>
        </p:nvCxnSpPr>
        <p:spPr>
          <a:xfrm flipH="1">
            <a:off x="3386620" y="1920240"/>
            <a:ext cx="5943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7" idx="1"/>
            <a:endCxn id="26" idx="3"/>
          </p:cNvCxnSpPr>
          <p:nvPr/>
        </p:nvCxnSpPr>
        <p:spPr>
          <a:xfrm flipH="1">
            <a:off x="3386620" y="2475982"/>
            <a:ext cx="5943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5" idx="1"/>
            <a:endCxn id="26" idx="1"/>
          </p:cNvCxnSpPr>
          <p:nvPr/>
        </p:nvCxnSpPr>
        <p:spPr>
          <a:xfrm rot="10800000" flipV="1">
            <a:off x="2472220" y="1920240"/>
            <a:ext cx="12700" cy="555742"/>
          </a:xfrm>
          <a:prstGeom prst="bentConnector3">
            <a:avLst>
              <a:gd name="adj1" fmla="val 180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892040" y="2430262"/>
            <a:ext cx="1828800" cy="0"/>
          </a:xfrm>
          <a:prstGeom prst="line">
            <a:avLst/>
          </a:prstGeom>
          <a:ln w="381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909991" y="2475982"/>
            <a:ext cx="1920240" cy="0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80980" y="1737360"/>
            <a:ext cx="914400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Osc</a:t>
            </a:r>
            <a:endParaRPr lang="en-US" sz="105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72220" y="1737360"/>
            <a:ext cx="914400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Pre-Amp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2220" y="2293102"/>
            <a:ext cx="914400" cy="3657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Pwr Amp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80980" y="2293102"/>
            <a:ext cx="914400" cy="365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SHG</a:t>
            </a:r>
            <a:endParaRPr lang="en-US" sz="1050" b="1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782245" y="2475984"/>
            <a:ext cx="0" cy="502918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736525" y="2430262"/>
            <a:ext cx="0" cy="548640"/>
          </a:xfrm>
          <a:prstGeom prst="line">
            <a:avLst/>
          </a:prstGeom>
          <a:ln w="381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-2700000">
            <a:off x="6734900" y="2227924"/>
            <a:ext cx="91440" cy="3657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720840" y="3520440"/>
            <a:ext cx="0" cy="2468880"/>
          </a:xfrm>
          <a:prstGeom prst="line">
            <a:avLst/>
          </a:prstGeom>
          <a:ln w="38100" cap="rnd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812280" y="3520440"/>
            <a:ext cx="0" cy="457200"/>
          </a:xfrm>
          <a:prstGeom prst="line">
            <a:avLst/>
          </a:prstGeom>
          <a:ln w="381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6" idx="2"/>
          </p:cNvCxnSpPr>
          <p:nvPr/>
        </p:nvCxnSpPr>
        <p:spPr>
          <a:xfrm flipV="1">
            <a:off x="6766560" y="3520440"/>
            <a:ext cx="0" cy="2468880"/>
          </a:xfrm>
          <a:prstGeom prst="line">
            <a:avLst/>
          </a:prstGeom>
          <a:ln w="38100" cap="rnd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52" idx="3"/>
          </p:cNvCxnSpPr>
          <p:nvPr/>
        </p:nvCxnSpPr>
        <p:spPr>
          <a:xfrm flipH="1">
            <a:off x="4774397" y="3965436"/>
            <a:ext cx="2011680" cy="0"/>
          </a:xfrm>
          <a:prstGeom prst="line">
            <a:avLst/>
          </a:prstGeom>
          <a:ln w="381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 rot="2700000">
            <a:off x="6734228" y="3792463"/>
            <a:ext cx="91440" cy="5486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6562523" y="5837218"/>
            <a:ext cx="365760" cy="274320"/>
            <a:chOff x="5440680" y="4617720"/>
            <a:chExt cx="365760" cy="274320"/>
          </a:xfrm>
        </p:grpSpPr>
        <p:sp>
          <p:nvSpPr>
            <p:cNvPr id="37" name="Rectangle 36"/>
            <p:cNvSpPr/>
            <p:nvPr/>
          </p:nvSpPr>
          <p:spPr>
            <a:xfrm>
              <a:off x="5440680" y="4617720"/>
              <a:ext cx="91440" cy="2743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715000" y="4617720"/>
              <a:ext cx="91440" cy="2743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40680" y="4800600"/>
              <a:ext cx="365760" cy="914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0" name="Straight Connector 39"/>
          <p:cNvCxnSpPr>
            <a:endCxn id="52" idx="3"/>
          </p:cNvCxnSpPr>
          <p:nvPr/>
        </p:nvCxnSpPr>
        <p:spPr>
          <a:xfrm flipV="1">
            <a:off x="4774397" y="3965436"/>
            <a:ext cx="0" cy="2011680"/>
          </a:xfrm>
          <a:prstGeom prst="line">
            <a:avLst/>
          </a:prstGeom>
          <a:ln w="381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4593660" y="5837218"/>
            <a:ext cx="365760" cy="274320"/>
            <a:chOff x="5440680" y="4617720"/>
            <a:chExt cx="365760" cy="274320"/>
          </a:xfrm>
        </p:grpSpPr>
        <p:sp>
          <p:nvSpPr>
            <p:cNvPr id="42" name="Rectangle 41"/>
            <p:cNvSpPr/>
            <p:nvPr/>
          </p:nvSpPr>
          <p:spPr>
            <a:xfrm>
              <a:off x="5440680" y="4617720"/>
              <a:ext cx="91440" cy="2743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15000" y="4617720"/>
              <a:ext cx="91440" cy="2743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40680" y="4800600"/>
              <a:ext cx="365760" cy="914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5" name="Straight Connector 44"/>
          <p:cNvCxnSpPr>
            <a:stCxn id="51" idx="1"/>
            <a:endCxn id="54" idx="3"/>
          </p:cNvCxnSpPr>
          <p:nvPr/>
        </p:nvCxnSpPr>
        <p:spPr>
          <a:xfrm flipH="1" flipV="1">
            <a:off x="1511920" y="4754880"/>
            <a:ext cx="3271316" cy="0"/>
          </a:xfrm>
          <a:prstGeom prst="line">
            <a:avLst/>
          </a:prstGeom>
          <a:ln w="381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440092" y="4572000"/>
            <a:ext cx="137160" cy="36576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995160" y="2252990"/>
            <a:ext cx="6655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HR Mirror</a:t>
            </a:r>
            <a:endParaRPr lang="en-US" sz="900" b="1" dirty="0"/>
          </a:p>
        </p:txBody>
      </p:sp>
      <p:grpSp>
        <p:nvGrpSpPr>
          <p:cNvPr id="48" name="Group 47"/>
          <p:cNvGrpSpPr/>
          <p:nvPr/>
        </p:nvGrpSpPr>
        <p:grpSpPr>
          <a:xfrm rot="7354701" flipV="1">
            <a:off x="5525567" y="4578553"/>
            <a:ext cx="274320" cy="274320"/>
            <a:chOff x="2514600" y="4663440"/>
            <a:chExt cx="274320" cy="274320"/>
          </a:xfrm>
        </p:grpSpPr>
        <p:sp>
          <p:nvSpPr>
            <p:cNvPr id="49" name="Rectangle 48"/>
            <p:cNvSpPr/>
            <p:nvPr/>
          </p:nvSpPr>
          <p:spPr>
            <a:xfrm>
              <a:off x="2514600" y="4663440"/>
              <a:ext cx="182880" cy="2743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697480" y="4709160"/>
              <a:ext cx="91440" cy="914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1" name="Isosceles Triangle 50"/>
          <p:cNvSpPr/>
          <p:nvPr/>
        </p:nvSpPr>
        <p:spPr>
          <a:xfrm rot="2700000">
            <a:off x="4753680" y="4593235"/>
            <a:ext cx="91440" cy="365760"/>
          </a:xfrm>
          <a:prstGeom prst="triangl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 rot="2700000">
            <a:off x="4696348" y="3750227"/>
            <a:ext cx="91440" cy="3657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066915" y="4572000"/>
            <a:ext cx="91440" cy="3657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flipV="1">
            <a:off x="1237600" y="4572000"/>
            <a:ext cx="274320" cy="365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3279830" y="4572000"/>
            <a:ext cx="91440" cy="3657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400800" y="2880360"/>
            <a:ext cx="731520" cy="640080"/>
          </a:xfrm>
          <a:prstGeom prst="rect">
            <a:avLst/>
          </a:prstGeom>
          <a:solidFill>
            <a:srgbClr val="ECD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UV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Box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95160" y="384048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Harmonic</a:t>
            </a:r>
          </a:p>
          <a:p>
            <a:pPr algn="ctr"/>
            <a:r>
              <a:rPr lang="en-US" sz="900" b="1" dirty="0" smtClean="0"/>
              <a:t>Beam Splitter</a:t>
            </a:r>
            <a:endParaRPr lang="en-US" sz="9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423975" y="5254228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Negative</a:t>
            </a:r>
          </a:p>
          <a:p>
            <a:pPr algn="ctr"/>
            <a:r>
              <a:rPr lang="en-US" sz="900" b="1" dirty="0" smtClean="0"/>
              <a:t>Lenses</a:t>
            </a:r>
            <a:endParaRPr lang="en-US" sz="9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280609" y="575714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Optical</a:t>
            </a:r>
          </a:p>
          <a:p>
            <a:pPr algn="ctr"/>
            <a:r>
              <a:rPr lang="en-US" sz="900" b="1" dirty="0" smtClean="0"/>
              <a:t>Power Sensors</a:t>
            </a:r>
            <a:endParaRPr lang="en-US" sz="9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5486400" y="411480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Photo</a:t>
            </a:r>
          </a:p>
          <a:p>
            <a:pPr algn="ctr"/>
            <a:r>
              <a:rPr lang="en-US" sz="900" b="1" dirty="0" smtClean="0"/>
              <a:t>Diode</a:t>
            </a:r>
            <a:endParaRPr lang="en-US" sz="9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3017520" y="4064997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N.D.</a:t>
            </a:r>
          </a:p>
          <a:p>
            <a:pPr algn="ctr"/>
            <a:r>
              <a:rPr lang="en-US" sz="900" b="1" dirty="0" smtClean="0"/>
              <a:t>Filters</a:t>
            </a:r>
            <a:endParaRPr lang="en-US" sz="9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238069" y="4069080"/>
            <a:ext cx="56778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Imaging</a:t>
            </a:r>
          </a:p>
          <a:p>
            <a:pPr algn="ctr"/>
            <a:r>
              <a:rPr lang="en-US" sz="900" b="1" dirty="0" smtClean="0"/>
              <a:t>Lens</a:t>
            </a:r>
          </a:p>
          <a:p>
            <a:pPr algn="ctr"/>
            <a:endParaRPr lang="en-US" sz="9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998193" y="406908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Camera</a:t>
            </a:r>
          </a:p>
          <a:p>
            <a:pPr algn="ctr"/>
            <a:r>
              <a:rPr lang="en-US" sz="900" b="1" dirty="0" smtClean="0"/>
              <a:t>w/ UG-11 Filter</a:t>
            </a:r>
            <a:endParaRPr lang="en-US" sz="9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350053" y="329135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Harmonic</a:t>
            </a:r>
          </a:p>
          <a:p>
            <a:pPr algn="ctr"/>
            <a:r>
              <a:rPr lang="en-US" sz="900" b="1" dirty="0" smtClean="0"/>
              <a:t>Beam Splitter</a:t>
            </a:r>
            <a:endParaRPr lang="en-US" sz="9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749040" y="4206240"/>
            <a:ext cx="8130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Waveplate &amp;</a:t>
            </a:r>
          </a:p>
          <a:p>
            <a:pPr algn="ctr"/>
            <a:r>
              <a:rPr lang="en-US" sz="900" b="1" dirty="0" smtClean="0"/>
              <a:t>Sampling</a:t>
            </a:r>
          </a:p>
          <a:p>
            <a:pPr algn="ctr"/>
            <a:r>
              <a:rPr lang="en-US" sz="900" b="1" dirty="0" smtClean="0"/>
              <a:t>Wedge</a:t>
            </a:r>
            <a:endParaRPr lang="en-US" sz="9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1965960" y="2834640"/>
            <a:ext cx="1907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ICESat-2 Life Test Breadboard</a:t>
            </a:r>
            <a:endParaRPr lang="en-US" sz="1100" b="1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39380" y="4297680"/>
            <a:ext cx="27432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087388" y="5071348"/>
            <a:ext cx="838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f.l. = 275 mm</a:t>
            </a:r>
          </a:p>
          <a:p>
            <a:pPr algn="ctr"/>
            <a:endParaRPr lang="en-US" sz="900" b="1" dirty="0"/>
          </a:p>
        </p:txBody>
      </p:sp>
      <p:sp>
        <p:nvSpPr>
          <p:cNvPr id="69" name="Rectangle 68"/>
          <p:cNvSpPr/>
          <p:nvPr/>
        </p:nvSpPr>
        <p:spPr>
          <a:xfrm>
            <a:off x="1600200" y="4572000"/>
            <a:ext cx="91440" cy="3657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051560" y="5065595"/>
            <a:ext cx="7729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/>
              <a:t>Image Plane</a:t>
            </a:r>
          </a:p>
          <a:p>
            <a:pPr algn="ctr"/>
            <a:r>
              <a:rPr lang="en-US" sz="900" b="1" dirty="0" smtClean="0"/>
              <a:t>of THG</a:t>
            </a:r>
          </a:p>
          <a:p>
            <a:pPr algn="ctr"/>
            <a:r>
              <a:rPr lang="en-US" sz="900" b="1" dirty="0" smtClean="0"/>
              <a:t>Exit Facet 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xmlns="" val="32944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1394"/>
            <a:ext cx="8229600" cy="5515600"/>
          </a:xfrm>
        </p:spPr>
        <p:txBody>
          <a:bodyPr wrap="square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A UV conversion module designed to </a:t>
            </a:r>
            <a:r>
              <a:rPr lang="en-US" sz="1800" dirty="0"/>
              <a:t>isolate optical components from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damaging </a:t>
            </a:r>
            <a:r>
              <a:rPr lang="en-US" sz="1800" dirty="0"/>
              <a:t>trace contaminates has been designed, fabricated and assembled </a:t>
            </a:r>
            <a:r>
              <a:rPr lang="en-US" sz="1800" dirty="0" smtClean="0"/>
              <a:t>IAW existing </a:t>
            </a:r>
            <a:r>
              <a:rPr lang="en-US" sz="1800" dirty="0"/>
              <a:t>in-house processes.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The assembly was subjected to a </a:t>
            </a:r>
            <a:r>
              <a:rPr lang="en-US" sz="1800" dirty="0" smtClean="0"/>
              <a:t>50 </a:t>
            </a:r>
            <a:r>
              <a:rPr lang="en-US" sz="1800" dirty="0"/>
              <a:t>x10</a:t>
            </a:r>
            <a:r>
              <a:rPr lang="en-US" sz="1800" baseline="30000" dirty="0"/>
              <a:t>9</a:t>
            </a:r>
            <a:r>
              <a:rPr lang="en-US" sz="1800" dirty="0"/>
              <a:t> </a:t>
            </a:r>
            <a:r>
              <a:rPr lang="en-US" sz="1800" dirty="0" smtClean="0"/>
              <a:t>shot, high intensity life test at 355 nm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6 W of third harmonic UV at was generated at 20 kHz with 50% conversion from the IR using drive intensities of 150 MW/cm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This resulted in a life test average UV beam intensity of 3 kW/cm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HEUVD 355 nm beam intensity will be </a:t>
            </a:r>
            <a:r>
              <a:rPr lang="en-US" sz="1400" smtClean="0"/>
              <a:t>&lt; 100W/cm</a:t>
            </a:r>
            <a:r>
              <a:rPr lang="en-US" sz="1400" baseline="30000" smtClean="0"/>
              <a:t>2</a:t>
            </a:r>
            <a:r>
              <a:rPr lang="en-US" sz="1400" smtClean="0"/>
              <a:t> </a:t>
            </a:r>
            <a:endParaRPr lang="en-US" sz="1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Post test inspections confirmed the utility of the approach as a means of extending the life of UV components in high fluence legs of an optical train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600" b="1" dirty="0" smtClean="0">
                <a:solidFill>
                  <a:srgbClr val="00B050"/>
                </a:solidFill>
              </a:rPr>
              <a:t>All components interior to the conversion module, including the third harmonic generating crystal, survived the test in excellent condition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400" dirty="0" smtClean="0"/>
              <a:t>Only noticeable exception being the interior of the output window suffered 3 small </a:t>
            </a:r>
            <a:br>
              <a:rPr lang="en-US" sz="1400" dirty="0" smtClean="0"/>
            </a:br>
            <a:r>
              <a:rPr lang="en-US" sz="1400" dirty="0" smtClean="0"/>
              <a:t>(≤ 20 </a:t>
            </a:r>
            <a:r>
              <a:rPr lang="el-GR" sz="1400" dirty="0" smtClean="0"/>
              <a:t>μ</a:t>
            </a:r>
            <a:r>
              <a:rPr lang="en-US" sz="1400" dirty="0" smtClean="0"/>
              <a:t>m diameter) and tightly clustered scattering sights in the region of the beam wings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In direct comparison, the exterior components including the exterior surface of the output window and many of the diagnostics suffer significant surface damage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 kHz UV Life Test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3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Key HEUVD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798"/>
            <a:ext cx="8229600" cy="49842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High rep rate UV screening successfully completed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HEUVD laser assembled through 532 nm generation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Begin 532 nm lifetest November 2015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Complete 532 nm lifetest February 2016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HEUVD laser assembled through 355 nm March 2016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Begin </a:t>
            </a:r>
            <a:r>
              <a:rPr lang="en-US" dirty="0"/>
              <a:t>low power 355 nm lifetest March 2016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Complete low power 355 nm lifetest and begin high power UV lifetest July 2016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Complete high power UV lifetest November 2016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Environmental testing (vibe and TVAC) November through December 2016</a:t>
            </a:r>
          </a:p>
        </p:txBody>
      </p:sp>
    </p:spTree>
    <p:extLst>
      <p:ext uri="{BB962C8B-B14F-4D97-AF65-F5344CB8AC3E}">
        <p14:creationId xmlns:p14="http://schemas.microsoft.com/office/powerpoint/2010/main" xmlns="" val="170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94983" y="2731841"/>
            <a:ext cx="80279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Status of Laser Refurb and New Build for Athena Venture Tech</a:t>
            </a:r>
          </a:p>
        </p:txBody>
      </p:sp>
    </p:spTree>
    <p:extLst>
      <p:ext uri="{BB962C8B-B14F-4D97-AF65-F5344CB8AC3E}">
        <p14:creationId xmlns:p14="http://schemas.microsoft.com/office/powerpoint/2010/main" xmlns="" val="35728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503350" cy="762000"/>
          </a:xfrm>
        </p:spPr>
        <p:txBody>
          <a:bodyPr>
            <a:noAutofit/>
          </a:bodyPr>
          <a:lstStyle/>
          <a:p>
            <a:pPr algn="ctr"/>
            <a:r>
              <a:rPr lang="en-US" sz="2600" dirty="0" smtClean="0"/>
              <a:t>Program Goals for Refurbished Laser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44" y="1124480"/>
            <a:ext cx="8571432" cy="2438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Turn down oscillator for  longer pulsewidth and narrower linewidth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Set up nonlinear converters to achieve ≥10 mJ of 532 nm output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Update control electronics to allow interleaving with a second laser</a:t>
            </a:r>
          </a:p>
        </p:txBody>
      </p:sp>
      <p:pic>
        <p:nvPicPr>
          <p:cNvPr id="1026" name="Picture 2" descr="C:\D\Ball OAWL\Photodocumentation\IMG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05200"/>
            <a:ext cx="3657600" cy="2743200"/>
          </a:xfrm>
          <a:prstGeom prst="rect">
            <a:avLst/>
          </a:prstGeom>
          <a:noFill/>
        </p:spPr>
      </p:pic>
      <p:pic>
        <p:nvPicPr>
          <p:cNvPr id="1027" name="Picture 3" descr="C:\D\Ball OAWL\Photodocumentation\P1010023.JPG"/>
          <p:cNvPicPr>
            <a:picLocks noChangeAspect="1" noChangeArrowheads="1"/>
          </p:cNvPicPr>
          <p:nvPr/>
        </p:nvPicPr>
        <p:blipFill>
          <a:blip r:embed="rId3" cstate="print">
            <a:lum bright="15000"/>
          </a:blip>
          <a:srcRect/>
          <a:stretch>
            <a:fillRect/>
          </a:stretch>
        </p:blipFill>
        <p:spPr bwMode="auto">
          <a:xfrm>
            <a:off x="381000" y="3505200"/>
            <a:ext cx="3657600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6321623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Oscillator compartment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38713" y="6324600"/>
            <a:ext cx="468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Amplifier &amp; nonlinear converter  compartment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464097" y="4175584"/>
            <a:ext cx="1881656" cy="47571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468489" y="5729535"/>
            <a:ext cx="434309" cy="4521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 flipH="1" flipV="1">
            <a:off x="707945" y="4983954"/>
            <a:ext cx="1510428" cy="1882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H="1">
            <a:off x="1145789" y="4967202"/>
            <a:ext cx="1510428" cy="1882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10800000">
            <a:off x="5430741" y="5637475"/>
            <a:ext cx="2480386" cy="26192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 flipH="1" flipV="1">
            <a:off x="5071763" y="5213194"/>
            <a:ext cx="801390" cy="11982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470497" y="4818490"/>
            <a:ext cx="485940" cy="9314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572539" y="4540190"/>
            <a:ext cx="4863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5283" y="4535235"/>
            <a:ext cx="48635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30064" y="4533909"/>
            <a:ext cx="93162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Output telescope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4491" y="5306487"/>
            <a:ext cx="93162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Amplifier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9731" y="4830734"/>
            <a:ext cx="93162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Ring oscillator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5932986" y="4859576"/>
            <a:ext cx="485940" cy="9314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5926366" y="4797299"/>
            <a:ext cx="485940" cy="9314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6402095" y="4811870"/>
            <a:ext cx="2286000" cy="9314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6403426" y="4860907"/>
            <a:ext cx="2286000" cy="9314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404757" y="4758875"/>
            <a:ext cx="1280160" cy="9314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821393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096000" cy="100840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Refurbished Laser Status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400" dirty="0" smtClean="0"/>
              <a:t>1064 nm Performance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47" y="1240614"/>
            <a:ext cx="7865007" cy="201254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Increased oscillator pulsewidth by decreasing the diode pump pulsewidth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1064 nm pulsewidth ranged from 30 ns to 39 ns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1064 nm pulse energies ranged from 30 mJ to 50 mJ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Optimized 1064 operating parameters to </a:t>
            </a:r>
            <a:r>
              <a:rPr lang="en-US" sz="1600" dirty="0" smtClean="0"/>
              <a:t>maintain desired near field and far field characteristics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Near field diameter 2.5-3.5 mm</a:t>
            </a:r>
          </a:p>
          <a:p>
            <a:pPr lvl="1"/>
            <a:r>
              <a:rPr lang="en-US" sz="1400" dirty="0" smtClean="0"/>
              <a:t>Far field astigmatism &lt; 1.3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0305" y="320278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profiles for 11 W @ 1064 nm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79331" y="5952508"/>
            <a:ext cx="26376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 field</a:t>
            </a:r>
          </a:p>
          <a:p>
            <a:pPr lvl="1"/>
            <a:r>
              <a:rPr lang="en-US" sz="1400" dirty="0" smtClean="0"/>
              <a:t>X diameter – 2.80 mm</a:t>
            </a:r>
          </a:p>
          <a:p>
            <a:pPr lvl="1"/>
            <a:r>
              <a:rPr lang="en-US" sz="1400" dirty="0"/>
              <a:t>Y</a:t>
            </a:r>
            <a:r>
              <a:rPr lang="en-US" sz="1400" dirty="0" smtClean="0"/>
              <a:t> </a:t>
            </a:r>
            <a:r>
              <a:rPr lang="en-US" sz="1400" dirty="0"/>
              <a:t>diameter – </a:t>
            </a:r>
            <a:r>
              <a:rPr lang="en-US" sz="1400" dirty="0" smtClean="0"/>
              <a:t>2.90 mm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 l="50250" t="28000" r="13750" b="12000"/>
          <a:stretch>
            <a:fillRect/>
          </a:stretch>
        </p:blipFill>
        <p:spPr bwMode="auto">
          <a:xfrm>
            <a:off x="1679381" y="3701503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 l="38750" t="28667" r="26000" b="12667"/>
          <a:stretch>
            <a:fillRect/>
          </a:stretch>
        </p:blipFill>
        <p:spPr bwMode="auto">
          <a:xfrm>
            <a:off x="5427773" y="3660525"/>
            <a:ext cx="24418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366229" y="5955438"/>
            <a:ext cx="26376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 field</a:t>
            </a:r>
          </a:p>
          <a:p>
            <a:pPr lvl="1"/>
            <a:r>
              <a:rPr lang="en-US" sz="1400" dirty="0" smtClean="0"/>
              <a:t>X diameter – 0.259 mm</a:t>
            </a:r>
          </a:p>
          <a:p>
            <a:pPr lvl="1"/>
            <a:r>
              <a:rPr lang="en-US" sz="1400" dirty="0"/>
              <a:t>Y</a:t>
            </a:r>
            <a:r>
              <a:rPr lang="en-US" sz="1400" dirty="0" smtClean="0"/>
              <a:t> </a:t>
            </a:r>
            <a:r>
              <a:rPr lang="en-US" sz="1400" dirty="0"/>
              <a:t>diameter – </a:t>
            </a:r>
            <a:r>
              <a:rPr lang="en-US" sz="1400" dirty="0" smtClean="0"/>
              <a:t>0.274 mm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5667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30" y="1268075"/>
            <a:ext cx="9041450" cy="47823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B050"/>
                </a:solidFill>
              </a:rPr>
              <a:t>Develop a 100 mJ, 150 Hz UV laser transmitter with a lifetime of &gt; 5x10</a:t>
            </a:r>
            <a:r>
              <a:rPr lang="en-US" sz="1800" baseline="30000" dirty="0" smtClean="0">
                <a:solidFill>
                  <a:srgbClr val="00B050"/>
                </a:solidFill>
              </a:rPr>
              <a:t>9</a:t>
            </a:r>
            <a:r>
              <a:rPr lang="en-US" sz="1800" dirty="0" smtClean="0">
                <a:solidFill>
                  <a:srgbClr val="00B050"/>
                </a:solidFill>
              </a:rPr>
              <a:t> shots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Design architecture &amp; critical components based on proven HSRL &amp; GOLD laser transmitters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Develop an </a:t>
            </a:r>
            <a:r>
              <a:rPr lang="en-US" sz="1600" dirty="0"/>
              <a:t>improved 1064 nm final power amplifier that can </a:t>
            </a:r>
            <a:r>
              <a:rPr lang="en-US" sz="1600" dirty="0" smtClean="0"/>
              <a:t>achieve 250 </a:t>
            </a:r>
            <a:r>
              <a:rPr lang="en-US" sz="1600" dirty="0"/>
              <a:t>mJ/pulse at </a:t>
            </a:r>
            <a:r>
              <a:rPr lang="en-US" sz="1600" dirty="0" smtClean="0"/>
              <a:t>150 </a:t>
            </a:r>
            <a:r>
              <a:rPr lang="en-US" sz="1600" dirty="0"/>
              <a:t>Hz with an M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  <a:r>
              <a:rPr lang="en-US" sz="1600" dirty="0" smtClean="0"/>
              <a:t>≤ </a:t>
            </a:r>
            <a:r>
              <a:rPr lang="en-US" sz="1600" dirty="0"/>
              <a:t>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Develop a purely conductively cooled Laser Optics Module (LOM) design </a:t>
            </a:r>
            <a:endParaRPr lang="en-US" sz="16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Develop </a:t>
            </a:r>
            <a:r>
              <a:rPr lang="en-US" sz="1600" dirty="0"/>
              <a:t>a </a:t>
            </a:r>
            <a:r>
              <a:rPr lang="en-US" sz="1600" dirty="0" smtClean="0"/>
              <a:t>clean UV module </a:t>
            </a:r>
            <a:r>
              <a:rPr lang="en-US" sz="1600" dirty="0"/>
              <a:t>design </a:t>
            </a:r>
            <a:r>
              <a:rPr lang="en-US" sz="1600" dirty="0" smtClean="0"/>
              <a:t>that </a:t>
            </a:r>
            <a:r>
              <a:rPr lang="en-US" sz="1600" dirty="0"/>
              <a:t>converts the </a:t>
            </a:r>
            <a:r>
              <a:rPr lang="en-US" sz="1600" dirty="0" smtClean="0"/>
              <a:t>250 </a:t>
            </a:r>
            <a:r>
              <a:rPr lang="en-US" sz="1600" dirty="0"/>
              <a:t>mJ pump to </a:t>
            </a:r>
            <a:r>
              <a:rPr lang="en-US" sz="1600" dirty="0" smtClean="0"/>
              <a:t>100 </a:t>
            </a:r>
            <a:r>
              <a:rPr lang="en-US" sz="1600" dirty="0"/>
              <a:t>mJ at </a:t>
            </a:r>
            <a:r>
              <a:rPr lang="en-US" sz="1600" dirty="0" smtClean="0"/>
              <a:t>355 nm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Conduct initial high repetition rate (20 kHz) UV testing of candidate LBO triplers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Conduct  full power 1.5 billion shot life test at 532 nm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Conduct half power 1.5 </a:t>
            </a:r>
            <a:r>
              <a:rPr lang="en-US" sz="1800" dirty="0"/>
              <a:t>billion shot </a:t>
            </a:r>
            <a:r>
              <a:rPr lang="en-US" sz="1800" dirty="0" smtClean="0"/>
              <a:t>life test </a:t>
            </a:r>
            <a:r>
              <a:rPr lang="en-US" sz="1800" dirty="0"/>
              <a:t>at </a:t>
            </a:r>
            <a:r>
              <a:rPr lang="en-US" sz="1800" dirty="0" smtClean="0"/>
              <a:t>355 nm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Conduct </a:t>
            </a:r>
            <a:r>
              <a:rPr lang="en-US" sz="1800" dirty="0" smtClean="0"/>
              <a:t>full power </a:t>
            </a:r>
            <a:r>
              <a:rPr lang="en-US" sz="1800" dirty="0"/>
              <a:t>1.5 billion shot </a:t>
            </a:r>
            <a:r>
              <a:rPr lang="en-US" sz="1800" dirty="0" smtClean="0"/>
              <a:t>life test </a:t>
            </a:r>
            <a:r>
              <a:rPr lang="en-US" sz="1800" dirty="0"/>
              <a:t>at 355 </a:t>
            </a:r>
            <a:r>
              <a:rPr lang="en-US" sz="1800" dirty="0" smtClean="0"/>
              <a:t>nm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Conduct environmental testing to advance design from TRL 4 to TRL 6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Thermal-vacuum &amp; vibration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Updated HEUVD Program Objectives &amp;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79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"/>
            <a:ext cx="6096000" cy="102549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Refurbished Laser Status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400" dirty="0" smtClean="0"/>
              <a:t> 30 MHz @ 532 nm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07" y="1091886"/>
            <a:ext cx="8374878" cy="420391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Characterized 532 nm and 355 nm performance for 45 mJ 1064 nm pump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782" y="638575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532 nm Fabry-Perot scan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819004"/>
              </p:ext>
            </p:extLst>
          </p:nvPr>
        </p:nvGraphicFramePr>
        <p:xfrm>
          <a:off x="384561" y="1546624"/>
          <a:ext cx="8319825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63"/>
                <a:gridCol w="1260664"/>
                <a:gridCol w="30157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Objective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Demonstrated </a:t>
                      </a:r>
                      <a:endParaRPr lang="en-US" sz="16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532 nm pulse</a:t>
                      </a:r>
                      <a:r>
                        <a:rPr lang="en-US" sz="1400" b="1" baseline="0" dirty="0" smtClean="0"/>
                        <a:t> width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Not specified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20.8 ns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532 nm pulse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&gt;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10 mJ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13 mJ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532 nm linewidth (average</a:t>
                      </a:r>
                      <a:r>
                        <a:rPr lang="en-US" sz="1400" b="1" baseline="0" dirty="0" smtClean="0"/>
                        <a:t> of 9 Fabry-Perot scans)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&lt; 30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30 MHz</a:t>
                      </a:r>
                      <a:endParaRPr lang="en-US" sz="1400" b="1" baseline="0" dirty="0"/>
                    </a:p>
                  </a:txBody>
                  <a:tcPr/>
                </a:tc>
              </a:tr>
              <a:tr h="298203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532 nm divergence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&lt; 100 µrad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– 107 µrad, Y – 112 µrad </a:t>
                      </a:r>
                      <a:endParaRPr lang="en-US" sz="1400" b="1" dirty="0"/>
                    </a:p>
                  </a:txBody>
                  <a:tcPr/>
                </a:tc>
              </a:tr>
              <a:tr h="298203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355</a:t>
                      </a:r>
                      <a:r>
                        <a:rPr lang="en-US" sz="1400" b="1" baseline="0" dirty="0" smtClean="0"/>
                        <a:t> nm pulse width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Not specified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20.6 ns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355 nm pulse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Not specified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10 mJ 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355 nm linewidth (average</a:t>
                      </a:r>
                      <a:r>
                        <a:rPr lang="en-US" sz="1400" b="1" baseline="0" dirty="0" smtClean="0"/>
                        <a:t> of 10 Fabry-Perot scans)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&lt; 30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34.2 MHz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355 nm divergence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&lt; 100 µrad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8674" y="6362809"/>
            <a:ext cx="41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Gaussian fit of 532 nm Fabry-Perot scan</a:t>
            </a:r>
            <a:endParaRPr lang="en-US" dirty="0"/>
          </a:p>
        </p:txBody>
      </p:sp>
      <p:pic>
        <p:nvPicPr>
          <p:cNvPr id="1026" name="Picture 2" descr="C:\Users\Floyd\Desktop\D 2015-10-30\Ball OAWL\2015 refurb plus new build\Athena-OAWL\Design\Optical\2015-10-29\TEK000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417" y="4525044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100" y="4474754"/>
            <a:ext cx="2479128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343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6096000" cy="1025494"/>
          </a:xfrm>
        </p:spPr>
        <p:txBody>
          <a:bodyPr>
            <a:normAutofit/>
          </a:bodyPr>
          <a:lstStyle/>
          <a:p>
            <a:pPr algn="ctr"/>
            <a:r>
              <a:rPr lang="en-US" sz="3100" dirty="0" smtClean="0"/>
              <a:t>Refurbished Laser Status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400" dirty="0" smtClean="0"/>
              <a:t>24 </a:t>
            </a:r>
            <a:r>
              <a:rPr lang="en-US" sz="2400" dirty="0"/>
              <a:t>MHz @ 532 nm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07" y="1091886"/>
            <a:ext cx="8374878" cy="420391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Characterized 532 nm and 355 nm performance for 30 mJ 1064 nm pump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782" y="6385759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532 nm Fabry-Perot scan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6489888"/>
              </p:ext>
            </p:extLst>
          </p:nvPr>
        </p:nvGraphicFramePr>
        <p:xfrm>
          <a:off x="382753" y="1555170"/>
          <a:ext cx="8159263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968"/>
                <a:gridCol w="1157698"/>
                <a:gridCol w="29575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Objective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Demonstrated </a:t>
                      </a:r>
                      <a:endParaRPr lang="en-US" sz="16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532 nm pulse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width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Not specified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22.6 ns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532 nm pulse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&gt;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10 mJ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10.5 mJ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532 nm linewidth (average</a:t>
                      </a:r>
                      <a:r>
                        <a:rPr lang="en-US" sz="1400" b="1" baseline="0" dirty="0" smtClean="0"/>
                        <a:t> of 10 Fabry-Perot scans)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&lt; 30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24 MHz</a:t>
                      </a:r>
                      <a:endParaRPr lang="en-US" sz="1400" b="1" baseline="0" dirty="0"/>
                    </a:p>
                  </a:txBody>
                  <a:tcPr/>
                </a:tc>
              </a:tr>
              <a:tr h="298203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532 nm divergence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&lt; 100 µrad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– 97 µrad, Y – 106 µrad </a:t>
                      </a:r>
                      <a:endParaRPr lang="en-US" sz="1400" b="1" dirty="0"/>
                    </a:p>
                  </a:txBody>
                  <a:tcPr/>
                </a:tc>
              </a:tr>
              <a:tr h="298203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355</a:t>
                      </a:r>
                      <a:r>
                        <a:rPr lang="en-US" sz="1400" b="1" baseline="0" dirty="0" smtClean="0"/>
                        <a:t> nm pulse width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Not specified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Not measured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355 nm pulse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Not specified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&lt; 1 mJ 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355 nm linewidth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&lt; 30 MHz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Not measured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355 nm divergence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&lt; 100 µrad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Not measured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88674" y="6362809"/>
            <a:ext cx="41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Gaussian fit of 532 nm Fabry-Perot scan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0563" y="4474761"/>
            <a:ext cx="2405063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Floyd\Desktop\D 2015-10-30\Ball OAWL\2015 refurb plus new build\Athena-OAWL\Design\Optical\2015-10-29\TEK0001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679" y="4558618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247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096000" cy="762000"/>
          </a:xfrm>
        </p:spPr>
        <p:txBody>
          <a:bodyPr/>
          <a:lstStyle/>
          <a:p>
            <a:r>
              <a:rPr lang="en-US" sz="2600" dirty="0" smtClean="0"/>
              <a:t>Program Goals for New Laser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/>
          <a:lstStyle/>
          <a:p>
            <a:fld id="{CB555D74-8DB0-451E-92C8-29351DDACFC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8216" y="1242880"/>
            <a:ext cx="4265776" cy="5486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Oscillator and first amplifier  same as the original laser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Same timing parameters as the refurbished laser to achieve narrower linewidths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Add second amplifier to meet the original OAWL laser pulse energy and linewidth specifications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30 mJ @ 355 nm, linewidth &lt; 30 MHz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20 mJ @ 532 nm, linewidth &lt; 30 MHz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New external beam expander will be provided by BATC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Fibertek will design, build, and install a sealed housing for the new beam expander</a:t>
            </a:r>
          </a:p>
        </p:txBody>
      </p:sp>
      <p:pic>
        <p:nvPicPr>
          <p:cNvPr id="1026" name="Picture 3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57678" y="2315552"/>
            <a:ext cx="3840480" cy="208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0527" y="5378648"/>
            <a:ext cx="2480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Oscillator compartment  unchanged from previous design</a:t>
            </a:r>
            <a:endParaRPr lang="en-US" b="1" dirty="0"/>
          </a:p>
        </p:txBody>
      </p:sp>
      <p:pic>
        <p:nvPicPr>
          <p:cNvPr id="1027" name="Picture 2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02519" y="2358249"/>
            <a:ext cx="3840480" cy="207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682814" y="5359598"/>
            <a:ext cx="2422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Amplifier compartment has an added second amplifier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81975" y="3820587"/>
            <a:ext cx="63817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/>
              <a:t>Amp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24750" y="3839637"/>
            <a:ext cx="63817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/>
              <a:t>Amp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48575" y="3058587"/>
            <a:ext cx="5048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/>
              <a:t>SHG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48575" y="2753787"/>
            <a:ext cx="504825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/>
              <a:t>THG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1953687"/>
            <a:ext cx="9429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/>
              <a:t>Beam expander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39100" y="1706037"/>
            <a:ext cx="9429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/>
              <a:t>Beam expander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67300" y="4068237"/>
            <a:ext cx="94297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/>
              <a:t>Ring oscillator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6309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096000" cy="762000"/>
          </a:xfrm>
        </p:spPr>
        <p:txBody>
          <a:bodyPr/>
          <a:lstStyle/>
          <a:p>
            <a:pPr algn="ctr"/>
            <a:r>
              <a:rPr lang="en-US" sz="2600" dirty="0" smtClean="0"/>
              <a:t>New Laser Design &amp; Build Status</a:t>
            </a:r>
            <a:endParaRPr lang="en-US" sz="2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726" y="1200150"/>
            <a:ext cx="3659424" cy="548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All opto-mechanical analyses and design updates are complete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layout of an updated control board is complete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All opto-mechanical subassemblies are complete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All the printed circuit boards except the control board have been built tested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Integration of the electronics module has begun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Updates to the software to allow interleaved operation of the two lasers is complete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dirty="0" smtClean="0"/>
              <a:t>Integration of the laser optics modules is well underway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9438" y="2991751"/>
            <a:ext cx="269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External view of housing</a:t>
            </a:r>
            <a:endParaRPr lang="en-US" dirty="0"/>
          </a:p>
        </p:txBody>
      </p:sp>
      <p:pic>
        <p:nvPicPr>
          <p:cNvPr id="1026" name="Picture 2" descr="C:\D\Ball OAWL\2015 refurb plus new build\Athena-OAWL\Photodocumentation\20151102_071110.jpg"/>
          <p:cNvPicPr>
            <a:picLocks noChangeAspect="1" noChangeArrowheads="1"/>
          </p:cNvPicPr>
          <p:nvPr/>
        </p:nvPicPr>
        <p:blipFill>
          <a:blip r:embed="rId2" cstate="print"/>
          <a:srcRect l="6649" r="11669"/>
          <a:stretch>
            <a:fillRect/>
          </a:stretch>
        </p:blipFill>
        <p:spPr bwMode="auto">
          <a:xfrm>
            <a:off x="3657601" y="1108951"/>
            <a:ext cx="2655651" cy="1828800"/>
          </a:xfrm>
          <a:prstGeom prst="rect">
            <a:avLst/>
          </a:prstGeom>
          <a:noFill/>
        </p:spPr>
      </p:pic>
      <p:pic>
        <p:nvPicPr>
          <p:cNvPr id="1027" name="Picture 3" descr="C:\D\Ball OAWL\2015 refurb plus new build\Athena-OAWL\Photodocumentation\IMG_4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0665" y="1088991"/>
            <a:ext cx="2438510" cy="1828800"/>
          </a:xfrm>
          <a:prstGeom prst="rect">
            <a:avLst/>
          </a:prstGeom>
          <a:noFill/>
        </p:spPr>
      </p:pic>
      <p:pic>
        <p:nvPicPr>
          <p:cNvPr id="1028" name="Picture 4" descr="C:\D\Ball OAWL\2015 refurb plus new build\Athena-OAWL\Photodocumentation\20151102_070925.jpg"/>
          <p:cNvPicPr>
            <a:picLocks noChangeAspect="1" noChangeArrowheads="1"/>
          </p:cNvPicPr>
          <p:nvPr/>
        </p:nvPicPr>
        <p:blipFill>
          <a:blip r:embed="rId4" cstate="print"/>
          <a:srcRect l="4555" r="20046"/>
          <a:stretch>
            <a:fillRect/>
          </a:stretch>
        </p:blipFill>
        <p:spPr bwMode="auto">
          <a:xfrm>
            <a:off x="4250987" y="3472769"/>
            <a:ext cx="3742252" cy="27918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42414" y="6344552"/>
            <a:ext cx="260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Amplifier compartment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21649" y="2955392"/>
            <a:ext cx="2413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Oscillator compartment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4294843" y="1325369"/>
            <a:ext cx="1881656" cy="47571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4299235" y="2655576"/>
            <a:ext cx="434309" cy="4521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 flipH="1" flipV="1">
            <a:off x="3653825" y="2018605"/>
            <a:ext cx="1280160" cy="1882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 flipH="1">
            <a:off x="4091669" y="2027833"/>
            <a:ext cx="1280160" cy="1882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148573" y="1698417"/>
            <a:ext cx="93162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Ring oscillator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rot="10800000" flipH="1">
            <a:off x="4852747" y="4178327"/>
            <a:ext cx="2377440" cy="26192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16200000" flipH="1">
            <a:off x="6813014" y="4580896"/>
            <a:ext cx="801390" cy="11982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5791521" y="4983866"/>
            <a:ext cx="1371600" cy="9314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377986" y="4637459"/>
            <a:ext cx="486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SHG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9595" y="4632503"/>
            <a:ext cx="4863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00498" y="3726514"/>
            <a:ext cx="93162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Output telescope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06053" y="3866795"/>
            <a:ext cx="6741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Amp 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H="1">
            <a:off x="5310394" y="4947128"/>
            <a:ext cx="485940" cy="9314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5303774" y="5030771"/>
            <a:ext cx="485940" cy="9314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4096559" y="4986974"/>
            <a:ext cx="1097280" cy="9314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4088162" y="5055467"/>
            <a:ext cx="1097280" cy="9314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4070037" y="4933979"/>
            <a:ext cx="1097280" cy="9314"/>
          </a:xfrm>
          <a:prstGeom prst="line">
            <a:avLst/>
          </a:prstGeom>
          <a:solidFill>
            <a:srgbClr val="3399FF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200085" y="4602875"/>
            <a:ext cx="6741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Amp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HEUVD Design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060" y="1334383"/>
            <a:ext cx="4330581" cy="480149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Flexure-mounted, dual compartment design</a:t>
            </a:r>
          </a:p>
          <a:p>
            <a:r>
              <a:rPr lang="en-US" sz="1800" dirty="0" smtClean="0"/>
              <a:t>All amplifiers conductively cooled to a single wall</a:t>
            </a:r>
          </a:p>
          <a:p>
            <a:r>
              <a:rPr lang="en-US" sz="1800" dirty="0" smtClean="0"/>
              <a:t>Ring oscillator and first two amps lifted from HSRL-2</a:t>
            </a:r>
          </a:p>
          <a:p>
            <a:r>
              <a:rPr lang="en-US" sz="1800" dirty="0" smtClean="0"/>
              <a:t>New final power amplifier design</a:t>
            </a:r>
          </a:p>
          <a:p>
            <a:pPr lvl="1"/>
            <a:r>
              <a:rPr lang="en-US" sz="1600" dirty="0" smtClean="0"/>
              <a:t>Higher power and beam quality pump on bounce design</a:t>
            </a:r>
          </a:p>
          <a:p>
            <a:r>
              <a:rPr lang="en-US" sz="1800" dirty="0" smtClean="0"/>
              <a:t>Near polymer free UV conversion module</a:t>
            </a:r>
          </a:p>
          <a:p>
            <a:pPr lvl="1"/>
            <a:r>
              <a:rPr lang="en-US" sz="1600" dirty="0" smtClean="0"/>
              <a:t>Only polymers are seal o-rings</a:t>
            </a:r>
          </a:p>
          <a:p>
            <a:pPr lvl="1"/>
            <a:r>
              <a:rPr lang="en-US" sz="1600" dirty="0" smtClean="0"/>
              <a:t>Includes an internal beam expander</a:t>
            </a:r>
          </a:p>
          <a:p>
            <a:r>
              <a:rPr lang="en-US" sz="1800" dirty="0"/>
              <a:t>Electronics are a mix of COTS and custom designs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255" y="1925734"/>
            <a:ext cx="4267200" cy="330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880665" y="5422706"/>
            <a:ext cx="16744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Flexures modified from ICEsat-2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7415084" y="4949784"/>
            <a:ext cx="59377" cy="534390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V="1">
            <a:off x="8353668" y="4430052"/>
            <a:ext cx="666750" cy="561975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790642" y="4752002"/>
            <a:ext cx="11519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Coldplate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348654" y="4207080"/>
            <a:ext cx="371475" cy="516673"/>
          </a:xfrm>
          <a:prstGeom prst="straightConnector1">
            <a:avLst/>
          </a:prstGeom>
          <a:solidFill>
            <a:srgbClr val="3399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872175" y="1084258"/>
            <a:ext cx="380245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Overall Dim:  18.0” x 12.0” x 8.5”</a:t>
            </a:r>
          </a:p>
          <a:p>
            <a:r>
              <a:rPr lang="en-US" dirty="0" smtClean="0"/>
              <a:t>        Weight:  88 lbs</a:t>
            </a:r>
          </a:p>
          <a:p>
            <a:pPr algn="r"/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5705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Laser Module Optical Configuration</a:t>
            </a:r>
            <a:endParaRPr lang="en-US" dirty="0"/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274320" y="1319454"/>
            <a:ext cx="4135680" cy="4389120"/>
            <a:chOff x="731520" y="2331720"/>
            <a:chExt cx="3657600" cy="388174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" y="2331720"/>
              <a:ext cx="3657600" cy="3881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Arc 8"/>
            <p:cNvSpPr/>
            <p:nvPr/>
          </p:nvSpPr>
          <p:spPr>
            <a:xfrm rot="14040000">
              <a:off x="2234800" y="3230625"/>
              <a:ext cx="276822" cy="172877"/>
            </a:xfrm>
            <a:prstGeom prst="arc">
              <a:avLst>
                <a:gd name="adj1" fmla="val 17493873"/>
                <a:gd name="adj2" fmla="val 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2286000" y="3140394"/>
              <a:ext cx="56954" cy="68580"/>
            </a:xfrm>
            <a:prstGeom prst="line">
              <a:avLst/>
            </a:prstGeom>
            <a:ln w="254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17" idx="3"/>
            </p:cNvCxnSpPr>
            <p:nvPr/>
          </p:nvCxnSpPr>
          <p:spPr>
            <a:xfrm>
              <a:off x="2286000" y="3337560"/>
              <a:ext cx="186967" cy="35643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406012" y="3303746"/>
              <a:ext cx="457200" cy="4571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 flipV="1">
              <a:off x="2466878" y="3794760"/>
              <a:ext cx="57620" cy="9144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rc 23"/>
            <p:cNvSpPr/>
            <p:nvPr/>
          </p:nvSpPr>
          <p:spPr>
            <a:xfrm rot="14079233">
              <a:off x="2345704" y="3472842"/>
              <a:ext cx="580340" cy="411480"/>
            </a:xfrm>
            <a:prstGeom prst="arc">
              <a:avLst>
                <a:gd name="adj1" fmla="val 16235370"/>
                <a:gd name="adj2" fmla="val 20385074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606040" y="4034290"/>
              <a:ext cx="45720" cy="80510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651760" y="3794760"/>
              <a:ext cx="594360" cy="320040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46120" y="3794760"/>
              <a:ext cx="137160" cy="239530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8" name="Straight Connector 8197"/>
            <p:cNvCxnSpPr/>
            <p:nvPr/>
          </p:nvCxnSpPr>
          <p:spPr>
            <a:xfrm flipH="1" flipV="1">
              <a:off x="1783080" y="3317063"/>
              <a:ext cx="668930" cy="1209217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09" name="Rectangle 8208"/>
            <p:cNvSpPr/>
            <p:nvPr/>
          </p:nvSpPr>
          <p:spPr>
            <a:xfrm rot="19919782">
              <a:off x="2461403" y="4263044"/>
              <a:ext cx="1049644" cy="3017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Resonator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8213" name="Straight Arrow Connector 8212"/>
            <p:cNvCxnSpPr>
              <a:stCxn id="8209" idx="2"/>
            </p:cNvCxnSpPr>
            <p:nvPr/>
          </p:nvCxnSpPr>
          <p:spPr>
            <a:xfrm flipH="1">
              <a:off x="2977978" y="4547131"/>
              <a:ext cx="79087" cy="4259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2926079" y="4226058"/>
              <a:ext cx="91441" cy="5631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436849" y="3306127"/>
              <a:ext cx="338328" cy="176102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1439092" y="3491754"/>
              <a:ext cx="1069848" cy="1938528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508940" y="5050632"/>
              <a:ext cx="691460" cy="379650"/>
            </a:xfrm>
            <a:prstGeom prst="line">
              <a:avLst/>
            </a:prstGeom>
            <a:ln w="25400" cap="rnd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4623040" y="1319454"/>
            <a:ext cx="4082900" cy="4389120"/>
            <a:chOff x="4800600" y="2331720"/>
            <a:chExt cx="3657600" cy="392987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331720"/>
              <a:ext cx="3657600" cy="392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4" name="Straight Connector 43"/>
            <p:cNvCxnSpPr/>
            <p:nvPr/>
          </p:nvCxnSpPr>
          <p:spPr>
            <a:xfrm flipV="1">
              <a:off x="7103269" y="5012531"/>
              <a:ext cx="692944" cy="417752"/>
            </a:xfrm>
            <a:prstGeom prst="line">
              <a:avLst/>
            </a:prstGeom>
            <a:ln w="25400" cap="rnd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6953250" y="3602831"/>
              <a:ext cx="842963" cy="1409700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898356" y="3602831"/>
              <a:ext cx="1054894" cy="623227"/>
            </a:xfrm>
            <a:prstGeom prst="line">
              <a:avLst/>
            </a:prstGeom>
            <a:ln w="254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98356" y="4226058"/>
              <a:ext cx="1123950" cy="1915186"/>
            </a:xfrm>
            <a:prstGeom prst="line">
              <a:avLst/>
            </a:prstGeom>
            <a:ln w="25400" cap="rnd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382416" y="5064029"/>
            <a:ext cx="10501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Resonator &amp; </a:t>
            </a:r>
          </a:p>
          <a:p>
            <a:pPr algn="ctr"/>
            <a:r>
              <a:rPr lang="en-US" sz="1200" b="1" dirty="0"/>
              <a:t>Pre-Amp Side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743395" y="5068494"/>
            <a:ext cx="11087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Power </a:t>
            </a:r>
            <a:r>
              <a:rPr lang="en-US" sz="1200" b="1" dirty="0" smtClean="0"/>
              <a:t>Amp </a:t>
            </a:r>
            <a:r>
              <a:rPr lang="en-US" sz="1200" b="1" dirty="0"/>
              <a:t>&amp; </a:t>
            </a:r>
          </a:p>
          <a:p>
            <a:pPr algn="ctr"/>
            <a:r>
              <a:rPr lang="en-US" sz="1200" b="1" dirty="0" smtClean="0"/>
              <a:t>SHG/THG Side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919422" y="181880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Seed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 rot="3660000">
            <a:off x="1185776" y="3583801"/>
            <a:ext cx="111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Pre-Amps</a:t>
            </a:r>
          </a:p>
        </p:txBody>
      </p:sp>
      <p:sp>
        <p:nvSpPr>
          <p:cNvPr id="34" name="TextBox 33"/>
          <p:cNvSpPr txBox="1"/>
          <p:nvPr/>
        </p:nvSpPr>
        <p:spPr>
          <a:xfrm rot="3536915">
            <a:off x="6845233" y="310147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Pwr Amp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 rot="3540000">
            <a:off x="6011413" y="406086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SHG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 rot="3540000">
            <a:off x="6321858" y="4562232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THG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4398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Laser Optics Module is Built and Tested Though the SHG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425822">
            <a:off x="634999" y="2281726"/>
            <a:ext cx="3657600" cy="264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418" y="5064029"/>
            <a:ext cx="10501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Resonator &amp; </a:t>
            </a:r>
          </a:p>
          <a:p>
            <a:pPr algn="ctr"/>
            <a:r>
              <a:rPr lang="en-US" sz="1200" b="1" dirty="0" smtClean="0"/>
              <a:t>Pre-Amp Side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6519" y="5068494"/>
            <a:ext cx="110876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Power Amp &amp; </a:t>
            </a:r>
          </a:p>
          <a:p>
            <a:pPr algn="ctr"/>
            <a:r>
              <a:rPr lang="en-US" sz="1200" b="1" dirty="0" smtClean="0"/>
              <a:t>SHG/THG Side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00000">
            <a:off x="4893210" y="2283634"/>
            <a:ext cx="3657600" cy="257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3536915">
            <a:off x="6973423" y="3007473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Pwr Amp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227644" y="4185358"/>
            <a:ext cx="731520" cy="466571"/>
          </a:xfrm>
          <a:prstGeom prst="line">
            <a:avLst/>
          </a:prstGeom>
          <a:ln w="25400" cap="rnd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017451" y="2610919"/>
            <a:ext cx="940981" cy="1574439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08262" y="2610919"/>
            <a:ext cx="1097280" cy="696058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91171" y="3324069"/>
            <a:ext cx="1254641" cy="2138997"/>
          </a:xfrm>
          <a:prstGeom prst="line">
            <a:avLst/>
          </a:prstGeom>
          <a:ln w="25400" cap="rnd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3540000">
            <a:off x="5977229" y="403523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SHG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244" y="208372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Seed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143082" y="2473117"/>
            <a:ext cx="64398" cy="77544"/>
          </a:xfrm>
          <a:prstGeom prst="line">
            <a:avLst/>
          </a:prstGeom>
          <a:ln w="254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30" idx="3"/>
          </p:cNvCxnSpPr>
          <p:nvPr/>
        </p:nvCxnSpPr>
        <p:spPr>
          <a:xfrm>
            <a:off x="2143082" y="2696054"/>
            <a:ext cx="211405" cy="4030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78781" y="2657820"/>
            <a:ext cx="516960" cy="516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2347602" y="3213014"/>
            <a:ext cx="65151" cy="1033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504954" y="3483852"/>
            <a:ext cx="51696" cy="91033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556650" y="3213014"/>
            <a:ext cx="672048" cy="361872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28698" y="3213014"/>
            <a:ext cx="155088" cy="270839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574426" y="2672878"/>
            <a:ext cx="756365" cy="1367272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19919782">
            <a:off x="2341412" y="3742507"/>
            <a:ext cx="1186842" cy="341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Resonator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182940" y="2660512"/>
            <a:ext cx="382550" cy="199120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185476" y="2870402"/>
            <a:ext cx="1181709" cy="2137434"/>
          </a:xfrm>
          <a:prstGeom prst="line">
            <a:avLst/>
          </a:prstGeom>
          <a:ln w="254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14040000">
            <a:off x="2085190" y="2566596"/>
            <a:ext cx="313005" cy="195474"/>
          </a:xfrm>
          <a:prstGeom prst="arc">
            <a:avLst>
              <a:gd name="adj1" fmla="val 17493873"/>
              <a:gd name="adj2" fmla="val 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c 40"/>
          <p:cNvSpPr/>
          <p:nvPr/>
        </p:nvSpPr>
        <p:spPr>
          <a:xfrm rot="14079233">
            <a:off x="2253320" y="2908840"/>
            <a:ext cx="656195" cy="465264"/>
          </a:xfrm>
          <a:prstGeom prst="arc">
            <a:avLst>
              <a:gd name="adj1" fmla="val 16235370"/>
              <a:gd name="adj2" fmla="val 2038507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395162" y="4564671"/>
            <a:ext cx="781840" cy="429274"/>
          </a:xfrm>
          <a:prstGeom prst="line">
            <a:avLst/>
          </a:prstGeom>
          <a:ln w="25400" cap="rnd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3660000">
            <a:off x="1365240" y="3703444"/>
            <a:ext cx="1113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>
                <a:solidFill>
                  <a:srgbClr val="FF0000"/>
                </a:solidFill>
              </a:rPr>
              <a:t>Pre-Amps</a:t>
            </a:r>
          </a:p>
        </p:txBody>
      </p:sp>
      <p:sp>
        <p:nvSpPr>
          <p:cNvPr id="44" name="TextBox 43"/>
          <p:cNvSpPr txBox="1"/>
          <p:nvPr/>
        </p:nvSpPr>
        <p:spPr>
          <a:xfrm rot="3540000">
            <a:off x="6258812" y="4421385"/>
            <a:ext cx="92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Clean UV box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3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8834" y="3979760"/>
            <a:ext cx="2378816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Oscillator Performance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0452054"/>
              </p:ext>
            </p:extLst>
          </p:nvPr>
        </p:nvGraphicFramePr>
        <p:xfrm>
          <a:off x="1778818" y="1282280"/>
          <a:ext cx="530352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Objective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Demonstrated 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Pulse</a:t>
                      </a:r>
                      <a:r>
                        <a:rPr lang="en-US" sz="1400" b="1" baseline="0" dirty="0" smtClean="0"/>
                        <a:t> Rate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150 Hz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150 Hz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Pulse Energy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25 mJ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34 mJ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Pulse Width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 –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20 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14 ns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Beam Quality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≤ 1.5 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1.4 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Spectral Linewidth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≤ 100 MHz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70 MHz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Wavelength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1064 (nom)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1064.677 (vac)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Z:\599_HEUV\Build Information\150305-2.5mm Cavity Aperture\O-Scope Traces\QSW-LOP-Measurements O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175" y="4116920"/>
            <a:ext cx="195072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8590" y="3751160"/>
            <a:ext cx="1828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Temporal Distribution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17775" y="3751160"/>
            <a:ext cx="17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Spatial Distributions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8800" y="49856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ns/div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800" y="4384138"/>
            <a:ext cx="6400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14 ns</a:t>
            </a:r>
          </a:p>
          <a:p>
            <a:pPr algn="ctr"/>
            <a:r>
              <a:rPr lang="en-US" sz="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FWHM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8054" y="4162640"/>
            <a:ext cx="1428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006" y="4162640"/>
            <a:ext cx="131673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446520" y="3763423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Propagation Parameters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45569" y="5257241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Near Field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47993" y="5257241"/>
            <a:ext cx="723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Far Field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78040" y="4325099"/>
            <a:ext cx="82296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b="1" i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b="1" i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1.33</a:t>
            </a:r>
          </a:p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b="1" i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b="1" i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1.42</a:t>
            </a:r>
            <a:endParaRPr lang="en-US" sz="8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52132" y="4163218"/>
            <a:ext cx="10005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2.59 </a:t>
            </a:r>
            <a:r>
              <a:rPr lang="en-US" sz="1000" b="1" dirty="0">
                <a:solidFill>
                  <a:schemeClr val="bg1"/>
                </a:solidFill>
              </a:rPr>
              <a:t>x </a:t>
            </a:r>
            <a:r>
              <a:rPr lang="en-US" sz="1000" b="1" dirty="0" smtClean="0">
                <a:solidFill>
                  <a:schemeClr val="bg1"/>
                </a:solidFill>
              </a:rPr>
              <a:t>2.87 mm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48581" y="4162640"/>
            <a:ext cx="13933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1.1 </a:t>
            </a:r>
            <a:r>
              <a:rPr lang="en-US" sz="1000" b="1" dirty="0">
                <a:solidFill>
                  <a:schemeClr val="bg1"/>
                </a:solidFill>
              </a:rPr>
              <a:t>x </a:t>
            </a:r>
            <a:r>
              <a:rPr lang="en-US" sz="1000" b="1" dirty="0" smtClean="0">
                <a:solidFill>
                  <a:schemeClr val="bg1"/>
                </a:solidFill>
              </a:rPr>
              <a:t>0.8 mr</a:t>
            </a:r>
          </a:p>
          <a:p>
            <a:pPr algn="ctr"/>
            <a:r>
              <a:rPr lang="en-US" sz="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Astigmatism Uncorrected</a:t>
            </a:r>
            <a:endParaRPr lang="en-US" sz="9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4078" y="5922235"/>
            <a:ext cx="539239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oscillator performance parameters meet or exceed the design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1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3640" y="3718828"/>
            <a:ext cx="2377440" cy="178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Pre-Amplifier Performance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0374028"/>
              </p:ext>
            </p:extLst>
          </p:nvPr>
        </p:nvGraphicFramePr>
        <p:xfrm>
          <a:off x="1961274" y="1355676"/>
          <a:ext cx="5303520" cy="189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Objective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Demonstrated 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Pulse</a:t>
                      </a:r>
                      <a:r>
                        <a:rPr lang="en-US" sz="1400" b="1" baseline="0" dirty="0" smtClean="0"/>
                        <a:t> Rate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150 Hz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150 Hz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Pulse Energy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≥ 160 mJ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205 mJ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Pulse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10 –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20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 ns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NF Beam Size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3.3 x 3.1 mm</a:t>
                      </a:r>
                      <a:r>
                        <a:rPr lang="en-US" sz="1400" b="1" baseline="30000" dirty="0" smtClean="0"/>
                        <a:t>2</a:t>
                      </a:r>
                      <a:endParaRPr lang="en-US" sz="14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3.7 x 2.8 mm</a:t>
                      </a:r>
                      <a:r>
                        <a:rPr lang="en-US" sz="1400" b="1" baseline="30000" dirty="0" smtClean="0"/>
                        <a:t>2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Beam Quality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≤ 1.5 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1.4 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66160" y="3402916"/>
            <a:ext cx="1715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Spatial Distributions</a:t>
            </a:r>
          </a:p>
          <a:p>
            <a:pPr algn="ctr"/>
            <a:r>
              <a:rPr lang="en-US" sz="11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rior to telescope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6520" y="3506619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Propagation Parameters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07725" y="4064167"/>
            <a:ext cx="82296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b="1" i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b="1" i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1.45</a:t>
            </a:r>
          </a:p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b="1" i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b="1" i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1.37</a:t>
            </a:r>
            <a:endParaRPr lang="en-US" sz="8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00774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966982" y="3909930"/>
            <a:ext cx="10005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3.69 </a:t>
            </a:r>
            <a:r>
              <a:rPr lang="en-US" sz="1000" b="1" dirty="0">
                <a:solidFill>
                  <a:schemeClr val="bg1"/>
                </a:solidFill>
              </a:rPr>
              <a:t>x </a:t>
            </a:r>
            <a:r>
              <a:rPr lang="en-US" sz="1000" b="1" dirty="0" smtClean="0">
                <a:solidFill>
                  <a:schemeClr val="bg1"/>
                </a:solidFill>
              </a:rPr>
              <a:t>2.78 mm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5328" y="5003116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Near Field</a:t>
            </a:r>
          </a:p>
        </p:txBody>
      </p:sp>
      <p:pic>
        <p:nvPicPr>
          <p:cNvPr id="1031" name="Picture 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602" y="3900774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21075" y="5003116"/>
            <a:ext cx="723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Far Field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612908" y="3909930"/>
            <a:ext cx="13933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2.4 </a:t>
            </a:r>
            <a:r>
              <a:rPr lang="en-US" sz="1000" b="1" dirty="0">
                <a:solidFill>
                  <a:schemeClr val="bg1"/>
                </a:solidFill>
              </a:rPr>
              <a:t>x </a:t>
            </a:r>
            <a:r>
              <a:rPr lang="en-US" sz="1000" b="1" dirty="0" smtClean="0">
                <a:solidFill>
                  <a:schemeClr val="bg1"/>
                </a:solidFill>
              </a:rPr>
              <a:t>0.9 mr</a:t>
            </a:r>
          </a:p>
          <a:p>
            <a:pPr algn="ctr"/>
            <a:r>
              <a:rPr lang="en-US" sz="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Astigmatism Uncorrected</a:t>
            </a:r>
            <a:endParaRPr lang="en-US" sz="9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786" y="3951556"/>
            <a:ext cx="1713128" cy="128016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77240" y="4970552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 ns/div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5821" y="3971020"/>
            <a:ext cx="6400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 ns</a:t>
            </a:r>
          </a:p>
          <a:p>
            <a:pPr algn="ctr"/>
            <a:r>
              <a:rPr lang="en-US" sz="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FWHM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5255" y="3501556"/>
            <a:ext cx="1828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Temporal Distribution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82624" y="5973510"/>
            <a:ext cx="539239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pre-amplifier performance parameters meet or exceed the design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48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 Amplifier Performance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7498769"/>
              </p:ext>
            </p:extLst>
          </p:nvPr>
        </p:nvGraphicFramePr>
        <p:xfrm>
          <a:off x="1307092" y="1340808"/>
          <a:ext cx="5394960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Objective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Demonstrated </a:t>
                      </a:r>
                      <a:endParaRPr lang="en-US" sz="16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Pulse</a:t>
                      </a:r>
                      <a:r>
                        <a:rPr lang="en-US" sz="1400" b="1" baseline="0" dirty="0" smtClean="0"/>
                        <a:t> Rate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150 Hz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150 Hz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Pulse Energy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≥ 250 mJ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275 mJ </a:t>
                      </a:r>
                      <a:r>
                        <a:rPr lang="en-US" sz="1100" b="1" dirty="0" smtClean="0">
                          <a:sym typeface="Wingdings"/>
                        </a:rPr>
                        <a:t></a:t>
                      </a:r>
                      <a:r>
                        <a:rPr lang="en-US" sz="1400" b="1" dirty="0" smtClean="0">
                          <a:sym typeface="Wingdings"/>
                        </a:rPr>
                        <a:t>  </a:t>
                      </a:r>
                      <a:r>
                        <a:rPr lang="en-US" sz="1400" b="1" dirty="0" smtClean="0"/>
                        <a:t>245 mJ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Pulse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10 –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20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 ns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Beam Quality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≤ 2.0 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1.9 M</a:t>
                      </a:r>
                      <a:r>
                        <a:rPr lang="en-US" sz="1400" b="1" baseline="30000" dirty="0" smtClean="0"/>
                        <a:t>2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78785" y="3360226"/>
            <a:ext cx="17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Spatial Distributions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244" y="3852180"/>
            <a:ext cx="2004596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75189" y="3897900"/>
            <a:ext cx="10005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5.29 </a:t>
            </a:r>
            <a:r>
              <a:rPr lang="en-US" sz="1000" b="1" dirty="0">
                <a:solidFill>
                  <a:schemeClr val="bg1"/>
                </a:solidFill>
              </a:rPr>
              <a:t>x </a:t>
            </a:r>
            <a:r>
              <a:rPr lang="en-US" sz="1000" b="1" dirty="0" smtClean="0">
                <a:solidFill>
                  <a:schemeClr val="bg1"/>
                </a:solidFill>
              </a:rPr>
              <a:t>2.96 mm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7681" y="3849586"/>
            <a:ext cx="1943538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746736" y="3837088"/>
            <a:ext cx="13933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0.50 x 2.05 ur</a:t>
            </a:r>
          </a:p>
          <a:p>
            <a:pPr algn="ctr"/>
            <a:r>
              <a:rPr lang="en-US" sz="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Astigmatism Uncorrected</a:t>
            </a:r>
            <a:endParaRPr lang="en-US" sz="9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682" y="3853563"/>
            <a:ext cx="1881051" cy="1463040"/>
          </a:xfrm>
          <a:prstGeom prst="rect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18933" y="492107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ns/div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6275" y="4090300"/>
            <a:ext cx="6400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15 ns</a:t>
            </a:r>
          </a:p>
          <a:p>
            <a:pPr algn="ctr"/>
            <a:r>
              <a:rPr lang="en-US" sz="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FWHM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575" y="5353783"/>
            <a:ext cx="1828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Temporal Distribution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502" y="3445950"/>
            <a:ext cx="2311131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946288" y="5157225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Propagation Parameters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77291" y="3564140"/>
            <a:ext cx="82296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91440" rIns="0" bIns="91440" rtlCol="0" anchor="ctr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b="1" i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b="1" i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2.0</a:t>
            </a:r>
          </a:p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b="1" i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b="1" i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1.7</a:t>
            </a:r>
            <a:endParaRPr lang="en-US" sz="8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8091497" y="4124967"/>
            <a:ext cx="138466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M^2 multiple data points v8-DJ.xmcd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37494" y="5003116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Near Field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43271" y="5011662"/>
            <a:ext cx="723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Far Field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74078" y="5922235"/>
            <a:ext cx="539239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power amplifier performance parameters meet or exceed the design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55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Harmonic Generation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5123224"/>
              </p:ext>
            </p:extLst>
          </p:nvPr>
        </p:nvGraphicFramePr>
        <p:xfrm>
          <a:off x="1576280" y="1343798"/>
          <a:ext cx="5486400" cy="189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Objective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Demonstrated </a:t>
                      </a:r>
                      <a:endParaRPr lang="en-US" sz="16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Pulse</a:t>
                      </a:r>
                      <a:r>
                        <a:rPr lang="en-US" sz="1400" b="1" baseline="0" dirty="0" smtClean="0"/>
                        <a:t> Rate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150 Hz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150 Hz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Pulse Energy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≥ 135 mJ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165 mJ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Conversion Efficiency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≥ 55 %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70 %</a:t>
                      </a:r>
                      <a:endParaRPr lang="en-US" sz="1400" b="1" baseline="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Pulse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10 –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20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13 ns</a:t>
                      </a:r>
                      <a:endParaRPr lang="en-US" sz="1400" b="1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91440"/>
                      <a:r>
                        <a:rPr lang="en-US" sz="1400" b="1" dirty="0" smtClean="0"/>
                        <a:t>Beam Quality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≤ 3 M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2.2 M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873" y="3943312"/>
            <a:ext cx="198043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8307" y="3575393"/>
            <a:ext cx="1715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Spatial Distributions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5035" y="3987246"/>
            <a:ext cx="100059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8.48 </a:t>
            </a:r>
            <a:r>
              <a:rPr lang="en-US" sz="1000" b="1" dirty="0">
                <a:solidFill>
                  <a:schemeClr val="bg1"/>
                </a:solidFill>
              </a:rPr>
              <a:t>x </a:t>
            </a:r>
            <a:r>
              <a:rPr lang="en-US" sz="1000" b="1" dirty="0" smtClean="0">
                <a:solidFill>
                  <a:schemeClr val="bg1"/>
                </a:solidFill>
              </a:rPr>
              <a:t>4.33 mm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7411" y="3923625"/>
            <a:ext cx="1960775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35200" y="3935898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0.23 x 1.02 mr</a:t>
            </a:r>
          </a:p>
          <a:p>
            <a:pPr algn="ctr"/>
            <a:r>
              <a:rPr lang="en-US" sz="1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Astigmatism </a:t>
            </a:r>
            <a:r>
              <a:rPr lang="en-US" sz="1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Uncorrected</a:t>
            </a:r>
            <a:endParaRPr lang="en-US" sz="1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45" y="3967822"/>
            <a:ext cx="1883689" cy="146304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18639" y="4982201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ns/div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92441" y="4127124"/>
            <a:ext cx="6400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13 ns</a:t>
            </a:r>
          </a:p>
          <a:p>
            <a:pPr algn="ctr"/>
            <a:r>
              <a:rPr lang="en-US" sz="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FWHM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406" y="3661339"/>
            <a:ext cx="1828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Temporal Distribution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26198" y="4041175"/>
            <a:ext cx="822960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b="1" i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b="1" i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3.5</a:t>
            </a:r>
          </a:p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b="1" i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b="1" i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2.3</a:t>
            </a:r>
            <a:endParaRPr lang="en-US" sz="8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8531" y="3601505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Propagation Parameters</a:t>
            </a: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651" y="3849470"/>
            <a:ext cx="2311131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825811" y="3986630"/>
            <a:ext cx="82296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45720" rIns="0" bIns="45720" rtlCol="0" anchor="ctr">
            <a:spAutoFit/>
          </a:bodyPr>
          <a:lstStyle/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b="1" i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b="1" i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2.4</a:t>
            </a:r>
          </a:p>
          <a:p>
            <a:pPr algn="ctr"/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100" b="1" i="1" baseline="30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b="1" i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1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2.0</a:t>
            </a:r>
            <a:endParaRPr lang="en-US" sz="8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37494" y="5003116"/>
            <a:ext cx="835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Near Field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43271" y="5011662"/>
            <a:ext cx="723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Far Field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74078" y="5922235"/>
            <a:ext cx="539239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SHG performance parameters meet or exceed the design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81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7890</TotalTime>
  <Words>1651</Words>
  <Application>Microsoft Office PowerPoint</Application>
  <PresentationFormat>On-screen Show (4:3)</PresentationFormat>
  <Paragraphs>420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Recent Progress on the High Efficiency UV Demonstrator and GrOAWL Lasers</vt:lpstr>
      <vt:lpstr>Updated HEUVD Program Objectives &amp; Approach</vt:lpstr>
      <vt:lpstr>HEUVD Design Overview</vt:lpstr>
      <vt:lpstr>Laser Module Optical Configuration</vt:lpstr>
      <vt:lpstr>Laser Optics Module is Built and Tested Though the SHG</vt:lpstr>
      <vt:lpstr>Oscillator Performance</vt:lpstr>
      <vt:lpstr>Pre-Amplifier Performance</vt:lpstr>
      <vt:lpstr>Power Amplifier Performance</vt:lpstr>
      <vt:lpstr>Second Harmonic Generation</vt:lpstr>
      <vt:lpstr>532 nm Life Test</vt:lpstr>
      <vt:lpstr>532 nm Life Test</vt:lpstr>
      <vt:lpstr>20 kHz UV Life Test Objectives</vt:lpstr>
      <vt:lpstr>20 kHz Drive Laser</vt:lpstr>
      <vt:lpstr>20 kHz Life Test Configuration</vt:lpstr>
      <vt:lpstr>20 kHz UV Life Test Summary</vt:lpstr>
      <vt:lpstr>Key HEUVD Milestones</vt:lpstr>
      <vt:lpstr>Slide 17</vt:lpstr>
      <vt:lpstr>Program Goals for Refurbished Laser</vt:lpstr>
      <vt:lpstr>Refurbished Laser Status 1064 nm Performance</vt:lpstr>
      <vt:lpstr>Refurbished Laser Status  30 MHz @ 532 nm</vt:lpstr>
      <vt:lpstr>Refurbished Laser Status 24 MHz @ 532 nm</vt:lpstr>
      <vt:lpstr>Program Goals for New Laser</vt:lpstr>
      <vt:lpstr>New Laser Design &amp; Build Status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</dc:creator>
  <cp:lastModifiedBy>fhovis</cp:lastModifiedBy>
  <cp:revision>440</cp:revision>
  <dcterms:created xsi:type="dcterms:W3CDTF">2011-02-22T13:42:22Z</dcterms:created>
  <dcterms:modified xsi:type="dcterms:W3CDTF">2015-11-04T14:25:59Z</dcterms:modified>
</cp:coreProperties>
</file>