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451" r:id="rId2"/>
    <p:sldId id="428" r:id="rId3"/>
    <p:sldId id="454" r:id="rId4"/>
    <p:sldId id="453" r:id="rId5"/>
    <p:sldId id="455" r:id="rId6"/>
    <p:sldId id="433" r:id="rId7"/>
    <p:sldId id="437" r:id="rId8"/>
    <p:sldId id="434" r:id="rId9"/>
    <p:sldId id="450" r:id="rId10"/>
    <p:sldId id="432" r:id="rId11"/>
    <p:sldId id="456" r:id="rId12"/>
    <p:sldId id="457" r:id="rId13"/>
    <p:sldId id="439" r:id="rId14"/>
    <p:sldId id="440" r:id="rId15"/>
    <p:sldId id="460" r:id="rId16"/>
    <p:sldId id="461" r:id="rId17"/>
    <p:sldId id="462" r:id="rId18"/>
    <p:sldId id="463" r:id="rId19"/>
    <p:sldId id="464" r:id="rId20"/>
    <p:sldId id="458" r:id="rId21"/>
    <p:sldId id="436" r:id="rId22"/>
    <p:sldId id="441" r:id="rId23"/>
    <p:sldId id="442" r:id="rId24"/>
    <p:sldId id="443" r:id="rId25"/>
    <p:sldId id="444" r:id="rId26"/>
    <p:sldId id="445" r:id="rId27"/>
    <p:sldId id="446" r:id="rId28"/>
    <p:sldId id="468" r:id="rId29"/>
    <p:sldId id="470" r:id="rId30"/>
    <p:sldId id="475" r:id="rId31"/>
    <p:sldId id="476" r:id="rId32"/>
    <p:sldId id="473" r:id="rId33"/>
    <p:sldId id="466" r:id="rId34"/>
    <p:sldId id="449"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1B16"/>
    <a:srgbClr val="0000FF"/>
    <a:srgbClr val="00FF00"/>
    <a:srgbClr val="008000"/>
    <a:srgbClr val="FFFF00"/>
    <a:srgbClr val="EBFC10"/>
    <a:srgbClr val="3399FF"/>
    <a:srgbClr val="996633"/>
    <a:srgbClr val="FA5614"/>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17" autoAdjust="0"/>
    <p:restoredTop sz="94660"/>
  </p:normalViewPr>
  <p:slideViewPr>
    <p:cSldViewPr snapToGrid="0">
      <p:cViewPr varScale="1">
        <p:scale>
          <a:sx n="95" d="100"/>
          <a:sy n="95" d="100"/>
        </p:scale>
        <p:origin x="155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pPr>
              <a:defRPr/>
            </a:pPr>
            <a:fld id="{DF17E4B0-B8FB-4D30-B366-DD757561A51C}" type="datetimeFigureOut">
              <a:rPr lang="en-US"/>
              <a:pPr>
                <a:defRPr/>
              </a:pPr>
              <a:t>10/30/2015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pPr>
              <a:defRPr/>
            </a:pPr>
            <a:fld id="{EA9AF987-318C-4CA2-B829-FD346E53C4EC}" type="slidenum">
              <a:rPr lang="en-US"/>
              <a:pPr>
                <a:defRPr/>
              </a:pPr>
              <a:t>‹#›</a:t>
            </a:fld>
            <a:endParaRPr lang="en-US"/>
          </a:p>
        </p:txBody>
      </p:sp>
    </p:spTree>
    <p:extLst>
      <p:ext uri="{BB962C8B-B14F-4D97-AF65-F5344CB8AC3E}">
        <p14:creationId xmlns:p14="http://schemas.microsoft.com/office/powerpoint/2010/main" val="2652117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70662" indent="-296408">
              <a:defRPr>
                <a:solidFill>
                  <a:schemeClr val="tx1"/>
                </a:solidFill>
                <a:latin typeface="Arial" charset="0"/>
                <a:ea typeface="ヒラギノ角ゴ Pro W3" charset="-128"/>
              </a:defRPr>
            </a:lvl2pPr>
            <a:lvl3pPr marL="1185634" indent="-237127">
              <a:defRPr>
                <a:solidFill>
                  <a:schemeClr val="tx1"/>
                </a:solidFill>
                <a:latin typeface="Arial" charset="0"/>
                <a:ea typeface="ヒラギノ角ゴ Pro W3" charset="-128"/>
              </a:defRPr>
            </a:lvl3pPr>
            <a:lvl4pPr marL="1659887" indent="-237127">
              <a:defRPr>
                <a:solidFill>
                  <a:schemeClr val="tx1"/>
                </a:solidFill>
                <a:latin typeface="Arial" charset="0"/>
                <a:ea typeface="ヒラギノ角ゴ Pro W3" charset="-128"/>
              </a:defRPr>
            </a:lvl4pPr>
            <a:lvl5pPr marL="2134141" indent="-237127">
              <a:defRPr>
                <a:solidFill>
                  <a:schemeClr val="tx1"/>
                </a:solidFill>
                <a:latin typeface="Arial" charset="0"/>
                <a:ea typeface="ヒラギノ角ゴ Pro W3" charset="-128"/>
              </a:defRPr>
            </a:lvl5pPr>
            <a:lvl6pPr marL="2608395" indent="-237127" eaLnBrk="0" fontAlgn="base" hangingPunct="0">
              <a:spcBef>
                <a:spcPct val="0"/>
              </a:spcBef>
              <a:spcAft>
                <a:spcPct val="0"/>
              </a:spcAft>
              <a:defRPr>
                <a:solidFill>
                  <a:schemeClr val="tx1"/>
                </a:solidFill>
                <a:latin typeface="Arial" charset="0"/>
                <a:ea typeface="ヒラギノ角ゴ Pro W3" charset="-128"/>
              </a:defRPr>
            </a:lvl6pPr>
            <a:lvl7pPr marL="3082648" indent="-237127" eaLnBrk="0" fontAlgn="base" hangingPunct="0">
              <a:spcBef>
                <a:spcPct val="0"/>
              </a:spcBef>
              <a:spcAft>
                <a:spcPct val="0"/>
              </a:spcAft>
              <a:defRPr>
                <a:solidFill>
                  <a:schemeClr val="tx1"/>
                </a:solidFill>
                <a:latin typeface="Arial" charset="0"/>
                <a:ea typeface="ヒラギノ角ゴ Pro W3" charset="-128"/>
              </a:defRPr>
            </a:lvl7pPr>
            <a:lvl8pPr marL="3556902" indent="-237127" eaLnBrk="0" fontAlgn="base" hangingPunct="0">
              <a:spcBef>
                <a:spcPct val="0"/>
              </a:spcBef>
              <a:spcAft>
                <a:spcPct val="0"/>
              </a:spcAft>
              <a:defRPr>
                <a:solidFill>
                  <a:schemeClr val="tx1"/>
                </a:solidFill>
                <a:latin typeface="Arial" charset="0"/>
                <a:ea typeface="ヒラギノ角ゴ Pro W3" charset="-128"/>
              </a:defRPr>
            </a:lvl8pPr>
            <a:lvl9pPr marL="4031155" indent="-237127" eaLnBrk="0" fontAlgn="base" hangingPunct="0">
              <a:spcBef>
                <a:spcPct val="0"/>
              </a:spcBef>
              <a:spcAft>
                <a:spcPct val="0"/>
              </a:spcAft>
              <a:defRPr>
                <a:solidFill>
                  <a:schemeClr val="tx1"/>
                </a:solidFill>
                <a:latin typeface="Arial" charset="0"/>
                <a:ea typeface="ヒラギノ角ゴ Pro W3" charset="-128"/>
              </a:defRPr>
            </a:lvl9pPr>
          </a:lstStyle>
          <a:p>
            <a:fld id="{E2FA9F51-DFFA-451B-AB37-136930DB9D45}" type="slidenum">
              <a:rPr lang="en-US" altLang="en-US"/>
              <a:pPr/>
              <a:t>2</a:t>
            </a:fld>
            <a:endParaRPr lang="en-US"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ヒラギノ角ゴ Pro W3" charset="-128"/>
            </a:endParaRPr>
          </a:p>
        </p:txBody>
      </p:sp>
    </p:spTree>
    <p:extLst>
      <p:ext uri="{BB962C8B-B14F-4D97-AF65-F5344CB8AC3E}">
        <p14:creationId xmlns:p14="http://schemas.microsoft.com/office/powerpoint/2010/main" val="267070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F9E9A3-208B-46A8-BBC6-32216564E792}" type="datetimeFigureOut">
              <a:rPr lang="en-US"/>
              <a:pPr>
                <a:defRPr/>
              </a:pPr>
              <a:t>10/30/2015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C20EE4-F719-443A-8EC4-F0F3538730A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9D40E-6C2E-480C-AA35-4DD8CA6FE671}" type="datetimeFigureOut">
              <a:rPr lang="en-US"/>
              <a:pPr>
                <a:defRPr/>
              </a:pPr>
              <a:t>10/30/2015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25BE98-D367-4190-944F-05E0541045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8AB9EA-E171-4B82-8B18-B3CCEB114046}" type="datetimeFigureOut">
              <a:rPr lang="en-US"/>
              <a:pPr>
                <a:defRPr/>
              </a:pPr>
              <a:t>10/30/2015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C60FF5-946B-4D5C-A1C2-C841081040F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6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DA6382-1D5A-4B2D-B2EC-A86056D4A661}" type="datetimeFigureOut">
              <a:rPr lang="en-US"/>
              <a:pPr>
                <a:defRPr/>
              </a:pPr>
              <a:t>10/30/2015</a:t>
            </a:fld>
            <a:endParaRPr lang="en-US"/>
          </a:p>
        </p:txBody>
      </p:sp>
      <p:sp>
        <p:nvSpPr>
          <p:cNvPr id="6" name="Slide Number Placeholder 5"/>
          <p:cNvSpPr>
            <a:spLocks noGrp="1"/>
          </p:cNvSpPr>
          <p:nvPr>
            <p:ph type="sldNum" sz="quarter" idx="12"/>
          </p:nvPr>
        </p:nvSpPr>
        <p:spPr/>
        <p:txBody>
          <a:bodyPr/>
          <a:lstStyle>
            <a:lvl1pPr>
              <a:defRPr/>
            </a:lvl1pPr>
          </a:lstStyle>
          <a:p>
            <a:pPr>
              <a:defRPr/>
            </a:pPr>
            <a:fld id="{4A02BCA7-494A-4983-B14F-0314149B31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E223C3-4484-41A6-A656-EBF43A7196DA}" type="datetimeFigureOut">
              <a:rPr lang="en-US"/>
              <a:pPr>
                <a:defRPr/>
              </a:pPr>
              <a:t>10/30/2015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E90C79-76EB-447C-A4B2-6C8C1746E6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48230E-10CD-4138-8CEA-A5D9872DF3BD}" type="datetimeFigureOut">
              <a:rPr lang="en-US"/>
              <a:pPr>
                <a:defRPr/>
              </a:pPr>
              <a:t>10/30/2015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9862A2-C183-4616-8C48-9FF16A135F1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055287-72F1-45E4-9F60-61D00ADD7738}" type="datetimeFigureOut">
              <a:rPr lang="en-US"/>
              <a:pPr>
                <a:defRPr/>
              </a:pPr>
              <a:t>10/30/2015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E27ACF-8C15-4FDC-BD23-1563B49112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BB6EFB-024D-4C3E-AB0F-DD828E51FF05}" type="datetimeFigureOut">
              <a:rPr lang="en-US"/>
              <a:pPr>
                <a:defRPr/>
              </a:pPr>
              <a:t>10/30/2015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763F36-043C-43F9-B3FE-CA7106F867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CFB41C-340A-490B-B006-F7BC635DFBAD}" type="datetimeFigureOut">
              <a:rPr lang="en-US"/>
              <a:pPr>
                <a:defRPr/>
              </a:pPr>
              <a:t>10/30/2015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73B9B7-A6AF-419A-8332-2DB571057D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6E6206-EDC8-491C-9C58-5800CA1B2659}" type="datetimeFigureOut">
              <a:rPr lang="en-US"/>
              <a:pPr>
                <a:defRPr/>
              </a:pPr>
              <a:t>10/30/2015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34B150-95D1-44A8-A5DE-9F160050A5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447E60-E5F5-4336-A363-9C475A913C0C}" type="datetimeFigureOut">
              <a:rPr lang="en-US"/>
              <a:pPr>
                <a:defRPr/>
              </a:pPr>
              <a:t>10/30/2015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52CF7D-3E84-4F24-991C-672A857F62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4098" name="Picture 6" descr="nasa-logo-shadow.gif"/>
          <p:cNvPicPr>
            <a:picLocks noChangeAspect="1"/>
          </p:cNvPicPr>
          <p:nvPr userDrawn="1"/>
        </p:nvPicPr>
        <p:blipFill>
          <a:blip r:embed="rId15" cstate="print"/>
          <a:srcRect/>
          <a:stretch>
            <a:fillRect/>
          </a:stretch>
        </p:blipFill>
        <p:spPr bwMode="auto">
          <a:xfrm>
            <a:off x="168275" y="160338"/>
            <a:ext cx="1030288" cy="1030287"/>
          </a:xfrm>
          <a:prstGeom prst="rect">
            <a:avLst/>
          </a:prstGeom>
          <a:noFill/>
          <a:ln w="9525">
            <a:noFill/>
            <a:miter lim="800000"/>
            <a:headEnd/>
            <a:tailEnd/>
          </a:ln>
        </p:spPr>
      </p:pic>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fld id="{7DE861AB-D686-4D52-8D3B-24CB6836850C}" type="datetimeFigureOut">
              <a:rPr lang="en-US"/>
              <a:pPr>
                <a:defRPr/>
              </a:pPr>
              <a:t>10/30/2015</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A1334C6-50A4-4C62-B943-97160EAA48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98"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Upendra.N.Singh@nasa.gov"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380396" y="3181617"/>
            <a:ext cx="8606573" cy="1143093"/>
          </a:xfrm>
        </p:spPr>
        <p:txBody>
          <a:bodyPr/>
          <a:lstStyle/>
          <a:p>
            <a:pPr eaLnBrk="1" hangingPunct="1"/>
            <a:r>
              <a:rPr lang="en-US" sz="3200" b="1" dirty="0" smtClean="0">
                <a:latin typeface="Arial" charset="0"/>
                <a:cs typeface="Times New Roman" pitchFamily="18" charset="0"/>
              </a:rPr>
              <a:t/>
            </a:r>
            <a:br>
              <a:rPr lang="en-US" sz="3200" b="1" dirty="0" smtClean="0">
                <a:latin typeface="Arial"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2000" b="1" dirty="0" smtClean="0"/>
              <a:t>Upendra N. Singh, </a:t>
            </a:r>
            <a:r>
              <a:rPr lang="en-US" sz="2000" b="1" dirty="0"/>
              <a:t>Mulugeta </a:t>
            </a:r>
            <a:r>
              <a:rPr lang="en-US" sz="2000" b="1" dirty="0" smtClean="0"/>
              <a:t>Petros, Jirong </a:t>
            </a:r>
            <a:r>
              <a:rPr lang="en-US" sz="2000" b="1" dirty="0"/>
              <a:t>Yu, </a:t>
            </a:r>
            <a:r>
              <a:rPr lang="en-US" sz="2000" b="1" dirty="0" smtClean="0"/>
              <a:t>and Michael J. Kavaya</a:t>
            </a:r>
            <a:r>
              <a:rPr lang="en-US" sz="1800" dirty="0" smtClean="0"/>
              <a:t/>
            </a:r>
            <a:br>
              <a:rPr lang="en-US" sz="1800" dirty="0" smtClean="0"/>
            </a:br>
            <a:r>
              <a:rPr lang="en-US" sz="1600" i="1" dirty="0" smtClean="0">
                <a:latin typeface="Arial" pitchFamily="34" charset="0"/>
                <a:cs typeface="Times New Roman" pitchFamily="18" charset="0"/>
              </a:rPr>
              <a:t>NASA Langley Research Center, Hampton, Virginia 23681 USA</a:t>
            </a:r>
            <a:r>
              <a:rPr lang="en-US" sz="1600" i="1" dirty="0" smtClean="0">
                <a:latin typeface="Times New Roman" pitchFamily="18" charset="0"/>
                <a:cs typeface="Times New Roman" pitchFamily="18" charset="0"/>
              </a:rPr>
              <a:t/>
            </a:r>
            <a:br>
              <a:rPr lang="en-US" sz="1600" i="1" dirty="0" smtClean="0">
                <a:latin typeface="Times New Roman" pitchFamily="18" charset="0"/>
                <a:cs typeface="Times New Roman" pitchFamily="18" charset="0"/>
              </a:rPr>
            </a:br>
            <a:r>
              <a:rPr lang="en-US" sz="2000" b="1" dirty="0"/>
              <a:t>Timothy Shuman and Floyd Hovis</a:t>
            </a:r>
            <a:br>
              <a:rPr lang="en-US" sz="2000" b="1" dirty="0"/>
            </a:br>
            <a:r>
              <a:rPr lang="en-US" sz="1600" i="1" dirty="0">
                <a:latin typeface="Arial" pitchFamily="34" charset="0"/>
                <a:cs typeface="Times New Roman" pitchFamily="18" charset="0"/>
              </a:rPr>
              <a:t>Fibertek, Inc, Herndon, Virginia, </a:t>
            </a:r>
            <a:r>
              <a:rPr lang="en-US" sz="1600" i="1" dirty="0" smtClean="0">
                <a:latin typeface="Arial" pitchFamily="34" charset="0"/>
                <a:cs typeface="Times New Roman" pitchFamily="18" charset="0"/>
              </a:rPr>
              <a:t>USA</a:t>
            </a:r>
            <a:r>
              <a:rPr lang="en-US" sz="1600" i="1" dirty="0">
                <a:latin typeface="Arial" pitchFamily="34" charset="0"/>
                <a:cs typeface="Times New Roman" pitchFamily="18" charset="0"/>
              </a:rPr>
              <a:t/>
            </a:r>
            <a:br>
              <a:rPr lang="en-US" sz="1600" i="1" dirty="0">
                <a:latin typeface="Arial" pitchFamily="34" charset="0"/>
                <a:cs typeface="Times New Roman" pitchFamily="18" charset="0"/>
              </a:rPr>
            </a:br>
            <a:r>
              <a:rPr lang="en-US" sz="1600" i="1" dirty="0">
                <a:latin typeface="Arial" pitchFamily="34" charset="0"/>
                <a:cs typeface="Times New Roman" pitchFamily="18" charset="0"/>
              </a:rPr>
              <a:t>(757).864.1570</a:t>
            </a:r>
            <a:br>
              <a:rPr lang="en-US" sz="1600" i="1" dirty="0">
                <a:latin typeface="Arial" pitchFamily="34" charset="0"/>
                <a:cs typeface="Times New Roman" pitchFamily="18" charset="0"/>
              </a:rPr>
            </a:br>
            <a:r>
              <a:rPr lang="en-US" sz="1600" i="1" dirty="0" smtClean="0">
                <a:latin typeface="Arial" pitchFamily="34" charset="0"/>
                <a:cs typeface="Times New Roman" pitchFamily="18" charset="0"/>
                <a:hlinkClick r:id="rId2"/>
              </a:rPr>
              <a:t>Upendra.N.Singh@nasa.gov</a:t>
            </a:r>
            <a:r>
              <a:rPr lang="en-US" sz="1600" i="1" dirty="0" smtClean="0">
                <a:latin typeface="Arial" pitchFamily="34" charset="0"/>
                <a:cs typeface="Times New Roman" pitchFamily="18" charset="0"/>
              </a:rPr>
              <a:t/>
            </a:r>
            <a:br>
              <a:rPr lang="en-US" sz="1600" i="1" dirty="0" smtClean="0">
                <a:latin typeface="Arial" pitchFamily="34" charset="0"/>
                <a:cs typeface="Times New Roman" pitchFamily="18" charset="0"/>
              </a:rPr>
            </a:br>
            <a:r>
              <a:rPr lang="en-US" sz="1800" dirty="0" smtClean="0">
                <a:latin typeface="Times New Roman" pitchFamily="18" charset="0"/>
                <a:cs typeface="Times New Roman" pitchFamily="18" charset="0"/>
              </a:rPr>
              <a:t>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800" b="1" dirty="0" smtClean="0"/>
              <a:t/>
            </a:r>
            <a:br>
              <a:rPr lang="en-US" sz="1800" b="1" dirty="0" smtClean="0"/>
            </a:br>
            <a:r>
              <a:rPr lang="en-US" sz="4000" dirty="0" smtClean="0"/>
              <a:t/>
            </a:r>
            <a:br>
              <a:rPr lang="en-US" sz="4000" dirty="0" smtClean="0"/>
            </a:br>
            <a:endParaRPr lang="en-US" sz="4000" dirty="0" smtClean="0"/>
          </a:p>
        </p:txBody>
      </p:sp>
      <p:sp>
        <p:nvSpPr>
          <p:cNvPr id="7171" name="Text Box 3"/>
          <p:cNvSpPr txBox="1">
            <a:spLocks noChangeArrowheads="1"/>
          </p:cNvSpPr>
          <p:nvPr/>
        </p:nvSpPr>
        <p:spPr bwMode="auto">
          <a:xfrm>
            <a:off x="351313" y="337385"/>
            <a:ext cx="8664741" cy="2062103"/>
          </a:xfrm>
          <a:prstGeom prst="rect">
            <a:avLst/>
          </a:prstGeom>
          <a:noFill/>
          <a:ln w="9525">
            <a:noFill/>
            <a:miter lim="800000"/>
            <a:headEnd/>
            <a:tailEnd/>
          </a:ln>
        </p:spPr>
        <p:txBody>
          <a:bodyPr wrap="square">
            <a:spAutoFit/>
          </a:bodyPr>
          <a:lstStyle/>
          <a:p>
            <a:pPr algn="ctr"/>
            <a:r>
              <a:rPr lang="en-US" sz="3200" b="1" dirty="0" smtClean="0">
                <a:solidFill>
                  <a:srgbClr val="0000FF"/>
                </a:solidFill>
              </a:rPr>
              <a:t>Development </a:t>
            </a:r>
            <a:r>
              <a:rPr lang="en-US" sz="3200" b="1" dirty="0">
                <a:solidFill>
                  <a:srgbClr val="0000FF"/>
                </a:solidFill>
              </a:rPr>
              <a:t>of a Space-qualifiable, Conductively-cooled 2-micron Coherent Lidar Transmitter for Global Wind Measurements</a:t>
            </a:r>
          </a:p>
        </p:txBody>
      </p:sp>
      <p:sp>
        <p:nvSpPr>
          <p:cNvPr id="7172" name="Text Box 5"/>
          <p:cNvSpPr txBox="1">
            <a:spLocks noChangeArrowheads="1"/>
          </p:cNvSpPr>
          <p:nvPr/>
        </p:nvSpPr>
        <p:spPr bwMode="auto">
          <a:xfrm>
            <a:off x="95749" y="4591050"/>
            <a:ext cx="8775367" cy="584775"/>
          </a:xfrm>
          <a:prstGeom prst="rect">
            <a:avLst/>
          </a:prstGeom>
          <a:noFill/>
          <a:ln w="9525">
            <a:solidFill>
              <a:schemeClr val="tx1"/>
            </a:solidFill>
            <a:miter lim="800000"/>
            <a:headEnd/>
            <a:tailEnd/>
          </a:ln>
        </p:spPr>
        <p:txBody>
          <a:bodyPr wrap="square">
            <a:spAutoFit/>
          </a:bodyPr>
          <a:lstStyle/>
          <a:p>
            <a:pPr algn="ctr">
              <a:spcBef>
                <a:spcPct val="50000"/>
              </a:spcBef>
            </a:pPr>
            <a:r>
              <a:rPr lang="en-US" sz="1600" dirty="0">
                <a:solidFill>
                  <a:srgbClr val="000000"/>
                </a:solidFill>
                <a:latin typeface="Arial" pitchFamily="34" charset="0"/>
                <a:cs typeface="Arial" pitchFamily="34" charset="0"/>
              </a:rPr>
              <a:t>Acknowledgements: The authors appreciate the support of </a:t>
            </a:r>
            <a:r>
              <a:rPr lang="en-US" sz="1600" dirty="0" smtClean="0">
                <a:solidFill>
                  <a:srgbClr val="000000"/>
                </a:solidFill>
                <a:latin typeface="Arial" pitchFamily="34" charset="0"/>
                <a:cs typeface="Arial" pitchFamily="34" charset="0"/>
              </a:rPr>
              <a:t>George J. Komar, NASA Earth Science Technology Office and Ramesh </a:t>
            </a:r>
            <a:r>
              <a:rPr lang="en-US" sz="1600" dirty="0">
                <a:solidFill>
                  <a:srgbClr val="000000"/>
                </a:solidFill>
                <a:latin typeface="Arial" pitchFamily="34" charset="0"/>
                <a:cs typeface="Arial" pitchFamily="34" charset="0"/>
              </a:rPr>
              <a:t>K. </a:t>
            </a:r>
            <a:r>
              <a:rPr lang="en-US" sz="1600" dirty="0" smtClean="0">
                <a:solidFill>
                  <a:srgbClr val="000000"/>
                </a:solidFill>
                <a:latin typeface="Arial" pitchFamily="34" charset="0"/>
                <a:cs typeface="Arial" pitchFamily="34" charset="0"/>
              </a:rPr>
              <a:t>Kakar Science Mission Directorate at </a:t>
            </a:r>
            <a:r>
              <a:rPr lang="en-US" sz="1600" dirty="0">
                <a:solidFill>
                  <a:srgbClr val="000000"/>
                </a:solidFill>
                <a:latin typeface="Arial" pitchFamily="34" charset="0"/>
                <a:cs typeface="Arial" pitchFamily="34" charset="0"/>
              </a:rPr>
              <a:t>NASA </a:t>
            </a:r>
            <a:r>
              <a:rPr lang="en-US" sz="1600" dirty="0" smtClean="0">
                <a:solidFill>
                  <a:srgbClr val="000000"/>
                </a:solidFill>
                <a:latin typeface="Arial" pitchFamily="34" charset="0"/>
                <a:cs typeface="Arial" pitchFamily="34" charset="0"/>
              </a:rPr>
              <a:t>HQ</a:t>
            </a:r>
            <a:endParaRPr lang="en-US" sz="1600" dirty="0">
              <a:solidFill>
                <a:srgbClr val="000000"/>
              </a:solidFill>
              <a:latin typeface="Arial" pitchFamily="34" charset="0"/>
              <a:cs typeface="Arial" pitchFamily="34" charset="0"/>
            </a:endParaRPr>
          </a:p>
        </p:txBody>
      </p:sp>
      <p:sp>
        <p:nvSpPr>
          <p:cNvPr id="7173" name="TextBox 5"/>
          <p:cNvSpPr txBox="1">
            <a:spLocks noChangeArrowheads="1"/>
          </p:cNvSpPr>
          <p:nvPr/>
        </p:nvSpPr>
        <p:spPr bwMode="auto">
          <a:xfrm>
            <a:off x="2549270" y="5936284"/>
            <a:ext cx="3977307" cy="738664"/>
          </a:xfrm>
          <a:prstGeom prst="rect">
            <a:avLst/>
          </a:prstGeom>
          <a:solidFill>
            <a:srgbClr val="FFFF00"/>
          </a:solidFill>
          <a:ln w="9525">
            <a:noFill/>
            <a:miter lim="800000"/>
            <a:headEnd/>
            <a:tailEnd/>
          </a:ln>
        </p:spPr>
        <p:txBody>
          <a:bodyPr wrap="none">
            <a:spAutoFit/>
          </a:bodyPr>
          <a:lstStyle/>
          <a:p>
            <a:pPr algn="ctr"/>
            <a:r>
              <a:rPr lang="en-US" sz="1400" b="1" dirty="0" smtClean="0">
                <a:solidFill>
                  <a:srgbClr val="000000"/>
                </a:solidFill>
              </a:rPr>
              <a:t>Working </a:t>
            </a:r>
            <a:r>
              <a:rPr lang="en-US" sz="1400" b="1" dirty="0">
                <a:solidFill>
                  <a:srgbClr val="000000"/>
                </a:solidFill>
              </a:rPr>
              <a:t>Group on Space-based Lidar </a:t>
            </a:r>
            <a:r>
              <a:rPr lang="en-US" sz="1400" b="1" dirty="0" smtClean="0">
                <a:solidFill>
                  <a:srgbClr val="000000"/>
                </a:solidFill>
              </a:rPr>
              <a:t>Winds</a:t>
            </a:r>
          </a:p>
          <a:p>
            <a:pPr algn="ctr"/>
            <a:r>
              <a:rPr lang="en-US" sz="1400" b="1" dirty="0" smtClean="0">
                <a:solidFill>
                  <a:srgbClr val="000000"/>
                </a:solidFill>
              </a:rPr>
              <a:t>Miami, Florida</a:t>
            </a:r>
          </a:p>
          <a:p>
            <a:pPr algn="ctr"/>
            <a:r>
              <a:rPr lang="en-US" sz="1400" b="1" dirty="0" smtClean="0">
                <a:solidFill>
                  <a:srgbClr val="000000"/>
                </a:solidFill>
              </a:rPr>
              <a:t>November </a:t>
            </a:r>
            <a:r>
              <a:rPr lang="en-US" sz="1400" b="1" dirty="0" smtClean="0">
                <a:solidFill>
                  <a:srgbClr val="000000"/>
                </a:solidFill>
              </a:rPr>
              <a:t>3-4</a:t>
            </a:r>
            <a:r>
              <a:rPr lang="en-US" sz="1400" b="1" dirty="0" smtClean="0">
                <a:solidFill>
                  <a:srgbClr val="000000"/>
                </a:solidFill>
              </a:rPr>
              <a:t>, </a:t>
            </a:r>
            <a:r>
              <a:rPr lang="en-US" sz="1400" b="1" dirty="0">
                <a:solidFill>
                  <a:srgbClr val="000000"/>
                </a:solidFill>
              </a:rPr>
              <a:t>2015, </a:t>
            </a:r>
          </a:p>
        </p:txBody>
      </p:sp>
    </p:spTree>
    <p:extLst>
      <p:ext uri="{BB962C8B-B14F-4D97-AF65-F5344CB8AC3E}">
        <p14:creationId xmlns:p14="http://schemas.microsoft.com/office/powerpoint/2010/main" val="987550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83397" y="304465"/>
            <a:ext cx="7879401" cy="615950"/>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b="1" dirty="0">
                <a:solidFill>
                  <a:srgbClr val="0000FF"/>
                </a:solidFill>
                <a:latin typeface="+mj-lt"/>
                <a:ea typeface="ヒラギノ角ゴ Pro W3" charset="-128"/>
                <a:cs typeface="+mj-cs"/>
              </a:rPr>
              <a:t>Basic </a:t>
            </a:r>
            <a:r>
              <a:rPr lang="en-US" altLang="en-US" sz="2400" b="1" dirty="0" smtClean="0">
                <a:solidFill>
                  <a:srgbClr val="0000FF"/>
                </a:solidFill>
                <a:latin typeface="+mj-lt"/>
                <a:ea typeface="ヒラギノ角ゴ Pro W3" charset="-128"/>
                <a:cs typeface="+mj-cs"/>
              </a:rPr>
              <a:t>Space Performance </a:t>
            </a:r>
            <a:r>
              <a:rPr lang="en-US" altLang="en-US" sz="2400" b="1" dirty="0">
                <a:solidFill>
                  <a:srgbClr val="0000FF"/>
                </a:solidFill>
                <a:latin typeface="+mj-lt"/>
                <a:ea typeface="ヒラギノ角ゴ Pro W3" charset="-128"/>
                <a:cs typeface="+mj-cs"/>
              </a:rPr>
              <a:t>Goals for </a:t>
            </a:r>
            <a:r>
              <a:rPr lang="en-US" altLang="en-US" sz="2400" b="1" dirty="0" smtClean="0">
                <a:solidFill>
                  <a:srgbClr val="0000FF"/>
                </a:solidFill>
                <a:latin typeface="+mj-lt"/>
                <a:ea typeface="ヒラギノ角ゴ Pro W3" charset="-128"/>
                <a:cs typeface="+mj-cs"/>
              </a:rPr>
              <a:t>2-µm </a:t>
            </a:r>
            <a:r>
              <a:rPr lang="en-US" altLang="en-US" sz="2400" b="1" dirty="0">
                <a:solidFill>
                  <a:srgbClr val="0000FF"/>
                </a:solidFill>
                <a:latin typeface="+mj-lt"/>
                <a:ea typeface="ヒラギノ角ゴ Pro W3" charset="-128"/>
                <a:cs typeface="+mj-cs"/>
              </a:rPr>
              <a:t>Doppler Lidar</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731581624"/>
              </p:ext>
            </p:extLst>
          </p:nvPr>
        </p:nvGraphicFramePr>
        <p:xfrm>
          <a:off x="457200" y="1519238"/>
          <a:ext cx="8229600" cy="3235324"/>
        </p:xfrm>
        <a:graphic>
          <a:graphicData uri="http://schemas.openxmlformats.org/drawingml/2006/table">
            <a:tbl>
              <a:tblPr firstRow="1" bandRow="1">
                <a:tableStyleId>{8A107856-5554-42FB-B03E-39F5DBC370BA}</a:tableStyleId>
              </a:tblPr>
              <a:tblGrid>
                <a:gridCol w="4114800"/>
                <a:gridCol w="4114800"/>
              </a:tblGrid>
              <a:tr h="370752">
                <a:tc>
                  <a:txBody>
                    <a:bodyPr/>
                    <a:lstStyle/>
                    <a:p>
                      <a:r>
                        <a:rPr lang="en-US" sz="1800" b="1" dirty="0" smtClean="0"/>
                        <a:t>Wavelength</a:t>
                      </a:r>
                      <a:endParaRPr lang="en-US" sz="1800" b="1" dirty="0"/>
                    </a:p>
                  </a:txBody>
                  <a:tcPr marT="45710" marB="45710"/>
                </a:tc>
                <a:tc>
                  <a:txBody>
                    <a:bodyPr/>
                    <a:lstStyle/>
                    <a:p>
                      <a:r>
                        <a:rPr lang="en-US" sz="1800" b="0" dirty="0" smtClean="0"/>
                        <a:t>2.053</a:t>
                      </a:r>
                      <a:r>
                        <a:rPr lang="en-US" sz="1800" b="0" baseline="0" dirty="0" smtClean="0"/>
                        <a:t> -µm</a:t>
                      </a:r>
                      <a:endParaRPr lang="en-US" sz="1800" b="0" dirty="0"/>
                    </a:p>
                  </a:txBody>
                  <a:tcPr marT="45710" marB="45710"/>
                </a:tc>
              </a:tr>
              <a:tr h="370752">
                <a:tc>
                  <a:txBody>
                    <a:bodyPr/>
                    <a:lstStyle/>
                    <a:p>
                      <a:r>
                        <a:rPr lang="en-US" sz="1800" b="1" dirty="0" smtClean="0"/>
                        <a:t>Laser Pulse</a:t>
                      </a:r>
                      <a:r>
                        <a:rPr lang="en-US" sz="1800" b="1" baseline="0" dirty="0" smtClean="0"/>
                        <a:t> Energy</a:t>
                      </a:r>
                      <a:endParaRPr lang="en-US" sz="1800" b="1" dirty="0"/>
                    </a:p>
                  </a:txBody>
                  <a:tcPr marT="45710" marB="45710"/>
                </a:tc>
                <a:tc>
                  <a:txBody>
                    <a:bodyPr/>
                    <a:lstStyle/>
                    <a:p>
                      <a:r>
                        <a:rPr lang="en-US" sz="1800" b="0" dirty="0" smtClean="0"/>
                        <a:t>250 mJ</a:t>
                      </a:r>
                      <a:endParaRPr lang="en-US" sz="1800" b="0" dirty="0"/>
                    </a:p>
                  </a:txBody>
                  <a:tcPr marT="45710" marB="45710"/>
                </a:tc>
              </a:tr>
              <a:tr h="370752">
                <a:tc>
                  <a:txBody>
                    <a:bodyPr/>
                    <a:lstStyle/>
                    <a:p>
                      <a:r>
                        <a:rPr lang="en-US" sz="1800" b="1" dirty="0" smtClean="0"/>
                        <a:t>Repetition Rate</a:t>
                      </a:r>
                      <a:endParaRPr lang="en-US" sz="1800" b="1" dirty="0"/>
                    </a:p>
                  </a:txBody>
                  <a:tcPr marT="45710" marB="45710"/>
                </a:tc>
                <a:tc>
                  <a:txBody>
                    <a:bodyPr/>
                    <a:lstStyle/>
                    <a:p>
                      <a:r>
                        <a:rPr lang="en-US" sz="1800" b="0" dirty="0" smtClean="0"/>
                        <a:t>10 Hz</a:t>
                      </a:r>
                      <a:endParaRPr lang="en-US" sz="1800" b="0" dirty="0"/>
                    </a:p>
                  </a:txBody>
                  <a:tcPr marT="45710" marB="45710"/>
                </a:tc>
              </a:tr>
              <a:tr h="370752">
                <a:tc>
                  <a:txBody>
                    <a:bodyPr/>
                    <a:lstStyle/>
                    <a:p>
                      <a:r>
                        <a:rPr lang="en-US" sz="1800" b="1" dirty="0" smtClean="0"/>
                        <a:t>Pulse Width</a:t>
                      </a:r>
                      <a:endParaRPr lang="en-US" sz="1800" b="1" dirty="0"/>
                    </a:p>
                  </a:txBody>
                  <a:tcPr marT="45710" marB="45710"/>
                </a:tc>
                <a:tc>
                  <a:txBody>
                    <a:bodyPr/>
                    <a:lstStyle/>
                    <a:p>
                      <a:r>
                        <a:rPr lang="en-US" sz="1800" b="0" dirty="0" smtClean="0"/>
                        <a:t>&gt;150 ns</a:t>
                      </a:r>
                      <a:endParaRPr lang="en-US" sz="1800" b="0" dirty="0"/>
                    </a:p>
                  </a:txBody>
                  <a:tcPr marT="45710" marB="45710"/>
                </a:tc>
              </a:tr>
              <a:tr h="370752">
                <a:tc>
                  <a:txBody>
                    <a:bodyPr/>
                    <a:lstStyle/>
                    <a:p>
                      <a:r>
                        <a:rPr lang="en-US" sz="1800" b="1" dirty="0" smtClean="0"/>
                        <a:t>Beam Quality</a:t>
                      </a:r>
                      <a:endParaRPr lang="en-US" sz="1800" b="1" dirty="0"/>
                    </a:p>
                  </a:txBody>
                  <a:tcPr marT="45710" marB="45710"/>
                </a:tc>
                <a:tc>
                  <a:txBody>
                    <a:bodyPr/>
                    <a:lstStyle/>
                    <a:p>
                      <a:r>
                        <a:rPr lang="en-US" sz="1800" b="0" dirty="0" smtClean="0"/>
                        <a:t>M</a:t>
                      </a:r>
                      <a:r>
                        <a:rPr lang="en-US" sz="1800" b="0" baseline="30000" dirty="0" smtClean="0"/>
                        <a:t>2 </a:t>
                      </a:r>
                      <a:r>
                        <a:rPr lang="en-US" sz="1800" b="0" dirty="0" smtClean="0"/>
                        <a:t>&lt; 1.2</a:t>
                      </a:r>
                      <a:endParaRPr lang="en-US" sz="1800" b="0" dirty="0"/>
                    </a:p>
                  </a:txBody>
                  <a:tcPr marT="45710" marB="45710"/>
                </a:tc>
              </a:tr>
              <a:tr h="370752">
                <a:tc>
                  <a:txBody>
                    <a:bodyPr/>
                    <a:lstStyle/>
                    <a:p>
                      <a:r>
                        <a:rPr lang="en-US" sz="1800" b="1" dirty="0" smtClean="0"/>
                        <a:t>Pulse Spectrum</a:t>
                      </a:r>
                      <a:endParaRPr lang="en-US" sz="1800" b="1" dirty="0"/>
                    </a:p>
                  </a:txBody>
                  <a:tcPr marT="45710" marB="45710"/>
                </a:tc>
                <a:tc>
                  <a:txBody>
                    <a:bodyPr/>
                    <a:lstStyle/>
                    <a:p>
                      <a:r>
                        <a:rPr lang="en-US" sz="1800" b="0" dirty="0" smtClean="0"/>
                        <a:t>Single frequency (seeded)</a:t>
                      </a:r>
                      <a:endParaRPr lang="en-US" sz="1800" b="0" dirty="0"/>
                    </a:p>
                  </a:txBody>
                  <a:tcPr marT="45710" marB="45710"/>
                </a:tc>
              </a:tr>
              <a:tr h="370752">
                <a:tc>
                  <a:txBody>
                    <a:bodyPr/>
                    <a:lstStyle/>
                    <a:p>
                      <a:r>
                        <a:rPr lang="en-US" sz="1800" b="1" dirty="0" smtClean="0"/>
                        <a:t>Cooling</a:t>
                      </a:r>
                      <a:endParaRPr lang="en-US" sz="1800" b="1" dirty="0"/>
                    </a:p>
                  </a:txBody>
                  <a:tcPr marT="45710" marB="45710"/>
                </a:tc>
                <a:tc>
                  <a:txBody>
                    <a:bodyPr/>
                    <a:lstStyle/>
                    <a:p>
                      <a:r>
                        <a:rPr lang="en-US" sz="1800" b="0" dirty="0" smtClean="0"/>
                        <a:t>Conductively</a:t>
                      </a:r>
                      <a:r>
                        <a:rPr lang="en-US" sz="1800" b="0" baseline="0" dirty="0" smtClean="0"/>
                        <a:t> cooled via heat pipes</a:t>
                      </a:r>
                      <a:endParaRPr lang="en-US" sz="1800" b="0" dirty="0"/>
                    </a:p>
                  </a:txBody>
                  <a:tcPr marT="45710" marB="45710"/>
                </a:tc>
              </a:tr>
              <a:tr h="640059">
                <a:tc>
                  <a:txBody>
                    <a:bodyPr/>
                    <a:lstStyle/>
                    <a:p>
                      <a:r>
                        <a:rPr lang="en-US" sz="1800" b="1" dirty="0" smtClean="0"/>
                        <a:t>Laser</a:t>
                      </a:r>
                      <a:r>
                        <a:rPr lang="en-US" sz="1800" b="1" baseline="0" dirty="0" smtClean="0"/>
                        <a:t> Size</a:t>
                      </a:r>
                      <a:endParaRPr lang="en-US" sz="1800" b="1" dirty="0"/>
                    </a:p>
                  </a:txBody>
                  <a:tcPr marT="45710" marB="45710"/>
                </a:tc>
                <a:tc>
                  <a:txBody>
                    <a:bodyPr/>
                    <a:lstStyle/>
                    <a:p>
                      <a:r>
                        <a:rPr lang="en-US" sz="1800" b="0" dirty="0" smtClean="0"/>
                        <a:t>23.9” x 14” x</a:t>
                      </a:r>
                      <a:r>
                        <a:rPr lang="en-US" sz="1800" b="0" baseline="0" dirty="0" smtClean="0"/>
                        <a:t> 7.7” (L x W x H)</a:t>
                      </a:r>
                    </a:p>
                    <a:p>
                      <a:r>
                        <a:rPr lang="en-US" sz="1800" b="0" baseline="0" dirty="0" smtClean="0"/>
                        <a:t>Including heat pipes and condenser</a:t>
                      </a:r>
                      <a:endParaRPr lang="en-US" sz="1800" b="0" dirty="0"/>
                    </a:p>
                  </a:txBody>
                  <a:tcPr marT="45710" marB="45710"/>
                </a:tc>
              </a:tr>
            </a:tbl>
          </a:graphicData>
        </a:graphic>
      </p:graphicFrame>
    </p:spTree>
    <p:extLst>
      <p:ext uri="{BB962C8B-B14F-4D97-AF65-F5344CB8AC3E}">
        <p14:creationId xmlns:p14="http://schemas.microsoft.com/office/powerpoint/2010/main" val="277063095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3162" y="2560762"/>
            <a:ext cx="7820474" cy="9755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Ground and Airborne Campaigns</a:t>
            </a:r>
            <a:endParaRPr lang="en-US" altLang="en-US" sz="2800" b="1" kern="0" dirty="0">
              <a:solidFill>
                <a:srgbClr val="0000FF"/>
              </a:solidFill>
              <a:ea typeface="ヒラギノ角ゴ Pro W3" charset="-128"/>
            </a:endParaRPr>
          </a:p>
        </p:txBody>
      </p:sp>
    </p:spTree>
    <p:extLst>
      <p:ext uri="{BB962C8B-B14F-4D97-AF65-F5344CB8AC3E}">
        <p14:creationId xmlns:p14="http://schemas.microsoft.com/office/powerpoint/2010/main" val="282744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3339" y="152344"/>
            <a:ext cx="7820474" cy="512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Ground and Airborne Campaigns</a:t>
            </a:r>
            <a:endParaRPr lang="en-US" altLang="en-US" sz="2800" b="1" kern="0" dirty="0">
              <a:solidFill>
                <a:srgbClr val="0000FF"/>
              </a:solidFill>
              <a:ea typeface="ヒラギノ角ゴ Pro W3"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694477407"/>
              </p:ext>
            </p:extLst>
          </p:nvPr>
        </p:nvGraphicFramePr>
        <p:xfrm>
          <a:off x="794480" y="1007255"/>
          <a:ext cx="7789891" cy="4881880"/>
        </p:xfrm>
        <a:graphic>
          <a:graphicData uri="http://schemas.openxmlformats.org/drawingml/2006/table">
            <a:tbl>
              <a:tblPr firstRow="1" bandRow="1">
                <a:tableStyleId>{BC89EF96-8CEA-46FF-86C4-4CE0E7609802}</a:tableStyleId>
              </a:tblPr>
              <a:tblGrid>
                <a:gridCol w="689546"/>
                <a:gridCol w="814466"/>
                <a:gridCol w="1279160"/>
                <a:gridCol w="1474033"/>
                <a:gridCol w="3532686"/>
              </a:tblGrid>
              <a:tr h="370840">
                <a:tc>
                  <a:txBody>
                    <a:bodyPr/>
                    <a:lstStyle/>
                    <a:p>
                      <a:pPr algn="ctr"/>
                      <a:r>
                        <a:rPr lang="en-US" sz="1000" b="0" dirty="0" smtClean="0"/>
                        <a:t>Date</a:t>
                      </a:r>
                      <a:endParaRPr lang="en-US" sz="1000" b="0" dirty="0"/>
                    </a:p>
                  </a:txBody>
                  <a:tcPr anchor="ctr"/>
                </a:tc>
                <a:tc>
                  <a:txBody>
                    <a:bodyPr/>
                    <a:lstStyle/>
                    <a:p>
                      <a:pPr algn="ctr"/>
                      <a:r>
                        <a:rPr lang="en-US" sz="1000" b="0" dirty="0" smtClean="0"/>
                        <a:t>Platform</a:t>
                      </a:r>
                      <a:endParaRPr lang="en-US" sz="1000" b="0" dirty="0"/>
                    </a:p>
                  </a:txBody>
                  <a:tcPr anchor="ctr"/>
                </a:tc>
                <a:tc>
                  <a:txBody>
                    <a:bodyPr/>
                    <a:lstStyle/>
                    <a:p>
                      <a:pPr algn="ctr"/>
                      <a:r>
                        <a:rPr lang="en-US" sz="1000" b="0" dirty="0" smtClean="0"/>
                        <a:t>Location</a:t>
                      </a:r>
                      <a:endParaRPr lang="en-US" sz="1000" b="0" dirty="0"/>
                    </a:p>
                  </a:txBody>
                  <a:tcPr anchor="ctr"/>
                </a:tc>
                <a:tc>
                  <a:txBody>
                    <a:bodyPr/>
                    <a:lstStyle/>
                    <a:p>
                      <a:pPr algn="ctr"/>
                      <a:r>
                        <a:rPr lang="en-US" sz="1000" b="0" dirty="0" smtClean="0"/>
                        <a:t>Objective</a:t>
                      </a:r>
                      <a:endParaRPr lang="en-US" sz="1000" b="0" dirty="0"/>
                    </a:p>
                  </a:txBody>
                  <a:tcPr anchor="ctr"/>
                </a:tc>
                <a:tc>
                  <a:txBody>
                    <a:bodyPr/>
                    <a:lstStyle/>
                    <a:p>
                      <a:pPr algn="ctr"/>
                      <a:r>
                        <a:rPr lang="en-US" sz="1000" b="0" dirty="0" smtClean="0"/>
                        <a:t>Publications</a:t>
                      </a:r>
                      <a:endParaRPr lang="en-US" sz="1000" b="0" dirty="0"/>
                    </a:p>
                  </a:txBody>
                  <a:tcPr anchor="ctr"/>
                </a:tc>
              </a:tr>
              <a:tr h="370840">
                <a:tc>
                  <a:txBody>
                    <a:bodyPr/>
                    <a:lstStyle/>
                    <a:p>
                      <a:pPr algn="ctr"/>
                      <a:r>
                        <a:rPr lang="en-US" sz="1000" b="0" dirty="0" smtClean="0"/>
                        <a:t>2004-2005</a:t>
                      </a:r>
                      <a:endParaRPr lang="en-US" sz="1000" b="0" dirty="0"/>
                    </a:p>
                  </a:txBody>
                  <a:tcPr anchor="ctr"/>
                </a:tc>
                <a:tc>
                  <a:txBody>
                    <a:bodyPr/>
                    <a:lstStyle/>
                    <a:p>
                      <a:pPr algn="ctr"/>
                      <a:r>
                        <a:rPr lang="en-US" sz="1000" b="0" dirty="0" smtClean="0"/>
                        <a:t>VALIDAR Trailer</a:t>
                      </a:r>
                      <a:endParaRPr lang="en-US" sz="1000" b="0" dirty="0"/>
                    </a:p>
                  </a:txBody>
                  <a:tcPr anchor="ctr"/>
                </a:tc>
                <a:tc>
                  <a:txBody>
                    <a:bodyPr/>
                    <a:lstStyle/>
                    <a:p>
                      <a:pPr algn="ctr"/>
                      <a:r>
                        <a:rPr lang="en-US" sz="1000" b="0" dirty="0" smtClean="0"/>
                        <a:t>Hampton, VA</a:t>
                      </a:r>
                      <a:endParaRPr lang="en-US" sz="1000" b="0" dirty="0"/>
                    </a:p>
                  </a:txBody>
                  <a:tcPr anchor="ctr"/>
                </a:tc>
                <a:tc>
                  <a:txBody>
                    <a:bodyPr/>
                    <a:lstStyle/>
                    <a:p>
                      <a:pPr algn="ctr"/>
                      <a:r>
                        <a:rPr lang="en-US" sz="1000" b="0" dirty="0" smtClean="0"/>
                        <a:t>Technology Validation</a:t>
                      </a:r>
                      <a:endParaRPr lang="en-US" sz="1000" b="0" dirty="0"/>
                    </a:p>
                  </a:txBody>
                  <a:tcPr anchor="ctr"/>
                </a:tc>
                <a:tc>
                  <a:txBody>
                    <a:bodyPr/>
                    <a:lstStyle/>
                    <a:p>
                      <a:pPr marL="0" indent="0" algn="ctr">
                        <a:buSzPct val="90000"/>
                        <a:buFont typeface="Wingdings" panose="05000000000000000000" pitchFamily="2" charset="2"/>
                        <a:buChar char="v"/>
                      </a:pPr>
                      <a:r>
                        <a:rPr lang="en-US" sz="800" b="0" dirty="0" smtClean="0"/>
                        <a:t>G. J. Koch, J. Y. Beyon, B. W. Barnes, M. Petros, J. Yu, F. Amzajerdian, M. J. Kavaya, and U. N. Singh, “High-Energy 2-micron Doppler Lidar for Wind Measurements,” Opt. Engr. 46(11), 116201-1 to 116201-14 (2007)</a:t>
                      </a:r>
                    </a:p>
                  </a:txBody>
                  <a:tcPr anchor="ctr"/>
                </a:tc>
              </a:tr>
              <a:tr h="370840">
                <a:tc>
                  <a:txBody>
                    <a:bodyPr/>
                    <a:lstStyle/>
                    <a:p>
                      <a:pPr algn="ctr"/>
                      <a:r>
                        <a:rPr lang="en-US" sz="1000" b="0" dirty="0" smtClean="0"/>
                        <a:t>Mar 2009</a:t>
                      </a:r>
                      <a:endParaRPr lang="en-US" sz="1000" b="0" dirty="0"/>
                    </a:p>
                  </a:txBody>
                  <a:tcPr anchor="ctr"/>
                </a:tc>
                <a:tc>
                  <a:txBody>
                    <a:bodyPr/>
                    <a:lstStyle/>
                    <a:p>
                      <a:pPr algn="ctr"/>
                      <a:r>
                        <a:rPr lang="en-US" sz="1000" b="0" dirty="0" smtClean="0"/>
                        <a:t>VALIDAR Trailer</a:t>
                      </a:r>
                      <a:endParaRPr lang="en-US" sz="1000" b="0" dirty="0"/>
                    </a:p>
                  </a:txBody>
                  <a:tcPr anchor="ctr"/>
                </a:tc>
                <a:tc>
                  <a:txBody>
                    <a:bodyPr/>
                    <a:lstStyle/>
                    <a:p>
                      <a:pPr algn="ctr"/>
                      <a:r>
                        <a:rPr lang="en-US" sz="1000" b="0" dirty="0" smtClean="0"/>
                        <a:t>Howard University, Beltsville, MD</a:t>
                      </a:r>
                      <a:endParaRPr lang="en-US" sz="1000" b="0" dirty="0"/>
                    </a:p>
                  </a:txBody>
                  <a:tcPr anchor="ctr"/>
                </a:tc>
                <a:tc>
                  <a:txBody>
                    <a:bodyPr/>
                    <a:lstStyle/>
                    <a:p>
                      <a:pPr algn="ctr"/>
                      <a:r>
                        <a:rPr lang="en-US" sz="1000" b="0" dirty="0" smtClean="0"/>
                        <a:t>Wind Intercomparisons</a:t>
                      </a:r>
                      <a:r>
                        <a:rPr lang="en-US" sz="1000" b="0" baseline="0" dirty="0" smtClean="0"/>
                        <a:t> between sensors</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Grady J. Koch, Jeffrey Y. Beyon,, Paul J. Petzar, Mulugeta Petros, Jirong Yu, Bo C. Trieu, Michael J. Kavaya, Upendra N. Singh,, Edward A. Modlin, Bruce W. Barnes, and Belay B. Demoz , “Field Testing of a High-Energy 2-Micron Doppler Lidar,” Journal of Applied Remote Sensing, Vol. 4, 043512 (2010)</a:t>
                      </a:r>
                    </a:p>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B. Demoz, B. Gentry, T. Bacha, K. Vermeesch, H. Chen, D. Venable, E. Joseph G. Koch, U. Singh, M Boquet, L. Sauvage, “Multi-instrument Wind Comparisons at Howard University Beltsville campus: An update,” Working Group on Space-Based Lidar Winds, Bar Harbor, ME (24-26 Aug 2010)</a:t>
                      </a:r>
                    </a:p>
                  </a:txBody>
                  <a:tcPr anchor="ctr"/>
                </a:tc>
              </a:tr>
              <a:tr h="370840">
                <a:tc>
                  <a:txBody>
                    <a:bodyPr/>
                    <a:lstStyle/>
                    <a:p>
                      <a:pPr algn="ctr"/>
                      <a:r>
                        <a:rPr lang="en-US" sz="1000" b="0" dirty="0" smtClean="0"/>
                        <a:t>Aug-Sep 2010</a:t>
                      </a:r>
                      <a:endParaRPr lang="en-US" sz="1000" b="0" dirty="0"/>
                    </a:p>
                  </a:txBody>
                  <a:tcPr anchor="ctr"/>
                </a:tc>
                <a:tc>
                  <a:txBody>
                    <a:bodyPr/>
                    <a:lstStyle/>
                    <a:p>
                      <a:pPr algn="ctr"/>
                      <a:r>
                        <a:rPr lang="en-US" sz="1000" b="0" dirty="0" smtClean="0"/>
                        <a:t>DC-8</a:t>
                      </a:r>
                      <a:endParaRPr lang="en-US" sz="1000" b="0" dirty="0"/>
                    </a:p>
                  </a:txBody>
                  <a:tcPr anchor="ctr"/>
                </a:tc>
                <a:tc>
                  <a:txBody>
                    <a:bodyPr/>
                    <a:lstStyle/>
                    <a:p>
                      <a:pPr algn="ctr"/>
                      <a:r>
                        <a:rPr lang="en-US" sz="1000" b="0" dirty="0" smtClean="0"/>
                        <a:t>Based Fort Lauderdale, FL</a:t>
                      </a:r>
                      <a:endParaRPr lang="en-US" sz="1000" b="0" dirty="0"/>
                    </a:p>
                  </a:txBody>
                  <a:tcPr anchor="ctr"/>
                </a:tc>
                <a:tc>
                  <a:txBody>
                    <a:bodyPr/>
                    <a:lstStyle/>
                    <a:p>
                      <a:pPr algn="ctr"/>
                      <a:r>
                        <a:rPr lang="en-US" sz="1000" b="0" dirty="0" smtClean="0"/>
                        <a:t>NASA GRIP campaign</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M. J. Kavaya, J. Y. Beyon, G. J. Koch, M. Petros, P. J. Petzar, U. N. Singh, B. C. Trieu, and J. Yu, “The Doppler Aerosol Wind Lidar (DAWN) Airborne, Wind-Profiling, Coherent-Detection Lidar System: Overview, Flight Results, and Plans,” Journal of Atmospheric and Oceanic Technology (JTECH) 34 (4), 826-842 (April 2014)</a:t>
                      </a:r>
                    </a:p>
                  </a:txBody>
                  <a:tcPr anchor="ctr"/>
                </a:tc>
              </a:tr>
              <a:tr h="370840">
                <a:tc>
                  <a:txBody>
                    <a:bodyPr/>
                    <a:lstStyle/>
                    <a:p>
                      <a:pPr algn="ctr"/>
                      <a:r>
                        <a:rPr lang="en-US" sz="1000" b="0" dirty="0" smtClean="0"/>
                        <a:t>Oct 2011</a:t>
                      </a:r>
                      <a:endParaRPr lang="en-US" sz="1000" b="0" dirty="0"/>
                    </a:p>
                  </a:txBody>
                  <a:tcPr anchor="ctr"/>
                </a:tc>
                <a:tc>
                  <a:txBody>
                    <a:bodyPr/>
                    <a:lstStyle/>
                    <a:p>
                      <a:pPr algn="ctr"/>
                      <a:r>
                        <a:rPr lang="en-US" sz="1000" b="0" dirty="0" smtClean="0"/>
                        <a:t>VALIDAR</a:t>
                      </a:r>
                      <a:r>
                        <a:rPr lang="en-US" sz="1000" b="0" baseline="0" dirty="0" smtClean="0"/>
                        <a:t> Trailer</a:t>
                      </a:r>
                      <a:endParaRPr lang="en-US" sz="1000" b="0" dirty="0"/>
                    </a:p>
                  </a:txBody>
                  <a:tcPr anchor="ctr"/>
                </a:tc>
                <a:tc>
                  <a:txBody>
                    <a:bodyPr/>
                    <a:lstStyle/>
                    <a:p>
                      <a:pPr algn="ctr"/>
                      <a:r>
                        <a:rPr lang="en-US" sz="1000" b="0" dirty="0" smtClean="0"/>
                        <a:t>Fort Story, Virginia Beach, VA</a:t>
                      </a:r>
                      <a:endParaRPr lang="en-US" sz="1000" b="0" dirty="0"/>
                    </a:p>
                  </a:txBody>
                  <a:tcPr anchor="ctr"/>
                </a:tc>
                <a:tc>
                  <a:txBody>
                    <a:bodyPr/>
                    <a:lstStyle/>
                    <a:p>
                      <a:pPr algn="ctr"/>
                      <a:r>
                        <a:rPr lang="en-US" sz="1000" b="0" dirty="0" smtClean="0"/>
                        <a:t>Offshore wind turbine energy research</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G. Koch, J. Beyon, E. Modlin, P. Petzar, S. Woll, M. Petros, J. Yu, and M. Kavaya, “Side-scan Doppler lidar for offshore wind energy applications,” J. Appl. Remote Sens. 6(1), 063562 (2012)</a:t>
                      </a:r>
                      <a:endParaRPr lang="en-US" sz="800" b="0" kern="1200" dirty="0">
                        <a:solidFill>
                          <a:schemeClr val="tx1"/>
                        </a:solidFill>
                        <a:latin typeface="+mn-lt"/>
                        <a:ea typeface="+mn-ea"/>
                        <a:cs typeface="+mn-cs"/>
                      </a:endParaRPr>
                    </a:p>
                  </a:txBody>
                  <a:tcPr anchor="ctr"/>
                </a:tc>
              </a:tr>
              <a:tr h="370840">
                <a:tc>
                  <a:txBody>
                    <a:bodyPr/>
                    <a:lstStyle/>
                    <a:p>
                      <a:pPr algn="ctr"/>
                      <a:r>
                        <a:rPr lang="en-US" sz="1000" b="0" dirty="0" smtClean="0"/>
                        <a:t>Nov 2012 &amp; July</a:t>
                      </a:r>
                      <a:r>
                        <a:rPr lang="en-US" sz="1000" b="0" baseline="0" dirty="0" smtClean="0"/>
                        <a:t> 2013</a:t>
                      </a:r>
                      <a:endParaRPr lang="en-US" sz="1000" b="0" dirty="0"/>
                    </a:p>
                  </a:txBody>
                  <a:tcPr anchor="ctr"/>
                </a:tc>
                <a:tc>
                  <a:txBody>
                    <a:bodyPr/>
                    <a:lstStyle/>
                    <a:p>
                      <a:pPr algn="ctr"/>
                      <a:r>
                        <a:rPr lang="en-US" sz="1000" b="0" dirty="0" smtClean="0"/>
                        <a:t>UC-12B</a:t>
                      </a:r>
                      <a:endParaRPr lang="en-US" sz="1000" b="0" dirty="0"/>
                    </a:p>
                  </a:txBody>
                  <a:tcPr anchor="ctr"/>
                </a:tc>
                <a:tc>
                  <a:txBody>
                    <a:bodyPr/>
                    <a:lstStyle/>
                    <a:p>
                      <a:pPr algn="ctr"/>
                      <a:r>
                        <a:rPr lang="en-US" sz="1000" b="0" dirty="0" smtClean="0"/>
                        <a:t>Ocean off Virginia Beach, VA and Ocean City, MD</a:t>
                      </a:r>
                      <a:endParaRPr lang="en-US" sz="10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Offshore</a:t>
                      </a:r>
                      <a:r>
                        <a:rPr lang="en-US" sz="1000" b="0" baseline="0" dirty="0" smtClean="0"/>
                        <a:t> wind turbine energy research </a:t>
                      </a:r>
                      <a:r>
                        <a:rPr lang="en-US" sz="1000" b="0" dirty="0" smtClean="0"/>
                        <a:t>&amp; technology</a:t>
                      </a:r>
                      <a:r>
                        <a:rPr lang="en-US" sz="1000" b="0" baseline="0" dirty="0" smtClean="0"/>
                        <a:t> validation</a:t>
                      </a:r>
                      <a:endParaRPr lang="en-US" sz="1000" b="0" dirty="0" smtClean="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Grady J. Koch, Jeffrey Y. Beyon, Larry J. Cowen, Michael J. Kavaya, and Michael S. Grant, “Three-dimensional wind profiling of offshore wind energy areas with airborne Doppler lidar,” Journal of Applied Remote Sensing 8 (1), 083662 (2014)</a:t>
                      </a:r>
                      <a:endParaRPr lang="en-US" sz="800" b="0" kern="1200" dirty="0">
                        <a:solidFill>
                          <a:schemeClr val="tx1"/>
                        </a:solidFill>
                        <a:latin typeface="+mn-lt"/>
                        <a:ea typeface="+mn-ea"/>
                        <a:cs typeface="+mn-cs"/>
                      </a:endParaRPr>
                    </a:p>
                  </a:txBody>
                  <a:tcPr anchor="ctr"/>
                </a:tc>
              </a:tr>
              <a:tr h="370840">
                <a:tc>
                  <a:txBody>
                    <a:bodyPr/>
                    <a:lstStyle/>
                    <a:p>
                      <a:pPr algn="ctr"/>
                      <a:r>
                        <a:rPr lang="en-US" sz="1000" b="0" dirty="0" smtClean="0"/>
                        <a:t>Oct-Nov 2014</a:t>
                      </a:r>
                      <a:endParaRPr lang="en-US" sz="1000" b="0" dirty="0"/>
                    </a:p>
                  </a:txBody>
                  <a:tcPr anchor="ctr"/>
                </a:tc>
                <a:tc>
                  <a:txBody>
                    <a:bodyPr/>
                    <a:lstStyle/>
                    <a:p>
                      <a:pPr algn="ctr"/>
                      <a:r>
                        <a:rPr lang="en-US" sz="1000" b="0" dirty="0" smtClean="0"/>
                        <a:t>UC-12B</a:t>
                      </a:r>
                      <a:endParaRPr lang="en-US" sz="1000" b="0" dirty="0"/>
                    </a:p>
                  </a:txBody>
                  <a:tcPr anchor="ctr"/>
                </a:tc>
                <a:tc>
                  <a:txBody>
                    <a:bodyPr/>
                    <a:lstStyle/>
                    <a:p>
                      <a:pPr algn="ctr"/>
                      <a:r>
                        <a:rPr lang="en-US" sz="1000" b="0" dirty="0" smtClean="0"/>
                        <a:t>Kangerlussuaq, Greenland</a:t>
                      </a:r>
                      <a:endParaRPr lang="en-US" sz="1000" b="0" dirty="0"/>
                    </a:p>
                  </a:txBody>
                  <a:tcPr anchor="ctr"/>
                </a:tc>
                <a:tc>
                  <a:txBody>
                    <a:bodyPr/>
                    <a:lstStyle/>
                    <a:p>
                      <a:pPr algn="ctr"/>
                      <a:r>
                        <a:rPr lang="en-US" sz="1000" b="0" dirty="0" smtClean="0"/>
                        <a:t>ADM cal/val investigations &amp; arctic warming science</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G. D. Emmitt, M. Kavaya, G. Koch, S. Greco, R. Kakar, and U. Singh, “USA Airborne Participation in ADM Cal/Val and Lessons Learned from Satellite Validation Campaigns,” ADM</a:t>
                      </a:r>
                      <a:r>
                        <a:rPr lang="en-US" sz="800" b="0" kern="1200" baseline="0" dirty="0" smtClean="0">
                          <a:solidFill>
                            <a:schemeClr val="tx1"/>
                          </a:solidFill>
                          <a:latin typeface="+mn-lt"/>
                          <a:ea typeface="+mn-ea"/>
                          <a:cs typeface="+mn-cs"/>
                        </a:rPr>
                        <a:t> Cal/Val Workshop, Frascati, Italy (10-13 February 2015)</a:t>
                      </a:r>
                      <a:endParaRPr lang="en-US" sz="800" b="0" kern="1200" dirty="0">
                        <a:solidFill>
                          <a:schemeClr val="tx1"/>
                        </a:solidFill>
                        <a:latin typeface="+mn-lt"/>
                        <a:ea typeface="+mn-ea"/>
                        <a:cs typeface="+mn-cs"/>
                      </a:endParaRPr>
                    </a:p>
                  </a:txBody>
                  <a:tcPr anchor="ctr"/>
                </a:tc>
              </a:tr>
              <a:tr h="370840">
                <a:tc>
                  <a:txBody>
                    <a:bodyPr/>
                    <a:lstStyle/>
                    <a:p>
                      <a:pPr algn="ctr"/>
                      <a:r>
                        <a:rPr lang="en-US" sz="1000" b="0" dirty="0" smtClean="0"/>
                        <a:t>May 2015</a:t>
                      </a:r>
                      <a:endParaRPr lang="en-US" sz="1000" b="0" dirty="0"/>
                    </a:p>
                  </a:txBody>
                  <a:tcPr anchor="ctr"/>
                </a:tc>
                <a:tc>
                  <a:txBody>
                    <a:bodyPr/>
                    <a:lstStyle/>
                    <a:p>
                      <a:pPr algn="ctr"/>
                      <a:r>
                        <a:rPr lang="en-US" sz="1000" b="0" dirty="0" smtClean="0"/>
                        <a:t>DC-8</a:t>
                      </a:r>
                      <a:endParaRPr lang="en-US" sz="1000" b="0" dirty="0"/>
                    </a:p>
                  </a:txBody>
                  <a:tcPr anchor="ctr"/>
                </a:tc>
                <a:tc>
                  <a:txBody>
                    <a:bodyPr/>
                    <a:lstStyle/>
                    <a:p>
                      <a:pPr algn="ctr"/>
                      <a:r>
                        <a:rPr lang="en-US" sz="1000" b="0" dirty="0" smtClean="0"/>
                        <a:t>Keflavik, Iceland</a:t>
                      </a:r>
                      <a:endParaRPr lang="en-US" sz="1000" b="0" dirty="0"/>
                    </a:p>
                  </a:txBody>
                  <a:tcPr anchor="ctr"/>
                </a:tc>
                <a:tc>
                  <a:txBody>
                    <a:bodyPr/>
                    <a:lstStyle/>
                    <a:p>
                      <a:pPr algn="ctr"/>
                      <a:r>
                        <a:rPr lang="en-US" sz="1000" b="0" dirty="0" smtClean="0"/>
                        <a:t>ADM cal/val investigations with DLR Dassault Falcon 20E &amp; arctic warming science</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G. D. Emmitt, S. Greco,</a:t>
                      </a:r>
                      <a:r>
                        <a:rPr lang="en-US" sz="800" b="0" kern="1200" baseline="0" dirty="0" smtClean="0">
                          <a:solidFill>
                            <a:schemeClr val="tx1"/>
                          </a:solidFill>
                          <a:latin typeface="+mn-lt"/>
                          <a:ea typeface="+mn-ea"/>
                          <a:cs typeface="+mn-cs"/>
                        </a:rPr>
                        <a:t> and K. Godwin, “PolarWinds Campaign I results and plans for Campaign II,” Working Group on Space-Based Lidar Winds, Boulder, CO (2015)</a:t>
                      </a:r>
                      <a:endParaRPr lang="en-US" sz="800" b="0" kern="1200" dirty="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09226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1243013" y="8370"/>
            <a:ext cx="6645275" cy="1038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2400" b="1" dirty="0" smtClean="0">
                <a:solidFill>
                  <a:srgbClr val="0000FF"/>
                </a:solidFill>
                <a:ea typeface="ヒラギノ角ゴ Pro W3" charset="-128"/>
              </a:rPr>
              <a:t>Comparison of DAWN Coherent Lidar and Sonde</a:t>
            </a:r>
            <a:br>
              <a:rPr lang="en-US" altLang="en-US" sz="2400" b="1" dirty="0" smtClean="0">
                <a:solidFill>
                  <a:srgbClr val="0000FF"/>
                </a:solidFill>
                <a:ea typeface="ヒラギノ角ゴ Pro W3" charset="-128"/>
              </a:rPr>
            </a:br>
            <a:r>
              <a:rPr lang="en-US" altLang="en-US" sz="2400" b="1" dirty="0" smtClean="0">
                <a:solidFill>
                  <a:srgbClr val="0000FF"/>
                </a:solidFill>
                <a:ea typeface="ヒラギノ角ゴ Pro W3" charset="-128"/>
              </a:rPr>
              <a:t>Howard University, Beltsville, MD, March 2009</a:t>
            </a:r>
            <a:endParaRPr lang="en-US" altLang="en-US" sz="2400" b="1" dirty="0" smtClean="0">
              <a:solidFill>
                <a:schemeClr val="folHlink"/>
              </a:solidFill>
              <a:ea typeface="ヒラギノ角ゴ Pro W3" charset="-128"/>
            </a:endParaRPr>
          </a:p>
        </p:txBody>
      </p:sp>
      <p:graphicFrame>
        <p:nvGraphicFramePr>
          <p:cNvPr id="2050" name="Object 2"/>
          <p:cNvGraphicFramePr>
            <a:graphicFrameLocks noGrp="1" noChangeAspect="1"/>
          </p:cNvGraphicFramePr>
          <p:nvPr>
            <p:extLst>
              <p:ext uri="{D42A27DB-BD31-4B8C-83A1-F6EECF244321}">
                <p14:modId xmlns:p14="http://schemas.microsoft.com/office/powerpoint/2010/main" val="3457940468"/>
              </p:ext>
            </p:extLst>
          </p:nvPr>
        </p:nvGraphicFramePr>
        <p:xfrm>
          <a:off x="390525" y="490971"/>
          <a:ext cx="4216400" cy="4217988"/>
        </p:xfrm>
        <a:graphic>
          <a:graphicData uri="http://schemas.openxmlformats.org/presentationml/2006/ole">
            <mc:AlternateContent xmlns:mc="http://schemas.openxmlformats.org/markup-compatibility/2006">
              <mc:Choice xmlns:v="urn:schemas-microsoft-com:vml" Requires="v">
                <p:oleObj spid="_x0000_s63582" name="KGPlot" r:id="rId3" imgW="6852675" imgH="6864847" progId="">
                  <p:embed/>
                </p:oleObj>
              </mc:Choice>
              <mc:Fallback>
                <p:oleObj name="KGPlot" r:id="rId3" imgW="6852675" imgH="6864847"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490971"/>
                        <a:ext cx="42164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1" name="Object 4"/>
          <p:cNvGraphicFramePr>
            <a:graphicFrameLocks noChangeAspect="1"/>
          </p:cNvGraphicFramePr>
          <p:nvPr>
            <p:extLst>
              <p:ext uri="{D42A27DB-BD31-4B8C-83A1-F6EECF244321}">
                <p14:modId xmlns:p14="http://schemas.microsoft.com/office/powerpoint/2010/main" val="4283731883"/>
              </p:ext>
            </p:extLst>
          </p:nvPr>
        </p:nvGraphicFramePr>
        <p:xfrm>
          <a:off x="4122738" y="490971"/>
          <a:ext cx="4240212" cy="4241800"/>
        </p:xfrm>
        <a:graphic>
          <a:graphicData uri="http://schemas.openxmlformats.org/presentationml/2006/ole">
            <mc:AlternateContent xmlns:mc="http://schemas.openxmlformats.org/markup-compatibility/2006">
              <mc:Choice xmlns:v="urn:schemas-microsoft-com:vml" Requires="v">
                <p:oleObj spid="_x0000_s63583" name="KGPlot" r:id="rId5" imgW="6852675" imgH="6864847" progId="">
                  <p:embed/>
                </p:oleObj>
              </mc:Choice>
              <mc:Fallback>
                <p:oleObj name="KGPlot" r:id="rId5" imgW="6852675" imgH="686484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738" y="490971"/>
                        <a:ext cx="4240212"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12"/>
          <p:cNvSpPr txBox="1">
            <a:spLocks noChangeArrowheads="1"/>
          </p:cNvSpPr>
          <p:nvPr/>
        </p:nvSpPr>
        <p:spPr bwMode="auto">
          <a:xfrm>
            <a:off x="1706563" y="4905809"/>
            <a:ext cx="5799137" cy="1016000"/>
          </a:xfrm>
          <a:prstGeom prst="rect">
            <a:avLst/>
          </a:prstGeom>
          <a:noFill/>
          <a:ln w="12700">
            <a:noFill/>
            <a:miter lim="800000"/>
            <a:headEnd/>
            <a:tailEnd/>
          </a:ln>
        </p:spPr>
        <p:txBody>
          <a:bodyPr>
            <a:spAutoFit/>
          </a:bodyPr>
          <a:lstStyle/>
          <a:p>
            <a:pPr eaLnBrk="1" hangingPunct="1">
              <a:buFontTx/>
              <a:buChar char="•"/>
              <a:defRPr/>
            </a:pPr>
            <a:r>
              <a:rPr lang="en-US" sz="2000" dirty="0">
                <a:latin typeface="+mj-lt"/>
              </a:rPr>
              <a:t> Root-mean-square of difference between two sensors for all points shown is </a:t>
            </a:r>
            <a:r>
              <a:rPr lang="en-US" sz="2000" b="1" u="sng" dirty="0">
                <a:solidFill>
                  <a:srgbClr val="F81B16"/>
                </a:solidFill>
                <a:latin typeface="+mj-lt"/>
              </a:rPr>
              <a:t>1.06 m/s  </a:t>
            </a:r>
            <a:r>
              <a:rPr lang="en-US" sz="2000" dirty="0">
                <a:solidFill>
                  <a:srgbClr val="000000"/>
                </a:solidFill>
                <a:latin typeface="+mj-lt"/>
              </a:rPr>
              <a:t>for wind speed and</a:t>
            </a:r>
            <a:r>
              <a:rPr lang="en-US" sz="2000" b="1" u="sng" dirty="0">
                <a:solidFill>
                  <a:srgbClr val="F81B16"/>
                </a:solidFill>
                <a:latin typeface="+mj-lt"/>
              </a:rPr>
              <a:t> 5.78 deg. </a:t>
            </a:r>
            <a:r>
              <a:rPr lang="en-US" sz="2000" dirty="0">
                <a:solidFill>
                  <a:srgbClr val="000000"/>
                </a:solidFill>
                <a:latin typeface="+mj-lt"/>
              </a:rPr>
              <a:t>for wind direction</a:t>
            </a:r>
          </a:p>
        </p:txBody>
      </p:sp>
    </p:spTree>
    <p:extLst>
      <p:ext uri="{BB962C8B-B14F-4D97-AF65-F5344CB8AC3E}">
        <p14:creationId xmlns:p14="http://schemas.microsoft.com/office/powerpoint/2010/main" val="75179676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23026" y="71438"/>
            <a:ext cx="6645275" cy="615950"/>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2800" b="1" dirty="0">
                <a:solidFill>
                  <a:srgbClr val="0000FF"/>
                </a:solidFill>
                <a:ea typeface="ヒラギノ角ゴ Pro W3" charset="-128"/>
              </a:rPr>
              <a:t>DC-8 Wind Lidar During GRIP (2010)</a:t>
            </a:r>
          </a:p>
        </p:txBody>
      </p:sp>
      <p:pic>
        <p:nvPicPr>
          <p:cNvPr id="24579" name="Picture 2" descr="C:\Users\mkavaya\Documents\Projects\GRIP DC-8\Pictures\Bo\DA_100803_DC8_integration_done\IMG_57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43" y="2848939"/>
            <a:ext cx="48863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C:\Documents and Settings\gde.SWANET\Local Settings\Temp\Temporary Directory 5 for Images.zip\Images\0901-172011-172029.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3232150"/>
            <a:ext cx="38877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p:cNvPicPr>
            <a:picLocks noChangeAspect="1" noChangeArrowheads="1"/>
          </p:cNvPicPr>
          <p:nvPr/>
        </p:nvPicPr>
        <p:blipFill>
          <a:blip r:embed="rId4">
            <a:extLst>
              <a:ext uri="{28A0092B-C50C-407E-A947-70E740481C1C}">
                <a14:useLocalDpi xmlns:a14="http://schemas.microsoft.com/office/drawing/2010/main" val="0"/>
              </a:ext>
            </a:extLst>
          </a:blip>
          <a:srcRect l="3323" b="906"/>
          <a:stretch>
            <a:fillRect/>
          </a:stretch>
        </p:blipFill>
        <p:spPr bwMode="auto">
          <a:xfrm>
            <a:off x="6377977" y="807309"/>
            <a:ext cx="2384425"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4743" y="1248739"/>
            <a:ext cx="6083300" cy="1600200"/>
          </a:xfrm>
          <a:prstGeom prst="rect">
            <a:avLst/>
          </a:prstGeom>
          <a:noFill/>
        </p:spPr>
        <p:txBody>
          <a:bodyPr>
            <a:spAutoFit/>
          </a:bodyPr>
          <a:lstStyle/>
          <a:p>
            <a:pPr marL="285750" indent="-285750" eaLnBrk="1" hangingPunct="1">
              <a:buFont typeface="Arial" panose="020B0604020202020204" pitchFamily="34" charset="0"/>
              <a:buChar char="•"/>
              <a:defRPr/>
            </a:pPr>
            <a:r>
              <a:rPr lang="en-US" sz="2000" dirty="0">
                <a:latin typeface="Arial" panose="020B0604020202020204" pitchFamily="34" charset="0"/>
              </a:rPr>
              <a:t>Harden the transmitter for airborne application </a:t>
            </a:r>
          </a:p>
          <a:p>
            <a:pPr marL="285750" indent="-285750" eaLnBrk="1" hangingPunct="1">
              <a:buFont typeface="Arial" panose="020B0604020202020204" pitchFamily="34" charset="0"/>
              <a:buChar char="•"/>
              <a:defRPr/>
            </a:pPr>
            <a:r>
              <a:rPr lang="en-US" sz="2000" dirty="0">
                <a:latin typeface="Arial" panose="020B0604020202020204" pitchFamily="34" charset="0"/>
              </a:rPr>
              <a:t>Add telescope and scanner within the enclosure</a:t>
            </a:r>
          </a:p>
          <a:p>
            <a:pPr marL="285750" indent="-285750" eaLnBrk="1" hangingPunct="1">
              <a:buFont typeface="Arial" panose="020B0604020202020204" pitchFamily="34" charset="0"/>
              <a:buChar char="•"/>
              <a:defRPr/>
            </a:pPr>
            <a:r>
              <a:rPr lang="en-US" sz="2000" dirty="0">
                <a:latin typeface="Arial" panose="020B0604020202020204" pitchFamily="34" charset="0"/>
              </a:rPr>
              <a:t>Airborne wind measurement during GRIP campaign </a:t>
            </a:r>
          </a:p>
          <a:p>
            <a:pPr eaLnBrk="1" hangingPunct="1">
              <a:defRPr/>
            </a:pPr>
            <a:endParaRPr lang="en-US" dirty="0">
              <a:latin typeface="Arial" panose="020B0604020202020204" pitchFamily="34" charset="0"/>
            </a:endParaRPr>
          </a:p>
        </p:txBody>
      </p:sp>
    </p:spTree>
    <p:extLst>
      <p:ext uri="{BB962C8B-B14F-4D97-AF65-F5344CB8AC3E}">
        <p14:creationId xmlns:p14="http://schemas.microsoft.com/office/powerpoint/2010/main" val="353242306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7632" y="-12288"/>
            <a:ext cx="6645275" cy="615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r>
              <a:rPr lang="en-US" altLang="en-US" sz="2800" b="1" kern="0" dirty="0" smtClean="0">
                <a:solidFill>
                  <a:srgbClr val="0000FF"/>
                </a:solidFill>
                <a:ea typeface="ヒラギノ角ゴ Pro W3" charset="-128"/>
              </a:rPr>
              <a:t>GRIP – 2 Sept 2010 – Hurricane Earl</a:t>
            </a:r>
            <a:endParaRPr lang="en-US" altLang="en-US" sz="2800" b="1" kern="0" dirty="0">
              <a:solidFill>
                <a:srgbClr val="0000FF"/>
              </a:solidFill>
              <a:ea typeface="ヒラギノ角ゴ Pro W3" charset="-128"/>
            </a:endParaRPr>
          </a:p>
        </p:txBody>
      </p:sp>
      <p:pic>
        <p:nvPicPr>
          <p:cNvPr id="4" name="Picture 3"/>
          <p:cNvPicPr>
            <a:picLocks noChangeAspect="1"/>
          </p:cNvPicPr>
          <p:nvPr/>
        </p:nvPicPr>
        <p:blipFill>
          <a:blip r:embed="rId2"/>
          <a:stretch>
            <a:fillRect/>
          </a:stretch>
        </p:blipFill>
        <p:spPr>
          <a:xfrm>
            <a:off x="112090" y="521761"/>
            <a:ext cx="6351806" cy="5250882"/>
          </a:xfrm>
          <a:prstGeom prst="rect">
            <a:avLst/>
          </a:prstGeom>
        </p:spPr>
      </p:pic>
      <p:sp>
        <p:nvSpPr>
          <p:cNvPr id="5" name="TextBox 4"/>
          <p:cNvSpPr txBox="1"/>
          <p:nvPr/>
        </p:nvSpPr>
        <p:spPr>
          <a:xfrm>
            <a:off x="6282817" y="772817"/>
            <a:ext cx="2445926" cy="4247317"/>
          </a:xfrm>
          <a:prstGeom prst="rect">
            <a:avLst/>
          </a:prstGeom>
          <a:noFill/>
        </p:spPr>
        <p:txBody>
          <a:bodyPr wrap="none" rtlCol="0">
            <a:spAutoFit/>
          </a:bodyPr>
          <a:lstStyle/>
          <a:p>
            <a:r>
              <a:rPr lang="en-US" dirty="0" smtClean="0"/>
              <a:t>APR-2 Radar</a:t>
            </a:r>
          </a:p>
          <a:p>
            <a:endParaRPr lang="en-US" dirty="0"/>
          </a:p>
          <a:p>
            <a:endParaRPr lang="en-US" dirty="0" smtClean="0"/>
          </a:p>
          <a:p>
            <a:endParaRPr lang="en-US" dirty="0" smtClean="0"/>
          </a:p>
          <a:p>
            <a:r>
              <a:rPr lang="en-US" dirty="0" smtClean="0"/>
              <a:t>LASE Aerosols</a:t>
            </a:r>
          </a:p>
          <a:p>
            <a:endParaRPr lang="en-US" dirty="0"/>
          </a:p>
          <a:p>
            <a:endParaRPr lang="en-US" dirty="0" smtClean="0"/>
          </a:p>
          <a:p>
            <a:endParaRPr lang="en-US" dirty="0"/>
          </a:p>
          <a:p>
            <a:r>
              <a:rPr lang="en-US" dirty="0" smtClean="0"/>
              <a:t>DAWN SNR</a:t>
            </a:r>
          </a:p>
          <a:p>
            <a:endParaRPr lang="en-US" dirty="0"/>
          </a:p>
          <a:p>
            <a:endParaRPr lang="en-US" dirty="0" smtClean="0"/>
          </a:p>
          <a:p>
            <a:r>
              <a:rPr lang="en-US" dirty="0" smtClean="0"/>
              <a:t>DAWN Wind Speed</a:t>
            </a:r>
          </a:p>
          <a:p>
            <a:endParaRPr lang="en-US" dirty="0"/>
          </a:p>
          <a:p>
            <a:endParaRPr lang="en-US" dirty="0" smtClean="0"/>
          </a:p>
          <a:p>
            <a:r>
              <a:rPr lang="en-US" dirty="0" smtClean="0"/>
              <a:t>DAWN Wind Direction</a:t>
            </a:r>
            <a:endParaRPr lang="en-US" dirty="0"/>
          </a:p>
        </p:txBody>
      </p:sp>
      <p:sp>
        <p:nvSpPr>
          <p:cNvPr id="6" name="TextBox 5"/>
          <p:cNvSpPr txBox="1"/>
          <p:nvPr/>
        </p:nvSpPr>
        <p:spPr>
          <a:xfrm>
            <a:off x="2201123" y="5772643"/>
            <a:ext cx="2482153" cy="369332"/>
          </a:xfrm>
          <a:prstGeom prst="rect">
            <a:avLst/>
          </a:prstGeom>
          <a:noFill/>
        </p:spPr>
        <p:txBody>
          <a:bodyPr wrap="square" rtlCol="0">
            <a:spAutoFit/>
          </a:bodyPr>
          <a:lstStyle/>
          <a:p>
            <a:pPr algn="ctr"/>
            <a:r>
              <a:rPr lang="en-US" dirty="0" smtClean="0"/>
              <a:t>5 eye “crossings”</a:t>
            </a:r>
            <a:endParaRPr lang="en-US" dirty="0"/>
          </a:p>
        </p:txBody>
      </p:sp>
      <p:sp>
        <p:nvSpPr>
          <p:cNvPr id="7" name="TextBox 6"/>
          <p:cNvSpPr txBox="1"/>
          <p:nvPr/>
        </p:nvSpPr>
        <p:spPr>
          <a:xfrm>
            <a:off x="112090" y="5751673"/>
            <a:ext cx="2089033" cy="369332"/>
          </a:xfrm>
          <a:prstGeom prst="rect">
            <a:avLst/>
          </a:prstGeom>
          <a:noFill/>
        </p:spPr>
        <p:txBody>
          <a:bodyPr wrap="none" rtlCol="0">
            <a:spAutoFit/>
          </a:bodyPr>
          <a:lstStyle/>
          <a:p>
            <a:r>
              <a:rPr lang="en-US" dirty="0" smtClean="0"/>
              <a:t>~400 minutes data</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2386" y="5009923"/>
            <a:ext cx="1848442" cy="1751761"/>
          </a:xfrm>
          <a:prstGeom prst="rect">
            <a:avLst/>
          </a:prstGeom>
        </p:spPr>
      </p:pic>
      <p:sp>
        <p:nvSpPr>
          <p:cNvPr id="9" name="TextBox 8"/>
          <p:cNvSpPr txBox="1"/>
          <p:nvPr/>
        </p:nvSpPr>
        <p:spPr>
          <a:xfrm>
            <a:off x="5669282" y="6115353"/>
            <a:ext cx="873104" cy="646331"/>
          </a:xfrm>
          <a:prstGeom prst="rect">
            <a:avLst/>
          </a:prstGeom>
          <a:noFill/>
        </p:spPr>
        <p:txBody>
          <a:bodyPr wrap="square" rtlCol="0">
            <a:spAutoFit/>
          </a:bodyPr>
          <a:lstStyle/>
          <a:p>
            <a:pPr algn="r"/>
            <a:r>
              <a:rPr lang="en-US" dirty="0" smtClean="0"/>
              <a:t>DC-8 Track</a:t>
            </a:r>
            <a:endParaRPr lang="en-US" dirty="0"/>
          </a:p>
        </p:txBody>
      </p:sp>
    </p:spTree>
    <p:extLst>
      <p:ext uri="{BB962C8B-B14F-4D97-AF65-F5344CB8AC3E}">
        <p14:creationId xmlns:p14="http://schemas.microsoft.com/office/powerpoint/2010/main" val="43430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7632" y="-12288"/>
            <a:ext cx="6645275" cy="615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r>
              <a:rPr lang="en-US" altLang="en-US" sz="2800" b="1" kern="0" dirty="0" smtClean="0">
                <a:solidFill>
                  <a:srgbClr val="0000FF"/>
                </a:solidFill>
                <a:ea typeface="ヒラギノ角ゴ Pro W3" charset="-128"/>
              </a:rPr>
              <a:t>Polar Winds Airborne Campaign</a:t>
            </a:r>
            <a:endParaRPr lang="en-US" altLang="en-US" sz="2800" b="1" kern="0" dirty="0">
              <a:solidFill>
                <a:srgbClr val="0000FF"/>
              </a:solidFill>
              <a:ea typeface="ヒラギノ角ゴ Pro W3" charset="-128"/>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16" y="101169"/>
            <a:ext cx="907590" cy="9393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06" y="3870170"/>
            <a:ext cx="4297680" cy="27155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06" y="1150107"/>
            <a:ext cx="4297680" cy="2610480"/>
          </a:xfrm>
          <a:prstGeom prst="rect">
            <a:avLst/>
          </a:prstGeom>
        </p:spPr>
      </p:pic>
      <p:sp>
        <p:nvSpPr>
          <p:cNvPr id="12" name="TextBox 11"/>
          <p:cNvSpPr txBox="1"/>
          <p:nvPr/>
        </p:nvSpPr>
        <p:spPr>
          <a:xfrm>
            <a:off x="4622450" y="1229711"/>
            <a:ext cx="4063998" cy="2031325"/>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Polar Winds Greenland</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10/29 – 11/13/14</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13 flight days, 46 science flight hours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DAWN on UC-12B</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DAWN: 10 Hz, 220 mJ, with laser amplifier</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DAWN: 4,540 vertical profiles of horizontal wind</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~$4.5M for 4,540 COTS dropsondes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DAWN: near 100% availability, low signal levels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DAWN: amplifier damage found post-mission</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622450" y="3870170"/>
            <a:ext cx="4063998" cy="2031325"/>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Polar Winds Iceland</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5/11 – 5/29/15</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10 flight days, 53 science flight hours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6 joint flights with ESA-DLR Falcon</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DAWN, TWiLiTE, Dropsondes on DC-8</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DAWN: 5 Hz, 100 mJ, without laser amplifier</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DAWN: 4,604 vertical profiles of horizontal wind</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~$4.6M for 4,604 COTS dropsondes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DAWN: near 100% availability, low signal levels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2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7632" y="-12288"/>
            <a:ext cx="6645275" cy="615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r>
              <a:rPr lang="en-US" altLang="en-US" sz="2800" b="1" kern="0" dirty="0" smtClean="0">
                <a:solidFill>
                  <a:srgbClr val="0000FF"/>
                </a:solidFill>
                <a:ea typeface="ヒラギノ角ゴ Pro W3" charset="-128"/>
              </a:rPr>
              <a:t>Polar Winds Airborne Campaign</a:t>
            </a:r>
            <a:endParaRPr lang="en-US" altLang="en-US" sz="2800" b="1" kern="0" dirty="0">
              <a:solidFill>
                <a:srgbClr val="0000FF"/>
              </a:solidFill>
              <a:ea typeface="ヒラギノ角ゴ Pro W3" charset="-128"/>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16" y="101169"/>
            <a:ext cx="907590" cy="939355"/>
          </a:xfrm>
          <a:prstGeom prst="rect">
            <a:avLst/>
          </a:prstGeom>
        </p:spPr>
      </p:pic>
      <p:sp>
        <p:nvSpPr>
          <p:cNvPr id="8" name="Title 1"/>
          <p:cNvSpPr txBox="1">
            <a:spLocks/>
          </p:cNvSpPr>
          <p:nvPr/>
        </p:nvSpPr>
        <p:spPr>
          <a:xfrm>
            <a:off x="4903595" y="2189171"/>
            <a:ext cx="4124245" cy="523220"/>
          </a:xfrm>
          <a:prstGeom prst="rect">
            <a:avLst/>
          </a:prstGeom>
        </p:spPr>
        <p:txBody>
          <a:bodyPr wrap="square">
            <a:spAutoFit/>
          </a:bodyPr>
          <a:lstStyle>
            <a:defPPr>
              <a:defRPr lang="en-US"/>
            </a:defPPr>
            <a:lvl1pPr algn="ctr">
              <a:defRPr sz="1400"/>
            </a:lvl1pPr>
          </a:lstStyle>
          <a:p>
            <a:r>
              <a:rPr lang="en-US" dirty="0"/>
              <a:t>05_21_15 Sounding off the </a:t>
            </a:r>
            <a:r>
              <a:rPr lang="en-US" dirty="0" smtClean="0"/>
              <a:t>east </a:t>
            </a:r>
            <a:r>
              <a:rPr lang="en-US" dirty="0"/>
              <a:t>coast of Greenland</a:t>
            </a:r>
            <a:endParaRPr lang="en-US" dirty="0"/>
          </a:p>
        </p:txBody>
      </p:sp>
      <p:sp>
        <p:nvSpPr>
          <p:cNvPr id="9" name="Rectangle 8"/>
          <p:cNvSpPr/>
          <p:nvPr/>
        </p:nvSpPr>
        <p:spPr>
          <a:xfrm>
            <a:off x="519311" y="2161960"/>
            <a:ext cx="3776547" cy="523220"/>
          </a:xfrm>
          <a:prstGeom prst="rect">
            <a:avLst/>
          </a:prstGeom>
        </p:spPr>
        <p:txBody>
          <a:bodyPr wrap="square">
            <a:spAutoFit/>
          </a:bodyPr>
          <a:lstStyle/>
          <a:p>
            <a:pPr algn="ctr"/>
            <a:r>
              <a:rPr lang="en-US" sz="1400" dirty="0" smtClean="0"/>
              <a:t>05_21_15 Sounding off the East coast of Greenland</a:t>
            </a:r>
            <a:endParaRPr lang="en-US" sz="1400" dirty="0"/>
          </a:p>
        </p:txBody>
      </p:sp>
      <p:sp>
        <p:nvSpPr>
          <p:cNvPr id="14" name="TextBox 13"/>
          <p:cNvSpPr txBox="1"/>
          <p:nvPr/>
        </p:nvSpPr>
        <p:spPr>
          <a:xfrm>
            <a:off x="2522256" y="1404523"/>
            <a:ext cx="3976025" cy="400110"/>
          </a:xfrm>
          <a:prstGeom prst="rect">
            <a:avLst/>
          </a:prstGeom>
          <a:noFill/>
        </p:spPr>
        <p:txBody>
          <a:bodyPr wrap="none" rtlCol="0">
            <a:spAutoFit/>
          </a:bodyPr>
          <a:lstStyle/>
          <a:p>
            <a:r>
              <a:rPr lang="en-US" sz="2000" b="1" dirty="0" smtClean="0"/>
              <a:t>DAWN Profiles vs. Dropsondes</a:t>
            </a:r>
            <a:endParaRPr lang="en-US" sz="2000"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646" y="2772951"/>
            <a:ext cx="4673354" cy="392308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75" y="2772951"/>
            <a:ext cx="4314850" cy="3923088"/>
          </a:xfrm>
          <a:prstGeom prst="rect">
            <a:avLst/>
          </a:prstGeom>
        </p:spPr>
      </p:pic>
      <p:sp>
        <p:nvSpPr>
          <p:cNvPr id="18" name="TextBox 17"/>
          <p:cNvSpPr txBox="1"/>
          <p:nvPr/>
        </p:nvSpPr>
        <p:spPr>
          <a:xfrm>
            <a:off x="2865629" y="679615"/>
            <a:ext cx="3095591" cy="338554"/>
          </a:xfrm>
          <a:prstGeom prst="rect">
            <a:avLst/>
          </a:prstGeom>
          <a:noFill/>
        </p:spPr>
        <p:txBody>
          <a:bodyPr wrap="none" rtlCol="0">
            <a:spAutoFit/>
          </a:bodyPr>
          <a:lstStyle/>
          <a:p>
            <a:pPr algn="ctr"/>
            <a:r>
              <a:rPr lang="en-US" sz="1600" dirty="0" smtClean="0"/>
              <a:t>Science PI: Dr. G. David Emmitt</a:t>
            </a:r>
            <a:endParaRPr lang="en-US" sz="1600" dirty="0"/>
          </a:p>
        </p:txBody>
      </p:sp>
    </p:spTree>
    <p:extLst>
      <p:ext uri="{BB962C8B-B14F-4D97-AF65-F5344CB8AC3E}">
        <p14:creationId xmlns:p14="http://schemas.microsoft.com/office/powerpoint/2010/main" val="307947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7632" y="-12288"/>
            <a:ext cx="6645275" cy="615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r>
              <a:rPr lang="en-US" altLang="en-US" sz="2800" b="1" kern="0" dirty="0" smtClean="0">
                <a:solidFill>
                  <a:srgbClr val="0000FF"/>
                </a:solidFill>
                <a:ea typeface="ヒラギノ角ゴ Pro W3" charset="-128"/>
              </a:rPr>
              <a:t>Polar Winds Airborne Campaign</a:t>
            </a:r>
            <a:endParaRPr lang="en-US" altLang="en-US" sz="2800" b="1" kern="0" dirty="0">
              <a:solidFill>
                <a:srgbClr val="0000FF"/>
              </a:solidFill>
              <a:ea typeface="ヒラギノ角ゴ Pro W3" charset="-128"/>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16" y="101169"/>
            <a:ext cx="907590" cy="9393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083" y="3332434"/>
            <a:ext cx="6167471" cy="34692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079" y="667407"/>
            <a:ext cx="3840480" cy="256032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3788" y="670411"/>
            <a:ext cx="3584448" cy="2560320"/>
          </a:xfrm>
          <a:prstGeom prst="rect">
            <a:avLst/>
          </a:prstGeom>
        </p:spPr>
      </p:pic>
    </p:spTree>
    <p:extLst>
      <p:ext uri="{BB962C8B-B14F-4D97-AF65-F5344CB8AC3E}">
        <p14:creationId xmlns:p14="http://schemas.microsoft.com/office/powerpoint/2010/main" val="3879502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7632" y="-12288"/>
            <a:ext cx="6645275" cy="615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r>
              <a:rPr lang="en-US" altLang="en-US" sz="2800" b="1" kern="0" dirty="0" smtClean="0">
                <a:solidFill>
                  <a:srgbClr val="0000FF"/>
                </a:solidFill>
                <a:ea typeface="ヒラギノ角ゴ Pro W3" charset="-128"/>
              </a:rPr>
              <a:t>DAWN Status</a:t>
            </a:r>
            <a:endParaRPr lang="en-US" altLang="en-US" sz="2800" b="1" kern="0" dirty="0">
              <a:solidFill>
                <a:srgbClr val="0000FF"/>
              </a:solidFill>
              <a:ea typeface="ヒラギノ角ゴ Pro W3" charset="-128"/>
            </a:endParaRPr>
          </a:p>
        </p:txBody>
      </p:sp>
      <p:sp>
        <p:nvSpPr>
          <p:cNvPr id="3" name="TextBox 2"/>
          <p:cNvSpPr txBox="1"/>
          <p:nvPr/>
        </p:nvSpPr>
        <p:spPr>
          <a:xfrm>
            <a:off x="214411" y="668459"/>
            <a:ext cx="8645810" cy="5586145"/>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DAWN airborne coherent lidar system’s 2-micron laser has pulse energy and rate, beam quality and spectrum, and electrical efficiency equal to that required for the space hybrid lidar wind mission</a:t>
            </a:r>
          </a:p>
          <a:p>
            <a:pPr marL="285750"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For a space winds mission:</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L</a:t>
            </a:r>
            <a:r>
              <a:rPr lang="en-US" sz="1700" dirty="0" smtClean="0">
                <a:latin typeface="Times New Roman" panose="02020603050405020304" pitchFamily="18" charset="0"/>
                <a:cs typeface="Times New Roman" panose="02020603050405020304" pitchFamily="18" charset="0"/>
              </a:rPr>
              <a:t>aser must be fully conductively cooled; this has been separately demonstrated at LaRC</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Laser must be space qualified</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Laser lifetime must be demonstrated</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O</a:t>
            </a:r>
            <a:r>
              <a:rPr lang="en-US" sz="1700" dirty="0" smtClean="0">
                <a:latin typeface="Times New Roman" panose="02020603050405020304" pitchFamily="18" charset="0"/>
                <a:cs typeface="Times New Roman" panose="02020603050405020304" pitchFamily="18" charset="0"/>
              </a:rPr>
              <a:t>ptical diameter must be increased from 0.15 m to 0.5 m (likely two fixed telescopes)</a:t>
            </a:r>
          </a:p>
          <a:p>
            <a:pPr marL="285750"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DAWN has participated in five airborne campaigns from 2010 to 2015:</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Availability has been almost 100%</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Wind vectors agree with other sensors</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Signal levels have been consistently lower than expected</a:t>
            </a:r>
          </a:p>
          <a:p>
            <a:pPr marL="285750"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Contractor Beyond Photonics/Dr. Sammy Henderson:</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Invented small beam lidar system efficiency diagnostic while at Coherent Technologies, Inc.</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Visited Langley and found DAWN transmit/BPLO beam matching was sub-optimum</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Has been funded to repair beam matching and restore expected signal levels</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After Iceland, DAWN laser cavity found to have 3 damaged optics</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Langley to replace optics, then ship DAWN to Beyond Photonics for repair</a:t>
            </a:r>
          </a:p>
          <a:p>
            <a:pPr marL="285750"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Planning to fly DAWN on UC-12B based at Langley in summer 2016 to work on ADM cal/val issues</a:t>
            </a:r>
          </a:p>
        </p:txBody>
      </p:sp>
    </p:spTree>
    <p:extLst>
      <p:ext uri="{BB962C8B-B14F-4D97-AF65-F5344CB8AC3E}">
        <p14:creationId xmlns:p14="http://schemas.microsoft.com/office/powerpoint/2010/main" val="356527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43013" y="168275"/>
            <a:ext cx="6645275" cy="615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dirty="0" smtClean="0">
                <a:solidFill>
                  <a:srgbClr val="0000FF"/>
                </a:solidFill>
                <a:ea typeface="ヒラギノ角ゴ Pro W3" charset="-128"/>
              </a:rPr>
              <a:t>Outline</a:t>
            </a:r>
            <a:endParaRPr lang="en-US" altLang="en-US" sz="4000" b="1" dirty="0" smtClean="0">
              <a:ea typeface="ヒラギノ角ゴ Pro W3" charset="-128"/>
            </a:endParaRPr>
          </a:p>
        </p:txBody>
      </p:sp>
      <p:sp>
        <p:nvSpPr>
          <p:cNvPr id="3076" name="Rectangle 3"/>
          <p:cNvSpPr>
            <a:spLocks noGrp="1" noChangeArrowheads="1"/>
          </p:cNvSpPr>
          <p:nvPr>
            <p:ph type="body" idx="1"/>
          </p:nvPr>
        </p:nvSpPr>
        <p:spPr>
          <a:xfrm>
            <a:off x="457200" y="1557496"/>
            <a:ext cx="8229600" cy="3717889"/>
          </a:xfrm>
        </p:spPr>
        <p:txBody>
          <a:bodyPr/>
          <a:lstStyle/>
          <a:p>
            <a:pPr marL="457200" lvl="1" indent="-457200">
              <a:buClr>
                <a:srgbClr val="FF0000"/>
              </a:buClr>
              <a:buFont typeface="Wingdings" panose="05000000000000000000" pitchFamily="2" charset="2"/>
              <a:buChar char="Ø"/>
              <a:defRPr/>
            </a:pPr>
            <a:r>
              <a:rPr lang="en-US" sz="3200" b="1" dirty="0" smtClean="0">
                <a:solidFill>
                  <a:srgbClr val="0000FF"/>
                </a:solidFill>
              </a:rPr>
              <a:t>Technology Development</a:t>
            </a:r>
          </a:p>
          <a:p>
            <a:pPr marL="857250" lvl="2" indent="-457200">
              <a:buClr>
                <a:srgbClr val="FF0000"/>
              </a:buClr>
              <a:buFont typeface="Wingdings" panose="05000000000000000000" pitchFamily="2" charset="2"/>
              <a:buChar char="Ø"/>
              <a:defRPr/>
            </a:pPr>
            <a:r>
              <a:rPr lang="en-US" sz="2800" b="1" dirty="0" smtClean="0">
                <a:solidFill>
                  <a:srgbClr val="0000FF"/>
                </a:solidFill>
              </a:rPr>
              <a:t>Ground and Airborne CDWL development</a:t>
            </a:r>
            <a:endParaRPr lang="en-US" sz="2800" b="1" dirty="0">
              <a:solidFill>
                <a:srgbClr val="0000FF"/>
              </a:solidFill>
            </a:endParaRPr>
          </a:p>
          <a:p>
            <a:pPr marL="457200" lvl="1" indent="-457200">
              <a:buClr>
                <a:srgbClr val="FF0000"/>
              </a:buClr>
              <a:buFont typeface="Wingdings" panose="05000000000000000000" pitchFamily="2" charset="2"/>
              <a:buChar char="Ø"/>
              <a:defRPr/>
            </a:pPr>
            <a:r>
              <a:rPr lang="en-US" sz="3200" b="1" dirty="0" smtClean="0">
                <a:solidFill>
                  <a:srgbClr val="0000FF"/>
                </a:solidFill>
              </a:rPr>
              <a:t>Ground </a:t>
            </a:r>
            <a:r>
              <a:rPr lang="en-US" sz="3200" b="1" dirty="0">
                <a:solidFill>
                  <a:srgbClr val="0000FF"/>
                </a:solidFill>
              </a:rPr>
              <a:t>and Airborne campaigns</a:t>
            </a:r>
          </a:p>
          <a:p>
            <a:pPr marL="457200" lvl="1" indent="-457200">
              <a:buClr>
                <a:srgbClr val="FF0000"/>
              </a:buClr>
              <a:buFont typeface="Wingdings" panose="05000000000000000000" pitchFamily="2" charset="2"/>
              <a:buChar char="Ø"/>
              <a:defRPr/>
            </a:pPr>
            <a:r>
              <a:rPr lang="en-US" sz="3200" b="1" dirty="0">
                <a:solidFill>
                  <a:srgbClr val="0000FF"/>
                </a:solidFill>
              </a:rPr>
              <a:t>Fully Conductively-cooled Risk Reduction Laser</a:t>
            </a:r>
          </a:p>
          <a:p>
            <a:pPr marL="457200" lvl="1" indent="-457200">
              <a:buClr>
                <a:srgbClr val="FF0000"/>
              </a:buClr>
              <a:buFont typeface="Wingdings" panose="05000000000000000000" pitchFamily="2" charset="2"/>
              <a:buChar char="Ø"/>
              <a:defRPr/>
            </a:pPr>
            <a:r>
              <a:rPr lang="en-US" sz="3200" b="1" dirty="0">
                <a:solidFill>
                  <a:srgbClr val="0000FF"/>
                </a:solidFill>
              </a:rPr>
              <a:t>Conclusions</a:t>
            </a:r>
          </a:p>
        </p:txBody>
      </p:sp>
    </p:spTree>
    <p:extLst>
      <p:ext uri="{BB962C8B-B14F-4D97-AF65-F5344CB8AC3E}">
        <p14:creationId xmlns:p14="http://schemas.microsoft.com/office/powerpoint/2010/main" val="309844982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3162" y="2560762"/>
            <a:ext cx="7820474" cy="9755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Fully Conductively-Cooled Risk Reduction Laser</a:t>
            </a:r>
            <a:endParaRPr lang="en-US" altLang="en-US" sz="2800" b="1" kern="0" dirty="0">
              <a:solidFill>
                <a:srgbClr val="0000FF"/>
              </a:solidFill>
              <a:ea typeface="ヒラギノ角ゴ Pro W3" charset="-128"/>
            </a:endParaRPr>
          </a:p>
        </p:txBody>
      </p:sp>
    </p:spTree>
    <p:extLst>
      <p:ext uri="{BB962C8B-B14F-4D97-AF65-F5344CB8AC3E}">
        <p14:creationId xmlns:p14="http://schemas.microsoft.com/office/powerpoint/2010/main" val="84640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1256" y="-3176"/>
            <a:ext cx="8472487" cy="846138"/>
          </a:xfrm>
          <a:noFill/>
          <a:ln/>
        </p:spPr>
        <p:txBody>
          <a:bodyPr/>
          <a:lstStyle/>
          <a:p>
            <a:r>
              <a:rPr lang="en-US" sz="2400" b="1" dirty="0" smtClean="0">
                <a:solidFill>
                  <a:srgbClr val="0000FF"/>
                </a:solidFill>
                <a:effectLst/>
              </a:rPr>
              <a:t>Laser Technology Maturation</a:t>
            </a:r>
            <a:endParaRPr lang="en-US" sz="2400" b="1" dirty="0">
              <a:solidFill>
                <a:srgbClr val="0000FF"/>
              </a:solidFill>
              <a:effectLst/>
            </a:endParaRPr>
          </a:p>
        </p:txBody>
      </p:sp>
      <p:sp>
        <p:nvSpPr>
          <p:cNvPr id="5" name="Freeform 3"/>
          <p:cNvSpPr>
            <a:spLocks/>
          </p:cNvSpPr>
          <p:nvPr/>
        </p:nvSpPr>
        <p:spPr bwMode="auto">
          <a:xfrm>
            <a:off x="1457325" y="2686050"/>
            <a:ext cx="5181600" cy="2733675"/>
          </a:xfrm>
          <a:custGeom>
            <a:avLst/>
            <a:gdLst/>
            <a:ahLst/>
            <a:cxnLst>
              <a:cxn ang="0">
                <a:pos x="0" y="0"/>
              </a:cxn>
              <a:cxn ang="0">
                <a:pos x="747" y="864"/>
              </a:cxn>
              <a:cxn ang="0">
                <a:pos x="2196" y="1530"/>
              </a:cxn>
              <a:cxn ang="0">
                <a:pos x="3852" y="1746"/>
              </a:cxn>
              <a:cxn ang="0">
                <a:pos x="4122" y="1764"/>
              </a:cxn>
            </a:cxnLst>
            <a:rect l="0" t="0" r="r" b="b"/>
            <a:pathLst>
              <a:path w="4173" h="1785">
                <a:moveTo>
                  <a:pt x="0" y="0"/>
                </a:moveTo>
                <a:cubicBezTo>
                  <a:pt x="190" y="304"/>
                  <a:pt x="381" y="609"/>
                  <a:pt x="747" y="864"/>
                </a:cubicBezTo>
                <a:cubicBezTo>
                  <a:pt x="1113" y="1119"/>
                  <a:pt x="1679" y="1383"/>
                  <a:pt x="2196" y="1530"/>
                </a:cubicBezTo>
                <a:cubicBezTo>
                  <a:pt x="2713" y="1677"/>
                  <a:pt x="3531" y="1707"/>
                  <a:pt x="3852" y="1746"/>
                </a:cubicBezTo>
                <a:cubicBezTo>
                  <a:pt x="4173" y="1785"/>
                  <a:pt x="4147" y="1774"/>
                  <a:pt x="4122" y="1764"/>
                </a:cubicBezTo>
              </a:path>
            </a:pathLst>
          </a:custGeom>
          <a:noFill/>
          <a:ln w="57150" cap="flat" cmpd="sng">
            <a:solidFill>
              <a:schemeClr val="accent2"/>
            </a:solidFill>
            <a:prstDash val="solid"/>
            <a:round/>
            <a:headEnd type="none" w="med" len="med"/>
            <a:tailEnd type="triangle" w="med" len="med"/>
          </a:ln>
          <a:effectLst/>
        </p:spPr>
        <p:txBody>
          <a:bodyPr>
            <a:spAutoFit/>
          </a:bodyPr>
          <a:lstStyle/>
          <a:p>
            <a:endParaRPr lang="en-US"/>
          </a:p>
        </p:txBody>
      </p:sp>
      <p:pic>
        <p:nvPicPr>
          <p:cNvPr id="6" name="Picture 4"/>
          <p:cNvPicPr>
            <a:picLocks noChangeAspect="1" noChangeArrowheads="1"/>
          </p:cNvPicPr>
          <p:nvPr/>
        </p:nvPicPr>
        <p:blipFill>
          <a:blip r:embed="rId2" cstate="print"/>
          <a:srcRect/>
          <a:stretch>
            <a:fillRect/>
          </a:stretch>
        </p:blipFill>
        <p:spPr bwMode="auto">
          <a:xfrm>
            <a:off x="6637338" y="4614863"/>
            <a:ext cx="1733550" cy="1462087"/>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6713" y="1052513"/>
            <a:ext cx="1717675" cy="1844675"/>
          </a:xfrm>
          <a:prstGeom prst="rect">
            <a:avLst/>
          </a:prstGeom>
          <a:noFill/>
          <a:ln w="0">
            <a:noFill/>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2119313" y="2744788"/>
            <a:ext cx="1462087" cy="1846262"/>
          </a:xfrm>
          <a:prstGeom prst="rect">
            <a:avLst/>
          </a:prstGeom>
          <a:noFill/>
          <a:ln w="9525">
            <a:noFill/>
            <a:miter lim="800000"/>
            <a:headEnd/>
            <a:tailEnd/>
          </a:ln>
          <a:effectLst/>
        </p:spPr>
      </p:pic>
      <p:pic>
        <p:nvPicPr>
          <p:cNvPr id="9" name="Picture 7"/>
          <p:cNvPicPr>
            <a:picLocks noChangeAspect="1" noChangeArrowheads="1"/>
          </p:cNvPicPr>
          <p:nvPr/>
        </p:nvPicPr>
        <p:blipFill>
          <a:blip r:embed="rId5" cstate="print"/>
          <a:srcRect/>
          <a:stretch>
            <a:fillRect/>
          </a:stretch>
        </p:blipFill>
        <p:spPr bwMode="auto">
          <a:xfrm>
            <a:off x="4019550" y="4271963"/>
            <a:ext cx="1851025" cy="1314450"/>
          </a:xfrm>
          <a:prstGeom prst="rect">
            <a:avLst/>
          </a:prstGeom>
          <a:noFill/>
          <a:ln w="9525">
            <a:noFill/>
            <a:miter lim="800000"/>
            <a:headEnd/>
            <a:tailEnd/>
          </a:ln>
          <a:effectLst/>
        </p:spPr>
      </p:pic>
      <p:sp>
        <p:nvSpPr>
          <p:cNvPr id="10" name="Text Box 8"/>
          <p:cNvSpPr txBox="1">
            <a:spLocks noChangeArrowheads="1"/>
          </p:cNvSpPr>
          <p:nvPr/>
        </p:nvSpPr>
        <p:spPr bwMode="auto">
          <a:xfrm>
            <a:off x="228600" y="2895600"/>
            <a:ext cx="1503363" cy="581025"/>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Analysis &amp; Design</a:t>
            </a:r>
          </a:p>
        </p:txBody>
      </p:sp>
      <p:sp>
        <p:nvSpPr>
          <p:cNvPr id="11" name="Text Box 9"/>
          <p:cNvSpPr txBox="1">
            <a:spLocks noChangeArrowheads="1"/>
          </p:cNvSpPr>
          <p:nvPr/>
        </p:nvSpPr>
        <p:spPr bwMode="auto">
          <a:xfrm>
            <a:off x="1981200" y="4651375"/>
            <a:ext cx="1503363" cy="336550"/>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Fabrication</a:t>
            </a:r>
          </a:p>
        </p:txBody>
      </p:sp>
      <p:sp>
        <p:nvSpPr>
          <p:cNvPr id="12" name="Text Box 10"/>
          <p:cNvSpPr txBox="1">
            <a:spLocks noChangeArrowheads="1"/>
          </p:cNvSpPr>
          <p:nvPr/>
        </p:nvSpPr>
        <p:spPr bwMode="auto">
          <a:xfrm>
            <a:off x="3924300" y="5637213"/>
            <a:ext cx="2232025" cy="336550"/>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System Integration</a:t>
            </a:r>
          </a:p>
        </p:txBody>
      </p:sp>
      <p:sp>
        <p:nvSpPr>
          <p:cNvPr id="13" name="Text Box 11"/>
          <p:cNvSpPr txBox="1">
            <a:spLocks noChangeArrowheads="1"/>
          </p:cNvSpPr>
          <p:nvPr/>
        </p:nvSpPr>
        <p:spPr bwMode="auto">
          <a:xfrm>
            <a:off x="6629400" y="6096000"/>
            <a:ext cx="1946275" cy="581025"/>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Testing and Model Verification</a:t>
            </a:r>
          </a:p>
        </p:txBody>
      </p:sp>
      <p:sp>
        <p:nvSpPr>
          <p:cNvPr id="14" name="Text Box 12"/>
          <p:cNvSpPr txBox="1">
            <a:spLocks noChangeArrowheads="1"/>
          </p:cNvSpPr>
          <p:nvPr/>
        </p:nvSpPr>
        <p:spPr bwMode="auto">
          <a:xfrm>
            <a:off x="6553200" y="3962400"/>
            <a:ext cx="1946275" cy="581025"/>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Space Qualifiable Design</a:t>
            </a:r>
          </a:p>
        </p:txBody>
      </p:sp>
      <p:pic>
        <p:nvPicPr>
          <p:cNvPr id="16" name="Picture 15" descr="orbital"/>
          <p:cNvPicPr>
            <a:picLocks noChangeAspect="1" noChangeArrowheads="1"/>
          </p:cNvPicPr>
          <p:nvPr/>
        </p:nvPicPr>
        <p:blipFill>
          <a:blip r:embed="rId6" cstate="print"/>
          <a:srcRect/>
          <a:stretch>
            <a:fillRect/>
          </a:stretch>
        </p:blipFill>
        <p:spPr bwMode="auto">
          <a:xfrm>
            <a:off x="4686300" y="2286000"/>
            <a:ext cx="2133600" cy="1700213"/>
          </a:xfrm>
          <a:prstGeom prst="rect">
            <a:avLst/>
          </a:prstGeom>
          <a:noFill/>
        </p:spPr>
      </p:pic>
      <p:pic>
        <p:nvPicPr>
          <p:cNvPr id="17" name="Picture 18"/>
          <p:cNvPicPr>
            <a:picLocks noChangeAspect="1" noChangeArrowheads="1"/>
          </p:cNvPicPr>
          <p:nvPr/>
        </p:nvPicPr>
        <p:blipFill>
          <a:blip r:embed="rId7" cstate="print"/>
          <a:srcRect/>
          <a:stretch>
            <a:fillRect/>
          </a:stretch>
        </p:blipFill>
        <p:spPr bwMode="auto">
          <a:xfrm>
            <a:off x="152400" y="3733800"/>
            <a:ext cx="1752600" cy="1485900"/>
          </a:xfrm>
          <a:prstGeom prst="rect">
            <a:avLst/>
          </a:prstGeom>
          <a:noFill/>
          <a:ln w="9525">
            <a:noFill/>
            <a:miter lim="800000"/>
            <a:headEnd/>
            <a:tailEnd/>
          </a:ln>
          <a:effectLst/>
        </p:spPr>
      </p:pic>
      <p:sp>
        <p:nvSpPr>
          <p:cNvPr id="18" name="Text Box 19"/>
          <p:cNvSpPr txBox="1">
            <a:spLocks noChangeArrowheads="1"/>
          </p:cNvSpPr>
          <p:nvPr/>
        </p:nvSpPr>
        <p:spPr bwMode="auto">
          <a:xfrm>
            <a:off x="76200" y="5334000"/>
            <a:ext cx="2362200" cy="703263"/>
          </a:xfrm>
          <a:prstGeom prst="rect">
            <a:avLst/>
          </a:prstGeom>
          <a:noFill/>
          <a:ln w="9525">
            <a:noFill/>
            <a:miter lim="800000"/>
            <a:headEnd/>
            <a:tailEnd/>
          </a:ln>
          <a:effectLst/>
        </p:spPr>
        <p:txBody>
          <a:bodyPr>
            <a:spAutoFit/>
          </a:bodyPr>
          <a:lstStyle/>
          <a:p>
            <a:pPr>
              <a:spcBef>
                <a:spcPct val="50000"/>
              </a:spcBef>
            </a:pPr>
            <a:r>
              <a:rPr lang="en-US" sz="1600" b="1" baseline="0">
                <a:solidFill>
                  <a:srgbClr val="0000FF"/>
                </a:solidFill>
              </a:rPr>
              <a:t>Quantum Mechanical </a:t>
            </a:r>
          </a:p>
          <a:p>
            <a:pPr>
              <a:spcBef>
                <a:spcPct val="50000"/>
              </a:spcBef>
            </a:pPr>
            <a:r>
              <a:rPr lang="en-US" sz="1600" b="1" baseline="0">
                <a:solidFill>
                  <a:srgbClr val="0000FF"/>
                </a:solidFill>
              </a:rPr>
              <a:t>Modeling</a:t>
            </a:r>
          </a:p>
        </p:txBody>
      </p:sp>
      <p:sp>
        <p:nvSpPr>
          <p:cNvPr id="19" name="Rectangle 13"/>
          <p:cNvSpPr>
            <a:spLocks noChangeArrowheads="1"/>
          </p:cNvSpPr>
          <p:nvPr/>
        </p:nvSpPr>
        <p:spPr bwMode="auto">
          <a:xfrm>
            <a:off x="1731962" y="914400"/>
            <a:ext cx="6843713" cy="804863"/>
          </a:xfrm>
          <a:prstGeom prst="rect">
            <a:avLst/>
          </a:prstGeom>
          <a:noFill/>
          <a:ln w="12700" algn="ctr">
            <a:noFill/>
            <a:miter lim="800000"/>
            <a:headEnd/>
            <a:tailEnd/>
          </a:ln>
        </p:spPr>
        <p:txBody>
          <a:bodyPr/>
          <a:lstStyle/>
          <a:p>
            <a:pPr eaLnBrk="0" fontAlgn="base" hangingPunct="0">
              <a:lnSpc>
                <a:spcPct val="110000"/>
              </a:lnSpc>
              <a:spcBef>
                <a:spcPct val="0"/>
              </a:spcBef>
              <a:spcAft>
                <a:spcPct val="0"/>
              </a:spcAft>
              <a:buSzPct val="80000"/>
            </a:pPr>
            <a:r>
              <a:rPr lang="en-US" sz="1600" b="1" i="1" dirty="0">
                <a:solidFill>
                  <a:srgbClr val="000000"/>
                </a:solidFill>
                <a:cs typeface="Times New Roman" charset="0"/>
              </a:rPr>
              <a:t>A fully conductively cooled 2-micron solid-state pulsed laser has been demonstrated for the first time. </a:t>
            </a:r>
          </a:p>
        </p:txBody>
      </p:sp>
      <p:sp>
        <p:nvSpPr>
          <p:cNvPr id="20" name="Rectangle 14"/>
          <p:cNvSpPr>
            <a:spLocks noChangeArrowheads="1"/>
          </p:cNvSpPr>
          <p:nvPr/>
        </p:nvSpPr>
        <p:spPr bwMode="auto">
          <a:xfrm>
            <a:off x="1870075" y="1600200"/>
            <a:ext cx="7023668" cy="517525"/>
          </a:xfrm>
          <a:prstGeom prst="rect">
            <a:avLst/>
          </a:prstGeom>
          <a:noFill/>
          <a:ln w="12700" algn="ctr">
            <a:noFill/>
            <a:miter lim="800000"/>
            <a:headEnd/>
            <a:tailEnd/>
          </a:ln>
        </p:spPr>
        <p:txBody>
          <a:bodyPr/>
          <a:lstStyle/>
          <a:p>
            <a:pPr eaLnBrk="0" fontAlgn="base" hangingPunct="0">
              <a:lnSpc>
                <a:spcPct val="110000"/>
              </a:lnSpc>
              <a:spcBef>
                <a:spcPct val="0"/>
              </a:spcBef>
              <a:spcAft>
                <a:spcPct val="0"/>
              </a:spcAft>
              <a:buSzPct val="80000"/>
            </a:pPr>
            <a:r>
              <a:rPr lang="en-US" sz="1600" b="1" i="1" dirty="0">
                <a:solidFill>
                  <a:srgbClr val="0033CC"/>
                </a:solidFill>
                <a:cs typeface="Times New Roman" charset="0"/>
              </a:rPr>
              <a:t>Technology Enables: Measurement of global 3-D Winds</a:t>
            </a:r>
          </a:p>
        </p:txBody>
      </p:sp>
    </p:spTree>
    <p:extLst>
      <p:ext uri="{BB962C8B-B14F-4D97-AF65-F5344CB8AC3E}">
        <p14:creationId xmlns:p14="http://schemas.microsoft.com/office/powerpoint/2010/main" val="17168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1+#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P spid="13" grpId="0"/>
      <p:bldP spid="1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882" y="91876"/>
            <a:ext cx="8382000" cy="1066800"/>
          </a:xfrm>
        </p:spPr>
        <p:txBody>
          <a:bodyPr/>
          <a:lstStyle/>
          <a:p>
            <a:r>
              <a:rPr lang="en-US" sz="2400" b="1" dirty="0" smtClean="0">
                <a:solidFill>
                  <a:srgbClr val="0000FF"/>
                </a:solidFill>
              </a:rPr>
              <a:t>LaRC Partnership with Fibertek for Space Qualifiable 2-micron Laser Development for NASA 3-D Wind Mission </a:t>
            </a:r>
            <a:endParaRPr lang="en-US" sz="2400" b="1" dirty="0">
              <a:solidFill>
                <a:srgbClr val="0000FF"/>
              </a:solidFill>
            </a:endParaRPr>
          </a:p>
        </p:txBody>
      </p:sp>
      <p:sp>
        <p:nvSpPr>
          <p:cNvPr id="3" name="Subtitle 2"/>
          <p:cNvSpPr>
            <a:spLocks noGrp="1"/>
          </p:cNvSpPr>
          <p:nvPr>
            <p:ph type="subTitle" idx="1"/>
          </p:nvPr>
        </p:nvSpPr>
        <p:spPr>
          <a:xfrm>
            <a:off x="182282" y="1371600"/>
            <a:ext cx="8991600" cy="4220988"/>
          </a:xfrm>
        </p:spPr>
        <p:txBody>
          <a:bodyPr/>
          <a:lstStyle/>
          <a:p>
            <a:pPr algn="l">
              <a:buFont typeface="Wingdings" pitchFamily="2" charset="2"/>
              <a:buChar char="Ø"/>
            </a:pPr>
            <a:r>
              <a:rPr lang="en-US" sz="2400" b="1" dirty="0" smtClean="0">
                <a:latin typeface="Calibri" pitchFamily="34" charset="0"/>
                <a:cs typeface="Calibri" pitchFamily="34" charset="0"/>
              </a:rPr>
              <a:t>Laser Risk Reduction Program (ESTO) - </a:t>
            </a:r>
            <a:r>
              <a:rPr lang="en-US" sz="2400" b="1" dirty="0" smtClean="0">
                <a:solidFill>
                  <a:srgbClr val="0033CC"/>
                </a:solidFill>
                <a:latin typeface="Calibri" pitchFamily="34" charset="0"/>
                <a:cs typeface="Calibri" pitchFamily="34" charset="0"/>
              </a:rPr>
              <a:t>2001-’10</a:t>
            </a:r>
          </a:p>
          <a:p>
            <a:pPr lvl="1" algn="l">
              <a:buFont typeface="Wingdings" pitchFamily="2" charset="2"/>
              <a:buChar char="Ø"/>
            </a:pPr>
            <a:r>
              <a:rPr lang="en-US" sz="2400" dirty="0" smtClean="0">
                <a:latin typeface="Calibri" pitchFamily="34" charset="0"/>
                <a:cs typeface="Calibri" pitchFamily="34" charset="0"/>
              </a:rPr>
              <a:t>LaRC has demonstrated fully conductively cooled oscillator/amplifier to 400 mJ, 5 Hz (08/07) </a:t>
            </a:r>
          </a:p>
          <a:p>
            <a:pPr algn="l"/>
            <a:r>
              <a:rPr lang="en-US" sz="2800" b="1" dirty="0" smtClean="0">
                <a:solidFill>
                  <a:srgbClr val="0000FF"/>
                </a:solidFill>
              </a:rPr>
              <a:t>Partnership with Fibertek:</a:t>
            </a:r>
            <a:endParaRPr lang="en-US" sz="2800" dirty="0" smtClean="0">
              <a:latin typeface="Calibri" pitchFamily="34" charset="0"/>
              <a:cs typeface="Calibri" pitchFamily="34" charset="0"/>
            </a:endParaRPr>
          </a:p>
          <a:p>
            <a:pPr algn="l">
              <a:buFont typeface="Wingdings" pitchFamily="2" charset="2"/>
              <a:buChar char="Ø"/>
            </a:pPr>
            <a:r>
              <a:rPr lang="en-US" sz="2400" b="1" dirty="0" smtClean="0">
                <a:latin typeface="Calibri" pitchFamily="34" charset="0"/>
                <a:cs typeface="Calibri" pitchFamily="34" charset="0"/>
              </a:rPr>
              <a:t>Innovative Partnership Program (LRRP/ESD/Fibertek)</a:t>
            </a:r>
          </a:p>
          <a:p>
            <a:pPr lvl="1" algn="l">
              <a:buFont typeface="Wingdings" pitchFamily="2" charset="2"/>
              <a:buChar char="Ø"/>
            </a:pPr>
            <a:r>
              <a:rPr lang="en-US" sz="2000" dirty="0">
                <a:latin typeface="Calibri" pitchFamily="34" charset="0"/>
                <a:cs typeface="Calibri" pitchFamily="34" charset="0"/>
              </a:rPr>
              <a:t>3-m cavity, 792 nm </a:t>
            </a:r>
            <a:r>
              <a:rPr lang="en-US" sz="2000" dirty="0" smtClean="0">
                <a:latin typeface="Calibri" pitchFamily="34" charset="0"/>
                <a:cs typeface="Calibri" pitchFamily="34" charset="0"/>
              </a:rPr>
              <a:t>pumped, conductively cooled 200 mJ, single frequency output at 5 Hz – first generation</a:t>
            </a:r>
          </a:p>
          <a:p>
            <a:pPr marL="0" lvl="1" algn="l">
              <a:buFont typeface="Wingdings" pitchFamily="2" charset="2"/>
              <a:buChar char="Ø"/>
            </a:pPr>
            <a:r>
              <a:rPr lang="en-US" sz="2400" b="1" dirty="0">
                <a:latin typeface="Calibri" pitchFamily="34" charset="0"/>
                <a:ea typeface="+mn-ea"/>
                <a:cs typeface="Calibri" pitchFamily="34" charset="0"/>
              </a:rPr>
              <a:t>Advanced Component </a:t>
            </a:r>
            <a:r>
              <a:rPr lang="en-US" sz="2400" b="1" dirty="0" smtClean="0">
                <a:latin typeface="Calibri" pitchFamily="34" charset="0"/>
                <a:ea typeface="+mn-ea"/>
                <a:cs typeface="Calibri" pitchFamily="34" charset="0"/>
              </a:rPr>
              <a:t>Technology </a:t>
            </a:r>
            <a:r>
              <a:rPr lang="en-US" sz="2400" b="1" dirty="0">
                <a:latin typeface="Calibri" pitchFamily="34" charset="0"/>
                <a:ea typeface="+mn-ea"/>
                <a:cs typeface="Calibri" pitchFamily="34" charset="0"/>
              </a:rPr>
              <a:t>(LaRC/ESTO/Fibertek)</a:t>
            </a:r>
          </a:p>
          <a:p>
            <a:pPr lvl="1" algn="l">
              <a:buFont typeface="Wingdings" pitchFamily="2" charset="2"/>
              <a:buChar char="Ø"/>
            </a:pPr>
            <a:r>
              <a:rPr lang="en-US" sz="2000" b="1" dirty="0" smtClean="0">
                <a:latin typeface="Calibri" pitchFamily="34" charset="0"/>
                <a:cs typeface="Calibri" pitchFamily="34" charset="0"/>
              </a:rPr>
              <a:t> </a:t>
            </a:r>
            <a:r>
              <a:rPr lang="en-US" sz="2000" dirty="0" smtClean="0">
                <a:latin typeface="Calibri" pitchFamily="34" charset="0"/>
                <a:cs typeface="Calibri" pitchFamily="34" charset="0"/>
              </a:rPr>
              <a:t>Compact, 1.5 meter cavity, 808 nm pumped, fully conductively cooled laser transmitter delivering wind quality 250 mJ 10 Hz output for 3-D Wind mission</a:t>
            </a:r>
            <a:endParaRPr lang="en-US" sz="2000" b="1" dirty="0" smtClean="0">
              <a:solidFill>
                <a:srgbClr val="0033CC"/>
              </a:solidFill>
              <a:latin typeface="Calibri" pitchFamily="34" charset="0"/>
              <a:cs typeface="Calibri" pitchFamily="34" charset="0"/>
            </a:endParaRPr>
          </a:p>
        </p:txBody>
      </p:sp>
    </p:spTree>
    <p:extLst>
      <p:ext uri="{BB962C8B-B14F-4D97-AF65-F5344CB8AC3E}">
        <p14:creationId xmlns:p14="http://schemas.microsoft.com/office/powerpoint/2010/main" val="2694624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3407" y="2590800"/>
            <a:ext cx="9028472" cy="3352800"/>
          </a:xfrm>
          <a:prstGeom prst="rect">
            <a:avLst/>
          </a:prstGeom>
          <a:noFill/>
          <a:ln w="9525">
            <a:noFill/>
            <a:miter lim="800000"/>
            <a:headEnd/>
            <a:tailEnd/>
          </a:ln>
          <a:effectLst/>
        </p:spPr>
      </p:pic>
      <p:sp>
        <p:nvSpPr>
          <p:cNvPr id="5" name="Title 1"/>
          <p:cNvSpPr>
            <a:spLocks noGrp="1"/>
          </p:cNvSpPr>
          <p:nvPr>
            <p:ph type="title"/>
          </p:nvPr>
        </p:nvSpPr>
        <p:spPr>
          <a:xfrm>
            <a:off x="457200" y="400204"/>
            <a:ext cx="8594679" cy="1066800"/>
          </a:xfrm>
        </p:spPr>
        <p:txBody>
          <a:bodyPr/>
          <a:lstStyle/>
          <a:p>
            <a:r>
              <a:rPr lang="en-US" sz="2400" b="1" dirty="0" smtClean="0">
                <a:solidFill>
                  <a:srgbClr val="0000FF"/>
                </a:solidFill>
              </a:rPr>
              <a:t>Innovative Partnership Program (LRRP/ESD/Fibertek)</a:t>
            </a:r>
            <a:br>
              <a:rPr lang="en-US" sz="2400" b="1" dirty="0" smtClean="0">
                <a:solidFill>
                  <a:srgbClr val="0000FF"/>
                </a:solidFill>
              </a:rPr>
            </a:br>
            <a:r>
              <a:rPr lang="en-US" sz="2400" b="1" dirty="0" smtClean="0">
                <a:solidFill>
                  <a:srgbClr val="0000FF"/>
                </a:solidFill>
              </a:rPr>
              <a:t>2007-2010 </a:t>
            </a:r>
            <a:br>
              <a:rPr lang="en-US" sz="2400" b="1" dirty="0" smtClean="0">
                <a:solidFill>
                  <a:srgbClr val="0000FF"/>
                </a:solidFill>
              </a:rPr>
            </a:br>
            <a:r>
              <a:rPr lang="en-US" sz="1800" b="1" dirty="0" smtClean="0">
                <a:solidFill>
                  <a:srgbClr val="0000FF"/>
                </a:solidFill>
              </a:rPr>
              <a:t>(PI: Singh, Co-I: Yu, Kavaya LaRC; </a:t>
            </a:r>
            <a:r>
              <a:rPr lang="en-US" sz="1800" b="1" dirty="0">
                <a:solidFill>
                  <a:srgbClr val="0000FF"/>
                </a:solidFill>
              </a:rPr>
              <a:t>Co-I: Hovis</a:t>
            </a:r>
            <a:r>
              <a:rPr lang="en-US" sz="1800" b="1" dirty="0" smtClean="0">
                <a:solidFill>
                  <a:srgbClr val="0000FF"/>
                </a:solidFill>
              </a:rPr>
              <a:t>, Fibertek)</a:t>
            </a:r>
            <a:br>
              <a:rPr lang="en-US" sz="1800" b="1" dirty="0" smtClean="0">
                <a:solidFill>
                  <a:srgbClr val="0000FF"/>
                </a:solidFill>
              </a:rPr>
            </a:br>
            <a:endParaRPr lang="en-US" sz="1800" dirty="0"/>
          </a:p>
        </p:txBody>
      </p:sp>
      <p:sp>
        <p:nvSpPr>
          <p:cNvPr id="7" name="TextBox 6"/>
          <p:cNvSpPr txBox="1"/>
          <p:nvPr/>
        </p:nvSpPr>
        <p:spPr>
          <a:xfrm>
            <a:off x="685800" y="1516430"/>
            <a:ext cx="7772400" cy="707886"/>
          </a:xfrm>
          <a:prstGeom prst="rect">
            <a:avLst/>
          </a:prstGeom>
          <a:noFill/>
        </p:spPr>
        <p:txBody>
          <a:bodyPr wrap="square" rtlCol="0">
            <a:spAutoFit/>
          </a:bodyPr>
          <a:lstStyle/>
          <a:p>
            <a:pPr algn="ctr"/>
            <a:r>
              <a:rPr lang="en-US" sz="2000" b="1" dirty="0" smtClean="0"/>
              <a:t>Single frequency 2-micron Laser (200 mJ/5Hz) built and delivered by Fibertek to NASA LaRC </a:t>
            </a:r>
            <a:endParaRPr lang="en-US" sz="2000" b="1" dirty="0"/>
          </a:p>
        </p:txBody>
      </p:sp>
      <p:sp>
        <p:nvSpPr>
          <p:cNvPr id="8" name="Rectangle 7"/>
          <p:cNvSpPr/>
          <p:nvPr/>
        </p:nvSpPr>
        <p:spPr>
          <a:xfrm>
            <a:off x="1371600" y="6096000"/>
            <a:ext cx="6563656" cy="461665"/>
          </a:xfrm>
          <a:prstGeom prst="rect">
            <a:avLst/>
          </a:prstGeom>
        </p:spPr>
        <p:txBody>
          <a:bodyPr wrap="none">
            <a:spAutoFit/>
          </a:bodyPr>
          <a:lstStyle/>
          <a:p>
            <a:r>
              <a:rPr lang="en-US" sz="2400" b="1" dirty="0">
                <a:solidFill>
                  <a:srgbClr val="0000FF"/>
                </a:solidFill>
                <a:latin typeface="+mj-lt"/>
                <a:ea typeface="+mj-ea"/>
                <a:cs typeface="+mj-cs"/>
              </a:rPr>
              <a:t>2-micron Risk Reduction Laser Transmitter </a:t>
            </a:r>
          </a:p>
        </p:txBody>
      </p:sp>
    </p:spTree>
    <p:extLst>
      <p:ext uri="{BB962C8B-B14F-4D97-AF65-F5344CB8AC3E}">
        <p14:creationId xmlns:p14="http://schemas.microsoft.com/office/powerpoint/2010/main" val="153620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65125" y="4305300"/>
            <a:ext cx="184150" cy="366713"/>
          </a:xfrm>
          <a:prstGeom prst="rect">
            <a:avLst/>
          </a:prstGeom>
          <a:noFill/>
          <a:ln w="9525">
            <a:noFill/>
            <a:miter lim="800000"/>
            <a:headEnd/>
            <a:tailEnd/>
          </a:ln>
        </p:spPr>
        <p:txBody>
          <a:bodyPr wrap="none">
            <a:prstTxWarp prst="textNoShape">
              <a:avLst/>
            </a:prstTxWarp>
            <a:spAutoFit/>
          </a:bodyPr>
          <a:lstStyle/>
          <a:p>
            <a:pPr eaLnBrk="0" hangingPunct="0"/>
            <a:endParaRPr lang="en-US" sz="1800">
              <a:latin typeface="Times" pitchFamily="-112" charset="0"/>
            </a:endParaRPr>
          </a:p>
        </p:txBody>
      </p:sp>
      <p:sp>
        <p:nvSpPr>
          <p:cNvPr id="6" name="Text Box 68"/>
          <p:cNvSpPr txBox="1">
            <a:spLocks noChangeArrowheads="1"/>
          </p:cNvSpPr>
          <p:nvPr/>
        </p:nvSpPr>
        <p:spPr bwMode="auto">
          <a:xfrm>
            <a:off x="365125" y="4225925"/>
            <a:ext cx="184150" cy="366713"/>
          </a:xfrm>
          <a:prstGeom prst="rect">
            <a:avLst/>
          </a:prstGeom>
          <a:noFill/>
          <a:ln w="9525">
            <a:noFill/>
            <a:miter lim="800000"/>
            <a:headEnd/>
            <a:tailEnd/>
          </a:ln>
        </p:spPr>
        <p:txBody>
          <a:bodyPr wrap="none">
            <a:prstTxWarp prst="textNoShape">
              <a:avLst/>
            </a:prstTxWarp>
            <a:spAutoFit/>
          </a:bodyPr>
          <a:lstStyle/>
          <a:p>
            <a:pPr eaLnBrk="0" hangingPunct="0"/>
            <a:endParaRPr lang="en-US" sz="1800">
              <a:latin typeface="Times" pitchFamily="-112" charset="0"/>
            </a:endParaRPr>
          </a:p>
        </p:txBody>
      </p:sp>
      <p:sp>
        <p:nvSpPr>
          <p:cNvPr id="7" name="Rectangle 75"/>
          <p:cNvSpPr>
            <a:spLocks noGrp="1" noChangeArrowheads="1"/>
          </p:cNvSpPr>
          <p:nvPr>
            <p:ph type="title" idx="4294967295"/>
          </p:nvPr>
        </p:nvSpPr>
        <p:spPr>
          <a:xfrm>
            <a:off x="1041640" y="114219"/>
            <a:ext cx="7525423" cy="587396"/>
          </a:xfrm>
          <a:prstGeom prst="rect">
            <a:avLst/>
          </a:prstGeom>
          <a:noFill/>
        </p:spPr>
        <p:txBody>
          <a:bodyPr/>
          <a:lstStyle/>
          <a:p>
            <a:r>
              <a:rPr lang="en-US" sz="2000" b="1" dirty="0">
                <a:solidFill>
                  <a:srgbClr val="0000FF"/>
                </a:solidFill>
              </a:rPr>
              <a:t>Design and Fabrication of a Breadboard, Fully Conductively Cooled, </a:t>
            </a:r>
            <a:br>
              <a:rPr lang="en-US" sz="2000" b="1" dirty="0">
                <a:solidFill>
                  <a:srgbClr val="0000FF"/>
                </a:solidFill>
              </a:rPr>
            </a:br>
            <a:r>
              <a:rPr lang="en-US" sz="2000" b="1" dirty="0">
                <a:solidFill>
                  <a:srgbClr val="0000FF"/>
                </a:solidFill>
              </a:rPr>
              <a:t>2-Micron, Pulsed Laser for the 3-D Winds Decadal Survey Mission</a:t>
            </a:r>
          </a:p>
        </p:txBody>
      </p:sp>
      <p:sp>
        <p:nvSpPr>
          <p:cNvPr id="8" name="Text Box 76"/>
          <p:cNvSpPr txBox="1">
            <a:spLocks noChangeArrowheads="1"/>
          </p:cNvSpPr>
          <p:nvPr/>
        </p:nvSpPr>
        <p:spPr bwMode="auto">
          <a:xfrm>
            <a:off x="228600" y="4187825"/>
            <a:ext cx="184150" cy="366713"/>
          </a:xfrm>
          <a:prstGeom prst="rect">
            <a:avLst/>
          </a:prstGeom>
          <a:noFill/>
          <a:ln w="9525">
            <a:noFill/>
            <a:miter lim="800000"/>
            <a:headEnd/>
            <a:tailEnd/>
          </a:ln>
        </p:spPr>
        <p:txBody>
          <a:bodyPr wrap="none">
            <a:prstTxWarp prst="textNoShape">
              <a:avLst/>
            </a:prstTxWarp>
            <a:spAutoFit/>
          </a:bodyPr>
          <a:lstStyle/>
          <a:p>
            <a:pPr eaLnBrk="0" hangingPunct="0"/>
            <a:endParaRPr lang="en-US" sz="1800">
              <a:latin typeface="Comic Sans MS" pitchFamily="-112" charset="0"/>
            </a:endParaRPr>
          </a:p>
        </p:txBody>
      </p:sp>
      <p:sp>
        <p:nvSpPr>
          <p:cNvPr id="9" name="Text Box 77"/>
          <p:cNvSpPr txBox="1">
            <a:spLocks noChangeArrowheads="1"/>
          </p:cNvSpPr>
          <p:nvPr/>
        </p:nvSpPr>
        <p:spPr bwMode="auto">
          <a:xfrm>
            <a:off x="1244376" y="762000"/>
            <a:ext cx="6786562" cy="3048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400" b="1" dirty="0">
                <a:latin typeface="Comic Sans MS" pitchFamily="-112" charset="0"/>
              </a:rPr>
              <a:t>PI: </a:t>
            </a:r>
            <a:r>
              <a:rPr lang="en-US" sz="1400" b="1" dirty="0" smtClean="0">
                <a:latin typeface="Comic Sans MS" pitchFamily="-112" charset="0"/>
              </a:rPr>
              <a:t>Upendra Singh, NASA LaRC</a:t>
            </a:r>
            <a:endParaRPr lang="en-US" sz="1400" dirty="0">
              <a:latin typeface="Comic Sans MS" pitchFamily="-112" charset="0"/>
            </a:endParaRPr>
          </a:p>
        </p:txBody>
      </p:sp>
      <p:sp>
        <p:nvSpPr>
          <p:cNvPr id="10" name="Text Box 78"/>
          <p:cNvSpPr txBox="1">
            <a:spLocks noChangeArrowheads="1"/>
          </p:cNvSpPr>
          <p:nvPr/>
        </p:nvSpPr>
        <p:spPr bwMode="auto">
          <a:xfrm>
            <a:off x="152400" y="6096000"/>
            <a:ext cx="4191000" cy="477054"/>
          </a:xfrm>
          <a:prstGeom prst="rect">
            <a:avLst/>
          </a:prstGeom>
          <a:noFill/>
          <a:ln w="9525">
            <a:noFill/>
            <a:miter lim="800000"/>
            <a:headEnd/>
            <a:tailEnd/>
          </a:ln>
        </p:spPr>
        <p:txBody>
          <a:bodyPr>
            <a:prstTxWarp prst="textNoShape">
              <a:avLst/>
            </a:prstTxWarp>
            <a:spAutoFit/>
          </a:bodyPr>
          <a:lstStyle/>
          <a:p>
            <a:pPr marL="117475" indent="-117475" defTabSz="339725" eaLnBrk="0" hangingPunct="0"/>
            <a:r>
              <a:rPr lang="en-US" sz="1400" b="1" dirty="0" smtClean="0">
                <a:latin typeface="Comic Sans MS" pitchFamily="-112" charset="0"/>
              </a:rPr>
              <a:t>Co-Is/Partners: </a:t>
            </a:r>
            <a:r>
              <a:rPr lang="en-US" sz="1100" dirty="0" smtClean="0">
                <a:solidFill>
                  <a:srgbClr val="000000"/>
                </a:solidFill>
                <a:latin typeface="Comic Sans MS" pitchFamily="-16" charset="0"/>
              </a:rPr>
              <a:t>Jirong Yu, Michael Kavaya, LaRC; </a:t>
            </a:r>
            <a:r>
              <a:rPr lang="en-US" sz="1100" b="1" dirty="0" smtClean="0">
                <a:latin typeface="Comic Sans MS" pitchFamily="-16" charset="0"/>
              </a:rPr>
              <a:t> </a:t>
            </a:r>
            <a:r>
              <a:rPr lang="en-US" sz="1100" dirty="0" smtClean="0">
                <a:solidFill>
                  <a:srgbClr val="000000"/>
                </a:solidFill>
                <a:latin typeface="Comic Sans MS" pitchFamily="-16" charset="0"/>
              </a:rPr>
              <a:t>Floyd Hovis, Tim Shuman, Fibertek, Inc.</a:t>
            </a:r>
            <a:endParaRPr lang="en-US" sz="1100" dirty="0">
              <a:latin typeface="Comic Sans MS" pitchFamily="-112" charset="0"/>
            </a:endParaRPr>
          </a:p>
        </p:txBody>
      </p:sp>
      <p:sp>
        <p:nvSpPr>
          <p:cNvPr id="11" name="Text Box 79"/>
          <p:cNvSpPr txBox="1">
            <a:spLocks noChangeArrowheads="1"/>
          </p:cNvSpPr>
          <p:nvPr/>
        </p:nvSpPr>
        <p:spPr bwMode="auto">
          <a:xfrm>
            <a:off x="249238" y="3502025"/>
            <a:ext cx="184150" cy="366713"/>
          </a:xfrm>
          <a:prstGeom prst="rect">
            <a:avLst/>
          </a:prstGeom>
          <a:noFill/>
          <a:ln w="9525">
            <a:noFill/>
            <a:miter lim="800000"/>
            <a:headEnd/>
            <a:tailEnd/>
          </a:ln>
        </p:spPr>
        <p:txBody>
          <a:bodyPr wrap="none">
            <a:prstTxWarp prst="textNoShape">
              <a:avLst/>
            </a:prstTxWarp>
            <a:spAutoFit/>
          </a:bodyPr>
          <a:lstStyle/>
          <a:p>
            <a:pPr eaLnBrk="0" hangingPunct="0"/>
            <a:endParaRPr lang="en-US" sz="1800" u="sng">
              <a:latin typeface="Comic Sans MS" pitchFamily="-112" charset="0"/>
            </a:endParaRPr>
          </a:p>
        </p:txBody>
      </p:sp>
      <p:sp>
        <p:nvSpPr>
          <p:cNvPr id="12" name="Text Box 82"/>
          <p:cNvSpPr txBox="1">
            <a:spLocks noChangeArrowheads="1"/>
          </p:cNvSpPr>
          <p:nvPr/>
        </p:nvSpPr>
        <p:spPr bwMode="auto">
          <a:xfrm>
            <a:off x="0" y="1295400"/>
            <a:ext cx="4419600" cy="2206625"/>
          </a:xfrm>
          <a:prstGeom prst="rect">
            <a:avLst/>
          </a:prstGeom>
          <a:noFill/>
          <a:ln w="9525">
            <a:noFill/>
            <a:miter lim="800000"/>
            <a:headEnd/>
            <a:tailEnd/>
          </a:ln>
        </p:spPr>
        <p:txBody>
          <a:bodyPr>
            <a:prstTxWarp prst="textNoShape">
              <a:avLst/>
            </a:prstTxWarp>
          </a:bodyPr>
          <a:lstStyle/>
          <a:p>
            <a:pPr marL="171450" indent="-171450" eaLnBrk="0" hangingPunct="0">
              <a:spcBef>
                <a:spcPts val="300"/>
              </a:spcBef>
              <a:buFont typeface="Arial" pitchFamily="34" charset="0"/>
              <a:buChar char="•"/>
              <a:tabLst>
                <a:tab pos="1830388" algn="ctr"/>
                <a:tab pos="2514600" algn="ctr"/>
                <a:tab pos="3200400" algn="ctr"/>
              </a:tabLst>
            </a:pPr>
            <a:r>
              <a:rPr lang="en-US" sz="1200" dirty="0" smtClean="0">
                <a:latin typeface="Comic Sans MS" pitchFamily="-16" charset="0"/>
              </a:rPr>
              <a:t>Design </a:t>
            </a:r>
            <a:r>
              <a:rPr lang="en-US" sz="1200" dirty="0">
                <a:latin typeface="Comic Sans MS" pitchFamily="-16" charset="0"/>
              </a:rPr>
              <a:t>and </a:t>
            </a:r>
            <a:r>
              <a:rPr lang="en-US" sz="1200" dirty="0" smtClean="0">
                <a:latin typeface="Comic Sans MS" pitchFamily="-16" charset="0"/>
              </a:rPr>
              <a:t>fabricate </a:t>
            </a:r>
            <a:r>
              <a:rPr lang="en-US" sz="1200" dirty="0">
                <a:latin typeface="Comic Sans MS" pitchFamily="-16" charset="0"/>
              </a:rPr>
              <a:t>a space-qualifiable, fully </a:t>
            </a:r>
            <a:r>
              <a:rPr lang="en-US" sz="1200" dirty="0" smtClean="0">
                <a:latin typeface="Comic Sans MS" pitchFamily="-16" charset="0"/>
              </a:rPr>
              <a:t>conductively-cooled, 2-micron pulsed laser breadboard meeting the projected </a:t>
            </a:r>
            <a:r>
              <a:rPr lang="en-US" sz="1200" dirty="0">
                <a:latin typeface="Comic Sans MS" pitchFamily="-16" charset="0"/>
              </a:rPr>
              <a:t>3-D Winds mission </a:t>
            </a:r>
            <a:r>
              <a:rPr lang="en-US" sz="1200" dirty="0" smtClean="0">
                <a:latin typeface="Comic Sans MS" pitchFamily="-16" charset="0"/>
              </a:rPr>
              <a:t>requirements</a:t>
            </a:r>
            <a:endParaRPr lang="en-US" sz="1200" dirty="0">
              <a:latin typeface="Comic Sans MS" pitchFamily="-16" charset="0"/>
            </a:endParaRPr>
          </a:p>
          <a:p>
            <a:pPr marL="628650" lvl="1" indent="-171450" eaLnBrk="0" hangingPunct="0">
              <a:spcBef>
                <a:spcPts val="300"/>
              </a:spcBef>
              <a:buFont typeface="Arial" pitchFamily="34" charset="0"/>
              <a:buChar char="•"/>
              <a:tabLst>
                <a:tab pos="1830388" algn="ctr"/>
                <a:tab pos="2514600" algn="ctr"/>
                <a:tab pos="3200400" algn="ctr"/>
              </a:tabLst>
            </a:pPr>
            <a:endParaRPr lang="en-US" sz="1200" dirty="0" smtClean="0">
              <a:latin typeface="Comic Sans MS" pitchFamily="-16" charset="0"/>
            </a:endParaRPr>
          </a:p>
          <a:p>
            <a:pPr marL="628650" lvl="1" indent="-171450" eaLnBrk="0" hangingPunct="0">
              <a:spcBef>
                <a:spcPts val="300"/>
              </a:spcBef>
              <a:buFont typeface="Arial" pitchFamily="34" charset="0"/>
              <a:buChar char="•"/>
              <a:tabLst>
                <a:tab pos="1830388" algn="ctr"/>
                <a:tab pos="2514600" algn="ctr"/>
                <a:tab pos="3200400" algn="ctr"/>
              </a:tabLst>
            </a:pPr>
            <a:r>
              <a:rPr lang="en-US" sz="1200" dirty="0" smtClean="0">
                <a:latin typeface="Comic Sans MS" pitchFamily="-16" charset="0"/>
              </a:rPr>
              <a:t>Utilize </a:t>
            </a:r>
            <a:r>
              <a:rPr lang="en-US" sz="1200" dirty="0">
                <a:latin typeface="Comic Sans MS" pitchFamily="-16" charset="0"/>
              </a:rPr>
              <a:t>improvements </a:t>
            </a:r>
            <a:r>
              <a:rPr lang="en-US" sz="1200" dirty="0" smtClean="0">
                <a:latin typeface="Comic Sans MS" pitchFamily="-16" charset="0"/>
              </a:rPr>
              <a:t>in key technologies including </a:t>
            </a:r>
            <a:r>
              <a:rPr lang="en-US" sz="1200" dirty="0">
                <a:latin typeface="Comic Sans MS" pitchFamily="-16" charset="0"/>
              </a:rPr>
              <a:t>high-power, </a:t>
            </a:r>
            <a:r>
              <a:rPr lang="en-US" sz="1200" dirty="0" smtClean="0">
                <a:latin typeface="Comic Sans MS" pitchFamily="-16" charset="0"/>
              </a:rPr>
              <a:t>long-life space-proven </a:t>
            </a:r>
            <a:r>
              <a:rPr lang="en-US" sz="1200" dirty="0">
                <a:latin typeface="Comic Sans MS" pitchFamily="-16" charset="0"/>
              </a:rPr>
              <a:t>804 nm pump diodes; derated diode operation, and heat pipe conductive </a:t>
            </a:r>
            <a:r>
              <a:rPr lang="en-US" sz="1200" dirty="0" smtClean="0">
                <a:latin typeface="Comic Sans MS" pitchFamily="-16" charset="0"/>
              </a:rPr>
              <a:t>cooling</a:t>
            </a:r>
          </a:p>
          <a:p>
            <a:pPr marL="171450" indent="-171450" eaLnBrk="0" hangingPunct="0">
              <a:spcBef>
                <a:spcPts val="300"/>
              </a:spcBef>
              <a:buFont typeface="Arial" pitchFamily="34" charset="0"/>
              <a:buChar char="•"/>
              <a:tabLst>
                <a:tab pos="1830388" algn="ctr"/>
                <a:tab pos="2514600" algn="ctr"/>
                <a:tab pos="3200400" algn="ctr"/>
              </a:tabLst>
            </a:pPr>
            <a:endParaRPr lang="en-US" sz="1200" dirty="0" smtClean="0">
              <a:latin typeface="Comic Sans MS" pitchFamily="-16" charset="0"/>
            </a:endParaRPr>
          </a:p>
          <a:p>
            <a:pPr marL="171450" indent="-171450" eaLnBrk="0" hangingPunct="0">
              <a:spcBef>
                <a:spcPts val="300"/>
              </a:spcBef>
              <a:buFont typeface="Arial" pitchFamily="34" charset="0"/>
              <a:buChar char="•"/>
              <a:tabLst>
                <a:tab pos="1830388" algn="ctr"/>
                <a:tab pos="2514600" algn="ctr"/>
                <a:tab pos="3200400" algn="ctr"/>
              </a:tabLst>
            </a:pPr>
            <a:r>
              <a:rPr lang="en-US" sz="1200" dirty="0" smtClean="0">
                <a:latin typeface="Comic Sans MS" pitchFamily="-16" charset="0"/>
              </a:rPr>
              <a:t>Perform a long-duration life test on the laser system to evaluate mission readiness.</a:t>
            </a:r>
            <a:endParaRPr lang="en-US" sz="1200" dirty="0">
              <a:latin typeface="Comic Sans MS" pitchFamily="-16" charset="0"/>
            </a:endParaRPr>
          </a:p>
        </p:txBody>
      </p:sp>
      <p:sp>
        <p:nvSpPr>
          <p:cNvPr id="13" name="Rectangle 83"/>
          <p:cNvSpPr>
            <a:spLocks noChangeArrowheads="1"/>
          </p:cNvSpPr>
          <p:nvPr/>
        </p:nvSpPr>
        <p:spPr bwMode="auto">
          <a:xfrm>
            <a:off x="6778625" y="4570413"/>
            <a:ext cx="184150" cy="274637"/>
          </a:xfrm>
          <a:prstGeom prst="rect">
            <a:avLst/>
          </a:prstGeom>
          <a:noFill/>
          <a:ln w="12700">
            <a:noFill/>
            <a:miter lim="800000"/>
            <a:headEnd/>
            <a:tailEnd/>
          </a:ln>
        </p:spPr>
        <p:txBody>
          <a:bodyPr wrap="none">
            <a:prstTxWarp prst="textNoShape">
              <a:avLst/>
            </a:prstTxWarp>
            <a:spAutoFit/>
          </a:bodyPr>
          <a:lstStyle/>
          <a:p>
            <a:pPr eaLnBrk="0" hangingPunct="0"/>
            <a:endParaRPr lang="en-US" sz="1200"/>
          </a:p>
        </p:txBody>
      </p:sp>
      <p:sp>
        <p:nvSpPr>
          <p:cNvPr id="14" name="Text Box 85"/>
          <p:cNvSpPr txBox="1">
            <a:spLocks noChangeArrowheads="1"/>
          </p:cNvSpPr>
          <p:nvPr/>
        </p:nvSpPr>
        <p:spPr bwMode="auto">
          <a:xfrm>
            <a:off x="152400" y="4133773"/>
            <a:ext cx="4191000" cy="1606594"/>
          </a:xfrm>
          <a:prstGeom prst="rect">
            <a:avLst/>
          </a:prstGeom>
          <a:noFill/>
          <a:ln w="9525">
            <a:noFill/>
            <a:miter lim="800000"/>
            <a:headEnd/>
            <a:tailEnd/>
          </a:ln>
        </p:spPr>
        <p:txBody>
          <a:bodyPr>
            <a:prstTxWarp prst="textNoShape">
              <a:avLst/>
            </a:prstTxWarp>
            <a:spAutoFit/>
          </a:bodyPr>
          <a:lstStyle/>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Leverage LaRC 2-micron laser development from earlier efforts</a:t>
            </a:r>
          </a:p>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Utilize Fibertek CALIPSO mission flight laser design and development knowledge</a:t>
            </a:r>
          </a:p>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Upgrade previous Fibertek  two-micron laser design for flight-like laser based on space heritage</a:t>
            </a:r>
          </a:p>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Utilize space-ready, sealed cylindrical package</a:t>
            </a:r>
          </a:p>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Perform vacuum  test while operating at the output requirements of the 3-D Winds mission</a:t>
            </a:r>
          </a:p>
        </p:txBody>
      </p:sp>
      <p:sp>
        <p:nvSpPr>
          <p:cNvPr id="15" name="Text Box 87"/>
          <p:cNvSpPr txBox="1">
            <a:spLocks noChangeArrowheads="1"/>
          </p:cNvSpPr>
          <p:nvPr/>
        </p:nvSpPr>
        <p:spPr bwMode="auto">
          <a:xfrm>
            <a:off x="5425281" y="6051459"/>
            <a:ext cx="2565400" cy="307777"/>
          </a:xfrm>
          <a:prstGeom prst="rect">
            <a:avLst/>
          </a:prstGeom>
          <a:noFill/>
          <a:ln w="12700">
            <a:noFill/>
            <a:miter lim="800000"/>
            <a:headEnd/>
            <a:tailEnd/>
          </a:ln>
        </p:spPr>
        <p:txBody>
          <a:bodyPr>
            <a:prstTxWarp prst="textNoShape">
              <a:avLst/>
            </a:prstTxWarp>
            <a:spAutoFit/>
          </a:bodyPr>
          <a:lstStyle/>
          <a:p>
            <a:pPr eaLnBrk="0" hangingPunct="0"/>
            <a:r>
              <a:rPr lang="en-US" sz="1400" b="1" dirty="0">
                <a:solidFill>
                  <a:srgbClr val="000000"/>
                </a:solidFill>
                <a:latin typeface="Comic Sans MS" pitchFamily="-112" charset="0"/>
              </a:rPr>
              <a:t>TRL</a:t>
            </a:r>
            <a:r>
              <a:rPr lang="en-US" sz="1400" b="1" baseline="-25000" dirty="0">
                <a:solidFill>
                  <a:srgbClr val="000000"/>
                </a:solidFill>
                <a:latin typeface="Comic Sans MS" pitchFamily="-112" charset="0"/>
              </a:rPr>
              <a:t>in </a:t>
            </a:r>
            <a:r>
              <a:rPr lang="en-US" sz="1400" b="1" dirty="0">
                <a:solidFill>
                  <a:srgbClr val="000000"/>
                </a:solidFill>
                <a:latin typeface="Comic Sans MS" pitchFamily="-112" charset="0"/>
              </a:rPr>
              <a:t>= 3   </a:t>
            </a:r>
            <a:r>
              <a:rPr lang="en-US" sz="1400" b="1" dirty="0" err="1" smtClean="0">
                <a:solidFill>
                  <a:srgbClr val="000000"/>
                </a:solidFill>
                <a:latin typeface="Comic Sans MS" pitchFamily="-112" charset="0"/>
              </a:rPr>
              <a:t>TRL</a:t>
            </a:r>
            <a:r>
              <a:rPr lang="en-US" sz="1400" b="1" baseline="-25000" dirty="0" err="1" smtClean="0">
                <a:solidFill>
                  <a:srgbClr val="000000"/>
                </a:solidFill>
                <a:latin typeface="Comic Sans MS" pitchFamily="-112" charset="0"/>
              </a:rPr>
              <a:t>out</a:t>
            </a:r>
            <a:r>
              <a:rPr lang="en-US" sz="1400" b="1" baseline="-25000" dirty="0" smtClean="0">
                <a:solidFill>
                  <a:srgbClr val="000000"/>
                </a:solidFill>
                <a:latin typeface="Comic Sans MS" pitchFamily="-112" charset="0"/>
              </a:rPr>
              <a:t> </a:t>
            </a:r>
            <a:r>
              <a:rPr lang="en-US" sz="1400" b="1" dirty="0">
                <a:solidFill>
                  <a:srgbClr val="000000"/>
                </a:solidFill>
                <a:latin typeface="Comic Sans MS" pitchFamily="-112" charset="0"/>
              </a:rPr>
              <a:t>= 5</a:t>
            </a:r>
          </a:p>
        </p:txBody>
      </p:sp>
      <p:sp>
        <p:nvSpPr>
          <p:cNvPr id="16" name="Rectangle 88"/>
          <p:cNvSpPr>
            <a:spLocks noChangeArrowheads="1"/>
          </p:cNvSpPr>
          <p:nvPr/>
        </p:nvSpPr>
        <p:spPr bwMode="auto">
          <a:xfrm>
            <a:off x="4572000" y="4114800"/>
            <a:ext cx="4370388" cy="1948226"/>
          </a:xfrm>
          <a:prstGeom prst="rect">
            <a:avLst/>
          </a:prstGeom>
          <a:noFill/>
          <a:ln w="12700">
            <a:noFill/>
            <a:miter lim="800000"/>
            <a:headEnd/>
            <a:tailEnd/>
          </a:ln>
        </p:spPr>
        <p:txBody>
          <a:bodyPr wrap="square">
            <a:prstTxWarp prst="textNoShape">
              <a:avLst/>
            </a:prstTxWarp>
            <a:spAutoFit/>
          </a:bodyPr>
          <a:lstStyle/>
          <a:p>
            <a:pPr marL="171450" indent="-171450">
              <a:lnSpc>
                <a:spcPct val="90000"/>
              </a:lnSpc>
              <a:buFont typeface="Arial" pitchFamily="34" charset="0"/>
              <a:buChar char="•"/>
              <a:tabLst>
                <a:tab pos="3886200" algn="r"/>
              </a:tabLst>
            </a:pPr>
            <a:r>
              <a:rPr lang="en-US" sz="1200" dirty="0" smtClean="0">
                <a:latin typeface="Comic Sans MS" pitchFamily="66" charset="0"/>
              </a:rPr>
              <a:t>Complete laser mechanical design update	01/13</a:t>
            </a:r>
            <a:endParaRPr lang="en-US" sz="1200" dirty="0">
              <a:latin typeface="Comic Sans MS" pitchFamily="66" charset="0"/>
            </a:endParaRPr>
          </a:p>
          <a:p>
            <a:pPr>
              <a:lnSpc>
                <a:spcPct val="90000"/>
              </a:lnSpc>
              <a:tabLst>
                <a:tab pos="3886200" algn="r"/>
              </a:tabLst>
            </a:pPr>
            <a:r>
              <a:rPr lang="en-US" sz="1200" dirty="0" smtClean="0">
                <a:latin typeface="Comic Sans MS" pitchFamily="66" charset="0"/>
              </a:rPr>
              <a:t>    and improved laser thermal modeling</a:t>
            </a:r>
          </a:p>
          <a:p>
            <a:pPr marL="171450" indent="-171450">
              <a:lnSpc>
                <a:spcPct val="90000"/>
              </a:lnSpc>
              <a:buFont typeface="Arial" pitchFamily="34" charset="0"/>
              <a:buChar char="•"/>
              <a:tabLst>
                <a:tab pos="3886200" algn="r"/>
              </a:tabLst>
            </a:pPr>
            <a:r>
              <a:rPr lang="en-US" sz="1200" dirty="0" smtClean="0">
                <a:latin typeface="Comic Sans MS" pitchFamily="66" charset="0"/>
              </a:rPr>
              <a:t>Assemble and test heat pipe cooled module	04/13</a:t>
            </a:r>
          </a:p>
          <a:p>
            <a:pPr marL="171450" indent="-171450">
              <a:lnSpc>
                <a:spcPct val="90000"/>
              </a:lnSpc>
              <a:buFont typeface="Arial" pitchFamily="34" charset="0"/>
              <a:buChar char="•"/>
              <a:tabLst>
                <a:tab pos="3886200" algn="r"/>
              </a:tabLst>
            </a:pPr>
            <a:r>
              <a:rPr lang="en-US" sz="1200" dirty="0" smtClean="0">
                <a:latin typeface="Comic Sans MS" pitchFamily="66" charset="0"/>
              </a:rPr>
              <a:t>Fabricate and test ring laser with heat pipe	12/13</a:t>
            </a:r>
            <a:endParaRPr lang="en-US" sz="1200" dirty="0">
              <a:latin typeface="Comic Sans MS" pitchFamily="66" charset="0"/>
            </a:endParaRPr>
          </a:p>
          <a:p>
            <a:pPr>
              <a:lnSpc>
                <a:spcPct val="90000"/>
              </a:lnSpc>
              <a:tabLst>
                <a:tab pos="3886200" algn="r"/>
              </a:tabLst>
            </a:pPr>
            <a:r>
              <a:rPr lang="en-US" sz="1200" dirty="0" smtClean="0">
                <a:latin typeface="Comic Sans MS" pitchFamily="66" charset="0"/>
              </a:rPr>
              <a:t>    cooled module</a:t>
            </a:r>
          </a:p>
          <a:p>
            <a:pPr marL="171450" indent="-171450">
              <a:lnSpc>
                <a:spcPct val="90000"/>
              </a:lnSpc>
              <a:buFont typeface="Arial" pitchFamily="34" charset="0"/>
              <a:buChar char="•"/>
              <a:tabLst>
                <a:tab pos="3886200" algn="r"/>
              </a:tabLst>
            </a:pPr>
            <a:r>
              <a:rPr lang="en-US" sz="1200" dirty="0" smtClean="0">
                <a:latin typeface="Comic Sans MS" pitchFamily="66" charset="0"/>
              </a:rPr>
              <a:t>Install and test amplifiers	03/14</a:t>
            </a:r>
          </a:p>
          <a:p>
            <a:pPr marL="171450" indent="-171450">
              <a:lnSpc>
                <a:spcPct val="90000"/>
              </a:lnSpc>
              <a:buFont typeface="Arial" pitchFamily="34" charset="0"/>
              <a:buChar char="•"/>
              <a:tabLst>
                <a:tab pos="3886200" algn="r"/>
              </a:tabLst>
            </a:pPr>
            <a:r>
              <a:rPr lang="en-US" sz="1200" dirty="0" smtClean="0">
                <a:latin typeface="Comic Sans MS" pitchFamily="66" charset="0"/>
              </a:rPr>
              <a:t>Integrate with canister and test	04/14</a:t>
            </a:r>
          </a:p>
          <a:p>
            <a:pPr marL="171450" indent="-171450">
              <a:lnSpc>
                <a:spcPct val="90000"/>
              </a:lnSpc>
              <a:buFont typeface="Arial" pitchFamily="34" charset="0"/>
              <a:buChar char="•"/>
              <a:tabLst>
                <a:tab pos="3886200" algn="r"/>
              </a:tabLst>
            </a:pPr>
            <a:r>
              <a:rPr lang="en-US" sz="1200" dirty="0" smtClean="0">
                <a:latin typeface="Comic Sans MS" pitchFamily="66" charset="0"/>
              </a:rPr>
              <a:t>Vacuum-test laser	10/14</a:t>
            </a:r>
          </a:p>
          <a:p>
            <a:pPr marL="171450" indent="-171450">
              <a:lnSpc>
                <a:spcPct val="90000"/>
              </a:lnSpc>
              <a:buFont typeface="Arial" pitchFamily="34" charset="0"/>
              <a:buChar char="•"/>
              <a:tabLst>
                <a:tab pos="3886200" algn="r"/>
              </a:tabLst>
            </a:pPr>
            <a:r>
              <a:rPr lang="en-US" sz="1200" dirty="0" smtClean="0">
                <a:latin typeface="Comic Sans MS" pitchFamily="66" charset="0"/>
              </a:rPr>
              <a:t>Complete acceptance testing	07/15</a:t>
            </a:r>
          </a:p>
          <a:p>
            <a:pPr marL="171450" indent="-171450">
              <a:lnSpc>
                <a:spcPct val="90000"/>
              </a:lnSpc>
              <a:buFont typeface="Arial" pitchFamily="34" charset="0"/>
              <a:buChar char="•"/>
              <a:tabLst>
                <a:tab pos="3886200" algn="r"/>
              </a:tabLst>
            </a:pPr>
            <a:r>
              <a:rPr lang="en-US" sz="1200" dirty="0" smtClean="0">
                <a:latin typeface="Comic Sans MS" pitchFamily="66" charset="0"/>
              </a:rPr>
              <a:t>Complete analysis and performance testing</a:t>
            </a:r>
            <a:r>
              <a:rPr lang="en-US" sz="1200" smtClean="0">
                <a:latin typeface="Comic Sans MS" pitchFamily="66" charset="0"/>
              </a:rPr>
              <a:t>	12/15</a:t>
            </a:r>
            <a:endParaRPr lang="en-US" sz="1200" dirty="0" smtClean="0">
              <a:latin typeface="Comic Sans MS" pitchFamily="66" charset="0"/>
            </a:endParaRPr>
          </a:p>
          <a:p>
            <a:pPr marL="285750" indent="-285750" eaLnBrk="0" hangingPunct="0">
              <a:lnSpc>
                <a:spcPct val="90000"/>
              </a:lnSpc>
              <a:buFont typeface="Arial" pitchFamily="34" charset="0"/>
              <a:buChar char="•"/>
              <a:tabLst>
                <a:tab pos="3886200" algn="r"/>
              </a:tabLst>
            </a:pPr>
            <a:endParaRPr lang="en-US" sz="1400" dirty="0">
              <a:latin typeface="Comic Sans MS" pitchFamily="-16" charset="0"/>
            </a:endParaRPr>
          </a:p>
        </p:txBody>
      </p:sp>
      <p:sp>
        <p:nvSpPr>
          <p:cNvPr id="32" name="Rectangle 31"/>
          <p:cNvSpPr/>
          <p:nvPr/>
        </p:nvSpPr>
        <p:spPr>
          <a:xfrm>
            <a:off x="5492338" y="3090862"/>
            <a:ext cx="2281237" cy="461665"/>
          </a:xfrm>
          <a:prstGeom prst="rect">
            <a:avLst/>
          </a:prstGeom>
        </p:spPr>
        <p:txBody>
          <a:bodyPr wrap="square">
            <a:spAutoFit/>
          </a:bodyPr>
          <a:lstStyle/>
          <a:p>
            <a:r>
              <a:rPr lang="en-US" sz="1200" dirty="0" smtClean="0">
                <a:latin typeface="Comic Sans MS" pitchFamily="-16" charset="0"/>
              </a:rPr>
              <a:t>2-Micron Space Qualifiable Pulsed Laser for 3-D Winds</a:t>
            </a:r>
          </a:p>
        </p:txBody>
      </p:sp>
      <p:sp>
        <p:nvSpPr>
          <p:cNvPr id="18" name="Text Box 76"/>
          <p:cNvSpPr txBox="1">
            <a:spLocks noChangeArrowheads="1"/>
          </p:cNvSpPr>
          <p:nvPr/>
        </p:nvSpPr>
        <p:spPr bwMode="auto">
          <a:xfrm>
            <a:off x="228600" y="65786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128"/>
              </a:defRPr>
            </a:lvl1pPr>
            <a:lvl2pPr marL="37931725" indent="-37474525">
              <a:defRPr sz="2000">
                <a:solidFill>
                  <a:schemeClr val="tx1"/>
                </a:solidFill>
                <a:latin typeface="Times New Roman" charset="0"/>
                <a:ea typeface="ＭＳ Ｐゴシック" charset="-128"/>
              </a:defRPr>
            </a:lvl2pPr>
            <a:lvl3pPr>
              <a:defRPr sz="2000">
                <a:solidFill>
                  <a:schemeClr val="tx1"/>
                </a:solidFill>
                <a:latin typeface="Times New Roman" charset="0"/>
                <a:ea typeface="ＭＳ Ｐゴシック" charset="-128"/>
              </a:defRPr>
            </a:lvl3pPr>
            <a:lvl4pPr>
              <a:defRPr sz="2000">
                <a:solidFill>
                  <a:schemeClr val="tx1"/>
                </a:solidFill>
                <a:latin typeface="Times New Roman" charset="0"/>
                <a:ea typeface="ＭＳ Ｐゴシック" charset="-128"/>
              </a:defRPr>
            </a:lvl4pPr>
            <a:lvl5pPr>
              <a:defRPr sz="2000">
                <a:solidFill>
                  <a:schemeClr val="tx1"/>
                </a:solidFill>
                <a:latin typeface="Times New Roman" charset="0"/>
                <a:ea typeface="ＭＳ Ｐゴシック" charset="-128"/>
              </a:defRPr>
            </a:lvl5pPr>
            <a:lvl6pPr marL="457200" eaLnBrk="0" fontAlgn="base" hangingPunct="0">
              <a:spcBef>
                <a:spcPct val="0"/>
              </a:spcBef>
              <a:spcAft>
                <a:spcPct val="0"/>
              </a:spcAft>
              <a:defRPr sz="2000">
                <a:solidFill>
                  <a:schemeClr val="tx1"/>
                </a:solidFill>
                <a:latin typeface="Times New Roman" charset="0"/>
                <a:ea typeface="ＭＳ Ｐゴシック" charset="-128"/>
              </a:defRPr>
            </a:lvl6pPr>
            <a:lvl7pPr marL="914400" eaLnBrk="0" fontAlgn="base" hangingPunct="0">
              <a:spcBef>
                <a:spcPct val="0"/>
              </a:spcBef>
              <a:spcAft>
                <a:spcPct val="0"/>
              </a:spcAft>
              <a:defRPr sz="2000">
                <a:solidFill>
                  <a:schemeClr val="tx1"/>
                </a:solidFill>
                <a:latin typeface="Times New Roman" charset="0"/>
                <a:ea typeface="ＭＳ Ｐゴシック" charset="-128"/>
              </a:defRPr>
            </a:lvl7pPr>
            <a:lvl8pPr marL="1371600" eaLnBrk="0" fontAlgn="base" hangingPunct="0">
              <a:spcBef>
                <a:spcPct val="0"/>
              </a:spcBef>
              <a:spcAft>
                <a:spcPct val="0"/>
              </a:spcAft>
              <a:defRPr sz="2000">
                <a:solidFill>
                  <a:schemeClr val="tx1"/>
                </a:solidFill>
                <a:latin typeface="Times New Roman" charset="0"/>
                <a:ea typeface="ＭＳ Ｐゴシック" charset="-128"/>
              </a:defRPr>
            </a:lvl8pPr>
            <a:lvl9pPr marL="1828800" eaLnBrk="0" fontAlgn="base" hangingPunct="0">
              <a:spcBef>
                <a:spcPct val="0"/>
              </a:spcBef>
              <a:spcAft>
                <a:spcPct val="0"/>
              </a:spcAft>
              <a:defRPr sz="2000">
                <a:solidFill>
                  <a:schemeClr val="tx1"/>
                </a:solidFill>
                <a:latin typeface="Times New Roman" charset="0"/>
                <a:ea typeface="ＭＳ Ｐゴシック" charset="-128"/>
              </a:defRPr>
            </a:lvl9pPr>
          </a:lstStyle>
          <a:p>
            <a:r>
              <a:rPr lang="en-US" sz="1000" dirty="0" smtClean="0">
                <a:latin typeface="Comic Sans MS" charset="0"/>
              </a:rPr>
              <a:t>04/12</a:t>
            </a:r>
            <a:endParaRPr lang="en-US" sz="1000" dirty="0">
              <a:latin typeface="Comic Sans MS"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4580"/>
            <a:ext cx="3756282" cy="19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143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6" y="280389"/>
            <a:ext cx="7105291" cy="760532"/>
          </a:xfrm>
          <a:noFill/>
        </p:spPr>
        <p:txBody>
          <a:bodyPr/>
          <a:lstStyle/>
          <a:p>
            <a:r>
              <a:rPr lang="en-US" sz="3600" b="1" dirty="0">
                <a:solidFill>
                  <a:srgbClr val="0000FF"/>
                </a:solidFill>
              </a:rPr>
              <a:t>ACT Program Summary</a:t>
            </a:r>
          </a:p>
        </p:txBody>
      </p:sp>
      <p:sp>
        <p:nvSpPr>
          <p:cNvPr id="6" name="Content Placeholder 2"/>
          <p:cNvSpPr>
            <a:spLocks noGrp="1"/>
          </p:cNvSpPr>
          <p:nvPr>
            <p:ph idx="1"/>
          </p:nvPr>
        </p:nvSpPr>
        <p:spPr>
          <a:xfrm>
            <a:off x="229998" y="1067199"/>
            <a:ext cx="8838246" cy="5531606"/>
          </a:xfrm>
        </p:spPr>
        <p:txBody>
          <a:bodyPr>
            <a:noAutofit/>
          </a:bodyPr>
          <a:lstStyle/>
          <a:p>
            <a:pPr>
              <a:spcBef>
                <a:spcPts val="0"/>
              </a:spcBef>
              <a:spcAft>
                <a:spcPts val="600"/>
              </a:spcAft>
            </a:pPr>
            <a:r>
              <a:rPr lang="en-US" sz="1800" b="1" dirty="0" smtClean="0">
                <a:latin typeface="+mj-lt"/>
              </a:rPr>
              <a:t>Technical Objective(s)– </a:t>
            </a:r>
          </a:p>
          <a:p>
            <a:pPr lvl="1">
              <a:spcBef>
                <a:spcPts val="0"/>
              </a:spcBef>
              <a:spcAft>
                <a:spcPts val="600"/>
              </a:spcAft>
            </a:pPr>
            <a:r>
              <a:rPr lang="en-US" sz="1800" b="0" i="1" dirty="0" smtClean="0">
                <a:latin typeface="+mj-lt"/>
              </a:rPr>
              <a:t>Deliver a ruggedized 2.053 µm MOPA laser with the following parameters:</a:t>
            </a:r>
          </a:p>
          <a:p>
            <a:pPr lvl="2">
              <a:spcBef>
                <a:spcPts val="0"/>
              </a:spcBef>
              <a:spcAft>
                <a:spcPts val="600"/>
              </a:spcAft>
            </a:pPr>
            <a:r>
              <a:rPr lang="en-US" sz="1800" b="0" i="1" dirty="0" smtClean="0">
                <a:latin typeface="+mj-lt"/>
              </a:rPr>
              <a:t>250 mJ pulse energy</a:t>
            </a:r>
          </a:p>
          <a:p>
            <a:pPr lvl="2">
              <a:spcBef>
                <a:spcPts val="0"/>
              </a:spcBef>
              <a:spcAft>
                <a:spcPts val="600"/>
              </a:spcAft>
            </a:pPr>
            <a:r>
              <a:rPr lang="en-US" sz="1800" b="0" i="1" dirty="0" smtClean="0">
                <a:latin typeface="+mj-lt"/>
              </a:rPr>
              <a:t>10 Hz repetition rate</a:t>
            </a:r>
          </a:p>
          <a:p>
            <a:pPr lvl="2">
              <a:spcBef>
                <a:spcPts val="0"/>
              </a:spcBef>
              <a:spcAft>
                <a:spcPts val="600"/>
              </a:spcAft>
            </a:pPr>
            <a:r>
              <a:rPr lang="en-US" sz="1800" b="0" i="1" dirty="0" smtClean="0">
                <a:latin typeface="+mj-lt"/>
              </a:rPr>
              <a:t>Beam quality (M</a:t>
            </a:r>
            <a:r>
              <a:rPr lang="en-US" sz="1800" b="0" i="1" baseline="30000" dirty="0" smtClean="0">
                <a:latin typeface="+mj-lt"/>
              </a:rPr>
              <a:t>2 </a:t>
            </a:r>
            <a:r>
              <a:rPr lang="en-US" sz="1800" b="0" i="1" dirty="0" smtClean="0">
                <a:latin typeface="+mj-lt"/>
              </a:rPr>
              <a:t>) &lt; 1.2</a:t>
            </a:r>
          </a:p>
          <a:p>
            <a:pPr lvl="2">
              <a:spcBef>
                <a:spcPts val="0"/>
              </a:spcBef>
              <a:spcAft>
                <a:spcPts val="600"/>
              </a:spcAft>
            </a:pPr>
            <a:r>
              <a:rPr lang="en-US" sz="1800" b="0" i="1" dirty="0" smtClean="0">
                <a:latin typeface="+mj-lt"/>
              </a:rPr>
              <a:t>&gt;100 ns pulse width</a:t>
            </a:r>
          </a:p>
          <a:p>
            <a:pPr lvl="2">
              <a:spcBef>
                <a:spcPts val="0"/>
              </a:spcBef>
              <a:spcAft>
                <a:spcPts val="600"/>
              </a:spcAft>
            </a:pPr>
            <a:r>
              <a:rPr lang="en-US" sz="1800" b="0" i="1" dirty="0" smtClean="0">
                <a:latin typeface="+mj-lt"/>
              </a:rPr>
              <a:t>Conductively cooled via heat pipes</a:t>
            </a:r>
          </a:p>
          <a:p>
            <a:pPr lvl="1">
              <a:spcBef>
                <a:spcPts val="0"/>
              </a:spcBef>
              <a:spcAft>
                <a:spcPts val="600"/>
              </a:spcAft>
            </a:pPr>
            <a:r>
              <a:rPr lang="en-US" sz="1800" b="0" i="1" dirty="0" smtClean="0">
                <a:latin typeface="+mj-lt"/>
              </a:rPr>
              <a:t>Reach Technical Readiness Level (TRL) 5 by surviving a thermal-</a:t>
            </a:r>
            <a:r>
              <a:rPr lang="en-US" sz="1800" b="0" i="1" dirty="0" err="1" smtClean="0">
                <a:latin typeface="+mj-lt"/>
              </a:rPr>
              <a:t>vac</a:t>
            </a:r>
            <a:r>
              <a:rPr lang="en-US" sz="1800" b="0" i="1" dirty="0" smtClean="0">
                <a:latin typeface="+mj-lt"/>
              </a:rPr>
              <a:t> test.</a:t>
            </a:r>
            <a:endParaRPr lang="en-US" sz="1800" dirty="0" smtClean="0">
              <a:latin typeface="+mj-lt"/>
            </a:endParaRPr>
          </a:p>
          <a:p>
            <a:pPr>
              <a:spcBef>
                <a:spcPts val="0"/>
              </a:spcBef>
              <a:spcAft>
                <a:spcPts val="600"/>
              </a:spcAft>
            </a:pPr>
            <a:r>
              <a:rPr lang="en-US" sz="1800" b="1" dirty="0" smtClean="0">
                <a:latin typeface="+mj-lt"/>
                <a:cs typeface="Times New Roman" pitchFamily="18" charset="0"/>
              </a:rPr>
              <a:t>Period of Performance </a:t>
            </a:r>
            <a:r>
              <a:rPr lang="en-US" sz="1800" dirty="0" smtClean="0">
                <a:latin typeface="+mj-lt"/>
                <a:cs typeface="Times New Roman" pitchFamily="18" charset="0"/>
              </a:rPr>
              <a:t>– </a:t>
            </a:r>
            <a:r>
              <a:rPr lang="en-US" sz="1800" b="0" i="1" dirty="0" smtClean="0">
                <a:latin typeface="+mj-lt"/>
                <a:cs typeface="Times New Roman" pitchFamily="18" charset="0"/>
              </a:rPr>
              <a:t>38 months</a:t>
            </a:r>
            <a:r>
              <a:rPr lang="en-US" sz="1800" i="1" dirty="0" smtClean="0">
                <a:latin typeface="+mj-lt"/>
                <a:cs typeface="Times New Roman" pitchFamily="18" charset="0"/>
              </a:rPr>
              <a:t>	</a:t>
            </a:r>
          </a:p>
          <a:p>
            <a:pPr>
              <a:spcBef>
                <a:spcPts val="0"/>
              </a:spcBef>
              <a:spcAft>
                <a:spcPts val="600"/>
              </a:spcAft>
            </a:pPr>
            <a:r>
              <a:rPr lang="en-US" sz="1800" b="1" dirty="0" smtClean="0">
                <a:latin typeface="+mj-lt"/>
              </a:rPr>
              <a:t>Deliverable Items </a:t>
            </a:r>
            <a:r>
              <a:rPr lang="en-US" sz="1800" b="1" i="1" dirty="0" smtClean="0">
                <a:latin typeface="+mj-lt"/>
                <a:cs typeface="Times New Roman" pitchFamily="18" charset="0"/>
              </a:rPr>
              <a:t>- </a:t>
            </a:r>
            <a:r>
              <a:rPr lang="en-US" sz="1800" b="0" i="1" dirty="0" smtClean="0">
                <a:latin typeface="+mj-lt"/>
              </a:rPr>
              <a:t>2 µm laser meeting the performance requirements after surviving a thermal </a:t>
            </a:r>
            <a:r>
              <a:rPr lang="en-US" sz="1800" b="0" i="1" dirty="0" err="1" smtClean="0">
                <a:latin typeface="+mj-lt"/>
              </a:rPr>
              <a:t>vac</a:t>
            </a:r>
            <a:r>
              <a:rPr lang="en-US" sz="1800" b="0" i="1" dirty="0" smtClean="0">
                <a:latin typeface="+mj-lt"/>
              </a:rPr>
              <a:t> test, monthly technical and financial reports, quarterly and yearly financial reports, thermal </a:t>
            </a:r>
            <a:r>
              <a:rPr lang="en-US" sz="1800" b="0" i="1" dirty="0" err="1" smtClean="0">
                <a:latin typeface="+mj-lt"/>
              </a:rPr>
              <a:t>vac</a:t>
            </a:r>
            <a:r>
              <a:rPr lang="en-US" sz="1800" b="0" i="1" dirty="0" smtClean="0">
                <a:latin typeface="+mj-lt"/>
              </a:rPr>
              <a:t> test definition and results report, oscillator test procedure and results report, final technical report</a:t>
            </a:r>
          </a:p>
          <a:p>
            <a:pPr lvl="1">
              <a:spcBef>
                <a:spcPts val="0"/>
              </a:spcBef>
              <a:spcAft>
                <a:spcPts val="600"/>
              </a:spcAft>
            </a:pPr>
            <a:r>
              <a:rPr lang="en-US" sz="1800" b="0" i="1" dirty="0" smtClean="0">
                <a:latin typeface="+mj-lt"/>
              </a:rPr>
              <a:t>2 µm laser transmitter meeting the performance requirements and surviving a thermal-</a:t>
            </a:r>
            <a:r>
              <a:rPr lang="en-US" sz="1800" b="0" i="1" dirty="0" err="1" smtClean="0">
                <a:latin typeface="+mj-lt"/>
              </a:rPr>
              <a:t>vac</a:t>
            </a:r>
            <a:r>
              <a:rPr lang="en-US" sz="1800" b="0" i="1" dirty="0" smtClean="0">
                <a:latin typeface="+mj-lt"/>
              </a:rPr>
              <a:t> test</a:t>
            </a:r>
          </a:p>
          <a:p>
            <a:pPr lvl="1">
              <a:spcBef>
                <a:spcPts val="0"/>
              </a:spcBef>
              <a:spcAft>
                <a:spcPts val="600"/>
              </a:spcAft>
            </a:pPr>
            <a:r>
              <a:rPr lang="en-US" sz="1800" b="0" i="1" dirty="0" smtClean="0">
                <a:latin typeface="+mj-lt"/>
              </a:rPr>
              <a:t>Thermal </a:t>
            </a:r>
            <a:r>
              <a:rPr lang="en-US" sz="1800" b="0" i="1" dirty="0" err="1" smtClean="0">
                <a:latin typeface="+mj-lt"/>
              </a:rPr>
              <a:t>vac</a:t>
            </a:r>
            <a:r>
              <a:rPr lang="en-US" sz="1800" b="0" i="1" dirty="0" smtClean="0">
                <a:latin typeface="+mj-lt"/>
              </a:rPr>
              <a:t> test procedure and results report</a:t>
            </a:r>
          </a:p>
          <a:p>
            <a:pPr lvl="1">
              <a:spcBef>
                <a:spcPts val="0"/>
              </a:spcBef>
              <a:spcAft>
                <a:spcPts val="600"/>
              </a:spcAft>
            </a:pPr>
            <a:r>
              <a:rPr lang="en-US" sz="1800" b="0" i="1" dirty="0" smtClean="0">
                <a:latin typeface="+mj-lt"/>
              </a:rPr>
              <a:t>Oscillator and amplifier performance report</a:t>
            </a:r>
          </a:p>
          <a:p>
            <a:pPr lvl="1">
              <a:spcBef>
                <a:spcPts val="0"/>
              </a:spcBef>
              <a:spcAft>
                <a:spcPts val="600"/>
              </a:spcAft>
            </a:pPr>
            <a:endParaRPr lang="en-US" sz="1800" b="0" i="1" dirty="0" smtClean="0">
              <a:latin typeface="+mj-lt"/>
            </a:endParaRPr>
          </a:p>
        </p:txBody>
      </p:sp>
    </p:spTree>
    <p:extLst>
      <p:ext uri="{BB962C8B-B14F-4D97-AF65-F5344CB8AC3E}">
        <p14:creationId xmlns:p14="http://schemas.microsoft.com/office/powerpoint/2010/main" val="1519931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b="1" dirty="0">
                <a:solidFill>
                  <a:srgbClr val="0000FF"/>
                </a:solidFill>
                <a:ea typeface="ヒラギノ角ゴ Pro W3" charset="-128"/>
                <a:cs typeface="Arial" charset="0"/>
              </a:rPr>
              <a:t>Linear Cavity Data</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444246" y="1340961"/>
            <a:ext cx="8196834" cy="4736662"/>
          </a:xfrm>
          <a:prstGeom prst="rect">
            <a:avLst/>
          </a:prstGeom>
          <a:noFill/>
          <a:ln w="9525">
            <a:noFill/>
            <a:miter lim="800000"/>
            <a:headEnd/>
            <a:tailEnd/>
          </a:ln>
          <a:effectLst/>
        </p:spPr>
      </p:pic>
      <p:sp>
        <p:nvSpPr>
          <p:cNvPr id="9" name="TextBox 8"/>
          <p:cNvSpPr txBox="1"/>
          <p:nvPr/>
        </p:nvSpPr>
        <p:spPr>
          <a:xfrm>
            <a:off x="1435185" y="2282972"/>
            <a:ext cx="3609154" cy="646331"/>
          </a:xfrm>
          <a:prstGeom prst="rect">
            <a:avLst/>
          </a:prstGeom>
          <a:solidFill>
            <a:schemeClr val="bg1"/>
          </a:solidFill>
          <a:ln>
            <a:solidFill>
              <a:srgbClr val="FF0000"/>
            </a:solidFill>
          </a:ln>
        </p:spPr>
        <p:txBody>
          <a:bodyPr wrap="square" rtlCol="0">
            <a:spAutoFit/>
          </a:bodyPr>
          <a:lstStyle/>
          <a:p>
            <a:pPr algn="ctr"/>
            <a:r>
              <a:rPr lang="en-US" b="1" dirty="0" smtClean="0">
                <a:solidFill>
                  <a:srgbClr val="00B050"/>
                </a:solidFill>
              </a:rPr>
              <a:t>Now reaching energies</a:t>
            </a:r>
          </a:p>
          <a:p>
            <a:pPr algn="ctr"/>
            <a:r>
              <a:rPr lang="en-US" b="1" dirty="0" smtClean="0">
                <a:solidFill>
                  <a:srgbClr val="00B050"/>
                </a:solidFill>
              </a:rPr>
              <a:t> expected from a short cavity!</a:t>
            </a:r>
          </a:p>
        </p:txBody>
      </p:sp>
    </p:spTree>
    <p:extLst>
      <p:ext uri="{BB962C8B-B14F-4D97-AF65-F5344CB8AC3E}">
        <p14:creationId xmlns:p14="http://schemas.microsoft.com/office/powerpoint/2010/main" val="375807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08837" y="1097298"/>
            <a:ext cx="7908652" cy="3688042"/>
          </a:xfrm>
          <a:prstGeom prst="rect">
            <a:avLst/>
          </a:prstGeom>
          <a:noFill/>
          <a:ln w="9525">
            <a:noFill/>
            <a:miter lim="800000"/>
            <a:headEnd/>
            <a:tailEnd/>
          </a:ln>
          <a:effectLst/>
        </p:spPr>
      </p:pic>
      <p:sp>
        <p:nvSpPr>
          <p:cNvPr id="2" name="Title 1"/>
          <p:cNvSpPr>
            <a:spLocks noGrp="1"/>
          </p:cNvSpPr>
          <p:nvPr>
            <p:ph type="title"/>
          </p:nvPr>
        </p:nvSpPr>
        <p:spPr>
          <a:xfrm>
            <a:off x="957532" y="199876"/>
            <a:ext cx="8229600" cy="1143000"/>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sz="3600" b="1" dirty="0">
                <a:solidFill>
                  <a:srgbClr val="0000FF"/>
                </a:solidFill>
                <a:ea typeface="ヒラギノ角ゴ Pro W3" charset="-128"/>
                <a:cs typeface="Arial" charset="0"/>
              </a:rPr>
              <a:t>Current Ring Laser Results – Long Pulse</a:t>
            </a:r>
          </a:p>
        </p:txBody>
      </p:sp>
      <p:sp>
        <p:nvSpPr>
          <p:cNvPr id="8" name="TextBox 7"/>
          <p:cNvSpPr txBox="1"/>
          <p:nvPr/>
        </p:nvSpPr>
        <p:spPr>
          <a:xfrm>
            <a:off x="597588" y="5226245"/>
            <a:ext cx="6051657" cy="1107996"/>
          </a:xfrm>
          <a:prstGeom prst="rect">
            <a:avLst/>
          </a:prstGeom>
          <a:solidFill>
            <a:schemeClr val="bg1"/>
          </a:solidFill>
          <a:ln>
            <a:solidFill>
              <a:srgbClr val="FF0000"/>
            </a:solidFill>
          </a:ln>
        </p:spPr>
        <p:txBody>
          <a:bodyPr wrap="none" rtlCol="0">
            <a:spAutoFit/>
          </a:bodyPr>
          <a:lstStyle/>
          <a:p>
            <a:r>
              <a:rPr lang="en-US" sz="1600" b="1" dirty="0" smtClean="0">
                <a:solidFill>
                  <a:srgbClr val="00B050"/>
                </a:solidFill>
              </a:rPr>
              <a:t>Expect 80 mJ of Q-switched output for 3.6 J of pump energy</a:t>
            </a:r>
          </a:p>
          <a:p>
            <a:endParaRPr lang="en-US" sz="1600" b="1" dirty="0" smtClean="0">
              <a:solidFill>
                <a:srgbClr val="00B050"/>
              </a:solidFill>
            </a:endParaRPr>
          </a:p>
          <a:p>
            <a:r>
              <a:rPr lang="en-US" sz="1600" b="1" dirty="0" smtClean="0">
                <a:solidFill>
                  <a:srgbClr val="00B050"/>
                </a:solidFill>
              </a:rPr>
              <a:t>Phase II achieved 3X amplification – on track for 240 mJ</a:t>
            </a:r>
          </a:p>
          <a:p>
            <a:r>
              <a:rPr lang="en-US" sz="1600" b="1" dirty="0" smtClean="0">
                <a:solidFill>
                  <a:srgbClr val="00B050"/>
                </a:solidFill>
              </a:rPr>
              <a:t>after amplifier pair</a:t>
            </a:r>
          </a:p>
        </p:txBody>
      </p:sp>
      <p:pic>
        <p:nvPicPr>
          <p:cNvPr id="7" name="Picture 4"/>
          <p:cNvPicPr>
            <a:picLocks noChangeAspect="1" noChangeArrowheads="1"/>
          </p:cNvPicPr>
          <p:nvPr/>
        </p:nvPicPr>
        <p:blipFill>
          <a:blip r:embed="rId3" cstate="print"/>
          <a:srcRect/>
          <a:stretch>
            <a:fillRect/>
          </a:stretch>
        </p:blipFill>
        <p:spPr bwMode="auto">
          <a:xfrm>
            <a:off x="6757416" y="4306824"/>
            <a:ext cx="2317229" cy="2286000"/>
          </a:xfrm>
          <a:prstGeom prst="rect">
            <a:avLst/>
          </a:prstGeom>
          <a:noFill/>
          <a:ln w="9525">
            <a:noFill/>
            <a:miter lim="800000"/>
            <a:headEnd/>
            <a:tailEnd/>
          </a:ln>
        </p:spPr>
      </p:pic>
      <p:sp>
        <p:nvSpPr>
          <p:cNvPr id="9" name="TextBox 8"/>
          <p:cNvSpPr txBox="1"/>
          <p:nvPr/>
        </p:nvSpPr>
        <p:spPr>
          <a:xfrm>
            <a:off x="6376578" y="3675313"/>
            <a:ext cx="1750076" cy="369332"/>
          </a:xfrm>
          <a:prstGeom prst="rect">
            <a:avLst/>
          </a:prstGeom>
          <a:solidFill>
            <a:schemeClr val="bg1"/>
          </a:solidFill>
          <a:ln>
            <a:solidFill>
              <a:srgbClr val="FF0000"/>
            </a:solidFill>
          </a:ln>
        </p:spPr>
        <p:txBody>
          <a:bodyPr wrap="square" rtlCol="0">
            <a:spAutoFit/>
          </a:bodyPr>
          <a:lstStyle/>
          <a:p>
            <a:r>
              <a:rPr lang="en-US" b="1" dirty="0" smtClean="0">
                <a:solidFill>
                  <a:srgbClr val="00B050"/>
                </a:solidFill>
              </a:rPr>
              <a:t>10 Hz, 150 A</a:t>
            </a:r>
            <a:endParaRPr lang="en-US" b="1" dirty="0">
              <a:solidFill>
                <a:srgbClr val="00B050"/>
              </a:solidFill>
            </a:endParaRPr>
          </a:p>
        </p:txBody>
      </p:sp>
      <p:sp>
        <p:nvSpPr>
          <p:cNvPr id="10" name="TextBox 9"/>
          <p:cNvSpPr txBox="1"/>
          <p:nvPr/>
        </p:nvSpPr>
        <p:spPr>
          <a:xfrm>
            <a:off x="6757416" y="5449824"/>
            <a:ext cx="1024639" cy="369332"/>
          </a:xfrm>
          <a:prstGeom prst="rect">
            <a:avLst/>
          </a:prstGeom>
          <a:solidFill>
            <a:schemeClr val="tx1"/>
          </a:solidFill>
          <a:ln>
            <a:solidFill>
              <a:srgbClr val="FFFF00"/>
            </a:solidFill>
          </a:ln>
        </p:spPr>
        <p:txBody>
          <a:bodyPr wrap="none" rtlCol="0">
            <a:spAutoFit/>
          </a:bodyPr>
          <a:lstStyle/>
          <a:p>
            <a:r>
              <a:rPr lang="en-US" b="1" dirty="0" smtClean="0">
                <a:solidFill>
                  <a:srgbClr val="FFFF00"/>
                </a:solidFill>
              </a:rPr>
              <a:t>2.36 mm</a:t>
            </a:r>
            <a:endParaRPr lang="en-US" b="1" dirty="0">
              <a:solidFill>
                <a:srgbClr val="FFFF00"/>
              </a:solidFill>
            </a:endParaRPr>
          </a:p>
        </p:txBody>
      </p:sp>
    </p:spTree>
    <p:extLst>
      <p:ext uri="{BB962C8B-B14F-4D97-AF65-F5344CB8AC3E}">
        <p14:creationId xmlns:p14="http://schemas.microsoft.com/office/powerpoint/2010/main" val="148463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336" y="243658"/>
            <a:ext cx="7860746" cy="576384"/>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sz="4000" b="1" dirty="0">
                <a:solidFill>
                  <a:srgbClr val="0000FF"/>
                </a:solidFill>
                <a:ea typeface="ヒラギノ角ゴ Pro W3" charset="-128"/>
              </a:rPr>
              <a:t>Thermal Performance of Heat Pipes</a:t>
            </a:r>
            <a:endParaRPr lang="en-US" sz="4000" b="1" dirty="0">
              <a:solidFill>
                <a:srgbClr val="0000FF"/>
              </a:solidFill>
              <a:ea typeface="ヒラギノ角ゴ Pro W3" charset="-128"/>
            </a:endParaRPr>
          </a:p>
        </p:txBody>
      </p:sp>
      <p:sp>
        <p:nvSpPr>
          <p:cNvPr id="9" name="Slide Number Placeholder 8"/>
          <p:cNvSpPr>
            <a:spLocks noGrp="1"/>
          </p:cNvSpPr>
          <p:nvPr>
            <p:ph type="sldNum" sz="quarter" idx="12"/>
          </p:nvPr>
        </p:nvSpPr>
        <p:spPr/>
        <p:txBody>
          <a:bodyPr/>
          <a:lstStyle/>
          <a:p>
            <a:fld id="{B25FC749-AABD-4B3B-9C68-414E6B8ADFC3}" type="slidenum">
              <a:rPr lang="en-US" smtClean="0"/>
              <a:pPr/>
              <a:t>28</a:t>
            </a:fld>
            <a:endParaRPr lang="en-US" dirty="0"/>
          </a:p>
        </p:txBody>
      </p:sp>
      <p:sp>
        <p:nvSpPr>
          <p:cNvPr id="10" name="TextBox 9"/>
          <p:cNvSpPr txBox="1"/>
          <p:nvPr/>
        </p:nvSpPr>
        <p:spPr>
          <a:xfrm>
            <a:off x="673353" y="5482110"/>
            <a:ext cx="747816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Heat pipes operate as designed at full heat load:</a:t>
            </a:r>
          </a:p>
          <a:p>
            <a:pPr lvl="1">
              <a:buFont typeface="Wingdings" pitchFamily="2" charset="2"/>
              <a:buChar char="Ø"/>
            </a:pPr>
            <a:r>
              <a:rPr lang="en-US" sz="1600" b="1" dirty="0" smtClean="0"/>
              <a:t>  </a:t>
            </a:r>
            <a:r>
              <a:rPr lang="en-US" b="1" dirty="0" smtClean="0"/>
              <a:t>Measured thermal performance matched model expectation  </a:t>
            </a:r>
          </a:p>
        </p:txBody>
      </p:sp>
      <p:pic>
        <p:nvPicPr>
          <p:cNvPr id="12" name="Picture 6"/>
          <p:cNvPicPr>
            <a:picLocks noChangeAspect="1" noChangeArrowheads="1"/>
          </p:cNvPicPr>
          <p:nvPr/>
        </p:nvPicPr>
        <p:blipFill>
          <a:blip r:embed="rId2" cstate="print"/>
          <a:srcRect/>
          <a:stretch>
            <a:fillRect/>
          </a:stretch>
        </p:blipFill>
        <p:spPr>
          <a:xfrm>
            <a:off x="387554" y="1047951"/>
            <a:ext cx="8101358" cy="4082838"/>
          </a:xfrm>
          <a:prstGeom prst="rect">
            <a:avLst/>
          </a:prstGeom>
          <a:noFill/>
        </p:spPr>
      </p:pic>
    </p:spTree>
    <p:extLst>
      <p:ext uri="{BB962C8B-B14F-4D97-AF65-F5344CB8AC3E}">
        <p14:creationId xmlns:p14="http://schemas.microsoft.com/office/powerpoint/2010/main" val="1435842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46057" y="306709"/>
            <a:ext cx="7967314" cy="639762"/>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sz="2400" b="1" dirty="0">
                <a:solidFill>
                  <a:srgbClr val="0000FF"/>
                </a:solidFill>
                <a:ea typeface="ヒラギノ角ゴ Pro W3" charset="-128"/>
              </a:rPr>
              <a:t>Results – Amplified 2 µm Energy vs. Amplifier Pump Energy (Long Pulse)</a:t>
            </a:r>
          </a:p>
        </p:txBody>
      </p:sp>
      <p:sp>
        <p:nvSpPr>
          <p:cNvPr id="5" name="Slide Number Placeholder 4"/>
          <p:cNvSpPr>
            <a:spLocks noGrp="1"/>
          </p:cNvSpPr>
          <p:nvPr>
            <p:ph type="sldNum" sz="quarter" idx="12"/>
          </p:nvPr>
        </p:nvSpPr>
        <p:spPr/>
        <p:txBody>
          <a:bodyPr/>
          <a:lstStyle/>
          <a:p>
            <a:pPr>
              <a:defRPr/>
            </a:pPr>
            <a:fld id="{8433E231-3928-42D7-81F4-273292DB86FD}" type="slidenum">
              <a:rPr lang="en-US" smtClean="0"/>
              <a:pPr>
                <a:defRPr/>
              </a:pPr>
              <a:t>29</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80160" y="1186004"/>
            <a:ext cx="7029097" cy="3871850"/>
          </a:xfrm>
          <a:prstGeom prst="rect">
            <a:avLst/>
          </a:prstGeom>
          <a:noFill/>
          <a:ln w="9525">
            <a:noFill/>
            <a:miter lim="800000"/>
            <a:headEnd/>
            <a:tailEnd/>
          </a:ln>
          <a:effectLst/>
        </p:spPr>
      </p:pic>
      <p:sp>
        <p:nvSpPr>
          <p:cNvPr id="8" name="TextBox 7"/>
          <p:cNvSpPr txBox="1"/>
          <p:nvPr/>
        </p:nvSpPr>
        <p:spPr>
          <a:xfrm>
            <a:off x="962724" y="5625454"/>
            <a:ext cx="7543091" cy="646331"/>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Amplifiers show similar extraction efficiency to RRLT but at twice the rep rate</a:t>
            </a:r>
          </a:p>
          <a:p>
            <a:pPr lvl="1">
              <a:buFont typeface="Arial" pitchFamily="34" charset="0"/>
              <a:buChar char="•"/>
            </a:pPr>
            <a:r>
              <a:rPr lang="en-US" b="1" dirty="0" smtClean="0"/>
              <a:t> Reduced rod temperature via improved thermal management </a:t>
            </a:r>
          </a:p>
        </p:txBody>
      </p:sp>
      <p:sp>
        <p:nvSpPr>
          <p:cNvPr id="2" name="TextBox 1"/>
          <p:cNvSpPr txBox="1"/>
          <p:nvPr/>
        </p:nvSpPr>
        <p:spPr>
          <a:xfrm>
            <a:off x="7264504" y="2547852"/>
            <a:ext cx="1480864" cy="1015663"/>
          </a:xfrm>
          <a:prstGeom prst="rect">
            <a:avLst/>
          </a:prstGeom>
          <a:solidFill>
            <a:schemeClr val="bg1"/>
          </a:solidFill>
        </p:spPr>
        <p:txBody>
          <a:bodyPr wrap="square" rtlCol="0">
            <a:spAutoFit/>
          </a:bodyPr>
          <a:lstStyle/>
          <a:p>
            <a:r>
              <a:rPr lang="en-US" dirty="0" smtClean="0"/>
              <a:t>Legend:</a:t>
            </a:r>
          </a:p>
          <a:p>
            <a:endParaRPr lang="en-US" dirty="0">
              <a:solidFill>
                <a:srgbClr val="FF0000"/>
              </a:solidFill>
            </a:endParaRPr>
          </a:p>
          <a:p>
            <a:r>
              <a:rPr lang="en-US" sz="1200" dirty="0" smtClean="0">
                <a:solidFill>
                  <a:srgbClr val="FF0000"/>
                </a:solidFill>
              </a:rPr>
              <a:t>RRLT = Red (5 HZ)</a:t>
            </a:r>
          </a:p>
          <a:p>
            <a:r>
              <a:rPr lang="en-US" sz="1200" dirty="0" smtClean="0">
                <a:solidFill>
                  <a:srgbClr val="1F497D"/>
                </a:solidFill>
              </a:rPr>
              <a:t>ACT  = Blue (10 Hz)</a:t>
            </a:r>
            <a:endParaRPr lang="en-US" sz="1200" dirty="0">
              <a:solidFill>
                <a:srgbClr val="1F497D"/>
              </a:solidFill>
            </a:endParaRPr>
          </a:p>
        </p:txBody>
      </p:sp>
    </p:spTree>
    <p:extLst>
      <p:ext uri="{BB962C8B-B14F-4D97-AF65-F5344CB8AC3E}">
        <p14:creationId xmlns:p14="http://schemas.microsoft.com/office/powerpoint/2010/main" val="213448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3162" y="2560762"/>
            <a:ext cx="7820474" cy="9755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Laser Technology Development</a:t>
            </a:r>
          </a:p>
          <a:p>
            <a:pPr eaLnBrk="1" hangingPunct="1"/>
            <a:r>
              <a:rPr lang="en-US" altLang="en-US" sz="2800" b="1" kern="0" dirty="0" smtClean="0">
                <a:solidFill>
                  <a:srgbClr val="0000FF"/>
                </a:solidFill>
                <a:ea typeface="ヒラギノ角ゴ Pro W3" charset="-128"/>
              </a:rPr>
              <a:t>for Coherent Doppler Lidar</a:t>
            </a:r>
            <a:endParaRPr lang="en-US" altLang="en-US" sz="2800" b="1" kern="0" dirty="0">
              <a:solidFill>
                <a:srgbClr val="0000FF"/>
              </a:solidFill>
              <a:ea typeface="ヒラギノ角ゴ Pro W3" charset="-128"/>
            </a:endParaRPr>
          </a:p>
        </p:txBody>
      </p:sp>
    </p:spTree>
    <p:extLst>
      <p:ext uri="{BB962C8B-B14F-4D97-AF65-F5344CB8AC3E}">
        <p14:creationId xmlns:p14="http://schemas.microsoft.com/office/powerpoint/2010/main" val="2035432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262" y="166347"/>
            <a:ext cx="8016142" cy="639762"/>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sz="3600" b="1" dirty="0">
                <a:solidFill>
                  <a:srgbClr val="0000FF"/>
                </a:solidFill>
                <a:ea typeface="ヒラギノ角ゴ Pro W3" charset="-128"/>
              </a:rPr>
              <a:t>Amplified Q-Switched Oscillator Results</a:t>
            </a:r>
            <a:endParaRPr lang="en-US" sz="3600" b="1" dirty="0">
              <a:solidFill>
                <a:srgbClr val="0000FF"/>
              </a:solidFill>
              <a:ea typeface="ヒラギノ角ゴ Pro W3" charset="-128"/>
            </a:endParaRPr>
          </a:p>
        </p:txBody>
      </p:sp>
      <p:sp>
        <p:nvSpPr>
          <p:cNvPr id="6" name="Slide Number Placeholder 5"/>
          <p:cNvSpPr>
            <a:spLocks noGrp="1"/>
          </p:cNvSpPr>
          <p:nvPr>
            <p:ph type="sldNum" sz="quarter" idx="12"/>
          </p:nvPr>
        </p:nvSpPr>
        <p:spPr/>
        <p:txBody>
          <a:bodyPr/>
          <a:lstStyle/>
          <a:p>
            <a:fld id="{B25FC749-AABD-4B3B-9C68-414E6B8ADFC3}" type="slidenum">
              <a:rPr lang="en-US" smtClean="0"/>
              <a:pPr/>
              <a:t>30</a:t>
            </a:fld>
            <a:endParaRPr lang="en-US" dirty="0"/>
          </a:p>
        </p:txBody>
      </p:sp>
      <p:pic>
        <p:nvPicPr>
          <p:cNvPr id="12" name="Picture 3"/>
          <p:cNvPicPr>
            <a:picLocks noGrp="1" noChangeAspect="1" noChangeArrowheads="1"/>
          </p:cNvPicPr>
          <p:nvPr>
            <p:ph idx="1"/>
          </p:nvPr>
        </p:nvPicPr>
        <p:blipFill>
          <a:blip r:embed="rId2" cstate="print"/>
          <a:srcRect l="4995" r="10980"/>
          <a:stretch>
            <a:fillRect/>
          </a:stretch>
        </p:blipFill>
        <p:spPr>
          <a:xfrm>
            <a:off x="931228" y="1066438"/>
            <a:ext cx="7260880" cy="4389821"/>
          </a:xfrm>
          <a:noFill/>
        </p:spPr>
      </p:pic>
      <p:sp>
        <p:nvSpPr>
          <p:cNvPr id="7" name="TextBox 6"/>
          <p:cNvSpPr txBox="1"/>
          <p:nvPr/>
        </p:nvSpPr>
        <p:spPr>
          <a:xfrm>
            <a:off x="993262" y="5519140"/>
            <a:ext cx="6842771"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Initial amplifier performance met or exceeded expectation</a:t>
            </a:r>
          </a:p>
          <a:p>
            <a:pPr lvl="1">
              <a:buFont typeface="Arial" pitchFamily="34" charset="0"/>
              <a:buChar char="•"/>
            </a:pPr>
            <a:r>
              <a:rPr lang="en-US" dirty="0" smtClean="0"/>
              <a:t> Low oscillator energy limits the energy extracted from amplifiers</a:t>
            </a:r>
          </a:p>
          <a:p>
            <a:pPr lvl="1">
              <a:buFont typeface="Arial" pitchFamily="34" charset="0"/>
              <a:buChar char="•"/>
            </a:pPr>
            <a:r>
              <a:rPr lang="en-US" dirty="0" smtClean="0"/>
              <a:t> Performance projects to &gt;200 mJ for 80 </a:t>
            </a:r>
            <a:r>
              <a:rPr lang="en-US" dirty="0" err="1" smtClean="0"/>
              <a:t>mJ</a:t>
            </a:r>
            <a:r>
              <a:rPr lang="en-US" dirty="0" smtClean="0"/>
              <a:t> Q-switch at -25 deg C</a:t>
            </a:r>
          </a:p>
        </p:txBody>
      </p:sp>
    </p:spTree>
    <p:extLst>
      <p:ext uri="{BB962C8B-B14F-4D97-AF65-F5344CB8AC3E}">
        <p14:creationId xmlns:p14="http://schemas.microsoft.com/office/powerpoint/2010/main" val="3787648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914400" y="140914"/>
            <a:ext cx="8229600" cy="639762"/>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4000" b="1" dirty="0">
                <a:solidFill>
                  <a:srgbClr val="0000FF"/>
                </a:solidFill>
                <a:ea typeface="ヒラギノ角ゴ Pro W3" charset="-128"/>
              </a:rPr>
              <a:t>Conductively Cooled Laser Design</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3573" y="878688"/>
            <a:ext cx="4552322" cy="2852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041" y="4249948"/>
            <a:ext cx="4792966" cy="243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485736" y="3583822"/>
            <a:ext cx="3490822" cy="646331"/>
          </a:xfrm>
          <a:prstGeom prst="rect">
            <a:avLst/>
          </a:prstGeom>
          <a:solidFill>
            <a:schemeClr val="accent2">
              <a:lumMod val="20000"/>
              <a:lumOff val="80000"/>
            </a:schemeClr>
          </a:solidFill>
          <a:ln w="19050">
            <a:solidFill>
              <a:schemeClr val="tx1"/>
            </a:solidFill>
          </a:ln>
        </p:spPr>
        <p:txBody>
          <a:bodyPr wrap="square" rtlCol="0">
            <a:spAutoFit/>
          </a:bodyPr>
          <a:lstStyle>
            <a:defPPr>
              <a:defRPr lang="en-US"/>
            </a:defPPr>
            <a:lvl1pPr fontAlgn="auto">
              <a:spcBef>
                <a:spcPts val="0"/>
              </a:spcBef>
              <a:spcAft>
                <a:spcPts val="0"/>
              </a:spcAft>
              <a:defRPr sz="1200" b="1">
                <a:solidFill>
                  <a:srgbClr val="000000"/>
                </a:solidFill>
                <a:latin typeface="Arial"/>
              </a:defRPr>
            </a:lvl1pPr>
          </a:lstStyle>
          <a:p>
            <a:r>
              <a:rPr lang="en-US" dirty="0"/>
              <a:t>Housing itself: 19”L x 11”W x 6.1”H</a:t>
            </a:r>
          </a:p>
          <a:p>
            <a:r>
              <a:rPr lang="en-US" dirty="0"/>
              <a:t>Complete assembly :  23.9”L x 14”W x </a:t>
            </a:r>
            <a:r>
              <a:rPr lang="en-US" dirty="0" smtClean="0"/>
              <a:t>7.7”H</a:t>
            </a:r>
          </a:p>
          <a:p>
            <a:endParaRPr lang="en-US" dirty="0"/>
          </a:p>
        </p:txBody>
      </p:sp>
      <p:sp>
        <p:nvSpPr>
          <p:cNvPr id="8" name="TextBox 7"/>
          <p:cNvSpPr txBox="1"/>
          <p:nvPr/>
        </p:nvSpPr>
        <p:spPr>
          <a:xfrm>
            <a:off x="1178944" y="3583822"/>
            <a:ext cx="3306792" cy="646331"/>
          </a:xfrm>
          <a:prstGeom prst="rect">
            <a:avLst/>
          </a:prstGeom>
          <a:solidFill>
            <a:schemeClr val="accent2">
              <a:lumMod val="20000"/>
              <a:lumOff val="80000"/>
            </a:schemeClr>
          </a:solidFill>
          <a:ln w="19050">
            <a:solidFill>
              <a:schemeClr val="tx1"/>
            </a:solidFill>
          </a:ln>
        </p:spPr>
        <p:txBody>
          <a:bodyPr wrap="square" rtlCol="0">
            <a:spAutoFit/>
          </a:bodyPr>
          <a:lstStyle/>
          <a:p>
            <a:pPr fontAlgn="auto">
              <a:spcBef>
                <a:spcPts val="0"/>
              </a:spcBef>
              <a:spcAft>
                <a:spcPts val="0"/>
              </a:spcAft>
            </a:pPr>
            <a:r>
              <a:rPr lang="en-US" sz="1200" b="1" dirty="0" smtClean="0">
                <a:solidFill>
                  <a:srgbClr val="000000"/>
                </a:solidFill>
                <a:latin typeface="Arial"/>
              </a:rPr>
              <a:t>Box dims</a:t>
            </a:r>
            <a:r>
              <a:rPr lang="en-US" sz="1200" dirty="0" smtClean="0">
                <a:solidFill>
                  <a:srgbClr val="000000"/>
                </a:solidFill>
                <a:latin typeface="Arial"/>
              </a:rPr>
              <a:t>:  19”x11”x7.1” (</a:t>
            </a:r>
            <a:r>
              <a:rPr lang="en-US" sz="1200" dirty="0" err="1" smtClean="0">
                <a:solidFill>
                  <a:srgbClr val="000000"/>
                </a:solidFill>
                <a:latin typeface="Arial"/>
              </a:rPr>
              <a:t>LxWxH</a:t>
            </a:r>
            <a:r>
              <a:rPr lang="en-US" sz="1200" dirty="0" smtClean="0">
                <a:solidFill>
                  <a:srgbClr val="000000"/>
                </a:solidFill>
                <a:latin typeface="Arial"/>
              </a:rPr>
              <a:t>) </a:t>
            </a:r>
          </a:p>
          <a:p>
            <a:pPr fontAlgn="auto">
              <a:spcBef>
                <a:spcPts val="0"/>
              </a:spcBef>
              <a:spcAft>
                <a:spcPts val="0"/>
              </a:spcAft>
            </a:pPr>
            <a:r>
              <a:rPr lang="en-US" sz="1200" b="1" dirty="0" smtClean="0">
                <a:solidFill>
                  <a:srgbClr val="000000"/>
                </a:solidFill>
                <a:latin typeface="Arial"/>
              </a:rPr>
              <a:t>ICESat-2</a:t>
            </a:r>
            <a:r>
              <a:rPr lang="en-US" sz="1200" dirty="0" smtClean="0">
                <a:solidFill>
                  <a:srgbClr val="000000"/>
                </a:solidFill>
                <a:latin typeface="Arial"/>
              </a:rPr>
              <a:t>:   16”x11”x4.4” (</a:t>
            </a:r>
            <a:r>
              <a:rPr lang="en-US" sz="1200" dirty="0" err="1" smtClean="0">
                <a:solidFill>
                  <a:srgbClr val="000000"/>
                </a:solidFill>
                <a:latin typeface="Arial"/>
              </a:rPr>
              <a:t>LxWxH</a:t>
            </a:r>
            <a:r>
              <a:rPr lang="en-US" sz="1200" dirty="0" smtClean="0">
                <a:solidFill>
                  <a:srgbClr val="000000"/>
                </a:solidFill>
                <a:latin typeface="Arial"/>
              </a:rPr>
              <a:t>)</a:t>
            </a:r>
          </a:p>
          <a:p>
            <a:pPr fontAlgn="auto">
              <a:spcBef>
                <a:spcPts val="0"/>
              </a:spcBef>
              <a:spcAft>
                <a:spcPts val="0"/>
              </a:spcAft>
            </a:pPr>
            <a:r>
              <a:rPr lang="en-US" sz="1200" dirty="0" smtClean="0">
                <a:solidFill>
                  <a:srgbClr val="000000"/>
                </a:solidFill>
                <a:latin typeface="Arial"/>
              </a:rPr>
              <a:t>Mounting feet for illustration only </a:t>
            </a:r>
            <a:endParaRPr lang="en-US" sz="1200" dirty="0">
              <a:solidFill>
                <a:srgbClr val="000000"/>
              </a:solidFill>
              <a:latin typeface="Arial"/>
            </a:endParaRPr>
          </a:p>
        </p:txBody>
      </p:sp>
    </p:spTree>
    <p:extLst>
      <p:ext uri="{BB962C8B-B14F-4D97-AF65-F5344CB8AC3E}">
        <p14:creationId xmlns:p14="http://schemas.microsoft.com/office/powerpoint/2010/main" val="3323261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237" y="199935"/>
            <a:ext cx="7556360" cy="639762"/>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sz="4000" b="1" dirty="0">
                <a:solidFill>
                  <a:srgbClr val="0000FF"/>
                </a:solidFill>
                <a:ea typeface="ヒラギノ角ゴ Pro W3" charset="-128"/>
              </a:rPr>
              <a:t>Resonator Issues Identified</a:t>
            </a:r>
            <a:endParaRPr lang="en-US" sz="4000" b="1" dirty="0">
              <a:solidFill>
                <a:srgbClr val="0000FF"/>
              </a:solidFill>
              <a:ea typeface="ヒラギノ角ゴ Pro W3" charset="-128"/>
            </a:endParaRPr>
          </a:p>
        </p:txBody>
      </p:sp>
      <p:sp>
        <p:nvSpPr>
          <p:cNvPr id="3" name="Content Placeholder 2"/>
          <p:cNvSpPr>
            <a:spLocks noGrp="1"/>
          </p:cNvSpPr>
          <p:nvPr>
            <p:ph idx="1"/>
          </p:nvPr>
        </p:nvSpPr>
        <p:spPr>
          <a:xfrm>
            <a:off x="366665" y="1106340"/>
            <a:ext cx="8229600" cy="4900188"/>
          </a:xfrm>
        </p:spPr>
        <p:txBody>
          <a:bodyPr>
            <a:noAutofit/>
          </a:bodyPr>
          <a:lstStyle/>
          <a:p>
            <a:r>
              <a:rPr lang="en-US" sz="2000" dirty="0" smtClean="0"/>
              <a:t>Cold Diode Operation</a:t>
            </a:r>
          </a:p>
          <a:p>
            <a:pPr lvl="1"/>
            <a:r>
              <a:rPr lang="en-US" sz="1600" dirty="0" smtClean="0"/>
              <a:t>Severely hampered alignment process</a:t>
            </a:r>
          </a:p>
          <a:p>
            <a:pPr lvl="2"/>
            <a:r>
              <a:rPr lang="en-US" sz="1400" dirty="0" smtClean="0"/>
              <a:t>Limited lines of sight; limited finesse to align optics, long pump down times for temperature and humidity control, sensitivity to air currents, limited work time, etc</a:t>
            </a:r>
          </a:p>
          <a:p>
            <a:r>
              <a:rPr lang="en-US" sz="2000" dirty="0" smtClean="0"/>
              <a:t>Long resonator design and single point settings</a:t>
            </a:r>
          </a:p>
          <a:p>
            <a:pPr lvl="1"/>
            <a:r>
              <a:rPr lang="en-US" sz="1600" dirty="0" smtClean="0"/>
              <a:t>Highly alignment sensitive and not compatible thermo-mechanical changes due to cold operation of heads, weight of pump amplifiers, limited optical apertures of components</a:t>
            </a:r>
          </a:p>
          <a:p>
            <a:pPr lvl="1"/>
            <a:r>
              <a:rPr lang="en-US" sz="1600" dirty="0" smtClean="0"/>
              <a:t>PZT stack prone to bending and caused misalignment to cavity due to implementation on key resonator mirror</a:t>
            </a:r>
          </a:p>
          <a:p>
            <a:pPr lvl="1"/>
            <a:r>
              <a:rPr lang="en-US" sz="1600" dirty="0" smtClean="0"/>
              <a:t>Mode and reflectivity optimization not built into the program</a:t>
            </a:r>
          </a:p>
          <a:p>
            <a:pPr lvl="1"/>
            <a:r>
              <a:rPr lang="en-US" sz="1600" dirty="0" smtClean="0"/>
              <a:t>Q-switch extinction could not allow operation of resonator at highest gain levels (-35</a:t>
            </a:r>
            <a:r>
              <a:rPr lang="en-US" sz="1600" baseline="30000" dirty="0" smtClean="0"/>
              <a:t>o</a:t>
            </a:r>
            <a:r>
              <a:rPr lang="en-US" sz="1600" dirty="0" smtClean="0"/>
              <a:t>C)</a:t>
            </a:r>
          </a:p>
          <a:p>
            <a:r>
              <a:rPr lang="en-US" sz="2000" dirty="0" smtClean="0"/>
              <a:t>Further mechanical analysis is need for optical bench</a:t>
            </a:r>
          </a:p>
          <a:p>
            <a:pPr lvl="1"/>
            <a:r>
              <a:rPr lang="en-US" sz="1600" dirty="0" smtClean="0"/>
              <a:t>Deformation of bench observed with insertions of amps</a:t>
            </a:r>
          </a:p>
          <a:p>
            <a:pPr lvl="1"/>
            <a:r>
              <a:rPr lang="en-US" sz="1600" dirty="0" smtClean="0"/>
              <a:t>Slow alignment drifts observed over </a:t>
            </a:r>
            <a:r>
              <a:rPr lang="en-US" sz="1600" dirty="0" smtClean="0"/>
              <a:t>time</a:t>
            </a:r>
            <a:endParaRPr lang="en-US" sz="1600" dirty="0" smtClean="0"/>
          </a:p>
          <a:p>
            <a:r>
              <a:rPr lang="en-US" sz="2000" dirty="0" smtClean="0"/>
              <a:t>Bottom-line – Long and short term resonator instability and alignments precluded achieving expected oscillator performance</a:t>
            </a:r>
          </a:p>
          <a:p>
            <a:pPr lvl="2"/>
            <a:r>
              <a:rPr lang="en-US" sz="1400" dirty="0" smtClean="0"/>
              <a:t>Low energy output and lower than desired beam </a:t>
            </a:r>
            <a:r>
              <a:rPr lang="en-US" sz="1400" dirty="0" smtClean="0"/>
              <a:t>quality</a:t>
            </a:r>
            <a:endParaRPr lang="en-US" sz="1400" dirty="0" smtClean="0"/>
          </a:p>
          <a:p>
            <a:r>
              <a:rPr lang="en-US" sz="2000" dirty="0" smtClean="0"/>
              <a:t>A new resonator design incorporating lessons learned and guided by optical modeling is needed</a:t>
            </a:r>
          </a:p>
          <a:p>
            <a:pPr>
              <a:buNone/>
            </a:pPr>
            <a:endParaRPr lang="en-US" sz="2000" dirty="0" smtClean="0"/>
          </a:p>
        </p:txBody>
      </p:sp>
      <p:sp>
        <p:nvSpPr>
          <p:cNvPr id="6" name="Slide Number Placeholder 5"/>
          <p:cNvSpPr>
            <a:spLocks noGrp="1"/>
          </p:cNvSpPr>
          <p:nvPr>
            <p:ph type="sldNum" sz="quarter" idx="12"/>
          </p:nvPr>
        </p:nvSpPr>
        <p:spPr/>
        <p:txBody>
          <a:bodyPr/>
          <a:lstStyle/>
          <a:p>
            <a:fld id="{B25FC749-AABD-4B3B-9C68-414E6B8ADFC3}" type="slidenum">
              <a:rPr lang="en-US" smtClean="0"/>
              <a:pPr/>
              <a:t>32</a:t>
            </a:fld>
            <a:endParaRPr lang="en-US" dirty="0"/>
          </a:p>
        </p:txBody>
      </p:sp>
    </p:spTree>
    <p:extLst>
      <p:ext uri="{BB962C8B-B14F-4D97-AF65-F5344CB8AC3E}">
        <p14:creationId xmlns:p14="http://schemas.microsoft.com/office/powerpoint/2010/main" val="3418178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697" y="81172"/>
            <a:ext cx="7803587" cy="639762"/>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sz="4000" b="1" dirty="0">
                <a:solidFill>
                  <a:srgbClr val="0000FF"/>
                </a:solidFill>
                <a:ea typeface="ヒラギノ角ゴ Pro W3" charset="-128"/>
              </a:rPr>
              <a:t>Program Lessons Learned and Design Change Recommendations</a:t>
            </a:r>
            <a:endParaRPr lang="en-US" sz="4000" b="1" dirty="0">
              <a:solidFill>
                <a:srgbClr val="0000FF"/>
              </a:solidFill>
              <a:ea typeface="ヒラギノ角ゴ Pro W3" charset="-128"/>
            </a:endParaRPr>
          </a:p>
        </p:txBody>
      </p:sp>
      <p:sp>
        <p:nvSpPr>
          <p:cNvPr id="3" name="Content Placeholder 2"/>
          <p:cNvSpPr>
            <a:spLocks noGrp="1"/>
          </p:cNvSpPr>
          <p:nvPr>
            <p:ph idx="1"/>
          </p:nvPr>
        </p:nvSpPr>
        <p:spPr>
          <a:xfrm>
            <a:off x="457200" y="1294283"/>
            <a:ext cx="8229600" cy="4964723"/>
          </a:xfrm>
        </p:spPr>
        <p:txBody>
          <a:bodyPr>
            <a:noAutofit/>
          </a:bodyPr>
          <a:lstStyle/>
          <a:p>
            <a:r>
              <a:rPr lang="en-US" sz="1600" b="1" dirty="0" smtClean="0"/>
              <a:t>Present resonator design does not support stable or reliable oscillator output</a:t>
            </a:r>
          </a:p>
          <a:p>
            <a:pPr lvl="1"/>
            <a:r>
              <a:rPr lang="en-US" sz="1600" dirty="0" smtClean="0"/>
              <a:t>Long cavity operates near stability limit and is highly sensitive to pump power and temperature gradients</a:t>
            </a:r>
          </a:p>
          <a:p>
            <a:pPr lvl="1"/>
            <a:r>
              <a:rPr lang="en-US" sz="1600" dirty="0" smtClean="0"/>
              <a:t>Fixed output coupler is not optimum for all conditions and can’t be changed without significant engineering changes to implement polarization coupling</a:t>
            </a:r>
          </a:p>
          <a:p>
            <a:pPr lvl="1"/>
            <a:r>
              <a:rPr lang="en-US" sz="1600" dirty="0" smtClean="0"/>
              <a:t>Direct coupling of PZT to mirror for cavity locking causes resonator misalignment</a:t>
            </a:r>
          </a:p>
          <a:p>
            <a:pPr lvl="1"/>
            <a:r>
              <a:rPr lang="en-US" sz="1600" dirty="0" smtClean="0"/>
              <a:t>Observed long term degradation of oscillator output may be caused by thermal design of the gain module (compression on the rod</a:t>
            </a:r>
            <a:r>
              <a:rPr lang="en-US" sz="1600" dirty="0" smtClean="0"/>
              <a:t>)</a:t>
            </a:r>
            <a:endParaRPr lang="en-US" sz="1600" dirty="0" smtClean="0"/>
          </a:p>
          <a:p>
            <a:r>
              <a:rPr lang="en-US" sz="1600" b="1" dirty="0" smtClean="0"/>
              <a:t>Cold diode operation limited ability to align resonator and diagnose issues effectively</a:t>
            </a:r>
          </a:p>
          <a:p>
            <a:pPr lvl="1"/>
            <a:r>
              <a:rPr lang="en-US" sz="1600" dirty="0" smtClean="0"/>
              <a:t>This was a major obstacle in the </a:t>
            </a:r>
            <a:r>
              <a:rPr lang="en-US" sz="1600" dirty="0" smtClean="0"/>
              <a:t>program</a:t>
            </a:r>
            <a:endParaRPr lang="en-US" sz="1800" dirty="0" smtClean="0"/>
          </a:p>
          <a:p>
            <a:r>
              <a:rPr lang="en-US" sz="1600" b="1" dirty="0" smtClean="0"/>
              <a:t>Recommendations for future systems</a:t>
            </a:r>
          </a:p>
          <a:p>
            <a:pPr lvl="1"/>
            <a:r>
              <a:rPr lang="en-US" sz="1600" dirty="0" smtClean="0"/>
              <a:t>Build in cavity stabilizing elements to move away from resonator stability limit</a:t>
            </a:r>
          </a:p>
          <a:p>
            <a:pPr lvl="1"/>
            <a:r>
              <a:rPr lang="en-US" sz="1600" dirty="0" smtClean="0"/>
              <a:t>Incorporate adjustable polarization output coupling</a:t>
            </a:r>
          </a:p>
          <a:p>
            <a:pPr lvl="1"/>
            <a:r>
              <a:rPr lang="en-US" sz="1600" dirty="0" smtClean="0"/>
              <a:t>Thermally decouple pump diodes from gain module cooling system</a:t>
            </a:r>
          </a:p>
          <a:p>
            <a:pPr marL="914400" lvl="2" indent="0"/>
            <a:r>
              <a:rPr lang="en-US" sz="1400" dirty="0" smtClean="0"/>
              <a:t> Getting away from cold operating diode</a:t>
            </a:r>
          </a:p>
          <a:p>
            <a:pPr marL="914400" lvl="2" indent="0"/>
            <a:r>
              <a:rPr lang="en-US" sz="1400" dirty="0" smtClean="0"/>
              <a:t> Remove diode heat load from heat pipes</a:t>
            </a:r>
          </a:p>
          <a:p>
            <a:pPr marL="514350" lvl="1" indent="0"/>
            <a:r>
              <a:rPr lang="en-US" sz="1600" dirty="0" smtClean="0"/>
              <a:t> Change PZT implementation to incorporate cavity length adjustment that eliminates PZT bending effects</a:t>
            </a:r>
          </a:p>
          <a:p>
            <a:pPr marL="514350" lvl="1" indent="0"/>
            <a:r>
              <a:rPr lang="en-US" sz="1600" dirty="0" smtClean="0"/>
              <a:t>  Investigate changing pump architecture to improve the reliability of the thermal interface </a:t>
            </a:r>
          </a:p>
          <a:p>
            <a:pPr lvl="1"/>
            <a:endParaRPr lang="en-US" sz="1400" dirty="0" smtClean="0"/>
          </a:p>
          <a:p>
            <a:pPr lvl="1"/>
            <a:endParaRPr lang="en-US" sz="1400" dirty="0"/>
          </a:p>
        </p:txBody>
      </p:sp>
      <p:sp>
        <p:nvSpPr>
          <p:cNvPr id="6" name="Slide Number Placeholder 5"/>
          <p:cNvSpPr>
            <a:spLocks noGrp="1"/>
          </p:cNvSpPr>
          <p:nvPr>
            <p:ph type="sldNum" sz="quarter" idx="12"/>
          </p:nvPr>
        </p:nvSpPr>
        <p:spPr/>
        <p:txBody>
          <a:bodyPr/>
          <a:lstStyle/>
          <a:p>
            <a:fld id="{B25FC749-AABD-4B3B-9C68-414E6B8ADFC3}" type="slidenum">
              <a:rPr lang="en-US" smtClean="0"/>
              <a:pPr/>
              <a:t>33</a:t>
            </a:fld>
            <a:endParaRPr lang="en-US" dirty="0"/>
          </a:p>
        </p:txBody>
      </p:sp>
    </p:spTree>
    <p:extLst>
      <p:ext uri="{BB962C8B-B14F-4D97-AF65-F5344CB8AC3E}">
        <p14:creationId xmlns:p14="http://schemas.microsoft.com/office/powerpoint/2010/main" val="1873042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11" descr="MCj04344110000[1]"/>
          <p:cNvPicPr>
            <a:picLocks noChangeAspect="1" noChangeArrowheads="1"/>
          </p:cNvPicPr>
          <p:nvPr/>
        </p:nvPicPr>
        <p:blipFill>
          <a:blip r:embed="rId2" cstate="print"/>
          <a:srcRect/>
          <a:stretch>
            <a:fillRect/>
          </a:stretch>
        </p:blipFill>
        <p:spPr bwMode="auto">
          <a:xfrm>
            <a:off x="3048000" y="2133600"/>
            <a:ext cx="3556000" cy="4000500"/>
          </a:xfrm>
          <a:prstGeom prst="rect">
            <a:avLst/>
          </a:prstGeom>
          <a:noFill/>
          <a:ln w="9525">
            <a:noFill/>
            <a:miter lim="800000"/>
            <a:headEnd/>
            <a:tailEnd/>
          </a:ln>
        </p:spPr>
      </p:pic>
      <p:sp>
        <p:nvSpPr>
          <p:cNvPr id="36868" name="Text Box 12"/>
          <p:cNvSpPr txBox="1">
            <a:spLocks noChangeArrowheads="1"/>
          </p:cNvSpPr>
          <p:nvPr/>
        </p:nvSpPr>
        <p:spPr bwMode="auto">
          <a:xfrm>
            <a:off x="2895600" y="1143000"/>
            <a:ext cx="4051300" cy="830997"/>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800" b="1" dirty="0" smtClean="0">
                <a:solidFill>
                  <a:srgbClr val="0000FF"/>
                </a:solidFill>
              </a:rPr>
              <a:t>Questions</a:t>
            </a:r>
            <a:r>
              <a:rPr lang="en-US" sz="4800" b="1" dirty="0">
                <a:solidFill>
                  <a:srgbClr val="0000FF"/>
                </a:solidFill>
              </a:rPr>
              <a:t>?</a:t>
            </a:r>
          </a:p>
        </p:txBody>
      </p:sp>
    </p:spTree>
    <p:extLst>
      <p:ext uri="{BB962C8B-B14F-4D97-AF65-F5344CB8AC3E}">
        <p14:creationId xmlns:p14="http://schemas.microsoft.com/office/powerpoint/2010/main" val="3969162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05640" y="58347"/>
            <a:ext cx="7593586" cy="876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2800" b="1" dirty="0" smtClean="0">
                <a:solidFill>
                  <a:srgbClr val="0000FF"/>
                </a:solidFill>
                <a:ea typeface="ヒラギノ角ゴ Pro W3" charset="-128"/>
                <a:cs typeface="Arial" charset="0"/>
              </a:rPr>
              <a:t>Two Decades of Mission Improvements, Science Refinement &amp; Technology Development</a:t>
            </a:r>
            <a:endParaRPr lang="en-US" altLang="en-US" sz="2000" b="1" dirty="0" smtClean="0">
              <a:solidFill>
                <a:schemeClr val="folHlink"/>
              </a:solidFill>
              <a:ea typeface="ヒラギノ角ゴ Pro W3" charset="-128"/>
            </a:endParaRPr>
          </a:p>
        </p:txBody>
      </p:sp>
      <p:pic>
        <p:nvPicPr>
          <p:cNvPr id="27651" name="Picture 11" descr="LAWS cartoon in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668" y="3119588"/>
            <a:ext cx="1814512"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descr="FreeFlier Windplot-2-lines-high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7768" y="3119588"/>
            <a:ext cx="17335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524108822"/>
              </p:ext>
            </p:extLst>
          </p:nvPr>
        </p:nvGraphicFramePr>
        <p:xfrm>
          <a:off x="49393" y="1106638"/>
          <a:ext cx="2444750" cy="5697536"/>
        </p:xfrm>
        <a:graphic>
          <a:graphicData uri="http://schemas.openxmlformats.org/drawingml/2006/table">
            <a:tbl>
              <a:tblPr/>
              <a:tblGrid>
                <a:gridCol w="2444750"/>
              </a:tblGrid>
              <a:tr h="3276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Past</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3175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525 km</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12 cross-track positions</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1 shot measurement</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Continuously rotating 1.5-m telescope</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82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Single coherent Doppler lidar</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Gas laser*</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56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20 mJ 2-</a:t>
                      </a:r>
                      <a:r>
                        <a:rPr lang="en-US" altLang="en-US" sz="1400" b="1" dirty="0" smtClean="0">
                          <a:solidFill>
                            <a:srgbClr val="FF0000"/>
                          </a:solidFill>
                        </a:rPr>
                        <a:t>µm</a:t>
                      </a: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 solid state energy demonstrated*</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Space required energy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 = 20 J at 10 Hz = 200 W*</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70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Energy deficit = 1,000*</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6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2-</a:t>
                      </a:r>
                      <a:r>
                        <a:rPr lang="en-US" altLang="en-US" sz="1400" b="1" dirty="0" smtClean="0">
                          <a:solidFill>
                            <a:srgbClr val="FF0000"/>
                          </a:solidFill>
                        </a:rPr>
                        <a:t>µm</a:t>
                      </a:r>
                      <a:r>
                        <a:rPr kumimoji="0" lang="en-US" sz="1400" b="1" i="0" u="none" strike="noStrike" cap="none" normalizeH="0" baseline="0" dirty="0" smtClean="0">
                          <a:ln>
                            <a:noFill/>
                          </a:ln>
                          <a:solidFill>
                            <a:srgbClr val="FF0000"/>
                          </a:solidFill>
                          <a:effectLst/>
                          <a:latin typeface="Calibri" pitchFamily="34" charset="0"/>
                          <a:ea typeface="ヒラギノ角ゴ Pro W3" charset="-128"/>
                        </a:rPr>
                        <a:t> lidar not aircraft validated*</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72194412"/>
              </p:ext>
            </p:extLst>
          </p:nvPr>
        </p:nvGraphicFramePr>
        <p:xfrm>
          <a:off x="4576943" y="1106638"/>
          <a:ext cx="2593975" cy="5691186"/>
        </p:xfrm>
        <a:graphic>
          <a:graphicData uri="http://schemas.openxmlformats.org/drawingml/2006/table">
            <a:tbl>
              <a:tblPr/>
              <a:tblGrid>
                <a:gridCol w="2593975"/>
              </a:tblGrid>
              <a:tr h="3275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Today</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3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400 km</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2 cross-track positions</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Multiple shot accumulation</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4 stationary 0.5-m telescopes</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825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Dual coherent &amp; direct “hybrid” Doppler lidar</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Solid-state eyesafe laser*</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562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1200 mJ 2</a:t>
                      </a:r>
                      <a:r>
                        <a:rPr lang="en-US" altLang="en-US" sz="1400" b="1" dirty="0" smtClean="0">
                          <a:solidFill>
                            <a:srgbClr val="008000"/>
                          </a:solidFill>
                        </a:rPr>
                        <a:t>-µm </a:t>
                      </a: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solid state energy demonstrated*</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Space required energy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 = 0.25 J at 5 Hz = 1.25 W*</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7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Energy surplus = 5*</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2-</a:t>
                      </a:r>
                      <a:r>
                        <a:rPr lang="en-US" altLang="en-US" sz="1400" b="1" dirty="0" smtClean="0">
                          <a:solidFill>
                            <a:srgbClr val="008000"/>
                          </a:solidFill>
                        </a:rPr>
                        <a:t>µm</a:t>
                      </a:r>
                      <a:r>
                        <a:rPr kumimoji="0" lang="en-US" sz="1400" b="1" i="0" u="none" strike="noStrike" cap="none" normalizeH="0" baseline="0" dirty="0" smtClean="0">
                          <a:ln>
                            <a:noFill/>
                          </a:ln>
                          <a:solidFill>
                            <a:srgbClr val="008000"/>
                          </a:solidFill>
                          <a:effectLst/>
                          <a:latin typeface="Calibri" pitchFamily="34" charset="0"/>
                          <a:ea typeface="ヒラギノ角ゴ Pro W3" charset="-128"/>
                        </a:rPr>
                        <a:t> lidar is aircraft validated*</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7464140" y="6504574"/>
            <a:ext cx="1540806" cy="246221"/>
          </a:xfrm>
          <a:prstGeom prst="rect">
            <a:avLst/>
          </a:prstGeom>
          <a:noFill/>
        </p:spPr>
        <p:txBody>
          <a:bodyPr wrap="none" rtlCol="0">
            <a:spAutoFit/>
          </a:bodyPr>
          <a:lstStyle/>
          <a:p>
            <a:r>
              <a:rPr lang="en-US" sz="1000" dirty="0" smtClean="0"/>
              <a:t>*2-micron coherent lidar</a:t>
            </a:r>
            <a:endParaRPr lang="en-US" sz="1000" dirty="0"/>
          </a:p>
        </p:txBody>
      </p:sp>
    </p:spTree>
    <p:extLst>
      <p:ext uri="{BB962C8B-B14F-4D97-AF65-F5344CB8AC3E}">
        <p14:creationId xmlns:p14="http://schemas.microsoft.com/office/powerpoint/2010/main" val="259993155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8342" y="142349"/>
            <a:ext cx="7820474" cy="9755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Laser Technology Development</a:t>
            </a:r>
          </a:p>
          <a:p>
            <a:pPr eaLnBrk="1" hangingPunct="1"/>
            <a:r>
              <a:rPr lang="en-US" altLang="en-US" sz="2800" b="1" kern="0" dirty="0" smtClean="0">
                <a:solidFill>
                  <a:srgbClr val="0000FF"/>
                </a:solidFill>
                <a:ea typeface="ヒラギノ角ゴ Pro W3" charset="-128"/>
              </a:rPr>
              <a:t>for Coherent Doppler Lidar</a:t>
            </a:r>
            <a:endParaRPr lang="en-US" altLang="en-US" sz="2800" b="1" kern="0" dirty="0">
              <a:solidFill>
                <a:srgbClr val="0000FF"/>
              </a:solidFill>
              <a:ea typeface="ヒラギノ角ゴ Pro W3" charset="-128"/>
            </a:endParaRPr>
          </a:p>
        </p:txBody>
      </p:sp>
      <p:sp>
        <p:nvSpPr>
          <p:cNvPr id="3" name="Rectangle 2"/>
          <p:cNvSpPr>
            <a:spLocks noChangeArrowheads="1"/>
          </p:cNvSpPr>
          <p:nvPr/>
        </p:nvSpPr>
        <p:spPr bwMode="auto">
          <a:xfrm>
            <a:off x="1019331" y="1534489"/>
            <a:ext cx="739948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ct val="150000"/>
              </a:lnSpc>
              <a:buFontTx/>
              <a:buChar char="•"/>
            </a:pPr>
            <a:r>
              <a:rPr lang="en-US" altLang="en-US" dirty="0" smtClean="0">
                <a:solidFill>
                  <a:srgbClr val="000000"/>
                </a:solidFill>
              </a:rPr>
              <a:t> Adapted as mission design and coherent lidar requirements changed</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Conducted in parallel with direct detection Doppler lidar development</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Part of NASA’s Laser Risk Reduction Program (FY02 – FY10)</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Comprised technology development, ground and airborne technology 	validation, and scientific use of technology</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Series of several individual projects have maintained progress</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Validation and scientific use of liquid-cooled laser in parallel with laser 	advancement to conductive-cooled</a:t>
            </a:r>
            <a:endParaRPr lang="en-US" altLang="en-US" dirty="0">
              <a:solidFill>
                <a:srgbClr val="000000"/>
              </a:solidFill>
            </a:endParaRPr>
          </a:p>
        </p:txBody>
      </p:sp>
    </p:spTree>
    <p:extLst>
      <p:ext uri="{BB962C8B-B14F-4D97-AF65-F5344CB8AC3E}">
        <p14:creationId xmlns:p14="http://schemas.microsoft.com/office/powerpoint/2010/main" val="427217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2"/>
          <p:cNvSpPr>
            <a:spLocks noChangeArrowheads="1"/>
          </p:cNvSpPr>
          <p:nvPr/>
        </p:nvSpPr>
        <p:spPr bwMode="auto">
          <a:xfrm>
            <a:off x="40257" y="4876800"/>
            <a:ext cx="2819400" cy="698500"/>
          </a:xfrm>
          <a:prstGeom prst="rect">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43" name="Text Box 3"/>
          <p:cNvSpPr txBox="1">
            <a:spLocks noChangeArrowheads="1"/>
          </p:cNvSpPr>
          <p:nvPr/>
        </p:nvSpPr>
        <p:spPr bwMode="auto">
          <a:xfrm>
            <a:off x="457200" y="1295400"/>
            <a:ext cx="2057400" cy="581025"/>
          </a:xfrm>
          <a:prstGeom prst="rect">
            <a:avLst/>
          </a:prstGeom>
          <a:noFill/>
          <a:ln w="12700">
            <a:noFill/>
            <a:miter lim="800000"/>
            <a:headEnd type="none" w="sm" len="sm"/>
            <a:tailEnd type="none" w="sm" len="sm"/>
          </a:ln>
          <a:effectLst/>
        </p:spPr>
        <p:txBody>
          <a:bodyPr wrap="none">
            <a:spAutoFit/>
          </a:bodyPr>
          <a:lstStyle/>
          <a:p>
            <a:pPr algn="ctr" eaLnBrk="0" hangingPunct="0"/>
            <a:r>
              <a:rPr lang="en-US" sz="1600" b="1">
                <a:solidFill>
                  <a:srgbClr val="FF3300"/>
                </a:solidFill>
                <a:latin typeface="Arial" charset="0"/>
              </a:rPr>
              <a:t>Pulsed</a:t>
            </a:r>
          </a:p>
          <a:p>
            <a:pPr algn="ctr" eaLnBrk="0" hangingPunct="0"/>
            <a:r>
              <a:rPr lang="en-US" sz="1600" b="1">
                <a:solidFill>
                  <a:srgbClr val="FF3300"/>
                </a:solidFill>
                <a:latin typeface="Arial" charset="0"/>
              </a:rPr>
              <a:t>Laser Development</a:t>
            </a:r>
            <a:endParaRPr lang="en-US" sz="1600">
              <a:solidFill>
                <a:srgbClr val="FF3300"/>
              </a:solidFill>
              <a:latin typeface="Times New Roman" pitchFamily="18" charset="0"/>
            </a:endParaRPr>
          </a:p>
        </p:txBody>
      </p:sp>
      <p:sp>
        <p:nvSpPr>
          <p:cNvPr id="144" name="Oval 4"/>
          <p:cNvSpPr>
            <a:spLocks noChangeArrowheads="1"/>
          </p:cNvSpPr>
          <p:nvPr/>
        </p:nvSpPr>
        <p:spPr bwMode="auto">
          <a:xfrm>
            <a:off x="6248400" y="2743200"/>
            <a:ext cx="2743200" cy="2743200"/>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145" name="Text Box 5"/>
          <p:cNvSpPr txBox="1">
            <a:spLocks noChangeArrowheads="1"/>
          </p:cNvSpPr>
          <p:nvPr/>
        </p:nvSpPr>
        <p:spPr bwMode="auto">
          <a:xfrm>
            <a:off x="7467600" y="2209800"/>
            <a:ext cx="1296988" cy="517525"/>
          </a:xfrm>
          <a:prstGeom prst="rect">
            <a:avLst/>
          </a:prstGeom>
          <a:noFill/>
          <a:ln w="12700">
            <a:noFill/>
            <a:miter lim="800000"/>
            <a:headEnd type="none" w="sm" len="sm"/>
            <a:tailEnd type="none" w="sm" len="sm"/>
          </a:ln>
          <a:effectLst/>
        </p:spPr>
        <p:txBody>
          <a:bodyPr wrap="none">
            <a:spAutoFit/>
          </a:bodyPr>
          <a:lstStyle/>
          <a:p>
            <a:pPr eaLnBrk="0" hangingPunct="0"/>
            <a:r>
              <a:rPr lang="en-US" sz="1400">
                <a:latin typeface="Arial" charset="0"/>
              </a:rPr>
              <a:t>Atmosphere:</a:t>
            </a:r>
          </a:p>
          <a:p>
            <a:pPr eaLnBrk="0" hangingPunct="0"/>
            <a:r>
              <a:rPr lang="en-US" sz="1400">
                <a:latin typeface="Arial" charset="0"/>
              </a:rPr>
              <a:t>Lower   Upper</a:t>
            </a:r>
            <a:endParaRPr lang="en-US" sz="1400">
              <a:latin typeface="Times New Roman" pitchFamily="18" charset="0"/>
            </a:endParaRPr>
          </a:p>
        </p:txBody>
      </p:sp>
      <p:sp>
        <p:nvSpPr>
          <p:cNvPr id="146" name="Line 6"/>
          <p:cNvSpPr>
            <a:spLocks noChangeShapeType="1"/>
          </p:cNvSpPr>
          <p:nvPr/>
        </p:nvSpPr>
        <p:spPr bwMode="auto">
          <a:xfrm flipH="1">
            <a:off x="7454900" y="2667000"/>
            <a:ext cx="165100" cy="584200"/>
          </a:xfrm>
          <a:prstGeom prst="line">
            <a:avLst/>
          </a:prstGeom>
          <a:noFill/>
          <a:ln w="12700">
            <a:solidFill>
              <a:schemeClr val="tx1"/>
            </a:solidFill>
            <a:round/>
            <a:headEnd type="none" w="sm" len="sm"/>
            <a:tailEnd type="triangle" w="med" len="med"/>
          </a:ln>
          <a:effectLst/>
        </p:spPr>
        <p:txBody>
          <a:bodyPr/>
          <a:lstStyle/>
          <a:p>
            <a:endParaRPr lang="en-US"/>
          </a:p>
        </p:txBody>
      </p:sp>
      <p:sp>
        <p:nvSpPr>
          <p:cNvPr id="147" name="Line 7"/>
          <p:cNvSpPr>
            <a:spLocks noChangeShapeType="1"/>
          </p:cNvSpPr>
          <p:nvPr/>
        </p:nvSpPr>
        <p:spPr bwMode="auto">
          <a:xfrm flipH="1">
            <a:off x="8001000" y="2743200"/>
            <a:ext cx="76200" cy="228600"/>
          </a:xfrm>
          <a:prstGeom prst="line">
            <a:avLst/>
          </a:prstGeom>
          <a:noFill/>
          <a:ln w="12700">
            <a:solidFill>
              <a:schemeClr val="tx1"/>
            </a:solidFill>
            <a:round/>
            <a:headEnd type="none" w="sm" len="sm"/>
            <a:tailEnd type="triangle" w="med" len="med"/>
          </a:ln>
          <a:effectLst/>
        </p:spPr>
        <p:txBody>
          <a:bodyPr/>
          <a:lstStyle/>
          <a:p>
            <a:endParaRPr lang="en-US"/>
          </a:p>
        </p:txBody>
      </p:sp>
      <p:sp>
        <p:nvSpPr>
          <p:cNvPr id="148" name="Line 8"/>
          <p:cNvSpPr>
            <a:spLocks noChangeShapeType="1"/>
          </p:cNvSpPr>
          <p:nvPr/>
        </p:nvSpPr>
        <p:spPr bwMode="auto">
          <a:xfrm>
            <a:off x="6604000" y="4022725"/>
            <a:ext cx="196850" cy="28575"/>
          </a:xfrm>
          <a:prstGeom prst="line">
            <a:avLst/>
          </a:prstGeom>
          <a:noFill/>
          <a:ln w="28575">
            <a:solidFill>
              <a:srgbClr val="FF0000"/>
            </a:solidFill>
            <a:round/>
            <a:headEnd type="none" w="sm" len="sm"/>
            <a:tailEnd type="none" w="sm" len="sm"/>
          </a:ln>
          <a:effectLst/>
        </p:spPr>
        <p:txBody>
          <a:bodyPr/>
          <a:lstStyle/>
          <a:p>
            <a:endParaRPr lang="en-US"/>
          </a:p>
        </p:txBody>
      </p:sp>
      <p:pic>
        <p:nvPicPr>
          <p:cNvPr id="149" name="Picture 9" descr="freeflyer-rotate9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05600" y="1143000"/>
            <a:ext cx="503238" cy="628650"/>
          </a:xfrm>
          <a:prstGeom prst="rect">
            <a:avLst/>
          </a:prstGeom>
          <a:noFill/>
        </p:spPr>
      </p:pic>
      <p:sp>
        <p:nvSpPr>
          <p:cNvPr id="150" name="Line 10"/>
          <p:cNvSpPr>
            <a:spLocks noChangeShapeType="1"/>
          </p:cNvSpPr>
          <p:nvPr/>
        </p:nvSpPr>
        <p:spPr bwMode="auto">
          <a:xfrm>
            <a:off x="2819400" y="2514600"/>
            <a:ext cx="914400" cy="0"/>
          </a:xfrm>
          <a:prstGeom prst="line">
            <a:avLst/>
          </a:prstGeom>
          <a:noFill/>
          <a:ln w="28575">
            <a:solidFill>
              <a:srgbClr val="FF0000"/>
            </a:solidFill>
            <a:prstDash val="dash"/>
            <a:round/>
            <a:headEnd type="none" w="sm" len="sm"/>
            <a:tailEnd type="none" w="sm" len="sm"/>
          </a:ln>
          <a:effectLst/>
        </p:spPr>
        <p:txBody>
          <a:bodyPr/>
          <a:lstStyle/>
          <a:p>
            <a:endParaRPr lang="en-US"/>
          </a:p>
        </p:txBody>
      </p:sp>
      <p:sp>
        <p:nvSpPr>
          <p:cNvPr id="151" name="Line 11"/>
          <p:cNvSpPr>
            <a:spLocks noChangeShapeType="1"/>
          </p:cNvSpPr>
          <p:nvPr/>
        </p:nvSpPr>
        <p:spPr bwMode="auto">
          <a:xfrm flipV="1">
            <a:off x="3733800" y="1676400"/>
            <a:ext cx="0" cy="838200"/>
          </a:xfrm>
          <a:prstGeom prst="line">
            <a:avLst/>
          </a:prstGeom>
          <a:noFill/>
          <a:ln w="28575">
            <a:solidFill>
              <a:srgbClr val="ED181E"/>
            </a:solidFill>
            <a:prstDash val="dash"/>
            <a:round/>
            <a:headEnd type="none" w="sm" len="sm"/>
            <a:tailEnd type="none" w="sm" len="sm"/>
          </a:ln>
          <a:effectLst/>
        </p:spPr>
        <p:txBody>
          <a:bodyPr/>
          <a:lstStyle/>
          <a:p>
            <a:endParaRPr lang="en-US"/>
          </a:p>
        </p:txBody>
      </p:sp>
      <p:sp>
        <p:nvSpPr>
          <p:cNvPr id="152" name="Line 12"/>
          <p:cNvSpPr>
            <a:spLocks noChangeShapeType="1"/>
          </p:cNvSpPr>
          <p:nvPr/>
        </p:nvSpPr>
        <p:spPr bwMode="auto">
          <a:xfrm>
            <a:off x="3733800" y="1676400"/>
            <a:ext cx="2962275" cy="0"/>
          </a:xfrm>
          <a:prstGeom prst="line">
            <a:avLst/>
          </a:prstGeom>
          <a:noFill/>
          <a:ln w="28575">
            <a:solidFill>
              <a:srgbClr val="ED181E"/>
            </a:solidFill>
            <a:prstDash val="dash"/>
            <a:round/>
            <a:headEnd type="none" w="sm" len="sm"/>
            <a:tailEnd type="triangle" w="med" len="med"/>
          </a:ln>
          <a:effectLst/>
        </p:spPr>
        <p:txBody>
          <a:bodyPr/>
          <a:lstStyle/>
          <a:p>
            <a:endParaRPr lang="en-US"/>
          </a:p>
        </p:txBody>
      </p:sp>
      <p:pic>
        <p:nvPicPr>
          <p:cNvPr id="153" name="Picture 13" descr="freeflyer-rotate9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51425" y="2228850"/>
            <a:ext cx="503238" cy="628650"/>
          </a:xfrm>
          <a:prstGeom prst="rect">
            <a:avLst/>
          </a:prstGeom>
          <a:noFill/>
        </p:spPr>
      </p:pic>
      <p:sp>
        <p:nvSpPr>
          <p:cNvPr id="154" name="Line 14"/>
          <p:cNvSpPr>
            <a:spLocks noChangeShapeType="1"/>
          </p:cNvSpPr>
          <p:nvPr/>
        </p:nvSpPr>
        <p:spPr bwMode="auto">
          <a:xfrm>
            <a:off x="6889750" y="2943225"/>
            <a:ext cx="298450" cy="498475"/>
          </a:xfrm>
          <a:prstGeom prst="line">
            <a:avLst/>
          </a:prstGeom>
          <a:noFill/>
          <a:ln w="28575">
            <a:solidFill>
              <a:srgbClr val="ED181E"/>
            </a:solidFill>
            <a:round/>
            <a:headEnd type="none" w="sm" len="sm"/>
            <a:tailEnd type="none" w="sm" len="sm"/>
          </a:ln>
          <a:effectLst/>
        </p:spPr>
        <p:txBody>
          <a:bodyPr/>
          <a:lstStyle/>
          <a:p>
            <a:endParaRPr lang="en-US"/>
          </a:p>
        </p:txBody>
      </p:sp>
      <p:sp>
        <p:nvSpPr>
          <p:cNvPr id="155" name="Line 15"/>
          <p:cNvSpPr>
            <a:spLocks noChangeShapeType="1"/>
          </p:cNvSpPr>
          <p:nvPr/>
        </p:nvSpPr>
        <p:spPr bwMode="auto">
          <a:xfrm>
            <a:off x="5353050" y="2790825"/>
            <a:ext cx="1352550" cy="1228725"/>
          </a:xfrm>
          <a:prstGeom prst="line">
            <a:avLst/>
          </a:prstGeom>
          <a:noFill/>
          <a:ln w="28575">
            <a:solidFill>
              <a:srgbClr val="FF0000"/>
            </a:solidFill>
            <a:round/>
            <a:headEnd type="none" w="sm" len="sm"/>
            <a:tailEnd type="none" w="sm" len="sm"/>
          </a:ln>
          <a:effectLst/>
        </p:spPr>
        <p:txBody>
          <a:bodyPr/>
          <a:lstStyle/>
          <a:p>
            <a:endParaRPr lang="en-US"/>
          </a:p>
        </p:txBody>
      </p:sp>
      <p:sp>
        <p:nvSpPr>
          <p:cNvPr id="156" name="Line 16"/>
          <p:cNvSpPr>
            <a:spLocks noChangeShapeType="1"/>
          </p:cNvSpPr>
          <p:nvPr/>
        </p:nvSpPr>
        <p:spPr bwMode="auto">
          <a:xfrm>
            <a:off x="3752850" y="2505075"/>
            <a:ext cx="1323975" cy="0"/>
          </a:xfrm>
          <a:prstGeom prst="line">
            <a:avLst/>
          </a:prstGeom>
          <a:noFill/>
          <a:ln w="28575">
            <a:solidFill>
              <a:srgbClr val="FF0000"/>
            </a:solidFill>
            <a:prstDash val="dash"/>
            <a:round/>
            <a:headEnd type="none" w="sm" len="sm"/>
            <a:tailEnd type="triangle" w="med" len="med"/>
          </a:ln>
          <a:effectLst/>
        </p:spPr>
        <p:txBody>
          <a:bodyPr/>
          <a:lstStyle/>
          <a:p>
            <a:endParaRPr lang="en-US"/>
          </a:p>
        </p:txBody>
      </p:sp>
      <p:sp>
        <p:nvSpPr>
          <p:cNvPr id="157" name="Text Box 17"/>
          <p:cNvSpPr txBox="1">
            <a:spLocks noChangeArrowheads="1"/>
          </p:cNvSpPr>
          <p:nvPr/>
        </p:nvSpPr>
        <p:spPr bwMode="auto">
          <a:xfrm>
            <a:off x="7162800" y="1447800"/>
            <a:ext cx="1066800" cy="304800"/>
          </a:xfrm>
          <a:prstGeom prst="rect">
            <a:avLst/>
          </a:prstGeom>
          <a:noFill/>
          <a:ln w="12700">
            <a:noFill/>
            <a:miter lim="800000"/>
            <a:headEnd type="none" w="sm" len="sm"/>
            <a:tailEnd type="none" w="sm" len="sm"/>
          </a:ln>
          <a:effectLst/>
        </p:spPr>
        <p:txBody>
          <a:bodyPr>
            <a:spAutoFit/>
          </a:bodyPr>
          <a:lstStyle/>
          <a:p>
            <a:pPr algn="r" eaLnBrk="0" hangingPunct="0"/>
            <a:r>
              <a:rPr lang="en-US" sz="1400" b="1">
                <a:solidFill>
                  <a:srgbClr val="009900"/>
                </a:solidFill>
                <a:latin typeface="Arial" charset="0"/>
              </a:rPr>
              <a:t>DIAL:</a:t>
            </a:r>
            <a:r>
              <a:rPr lang="en-US" sz="1400" b="1">
                <a:solidFill>
                  <a:schemeClr val="hlink"/>
                </a:solidFill>
                <a:latin typeface="Arial" charset="0"/>
              </a:rPr>
              <a:t> </a:t>
            </a:r>
            <a:r>
              <a:rPr lang="en-US" sz="1400" b="1">
                <a:solidFill>
                  <a:schemeClr val="accent2"/>
                </a:solidFill>
                <a:latin typeface="Arial" charset="0"/>
              </a:rPr>
              <a:t>CO</a:t>
            </a:r>
            <a:r>
              <a:rPr lang="en-US" sz="1400" b="1" baseline="-25000">
                <a:solidFill>
                  <a:schemeClr val="accent2"/>
                </a:solidFill>
                <a:latin typeface="Arial" charset="0"/>
              </a:rPr>
              <a:t>2</a:t>
            </a:r>
          </a:p>
        </p:txBody>
      </p:sp>
      <p:sp>
        <p:nvSpPr>
          <p:cNvPr id="158" name="Rectangle 18"/>
          <p:cNvSpPr>
            <a:spLocks noChangeArrowheads="1"/>
          </p:cNvSpPr>
          <p:nvPr/>
        </p:nvSpPr>
        <p:spPr bwMode="auto">
          <a:xfrm>
            <a:off x="3295650" y="4657725"/>
            <a:ext cx="600075" cy="762000"/>
          </a:xfrm>
          <a:prstGeom prst="rect">
            <a:avLst/>
          </a:prstGeom>
          <a:solidFill>
            <a:srgbClr val="0000FF"/>
          </a:solidFill>
          <a:ln w="12700">
            <a:solidFill>
              <a:schemeClr val="tx1"/>
            </a:solidFill>
            <a:miter lim="800000"/>
            <a:headEnd type="none" w="sm" len="sm"/>
            <a:tailEnd type="none" w="sm" len="sm"/>
          </a:ln>
          <a:effectLst/>
        </p:spPr>
        <p:txBody>
          <a:bodyPr wrap="none" anchor="ctr"/>
          <a:lstStyle/>
          <a:p>
            <a:endParaRPr lang="en-US"/>
          </a:p>
        </p:txBody>
      </p:sp>
      <p:sp>
        <p:nvSpPr>
          <p:cNvPr id="159" name="Text Box 19"/>
          <p:cNvSpPr txBox="1">
            <a:spLocks noChangeArrowheads="1"/>
          </p:cNvSpPr>
          <p:nvPr/>
        </p:nvSpPr>
        <p:spPr bwMode="auto">
          <a:xfrm>
            <a:off x="3386138" y="4832350"/>
            <a:ext cx="431800" cy="336550"/>
          </a:xfrm>
          <a:prstGeom prst="rect">
            <a:avLst/>
          </a:prstGeom>
          <a:noFill/>
          <a:ln w="12700">
            <a:noFill/>
            <a:miter lim="800000"/>
            <a:headEnd type="none" w="sm" len="sm"/>
            <a:tailEnd type="none" w="sm" len="sm"/>
          </a:ln>
          <a:effectLst/>
        </p:spPr>
        <p:txBody>
          <a:bodyPr wrap="none">
            <a:spAutoFit/>
          </a:bodyPr>
          <a:lstStyle/>
          <a:p>
            <a:pPr algn="ctr" eaLnBrk="0" hangingPunct="0"/>
            <a:r>
              <a:rPr lang="en-US" sz="1600" b="1">
                <a:solidFill>
                  <a:schemeClr val="bg1"/>
                </a:solidFill>
                <a:latin typeface="Times New Roman" pitchFamily="18" charset="0"/>
              </a:rPr>
              <a:t>X3</a:t>
            </a:r>
          </a:p>
        </p:txBody>
      </p:sp>
      <p:sp>
        <p:nvSpPr>
          <p:cNvPr id="160" name="Line 20"/>
          <p:cNvSpPr>
            <a:spLocks noChangeShapeType="1"/>
          </p:cNvSpPr>
          <p:nvPr/>
        </p:nvSpPr>
        <p:spPr bwMode="auto">
          <a:xfrm>
            <a:off x="2847975" y="5000625"/>
            <a:ext cx="447675" cy="0"/>
          </a:xfrm>
          <a:prstGeom prst="line">
            <a:avLst/>
          </a:prstGeom>
          <a:noFill/>
          <a:ln w="28575">
            <a:solidFill>
              <a:schemeClr val="tx1"/>
            </a:solidFill>
            <a:prstDash val="dash"/>
            <a:round/>
            <a:headEnd type="none" w="sm" len="sm"/>
            <a:tailEnd type="triangle" w="med" len="med"/>
          </a:ln>
          <a:effectLst/>
        </p:spPr>
        <p:txBody>
          <a:bodyPr/>
          <a:lstStyle/>
          <a:p>
            <a:endParaRPr lang="en-US"/>
          </a:p>
        </p:txBody>
      </p:sp>
      <p:sp>
        <p:nvSpPr>
          <p:cNvPr id="161" name="Line 21"/>
          <p:cNvSpPr>
            <a:spLocks noChangeShapeType="1"/>
          </p:cNvSpPr>
          <p:nvPr/>
        </p:nvSpPr>
        <p:spPr bwMode="auto">
          <a:xfrm>
            <a:off x="3895725" y="5000625"/>
            <a:ext cx="1333500" cy="0"/>
          </a:xfrm>
          <a:prstGeom prst="line">
            <a:avLst/>
          </a:prstGeom>
          <a:noFill/>
          <a:ln w="28575">
            <a:solidFill>
              <a:srgbClr val="0000FF"/>
            </a:solidFill>
            <a:prstDash val="dash"/>
            <a:round/>
            <a:headEnd type="none" w="sm" len="sm"/>
            <a:tailEnd/>
          </a:ln>
          <a:effectLst/>
        </p:spPr>
        <p:txBody>
          <a:bodyPr/>
          <a:lstStyle/>
          <a:p>
            <a:endParaRPr lang="en-US"/>
          </a:p>
        </p:txBody>
      </p:sp>
      <p:sp>
        <p:nvSpPr>
          <p:cNvPr id="162" name="Line 22"/>
          <p:cNvSpPr>
            <a:spLocks noChangeShapeType="1"/>
          </p:cNvSpPr>
          <p:nvPr/>
        </p:nvSpPr>
        <p:spPr bwMode="auto">
          <a:xfrm>
            <a:off x="6261100" y="4171950"/>
            <a:ext cx="339725" cy="6350"/>
          </a:xfrm>
          <a:prstGeom prst="line">
            <a:avLst/>
          </a:prstGeom>
          <a:noFill/>
          <a:ln w="28575">
            <a:solidFill>
              <a:srgbClr val="0000FF"/>
            </a:solidFill>
            <a:round/>
            <a:headEnd type="none" w="sm" len="sm"/>
            <a:tailEnd type="none" w="sm" len="sm"/>
          </a:ln>
          <a:effectLst/>
        </p:spPr>
        <p:txBody>
          <a:bodyPr/>
          <a:lstStyle/>
          <a:p>
            <a:endParaRPr lang="en-US"/>
          </a:p>
        </p:txBody>
      </p:sp>
      <p:sp>
        <p:nvSpPr>
          <p:cNvPr id="163" name="Line 23"/>
          <p:cNvSpPr>
            <a:spLocks noChangeShapeType="1"/>
          </p:cNvSpPr>
          <p:nvPr/>
        </p:nvSpPr>
        <p:spPr bwMode="auto">
          <a:xfrm>
            <a:off x="5340350" y="2838450"/>
            <a:ext cx="1104900" cy="1333500"/>
          </a:xfrm>
          <a:prstGeom prst="line">
            <a:avLst/>
          </a:prstGeom>
          <a:noFill/>
          <a:ln w="28575">
            <a:solidFill>
              <a:srgbClr val="0000FF"/>
            </a:solidFill>
            <a:round/>
            <a:headEnd type="none" w="sm" len="sm"/>
            <a:tailEnd type="none" w="sm" len="sm"/>
          </a:ln>
          <a:effectLst/>
        </p:spPr>
        <p:txBody>
          <a:bodyPr/>
          <a:lstStyle/>
          <a:p>
            <a:endParaRPr lang="en-US"/>
          </a:p>
        </p:txBody>
      </p:sp>
      <p:sp>
        <p:nvSpPr>
          <p:cNvPr id="164" name="Rectangle 24"/>
          <p:cNvSpPr>
            <a:spLocks noChangeArrowheads="1"/>
          </p:cNvSpPr>
          <p:nvPr/>
        </p:nvSpPr>
        <p:spPr bwMode="auto">
          <a:xfrm>
            <a:off x="4953000" y="5943600"/>
            <a:ext cx="600075" cy="762000"/>
          </a:xfrm>
          <a:prstGeom prst="rect">
            <a:avLst/>
          </a:prstGeom>
          <a:solidFill>
            <a:srgbClr val="FF00FF"/>
          </a:solidFill>
          <a:ln w="12700">
            <a:solidFill>
              <a:schemeClr val="tx1"/>
            </a:solidFill>
            <a:miter lim="800000"/>
            <a:headEnd type="none" w="sm" len="sm"/>
            <a:tailEnd type="none" w="sm" len="sm"/>
          </a:ln>
          <a:effectLst/>
        </p:spPr>
        <p:txBody>
          <a:bodyPr wrap="none" anchor="ctr"/>
          <a:lstStyle/>
          <a:p>
            <a:endParaRPr lang="en-US"/>
          </a:p>
        </p:txBody>
      </p:sp>
      <p:sp>
        <p:nvSpPr>
          <p:cNvPr id="165" name="Text Box 25"/>
          <p:cNvSpPr txBox="1">
            <a:spLocks noChangeArrowheads="1"/>
          </p:cNvSpPr>
          <p:nvPr/>
        </p:nvSpPr>
        <p:spPr bwMode="auto">
          <a:xfrm>
            <a:off x="4953000" y="6172200"/>
            <a:ext cx="625475" cy="336550"/>
          </a:xfrm>
          <a:prstGeom prst="rect">
            <a:avLst/>
          </a:prstGeom>
          <a:noFill/>
          <a:ln w="12700">
            <a:noFill/>
            <a:miter lim="800000"/>
            <a:headEnd type="none" w="sm" len="sm"/>
            <a:tailEnd type="none" w="sm" len="sm"/>
          </a:ln>
          <a:effectLst/>
        </p:spPr>
        <p:txBody>
          <a:bodyPr wrap="none">
            <a:spAutoFit/>
          </a:bodyPr>
          <a:lstStyle/>
          <a:p>
            <a:pPr algn="ctr" eaLnBrk="0" hangingPunct="0"/>
            <a:r>
              <a:rPr lang="en-US" sz="1600" b="1">
                <a:solidFill>
                  <a:schemeClr val="bg1"/>
                </a:solidFill>
                <a:latin typeface="Times New Roman" pitchFamily="18" charset="0"/>
              </a:rPr>
              <a:t>OPO</a:t>
            </a:r>
          </a:p>
        </p:txBody>
      </p:sp>
      <p:pic>
        <p:nvPicPr>
          <p:cNvPr id="166" name="Picture 26" descr="freeflyer-rotate1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05600" y="5943600"/>
            <a:ext cx="639763" cy="514350"/>
          </a:xfrm>
          <a:prstGeom prst="rect">
            <a:avLst/>
          </a:prstGeom>
          <a:noFill/>
          <a:ln w="9525">
            <a:noFill/>
            <a:miter lim="800000"/>
            <a:headEnd/>
            <a:tailEnd/>
          </a:ln>
        </p:spPr>
      </p:pic>
      <p:sp>
        <p:nvSpPr>
          <p:cNvPr id="167" name="Line 27"/>
          <p:cNvSpPr>
            <a:spLocks noChangeShapeType="1"/>
          </p:cNvSpPr>
          <p:nvPr/>
        </p:nvSpPr>
        <p:spPr bwMode="auto">
          <a:xfrm>
            <a:off x="7696200" y="5029200"/>
            <a:ext cx="53975" cy="419100"/>
          </a:xfrm>
          <a:prstGeom prst="line">
            <a:avLst/>
          </a:prstGeom>
          <a:noFill/>
          <a:ln w="28575">
            <a:solidFill>
              <a:srgbClr val="FF00FF"/>
            </a:solidFill>
            <a:round/>
            <a:headEnd type="none" w="sm" len="sm"/>
            <a:tailEnd type="none" w="sm" len="sm"/>
          </a:ln>
          <a:effectLst/>
        </p:spPr>
        <p:txBody>
          <a:bodyPr/>
          <a:lstStyle/>
          <a:p>
            <a:endParaRPr lang="en-US"/>
          </a:p>
        </p:txBody>
      </p:sp>
      <p:sp>
        <p:nvSpPr>
          <p:cNvPr id="168" name="Line 28"/>
          <p:cNvSpPr>
            <a:spLocks noChangeShapeType="1"/>
          </p:cNvSpPr>
          <p:nvPr/>
        </p:nvSpPr>
        <p:spPr bwMode="auto">
          <a:xfrm flipV="1">
            <a:off x="5562600" y="6324600"/>
            <a:ext cx="1143000" cy="0"/>
          </a:xfrm>
          <a:prstGeom prst="line">
            <a:avLst/>
          </a:prstGeom>
          <a:noFill/>
          <a:ln w="28575">
            <a:solidFill>
              <a:srgbClr val="FF00FF"/>
            </a:solidFill>
            <a:prstDash val="dash"/>
            <a:round/>
            <a:headEnd type="none" w="sm" len="sm"/>
            <a:tailEnd type="triangle" w="med" len="med"/>
          </a:ln>
          <a:effectLst/>
        </p:spPr>
        <p:txBody>
          <a:bodyPr/>
          <a:lstStyle/>
          <a:p>
            <a:endParaRPr lang="en-US"/>
          </a:p>
        </p:txBody>
      </p:sp>
      <p:sp>
        <p:nvSpPr>
          <p:cNvPr id="169" name="Line 29"/>
          <p:cNvSpPr>
            <a:spLocks noChangeShapeType="1"/>
          </p:cNvSpPr>
          <p:nvPr/>
        </p:nvSpPr>
        <p:spPr bwMode="auto">
          <a:xfrm flipV="1">
            <a:off x="7315200" y="5334000"/>
            <a:ext cx="381000" cy="609600"/>
          </a:xfrm>
          <a:prstGeom prst="line">
            <a:avLst/>
          </a:prstGeom>
          <a:noFill/>
          <a:ln w="28575">
            <a:solidFill>
              <a:srgbClr val="FF00FF"/>
            </a:solidFill>
            <a:round/>
            <a:headEnd type="none" w="sm" len="sm"/>
            <a:tailEnd type="none" w="sm" len="sm"/>
          </a:ln>
          <a:effectLst/>
        </p:spPr>
        <p:txBody>
          <a:bodyPr/>
          <a:lstStyle/>
          <a:p>
            <a:endParaRPr lang="en-US"/>
          </a:p>
        </p:txBody>
      </p:sp>
      <p:sp>
        <p:nvSpPr>
          <p:cNvPr id="170" name="Text Box 30"/>
          <p:cNvSpPr txBox="1">
            <a:spLocks noChangeArrowheads="1"/>
          </p:cNvSpPr>
          <p:nvPr/>
        </p:nvSpPr>
        <p:spPr bwMode="auto">
          <a:xfrm>
            <a:off x="7369175" y="5738813"/>
            <a:ext cx="1433513" cy="304800"/>
          </a:xfrm>
          <a:prstGeom prst="rect">
            <a:avLst/>
          </a:prstGeom>
          <a:noFill/>
          <a:ln w="12700">
            <a:noFill/>
            <a:miter lim="800000"/>
            <a:headEnd type="none" w="sm" len="sm"/>
            <a:tailEnd type="none" w="sm" len="sm"/>
          </a:ln>
          <a:effectLst/>
        </p:spPr>
        <p:txBody>
          <a:bodyPr>
            <a:spAutoFit/>
          </a:bodyPr>
          <a:lstStyle/>
          <a:p>
            <a:pPr algn="r" eaLnBrk="0" hangingPunct="0"/>
            <a:r>
              <a:rPr lang="en-US" sz="1400" b="1">
                <a:solidFill>
                  <a:srgbClr val="009900"/>
                </a:solidFill>
                <a:latin typeface="Arial" charset="0"/>
              </a:rPr>
              <a:t>DIAL:</a:t>
            </a:r>
            <a:r>
              <a:rPr lang="en-US" sz="1400" b="1">
                <a:solidFill>
                  <a:srgbClr val="FF00FF"/>
                </a:solidFill>
                <a:latin typeface="Arial" charset="0"/>
              </a:rPr>
              <a:t> </a:t>
            </a:r>
            <a:r>
              <a:rPr lang="en-US" sz="1400" b="1">
                <a:solidFill>
                  <a:schemeClr val="accent2"/>
                </a:solidFill>
                <a:latin typeface="Arial" charset="0"/>
              </a:rPr>
              <a:t>Ozone</a:t>
            </a:r>
            <a:endParaRPr lang="en-US" sz="1400" baseline="-25000">
              <a:solidFill>
                <a:schemeClr val="accent2"/>
              </a:solidFill>
              <a:latin typeface="Arial" charset="0"/>
            </a:endParaRPr>
          </a:p>
        </p:txBody>
      </p:sp>
      <p:sp>
        <p:nvSpPr>
          <p:cNvPr id="171" name="Text Box 31"/>
          <p:cNvSpPr txBox="1">
            <a:spLocks noChangeArrowheads="1"/>
          </p:cNvSpPr>
          <p:nvPr/>
        </p:nvSpPr>
        <p:spPr bwMode="auto">
          <a:xfrm>
            <a:off x="1227274" y="883717"/>
            <a:ext cx="6689451" cy="366712"/>
          </a:xfrm>
          <a:prstGeom prst="rect">
            <a:avLst/>
          </a:prstGeom>
          <a:solidFill>
            <a:srgbClr val="FFFF00"/>
          </a:solidFill>
          <a:ln w="12700">
            <a:noFill/>
            <a:miter lim="800000"/>
            <a:headEnd type="none" w="sm" len="sm"/>
            <a:tailEnd type="none" w="sm" len="sm"/>
          </a:ln>
          <a:effectLst/>
        </p:spPr>
        <p:txBody>
          <a:bodyPr wrap="square">
            <a:spAutoFit/>
          </a:bodyPr>
          <a:lstStyle/>
          <a:p>
            <a:pPr algn="r" eaLnBrk="0" hangingPunct="0"/>
            <a:r>
              <a:rPr lang="en-US" b="1" dirty="0">
                <a:solidFill>
                  <a:srgbClr val="FF3300"/>
                </a:solidFill>
                <a:latin typeface="Arial" charset="0"/>
              </a:rPr>
              <a:t>2 Lasers,</a:t>
            </a:r>
            <a:r>
              <a:rPr lang="en-US" b="1" dirty="0">
                <a:solidFill>
                  <a:schemeClr val="accent2"/>
                </a:solidFill>
                <a:latin typeface="Arial" charset="0"/>
              </a:rPr>
              <a:t> </a:t>
            </a:r>
            <a:r>
              <a:rPr lang="en-US" b="1" dirty="0">
                <a:solidFill>
                  <a:srgbClr val="009900"/>
                </a:solidFill>
                <a:latin typeface="Arial" charset="0"/>
              </a:rPr>
              <a:t>4 Techniques,</a:t>
            </a:r>
            <a:r>
              <a:rPr lang="en-US" b="1" dirty="0">
                <a:solidFill>
                  <a:schemeClr val="accent2"/>
                </a:solidFill>
                <a:latin typeface="Arial" charset="0"/>
              </a:rPr>
              <a:t> 6 Priority Measurements</a:t>
            </a:r>
            <a:endParaRPr lang="en-US" sz="1400" dirty="0">
              <a:solidFill>
                <a:schemeClr val="accent2"/>
              </a:solidFill>
              <a:latin typeface="Times New Roman" pitchFamily="18" charset="0"/>
            </a:endParaRPr>
          </a:p>
        </p:txBody>
      </p:sp>
      <p:sp>
        <p:nvSpPr>
          <p:cNvPr id="172" name="Text Box 32"/>
          <p:cNvSpPr txBox="1">
            <a:spLocks noChangeArrowheads="1"/>
          </p:cNvSpPr>
          <p:nvPr/>
        </p:nvSpPr>
        <p:spPr bwMode="auto">
          <a:xfrm>
            <a:off x="3729038" y="2662238"/>
            <a:ext cx="184150" cy="579437"/>
          </a:xfrm>
          <a:prstGeom prst="rect">
            <a:avLst/>
          </a:prstGeom>
          <a:noFill/>
          <a:ln w="12700">
            <a:noFill/>
            <a:miter lim="800000"/>
            <a:headEnd type="none" w="sm" len="sm"/>
            <a:tailEnd type="none" w="sm" len="sm"/>
          </a:ln>
          <a:effectLst/>
        </p:spPr>
        <p:txBody>
          <a:bodyPr wrap="none">
            <a:spAutoFit/>
          </a:bodyPr>
          <a:lstStyle/>
          <a:p>
            <a:pPr algn="ctr" eaLnBrk="0" hangingPunct="0"/>
            <a:endParaRPr lang="en-US" sz="2000" i="1">
              <a:solidFill>
                <a:srgbClr val="FF0000"/>
              </a:solidFill>
              <a:latin typeface="Arial" charset="0"/>
            </a:endParaRPr>
          </a:p>
          <a:p>
            <a:pPr algn="ctr" eaLnBrk="0" hangingPunct="0"/>
            <a:endParaRPr lang="en-US" sz="1200" b="1" i="1">
              <a:solidFill>
                <a:srgbClr val="FF0000"/>
              </a:solidFill>
              <a:latin typeface="Times New Roman" pitchFamily="18" charset="0"/>
            </a:endParaRPr>
          </a:p>
        </p:txBody>
      </p:sp>
      <p:sp>
        <p:nvSpPr>
          <p:cNvPr id="173" name="Text Box 33"/>
          <p:cNvSpPr txBox="1">
            <a:spLocks noChangeArrowheads="1"/>
          </p:cNvSpPr>
          <p:nvPr/>
        </p:nvSpPr>
        <p:spPr bwMode="auto">
          <a:xfrm>
            <a:off x="5562600" y="6019800"/>
            <a:ext cx="1219200" cy="244475"/>
          </a:xfrm>
          <a:prstGeom prst="rect">
            <a:avLst/>
          </a:prstGeom>
          <a:noFill/>
          <a:ln w="12700">
            <a:noFill/>
            <a:miter lim="800000"/>
            <a:headEnd type="none" w="sm" len="sm"/>
            <a:tailEnd type="none" w="sm" len="sm"/>
          </a:ln>
          <a:effectLst/>
        </p:spPr>
        <p:txBody>
          <a:bodyPr>
            <a:spAutoFit/>
          </a:bodyPr>
          <a:lstStyle/>
          <a:p>
            <a:pPr eaLnBrk="0" hangingPunct="0"/>
            <a:r>
              <a:rPr lang="en-US" sz="1000" b="1">
                <a:solidFill>
                  <a:srgbClr val="FF33CC"/>
                </a:solidFill>
                <a:latin typeface="Arial" charset="0"/>
              </a:rPr>
              <a:t>0.30-0.32 micron</a:t>
            </a:r>
            <a:endParaRPr lang="en-US" sz="1000" b="1">
              <a:solidFill>
                <a:srgbClr val="FF33CC"/>
              </a:solidFill>
              <a:latin typeface="Times New Roman" pitchFamily="18" charset="0"/>
            </a:endParaRPr>
          </a:p>
        </p:txBody>
      </p:sp>
      <p:sp>
        <p:nvSpPr>
          <p:cNvPr id="174" name="Oval 34"/>
          <p:cNvSpPr>
            <a:spLocks noChangeArrowheads="1"/>
          </p:cNvSpPr>
          <p:nvPr/>
        </p:nvSpPr>
        <p:spPr bwMode="auto">
          <a:xfrm>
            <a:off x="6604000" y="3149600"/>
            <a:ext cx="2032000" cy="2032000"/>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175" name="Line 35"/>
          <p:cNvSpPr>
            <a:spLocks noChangeShapeType="1"/>
          </p:cNvSpPr>
          <p:nvPr/>
        </p:nvSpPr>
        <p:spPr bwMode="auto">
          <a:xfrm flipV="1">
            <a:off x="2984500" y="5016500"/>
            <a:ext cx="0" cy="1316038"/>
          </a:xfrm>
          <a:prstGeom prst="line">
            <a:avLst/>
          </a:prstGeom>
          <a:noFill/>
          <a:ln w="28575">
            <a:solidFill>
              <a:schemeClr val="tx1"/>
            </a:solidFill>
            <a:prstDash val="dash"/>
            <a:round/>
            <a:headEnd type="none" w="sm" len="sm"/>
            <a:tailEnd type="none" w="sm" len="sm"/>
          </a:ln>
          <a:effectLst/>
        </p:spPr>
        <p:txBody>
          <a:bodyPr/>
          <a:lstStyle/>
          <a:p>
            <a:endParaRPr lang="en-US"/>
          </a:p>
        </p:txBody>
      </p:sp>
      <p:sp>
        <p:nvSpPr>
          <p:cNvPr id="176" name="Line 36"/>
          <p:cNvSpPr>
            <a:spLocks noChangeShapeType="1"/>
          </p:cNvSpPr>
          <p:nvPr/>
        </p:nvSpPr>
        <p:spPr bwMode="auto">
          <a:xfrm flipV="1">
            <a:off x="5238750" y="2905125"/>
            <a:ext cx="0" cy="2095500"/>
          </a:xfrm>
          <a:prstGeom prst="line">
            <a:avLst/>
          </a:prstGeom>
          <a:noFill/>
          <a:ln w="28575">
            <a:solidFill>
              <a:srgbClr val="0000FF"/>
            </a:solidFill>
            <a:prstDash val="dash"/>
            <a:round/>
            <a:headEnd type="none" w="sm" len="sm"/>
            <a:tailEnd type="triangle" w="med" len="med"/>
          </a:ln>
          <a:effectLst/>
        </p:spPr>
        <p:txBody>
          <a:bodyPr/>
          <a:lstStyle/>
          <a:p>
            <a:endParaRPr lang="en-US"/>
          </a:p>
        </p:txBody>
      </p:sp>
      <p:sp>
        <p:nvSpPr>
          <p:cNvPr id="177" name="Rectangle 37"/>
          <p:cNvSpPr>
            <a:spLocks noChangeArrowheads="1"/>
          </p:cNvSpPr>
          <p:nvPr/>
        </p:nvSpPr>
        <p:spPr bwMode="auto">
          <a:xfrm>
            <a:off x="1905000" y="74613"/>
            <a:ext cx="180975" cy="454025"/>
          </a:xfrm>
          <a:prstGeom prst="rect">
            <a:avLst/>
          </a:prstGeom>
          <a:noFill/>
          <a:ln w="12700">
            <a:noFill/>
            <a:miter lim="800000"/>
            <a:headEnd/>
            <a:tailEnd/>
          </a:ln>
          <a:effectLst/>
        </p:spPr>
        <p:txBody>
          <a:bodyPr wrap="none" lIns="90488" tIns="44450" rIns="90488" bIns="44450">
            <a:spAutoFit/>
          </a:bodyPr>
          <a:lstStyle/>
          <a:p>
            <a:pPr eaLnBrk="0" hangingPunct="0">
              <a:spcBef>
                <a:spcPct val="20000"/>
              </a:spcBef>
            </a:pPr>
            <a:endParaRPr lang="en-US" sz="2400" b="1">
              <a:solidFill>
                <a:srgbClr val="114FFB"/>
              </a:solidFill>
              <a:latin typeface="Times New Roman" pitchFamily="18" charset="0"/>
            </a:endParaRPr>
          </a:p>
        </p:txBody>
      </p:sp>
      <p:sp>
        <p:nvSpPr>
          <p:cNvPr id="178" name="Rectangle 38"/>
          <p:cNvSpPr>
            <a:spLocks noChangeArrowheads="1"/>
          </p:cNvSpPr>
          <p:nvPr/>
        </p:nvSpPr>
        <p:spPr bwMode="auto">
          <a:xfrm>
            <a:off x="7086600" y="1752600"/>
            <a:ext cx="2057400" cy="51435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400" b="1">
                <a:solidFill>
                  <a:srgbClr val="009900"/>
                </a:solidFill>
                <a:latin typeface="Arial" charset="0"/>
              </a:rPr>
              <a:t>Backscatter Lidar:</a:t>
            </a:r>
            <a:r>
              <a:rPr lang="en-US" sz="1400" b="1">
                <a:solidFill>
                  <a:schemeClr val="hlink"/>
                </a:solidFill>
                <a:latin typeface="Arial" charset="0"/>
              </a:rPr>
              <a:t> </a:t>
            </a:r>
            <a:r>
              <a:rPr lang="en-US" sz="1400" b="1">
                <a:solidFill>
                  <a:schemeClr val="accent2"/>
                </a:solidFill>
                <a:latin typeface="Arial" charset="0"/>
              </a:rPr>
              <a:t>Aerosols/Clouds</a:t>
            </a:r>
            <a:endParaRPr lang="en-US" sz="1200" b="1">
              <a:solidFill>
                <a:schemeClr val="accent2"/>
              </a:solidFill>
              <a:latin typeface="Arial" charset="0"/>
            </a:endParaRPr>
          </a:p>
        </p:txBody>
      </p:sp>
      <p:pic>
        <p:nvPicPr>
          <p:cNvPr id="179" name="Picture 39" descr="freeflyer-rotate1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7400" y="5181600"/>
            <a:ext cx="639763" cy="514350"/>
          </a:xfrm>
          <a:prstGeom prst="rect">
            <a:avLst/>
          </a:prstGeom>
          <a:noFill/>
          <a:ln w="9525">
            <a:noFill/>
            <a:miter lim="800000"/>
            <a:headEnd/>
            <a:tailEnd/>
          </a:ln>
        </p:spPr>
      </p:pic>
      <p:sp>
        <p:nvSpPr>
          <p:cNvPr id="180" name="Line 40"/>
          <p:cNvSpPr>
            <a:spLocks noChangeShapeType="1"/>
          </p:cNvSpPr>
          <p:nvPr/>
        </p:nvSpPr>
        <p:spPr bwMode="auto">
          <a:xfrm flipV="1">
            <a:off x="6477000" y="4648200"/>
            <a:ext cx="533400" cy="609600"/>
          </a:xfrm>
          <a:prstGeom prst="line">
            <a:avLst/>
          </a:prstGeom>
          <a:noFill/>
          <a:ln w="28575">
            <a:solidFill>
              <a:srgbClr val="009900"/>
            </a:solidFill>
            <a:round/>
            <a:headEnd type="none" w="sm" len="sm"/>
            <a:tailEnd type="none" w="sm" len="sm"/>
          </a:ln>
          <a:effectLst/>
        </p:spPr>
        <p:txBody>
          <a:bodyPr/>
          <a:lstStyle/>
          <a:p>
            <a:endParaRPr lang="en-US"/>
          </a:p>
        </p:txBody>
      </p:sp>
      <p:sp>
        <p:nvSpPr>
          <p:cNvPr id="181" name="Rectangle 41"/>
          <p:cNvSpPr>
            <a:spLocks noChangeArrowheads="1"/>
          </p:cNvSpPr>
          <p:nvPr/>
        </p:nvSpPr>
        <p:spPr bwMode="auto">
          <a:xfrm>
            <a:off x="4114800" y="5257800"/>
            <a:ext cx="600075" cy="762000"/>
          </a:xfrm>
          <a:prstGeom prst="rect">
            <a:avLst/>
          </a:prstGeom>
          <a:solidFill>
            <a:srgbClr val="009900"/>
          </a:solidFill>
          <a:ln w="12700">
            <a:solidFill>
              <a:schemeClr val="tx1"/>
            </a:solidFill>
            <a:miter lim="800000"/>
            <a:headEnd type="none" w="sm" len="sm"/>
            <a:tailEnd type="none" w="sm" len="sm"/>
          </a:ln>
          <a:effectLst/>
        </p:spPr>
        <p:txBody>
          <a:bodyPr wrap="none" anchor="ctr"/>
          <a:lstStyle/>
          <a:p>
            <a:pPr algn="ctr" eaLnBrk="0" hangingPunct="0">
              <a:spcBef>
                <a:spcPct val="20000"/>
              </a:spcBef>
            </a:pPr>
            <a:r>
              <a:rPr lang="en-US" sz="1600" b="1">
                <a:solidFill>
                  <a:schemeClr val="bg1"/>
                </a:solidFill>
                <a:latin typeface="Arial" charset="0"/>
              </a:rPr>
              <a:t>X2</a:t>
            </a:r>
          </a:p>
        </p:txBody>
      </p:sp>
      <p:sp>
        <p:nvSpPr>
          <p:cNvPr id="182" name="Line 42"/>
          <p:cNvSpPr>
            <a:spLocks noChangeShapeType="1"/>
          </p:cNvSpPr>
          <p:nvPr/>
        </p:nvSpPr>
        <p:spPr bwMode="auto">
          <a:xfrm>
            <a:off x="2971800" y="5638800"/>
            <a:ext cx="1143000" cy="0"/>
          </a:xfrm>
          <a:prstGeom prst="line">
            <a:avLst/>
          </a:prstGeom>
          <a:noFill/>
          <a:ln w="28575">
            <a:solidFill>
              <a:schemeClr val="tx1"/>
            </a:solidFill>
            <a:prstDash val="dash"/>
            <a:round/>
            <a:headEnd type="none" w="sm" len="sm"/>
            <a:tailEnd type="triangle" w="med" len="med"/>
          </a:ln>
          <a:effectLst/>
        </p:spPr>
        <p:txBody>
          <a:bodyPr/>
          <a:lstStyle/>
          <a:p>
            <a:endParaRPr lang="en-US"/>
          </a:p>
        </p:txBody>
      </p:sp>
      <p:sp>
        <p:nvSpPr>
          <p:cNvPr id="183" name="Line 43"/>
          <p:cNvSpPr>
            <a:spLocks noChangeShapeType="1"/>
          </p:cNvSpPr>
          <p:nvPr/>
        </p:nvSpPr>
        <p:spPr bwMode="auto">
          <a:xfrm flipV="1">
            <a:off x="4724400" y="5638800"/>
            <a:ext cx="1143000" cy="0"/>
          </a:xfrm>
          <a:prstGeom prst="line">
            <a:avLst/>
          </a:prstGeom>
          <a:noFill/>
          <a:ln w="28575">
            <a:solidFill>
              <a:srgbClr val="009900"/>
            </a:solidFill>
            <a:prstDash val="dash"/>
            <a:round/>
            <a:headEnd type="none" w="sm" len="sm"/>
            <a:tailEnd type="triangle" w="med" len="med"/>
          </a:ln>
          <a:effectLst/>
        </p:spPr>
        <p:txBody>
          <a:bodyPr/>
          <a:lstStyle/>
          <a:p>
            <a:endParaRPr lang="en-US"/>
          </a:p>
        </p:txBody>
      </p:sp>
      <p:sp>
        <p:nvSpPr>
          <p:cNvPr id="184" name="Text Box 44"/>
          <p:cNvSpPr txBox="1">
            <a:spLocks noChangeArrowheads="1"/>
          </p:cNvSpPr>
          <p:nvPr/>
        </p:nvSpPr>
        <p:spPr bwMode="auto">
          <a:xfrm>
            <a:off x="4800600" y="5638800"/>
            <a:ext cx="3124200" cy="301625"/>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400" b="1">
                <a:solidFill>
                  <a:schemeClr val="accent2"/>
                </a:solidFill>
                <a:latin typeface="Arial" charset="0"/>
              </a:rPr>
              <a:t>Surface Mapping, Oceanography</a:t>
            </a:r>
          </a:p>
        </p:txBody>
      </p:sp>
      <p:sp>
        <p:nvSpPr>
          <p:cNvPr id="185" name="Rectangle 45"/>
          <p:cNvSpPr>
            <a:spLocks noChangeArrowheads="1"/>
          </p:cNvSpPr>
          <p:nvPr/>
        </p:nvSpPr>
        <p:spPr bwMode="auto">
          <a:xfrm>
            <a:off x="3429000" y="5943600"/>
            <a:ext cx="600075" cy="762000"/>
          </a:xfrm>
          <a:prstGeom prst="rect">
            <a:avLst/>
          </a:prstGeom>
          <a:solidFill>
            <a:srgbClr val="009900"/>
          </a:solidFill>
          <a:ln w="12700">
            <a:solidFill>
              <a:schemeClr val="tx1"/>
            </a:solidFill>
            <a:miter lim="800000"/>
            <a:headEnd type="none" w="sm" len="sm"/>
            <a:tailEnd type="none" w="sm" len="sm"/>
          </a:ln>
          <a:effectLst/>
        </p:spPr>
        <p:txBody>
          <a:bodyPr wrap="none" anchor="ctr"/>
          <a:lstStyle/>
          <a:p>
            <a:pPr algn="ctr" eaLnBrk="0" hangingPunct="0">
              <a:spcBef>
                <a:spcPct val="20000"/>
              </a:spcBef>
            </a:pPr>
            <a:r>
              <a:rPr lang="en-US" sz="1600" b="1">
                <a:solidFill>
                  <a:schemeClr val="bg1"/>
                </a:solidFill>
                <a:latin typeface="Arial" charset="0"/>
              </a:rPr>
              <a:t>X2</a:t>
            </a:r>
          </a:p>
        </p:txBody>
      </p:sp>
      <p:sp>
        <p:nvSpPr>
          <p:cNvPr id="186" name="Line 46"/>
          <p:cNvSpPr>
            <a:spLocks noChangeShapeType="1"/>
          </p:cNvSpPr>
          <p:nvPr/>
        </p:nvSpPr>
        <p:spPr bwMode="auto">
          <a:xfrm>
            <a:off x="2971800" y="6324600"/>
            <a:ext cx="447675" cy="0"/>
          </a:xfrm>
          <a:prstGeom prst="line">
            <a:avLst/>
          </a:prstGeom>
          <a:noFill/>
          <a:ln w="28575">
            <a:solidFill>
              <a:schemeClr val="tx1"/>
            </a:solidFill>
            <a:prstDash val="dash"/>
            <a:round/>
            <a:headEnd type="none" w="sm" len="sm"/>
            <a:tailEnd type="triangle" w="med" len="med"/>
          </a:ln>
          <a:effectLst/>
        </p:spPr>
        <p:txBody>
          <a:bodyPr/>
          <a:lstStyle/>
          <a:p>
            <a:endParaRPr lang="en-US"/>
          </a:p>
        </p:txBody>
      </p:sp>
      <p:sp>
        <p:nvSpPr>
          <p:cNvPr id="187" name="Line 47"/>
          <p:cNvSpPr>
            <a:spLocks noChangeShapeType="1"/>
          </p:cNvSpPr>
          <p:nvPr/>
        </p:nvSpPr>
        <p:spPr bwMode="auto">
          <a:xfrm flipV="1">
            <a:off x="4038600" y="6324600"/>
            <a:ext cx="914400" cy="0"/>
          </a:xfrm>
          <a:prstGeom prst="line">
            <a:avLst/>
          </a:prstGeom>
          <a:noFill/>
          <a:ln w="28575">
            <a:solidFill>
              <a:srgbClr val="009900"/>
            </a:solidFill>
            <a:prstDash val="dash"/>
            <a:round/>
            <a:headEnd type="none" w="sm" len="sm"/>
            <a:tailEnd type="triangle" w="med" len="med"/>
          </a:ln>
          <a:effectLst/>
        </p:spPr>
        <p:txBody>
          <a:bodyPr/>
          <a:lstStyle/>
          <a:p>
            <a:endParaRPr lang="en-US"/>
          </a:p>
        </p:txBody>
      </p:sp>
      <p:sp>
        <p:nvSpPr>
          <p:cNvPr id="188" name="Line 48"/>
          <p:cNvSpPr>
            <a:spLocks noChangeShapeType="1"/>
          </p:cNvSpPr>
          <p:nvPr/>
        </p:nvSpPr>
        <p:spPr bwMode="auto">
          <a:xfrm>
            <a:off x="7010400" y="1752600"/>
            <a:ext cx="0" cy="1371600"/>
          </a:xfrm>
          <a:prstGeom prst="line">
            <a:avLst/>
          </a:prstGeom>
          <a:noFill/>
          <a:ln w="28575">
            <a:solidFill>
              <a:srgbClr val="ED181E"/>
            </a:solidFill>
            <a:round/>
            <a:headEnd type="none" w="sm" len="sm"/>
            <a:tailEnd type="none" w="sm" len="sm"/>
          </a:ln>
          <a:effectLst/>
        </p:spPr>
        <p:txBody>
          <a:bodyPr/>
          <a:lstStyle/>
          <a:p>
            <a:endParaRPr lang="en-US"/>
          </a:p>
        </p:txBody>
      </p:sp>
      <p:sp>
        <p:nvSpPr>
          <p:cNvPr id="189" name="Text Box 49"/>
          <p:cNvSpPr txBox="1">
            <a:spLocks noChangeArrowheads="1"/>
          </p:cNvSpPr>
          <p:nvPr/>
        </p:nvSpPr>
        <p:spPr bwMode="auto">
          <a:xfrm>
            <a:off x="3886200" y="4724400"/>
            <a:ext cx="1111250"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solidFill>
                  <a:srgbClr val="0F26FA"/>
                </a:solidFill>
                <a:latin typeface="Arial" charset="0"/>
              </a:rPr>
              <a:t>0.355 micron</a:t>
            </a:r>
            <a:endParaRPr lang="en-US" sz="1600" b="1">
              <a:latin typeface="Arial" charset="0"/>
            </a:endParaRPr>
          </a:p>
        </p:txBody>
      </p:sp>
      <p:sp>
        <p:nvSpPr>
          <p:cNvPr id="190" name="Text Box 50"/>
          <p:cNvSpPr txBox="1">
            <a:spLocks noChangeArrowheads="1"/>
          </p:cNvSpPr>
          <p:nvPr/>
        </p:nvSpPr>
        <p:spPr bwMode="auto">
          <a:xfrm>
            <a:off x="4800600" y="5334000"/>
            <a:ext cx="1219200" cy="301625"/>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400" b="1">
                <a:solidFill>
                  <a:srgbClr val="009900"/>
                </a:solidFill>
                <a:latin typeface="Arial" charset="0"/>
              </a:rPr>
              <a:t>Altimetry:</a:t>
            </a:r>
          </a:p>
        </p:txBody>
      </p:sp>
      <p:sp>
        <p:nvSpPr>
          <p:cNvPr id="191" name="Text Box 51"/>
          <p:cNvSpPr txBox="1">
            <a:spLocks noChangeArrowheads="1"/>
          </p:cNvSpPr>
          <p:nvPr/>
        </p:nvSpPr>
        <p:spPr bwMode="auto">
          <a:xfrm>
            <a:off x="2971800" y="5638800"/>
            <a:ext cx="1111250"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latin typeface="Arial" charset="0"/>
              </a:rPr>
              <a:t>1.06 micron</a:t>
            </a:r>
          </a:p>
        </p:txBody>
      </p:sp>
      <p:sp>
        <p:nvSpPr>
          <p:cNvPr id="192" name="Text Box 52"/>
          <p:cNvSpPr txBox="1">
            <a:spLocks noChangeArrowheads="1"/>
          </p:cNvSpPr>
          <p:nvPr/>
        </p:nvSpPr>
        <p:spPr bwMode="auto">
          <a:xfrm>
            <a:off x="5334000" y="1371600"/>
            <a:ext cx="1111250"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solidFill>
                  <a:srgbClr val="ED181E"/>
                </a:solidFill>
                <a:latin typeface="Arial" charset="0"/>
              </a:rPr>
              <a:t>2.05 micron</a:t>
            </a:r>
          </a:p>
        </p:txBody>
      </p:sp>
      <p:sp>
        <p:nvSpPr>
          <p:cNvPr id="193" name="Text Box 53"/>
          <p:cNvSpPr txBox="1">
            <a:spLocks noChangeArrowheads="1"/>
          </p:cNvSpPr>
          <p:nvPr/>
        </p:nvSpPr>
        <p:spPr bwMode="auto">
          <a:xfrm>
            <a:off x="954657" y="5105400"/>
            <a:ext cx="1828801"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600" b="1">
                <a:solidFill>
                  <a:srgbClr val="FFFF99"/>
                </a:solidFill>
                <a:latin typeface="Arial" charset="0"/>
              </a:rPr>
              <a:t>1 MICRON</a:t>
            </a:r>
            <a:endParaRPr lang="en-US" sz="2400">
              <a:latin typeface="Arial" charset="0"/>
            </a:endParaRPr>
          </a:p>
        </p:txBody>
      </p:sp>
      <p:sp>
        <p:nvSpPr>
          <p:cNvPr id="194" name="Text Box 54"/>
          <p:cNvSpPr txBox="1">
            <a:spLocks noChangeArrowheads="1"/>
          </p:cNvSpPr>
          <p:nvPr/>
        </p:nvSpPr>
        <p:spPr bwMode="auto">
          <a:xfrm>
            <a:off x="3200400" y="2667000"/>
            <a:ext cx="1905000" cy="301625"/>
          </a:xfrm>
          <a:prstGeom prst="rect">
            <a:avLst/>
          </a:prstGeom>
          <a:noFill/>
          <a:ln w="12700">
            <a:noFill/>
            <a:miter lim="800000"/>
            <a:headEnd/>
            <a:tailEnd/>
          </a:ln>
          <a:effectLst/>
        </p:spPr>
        <p:txBody>
          <a:bodyPr lIns="90488" tIns="44450" rIns="90488" bIns="44450">
            <a:spAutoFit/>
          </a:bodyPr>
          <a:lstStyle/>
          <a:p>
            <a:pPr algn="r" eaLnBrk="0" hangingPunct="0">
              <a:spcBef>
                <a:spcPct val="20000"/>
              </a:spcBef>
            </a:pPr>
            <a:r>
              <a:rPr lang="en-US" sz="1400" b="1">
                <a:solidFill>
                  <a:srgbClr val="009900"/>
                </a:solidFill>
                <a:latin typeface="Arial" charset="0"/>
              </a:rPr>
              <a:t>Doppler Lidar:</a:t>
            </a:r>
            <a:r>
              <a:rPr lang="en-US" sz="1400" b="1">
                <a:solidFill>
                  <a:schemeClr val="hlink"/>
                </a:solidFill>
                <a:latin typeface="Arial" charset="0"/>
              </a:rPr>
              <a:t> </a:t>
            </a:r>
            <a:r>
              <a:rPr lang="en-US" sz="1400" b="1">
                <a:solidFill>
                  <a:schemeClr val="accent2"/>
                </a:solidFill>
                <a:latin typeface="Arial" charset="0"/>
              </a:rPr>
              <a:t>Wind</a:t>
            </a:r>
          </a:p>
        </p:txBody>
      </p:sp>
      <p:sp>
        <p:nvSpPr>
          <p:cNvPr id="195" name="Rectangle 55"/>
          <p:cNvSpPr>
            <a:spLocks noChangeArrowheads="1"/>
          </p:cNvSpPr>
          <p:nvPr/>
        </p:nvSpPr>
        <p:spPr bwMode="auto">
          <a:xfrm>
            <a:off x="7391400" y="6019800"/>
            <a:ext cx="1727200" cy="557213"/>
          </a:xfrm>
          <a:prstGeom prst="rect">
            <a:avLst/>
          </a:prstGeom>
          <a:noFill/>
          <a:ln w="12700">
            <a:noFill/>
            <a:miter lim="800000"/>
            <a:headEnd/>
            <a:tailEnd/>
          </a:ln>
          <a:effectLst/>
        </p:spPr>
        <p:txBody>
          <a:bodyPr wrap="none" lIns="90488" tIns="44450" rIns="90488" bIns="44450">
            <a:spAutoFit/>
          </a:bodyPr>
          <a:lstStyle/>
          <a:p>
            <a:pPr eaLnBrk="0" hangingPunct="0">
              <a:spcBef>
                <a:spcPct val="20000"/>
              </a:spcBef>
            </a:pPr>
            <a:r>
              <a:rPr lang="en-US" sz="1400" b="1">
                <a:solidFill>
                  <a:srgbClr val="009900"/>
                </a:solidFill>
                <a:latin typeface="Arial" charset="0"/>
              </a:rPr>
              <a:t>Backscatter Lidar:</a:t>
            </a:r>
          </a:p>
          <a:p>
            <a:pPr eaLnBrk="0" hangingPunct="0">
              <a:spcBef>
                <a:spcPct val="20000"/>
              </a:spcBef>
            </a:pPr>
            <a:r>
              <a:rPr lang="en-US" sz="1400" b="1">
                <a:solidFill>
                  <a:schemeClr val="accent2"/>
                </a:solidFill>
                <a:latin typeface="Arial" charset="0"/>
              </a:rPr>
              <a:t>Aerosols/Clouds</a:t>
            </a:r>
          </a:p>
        </p:txBody>
      </p:sp>
      <p:sp>
        <p:nvSpPr>
          <p:cNvPr id="196" name="Text Box 57"/>
          <p:cNvSpPr txBox="1">
            <a:spLocks noChangeArrowheads="1"/>
          </p:cNvSpPr>
          <p:nvPr/>
        </p:nvSpPr>
        <p:spPr bwMode="auto">
          <a:xfrm>
            <a:off x="5486400" y="3657600"/>
            <a:ext cx="644525" cy="301625"/>
          </a:xfrm>
          <a:prstGeom prst="rect">
            <a:avLst/>
          </a:prstGeom>
          <a:noFill/>
          <a:ln w="12700">
            <a:noFill/>
            <a:miter lim="800000"/>
            <a:headEnd/>
            <a:tailEnd/>
          </a:ln>
          <a:effectLst/>
        </p:spPr>
        <p:txBody>
          <a:bodyPr wrap="none" lIns="90488" tIns="44450" rIns="90488" bIns="44450">
            <a:spAutoFit/>
          </a:bodyPr>
          <a:lstStyle/>
          <a:p>
            <a:pPr eaLnBrk="0" hangingPunct="0"/>
            <a:r>
              <a:rPr lang="en-US" sz="1400">
                <a:latin typeface="Arial" charset="0"/>
              </a:rPr>
              <a:t>Direct</a:t>
            </a:r>
          </a:p>
        </p:txBody>
      </p:sp>
      <p:sp>
        <p:nvSpPr>
          <p:cNvPr id="197" name="Text Box 58"/>
          <p:cNvSpPr txBox="1">
            <a:spLocks noChangeArrowheads="1"/>
          </p:cNvSpPr>
          <p:nvPr/>
        </p:nvSpPr>
        <p:spPr bwMode="auto">
          <a:xfrm>
            <a:off x="4030663" y="6035675"/>
            <a:ext cx="1119187"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solidFill>
                  <a:srgbClr val="009900"/>
                </a:solidFill>
                <a:latin typeface="Arial" charset="0"/>
              </a:rPr>
              <a:t>0.532 micron</a:t>
            </a:r>
            <a:endParaRPr lang="en-US" sz="1600" b="1">
              <a:solidFill>
                <a:srgbClr val="009900"/>
              </a:solidFill>
              <a:latin typeface="Arial" charset="0"/>
            </a:endParaRPr>
          </a:p>
        </p:txBody>
      </p:sp>
      <p:sp>
        <p:nvSpPr>
          <p:cNvPr id="198" name="Rectangle 197"/>
          <p:cNvSpPr>
            <a:spLocks noChangeArrowheads="1"/>
          </p:cNvSpPr>
          <p:nvPr/>
        </p:nvSpPr>
        <p:spPr bwMode="auto">
          <a:xfrm>
            <a:off x="40257" y="1981200"/>
            <a:ext cx="2819400" cy="698500"/>
          </a:xfrm>
          <a:prstGeom prst="rect">
            <a:avLst/>
          </a:prstGeom>
          <a:solidFill>
            <a:srgbClr val="CC0000"/>
          </a:solidFill>
          <a:ln w="12700">
            <a:solidFill>
              <a:schemeClr val="tx1"/>
            </a:solidFill>
            <a:miter lim="800000"/>
            <a:headEnd type="none" w="sm" len="sm"/>
            <a:tailEnd type="none" w="sm" len="sm"/>
          </a:ln>
          <a:effectLst/>
        </p:spPr>
        <p:txBody>
          <a:bodyPr wrap="none" anchor="ctr"/>
          <a:lstStyle/>
          <a:p>
            <a:pPr algn="ctr" eaLnBrk="0" hangingPunct="0"/>
            <a:endParaRPr lang="en-US" sz="2400">
              <a:latin typeface="Arial" charset="0"/>
            </a:endParaRPr>
          </a:p>
        </p:txBody>
      </p:sp>
      <p:sp>
        <p:nvSpPr>
          <p:cNvPr id="199" name="Text Box 60"/>
          <p:cNvSpPr txBox="1">
            <a:spLocks noChangeArrowheads="1"/>
          </p:cNvSpPr>
          <p:nvPr/>
        </p:nvSpPr>
        <p:spPr bwMode="auto">
          <a:xfrm>
            <a:off x="954657" y="2133600"/>
            <a:ext cx="1330325" cy="336550"/>
          </a:xfrm>
          <a:prstGeom prst="rect">
            <a:avLst/>
          </a:prstGeom>
          <a:noFill/>
          <a:ln w="12700">
            <a:noFill/>
            <a:miter lim="800000"/>
            <a:headEnd type="none" w="sm" len="sm"/>
            <a:tailEnd type="none" w="sm" len="sm"/>
          </a:ln>
          <a:effectLst/>
        </p:spPr>
        <p:txBody>
          <a:bodyPr>
            <a:spAutoFit/>
          </a:bodyPr>
          <a:lstStyle/>
          <a:p>
            <a:pPr eaLnBrk="0" hangingPunct="0"/>
            <a:r>
              <a:rPr lang="en-US" sz="1600" b="1">
                <a:solidFill>
                  <a:srgbClr val="FFFF99"/>
                </a:solidFill>
                <a:latin typeface="Arial" charset="0"/>
              </a:rPr>
              <a:t>2 MICRON</a:t>
            </a:r>
            <a:endParaRPr lang="en-US" sz="1600" b="1">
              <a:solidFill>
                <a:schemeClr val="bg1"/>
              </a:solidFill>
              <a:latin typeface="Times New Roman" pitchFamily="18" charset="0"/>
            </a:endParaRPr>
          </a:p>
        </p:txBody>
      </p:sp>
      <p:sp>
        <p:nvSpPr>
          <p:cNvPr id="200" name="Rectangle 199"/>
          <p:cNvSpPr>
            <a:spLocks noChangeArrowheads="1"/>
          </p:cNvSpPr>
          <p:nvPr/>
        </p:nvSpPr>
        <p:spPr bwMode="auto">
          <a:xfrm>
            <a:off x="192657" y="2689225"/>
            <a:ext cx="2667000" cy="22098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01" name="Text Box 62"/>
          <p:cNvSpPr txBox="1">
            <a:spLocks noChangeArrowheads="1"/>
          </p:cNvSpPr>
          <p:nvPr/>
        </p:nvSpPr>
        <p:spPr bwMode="auto">
          <a:xfrm>
            <a:off x="40257" y="2679700"/>
            <a:ext cx="2819400" cy="2246769"/>
          </a:xfrm>
          <a:prstGeom prst="rect">
            <a:avLst/>
          </a:prstGeom>
          <a:solidFill>
            <a:srgbClr val="FFC000"/>
          </a:solidFill>
          <a:ln w="12700">
            <a:noFill/>
            <a:miter lim="800000"/>
            <a:headEnd type="none" w="sm" len="sm"/>
            <a:tailEnd type="none" w="sm" len="sm"/>
          </a:ln>
          <a:effectLst/>
        </p:spPr>
        <p:txBody>
          <a:bodyPr wrap="square">
            <a:spAutoFit/>
          </a:bodyPr>
          <a:lstStyle/>
          <a:p>
            <a:pPr eaLnBrk="0" hangingPunct="0"/>
            <a:r>
              <a:rPr lang="en-US" sz="1400" b="1" dirty="0"/>
              <a:t>Key Technologies </a:t>
            </a:r>
            <a:r>
              <a:rPr lang="en-US" sz="1400" b="1" dirty="0" smtClean="0"/>
              <a:t>in Common</a:t>
            </a:r>
            <a:endParaRPr lang="en-US" sz="1400" b="1" dirty="0"/>
          </a:p>
          <a:p>
            <a:pPr eaLnBrk="0" hangingPunct="0"/>
            <a:endParaRPr lang="en-US" sz="1400" b="1" dirty="0"/>
          </a:p>
          <a:p>
            <a:pPr eaLnBrk="0" hangingPunct="0"/>
            <a:r>
              <a:rPr lang="en-US" sz="1400" b="1" dirty="0"/>
              <a:t>Laser Diodes </a:t>
            </a:r>
          </a:p>
          <a:p>
            <a:pPr eaLnBrk="0" hangingPunct="0"/>
            <a:r>
              <a:rPr lang="en-US" sz="1400" b="1" dirty="0"/>
              <a:t>Laser Induced Damage</a:t>
            </a:r>
          </a:p>
          <a:p>
            <a:pPr eaLnBrk="0" hangingPunct="0"/>
            <a:r>
              <a:rPr lang="en-US" sz="1400" b="1" dirty="0"/>
              <a:t>Frequency Control</a:t>
            </a:r>
          </a:p>
          <a:p>
            <a:pPr eaLnBrk="0" hangingPunct="0"/>
            <a:r>
              <a:rPr lang="en-US" sz="1400" b="1" dirty="0"/>
              <a:t>Electrical Efficiency </a:t>
            </a:r>
          </a:p>
          <a:p>
            <a:pPr eaLnBrk="0" hangingPunct="0"/>
            <a:r>
              <a:rPr lang="en-US" sz="1400" b="1" dirty="0"/>
              <a:t>Heat Removal </a:t>
            </a:r>
          </a:p>
          <a:p>
            <a:pPr eaLnBrk="0" hangingPunct="0"/>
            <a:r>
              <a:rPr lang="en-US" sz="1400" b="1" dirty="0"/>
              <a:t>Ruggedness </a:t>
            </a:r>
          </a:p>
          <a:p>
            <a:pPr eaLnBrk="0" hangingPunct="0"/>
            <a:r>
              <a:rPr lang="en-US" sz="1400" b="1" dirty="0"/>
              <a:t>Lifetime</a:t>
            </a:r>
          </a:p>
          <a:p>
            <a:pPr eaLnBrk="0" hangingPunct="0"/>
            <a:r>
              <a:rPr lang="en-US" sz="1400" b="1" dirty="0"/>
              <a:t>Contamination Tolerance</a:t>
            </a:r>
            <a:endParaRPr lang="en-US" sz="1200" b="1" dirty="0">
              <a:latin typeface="Times New Roman" pitchFamily="18" charset="0"/>
            </a:endParaRPr>
          </a:p>
        </p:txBody>
      </p:sp>
      <p:sp>
        <p:nvSpPr>
          <p:cNvPr id="202" name="Rectangle 201"/>
          <p:cNvSpPr>
            <a:spLocks noChangeArrowheads="1"/>
          </p:cNvSpPr>
          <p:nvPr/>
        </p:nvSpPr>
        <p:spPr bwMode="auto">
          <a:xfrm>
            <a:off x="1503153" y="145053"/>
            <a:ext cx="6998571" cy="738664"/>
          </a:xfrm>
          <a:prstGeom prst="rect">
            <a:avLst/>
          </a:prstGeom>
          <a:noFill/>
          <a:ln w="9525" algn="ctr">
            <a:noFill/>
            <a:miter lim="800000"/>
            <a:headEnd/>
            <a:tailEnd/>
          </a:ln>
          <a:effectLst/>
        </p:spPr>
        <p:txBody>
          <a:bodyPr wrap="square">
            <a:spAutoFit/>
          </a:bodyPr>
          <a:lstStyle/>
          <a:p>
            <a:r>
              <a:rPr lang="en-US" sz="2400" b="1" dirty="0" smtClean="0">
                <a:solidFill>
                  <a:srgbClr val="0000FF"/>
                </a:solidFill>
                <a:cs typeface="Arial" charset="0"/>
              </a:rPr>
              <a:t>Laser Risk Reduction Program (LaRC-GSFC)</a:t>
            </a:r>
            <a:endParaRPr lang="en-US" sz="2400" b="1" dirty="0">
              <a:solidFill>
                <a:srgbClr val="0000FF"/>
              </a:solidFill>
              <a:cs typeface="Arial" charset="0"/>
            </a:endParaRPr>
          </a:p>
          <a:p>
            <a:pPr algn="ctr"/>
            <a:r>
              <a:rPr lang="en-US" b="1" dirty="0" smtClean="0">
                <a:solidFill>
                  <a:srgbClr val="0000FF"/>
                </a:solidFill>
                <a:cs typeface="Arial" charset="0"/>
              </a:rPr>
              <a:t>(NASA HQ Funded Directed Program 2001-2010)</a:t>
            </a:r>
            <a:endParaRPr lang="en-US" b="1" dirty="0">
              <a:solidFill>
                <a:srgbClr val="0000FF"/>
              </a:solidFill>
              <a:cs typeface="Arial" charset="0"/>
            </a:endParaRPr>
          </a:p>
        </p:txBody>
      </p:sp>
      <p:sp>
        <p:nvSpPr>
          <p:cNvPr id="203" name="Text Box 64"/>
          <p:cNvSpPr txBox="1">
            <a:spLocks noChangeArrowheads="1"/>
          </p:cNvSpPr>
          <p:nvPr/>
        </p:nvSpPr>
        <p:spPr bwMode="auto">
          <a:xfrm>
            <a:off x="3956050" y="2171700"/>
            <a:ext cx="1111250"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solidFill>
                  <a:srgbClr val="ED181E"/>
                </a:solidFill>
                <a:latin typeface="Arial" charset="0"/>
              </a:rPr>
              <a:t>2.05 micron</a:t>
            </a:r>
          </a:p>
        </p:txBody>
      </p:sp>
      <p:sp>
        <p:nvSpPr>
          <p:cNvPr id="204" name="Line 66"/>
          <p:cNvSpPr>
            <a:spLocks noChangeShapeType="1"/>
          </p:cNvSpPr>
          <p:nvPr/>
        </p:nvSpPr>
        <p:spPr bwMode="auto">
          <a:xfrm>
            <a:off x="5373688" y="2738438"/>
            <a:ext cx="1516062" cy="1001712"/>
          </a:xfrm>
          <a:prstGeom prst="line">
            <a:avLst/>
          </a:prstGeom>
          <a:noFill/>
          <a:ln w="28575">
            <a:solidFill>
              <a:srgbClr val="FF0000"/>
            </a:solidFill>
            <a:round/>
            <a:headEnd type="none" w="sm" len="sm"/>
            <a:tailEnd type="none" w="sm" len="sm"/>
          </a:ln>
          <a:effectLst/>
        </p:spPr>
        <p:txBody>
          <a:bodyPr/>
          <a:lstStyle/>
          <a:p>
            <a:endParaRPr lang="en-US"/>
          </a:p>
        </p:txBody>
      </p:sp>
      <p:sp>
        <p:nvSpPr>
          <p:cNvPr id="205" name="Text Box 67"/>
          <p:cNvSpPr txBox="1">
            <a:spLocks noChangeArrowheads="1"/>
          </p:cNvSpPr>
          <p:nvPr/>
        </p:nvSpPr>
        <p:spPr bwMode="auto">
          <a:xfrm>
            <a:off x="4351338" y="2946400"/>
            <a:ext cx="184150" cy="304800"/>
          </a:xfrm>
          <a:prstGeom prst="rect">
            <a:avLst/>
          </a:prstGeom>
          <a:noFill/>
          <a:ln w="12700">
            <a:noFill/>
            <a:miter lim="800000"/>
            <a:headEnd type="none" w="sm" len="sm"/>
            <a:tailEnd type="none" w="sm" len="sm"/>
          </a:ln>
          <a:effectLst/>
        </p:spPr>
        <p:txBody>
          <a:bodyPr wrap="none">
            <a:spAutoFit/>
          </a:bodyPr>
          <a:lstStyle/>
          <a:p>
            <a:pPr algn="ctr" eaLnBrk="0" hangingPunct="0"/>
            <a:endParaRPr lang="en-US" sz="1400">
              <a:solidFill>
                <a:srgbClr val="FF0000"/>
              </a:solidFill>
              <a:latin typeface="Times New Roman" pitchFamily="18" charset="0"/>
            </a:endParaRPr>
          </a:p>
        </p:txBody>
      </p:sp>
      <p:pic>
        <p:nvPicPr>
          <p:cNvPr id="206" name="Picture 69"/>
          <p:cNvPicPr>
            <a:picLocks noGrp="1" noChangeAspect="1" noChangeArrowheads="1"/>
          </p:cNvPicPr>
          <p:nvPr>
            <p:ph/>
          </p:nvPr>
        </p:nvPicPr>
        <p:blipFill>
          <a:blip r:embed="rId4" cstate="print"/>
          <a:srcRect/>
          <a:stretch>
            <a:fillRect/>
          </a:stretch>
        </p:blipFill>
        <p:spPr>
          <a:xfrm>
            <a:off x="6781800" y="3276600"/>
            <a:ext cx="1698625" cy="1752600"/>
          </a:xfrm>
          <a:noFill/>
          <a:ln/>
        </p:spPr>
      </p:pic>
      <p:sp>
        <p:nvSpPr>
          <p:cNvPr id="207" name="Rectangle 70"/>
          <p:cNvSpPr>
            <a:spLocks noChangeArrowheads="1"/>
          </p:cNvSpPr>
          <p:nvPr/>
        </p:nvSpPr>
        <p:spPr bwMode="auto">
          <a:xfrm>
            <a:off x="3276600" y="1752600"/>
            <a:ext cx="3505200" cy="557213"/>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400" b="1">
                <a:solidFill>
                  <a:srgbClr val="009900"/>
                </a:solidFill>
                <a:latin typeface="Arial" charset="0"/>
              </a:rPr>
              <a:t>Doppler Lidar:</a:t>
            </a:r>
            <a:r>
              <a:rPr lang="en-US" sz="1400" b="1">
                <a:solidFill>
                  <a:schemeClr val="hlink"/>
                </a:solidFill>
                <a:latin typeface="Arial" charset="0"/>
              </a:rPr>
              <a:t> </a:t>
            </a:r>
            <a:r>
              <a:rPr lang="en-US" sz="1400" b="1">
                <a:solidFill>
                  <a:schemeClr val="accent2"/>
                </a:solidFill>
                <a:latin typeface="Arial" charset="0"/>
              </a:rPr>
              <a:t>Coherent Ocean/River</a:t>
            </a:r>
          </a:p>
          <a:p>
            <a:pPr eaLnBrk="0" hangingPunct="0">
              <a:spcBef>
                <a:spcPct val="20000"/>
              </a:spcBef>
            </a:pPr>
            <a:r>
              <a:rPr lang="en-US" sz="1400" b="1">
                <a:solidFill>
                  <a:schemeClr val="accent2"/>
                </a:solidFill>
                <a:latin typeface="Arial" charset="0"/>
              </a:rPr>
              <a:t>	       Surface Currents</a:t>
            </a:r>
          </a:p>
        </p:txBody>
      </p:sp>
      <p:sp>
        <p:nvSpPr>
          <p:cNvPr id="208" name="Text Box 71"/>
          <p:cNvSpPr txBox="1">
            <a:spLocks noChangeArrowheads="1"/>
          </p:cNvSpPr>
          <p:nvPr/>
        </p:nvSpPr>
        <p:spPr bwMode="auto">
          <a:xfrm>
            <a:off x="3962400" y="2946400"/>
            <a:ext cx="962025" cy="517525"/>
          </a:xfrm>
          <a:prstGeom prst="rect">
            <a:avLst/>
          </a:prstGeom>
          <a:noFill/>
          <a:ln w="12700">
            <a:noFill/>
            <a:miter lim="800000"/>
            <a:headEnd type="none" w="sm" len="sm"/>
            <a:tailEnd type="none" w="sm" len="sm"/>
          </a:ln>
          <a:effectLst/>
        </p:spPr>
        <p:txBody>
          <a:bodyPr wrap="none">
            <a:spAutoFit/>
          </a:bodyPr>
          <a:lstStyle/>
          <a:p>
            <a:pPr algn="ctr" eaLnBrk="0" hangingPunct="0"/>
            <a:r>
              <a:rPr lang="en-US" sz="1400" b="1">
                <a:solidFill>
                  <a:srgbClr val="FF0000"/>
                </a:solidFill>
                <a:latin typeface="Arial" charset="0"/>
              </a:rPr>
              <a:t>Coherent</a:t>
            </a:r>
            <a:endParaRPr lang="en-US" sz="1400">
              <a:solidFill>
                <a:srgbClr val="FF0000"/>
              </a:solidFill>
              <a:latin typeface="Arial" charset="0"/>
            </a:endParaRPr>
          </a:p>
          <a:p>
            <a:pPr algn="ctr" eaLnBrk="0" hangingPunct="0"/>
            <a:r>
              <a:rPr lang="en-US" sz="1400" b="1">
                <a:solidFill>
                  <a:srgbClr val="FF0000"/>
                </a:solidFill>
                <a:latin typeface="Arial" charset="0"/>
              </a:rPr>
              <a:t>Winds</a:t>
            </a:r>
            <a:endParaRPr lang="en-US" sz="1400">
              <a:solidFill>
                <a:srgbClr val="FF0000"/>
              </a:solidFill>
              <a:latin typeface="Arial" charset="0"/>
            </a:endParaRPr>
          </a:p>
        </p:txBody>
      </p:sp>
      <p:sp>
        <p:nvSpPr>
          <p:cNvPr id="209" name="Text Box 72"/>
          <p:cNvSpPr txBox="1">
            <a:spLocks noChangeArrowheads="1"/>
          </p:cNvSpPr>
          <p:nvPr/>
        </p:nvSpPr>
        <p:spPr bwMode="auto">
          <a:xfrm>
            <a:off x="3810000" y="4156075"/>
            <a:ext cx="1298575" cy="557213"/>
          </a:xfrm>
          <a:prstGeom prst="rect">
            <a:avLst/>
          </a:prstGeom>
          <a:noFill/>
          <a:ln w="12700">
            <a:noFill/>
            <a:miter lim="800000"/>
            <a:headEnd type="none" w="sm" len="sm"/>
            <a:tailEnd type="none" w="sm" len="sm"/>
          </a:ln>
          <a:effectLst/>
        </p:spPr>
        <p:txBody>
          <a:bodyPr lIns="90488" tIns="44450" rIns="90488" bIns="44450">
            <a:spAutoFit/>
          </a:bodyPr>
          <a:lstStyle/>
          <a:p>
            <a:pPr eaLnBrk="0" hangingPunct="0">
              <a:spcBef>
                <a:spcPct val="20000"/>
              </a:spcBef>
            </a:pPr>
            <a:r>
              <a:rPr lang="en-US" sz="1400" b="1">
                <a:solidFill>
                  <a:schemeClr val="accent2"/>
                </a:solidFill>
                <a:latin typeface="Arial" charset="0"/>
              </a:rPr>
              <a:t>Noncoherent</a:t>
            </a:r>
          </a:p>
          <a:p>
            <a:pPr eaLnBrk="0" hangingPunct="0">
              <a:spcBef>
                <a:spcPct val="20000"/>
              </a:spcBef>
            </a:pPr>
            <a:r>
              <a:rPr lang="en-US" sz="1400" b="1">
                <a:solidFill>
                  <a:schemeClr val="accent2"/>
                </a:solidFill>
                <a:latin typeface="Arial" charset="0"/>
              </a:rPr>
              <a:t>Winds</a:t>
            </a:r>
          </a:p>
        </p:txBody>
      </p:sp>
      <p:sp>
        <p:nvSpPr>
          <p:cNvPr id="210" name="Text Box 56"/>
          <p:cNvSpPr txBox="1">
            <a:spLocks noChangeArrowheads="1"/>
          </p:cNvSpPr>
          <p:nvPr/>
        </p:nvSpPr>
        <p:spPr bwMode="auto">
          <a:xfrm>
            <a:off x="5715000" y="2971800"/>
            <a:ext cx="909638" cy="301625"/>
          </a:xfrm>
          <a:prstGeom prst="rect">
            <a:avLst/>
          </a:prstGeom>
          <a:noFill/>
          <a:ln w="12700">
            <a:noFill/>
            <a:miter lim="800000"/>
            <a:headEnd/>
            <a:tailEnd/>
          </a:ln>
          <a:effectLst/>
        </p:spPr>
        <p:txBody>
          <a:bodyPr wrap="none" lIns="90488" tIns="44450" rIns="90488" bIns="44450">
            <a:spAutoFit/>
          </a:bodyPr>
          <a:lstStyle/>
          <a:p>
            <a:pPr eaLnBrk="0" hangingPunct="0"/>
            <a:r>
              <a:rPr lang="en-US" sz="1400">
                <a:latin typeface="Arial" charset="0"/>
              </a:rPr>
              <a:t>Coherent</a:t>
            </a:r>
          </a:p>
        </p:txBody>
      </p:sp>
    </p:spTree>
    <p:extLst>
      <p:ext uri="{BB962C8B-B14F-4D97-AF65-F5344CB8AC3E}">
        <p14:creationId xmlns:p14="http://schemas.microsoft.com/office/powerpoint/2010/main" val="212735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43013" y="168275"/>
            <a:ext cx="6645275" cy="833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2400" b="1" dirty="0" smtClean="0">
                <a:solidFill>
                  <a:srgbClr val="0000FF"/>
                </a:solidFill>
                <a:ea typeface="ヒラギノ角ゴ Pro W3" charset="-128"/>
              </a:rPr>
              <a:t>Mobile Ground-Based High Energy Wind  Lidar Transceiver – LRRP/DAWN Funded</a:t>
            </a:r>
            <a:r>
              <a:rPr lang="en-US" altLang="en-US" sz="3200" dirty="0" smtClean="0">
                <a:solidFill>
                  <a:srgbClr val="0000FF"/>
                </a:solidFill>
                <a:ea typeface="ヒラギノ角ゴ Pro W3" charset="-128"/>
              </a:rPr>
              <a:t/>
            </a:r>
            <a:br>
              <a:rPr lang="en-US" altLang="en-US" sz="3200" dirty="0" smtClean="0">
                <a:solidFill>
                  <a:srgbClr val="0000FF"/>
                </a:solidFill>
                <a:ea typeface="ヒラギノ角ゴ Pro W3" charset="-128"/>
              </a:rPr>
            </a:br>
            <a:endParaRPr lang="en-US" altLang="en-US" sz="3200" dirty="0" smtClean="0">
              <a:solidFill>
                <a:schemeClr val="folHlink"/>
              </a:solidFill>
              <a:ea typeface="ヒラギノ角ゴ Pro W3" charset="-128"/>
            </a:endParaRPr>
          </a:p>
        </p:txBody>
      </p:sp>
      <p:pic>
        <p:nvPicPr>
          <p:cNvPr id="22531" name="Picture 4" descr="Transceiv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09900"/>
            <a:ext cx="386556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9" descr="DAWN transce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3009900"/>
            <a:ext cx="43561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18"/>
          <p:cNvSpPr txBox="1">
            <a:spLocks noChangeArrowheads="1"/>
          </p:cNvSpPr>
          <p:nvPr/>
        </p:nvSpPr>
        <p:spPr bwMode="auto">
          <a:xfrm>
            <a:off x="709613" y="1598613"/>
            <a:ext cx="3008312" cy="1314450"/>
          </a:xfrm>
          <a:prstGeom prst="rect">
            <a:avLst/>
          </a:prstGeom>
          <a:solidFill>
            <a:srgbClr val="FFFF00"/>
          </a:solidFill>
          <a:ln w="9525">
            <a:solidFill>
              <a:schemeClr val="bg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600" b="1" dirty="0">
                <a:latin typeface="Times New Roman" pitchFamily="18" charset="0"/>
              </a:rPr>
              <a:t>Table Top Transceiver (Transmitter + Receiver)</a:t>
            </a:r>
          </a:p>
          <a:p>
            <a:pPr algn="ctr" eaLnBrk="1" hangingPunct="1"/>
            <a:r>
              <a:rPr lang="en-US" altLang="en-US" sz="1600" b="1" dirty="0">
                <a:latin typeface="Times New Roman" pitchFamily="18" charset="0"/>
              </a:rPr>
              <a:t>90 mJ/pulse, 5 pulses/sec.</a:t>
            </a:r>
          </a:p>
          <a:p>
            <a:pPr algn="ctr" eaLnBrk="1" hangingPunct="1"/>
            <a:r>
              <a:rPr lang="en-US" altLang="en-US" sz="1600" b="1" dirty="0">
                <a:latin typeface="Times New Roman" pitchFamily="18" charset="0"/>
              </a:rPr>
              <a:t>3’x4’ Optical Table</a:t>
            </a:r>
          </a:p>
          <a:p>
            <a:pPr algn="ctr" eaLnBrk="1" hangingPunct="1"/>
            <a:r>
              <a:rPr lang="en-US" altLang="en-US" sz="1600" b="1" dirty="0">
                <a:latin typeface="Times New Roman" pitchFamily="18" charset="0"/>
              </a:rPr>
              <a:t>(no telescope or scanner)</a:t>
            </a:r>
          </a:p>
        </p:txBody>
      </p:sp>
      <p:sp>
        <p:nvSpPr>
          <p:cNvPr id="22534" name="Text Box 18"/>
          <p:cNvSpPr txBox="1">
            <a:spLocks noChangeArrowheads="1"/>
          </p:cNvSpPr>
          <p:nvPr/>
        </p:nvSpPr>
        <p:spPr bwMode="auto">
          <a:xfrm>
            <a:off x="5280025" y="1603375"/>
            <a:ext cx="3175000" cy="1323975"/>
          </a:xfrm>
          <a:prstGeom prst="rect">
            <a:avLst/>
          </a:prstGeom>
          <a:solidFill>
            <a:srgbClr val="FFFF00"/>
          </a:solidFill>
          <a:ln>
            <a:noFill/>
          </a:ln>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600" b="1" dirty="0">
                <a:latin typeface="Times New Roman" pitchFamily="18" charset="0"/>
              </a:rPr>
              <a:t>Engineered Transceiver </a:t>
            </a:r>
          </a:p>
          <a:p>
            <a:pPr algn="ctr" eaLnBrk="1" hangingPunct="1"/>
            <a:r>
              <a:rPr lang="en-US" altLang="en-US" sz="1600" b="1" dirty="0">
                <a:latin typeface="Times New Roman" pitchFamily="18" charset="0"/>
              </a:rPr>
              <a:t>250 mJ/pulse, 10 pulses/sec.</a:t>
            </a:r>
          </a:p>
          <a:p>
            <a:pPr algn="ctr" eaLnBrk="1" hangingPunct="1"/>
            <a:r>
              <a:rPr lang="en-US" altLang="en-US" sz="1600" b="1" dirty="0">
                <a:latin typeface="Times New Roman" pitchFamily="18" charset="0"/>
              </a:rPr>
              <a:t>5.9” x 11.6” x 26.5”, 75 lbs.;</a:t>
            </a:r>
          </a:p>
          <a:p>
            <a:pPr algn="ctr" eaLnBrk="1" hangingPunct="1"/>
            <a:r>
              <a:rPr lang="en-US" altLang="en-US" sz="1600" b="1" dirty="0">
                <a:latin typeface="Times New Roman" pitchFamily="18" charset="0"/>
              </a:rPr>
              <a:t> 15 x 29 x 67 cm, 34 kg</a:t>
            </a:r>
          </a:p>
          <a:p>
            <a:pPr algn="ctr" eaLnBrk="1" hangingPunct="1"/>
            <a:r>
              <a:rPr lang="en-US" altLang="en-US" sz="1600" b="1" dirty="0">
                <a:latin typeface="Times New Roman" pitchFamily="18" charset="0"/>
              </a:rPr>
              <a:t>(no telescope or scanner)</a:t>
            </a:r>
          </a:p>
        </p:txBody>
      </p:sp>
      <p:sp>
        <p:nvSpPr>
          <p:cNvPr id="3" name="Right Arrow 2"/>
          <p:cNvSpPr/>
          <p:nvPr/>
        </p:nvSpPr>
        <p:spPr>
          <a:xfrm>
            <a:off x="3941763" y="4122738"/>
            <a:ext cx="747712" cy="481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10713067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94"/>
          <p:cNvSpPr txBox="1">
            <a:spLocks noChangeArrowheads="1"/>
          </p:cNvSpPr>
          <p:nvPr/>
        </p:nvSpPr>
        <p:spPr bwMode="auto">
          <a:xfrm>
            <a:off x="437457" y="6627564"/>
            <a:ext cx="8232071" cy="24622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000" dirty="0">
                <a:solidFill>
                  <a:srgbClr val="000000"/>
                </a:solidFill>
                <a:latin typeface="Times New Roman" pitchFamily="18" charset="0"/>
                <a:cs typeface="Times New Roman" pitchFamily="18" charset="0"/>
              </a:rPr>
              <a:t>Technology</a:t>
            </a:r>
            <a:endParaRPr lang="en-US" altLang="en-US" sz="800" dirty="0">
              <a:solidFill>
                <a:srgbClr val="000000"/>
              </a:solidFill>
              <a:latin typeface="Times New Roman" pitchFamily="18" charset="0"/>
              <a:cs typeface="Times New Roman" pitchFamily="18" charset="0"/>
            </a:endParaRPr>
          </a:p>
        </p:txBody>
      </p:sp>
      <p:sp>
        <p:nvSpPr>
          <p:cNvPr id="20482" name="Title 1"/>
          <p:cNvSpPr>
            <a:spLocks noGrp="1"/>
          </p:cNvSpPr>
          <p:nvPr>
            <p:ph type="title"/>
          </p:nvPr>
        </p:nvSpPr>
        <p:spPr>
          <a:xfrm>
            <a:off x="920780" y="178159"/>
            <a:ext cx="7855250" cy="974725"/>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800" b="1" dirty="0" smtClean="0">
                <a:solidFill>
                  <a:srgbClr val="0000FF"/>
                </a:solidFill>
                <a:latin typeface="+mj-lt"/>
                <a:ea typeface="ヒラギノ角ゴ Pro W3" charset="-128"/>
                <a:cs typeface="+mj-cs"/>
              </a:rPr>
              <a:t>Technology Development, Validation,</a:t>
            </a:r>
            <a:br>
              <a:rPr lang="en-US" altLang="en-US" sz="2800" b="1" dirty="0" smtClean="0">
                <a:solidFill>
                  <a:srgbClr val="0000FF"/>
                </a:solidFill>
                <a:latin typeface="+mj-lt"/>
                <a:ea typeface="ヒラギノ角ゴ Pro W3" charset="-128"/>
                <a:cs typeface="+mj-cs"/>
              </a:rPr>
            </a:br>
            <a:r>
              <a:rPr lang="en-US" altLang="en-US" sz="2800" b="1" dirty="0" smtClean="0">
                <a:solidFill>
                  <a:srgbClr val="0000FF"/>
                </a:solidFill>
                <a:latin typeface="+mj-lt"/>
                <a:ea typeface="ヒラギノ角ゴ Pro W3" charset="-128"/>
                <a:cs typeface="+mj-cs"/>
              </a:rPr>
              <a:t>and Scientific Use</a:t>
            </a:r>
            <a:endParaRPr lang="en-US" altLang="en-US" sz="2800" b="1" dirty="0">
              <a:solidFill>
                <a:srgbClr val="0000FF"/>
              </a:solidFill>
              <a:latin typeface="+mj-lt"/>
              <a:ea typeface="ヒラギノ角ゴ Pro W3" charset="-128"/>
              <a:cs typeface="+mj-cs"/>
            </a:endParaRPr>
          </a:p>
        </p:txBody>
      </p:sp>
      <p:grpSp>
        <p:nvGrpSpPr>
          <p:cNvPr id="20483" name="Group 3"/>
          <p:cNvGrpSpPr>
            <a:grpSpLocks/>
          </p:cNvGrpSpPr>
          <p:nvPr/>
        </p:nvGrpSpPr>
        <p:grpSpPr bwMode="auto">
          <a:xfrm>
            <a:off x="135172" y="940683"/>
            <a:ext cx="8845549" cy="5845175"/>
            <a:chOff x="396875" y="625475"/>
            <a:chExt cx="8845549" cy="5845175"/>
          </a:xfrm>
        </p:grpSpPr>
        <p:sp>
          <p:nvSpPr>
            <p:cNvPr id="20486" name="TextBox 94"/>
            <p:cNvSpPr txBox="1">
              <a:spLocks noChangeArrowheads="1"/>
            </p:cNvSpPr>
            <p:nvPr/>
          </p:nvSpPr>
          <p:spPr bwMode="auto">
            <a:xfrm>
              <a:off x="3124824" y="1009650"/>
              <a:ext cx="5933451" cy="246063"/>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r>
                <a:rPr lang="en-US" altLang="en-US" sz="1000" dirty="0">
                  <a:solidFill>
                    <a:srgbClr val="000000"/>
                  </a:solidFill>
                  <a:latin typeface="Times New Roman" pitchFamily="18" charset="0"/>
                  <a:cs typeface="Times New Roman" pitchFamily="18" charset="0"/>
                </a:rPr>
                <a:t>          Science				Science</a:t>
              </a:r>
            </a:p>
          </p:txBody>
        </p:sp>
        <p:sp>
          <p:nvSpPr>
            <p:cNvPr id="8" name="U-Turn Arrow 7"/>
            <p:cNvSpPr/>
            <p:nvPr/>
          </p:nvSpPr>
          <p:spPr bwMode="auto">
            <a:xfrm rot="5400000" flipH="1">
              <a:off x="8516144" y="3993357"/>
              <a:ext cx="679450" cy="461962"/>
            </a:xfrm>
            <a:prstGeom prst="uturnArrow">
              <a:avLst>
                <a:gd name="adj1" fmla="val 25000"/>
                <a:gd name="adj2" fmla="val 11135"/>
                <a:gd name="adj3" fmla="val 0"/>
                <a:gd name="adj4" fmla="val 45731"/>
                <a:gd name="adj5" fmla="val 75000"/>
              </a:avLst>
            </a:prstGeom>
            <a:solidFill>
              <a:srgbClr val="0066FF"/>
            </a:solidFill>
            <a:ln w="28575" cap="flat" cmpd="sng" algn="ctr">
              <a:solidFill>
                <a:srgbClr val="0066FF"/>
              </a:solidFill>
              <a:prstDash val="solid"/>
              <a:round/>
              <a:headEnd type="none" w="med" len="med"/>
              <a:tailEnd type="none" w="med" len="med"/>
            </a:ln>
            <a:effectLst/>
          </p:spPr>
          <p:txBody>
            <a:bodyPr>
              <a:spAutoFit/>
            </a:bodyPr>
            <a:lstStyle/>
            <a:p>
              <a:pPr algn="ctr">
                <a:defRPr/>
              </a:pPr>
              <a:endParaRPr lang="en-US" sz="2400">
                <a:solidFill>
                  <a:srgbClr val="000000"/>
                </a:solidFill>
                <a:latin typeface="Times New Roman" pitchFamily="18" charset="0"/>
                <a:cs typeface="Times New Roman" pitchFamily="18" charset="0"/>
              </a:endParaRPr>
            </a:p>
          </p:txBody>
        </p:sp>
        <p:sp>
          <p:nvSpPr>
            <p:cNvPr id="20489" name="Text Box 44"/>
            <p:cNvSpPr txBox="1">
              <a:spLocks noChangeArrowheads="1"/>
            </p:cNvSpPr>
            <p:nvPr/>
          </p:nvSpPr>
          <p:spPr bwMode="auto">
            <a:xfrm>
              <a:off x="2400300" y="5580063"/>
              <a:ext cx="1790700" cy="26670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dirty="0"/>
                <a:t>LRRP</a:t>
              </a:r>
            </a:p>
          </p:txBody>
        </p:sp>
        <p:sp>
          <p:nvSpPr>
            <p:cNvPr id="20490" name="Text Box 45"/>
            <p:cNvSpPr txBox="1">
              <a:spLocks noChangeArrowheads="1"/>
            </p:cNvSpPr>
            <p:nvPr/>
          </p:nvSpPr>
          <p:spPr bwMode="auto">
            <a:xfrm>
              <a:off x="4367213" y="5254625"/>
              <a:ext cx="1343025" cy="28575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dirty="0"/>
                <a:t>DAWN</a:t>
              </a:r>
            </a:p>
          </p:txBody>
        </p:sp>
        <p:sp>
          <p:nvSpPr>
            <p:cNvPr id="20491" name="Text Box 57"/>
            <p:cNvSpPr txBox="1">
              <a:spLocks noChangeArrowheads="1"/>
            </p:cNvSpPr>
            <p:nvPr/>
          </p:nvSpPr>
          <p:spPr bwMode="auto">
            <a:xfrm>
              <a:off x="7658099" y="1528813"/>
              <a:ext cx="1584325" cy="561975"/>
            </a:xfrm>
            <a:prstGeom prst="rect">
              <a:avLst/>
            </a:prstGeom>
            <a:noFill/>
            <a:ln w="28575" algn="ctr">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NRC Decadal Survey</a:t>
              </a:r>
            </a:p>
            <a:p>
              <a:pPr algn="ctr"/>
              <a:r>
                <a:rPr lang="en-US" altLang="en-US" sz="1200" dirty="0">
                  <a:solidFill>
                    <a:srgbClr val="000000"/>
                  </a:solidFill>
                  <a:latin typeface="Times New Roman" pitchFamily="18" charset="0"/>
                  <a:cs typeface="Times New Roman" pitchFamily="18" charset="0"/>
                </a:rPr>
                <a:t>3-D Winds Space Mission</a:t>
              </a:r>
            </a:p>
          </p:txBody>
        </p:sp>
        <p:sp>
          <p:nvSpPr>
            <p:cNvPr id="20492" name="Text Box 45"/>
            <p:cNvSpPr txBox="1">
              <a:spLocks noChangeArrowheads="1"/>
            </p:cNvSpPr>
            <p:nvPr/>
          </p:nvSpPr>
          <p:spPr bwMode="auto">
            <a:xfrm>
              <a:off x="5821363" y="4843463"/>
              <a:ext cx="1343025" cy="28575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a:t>IPP</a:t>
              </a:r>
            </a:p>
          </p:txBody>
        </p:sp>
        <p:sp>
          <p:nvSpPr>
            <p:cNvPr id="20493" name="Text Box 44"/>
            <p:cNvSpPr txBox="1">
              <a:spLocks noChangeArrowheads="1"/>
            </p:cNvSpPr>
            <p:nvPr/>
          </p:nvSpPr>
          <p:spPr bwMode="auto">
            <a:xfrm>
              <a:off x="782638" y="5881688"/>
              <a:ext cx="1417637" cy="266700"/>
            </a:xfrm>
            <a:prstGeom prst="rect">
              <a:avLst/>
            </a:prstGeom>
            <a:solidFill>
              <a:srgbClr val="00FF00"/>
            </a:solidFill>
            <a:ln w="28575" algn="ctr">
              <a:solidFill>
                <a:srgbClr val="000000"/>
              </a:solidFill>
              <a:miter lim="800000"/>
              <a:headEnd/>
              <a:tailEnd/>
            </a:ln>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ATIP</a:t>
              </a:r>
            </a:p>
          </p:txBody>
        </p:sp>
        <p:sp>
          <p:nvSpPr>
            <p:cNvPr id="20494" name="Text Box 44"/>
            <p:cNvSpPr txBox="1">
              <a:spLocks noChangeArrowheads="1"/>
            </p:cNvSpPr>
            <p:nvPr/>
          </p:nvSpPr>
          <p:spPr bwMode="auto">
            <a:xfrm>
              <a:off x="760413" y="3695700"/>
              <a:ext cx="1092690" cy="26670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a:t>DAWN-AIR1</a:t>
              </a:r>
            </a:p>
          </p:txBody>
        </p:sp>
        <p:sp>
          <p:nvSpPr>
            <p:cNvPr id="20495" name="Text Box 44"/>
            <p:cNvSpPr txBox="1">
              <a:spLocks noChangeArrowheads="1"/>
            </p:cNvSpPr>
            <p:nvPr/>
          </p:nvSpPr>
          <p:spPr bwMode="auto">
            <a:xfrm>
              <a:off x="1963738" y="3348038"/>
              <a:ext cx="1121265" cy="26670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dirty="0"/>
                <a:t>DAWN-AIR2</a:t>
              </a:r>
            </a:p>
          </p:txBody>
        </p:sp>
        <p:sp>
          <p:nvSpPr>
            <p:cNvPr id="20496" name="Text Box 44"/>
            <p:cNvSpPr txBox="1">
              <a:spLocks noChangeArrowheads="1"/>
            </p:cNvSpPr>
            <p:nvPr/>
          </p:nvSpPr>
          <p:spPr bwMode="auto">
            <a:xfrm>
              <a:off x="3164682" y="2640246"/>
              <a:ext cx="1025525" cy="695325"/>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a:t>GRIP Hurricane Campaign</a:t>
              </a:r>
            </a:p>
          </p:txBody>
        </p:sp>
        <p:sp>
          <p:nvSpPr>
            <p:cNvPr id="20497" name="Text Box 44"/>
            <p:cNvSpPr txBox="1">
              <a:spLocks noChangeArrowheads="1"/>
            </p:cNvSpPr>
            <p:nvPr/>
          </p:nvSpPr>
          <p:spPr bwMode="auto">
            <a:xfrm>
              <a:off x="6678586" y="2022526"/>
              <a:ext cx="904875" cy="701675"/>
            </a:xfrm>
            <a:prstGeom prst="rect">
              <a:avLst/>
            </a:prstGeom>
            <a:noFill/>
            <a:ln w="28575" algn="ctr">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Venture Class Science Flights</a:t>
              </a:r>
            </a:p>
          </p:txBody>
        </p:sp>
        <p:sp>
          <p:nvSpPr>
            <p:cNvPr id="20498" name="TextBox 41"/>
            <p:cNvSpPr txBox="1">
              <a:spLocks noChangeArrowheads="1"/>
            </p:cNvSpPr>
            <p:nvPr/>
          </p:nvSpPr>
          <p:spPr bwMode="auto">
            <a:xfrm>
              <a:off x="687388" y="6192838"/>
              <a:ext cx="3381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98</a:t>
              </a:r>
            </a:p>
          </p:txBody>
        </p:sp>
        <p:sp>
          <p:nvSpPr>
            <p:cNvPr id="20499" name="TextBox 42"/>
            <p:cNvSpPr txBox="1">
              <a:spLocks noChangeArrowheads="1"/>
            </p:cNvSpPr>
            <p:nvPr/>
          </p:nvSpPr>
          <p:spPr bwMode="auto">
            <a:xfrm>
              <a:off x="1908175" y="6191250"/>
              <a:ext cx="3381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01</a:t>
              </a:r>
            </a:p>
          </p:txBody>
        </p:sp>
        <p:sp>
          <p:nvSpPr>
            <p:cNvPr id="20500" name="TextBox 43"/>
            <p:cNvSpPr txBox="1">
              <a:spLocks noChangeArrowheads="1"/>
            </p:cNvSpPr>
            <p:nvPr/>
          </p:nvSpPr>
          <p:spPr bwMode="auto">
            <a:xfrm>
              <a:off x="5805488" y="5272088"/>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08</a:t>
              </a:r>
            </a:p>
          </p:txBody>
        </p:sp>
        <p:sp>
          <p:nvSpPr>
            <p:cNvPr id="20501" name="TextBox 44"/>
            <p:cNvSpPr txBox="1">
              <a:spLocks noChangeArrowheads="1"/>
            </p:cNvSpPr>
            <p:nvPr/>
          </p:nvSpPr>
          <p:spPr bwMode="auto">
            <a:xfrm>
              <a:off x="1588294" y="4037012"/>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10</a:t>
              </a:r>
            </a:p>
          </p:txBody>
        </p:sp>
        <p:sp>
          <p:nvSpPr>
            <p:cNvPr id="20502" name="TextBox 45"/>
            <p:cNvSpPr txBox="1">
              <a:spLocks noChangeArrowheads="1"/>
            </p:cNvSpPr>
            <p:nvPr/>
          </p:nvSpPr>
          <p:spPr bwMode="auto">
            <a:xfrm>
              <a:off x="727075" y="4025900"/>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08</a:t>
              </a:r>
            </a:p>
          </p:txBody>
        </p:sp>
        <p:sp>
          <p:nvSpPr>
            <p:cNvPr id="20503" name="TextBox 46"/>
            <p:cNvSpPr txBox="1">
              <a:spLocks noChangeArrowheads="1"/>
            </p:cNvSpPr>
            <p:nvPr/>
          </p:nvSpPr>
          <p:spPr bwMode="auto">
            <a:xfrm>
              <a:off x="5465763" y="5611813"/>
              <a:ext cx="3381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08</a:t>
              </a:r>
            </a:p>
          </p:txBody>
        </p:sp>
        <p:sp>
          <p:nvSpPr>
            <p:cNvPr id="20504" name="TextBox 47"/>
            <p:cNvSpPr txBox="1">
              <a:spLocks noChangeArrowheads="1"/>
            </p:cNvSpPr>
            <p:nvPr/>
          </p:nvSpPr>
          <p:spPr bwMode="auto">
            <a:xfrm>
              <a:off x="4257675" y="5581650"/>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06</a:t>
              </a:r>
            </a:p>
          </p:txBody>
        </p:sp>
        <p:sp>
          <p:nvSpPr>
            <p:cNvPr id="20505" name="TextBox 48"/>
            <p:cNvSpPr txBox="1">
              <a:spLocks noChangeArrowheads="1"/>
            </p:cNvSpPr>
            <p:nvPr/>
          </p:nvSpPr>
          <p:spPr bwMode="auto">
            <a:xfrm>
              <a:off x="3941763" y="5934075"/>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09</a:t>
              </a:r>
            </a:p>
          </p:txBody>
        </p:sp>
        <p:sp>
          <p:nvSpPr>
            <p:cNvPr id="20506" name="TextBox 49"/>
            <p:cNvSpPr txBox="1">
              <a:spLocks noChangeArrowheads="1"/>
            </p:cNvSpPr>
            <p:nvPr/>
          </p:nvSpPr>
          <p:spPr bwMode="auto">
            <a:xfrm>
              <a:off x="2279650" y="5924550"/>
              <a:ext cx="3381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02</a:t>
              </a:r>
            </a:p>
          </p:txBody>
        </p:sp>
        <p:sp>
          <p:nvSpPr>
            <p:cNvPr id="20507" name="TextBox 50"/>
            <p:cNvSpPr txBox="1">
              <a:spLocks noChangeArrowheads="1"/>
            </p:cNvSpPr>
            <p:nvPr/>
          </p:nvSpPr>
          <p:spPr bwMode="auto">
            <a:xfrm>
              <a:off x="8618538" y="4852988"/>
              <a:ext cx="3381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09</a:t>
              </a:r>
            </a:p>
          </p:txBody>
        </p:sp>
        <p:sp>
          <p:nvSpPr>
            <p:cNvPr id="20508" name="TextBox 51"/>
            <p:cNvSpPr txBox="1">
              <a:spLocks noChangeArrowheads="1"/>
            </p:cNvSpPr>
            <p:nvPr/>
          </p:nvSpPr>
          <p:spPr bwMode="auto">
            <a:xfrm>
              <a:off x="7308850" y="4830763"/>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08</a:t>
              </a:r>
            </a:p>
          </p:txBody>
        </p:sp>
        <p:sp>
          <p:nvSpPr>
            <p:cNvPr id="20509" name="TextBox 52"/>
            <p:cNvSpPr txBox="1">
              <a:spLocks noChangeArrowheads="1"/>
            </p:cNvSpPr>
            <p:nvPr/>
          </p:nvSpPr>
          <p:spPr bwMode="auto">
            <a:xfrm>
              <a:off x="2753249" y="3677444"/>
              <a:ext cx="333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11</a:t>
              </a:r>
            </a:p>
          </p:txBody>
        </p:sp>
        <p:sp>
          <p:nvSpPr>
            <p:cNvPr id="20510" name="TextBox 53"/>
            <p:cNvSpPr txBox="1">
              <a:spLocks noChangeArrowheads="1"/>
            </p:cNvSpPr>
            <p:nvPr/>
          </p:nvSpPr>
          <p:spPr bwMode="auto">
            <a:xfrm>
              <a:off x="1915320" y="3676651"/>
              <a:ext cx="338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09</a:t>
              </a:r>
            </a:p>
          </p:txBody>
        </p:sp>
        <p:sp>
          <p:nvSpPr>
            <p:cNvPr id="20511" name="TextBox 54"/>
            <p:cNvSpPr txBox="1">
              <a:spLocks noChangeArrowheads="1"/>
            </p:cNvSpPr>
            <p:nvPr/>
          </p:nvSpPr>
          <p:spPr bwMode="auto">
            <a:xfrm>
              <a:off x="6926263" y="5265738"/>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10</a:t>
              </a:r>
            </a:p>
          </p:txBody>
        </p:sp>
        <p:sp>
          <p:nvSpPr>
            <p:cNvPr id="20512" name="Text Box 45"/>
            <p:cNvSpPr txBox="1">
              <a:spLocks noChangeArrowheads="1"/>
            </p:cNvSpPr>
            <p:nvPr/>
          </p:nvSpPr>
          <p:spPr bwMode="auto">
            <a:xfrm>
              <a:off x="7399338" y="4198938"/>
              <a:ext cx="1420812" cy="52705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a:t>Ground Intercomparison</a:t>
              </a:r>
            </a:p>
          </p:txBody>
        </p:sp>
        <p:sp>
          <p:nvSpPr>
            <p:cNvPr id="20513" name="TextBox 57"/>
            <p:cNvSpPr txBox="1">
              <a:spLocks noChangeArrowheads="1"/>
            </p:cNvSpPr>
            <p:nvPr/>
          </p:nvSpPr>
          <p:spPr bwMode="auto">
            <a:xfrm>
              <a:off x="3937127" y="3491146"/>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12</a:t>
              </a:r>
            </a:p>
          </p:txBody>
        </p:sp>
        <p:sp>
          <p:nvSpPr>
            <p:cNvPr id="20514" name="TextBox 58"/>
            <p:cNvSpPr txBox="1">
              <a:spLocks noChangeArrowheads="1"/>
            </p:cNvSpPr>
            <p:nvPr/>
          </p:nvSpPr>
          <p:spPr bwMode="auto">
            <a:xfrm>
              <a:off x="3082926" y="3502260"/>
              <a:ext cx="3381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10</a:t>
              </a:r>
            </a:p>
          </p:txBody>
        </p:sp>
        <p:pic>
          <p:nvPicPr>
            <p:cNvPr id="20515"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5300663"/>
              <a:ext cx="676275" cy="47148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6" name="Picture 2" descr="http://www.sirus-microtech.com/rte_img_standard_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213" y="4840288"/>
              <a:ext cx="617537" cy="62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8" name="Picture 48" descr="DSCN0170"/>
            <p:cNvPicPr>
              <a:picLocks noChangeAspect="1" noChangeArrowheads="1"/>
            </p:cNvPicPr>
            <p:nvPr/>
          </p:nvPicPr>
          <p:blipFill>
            <a:blip r:embed="rId4">
              <a:extLst>
                <a:ext uri="{28A0092B-C50C-407E-A947-70E740481C1C}">
                  <a14:useLocalDpi xmlns:a14="http://schemas.microsoft.com/office/drawing/2010/main" val="0"/>
                </a:ext>
              </a:extLst>
            </a:blip>
            <a:srcRect l="8789"/>
            <a:stretch>
              <a:fillRect/>
            </a:stretch>
          </p:blipFill>
          <p:spPr bwMode="auto">
            <a:xfrm>
              <a:off x="4610100" y="4438650"/>
              <a:ext cx="912813" cy="749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9" name="Picture 55" descr="is-hurrica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6145" y="1768709"/>
              <a:ext cx="706437" cy="814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0" name="Picture 74" descr="Fibertek Laser.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4213" y="4251325"/>
              <a:ext cx="13065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U-Turn Arrow 41"/>
            <p:cNvSpPr/>
            <p:nvPr/>
          </p:nvSpPr>
          <p:spPr bwMode="auto">
            <a:xfrm rot="16200000">
              <a:off x="119857" y="4023518"/>
              <a:ext cx="1016000" cy="461963"/>
            </a:xfrm>
            <a:prstGeom prst="uturnArrow">
              <a:avLst>
                <a:gd name="adj1" fmla="val 17531"/>
                <a:gd name="adj2" fmla="val 25000"/>
                <a:gd name="adj3" fmla="val 28961"/>
                <a:gd name="adj4" fmla="val 45731"/>
                <a:gd name="adj5" fmla="val 75000"/>
              </a:avLst>
            </a:prstGeom>
            <a:solidFill>
              <a:srgbClr val="0066FF"/>
            </a:solidFill>
            <a:ln w="28575" cap="flat" cmpd="sng" algn="ctr">
              <a:solidFill>
                <a:srgbClr val="0066FF"/>
              </a:solidFill>
              <a:prstDash val="solid"/>
              <a:round/>
              <a:headEnd type="none" w="med" len="med"/>
              <a:tailEnd type="none" w="med" len="med"/>
            </a:ln>
            <a:effectLst/>
          </p:spPr>
          <p:txBody>
            <a:bodyPr>
              <a:spAutoFit/>
            </a:bodyPr>
            <a:lstStyle/>
            <a:p>
              <a:pPr algn="ctr">
                <a:defRPr/>
              </a:pPr>
              <a:endParaRPr lang="en-US" sz="2400">
                <a:solidFill>
                  <a:srgbClr val="000000"/>
                </a:solidFill>
                <a:latin typeface="Times New Roman" pitchFamily="18" charset="0"/>
                <a:cs typeface="Times New Roman" pitchFamily="18" charset="0"/>
              </a:endParaRPr>
            </a:p>
          </p:txBody>
        </p:sp>
        <p:cxnSp>
          <p:nvCxnSpPr>
            <p:cNvPr id="20522" name="Straight Connector 78"/>
            <p:cNvCxnSpPr>
              <a:cxnSpLocks noChangeShapeType="1"/>
              <a:stCxn id="42" idx="4"/>
              <a:endCxn id="8" idx="1"/>
            </p:cNvCxnSpPr>
            <p:nvPr/>
          </p:nvCxnSpPr>
          <p:spPr bwMode="auto">
            <a:xfrm flipV="1">
              <a:off x="858838" y="3935413"/>
              <a:ext cx="7881937" cy="785812"/>
            </a:xfrm>
            <a:prstGeom prst="line">
              <a:avLst/>
            </a:prstGeom>
            <a:noFill/>
            <a:ln w="114300" algn="ctr">
              <a:solidFill>
                <a:srgbClr val="0066FF"/>
              </a:solidFill>
              <a:round/>
              <a:headEnd/>
              <a:tailEnd/>
            </a:ln>
            <a:extLst>
              <a:ext uri="{909E8E84-426E-40DD-AFC4-6F175D3DCCD1}">
                <a14:hiddenFill xmlns:a14="http://schemas.microsoft.com/office/drawing/2010/main">
                  <a:noFill/>
                </a14:hiddenFill>
              </a:ext>
            </a:extLst>
          </p:spPr>
        </p:cxnSp>
        <p:pic>
          <p:nvPicPr>
            <p:cNvPr id="20523" name="Picture 52" descr="VALID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5075" y="3567113"/>
              <a:ext cx="1062038" cy="534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24" name="TextBox 80"/>
            <p:cNvSpPr txBox="1">
              <a:spLocks noChangeArrowheads="1"/>
            </p:cNvSpPr>
            <p:nvPr/>
          </p:nvSpPr>
          <p:spPr bwMode="auto">
            <a:xfrm>
              <a:off x="4735513" y="5626100"/>
              <a:ext cx="5381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ESTO</a:t>
              </a:r>
            </a:p>
          </p:txBody>
        </p:sp>
        <p:sp>
          <p:nvSpPr>
            <p:cNvPr id="20525" name="TextBox 81"/>
            <p:cNvSpPr txBox="1">
              <a:spLocks noChangeArrowheads="1"/>
            </p:cNvSpPr>
            <p:nvPr/>
          </p:nvSpPr>
          <p:spPr bwMode="auto">
            <a:xfrm>
              <a:off x="1243013" y="6199188"/>
              <a:ext cx="5381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ESTO</a:t>
              </a:r>
            </a:p>
          </p:txBody>
        </p:sp>
        <p:sp>
          <p:nvSpPr>
            <p:cNvPr id="20526" name="TextBox 82"/>
            <p:cNvSpPr txBox="1">
              <a:spLocks noChangeArrowheads="1"/>
            </p:cNvSpPr>
            <p:nvPr/>
          </p:nvSpPr>
          <p:spPr bwMode="auto">
            <a:xfrm>
              <a:off x="3019425" y="5895975"/>
              <a:ext cx="538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ESTO</a:t>
              </a:r>
            </a:p>
          </p:txBody>
        </p:sp>
        <p:sp>
          <p:nvSpPr>
            <p:cNvPr id="20527" name="TextBox 83"/>
            <p:cNvSpPr txBox="1">
              <a:spLocks noChangeArrowheads="1"/>
            </p:cNvSpPr>
            <p:nvPr/>
          </p:nvSpPr>
          <p:spPr bwMode="auto">
            <a:xfrm>
              <a:off x="2208737" y="3677771"/>
              <a:ext cx="5381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ESTO</a:t>
              </a:r>
            </a:p>
          </p:txBody>
        </p:sp>
        <p:sp>
          <p:nvSpPr>
            <p:cNvPr id="20528" name="TextBox 84"/>
            <p:cNvSpPr txBox="1">
              <a:spLocks noChangeArrowheads="1"/>
            </p:cNvSpPr>
            <p:nvPr/>
          </p:nvSpPr>
          <p:spPr bwMode="auto">
            <a:xfrm>
              <a:off x="6092825" y="5170488"/>
              <a:ext cx="804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SMD-ESD</a:t>
              </a:r>
            </a:p>
          </p:txBody>
        </p:sp>
        <p:sp>
          <p:nvSpPr>
            <p:cNvPr id="20529" name="TextBox 85"/>
            <p:cNvSpPr txBox="1">
              <a:spLocks noChangeArrowheads="1"/>
            </p:cNvSpPr>
            <p:nvPr/>
          </p:nvSpPr>
          <p:spPr bwMode="auto">
            <a:xfrm>
              <a:off x="957263" y="3962400"/>
              <a:ext cx="8048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SMD-ESD</a:t>
              </a:r>
            </a:p>
          </p:txBody>
        </p:sp>
        <p:sp>
          <p:nvSpPr>
            <p:cNvPr id="20530" name="TextBox 86"/>
            <p:cNvSpPr txBox="1">
              <a:spLocks noChangeArrowheads="1"/>
            </p:cNvSpPr>
            <p:nvPr/>
          </p:nvSpPr>
          <p:spPr bwMode="auto">
            <a:xfrm>
              <a:off x="7745413" y="4795838"/>
              <a:ext cx="804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SMD-ESD</a:t>
              </a:r>
            </a:p>
          </p:txBody>
        </p:sp>
        <p:sp>
          <p:nvSpPr>
            <p:cNvPr id="20531" name="TextBox 87"/>
            <p:cNvSpPr txBox="1">
              <a:spLocks noChangeArrowheads="1"/>
            </p:cNvSpPr>
            <p:nvPr/>
          </p:nvSpPr>
          <p:spPr bwMode="auto">
            <a:xfrm>
              <a:off x="3301008" y="3376846"/>
              <a:ext cx="8048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SMD-ESD</a:t>
              </a:r>
            </a:p>
          </p:txBody>
        </p:sp>
        <p:sp>
          <p:nvSpPr>
            <p:cNvPr id="20532" name="TextBox 88"/>
            <p:cNvSpPr txBox="1">
              <a:spLocks noChangeArrowheads="1"/>
            </p:cNvSpPr>
            <p:nvPr/>
          </p:nvSpPr>
          <p:spPr bwMode="auto">
            <a:xfrm>
              <a:off x="6728592" y="2739787"/>
              <a:ext cx="8048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5 years</a:t>
              </a:r>
            </a:p>
            <a:p>
              <a:pPr algn="ctr"/>
              <a:r>
                <a:rPr lang="en-US" altLang="en-US" sz="1100" dirty="0">
                  <a:solidFill>
                    <a:srgbClr val="000000"/>
                  </a:solidFill>
                  <a:latin typeface="Times New Roman" pitchFamily="18" charset="0"/>
                  <a:cs typeface="Times New Roman" pitchFamily="18" charset="0"/>
                </a:rPr>
                <a:t>SMD-ESD</a:t>
              </a:r>
            </a:p>
          </p:txBody>
        </p:sp>
        <p:sp>
          <p:nvSpPr>
            <p:cNvPr id="20533" name="TextBox 89"/>
            <p:cNvSpPr txBox="1">
              <a:spLocks noChangeArrowheads="1"/>
            </p:cNvSpPr>
            <p:nvPr/>
          </p:nvSpPr>
          <p:spPr bwMode="auto">
            <a:xfrm>
              <a:off x="8109744" y="2134394"/>
              <a:ext cx="8064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7 years</a:t>
              </a:r>
            </a:p>
            <a:p>
              <a:pPr algn="ctr"/>
              <a:r>
                <a:rPr lang="en-US" altLang="en-US" sz="1100" dirty="0">
                  <a:solidFill>
                    <a:srgbClr val="000000"/>
                  </a:solidFill>
                  <a:latin typeface="Times New Roman" pitchFamily="18" charset="0"/>
                  <a:cs typeface="Times New Roman" pitchFamily="18" charset="0"/>
                </a:rPr>
                <a:t>SMD-ESD</a:t>
              </a:r>
            </a:p>
          </p:txBody>
        </p:sp>
        <p:sp>
          <p:nvSpPr>
            <p:cNvPr id="20535" name="TextBox 94"/>
            <p:cNvSpPr txBox="1">
              <a:spLocks noChangeArrowheads="1"/>
            </p:cNvSpPr>
            <p:nvPr/>
          </p:nvSpPr>
          <p:spPr bwMode="auto">
            <a:xfrm>
              <a:off x="496888" y="1011238"/>
              <a:ext cx="2627936" cy="24606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000" dirty="0">
                  <a:solidFill>
                    <a:srgbClr val="000000"/>
                  </a:solidFill>
                  <a:latin typeface="Times New Roman" pitchFamily="18" charset="0"/>
                  <a:cs typeface="Times New Roman" pitchFamily="18" charset="0"/>
                </a:rPr>
                <a:t>Technology</a:t>
              </a:r>
              <a:endParaRPr lang="en-US" altLang="en-US" sz="800" dirty="0">
                <a:solidFill>
                  <a:srgbClr val="000000"/>
                </a:solidFill>
                <a:latin typeface="Times New Roman" pitchFamily="18" charset="0"/>
                <a:cs typeface="Times New Roman" pitchFamily="18" charset="0"/>
              </a:endParaRPr>
            </a:p>
          </p:txBody>
        </p:sp>
        <p:pic>
          <p:nvPicPr>
            <p:cNvPr id="20537" name="Picture 51" descr="DC8-transpar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4369" y="1453590"/>
              <a:ext cx="10112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8" name="Picture 51" descr="DC8-transpar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5106" y="1687211"/>
              <a:ext cx="10112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9" name="Picture 70" descr="Rocket curving transparent.t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97863" y="625475"/>
              <a:ext cx="7429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2" name="Text Box 44"/>
            <p:cNvSpPr txBox="1">
              <a:spLocks noChangeArrowheads="1"/>
            </p:cNvSpPr>
            <p:nvPr/>
          </p:nvSpPr>
          <p:spPr bwMode="auto">
            <a:xfrm>
              <a:off x="4286593" y="2458781"/>
              <a:ext cx="643762" cy="325437"/>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sz="1050" dirty="0"/>
                <a:t>DAWN UC-12B</a:t>
              </a:r>
            </a:p>
          </p:txBody>
        </p:sp>
        <p:sp>
          <p:nvSpPr>
            <p:cNvPr id="20543" name="TextBox 57"/>
            <p:cNvSpPr txBox="1">
              <a:spLocks noChangeArrowheads="1"/>
            </p:cNvSpPr>
            <p:nvPr/>
          </p:nvSpPr>
          <p:spPr bwMode="auto">
            <a:xfrm>
              <a:off x="4347330" y="2808825"/>
              <a:ext cx="5222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LaRC</a:t>
              </a:r>
            </a:p>
            <a:p>
              <a:pPr algn="ctr"/>
              <a:r>
                <a:rPr lang="en-US" altLang="en-US" sz="1100" dirty="0" smtClean="0">
                  <a:solidFill>
                    <a:srgbClr val="000000"/>
                  </a:solidFill>
                  <a:latin typeface="Times New Roman" pitchFamily="18" charset="0"/>
                  <a:cs typeface="Times New Roman" pitchFamily="18" charset="0"/>
                </a:rPr>
                <a:t>13</a:t>
              </a:r>
              <a:endParaRPr lang="en-US" altLang="en-US" sz="1100" dirty="0">
                <a:solidFill>
                  <a:srgbClr val="000000"/>
                </a:solidFill>
                <a:latin typeface="Times New Roman" pitchFamily="18" charset="0"/>
                <a:cs typeface="Times New Roman" pitchFamily="18" charset="0"/>
              </a:endParaRPr>
            </a:p>
          </p:txBody>
        </p:sp>
        <p:sp>
          <p:nvSpPr>
            <p:cNvPr id="20544" name="Text Box 45"/>
            <p:cNvSpPr txBox="1">
              <a:spLocks noChangeArrowheads="1"/>
            </p:cNvSpPr>
            <p:nvPr/>
          </p:nvSpPr>
          <p:spPr bwMode="auto">
            <a:xfrm>
              <a:off x="5974556" y="2188811"/>
              <a:ext cx="590550" cy="285750"/>
            </a:xfrm>
            <a:prstGeom prst="rect">
              <a:avLst/>
            </a:prstGeom>
            <a:solidFill>
              <a:srgbClr val="00FF00"/>
            </a:solidFill>
            <a:ln w="28575" algn="ctr">
              <a:solidFill>
                <a:srgbClr val="000000"/>
              </a:solidFill>
              <a:miter lim="800000"/>
              <a:headEnd/>
              <a:tailEnd/>
            </a:ln>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ACT</a:t>
              </a:r>
            </a:p>
          </p:txBody>
        </p:sp>
        <p:sp>
          <p:nvSpPr>
            <p:cNvPr id="20545" name="TextBox 57"/>
            <p:cNvSpPr txBox="1">
              <a:spLocks noChangeArrowheads="1"/>
            </p:cNvSpPr>
            <p:nvPr/>
          </p:nvSpPr>
          <p:spPr bwMode="auto">
            <a:xfrm>
              <a:off x="5941472" y="2425605"/>
              <a:ext cx="646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12    15</a:t>
              </a:r>
            </a:p>
          </p:txBody>
        </p:sp>
        <p:sp>
          <p:nvSpPr>
            <p:cNvPr id="20546" name="TextBox 87"/>
            <p:cNvSpPr txBox="1">
              <a:spLocks noChangeArrowheads="1"/>
            </p:cNvSpPr>
            <p:nvPr/>
          </p:nvSpPr>
          <p:spPr bwMode="auto">
            <a:xfrm>
              <a:off x="5942396" y="2663475"/>
              <a:ext cx="679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SMD-ESD</a:t>
              </a:r>
            </a:p>
          </p:txBody>
        </p:sp>
        <p:sp>
          <p:nvSpPr>
            <p:cNvPr id="20547" name="TextBox 94"/>
            <p:cNvSpPr txBox="1">
              <a:spLocks noChangeArrowheads="1"/>
            </p:cNvSpPr>
            <p:nvPr/>
          </p:nvSpPr>
          <p:spPr bwMode="auto">
            <a:xfrm>
              <a:off x="5882129" y="1000125"/>
              <a:ext cx="630471" cy="24622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000" dirty="0" smtClean="0">
                  <a:solidFill>
                    <a:srgbClr val="000000"/>
                  </a:solidFill>
                  <a:latin typeface="Times New Roman" pitchFamily="18" charset="0"/>
                  <a:cs typeface="Times New Roman" pitchFamily="18" charset="0"/>
                </a:rPr>
                <a:t>Tech</a:t>
              </a:r>
              <a:endParaRPr lang="en-US" altLang="en-US" sz="800" dirty="0">
                <a:solidFill>
                  <a:srgbClr val="000000"/>
                </a:solidFill>
                <a:latin typeface="Times New Roman" pitchFamily="18" charset="0"/>
                <a:cs typeface="Times New Roman" pitchFamily="18" charset="0"/>
              </a:endParaRPr>
            </a:p>
          </p:txBody>
        </p:sp>
        <p:pic>
          <p:nvPicPr>
            <p:cNvPr id="20548"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9065" y="1774119"/>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2" name="Picture 1"/>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017285" y="2369665"/>
            <a:ext cx="496314" cy="348409"/>
          </a:xfrm>
          <a:prstGeom prst="rect">
            <a:avLst/>
          </a:prstGeom>
        </p:spPr>
      </p:pic>
      <p:sp>
        <p:nvSpPr>
          <p:cNvPr id="70" name="Text Box 44"/>
          <p:cNvSpPr txBox="1">
            <a:spLocks noChangeArrowheads="1"/>
          </p:cNvSpPr>
          <p:nvPr/>
        </p:nvSpPr>
        <p:spPr bwMode="auto">
          <a:xfrm>
            <a:off x="4782132" y="2389797"/>
            <a:ext cx="778785" cy="598968"/>
          </a:xfrm>
          <a:prstGeom prst="rect">
            <a:avLst/>
          </a:prstGeom>
          <a:solidFill>
            <a:srgbClr val="00FF00"/>
          </a:solidFill>
          <a:ln w="28575" algn="ctr">
            <a:solidFill>
              <a:srgbClr val="000000"/>
            </a:solidFill>
            <a:miter lim="800000"/>
            <a:headEnd/>
            <a:tailEnd/>
          </a:ln>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000" dirty="0" smtClean="0">
                <a:solidFill>
                  <a:srgbClr val="000000"/>
                </a:solidFill>
                <a:latin typeface="Times New Roman" pitchFamily="18" charset="0"/>
                <a:cs typeface="Times New Roman" pitchFamily="18" charset="0"/>
              </a:rPr>
              <a:t>Polar Winds: Greenland &amp; Iceland</a:t>
            </a:r>
            <a:endParaRPr lang="en-US" altLang="en-US" sz="1000" dirty="0">
              <a:solidFill>
                <a:srgbClr val="000000"/>
              </a:solidFill>
              <a:latin typeface="Times New Roman" pitchFamily="18" charset="0"/>
              <a:cs typeface="Times New Roman" pitchFamily="18" charset="0"/>
            </a:endParaRPr>
          </a:p>
        </p:txBody>
      </p:sp>
      <p:pic>
        <p:nvPicPr>
          <p:cNvPr id="71" name="Picture 70"/>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887679" y="1663416"/>
            <a:ext cx="496314" cy="348409"/>
          </a:xfrm>
          <a:prstGeom prst="rect">
            <a:avLst/>
          </a:prstGeom>
        </p:spPr>
      </p:pic>
      <p:pic>
        <p:nvPicPr>
          <p:cNvPr id="72" name="Picture 51" descr="DC8-transpar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4905" y="2003519"/>
            <a:ext cx="10112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87"/>
          <p:cNvSpPr txBox="1">
            <a:spLocks noChangeArrowheads="1"/>
          </p:cNvSpPr>
          <p:nvPr/>
        </p:nvSpPr>
        <p:spPr bwMode="auto">
          <a:xfrm>
            <a:off x="4815398" y="3000327"/>
            <a:ext cx="805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smtClean="0">
                <a:solidFill>
                  <a:srgbClr val="000000"/>
                </a:solidFill>
                <a:latin typeface="Times New Roman" pitchFamily="18" charset="0"/>
                <a:cs typeface="Times New Roman" pitchFamily="18" charset="0"/>
              </a:rPr>
              <a:t>SMD-ESD</a:t>
            </a:r>
          </a:p>
          <a:p>
            <a:pPr algn="ctr"/>
            <a:r>
              <a:rPr lang="en-US" altLang="en-US" sz="1100" dirty="0" smtClean="0">
                <a:solidFill>
                  <a:srgbClr val="000000"/>
                </a:solidFill>
                <a:latin typeface="Times New Roman" pitchFamily="18" charset="0"/>
                <a:cs typeface="Times New Roman" pitchFamily="18" charset="0"/>
              </a:rPr>
              <a:t>15</a:t>
            </a:r>
            <a:endParaRPr lang="en-US" altLang="en-US" sz="11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205014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18" y="212785"/>
            <a:ext cx="8386748" cy="642251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880807" y="0"/>
            <a:ext cx="7855250" cy="974725"/>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b="1" dirty="0" smtClean="0">
                <a:solidFill>
                  <a:srgbClr val="0000FF"/>
                </a:solidFill>
                <a:latin typeface="+mj-lt"/>
                <a:ea typeface="ヒラギノ角ゴ Pro W3" charset="-128"/>
                <a:cs typeface="+mj-cs"/>
              </a:rPr>
              <a:t>Parallel Advancement of Conductive Cooled with Use of Liquid Cooled</a:t>
            </a:r>
            <a:endParaRPr lang="en-US" altLang="en-US" sz="2400" b="1" dirty="0">
              <a:solidFill>
                <a:srgbClr val="0000FF"/>
              </a:solidFill>
              <a:latin typeface="+mj-lt"/>
              <a:ea typeface="ヒラギノ角ゴ Pro W3" charset="-128"/>
              <a:cs typeface="+mj-cs"/>
            </a:endParaRPr>
          </a:p>
        </p:txBody>
      </p:sp>
    </p:spTree>
    <p:extLst>
      <p:ext uri="{BB962C8B-B14F-4D97-AF65-F5344CB8AC3E}">
        <p14:creationId xmlns:p14="http://schemas.microsoft.com/office/powerpoint/2010/main" val="2773879413"/>
      </p:ext>
    </p:extLst>
  </p:cSld>
  <p:clrMapOvr>
    <a:masterClrMapping/>
  </p:clrMapOvr>
</p:sld>
</file>

<file path=ppt/theme/theme1.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2060</TotalTime>
  <Words>2633</Words>
  <Application>Microsoft Office PowerPoint</Application>
  <PresentationFormat>On-screen Show (4:3)</PresentationFormat>
  <Paragraphs>416</Paragraphs>
  <Slides>34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ＭＳ Ｐゴシック</vt:lpstr>
      <vt:lpstr>Arial</vt:lpstr>
      <vt:lpstr>Calibri</vt:lpstr>
      <vt:lpstr>Comic Sans MS</vt:lpstr>
      <vt:lpstr>Times</vt:lpstr>
      <vt:lpstr>Times New Roman</vt:lpstr>
      <vt:lpstr>Wingdings</vt:lpstr>
      <vt:lpstr>ヒラギノ角ゴ Pro W3</vt:lpstr>
      <vt:lpstr>3_Office Theme</vt:lpstr>
      <vt:lpstr>KGPlot</vt:lpstr>
      <vt:lpstr>     Upendra N. Singh, Mulugeta Petros, Jirong Yu, and Michael J. Kavaya NASA Langley Research Center, Hampton, Virginia 23681 USA Timothy Shuman and Floyd Hovis Fibertek, Inc, Herndon, Virginia, USA (757).864.1570 Upendra.N.Singh@nasa.gov           </vt:lpstr>
      <vt:lpstr>Outline</vt:lpstr>
      <vt:lpstr>PowerPoint Presentation</vt:lpstr>
      <vt:lpstr>Two Decades of Mission Improvements, Science Refinement &amp; Technology Development</vt:lpstr>
      <vt:lpstr>PowerPoint Presentation</vt:lpstr>
      <vt:lpstr>PowerPoint Presentation</vt:lpstr>
      <vt:lpstr>Mobile Ground-Based High Energy Wind  Lidar Transceiver – LRRP/DAWN Funded </vt:lpstr>
      <vt:lpstr>Technology Development, Validation, and Scientific Use</vt:lpstr>
      <vt:lpstr>Parallel Advancement of Conductive Cooled with Use of Liquid Cooled</vt:lpstr>
      <vt:lpstr>Basic Space Performance Goals for 2-µm Doppler Lidar</vt:lpstr>
      <vt:lpstr>PowerPoint Presentation</vt:lpstr>
      <vt:lpstr>PowerPoint Presentation</vt:lpstr>
      <vt:lpstr>Comparison of DAWN Coherent Lidar and Sonde Howard University, Beltsville, MD, March 2009</vt:lpstr>
      <vt:lpstr>DC-8 Wind Lidar During GRIP (2010)</vt:lpstr>
      <vt:lpstr>PowerPoint Presentation</vt:lpstr>
      <vt:lpstr>PowerPoint Presentation</vt:lpstr>
      <vt:lpstr>PowerPoint Presentation</vt:lpstr>
      <vt:lpstr>PowerPoint Presentation</vt:lpstr>
      <vt:lpstr>PowerPoint Presentation</vt:lpstr>
      <vt:lpstr>PowerPoint Presentation</vt:lpstr>
      <vt:lpstr>Laser Technology Maturation</vt:lpstr>
      <vt:lpstr>LaRC Partnership with Fibertek for Space Qualifiable 2-micron Laser Development for NASA 3-D Wind Mission </vt:lpstr>
      <vt:lpstr>Innovative Partnership Program (LRRP/ESD/Fibertek) 2007-2010  (PI: Singh, Co-I: Yu, Kavaya LaRC; Co-I: Hovis, Fibertek) </vt:lpstr>
      <vt:lpstr>Design and Fabrication of a Breadboard, Fully Conductively Cooled,  2-Micron, Pulsed Laser for the 3-D Winds Decadal Survey Mission</vt:lpstr>
      <vt:lpstr>ACT Program Summary</vt:lpstr>
      <vt:lpstr>Linear Cavity Data</vt:lpstr>
      <vt:lpstr>Current Ring Laser Results – Long Pulse</vt:lpstr>
      <vt:lpstr>Thermal Performance of Heat Pipes</vt:lpstr>
      <vt:lpstr>Results – Amplified 2 µm Energy vs. Amplifier Pump Energy (Long Pulse)</vt:lpstr>
      <vt:lpstr>Amplified Q-Switched Oscillator Results</vt:lpstr>
      <vt:lpstr>Conductively Cooled Laser Design</vt:lpstr>
      <vt:lpstr>Resonator Issues Identified</vt:lpstr>
      <vt:lpstr>Program Lessons Learned and Design Change Recommendations</vt:lpstr>
      <vt:lpstr>PowerPoint Presentation</vt:lpstr>
    </vt:vector>
  </TitlesOfParts>
  <Company>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Pulsed, 2-Micron, Transmitter Laser for Global Wind Measurements</dc:title>
  <dc:creator>Michael J Kavaya</dc:creator>
  <cp:lastModifiedBy>Singh, Upendra N. (LARC-D2)</cp:lastModifiedBy>
  <cp:revision>217</cp:revision>
  <cp:lastPrinted>2015-10-30T23:07:40Z</cp:lastPrinted>
  <dcterms:created xsi:type="dcterms:W3CDTF">2009-04-28T19:01:43Z</dcterms:created>
  <dcterms:modified xsi:type="dcterms:W3CDTF">2015-10-30T23:38:46Z</dcterms:modified>
</cp:coreProperties>
</file>