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67" r:id="rId3"/>
    <p:sldId id="262" r:id="rId4"/>
    <p:sldId id="263" r:id="rId5"/>
    <p:sldId id="273" r:id="rId6"/>
    <p:sldId id="274" r:id="rId7"/>
    <p:sldId id="275" r:id="rId8"/>
    <p:sldId id="268" r:id="rId9"/>
    <p:sldId id="264" r:id="rId10"/>
    <p:sldId id="259" r:id="rId11"/>
    <p:sldId id="260" r:id="rId12"/>
    <p:sldId id="269" r:id="rId13"/>
    <p:sldId id="265" r:id="rId14"/>
    <p:sldId id="271" r:id="rId15"/>
    <p:sldId id="270" r:id="rId16"/>
    <p:sldId id="272" r:id="rId17"/>
    <p:sldId id="26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70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4" d="100"/>
        <a:sy n="64" d="100"/>
      </p:scale>
      <p:origin x="0" y="-1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93DAE4-8B91-4093-8B97-A71524E09794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13BD79-17C7-43EB-A662-1082CBB5B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347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B1306-3A00-4382-8CD5-430470FDF1D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592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B1306-3A00-4382-8CD5-430470FDF1D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230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333BB-410F-4ACA-B7CB-A7E4B813481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29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5D16-77EB-4DD2-B286-E5AC898F0AF1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EC1B5-8A27-4284-9218-3FDAE860A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5D16-77EB-4DD2-B286-E5AC898F0AF1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EC1B5-8A27-4284-9218-3FDAE860A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92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5D16-77EB-4DD2-B286-E5AC898F0AF1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EC1B5-8A27-4284-9218-3FDAE860A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02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5D16-77EB-4DD2-B286-E5AC898F0AF1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EC1B5-8A27-4284-9218-3FDAE860A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520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5D16-77EB-4DD2-B286-E5AC898F0AF1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EC1B5-8A27-4284-9218-3FDAE860A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90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5D16-77EB-4DD2-B286-E5AC898F0AF1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EC1B5-8A27-4284-9218-3FDAE860A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88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5D16-77EB-4DD2-B286-E5AC898F0AF1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EC1B5-8A27-4284-9218-3FDAE860A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761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5D16-77EB-4DD2-B286-E5AC898F0AF1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EC1B5-8A27-4284-9218-3FDAE860A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431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5D16-77EB-4DD2-B286-E5AC898F0AF1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EC1B5-8A27-4284-9218-3FDAE860A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940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5D16-77EB-4DD2-B286-E5AC898F0AF1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EC1B5-8A27-4284-9218-3FDAE860A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413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5D16-77EB-4DD2-B286-E5AC898F0AF1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EC1B5-8A27-4284-9218-3FDAE860A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92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65D16-77EB-4DD2-B286-E5AC898F0AF1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EC1B5-8A27-4284-9218-3FDAE860A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4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93077"/>
            <a:ext cx="9144000" cy="3216886"/>
          </a:xfr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r>
              <a:rPr lang="en-US" dirty="0" smtClean="0"/>
              <a:t>Status of TODWL, TWOLF, P3DWL and DAWN: 2015 applications and plans for the near future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29163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G. D. Emmitt</a:t>
            </a:r>
          </a:p>
          <a:p>
            <a:endParaRPr lang="en-US" dirty="0"/>
          </a:p>
          <a:p>
            <a:r>
              <a:rPr lang="en-US" b="1" dirty="0" smtClean="0"/>
              <a:t>Working Group on Space-based Lidar Winds</a:t>
            </a:r>
            <a:r>
              <a:rPr lang="en-US" dirty="0" smtClean="0"/>
              <a:t> </a:t>
            </a:r>
          </a:p>
          <a:p>
            <a:r>
              <a:rPr lang="en-US" dirty="0" smtClean="0"/>
              <a:t>3-4 November, 2015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403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191" y="224937"/>
            <a:ext cx="6715125" cy="62674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5138" y="2872154"/>
            <a:ext cx="36154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TWOLF vertical stare</a:t>
            </a:r>
          </a:p>
          <a:p>
            <a:r>
              <a:rPr lang="en-US" sz="3200" dirty="0"/>
              <a:t>d</a:t>
            </a:r>
            <a:r>
              <a:rPr lang="en-US" sz="3200" dirty="0" smtClean="0"/>
              <a:t>uring PECAN 2015</a:t>
            </a:r>
          </a:p>
          <a:p>
            <a:r>
              <a:rPr lang="en-US" sz="3200" dirty="0" smtClean="0"/>
              <a:t>(bore case)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42892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225" y="271828"/>
            <a:ext cx="6524625" cy="62674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3046" y="2620723"/>
            <a:ext cx="34838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TWOLF RHI through</a:t>
            </a:r>
          </a:p>
          <a:p>
            <a:r>
              <a:rPr lang="en-US" sz="3200" dirty="0"/>
              <a:t>j</a:t>
            </a:r>
            <a:r>
              <a:rPr lang="en-US" sz="3200" dirty="0" smtClean="0"/>
              <a:t>et on 07062015</a:t>
            </a:r>
          </a:p>
          <a:p>
            <a:r>
              <a:rPr lang="en-US" sz="3200" dirty="0" smtClean="0"/>
              <a:t>during PECAN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39317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en-US" dirty="0" smtClean="0"/>
              <a:t>P3DWL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3200" dirty="0" smtClean="0"/>
              <a:t>2015 </a:t>
            </a:r>
          </a:p>
          <a:p>
            <a:pPr marL="457200" lvl="1" indent="0">
              <a:buNone/>
            </a:pPr>
            <a:r>
              <a:rPr lang="en-US" sz="3200" dirty="0"/>
              <a:t>	</a:t>
            </a:r>
            <a:r>
              <a:rPr lang="en-US" sz="3200" dirty="0" smtClean="0"/>
              <a:t>Hurricane reconnaissance</a:t>
            </a:r>
          </a:p>
          <a:p>
            <a:pPr marL="457200" lvl="1" indent="0">
              <a:buNone/>
            </a:pPr>
            <a:endParaRPr lang="en-US" sz="3200" dirty="0" smtClean="0"/>
          </a:p>
          <a:p>
            <a:pPr lvl="1"/>
            <a:r>
              <a:rPr lang="en-US" sz="3200" dirty="0" smtClean="0"/>
              <a:t>2016 </a:t>
            </a:r>
          </a:p>
          <a:p>
            <a:pPr marL="457200" lvl="1" indent="0">
              <a:buNone/>
            </a:pPr>
            <a:r>
              <a:rPr lang="en-US" sz="3200" dirty="0"/>
              <a:t>	</a:t>
            </a:r>
            <a:r>
              <a:rPr lang="en-US" sz="3200" dirty="0" smtClean="0"/>
              <a:t>Repairs and HFIP research</a:t>
            </a:r>
          </a:p>
          <a:p>
            <a:pPr marL="457200" lvl="1" indent="0">
              <a:buNone/>
            </a:pPr>
            <a:r>
              <a:rPr lang="en-US" sz="3200" dirty="0"/>
              <a:t>	</a:t>
            </a:r>
            <a:r>
              <a:rPr lang="en-US" sz="3200" dirty="0" smtClean="0"/>
              <a:t>Funded by NOAA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43035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gde\My Documents\Lidar Related\P3DWL\Pictures\DSCN21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1" y="1600201"/>
            <a:ext cx="3121025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C:\Documents and Settings\gde\My Documents\Lidar Related\P3DWL\Pictures\DSCN22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1" y="4191001"/>
            <a:ext cx="3121025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itle 6"/>
          <p:cNvSpPr>
            <a:spLocks noGrp="1"/>
          </p:cNvSpPr>
          <p:nvPr>
            <p:ph type="title"/>
          </p:nvPr>
        </p:nvSpPr>
        <p:spPr>
          <a:xfrm>
            <a:off x="838200" y="274639"/>
            <a:ext cx="10515600" cy="1076326"/>
          </a:xfr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/>
            <a:r>
              <a:rPr lang="en-US" b="1" dirty="0" smtClean="0"/>
              <a:t>P3DWL for ONR TPARC and NOAA HFIP</a:t>
            </a:r>
          </a:p>
        </p:txBody>
      </p:sp>
      <p:sp>
        <p:nvSpPr>
          <p:cNvPr id="7173" name="TextBox 7"/>
          <p:cNvSpPr txBox="1">
            <a:spLocks noChangeArrowheads="1"/>
          </p:cNvSpPr>
          <p:nvPr/>
        </p:nvSpPr>
        <p:spPr bwMode="auto">
          <a:xfrm>
            <a:off x="6477001" y="1752600"/>
            <a:ext cx="33940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2" tIns="45701" rIns="91402" bIns="45701">
            <a:spAutoFit/>
          </a:bodyPr>
          <a:lstStyle/>
          <a:p>
            <a:r>
              <a:rPr lang="en-US">
                <a:latin typeface="Calibri" pitchFamily="34" charset="0"/>
              </a:rPr>
              <a:t>1.6 um coherent WTX (ARL/LMCT)</a:t>
            </a:r>
          </a:p>
          <a:p>
            <a:r>
              <a:rPr lang="en-US">
                <a:latin typeface="Calibri" pitchFamily="34" charset="0"/>
              </a:rPr>
              <a:t>10 cm bi-axis scanner (NASA)</a:t>
            </a:r>
          </a:p>
          <a:p>
            <a:r>
              <a:rPr lang="en-US">
                <a:latin typeface="Calibri" pitchFamily="34" charset="0"/>
              </a:rPr>
              <a:t>P3 and other parts (NRL)</a:t>
            </a:r>
          </a:p>
          <a:p>
            <a:r>
              <a:rPr lang="en-US">
                <a:latin typeface="Calibri" pitchFamily="34" charset="0"/>
              </a:rPr>
              <a:t>Analyses software (SWA/CIRPAS)</a:t>
            </a:r>
          </a:p>
        </p:txBody>
      </p:sp>
      <p:pic>
        <p:nvPicPr>
          <p:cNvPr id="7" name="Picture 3" descr="C:\Documents and Settings\gde.SWANET\My Documents\Old Vostro Documents Folder\My Documents\Lidar Related\P3DWL\Pictures\DSCN21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5246" y="2990386"/>
            <a:ext cx="2668587" cy="355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839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001701d110d3$d613f0f0$0600a8c0@ohandleyslapt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19" y="561001"/>
            <a:ext cx="5772150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8769" y="1893004"/>
            <a:ext cx="5939141" cy="45563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29908" y="149785"/>
            <a:ext cx="73168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Dropsonde locations and P3DWL coverage </a:t>
            </a:r>
          </a:p>
          <a:p>
            <a:r>
              <a:rPr lang="en-US" sz="3200" dirty="0" smtClean="0"/>
              <a:t>for Erika reconnaissance flight 8/26/15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39861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en-US" dirty="0" smtClean="0"/>
              <a:t>DAWN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2800" dirty="0" smtClean="0"/>
              <a:t>2015</a:t>
            </a:r>
          </a:p>
          <a:p>
            <a:pPr marL="457200" lvl="1" indent="0">
              <a:buNone/>
            </a:pPr>
            <a:r>
              <a:rPr lang="en-US" sz="2800" dirty="0"/>
              <a:t>	</a:t>
            </a:r>
            <a:r>
              <a:rPr lang="en-US" sz="2800" dirty="0" err="1" smtClean="0"/>
              <a:t>PolarWinds</a:t>
            </a:r>
            <a:r>
              <a:rPr lang="en-US" sz="2800" dirty="0" smtClean="0"/>
              <a:t> and ADM Cal/Val Campaign II</a:t>
            </a:r>
          </a:p>
          <a:p>
            <a:pPr marL="457200" lvl="1" indent="0">
              <a:buNone/>
            </a:pPr>
            <a:endParaRPr lang="en-US" sz="2800" dirty="0" smtClean="0"/>
          </a:p>
          <a:p>
            <a:pPr lvl="1"/>
            <a:r>
              <a:rPr lang="en-US" sz="2800" dirty="0" smtClean="0"/>
              <a:t>2016</a:t>
            </a:r>
          </a:p>
          <a:p>
            <a:pPr marL="457200" lvl="1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Performance optimization </a:t>
            </a:r>
          </a:p>
          <a:p>
            <a:pPr marL="457200" lvl="1" indent="0">
              <a:buNone/>
            </a:pPr>
            <a:r>
              <a:rPr lang="en-US" sz="2800" dirty="0"/>
              <a:t>	</a:t>
            </a:r>
            <a:r>
              <a:rPr lang="en-US" sz="2800" dirty="0" err="1" smtClean="0"/>
              <a:t>LaRC</a:t>
            </a:r>
            <a:r>
              <a:rPr lang="en-US" sz="2800" dirty="0" smtClean="0"/>
              <a:t> based test and evaluation </a:t>
            </a:r>
          </a:p>
          <a:p>
            <a:pPr marL="457200" lvl="1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Funded by NASA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64710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889" y="2110154"/>
            <a:ext cx="3547930" cy="42082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11" y="2267829"/>
            <a:ext cx="3310736" cy="405056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en-US" dirty="0" smtClean="0"/>
              <a:t>DAWN, </a:t>
            </a:r>
            <a:r>
              <a:rPr lang="en-US" dirty="0" err="1" smtClean="0"/>
              <a:t>dropsondes</a:t>
            </a:r>
            <a:r>
              <a:rPr lang="en-US" dirty="0" smtClean="0"/>
              <a:t> and </a:t>
            </a:r>
            <a:r>
              <a:rPr lang="en-US" dirty="0" err="1" smtClean="0"/>
              <a:t>PolarWRF</a:t>
            </a:r>
            <a:r>
              <a:rPr lang="en-US" dirty="0" smtClean="0"/>
              <a:t> comparisons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424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5090"/>
          </a:xfr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en-US" dirty="0" smtClean="0"/>
              <a:t>DAWN as installed in NASA DC-8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419" y="1792810"/>
            <a:ext cx="7308166" cy="486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51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en-US" dirty="0" smtClean="0"/>
              <a:t>TODWL (Twin Otter Doppler Wind Lidar)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 lvl="1"/>
            <a:r>
              <a:rPr lang="en-US" sz="3200" dirty="0" smtClean="0"/>
              <a:t>2015 </a:t>
            </a:r>
          </a:p>
          <a:p>
            <a:pPr marL="914400" lvl="2" indent="0">
              <a:buNone/>
            </a:pPr>
            <a:r>
              <a:rPr lang="en-US" sz="3200" dirty="0" smtClean="0"/>
              <a:t>no flights</a:t>
            </a:r>
          </a:p>
          <a:p>
            <a:pPr marL="457200" lvl="1" indent="0">
              <a:buNone/>
            </a:pPr>
            <a:endParaRPr lang="en-US" sz="3200" dirty="0" smtClean="0"/>
          </a:p>
          <a:p>
            <a:pPr lvl="1"/>
            <a:r>
              <a:rPr lang="en-US" sz="3200" dirty="0" smtClean="0"/>
              <a:t>2016</a:t>
            </a:r>
          </a:p>
          <a:p>
            <a:pPr marL="914400" lvl="2" indent="0">
              <a:buNone/>
            </a:pPr>
            <a:r>
              <a:rPr lang="en-US" sz="3200" dirty="0" smtClean="0"/>
              <a:t>April for 2 weeks to continue investigation of TKE towers associated with BL </a:t>
            </a:r>
            <a:r>
              <a:rPr lang="en-US" sz="3200" dirty="0" smtClean="0"/>
              <a:t>rolls and gravity waves in complex terrain</a:t>
            </a:r>
            <a:endParaRPr lang="en-US" sz="3200" dirty="0" smtClean="0"/>
          </a:p>
          <a:p>
            <a:pPr marL="914400" lvl="2" indent="0">
              <a:buNone/>
            </a:pPr>
            <a:r>
              <a:rPr lang="en-US" sz="3200" dirty="0" smtClean="0"/>
              <a:t>Funded by ONR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622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822782"/>
            <a:ext cx="6324601" cy="542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1" descr="TODWL 11_07 0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1" y="304800"/>
            <a:ext cx="269557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eft Arrow 3"/>
          <p:cNvSpPr/>
          <p:nvPr/>
        </p:nvSpPr>
        <p:spPr>
          <a:xfrm rot="17526044">
            <a:off x="6650395" y="2584391"/>
            <a:ext cx="921716" cy="533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05801" y="3429001"/>
            <a:ext cx="20915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TODWL</a:t>
            </a:r>
          </a:p>
          <a:p>
            <a:pPr algn="ctr"/>
            <a:r>
              <a:rPr lang="en-US" sz="1200" dirty="0"/>
              <a:t>Twin Otter Doppler Wind </a:t>
            </a:r>
            <a:r>
              <a:rPr lang="en-US" sz="1200" dirty="0" err="1"/>
              <a:t>Lidar</a:t>
            </a:r>
            <a:endParaRPr lang="en-US" sz="1200" dirty="0"/>
          </a:p>
        </p:txBody>
      </p:sp>
      <p:pic>
        <p:nvPicPr>
          <p:cNvPr id="1026" name="Picture 2" descr="C:\Users\gde\Desktop\SWA Logo smal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10600" y="6075088"/>
            <a:ext cx="1828800" cy="782913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895600" y="4724400"/>
            <a:ext cx="6096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CTV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0" y="4495801"/>
            <a:ext cx="17668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CTV</a:t>
            </a:r>
          </a:p>
          <a:p>
            <a:pPr algn="ctr"/>
            <a:r>
              <a:rPr lang="en-US" sz="1200" dirty="0"/>
              <a:t>Controlled Towed Vehicle</a:t>
            </a:r>
          </a:p>
        </p:txBody>
      </p:sp>
    </p:spTree>
    <p:extLst>
      <p:ext uri="{BB962C8B-B14F-4D97-AF65-F5344CB8AC3E}">
        <p14:creationId xmlns:p14="http://schemas.microsoft.com/office/powerpoint/2010/main" val="4214030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371601"/>
            <a:ext cx="3581400" cy="510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676400" y="152400"/>
            <a:ext cx="3962400" cy="107721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CIRPAS Twin Otter with CTV below</a:t>
            </a:r>
          </a:p>
        </p:txBody>
      </p:sp>
      <p:pic>
        <p:nvPicPr>
          <p:cNvPr id="4" name="Picture 2" descr="C:\Users\gde\Documents\Lidar Related\UPP\latest\0413 and 0930 Lidar CTV and Cabin figures\093012\Cross Sections\110626 Raw color level cross secti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2286001"/>
            <a:ext cx="3657600" cy="1899877"/>
          </a:xfrm>
          <a:prstGeom prst="rect">
            <a:avLst/>
          </a:prstGeom>
          <a:noFill/>
        </p:spPr>
      </p:pic>
      <p:pic>
        <p:nvPicPr>
          <p:cNvPr id="5" name="Picture 2" descr="C:\Users\gde\Documents\Lidar Related\UPP\latest\0413 and 0930 Lidar CTV and Cabin figures 7-24-13\0413 and 0930 Lidar CTV and Cabin figures 7-24-13\093012\Fluxes etc\10 Hz data smoothed to 1 second\093012-102845-Cabin Prime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152400"/>
            <a:ext cx="2819400" cy="2114550"/>
          </a:xfrm>
          <a:prstGeom prst="rect">
            <a:avLst/>
          </a:prstGeom>
          <a:noFill/>
        </p:spPr>
      </p:pic>
      <p:pic>
        <p:nvPicPr>
          <p:cNvPr id="6" name="Picture 2" descr="C:\Users\gde\Documents\Lidar Related\UPP\latest\0413 and 0930 Lidar CTV and Cabin figures 7-24-13\0413 and 0930 Lidar CTV and Cabin figures 7-24-13\093012\Fluxes etc\10 Hz data smoothed to 1 second\093012-102845-CTV Prime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1" y="4343401"/>
            <a:ext cx="2895607" cy="217170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763001" y="685801"/>
            <a:ext cx="16414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Twin Otter</a:t>
            </a:r>
          </a:p>
          <a:p>
            <a:r>
              <a:rPr lang="en-US" sz="2400" dirty="0"/>
              <a:t>Probe  Data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24968" y="2590801"/>
            <a:ext cx="19430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TODWL </a:t>
            </a:r>
          </a:p>
          <a:p>
            <a:r>
              <a:rPr lang="en-US" sz="2400" dirty="0"/>
              <a:t>Time/height </a:t>
            </a:r>
          </a:p>
          <a:p>
            <a:r>
              <a:rPr lang="en-US" sz="2400" dirty="0"/>
              <a:t>Cross sections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97718" y="4953001"/>
            <a:ext cx="19702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Towed Vehicle</a:t>
            </a:r>
          </a:p>
          <a:p>
            <a:r>
              <a:rPr lang="en-US" sz="2400" dirty="0"/>
              <a:t>Flux Data</a:t>
            </a:r>
          </a:p>
        </p:txBody>
      </p:sp>
      <p:pic>
        <p:nvPicPr>
          <p:cNvPr id="10" name="Picture 2" descr="C:\Users\gde\Desktop\SWA Logo smal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15401" y="5943600"/>
            <a:ext cx="1601955" cy="685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862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y_Mountain_1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1447800"/>
            <a:ext cx="8153400" cy="4876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00" y="685801"/>
            <a:ext cx="8257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WRF Domains 2  (3 km res.) and 3 ( 1 km res) for 10/04/2012 20Z</a:t>
            </a:r>
          </a:p>
        </p:txBody>
      </p:sp>
      <p:sp>
        <p:nvSpPr>
          <p:cNvPr id="4" name="Rectangle 3"/>
          <p:cNvSpPr/>
          <p:nvPr/>
        </p:nvSpPr>
        <p:spPr>
          <a:xfrm>
            <a:off x="3124200" y="2362200"/>
            <a:ext cx="12192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Ruby Mountain</a:t>
            </a:r>
          </a:p>
        </p:txBody>
      </p:sp>
      <p:cxnSp>
        <p:nvCxnSpPr>
          <p:cNvPr id="7" name="Straight Arrow Connector 6"/>
          <p:cNvCxnSpPr>
            <a:stCxn id="4" idx="3"/>
          </p:cNvCxnSpPr>
          <p:nvPr/>
        </p:nvCxnSpPr>
        <p:spPr>
          <a:xfrm>
            <a:off x="4343400" y="2667000"/>
            <a:ext cx="1676400" cy="1143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514600" y="4572000"/>
            <a:ext cx="914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Flight</a:t>
            </a:r>
          </a:p>
          <a:p>
            <a:pPr algn="ctr"/>
            <a:r>
              <a:rPr lang="en-US" dirty="0"/>
              <a:t>Path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124200" y="3962400"/>
            <a:ext cx="228600" cy="609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3374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_domain3_Level2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608265"/>
            <a:ext cx="8153401" cy="60792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77400" y="3048000"/>
            <a:ext cx="943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 (m/s)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3601" y="152400"/>
            <a:ext cx="7677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WRF Domain 3 Level 27 Vertical Motion and Terrain</a:t>
            </a:r>
          </a:p>
        </p:txBody>
      </p:sp>
    </p:spTree>
    <p:extLst>
      <p:ext uri="{BB962C8B-B14F-4D97-AF65-F5344CB8AC3E}">
        <p14:creationId xmlns:p14="http://schemas.microsoft.com/office/powerpoint/2010/main" val="2245963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de\Documents\Ruby Mountain\Ruby Mountain\Stares\100412-12044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43318"/>
            <a:ext cx="7620001" cy="66754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099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423" y="365125"/>
            <a:ext cx="10873154" cy="1325563"/>
          </a:xfr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en-US" sz="4000" dirty="0" smtClean="0"/>
              <a:t>TWOLF (Truck mounted Wind Observing Facility)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lvl="1"/>
            <a:r>
              <a:rPr lang="en-US" sz="3200" dirty="0" smtClean="0"/>
              <a:t>2015</a:t>
            </a:r>
          </a:p>
          <a:p>
            <a:pPr marL="457200" lvl="1" indent="0">
              <a:buNone/>
            </a:pPr>
            <a:r>
              <a:rPr lang="en-US" sz="3200" dirty="0"/>
              <a:t>	</a:t>
            </a:r>
            <a:r>
              <a:rPr lang="en-US" sz="3200" dirty="0" smtClean="0"/>
              <a:t>Tornado “chasing” and PECAN</a:t>
            </a:r>
          </a:p>
          <a:p>
            <a:pPr marL="457200" lvl="1" indent="0">
              <a:buNone/>
            </a:pPr>
            <a:endParaRPr lang="en-US" sz="3200" dirty="0" smtClean="0"/>
          </a:p>
          <a:p>
            <a:pPr lvl="1"/>
            <a:r>
              <a:rPr lang="en-US" sz="3200" dirty="0" smtClean="0"/>
              <a:t>2016 </a:t>
            </a:r>
          </a:p>
          <a:p>
            <a:pPr marL="914400" lvl="2" indent="0">
              <a:buNone/>
            </a:pPr>
            <a:r>
              <a:rPr lang="en-US" sz="3200" dirty="0" smtClean="0"/>
              <a:t>Tornado research in May/June</a:t>
            </a:r>
          </a:p>
          <a:p>
            <a:pPr marL="914400" lvl="2" indent="0">
              <a:buNone/>
            </a:pPr>
            <a:r>
              <a:rPr lang="en-US" sz="3200" dirty="0" smtClean="0"/>
              <a:t>Funded by NSF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76530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gde\Desktop\New Folder\DSCN02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600200"/>
            <a:ext cx="4876800" cy="3657600"/>
          </a:xfrm>
          <a:prstGeom prst="rect">
            <a:avLst/>
          </a:prstGeom>
          <a:noFill/>
        </p:spPr>
      </p:pic>
      <p:pic>
        <p:nvPicPr>
          <p:cNvPr id="3" name="Picture 2" descr="C:\Documents and Settings\gde\Desktop\New Folder\DSCN01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1" y="3505200"/>
            <a:ext cx="4386263" cy="31178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30923" y="304800"/>
            <a:ext cx="9683262" cy="10772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TWOLF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Truck mounted Wind Observing </a:t>
            </a:r>
            <a:r>
              <a:rPr lang="en-US" sz="3200" dirty="0" err="1">
                <a:solidFill>
                  <a:schemeClr val="tx1"/>
                </a:solidFill>
              </a:rPr>
              <a:t>Lidar</a:t>
            </a:r>
            <a:r>
              <a:rPr lang="en-US" sz="3200" dirty="0">
                <a:solidFill>
                  <a:schemeClr val="tx1"/>
                </a:solidFill>
              </a:rPr>
              <a:t> Facility</a:t>
            </a:r>
          </a:p>
        </p:txBody>
      </p:sp>
    </p:spTree>
    <p:extLst>
      <p:ext uri="{BB962C8B-B14F-4D97-AF65-F5344CB8AC3E}">
        <p14:creationId xmlns:p14="http://schemas.microsoft.com/office/powerpoint/2010/main" val="34929176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1462</TotalTime>
  <Words>228</Words>
  <Application>Microsoft Office PowerPoint</Application>
  <PresentationFormat>Widescreen</PresentationFormat>
  <Paragraphs>75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Status of TODWL, TWOLF, P3DWL and DAWN: 2015 applications and plans for the near future</vt:lpstr>
      <vt:lpstr>TODWL (Twin Otter Doppler Wind Lidar)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TWOLF (Truck mounted Wind Observing Facility)</vt:lpstr>
      <vt:lpstr>PowerPoint Presentation</vt:lpstr>
      <vt:lpstr>PowerPoint Presentation</vt:lpstr>
      <vt:lpstr>PowerPoint Presentation</vt:lpstr>
      <vt:lpstr>P3DWL</vt:lpstr>
      <vt:lpstr>P3DWL for ONR TPARC and NOAA HFIP</vt:lpstr>
      <vt:lpstr>PowerPoint Presentation</vt:lpstr>
      <vt:lpstr>DAWN </vt:lpstr>
      <vt:lpstr>DAWN, dropsondes and PolarWRF comparisons</vt:lpstr>
      <vt:lpstr>DAWN as installed in NASA DC-8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 Emmitt</dc:creator>
  <cp:lastModifiedBy>Dave Emmitt</cp:lastModifiedBy>
  <cp:revision>3</cp:revision>
  <dcterms:created xsi:type="dcterms:W3CDTF">2015-11-03T11:57:47Z</dcterms:created>
  <dcterms:modified xsi:type="dcterms:W3CDTF">2015-11-04T15:19:47Z</dcterms:modified>
</cp:coreProperties>
</file>