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84" r:id="rId3"/>
    <p:sldId id="328" r:id="rId4"/>
    <p:sldId id="378" r:id="rId5"/>
    <p:sldId id="342" r:id="rId6"/>
    <p:sldId id="332" r:id="rId7"/>
    <p:sldId id="331" r:id="rId8"/>
    <p:sldId id="379" r:id="rId9"/>
    <p:sldId id="337" r:id="rId10"/>
    <p:sldId id="301" r:id="rId11"/>
    <p:sldId id="368" r:id="rId12"/>
    <p:sldId id="339" r:id="rId13"/>
    <p:sldId id="340" r:id="rId14"/>
    <p:sldId id="290" r:id="rId15"/>
    <p:sldId id="366" r:id="rId16"/>
    <p:sldId id="359" r:id="rId17"/>
    <p:sldId id="360" r:id="rId18"/>
    <p:sldId id="300" r:id="rId19"/>
    <p:sldId id="311" r:id="rId20"/>
    <p:sldId id="338" r:id="rId21"/>
    <p:sldId id="294" r:id="rId22"/>
    <p:sldId id="296" r:id="rId23"/>
    <p:sldId id="375" r:id="rId24"/>
    <p:sldId id="374" r:id="rId25"/>
    <p:sldId id="377" r:id="rId26"/>
    <p:sldId id="381" r:id="rId27"/>
    <p:sldId id="380" r:id="rId2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BFBFBF"/>
    <a:srgbClr val="66FF33"/>
    <a:srgbClr val="D9D9D9"/>
    <a:srgbClr val="996633"/>
    <a:srgbClr val="FFFFFF"/>
    <a:srgbClr val="FFFF66"/>
    <a:srgbClr val="FFFF99"/>
    <a:srgbClr val="FF7C80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019" autoAdjust="0"/>
  </p:normalViewPr>
  <p:slideViewPr>
    <p:cSldViewPr snapToGrid="0">
      <p:cViewPr>
        <p:scale>
          <a:sx n="80" d="100"/>
          <a:sy n="80" d="100"/>
        </p:scale>
        <p:origin x="-45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78"/>
    </p:cViewPr>
  </p:sorterViewPr>
  <p:notesViewPr>
    <p:cSldViewPr snapToGrid="0">
      <p:cViewPr varScale="1">
        <p:scale>
          <a:sx n="68" d="100"/>
          <a:sy n="68" d="100"/>
        </p:scale>
        <p:origin x="-2772" y="-90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7F4AE8B-A150-4820-BC27-EE42D733F4B8}" type="datetimeFigureOut">
              <a:rPr lang="en-GB" smtClean="0"/>
              <a:t>04/11/2015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F05C2D-D39A-48CE-B0EB-51A11E4633C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9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04.11.2015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de-DE" sz="12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first time worldwide two wind </a:t>
            </a:r>
            <a:r>
              <a:rPr lang="en-US" altLang="de-DE" sz="12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altLang="de-DE" sz="12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instruments were operated simultaneously on the same aircraft in 2009: The A2D and a well-established coherent reference </a:t>
            </a:r>
            <a:r>
              <a:rPr lang="en-US" altLang="de-DE" sz="12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altLang="de-DE" sz="12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2 µm, the latter being characterized by low random and systematic errors of about 0.1 m/s. During the campaign in 2015 two additional </a:t>
            </a:r>
            <a:r>
              <a:rPr lang="en-US" altLang="de-DE" sz="12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altLang="de-DE" sz="12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 also using both detection principles were operated in </a:t>
            </a:r>
            <a:r>
              <a:rPr lang="en-US" altLang="de-DE" sz="12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paralled</a:t>
            </a:r>
            <a:r>
              <a:rPr lang="en-US" altLang="de-DE" sz="12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NASA DC-8 aircraft.</a:t>
            </a:r>
            <a:endParaRPr lang="de-DE" altLang="de-DE" sz="12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029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RAY</a:t>
            </a:r>
            <a:r>
              <a:rPr lang="en-US" baseline="0" dirty="0" smtClean="0"/>
              <a:t> </a:t>
            </a:r>
            <a:r>
              <a:rPr lang="en-US" dirty="0" smtClean="0"/>
              <a:t>responses per layer for</a:t>
            </a:r>
            <a:r>
              <a:rPr lang="en-US" baseline="0" dirty="0" smtClean="0"/>
              <a:t> </a:t>
            </a:r>
            <a:r>
              <a:rPr lang="en-US" dirty="0" smtClean="0"/>
              <a:t>selected pix. / LOSV </a:t>
            </a:r>
            <a:r>
              <a:rPr lang="en-US" dirty="0" err="1" smtClean="0"/>
              <a:t>corr.ected</a:t>
            </a:r>
            <a:r>
              <a:rPr lang="en-US" dirty="0" smtClean="0"/>
              <a:t> / TLE</a:t>
            </a:r>
            <a:r>
              <a:rPr lang="en-US" baseline="0" dirty="0" smtClean="0"/>
              <a:t> frequencies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13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„</a:t>
            </a:r>
            <a:r>
              <a:rPr lang="de-DE" dirty="0" err="1" smtClean="0"/>
              <a:t>wrt</a:t>
            </a:r>
            <a:r>
              <a:rPr lang="de-DE" dirty="0" smtClean="0"/>
              <a:t> </a:t>
            </a:r>
            <a:r>
              <a:rPr lang="de-DE" dirty="0" err="1" smtClean="0"/>
              <a:t>Mie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r>
              <a:rPr lang="de-DE" dirty="0" smtClean="0"/>
              <a:t>“ </a:t>
            </a:r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err="1" smtClean="0">
                <a:sym typeface="Wingdings" panose="05000000000000000000" pitchFamily="2" charset="2"/>
              </a:rPr>
              <a:t>center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frequency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one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ste</a:t>
            </a:r>
            <a:r>
              <a:rPr lang="de-DE" baseline="0" dirty="0" err="1" smtClean="0">
                <a:sym typeface="Wingdings" panose="05000000000000000000" pitchFamily="2" charset="2"/>
              </a:rPr>
              <a:t>p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with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the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response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closest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to</a:t>
            </a:r>
            <a:r>
              <a:rPr lang="de-DE" baseline="0" dirty="0" smtClean="0">
                <a:sym typeface="Wingdings" panose="05000000000000000000" pitchFamily="2" charset="2"/>
              </a:rPr>
              <a:t> 7.5 (same </a:t>
            </a:r>
            <a:r>
              <a:rPr lang="de-DE" baseline="0" dirty="0" err="1" smtClean="0">
                <a:sym typeface="Wingdings" panose="05000000000000000000" pitchFamily="2" charset="2"/>
              </a:rPr>
              <a:t>intensity</a:t>
            </a:r>
            <a:r>
              <a:rPr lang="de-DE" baseline="0" dirty="0" smtClean="0">
                <a:sym typeface="Wingdings" panose="05000000000000000000" pitchFamily="2" charset="2"/>
              </a:rPr>
              <a:t> on </a:t>
            </a:r>
            <a:r>
              <a:rPr lang="de-DE" baseline="0" dirty="0" err="1" smtClean="0">
                <a:sym typeface="Wingdings" panose="05000000000000000000" pitchFamily="2" charset="2"/>
              </a:rPr>
              <a:t>pixel</a:t>
            </a:r>
            <a:r>
              <a:rPr lang="de-DE" baseline="0" dirty="0" smtClean="0">
                <a:sym typeface="Wingdings" panose="05000000000000000000" pitchFamily="2" charset="2"/>
              </a:rPr>
              <a:t> 7 &amp; 8)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Rayleigh winds processed with case 33: Greenland 20150516s2 - Cal.3 (TLE/+-825/DCO checked/ERR 5)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628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Rayleigh winds processed with case 39: Greenland 20150516s2 - Cal.3 (WM/sym.1500/DCO checked/ERR 5)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468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0" y="314408"/>
            <a:ext cx="914400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6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523778" y="125999"/>
            <a:ext cx="11862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18C7CB6D-895A-4F21-B0E7-2185F6FE5534}" type="slidenum"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24</a:t>
            </a:r>
            <a:endParaRPr lang="en-GB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1818000" y="125999"/>
            <a:ext cx="370774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2015-11-04 &gt; Lidar Working Group  Meeting &gt; AOML Miami &gt; Uwe </a:t>
            </a:r>
            <a:r>
              <a:rPr lang="en-GB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Marksteiner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8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we Green=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0" y="314408"/>
            <a:ext cx="914400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600" dirty="0"/>
          </a:p>
        </p:txBody>
      </p:sp>
      <p:sp>
        <p:nvSpPr>
          <p:cNvPr id="7" name="Rechteck 6"/>
          <p:cNvSpPr/>
          <p:nvPr userDrawn="1"/>
        </p:nvSpPr>
        <p:spPr>
          <a:xfrm>
            <a:off x="1008000" y="6318000"/>
            <a:ext cx="8136000" cy="5400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23778" y="125999"/>
            <a:ext cx="11862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18C7CB6D-895A-4F21-B0E7-2185F6FE5534}" type="slidenum"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42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18000" y="125999"/>
            <a:ext cx="296234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2015-11-04 &gt; LWG Meeting &gt; NOAA Miami &gt; Uwe Marksteiner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5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we YELLOW=To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950976" y="6318504"/>
            <a:ext cx="8193024" cy="53949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0" y="314408"/>
            <a:ext cx="914400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60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523778" y="125999"/>
            <a:ext cx="11862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18C7CB6D-895A-4F21-B0E7-2185F6FE5534}" type="slidenum"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20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818000" y="125999"/>
            <a:ext cx="296234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2015-11-04 &gt; LWG Meeting &gt; NOAA Miami &gt; Uwe Marksteiner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6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we RED=To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978408" y="6318504"/>
            <a:ext cx="8165592" cy="53949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0" y="314408"/>
            <a:ext cx="914400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6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523778" y="125999"/>
            <a:ext cx="11862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18C7CB6D-895A-4F21-B0E7-2185F6FE5534}" type="slidenum"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20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818000" y="125999"/>
            <a:ext cx="296234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2015-11-04 &gt; LWG Meeting &gt; NOAA Miami &gt; Uwe Marksteiner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0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9" r:id="rId3"/>
    <p:sldLayoutId id="2147483660" r:id="rId4"/>
    <p:sldLayoutId id="214748366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 idx="4294967295"/>
          </p:nvPr>
        </p:nvSpPr>
        <p:spPr>
          <a:xfrm>
            <a:off x="106525" y="1111642"/>
            <a:ext cx="7779600" cy="74136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ALADIN Airborne Demonstrator (A2D) – first results</a:t>
            </a:r>
            <a:br>
              <a:rPr lang="en-GB" smtClean="0"/>
            </a:br>
            <a:r>
              <a:rPr lang="en-GB" smtClean="0"/>
              <a:t>from WindVal campaign 2015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06525" y="2251874"/>
            <a:ext cx="7779600" cy="1152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mtClean="0"/>
              <a:t>Uwe Marksteiner, Oliver Reitebuch, Christian Lemmerz, Benjamin Witschas, Stephan Rahm, Andreas Schäfler, Engelbert Nagel</a:t>
            </a:r>
            <a:endParaRPr lang="en-GB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811836" y="1995972"/>
            <a:ext cx="2879043" cy="2852861"/>
          </a:xfrm>
          <a:prstGeom prst="parallelogram">
            <a:avLst>
              <a:gd name="adj" fmla="val 79164"/>
            </a:avLst>
          </a:prstGeom>
          <a:gradFill>
            <a:gsLst>
              <a:gs pos="0">
                <a:srgbClr val="9900CC">
                  <a:alpha val="25000"/>
                </a:srgbClr>
              </a:gs>
              <a:gs pos="100000">
                <a:srgbClr val="9900CC">
                  <a:alpha val="5000"/>
                </a:srgbClr>
              </a:gs>
            </a:gsLst>
            <a:lin ang="5400000" scaled="0"/>
          </a:gradFill>
          <a:ln w="28575" algn="ctr">
            <a:noFill/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3252150" y="4157584"/>
            <a:ext cx="539750" cy="1736725"/>
          </a:xfrm>
          <a:prstGeom prst="parallelogram">
            <a:avLst>
              <a:gd name="adj" fmla="val 85000"/>
            </a:avLst>
          </a:prstGeom>
          <a:gradFill>
            <a:gsLst>
              <a:gs pos="0">
                <a:srgbClr val="9900CC">
                  <a:alpha val="30000"/>
                </a:srgbClr>
              </a:gs>
              <a:gs pos="100000">
                <a:srgbClr val="9900CC">
                  <a:alpha val="5000"/>
                </a:srgb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6" name="Picture 6" descr="Aeo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25" y="24297"/>
            <a:ext cx="17208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al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" y="3078084"/>
            <a:ext cx="6057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0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LADIN_RESULTS\2015_05 ACDC Island\FALCON\ALL_FLIGHTS_da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1" y="807519"/>
            <a:ext cx="4320000" cy="3125606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6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calibration locations 2009 &amp; 2015</a:t>
            </a:r>
            <a:endParaRPr lang="de-DE"/>
          </a:p>
        </p:txBody>
      </p:sp>
      <p:pic>
        <p:nvPicPr>
          <p:cNvPr id="2050" name="Picture 2" descr="H:\Eigene_Dateien\TOOLS\GoogleEarth_Stuff\Flight_Track_AC03_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2" y="807519"/>
            <a:ext cx="4320000" cy="37123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7" name="Rechteck 16"/>
          <p:cNvSpPr/>
          <p:nvPr/>
        </p:nvSpPr>
        <p:spPr>
          <a:xfrm rot="1485638">
            <a:off x="4810702" y="1567953"/>
            <a:ext cx="576000" cy="324000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785756" y="1686296"/>
            <a:ext cx="4049486" cy="4364218"/>
            <a:chOff x="4785756" y="1686296"/>
            <a:chExt cx="4049486" cy="436421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367" y="4034379"/>
              <a:ext cx="3960000" cy="2016135"/>
            </a:xfrm>
            <a:prstGeom prst="rect">
              <a:avLst/>
            </a:prstGeom>
            <a:noFill/>
            <a:ln w="3810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0" name="Gerade Verbindung 19"/>
            <p:cNvCxnSpPr/>
            <p:nvPr/>
          </p:nvCxnSpPr>
          <p:spPr>
            <a:xfrm>
              <a:off x="4785756" y="1769423"/>
              <a:ext cx="59376" cy="2256312"/>
            </a:xfrm>
            <a:prstGeom prst="line">
              <a:avLst/>
            </a:prstGeom>
            <a:ln w="28575">
              <a:solidFill>
                <a:srgbClr val="66FF33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5415148" y="1686296"/>
              <a:ext cx="3420094" cy="2351314"/>
            </a:xfrm>
            <a:prstGeom prst="line">
              <a:avLst/>
            </a:prstGeom>
            <a:ln w="28575">
              <a:solidFill>
                <a:srgbClr val="66FF33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>
              <a:off x="7443303" y="4911370"/>
              <a:ext cx="1294072" cy="58477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smtClean="0"/>
                <a:t>2 calibrations</a:t>
              </a:r>
            </a:p>
            <a:p>
              <a:pPr algn="ctr"/>
              <a:r>
                <a:rPr lang="de-DE" sz="1600" smtClean="0"/>
                <a:t>over sea ice</a:t>
              </a:r>
              <a:endParaRPr lang="de-DE" sz="160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211781" y="5259698"/>
              <a:ext cx="1213922" cy="33855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smtClean="0"/>
                <a:t>1 calibration</a:t>
              </a:r>
              <a:endParaRPr lang="de-DE" sz="160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159781" y="4261862"/>
              <a:ext cx="1294072" cy="338554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smtClean="0"/>
                <a:t>2 calibrations</a:t>
              </a:r>
              <a:endParaRPr lang="de-DE" sz="1600"/>
            </a:p>
          </p:txBody>
        </p:sp>
      </p:grpSp>
      <p:sp>
        <p:nvSpPr>
          <p:cNvPr id="30" name="Rechteck 29"/>
          <p:cNvSpPr/>
          <p:nvPr/>
        </p:nvSpPr>
        <p:spPr>
          <a:xfrm>
            <a:off x="3686412" y="847281"/>
            <a:ext cx="720000" cy="38048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pPr algn="ctr">
              <a:tabLst>
                <a:tab pos="536575" algn="l"/>
                <a:tab pos="1527175" algn="l"/>
              </a:tabLst>
            </a:pPr>
            <a:r>
              <a:rPr lang="de-DE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de-DE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239362" y="847281"/>
            <a:ext cx="720000" cy="38048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pPr algn="ctr">
              <a:tabLst>
                <a:tab pos="536575" algn="l"/>
                <a:tab pos="1527175" algn="l"/>
              </a:tabLst>
            </a:pPr>
            <a:r>
              <a:rPr lang="de-DE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de-DE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19392" y="1068778"/>
            <a:ext cx="432000" cy="43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96882" y="1132043"/>
            <a:ext cx="3966360" cy="4918471"/>
            <a:chOff x="296882" y="1132043"/>
            <a:chExt cx="3966360" cy="491847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82" y="4230744"/>
              <a:ext cx="3960000" cy="181977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cxnSp>
          <p:nvCxnSpPr>
            <p:cNvPr id="10" name="Gerade Verbindung 9"/>
            <p:cNvCxnSpPr>
              <a:stCxn id="12" idx="2"/>
            </p:cNvCxnSpPr>
            <p:nvPr/>
          </p:nvCxnSpPr>
          <p:spPr>
            <a:xfrm flipH="1">
              <a:off x="296883" y="1284778"/>
              <a:ext cx="522509" cy="2930960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stCxn id="12" idx="7"/>
            </p:cNvCxnSpPr>
            <p:nvPr/>
          </p:nvCxnSpPr>
          <p:spPr>
            <a:xfrm>
              <a:off x="1188127" y="1132043"/>
              <a:ext cx="3075115" cy="3083697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406806" y="5138162"/>
              <a:ext cx="1294072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smtClean="0"/>
                <a:t>2 calibrations</a:t>
              </a:r>
              <a:endParaRPr lang="de-DE" sz="1600"/>
            </a:p>
          </p:txBody>
        </p:sp>
      </p:grp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130629" y="1749424"/>
            <a:ext cx="1785824" cy="2600643"/>
            <a:chOff x="-731468" y="1223704"/>
            <a:chExt cx="3312939" cy="4824536"/>
          </a:xfrm>
        </p:grpSpPr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-731468" y="3195379"/>
              <a:ext cx="2879043" cy="2852861"/>
            </a:xfrm>
            <a:prstGeom prst="parallelogram">
              <a:avLst>
                <a:gd name="adj" fmla="val 79164"/>
              </a:avLst>
            </a:prstGeom>
            <a:gradFill>
              <a:gsLst>
                <a:gs pos="0">
                  <a:srgbClr val="9900CC">
                    <a:alpha val="60000"/>
                  </a:srgbClr>
                </a:gs>
                <a:gs pos="100000">
                  <a:srgbClr val="9900CC">
                    <a:alpha val="5000"/>
                  </a:srgbClr>
                </a:gs>
              </a:gsLst>
              <a:lin ang="5400000" scaled="0"/>
            </a:gradFill>
            <a:ln w="28575" algn="ctr">
              <a:noFill/>
              <a:miter lim="800000"/>
              <a:headEnd/>
              <a:tailEnd/>
            </a:ln>
            <a:extLst/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pic>
          <p:nvPicPr>
            <p:cNvPr id="24" name="Picture 6" descr="Aeolu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21" y="1223704"/>
              <a:ext cx="172085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uppieren 24"/>
          <p:cNvGrpSpPr>
            <a:grpSpLocks noChangeAspect="1"/>
          </p:cNvGrpSpPr>
          <p:nvPr/>
        </p:nvGrpSpPr>
        <p:grpSpPr>
          <a:xfrm rot="-2280000">
            <a:off x="285004" y="1986924"/>
            <a:ext cx="1785824" cy="2600643"/>
            <a:chOff x="-731468" y="1223704"/>
            <a:chExt cx="3312939" cy="4824536"/>
          </a:xfrm>
        </p:grpSpPr>
        <p:sp>
          <p:nvSpPr>
            <p:cNvPr id="26" name="AutoShape 11"/>
            <p:cNvSpPr>
              <a:spLocks noChangeArrowheads="1"/>
            </p:cNvSpPr>
            <p:nvPr/>
          </p:nvSpPr>
          <p:spPr bwMode="auto">
            <a:xfrm>
              <a:off x="-731468" y="3195379"/>
              <a:ext cx="2879043" cy="2852861"/>
            </a:xfrm>
            <a:prstGeom prst="parallelogram">
              <a:avLst>
                <a:gd name="adj" fmla="val 79164"/>
              </a:avLst>
            </a:prstGeom>
            <a:gradFill>
              <a:gsLst>
                <a:gs pos="0">
                  <a:srgbClr val="9900CC">
                    <a:alpha val="60000"/>
                  </a:srgbClr>
                </a:gs>
                <a:gs pos="100000">
                  <a:srgbClr val="9900CC">
                    <a:alpha val="5000"/>
                  </a:srgbClr>
                </a:gs>
              </a:gsLst>
              <a:lin ang="5400000" scaled="0"/>
            </a:gradFill>
            <a:ln w="28575" algn="ctr">
              <a:noFill/>
              <a:miter lim="800000"/>
              <a:headEnd/>
              <a:tailEnd/>
            </a:ln>
            <a:extLst/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pic>
          <p:nvPicPr>
            <p:cNvPr id="27" name="Picture 6" descr="Aeolu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21" y="1223704"/>
              <a:ext cx="172085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A2D calibration - Rayleigh channel (movie)</a:t>
            </a:r>
            <a:endParaRPr lang="de-DE"/>
          </a:p>
        </p:txBody>
      </p:sp>
      <p:pic>
        <p:nvPicPr>
          <p:cNvPr id="6" name="2015-10-06 - RayRespCalSim_E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812271"/>
            <a:ext cx="8915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717741"/>
            <a:ext cx="6480000" cy="452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245730" y="4352164"/>
            <a:ext cx="585718" cy="1084210"/>
            <a:chOff x="1951" y="3266"/>
            <a:chExt cx="369" cy="683"/>
          </a:xfrm>
        </p:grpSpPr>
        <p:sp>
          <p:nvSpPr>
            <p:cNvPr id="4" name="Line 72"/>
            <p:cNvSpPr>
              <a:spLocks noChangeShapeType="1"/>
            </p:cNvSpPr>
            <p:nvPr/>
          </p:nvSpPr>
          <p:spPr bwMode="auto">
            <a:xfrm flipV="1">
              <a:off x="2132" y="3266"/>
              <a:ext cx="0" cy="476"/>
            </a:xfrm>
            <a:prstGeom prst="lin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18000" bIns="288000"/>
            <a:lstStyle/>
            <a:p>
              <a:pPr>
                <a:defRPr/>
              </a:pP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1951" y="3736"/>
              <a:ext cx="369" cy="21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de-DE" i="1" dirty="0">
                  <a:solidFill>
                    <a:srgbClr val="FF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(B)</a:t>
              </a: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5336511" y="4407723"/>
            <a:ext cx="585720" cy="1028650"/>
            <a:chOff x="2827" y="3301"/>
            <a:chExt cx="369" cy="648"/>
          </a:xfrm>
        </p:grpSpPr>
        <p:sp>
          <p:nvSpPr>
            <p:cNvPr id="7" name="Line 73"/>
            <p:cNvSpPr>
              <a:spLocks noChangeShapeType="1"/>
            </p:cNvSpPr>
            <p:nvPr/>
          </p:nvSpPr>
          <p:spPr bwMode="auto">
            <a:xfrm flipV="1">
              <a:off x="3010" y="3301"/>
              <a:ext cx="0" cy="454"/>
            </a:xfrm>
            <a:prstGeom prst="lin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18000" bIns="288000"/>
            <a:lstStyle/>
            <a:p>
              <a:pPr>
                <a:defRPr/>
              </a:pP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70"/>
            <p:cNvSpPr txBox="1">
              <a:spLocks noChangeArrowheads="1"/>
            </p:cNvSpPr>
            <p:nvPr/>
          </p:nvSpPr>
          <p:spPr bwMode="auto">
            <a:xfrm>
              <a:off x="2827" y="3736"/>
              <a:ext cx="369" cy="21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de-DE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(A)</a:t>
              </a:r>
            </a:p>
          </p:txBody>
        </p:sp>
      </p:grpSp>
      <p:cxnSp>
        <p:nvCxnSpPr>
          <p:cNvPr id="9" name="Gerade Verbindung mit Pfeil 8"/>
          <p:cNvCxnSpPr/>
          <p:nvPr/>
        </p:nvCxnSpPr>
        <p:spPr bwMode="auto">
          <a:xfrm>
            <a:off x="1629838" y="5973463"/>
            <a:ext cx="2088000" cy="0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5186933" y="5973463"/>
            <a:ext cx="1440000" cy="0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 bwMode="auto">
          <a:xfrm>
            <a:off x="1332000" y="5804186"/>
            <a:ext cx="648000" cy="3189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defRPr/>
            </a:pPr>
            <a:r>
              <a:rPr lang="de-DE" sz="1600" b="1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endParaRPr 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624000" y="5804186"/>
            <a:ext cx="1188000" cy="3189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defRPr/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713601" y="5329770"/>
            <a:ext cx="1731179" cy="940377"/>
            <a:chOff x="23258635" y="19899059"/>
            <a:chExt cx="1731179" cy="940377"/>
          </a:xfrm>
        </p:grpSpPr>
        <p:sp>
          <p:nvSpPr>
            <p:cNvPr id="14" name="Text Box 70"/>
            <p:cNvSpPr txBox="1">
              <a:spLocks noChangeArrowheads="1"/>
            </p:cNvSpPr>
            <p:nvPr/>
          </p:nvSpPr>
          <p:spPr bwMode="auto">
            <a:xfrm>
              <a:off x="23508511" y="19899059"/>
              <a:ext cx="1231427" cy="33855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de-DE" smtClean="0">
                  <a:latin typeface="Arial" panose="020B0604020202020204" pitchFamily="34" charset="0"/>
                  <a:cs typeface="Arial" panose="020B0604020202020204" pitchFamily="34" charset="0"/>
                </a:rPr>
                <a:t>Response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23258635" y="20234399"/>
                  <a:ext cx="1731179" cy="605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/>
                          </a:rPr>
                          <m:t>𝑅</m:t>
                        </m:r>
                        <m:r>
                          <a:rPr lang="de-DE" sz="16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16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16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  <m:t>𝑰</m:t>
                            </m:r>
                            <m:r>
                              <a:rPr lang="de-DE" sz="16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de-DE" sz="16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de-DE" sz="16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𝑰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𝑩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) </m:t>
                            </m:r>
                          </m:num>
                          <m:den>
                            <m:r>
                              <a:rPr lang="de-DE" sz="16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  <m:t>𝑰</m:t>
                            </m:r>
                            <m:d>
                              <m:dPr>
                                <m:ctrlPr>
                                  <a:rPr lang="de-DE" sz="1600" b="1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b="1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e>
                            </m:d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𝑰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de-DE" sz="1600" b="1" i="1" smtClean="0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𝑩</m:t>
                            </m:r>
                            <m:r>
                              <a:rPr lang="de-DE" sz="1600" b="1" i="1">
                                <a:solidFill>
                                  <a:srgbClr val="FF66CC"/>
                                </a:solidFill>
                                <a:latin typeface="Cambria Math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de-DE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58635" y="20234399"/>
                  <a:ext cx="1731179" cy="60503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 ► A2D </a:t>
            </a:r>
            <a:r>
              <a:rPr lang="de-DE" dirty="0" err="1" smtClean="0"/>
              <a:t>calibration</a:t>
            </a:r>
            <a:r>
              <a:rPr lang="de-DE" dirty="0" smtClean="0"/>
              <a:t> - Rayleigh </a:t>
            </a:r>
            <a:r>
              <a:rPr lang="de-DE" dirty="0" err="1" smtClean="0"/>
              <a:t>channel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4108861" y="1757544"/>
            <a:ext cx="936000" cy="198000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228600" y="1128713"/>
            <a:ext cx="8686800" cy="4600575"/>
            <a:chOff x="228600" y="1128713"/>
            <a:chExt cx="8686800" cy="46005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28713"/>
              <a:ext cx="8686800" cy="460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86745" y="1247468"/>
              <a:ext cx="3996000" cy="104400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72000" tIns="36000" rIns="72000" bIns="36000" rtlCol="0">
              <a:spAutoFit/>
            </a:bodyPr>
            <a:lstStyle/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	    4 	×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auxiliary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range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gates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(L0-L3)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		× internal </a:t>
              </a:r>
              <a:r>
                <a:rPr lang="de-DE" sz="16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reference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	(INT=L4)</a:t>
              </a: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</a:t>
              </a:r>
              <a:endParaRPr lang="de-DE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 ► Rayleigh </a:t>
            </a:r>
            <a:r>
              <a:rPr lang="de-DE" dirty="0" err="1" smtClean="0"/>
              <a:t>response</a:t>
            </a:r>
            <a:r>
              <a:rPr lang="de-DE" dirty="0" smtClean="0"/>
              <a:t> </a:t>
            </a:r>
            <a:r>
              <a:rPr lang="de-DE" dirty="0" err="1" smtClean="0"/>
              <a:t>curves</a:t>
            </a:r>
            <a:r>
              <a:rPr lang="de-DE" dirty="0" smtClean="0"/>
              <a:t> (2015-05-16 </a:t>
            </a:r>
            <a:r>
              <a:rPr lang="de-DE" dirty="0"/>
              <a:t>a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28600" y="1128713"/>
            <a:ext cx="8686800" cy="4600575"/>
            <a:chOff x="228600" y="1128713"/>
            <a:chExt cx="8686800" cy="46005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28713"/>
              <a:ext cx="8686800" cy="460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86745" y="1247468"/>
              <a:ext cx="3996000" cy="10575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72000" tIns="36000" rIns="72000" bIns="36000" rtlCol="0">
              <a:spAutoFit/>
            </a:bodyPr>
            <a:lstStyle/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	    4 	×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auxiliary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range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gates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(L0-L3)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		× internal </a:t>
              </a:r>
              <a:r>
                <a:rPr lang="de-DE" sz="16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reference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	(INT=L4)</a:t>
              </a: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20	×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atmospheric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range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gates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(L5-L24)</a:t>
              </a: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>
                  <a:latin typeface="Arial" pitchFamily="34" charset="0"/>
                  <a:cs typeface="Arial" pitchFamily="34" charset="0"/>
                </a:rPr>
                <a:t> </a:t>
              </a:r>
              <a:endParaRPr lang="de-DE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28600" y="1128713"/>
            <a:ext cx="8686800" cy="4600575"/>
            <a:chOff x="228600" y="1128713"/>
            <a:chExt cx="8686800" cy="46005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28713"/>
              <a:ext cx="8686800" cy="460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786745" y="1247468"/>
              <a:ext cx="3996000" cy="104400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72000" tIns="36000" rIns="72000" bIns="36000" rtlCol="0">
              <a:spAutoFit/>
            </a:bodyPr>
            <a:lstStyle/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	    4 	×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auxiliary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range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gates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(L0-L3)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		× internal </a:t>
              </a:r>
              <a:r>
                <a:rPr lang="de-DE" sz="16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reference</a:t>
              </a:r>
              <a:r>
                <a:rPr lang="de-DE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	(INT=L4)</a:t>
              </a: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	20	×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atmospheric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range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gates</a:t>
              </a:r>
              <a:r>
                <a:rPr lang="de-DE" sz="1600" dirty="0"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(L5-L24)</a:t>
              </a:r>
            </a:p>
            <a:p>
              <a:pPr>
                <a:tabLst>
                  <a:tab pos="355600" algn="r"/>
                  <a:tab pos="450850" algn="l"/>
                  <a:tab pos="2957513" algn="l"/>
                </a:tabLst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sz="16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sz="1600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	× </a:t>
              </a:r>
              <a:r>
                <a:rPr lang="de-DE" sz="1600" dirty="0" err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ground</a:t>
              </a:r>
              <a:r>
                <a:rPr lang="de-DE" sz="16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return</a:t>
              </a:r>
              <a:r>
                <a:rPr lang="de-DE" sz="16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	(L19-L20)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2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56213"/>
            <a:ext cx="90963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 ► </a:t>
            </a:r>
            <a:r>
              <a:rPr lang="de-DE" dirty="0" err="1" smtClean="0"/>
              <a:t>Mie</a:t>
            </a:r>
            <a:r>
              <a:rPr lang="de-DE" dirty="0" smtClean="0"/>
              <a:t> </a:t>
            </a:r>
            <a:r>
              <a:rPr lang="de-DE" dirty="0" err="1" smtClean="0"/>
              <a:t>response</a:t>
            </a:r>
            <a:r>
              <a:rPr lang="de-DE" dirty="0" smtClean="0"/>
              <a:t> </a:t>
            </a:r>
            <a:r>
              <a:rPr lang="de-DE" dirty="0" err="1" smtClean="0"/>
              <a:t>curves</a:t>
            </a:r>
            <a:r>
              <a:rPr lang="de-DE" dirty="0" smtClean="0"/>
              <a:t> (2009-09-21 </a:t>
            </a:r>
            <a:r>
              <a:rPr lang="de-DE" dirty="0"/>
              <a:t>b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592000" y="991566"/>
            <a:ext cx="3960000" cy="33855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Internal Reference &amp;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5" y="729000"/>
            <a:ext cx="7434911" cy="5400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feld 2"/>
          <p:cNvSpPr txBox="1"/>
          <p:nvPr/>
        </p:nvSpPr>
        <p:spPr>
          <a:xfrm>
            <a:off x="2383099" y="878647"/>
            <a:ext cx="3577189" cy="113453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>
              <a:tabLst>
                <a:tab pos="534988" algn="l"/>
              </a:tabLst>
            </a:pPr>
            <a:r>
              <a:rPr lang="de-DE" sz="1600" b="1" smtClean="0">
                <a:latin typeface="Arial" panose="020B0604020202020204" pitchFamily="34" charset="0"/>
                <a:cs typeface="Arial" panose="020B0604020202020204" pitchFamily="34" charset="0"/>
              </a:rPr>
              <a:t>TLE</a:t>
            </a:r>
            <a:r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:	commanded relative frequencies</a:t>
            </a:r>
          </a:p>
          <a:p>
            <a:pPr>
              <a:tabLst>
                <a:tab pos="534988" algn="l"/>
              </a:tabLst>
            </a:pP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⇒ Aeolus &amp; A2D</a:t>
            </a:r>
          </a:p>
          <a:p>
            <a:pPr>
              <a:spcBef>
                <a:spcPts val="600"/>
              </a:spcBef>
              <a:tabLst>
                <a:tab pos="534988" algn="l"/>
              </a:tabLst>
            </a:pPr>
            <a:r>
              <a:rPr lang="de-DE" sz="1600" b="1" smtClean="0"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:	measured absolute frequencies</a:t>
            </a:r>
          </a:p>
          <a:p>
            <a:pPr>
              <a:tabLst>
                <a:tab pos="534988" algn="l"/>
              </a:tabLst>
            </a:pPr>
            <a:r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	⇒ only A2D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Rayleigh calibrations – internal reference (WM corrected)</a:t>
            </a:r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6381"/>
              </p:ext>
            </p:extLst>
          </p:nvPr>
        </p:nvGraphicFramePr>
        <p:xfrm>
          <a:off x="5692237" y="3273302"/>
          <a:ext cx="2304000" cy="238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"/>
                <a:gridCol w="100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MHz</a:t>
                      </a:r>
                      <a:r>
                        <a:rPr lang="de-DE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de-DE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- 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-0.00070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-0.00096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0.000458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-0.00090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0.000457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-0.00019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0.000455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-0.00133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QC</a:t>
                      </a: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needed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0.000456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-0.00083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0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5" y="729000"/>
            <a:ext cx="7434911" cy="5400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Rayleigh calibrations – ground return (WM corrected)</a:t>
            </a:r>
            <a:endParaRPr lang="de-DE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3613"/>
              </p:ext>
            </p:extLst>
          </p:nvPr>
        </p:nvGraphicFramePr>
        <p:xfrm>
          <a:off x="5692237" y="3273302"/>
          <a:ext cx="2304000" cy="238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"/>
                <a:gridCol w="100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MHz</a:t>
                      </a:r>
                      <a:r>
                        <a:rPr lang="de-DE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de-DE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- 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0.000458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0.01582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0.000460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0.01592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0.000455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0.01300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DE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0.000454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0.01444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0.000452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0.01025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de-DE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QC</a:t>
                      </a: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needed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0.000457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0.00947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1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262063"/>
            <a:ext cx="80105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360363"/>
          </a:xfrm>
          <a:prstGeom prst="rect">
            <a:avLst/>
          </a:prstGeom>
        </p:spPr>
        <p:txBody>
          <a:bodyPr anchor="ctr"/>
          <a:lstStyle/>
          <a:p>
            <a:r>
              <a:rPr lang="de-DE" dirty="0"/>
              <a:t> ► </a:t>
            </a:r>
            <a:r>
              <a:rPr lang="de-DE" dirty="0" err="1" smtClean="0"/>
              <a:t>Mie</a:t>
            </a:r>
            <a:r>
              <a:rPr lang="de-DE" dirty="0" smtClean="0"/>
              <a:t> </a:t>
            </a:r>
            <a:r>
              <a:rPr lang="de-DE" dirty="0" err="1" smtClean="0"/>
              <a:t>calibrations</a:t>
            </a:r>
            <a:r>
              <a:rPr lang="de-DE" dirty="0" smtClean="0"/>
              <a:t> – internal </a:t>
            </a:r>
            <a:r>
              <a:rPr lang="de-DE" dirty="0" err="1" smtClean="0"/>
              <a:t>reference</a:t>
            </a:r>
            <a:r>
              <a:rPr lang="de-DE" dirty="0" smtClean="0"/>
              <a:t> (TLE)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78940"/>
              </p:ext>
            </p:extLst>
          </p:nvPr>
        </p:nvGraphicFramePr>
        <p:xfrm>
          <a:off x="1334000" y="3795814"/>
          <a:ext cx="2304000" cy="238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"/>
                <a:gridCol w="100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MHz*pix</a:t>
                      </a:r>
                      <a:r>
                        <a:rPr lang="de-DE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de-DE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</a:t>
                      </a:r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-98.85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-98.37</a:t>
                      </a:r>
                      <a:endParaRPr lang="de-DE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7.29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-99.79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7.40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-99.94</a:t>
                      </a:r>
                      <a:endParaRPr lang="de-DE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7.41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-98.78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7.42</a:t>
                      </a:r>
                      <a:endParaRPr lang="de-DE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QC</a:t>
                      </a: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needed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-98.49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7.37</a:t>
                      </a:r>
                      <a:endParaRPr lang="de-DE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1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262063"/>
            <a:ext cx="80105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360363"/>
          </a:xfrm>
          <a:prstGeom prst="rect">
            <a:avLst/>
          </a:prstGeom>
        </p:spPr>
        <p:txBody>
          <a:bodyPr anchor="ctr"/>
          <a:lstStyle/>
          <a:p>
            <a:r>
              <a:rPr lang="de-DE" dirty="0"/>
              <a:t> ► </a:t>
            </a:r>
            <a:r>
              <a:rPr lang="de-DE" dirty="0" err="1" smtClean="0"/>
              <a:t>Mie</a:t>
            </a:r>
            <a:r>
              <a:rPr lang="de-DE" dirty="0" smtClean="0"/>
              <a:t> </a:t>
            </a:r>
            <a:r>
              <a:rPr lang="de-DE" dirty="0" err="1" smtClean="0"/>
              <a:t>calibrations</a:t>
            </a:r>
            <a:r>
              <a:rPr lang="de-DE" dirty="0" smtClean="0"/>
              <a:t> – 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return</a:t>
            </a:r>
            <a:r>
              <a:rPr lang="de-DE" dirty="0" smtClean="0"/>
              <a:t> (TLE, </a:t>
            </a:r>
            <a:r>
              <a:rPr lang="de-DE" dirty="0" err="1" smtClean="0"/>
              <a:t>sum</a:t>
            </a:r>
            <a:r>
              <a:rPr lang="de-DE" dirty="0" smtClean="0"/>
              <a:t>, LOSV </a:t>
            </a:r>
            <a:r>
              <a:rPr lang="de-DE" dirty="0" err="1" smtClean="0"/>
              <a:t>corr</a:t>
            </a:r>
            <a:r>
              <a:rPr lang="de-DE" dirty="0" smtClean="0"/>
              <a:t>.)</a:t>
            </a:r>
            <a:endParaRPr lang="de-DE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193142"/>
              </p:ext>
            </p:extLst>
          </p:nvPr>
        </p:nvGraphicFramePr>
        <p:xfrm>
          <a:off x="1334000" y="3795814"/>
          <a:ext cx="2304000" cy="238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"/>
                <a:gridCol w="100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MHz*pix</a:t>
                      </a:r>
                      <a:r>
                        <a:rPr lang="de-DE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de-DE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  <a:endParaRPr lang="de-DE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</a:t>
                      </a:r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-97.21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-96.75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7.24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-96.61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7.29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-97.08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7.31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-95.99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7.32</a:t>
                      </a:r>
                      <a:endParaRPr lang="de-DE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4747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QC</a:t>
                      </a: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needed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-94.90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7.19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5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479470" y="913981"/>
            <a:ext cx="5400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Recall of 2009 results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358220" y="4564154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Calibration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3343375"/>
            <a:ext cx="3060000" cy="1632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8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Outline</a:t>
            </a:r>
            <a:endParaRPr lang="de-DE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4136189"/>
            <a:ext cx="1800000" cy="1256041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5570657"/>
            <a:ext cx="1800000" cy="56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913981"/>
            <a:ext cx="3060000" cy="2087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3" name="Rechteck 12"/>
          <p:cNvSpPr/>
          <p:nvPr/>
        </p:nvSpPr>
        <p:spPr>
          <a:xfrm>
            <a:off x="1" y="795647"/>
            <a:ext cx="9144000" cy="234000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203864" y="4085112"/>
            <a:ext cx="4940135" cy="140400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479470" y="3343375"/>
            <a:ext cx="54000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First results from 2015 airborne campaign in Iceland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358220" y="5651021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en-GB" sz="2000" b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Winds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106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479470" y="913981"/>
            <a:ext cx="5400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Recall of 2009 results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479470" y="3343375"/>
            <a:ext cx="54000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First results from 2015 airborne campaign in Iceland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3343375"/>
            <a:ext cx="3060000" cy="1632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8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Outline</a:t>
            </a:r>
            <a:endParaRPr lang="de-DE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358220" y="4564154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GB" sz="2000" b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Calibration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 W3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358220" y="5651021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en-GB" sz="2000" b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Winds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 W3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4136189"/>
            <a:ext cx="1800000" cy="1256041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5570657"/>
            <a:ext cx="1800000" cy="56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913981"/>
            <a:ext cx="3060000" cy="2087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727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76167"/>
            <a:ext cx="8963025" cy="2771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209708" y="3099459"/>
            <a:ext cx="1212439" cy="1051711"/>
            <a:chOff x="5470153" y="4594899"/>
            <a:chExt cx="1212439" cy="1051711"/>
          </a:xfrm>
        </p:grpSpPr>
        <p:sp>
          <p:nvSpPr>
            <p:cNvPr id="12" name="Textfeld 11"/>
            <p:cNvSpPr txBox="1"/>
            <p:nvPr/>
          </p:nvSpPr>
          <p:spPr>
            <a:xfrm>
              <a:off x="5470153" y="5154167"/>
              <a:ext cx="1212439" cy="492443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 anchor="ctr">
              <a:spAutoFit/>
            </a:bodyPr>
            <a:lstStyle/>
            <a:p>
              <a:pPr algn="ctr"/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istributed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round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echo</a:t>
              </a:r>
            </a:p>
          </p:txBody>
        </p:sp>
        <p:cxnSp>
          <p:nvCxnSpPr>
            <p:cNvPr id="13" name="Gerade Verbindung mit Pfeil 12"/>
            <p:cNvCxnSpPr>
              <a:stCxn id="12" idx="0"/>
            </p:cNvCxnSpPr>
            <p:nvPr/>
          </p:nvCxnSpPr>
          <p:spPr>
            <a:xfrm flipH="1" flipV="1">
              <a:off x="6044217" y="4594899"/>
              <a:ext cx="32156" cy="55926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>
            <a:off x="360692" y="3051957"/>
            <a:ext cx="2726892" cy="1939005"/>
            <a:chOff x="5338608" y="3844085"/>
            <a:chExt cx="2726892" cy="1939005"/>
          </a:xfr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grpSpPr>
        <p:sp>
          <p:nvSpPr>
            <p:cNvPr id="16" name="Textfeld 15"/>
            <p:cNvSpPr txBox="1"/>
            <p:nvPr/>
          </p:nvSpPr>
          <p:spPr>
            <a:xfrm>
              <a:off x="5338608" y="5290647"/>
              <a:ext cx="2057222" cy="49244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 anchor="ctr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speed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≈ 0 m/s</a:t>
              </a:r>
            </a:p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7" name="Gerade Verbindung mit Pfeil 16"/>
            <p:cNvCxnSpPr>
              <a:stCxn id="16" idx="0"/>
            </p:cNvCxnSpPr>
            <p:nvPr/>
          </p:nvCxnSpPr>
          <p:spPr>
            <a:xfrm flipV="1">
              <a:off x="6367219" y="3844085"/>
              <a:ext cx="1698281" cy="144656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>
            <a:off x="5522027" y="729895"/>
            <a:ext cx="3298399" cy="246221"/>
            <a:chOff x="4700896" y="5321425"/>
            <a:chExt cx="3298399" cy="246221"/>
          </a:xfrm>
        </p:grpSpPr>
        <p:sp>
          <p:nvSpPr>
            <p:cNvPr id="19" name="Textfeld 18"/>
            <p:cNvSpPr txBox="1"/>
            <p:nvPr/>
          </p:nvSpPr>
          <p:spPr>
            <a:xfrm>
              <a:off x="5539720" y="5321425"/>
              <a:ext cx="2459575" cy="246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 anchor="ctr">
              <a:spAutoFit/>
            </a:bodyPr>
            <a:lstStyle/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Internal Reference (0 m/s)</a:t>
              </a:r>
            </a:p>
          </p:txBody>
        </p:sp>
        <p:cxnSp>
          <p:nvCxnSpPr>
            <p:cNvPr id="20" name="Gerade Verbindung mit Pfeil 19"/>
            <p:cNvCxnSpPr>
              <a:stCxn id="19" idx="1"/>
            </p:cNvCxnSpPr>
            <p:nvPr/>
          </p:nvCxnSpPr>
          <p:spPr>
            <a:xfrm flipH="1">
              <a:off x="4700896" y="5444536"/>
              <a:ext cx="838824" cy="613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/>
          <p:cNvSpPr txBox="1"/>
          <p:nvPr/>
        </p:nvSpPr>
        <p:spPr>
          <a:xfrm>
            <a:off x="1370614" y="734498"/>
            <a:ext cx="1965850" cy="24622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36000" tIns="0" rIns="36000" bIns="0" rtlCol="0" anchor="ctr">
            <a:spAutoFit/>
          </a:bodyPr>
          <a:lstStyle/>
          <a:p>
            <a:pPr algn="ctr"/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9100 m</a:t>
            </a:r>
          </a:p>
        </p:txBody>
      </p:sp>
      <p:sp>
        <p:nvSpPr>
          <p:cNvPr id="22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2015-05-19 - </a:t>
            </a:r>
            <a:r>
              <a:rPr lang="de-DE"/>
              <a:t>Greenland: A2D Rayleigh LOS winds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6174109" y="1734508"/>
            <a:ext cx="1509226" cy="2223943"/>
            <a:chOff x="6174109" y="1675133"/>
            <a:chExt cx="1509226" cy="2223943"/>
          </a:xfrm>
        </p:grpSpPr>
        <p:sp>
          <p:nvSpPr>
            <p:cNvPr id="9" name="Textfeld 8"/>
            <p:cNvSpPr txBox="1"/>
            <p:nvPr/>
          </p:nvSpPr>
          <p:spPr>
            <a:xfrm>
              <a:off x="6759688" y="3652855"/>
              <a:ext cx="664212" cy="246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 anchor="ctr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clouds</a:t>
              </a:r>
              <a:endParaRPr lang="de-DE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Gerade Verbindung mit Pfeil 9"/>
            <p:cNvCxnSpPr>
              <a:stCxn id="9" idx="0"/>
            </p:cNvCxnSpPr>
            <p:nvPr/>
          </p:nvCxnSpPr>
          <p:spPr>
            <a:xfrm flipH="1" flipV="1">
              <a:off x="6174109" y="2671419"/>
              <a:ext cx="917685" cy="98143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>
              <a:stCxn id="9" idx="0"/>
            </p:cNvCxnSpPr>
            <p:nvPr/>
          </p:nvCxnSpPr>
          <p:spPr>
            <a:xfrm flipV="1">
              <a:off x="7091794" y="1675133"/>
              <a:ext cx="392497" cy="19777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9" idx="0"/>
            </p:cNvCxnSpPr>
            <p:nvPr/>
          </p:nvCxnSpPr>
          <p:spPr>
            <a:xfrm flipV="1">
              <a:off x="7091794" y="2576945"/>
              <a:ext cx="591541" cy="107591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3657599"/>
            <a:ext cx="2880000" cy="25128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>
            <a:off x="3540976" y="4856966"/>
            <a:ext cx="144000" cy="7200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2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713082"/>
            <a:ext cx="8640000" cy="26718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6163294" y="1480997"/>
            <a:ext cx="1156514" cy="764271"/>
            <a:chOff x="6377050" y="1706628"/>
            <a:chExt cx="1156514" cy="764271"/>
          </a:xfrm>
        </p:grpSpPr>
        <p:sp>
          <p:nvSpPr>
            <p:cNvPr id="11" name="Textfeld 10"/>
            <p:cNvSpPr txBox="1"/>
            <p:nvPr/>
          </p:nvSpPr>
          <p:spPr>
            <a:xfrm>
              <a:off x="6398340" y="2052370"/>
              <a:ext cx="561620" cy="246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lang="de-DE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Gerade Verbindung mit Pfeil 11"/>
            <p:cNvCxnSpPr>
              <a:stCxn id="11" idx="3"/>
            </p:cNvCxnSpPr>
            <p:nvPr/>
          </p:nvCxnSpPr>
          <p:spPr>
            <a:xfrm flipV="1">
              <a:off x="6959960" y="1706628"/>
              <a:ext cx="559956" cy="46885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11" idx="3"/>
            </p:cNvCxnSpPr>
            <p:nvPr/>
          </p:nvCxnSpPr>
          <p:spPr>
            <a:xfrm>
              <a:off x="6959960" y="2175481"/>
              <a:ext cx="573604" cy="2954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>
              <a:stCxn id="11" idx="2"/>
            </p:cNvCxnSpPr>
            <p:nvPr/>
          </p:nvCxnSpPr>
          <p:spPr>
            <a:xfrm flipH="1">
              <a:off x="6377050" y="2298591"/>
              <a:ext cx="302100" cy="1477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/>
          <p:cNvGrpSpPr/>
          <p:nvPr/>
        </p:nvGrpSpPr>
        <p:grpSpPr>
          <a:xfrm>
            <a:off x="180975" y="2010062"/>
            <a:ext cx="8640000" cy="4139872"/>
            <a:chOff x="180975" y="2010062"/>
            <a:chExt cx="8640000" cy="4139872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" y="3478054"/>
              <a:ext cx="8640000" cy="26718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ieren 6"/>
            <p:cNvGrpSpPr/>
            <p:nvPr/>
          </p:nvGrpSpPr>
          <p:grpSpPr>
            <a:xfrm>
              <a:off x="1960962" y="2010062"/>
              <a:ext cx="3941074" cy="3179455"/>
              <a:chOff x="4976437" y="5215722"/>
              <a:chExt cx="3941074" cy="3179455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4976437" y="5215722"/>
                <a:ext cx="2199889" cy="49244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0" rIns="36000" bIns="0" rtlCol="0">
                <a:spAutoFit/>
              </a:bodyPr>
              <a:lstStyle/>
              <a:p>
                <a:pPr algn="ctr"/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Mie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winds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match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well</a:t>
                </a:r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Rayleigh wind 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endParaRPr lang="de-DE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Gerade Verbindung mit Pfeil 8"/>
              <p:cNvCxnSpPr>
                <a:stCxn id="8" idx="3"/>
              </p:cNvCxnSpPr>
              <p:nvPr/>
            </p:nvCxnSpPr>
            <p:spPr>
              <a:xfrm>
                <a:off x="7176326" y="5461944"/>
                <a:ext cx="1741185" cy="29332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Gerade Verbindung mit Pfeil 14"/>
            <p:cNvCxnSpPr>
              <a:stCxn id="8" idx="3"/>
            </p:cNvCxnSpPr>
            <p:nvPr/>
          </p:nvCxnSpPr>
          <p:spPr>
            <a:xfrm>
              <a:off x="4160851" y="2256284"/>
              <a:ext cx="1669933" cy="1544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665223" y="964680"/>
            <a:ext cx="2057222" cy="1814146"/>
            <a:chOff x="5338608" y="5352202"/>
            <a:chExt cx="2057222" cy="1814146"/>
          </a:xfrm>
        </p:grpSpPr>
        <p:sp>
          <p:nvSpPr>
            <p:cNvPr id="17" name="Textfeld 16"/>
            <p:cNvSpPr txBox="1"/>
            <p:nvPr/>
          </p:nvSpPr>
          <p:spPr>
            <a:xfrm>
              <a:off x="5338608" y="5352202"/>
              <a:ext cx="2057222" cy="4924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speed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≈ 0 m/s</a:t>
              </a:r>
            </a:p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18" name="Gerade Verbindung mit Pfeil 17"/>
            <p:cNvCxnSpPr>
              <a:stCxn id="17" idx="2"/>
            </p:cNvCxnSpPr>
            <p:nvPr/>
          </p:nvCxnSpPr>
          <p:spPr>
            <a:xfrm flipH="1">
              <a:off x="5872793" y="5844645"/>
              <a:ext cx="494426" cy="132170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/>
          <p:cNvGrpSpPr/>
          <p:nvPr/>
        </p:nvGrpSpPr>
        <p:grpSpPr>
          <a:xfrm>
            <a:off x="4444905" y="1420199"/>
            <a:ext cx="1645250" cy="812362"/>
            <a:chOff x="5426510" y="4978222"/>
            <a:chExt cx="1645250" cy="812362"/>
          </a:xfrm>
        </p:grpSpPr>
        <p:sp>
          <p:nvSpPr>
            <p:cNvPr id="20" name="Textfeld 19"/>
            <p:cNvSpPr txBox="1"/>
            <p:nvPr/>
          </p:nvSpPr>
          <p:spPr>
            <a:xfrm>
              <a:off x="5426510" y="4978222"/>
              <a:ext cx="1645250" cy="246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altitude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≈ 1500 m</a:t>
              </a:r>
            </a:p>
          </p:txBody>
        </p:sp>
        <p:cxnSp>
          <p:nvCxnSpPr>
            <p:cNvPr id="21" name="Gerade Verbindung mit Pfeil 20"/>
            <p:cNvCxnSpPr>
              <a:stCxn id="20" idx="2"/>
            </p:cNvCxnSpPr>
            <p:nvPr/>
          </p:nvCxnSpPr>
          <p:spPr>
            <a:xfrm>
              <a:off x="6249135" y="5224443"/>
              <a:ext cx="634506" cy="5661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/>
          <p:cNvGrpSpPr/>
          <p:nvPr/>
        </p:nvGrpSpPr>
        <p:grpSpPr>
          <a:xfrm>
            <a:off x="4925267" y="991238"/>
            <a:ext cx="1920421" cy="293427"/>
            <a:chOff x="5253753" y="5215722"/>
            <a:chExt cx="1920421" cy="293427"/>
          </a:xfrm>
        </p:grpSpPr>
        <p:sp>
          <p:nvSpPr>
            <p:cNvPr id="23" name="Textfeld 22"/>
            <p:cNvSpPr txBox="1"/>
            <p:nvPr/>
          </p:nvSpPr>
          <p:spPr>
            <a:xfrm>
              <a:off x="5253753" y="5215722"/>
              <a:ext cx="1645250" cy="246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altitude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≈ 6300 m</a:t>
              </a:r>
            </a:p>
          </p:txBody>
        </p:sp>
        <p:cxnSp>
          <p:nvCxnSpPr>
            <p:cNvPr id="24" name="Gerade Verbindung mit Pfeil 23"/>
            <p:cNvCxnSpPr>
              <a:stCxn id="23" idx="3"/>
            </p:cNvCxnSpPr>
            <p:nvPr/>
          </p:nvCxnSpPr>
          <p:spPr>
            <a:xfrm>
              <a:off x="6899003" y="5338833"/>
              <a:ext cx="275171" cy="1703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/>
              <a:t> ► </a:t>
            </a:r>
            <a:r>
              <a:rPr lang="de-DE" smtClean="0"/>
              <a:t>2015-05-19: </a:t>
            </a:r>
            <a:r>
              <a:rPr lang="de-DE"/>
              <a:t>Greenland: </a:t>
            </a:r>
            <a:r>
              <a:rPr lang="de-DE" smtClean="0"/>
              <a:t>valid A2D </a:t>
            </a:r>
            <a:r>
              <a:rPr lang="de-DE"/>
              <a:t>Mie LOS </a:t>
            </a:r>
            <a:r>
              <a:rPr lang="de-DE" smtClean="0"/>
              <a:t>winds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2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71563"/>
            <a:ext cx="8410575" cy="47148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938868" y="1854920"/>
            <a:ext cx="720000" cy="380480"/>
          </a:xfrm>
          <a:prstGeom prst="rect">
            <a:avLst/>
          </a:prstGeom>
          <a:solidFill>
            <a:srgbClr val="D9D9D9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A2D</a:t>
            </a:r>
            <a:endParaRPr lang="de-DE" sz="2000" b="1" dirty="0"/>
          </a:p>
        </p:txBody>
      </p:sp>
      <p:sp>
        <p:nvSpPr>
          <p:cNvPr id="6" name="Rechteck 5"/>
          <p:cNvSpPr/>
          <p:nvPr/>
        </p:nvSpPr>
        <p:spPr>
          <a:xfrm>
            <a:off x="3938868" y="4144878"/>
            <a:ext cx="720000" cy="380480"/>
          </a:xfrm>
          <a:prstGeom prst="rect">
            <a:avLst/>
          </a:prstGeom>
          <a:solidFill>
            <a:srgbClr val="D9D9D9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2-µm</a:t>
            </a:r>
            <a:endParaRPr lang="de-DE" sz="2000" b="1" dirty="0"/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 ► </a:t>
            </a:r>
            <a:r>
              <a:rPr lang="de-DE" dirty="0" smtClean="0"/>
              <a:t>2015-05-19: Rayleigh </a:t>
            </a:r>
            <a:r>
              <a:rPr lang="de-DE" dirty="0" err="1" smtClean="0"/>
              <a:t>winds</a:t>
            </a:r>
            <a:r>
              <a:rPr lang="de-DE" dirty="0" smtClean="0"/>
              <a:t> A2D </a:t>
            </a:r>
            <a:r>
              <a:rPr lang="de-DE" dirty="0" smtClean="0">
                <a:sym typeface="Wingdings" panose="05000000000000000000" pitchFamily="2" charset="2"/>
              </a:rPr>
              <a:t> 2-µm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0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" y="725838"/>
            <a:ext cx="4019550" cy="38766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 ► </a:t>
            </a:r>
            <a:r>
              <a:rPr lang="de-DE" dirty="0" smtClean="0"/>
              <a:t>2015-05-19: Rayleigh </a:t>
            </a:r>
            <a:r>
              <a:rPr lang="de-DE" dirty="0" err="1" smtClean="0"/>
              <a:t>winds</a:t>
            </a:r>
            <a:r>
              <a:rPr lang="de-DE" dirty="0" smtClean="0"/>
              <a:t> A2D </a:t>
            </a:r>
            <a:r>
              <a:rPr lang="de-DE" dirty="0" smtClean="0">
                <a:sym typeface="Wingdings" panose="05000000000000000000" pitchFamily="2" charset="2"/>
              </a:rPr>
              <a:t> 2-µm 	(Cal.7)</a:t>
            </a:r>
            <a:endParaRPr lang="de-DE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50" y="725838"/>
            <a:ext cx="4019550" cy="38766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1805331" y="3731220"/>
            <a:ext cx="2089775" cy="442035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lIns="36000" tIns="36000" rIns="36000" bIns="3600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8 –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 (INT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overage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85%</a:t>
            </a:r>
            <a:endParaRPr lang="de-DE" sz="12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909118" y="4738002"/>
            <a:ext cx="3312000" cy="1368000"/>
            <a:chOff x="2909118" y="4738002"/>
            <a:chExt cx="3312000" cy="1368000"/>
          </a:xfrm>
        </p:grpSpPr>
        <p:sp>
          <p:nvSpPr>
            <p:cNvPr id="7" name="Textfeld 6"/>
            <p:cNvSpPr txBox="1"/>
            <p:nvPr/>
          </p:nvSpPr>
          <p:spPr>
            <a:xfrm>
              <a:off x="2909118" y="4738002"/>
              <a:ext cx="3312000" cy="1368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72000" tIns="36000" rIns="72000" bIns="36000" rtlCol="0">
              <a:spAutoFit/>
            </a:bodyPr>
            <a:lstStyle/>
            <a:p>
              <a:r>
                <a:rPr lang="de-DE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de-DE" sz="12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tatistical </a:t>
              </a:r>
              <a:r>
                <a:rPr lang="de-DE" sz="1200" b="1" u="sng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  <a:r>
                <a:rPr lang="de-DE" sz="12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	Cal.3	Cal.7 </a:t>
              </a:r>
            </a:p>
            <a:p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corr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coeff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r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0.90	0.87</a:t>
              </a:r>
            </a:p>
            <a:p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	759	758</a:t>
              </a:r>
            </a:p>
            <a:p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slope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	1.27	1.15</a:t>
              </a:r>
            </a:p>
            <a:p>
              <a:pPr>
                <a:tabLst>
                  <a:tab pos="712788" algn="l"/>
                </a:tabLst>
              </a:pP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intercept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(m/s)	-2.53	-1.30</a:t>
              </a:r>
            </a:p>
            <a:p>
              <a:pPr>
                <a:tabLst>
                  <a:tab pos="712788" algn="l"/>
                </a:tabLst>
              </a:pP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std.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	(m/s)	2.15	2.07</a:t>
              </a:r>
            </a:p>
            <a:p>
              <a:pPr>
                <a:tabLst>
                  <a:tab pos="712788" algn="l"/>
                </a:tabLst>
              </a:pP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avg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bias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(m/s)	0.22	-0.03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2909118" y="5320146"/>
              <a:ext cx="3312000" cy="17813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de-DE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 flipH="1">
            <a:off x="4643251" y="4738003"/>
            <a:ext cx="724395" cy="13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Conclusion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6000" y="968908"/>
            <a:ext cx="9072000" cy="4920184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ctr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imilar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wind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2009</a:t>
            </a:r>
          </a:p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calibrations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DC-8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dropsondes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wind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76893"/>
            <a:ext cx="9144000" cy="5400000"/>
          </a:xfrm>
          <a:prstGeom prst="rect">
            <a:avLst/>
          </a:prstGeom>
          <a:solidFill>
            <a:srgbClr val="66FF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35623" y="2813447"/>
            <a:ext cx="467275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BACK UP</a:t>
            </a:r>
            <a:endParaRPr lang="de-DE" sz="8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1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3" y="3603087"/>
            <a:ext cx="7776000" cy="25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3" y="841654"/>
            <a:ext cx="7776000" cy="25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360363"/>
          </a:xfrm>
          <a:prstGeom prst="rect">
            <a:avLst/>
          </a:prstGeom>
        </p:spPr>
        <p:txBody>
          <a:bodyPr anchor="ctr"/>
          <a:lstStyle/>
          <a:p>
            <a:r>
              <a:rPr lang="de-DE"/>
              <a:t> ► </a:t>
            </a:r>
            <a:r>
              <a:rPr lang="de-DE" smtClean="0"/>
              <a:t>Rayleigh calibration profiles	          (altitude wrt instrument)</a:t>
            </a:r>
            <a:endParaRPr lang="de-DE"/>
          </a:p>
        </p:txBody>
      </p:sp>
      <p:grpSp>
        <p:nvGrpSpPr>
          <p:cNvPr id="3078" name="Gruppieren 3077"/>
          <p:cNvGrpSpPr/>
          <p:nvPr/>
        </p:nvGrpSpPr>
        <p:grpSpPr>
          <a:xfrm>
            <a:off x="1408975" y="4236782"/>
            <a:ext cx="4488079" cy="1413931"/>
            <a:chOff x="1408975" y="4236782"/>
            <a:chExt cx="4488079" cy="1413931"/>
          </a:xfrm>
        </p:grpSpPr>
        <p:sp>
          <p:nvSpPr>
            <p:cNvPr id="11" name="Textfeld 10"/>
            <p:cNvSpPr txBox="1"/>
            <p:nvPr/>
          </p:nvSpPr>
          <p:spPr>
            <a:xfrm>
              <a:off x="2371259" y="4236782"/>
              <a:ext cx="875808" cy="442035"/>
            </a:xfrm>
            <a:prstGeom prst="rect">
              <a:avLst/>
            </a:prstGeom>
            <a:solidFill>
              <a:srgbClr val="66FF33">
                <a:alpha val="6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Cal.3 &amp; 4 at</a:t>
              </a:r>
            </a:p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ame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spot</a:t>
              </a:r>
              <a:endParaRPr lang="de-DE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4441006" y="4648495"/>
              <a:ext cx="288000" cy="684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578385" y="4400795"/>
              <a:ext cx="288000" cy="63311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mit Pfeil 13"/>
            <p:cNvCxnSpPr>
              <a:stCxn id="11" idx="3"/>
              <a:endCxn id="13" idx="1"/>
            </p:cNvCxnSpPr>
            <p:nvPr/>
          </p:nvCxnSpPr>
          <p:spPr>
            <a:xfrm>
              <a:off x="3247067" y="4457800"/>
              <a:ext cx="373495" cy="357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4"/>
            <p:cNvGrpSpPr/>
            <p:nvPr/>
          </p:nvGrpSpPr>
          <p:grpSpPr>
            <a:xfrm>
              <a:off x="4729006" y="4542853"/>
              <a:ext cx="1168048" cy="447642"/>
              <a:chOff x="4729006" y="4542853"/>
              <a:chExt cx="1168048" cy="447642"/>
            </a:xfrm>
          </p:grpSpPr>
          <p:sp>
            <p:nvSpPr>
              <p:cNvPr id="16" name="Textfeld 15"/>
              <p:cNvSpPr txBox="1"/>
              <p:nvPr/>
            </p:nvSpPr>
            <p:spPr>
              <a:xfrm>
                <a:off x="5021246" y="4542853"/>
                <a:ext cx="875808" cy="442035"/>
              </a:xfrm>
              <a:prstGeom prst="rect">
                <a:avLst/>
              </a:prstGeom>
              <a:solidFill>
                <a:srgbClr val="7030A0">
                  <a:alpha val="6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Cal.1 &amp; 2 at</a:t>
                </a:r>
              </a:p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ame </a:t>
                </a:r>
                <a:r>
                  <a:rPr lang="de-DE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  <a:endParaRPr lang="de-DE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Gerade Verbindung mit Pfeil 16"/>
              <p:cNvCxnSpPr>
                <a:stCxn id="16" idx="1"/>
                <a:endCxn id="12" idx="6"/>
              </p:cNvCxnSpPr>
              <p:nvPr/>
            </p:nvCxnSpPr>
            <p:spPr>
              <a:xfrm flipH="1">
                <a:off x="4729006" y="4763871"/>
                <a:ext cx="292240" cy="2266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feld 26"/>
            <p:cNvSpPr txBox="1"/>
            <p:nvPr/>
          </p:nvSpPr>
          <p:spPr>
            <a:xfrm>
              <a:off x="1408975" y="4839346"/>
              <a:ext cx="1097023" cy="8113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Cal.5 </a:t>
              </a:r>
              <a:r>
                <a:rPr lang="de-DE" sz="1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deviates</a:t>
              </a:r>
              <a:endPara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despite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same</a:t>
              </a:r>
            </a:p>
            <a:p>
              <a:pPr algn="ctr"/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location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Cal.3 &amp; 4!</a:t>
              </a:r>
            </a:p>
          </p:txBody>
        </p:sp>
        <p:sp>
          <p:nvSpPr>
            <p:cNvPr id="28" name="Ellipse 27"/>
            <p:cNvSpPr/>
            <p:nvPr/>
          </p:nvSpPr>
          <p:spPr>
            <a:xfrm>
              <a:off x="3304497" y="4741682"/>
              <a:ext cx="256754" cy="60488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9" name="Gerade Verbindung mit Pfeil 28"/>
            <p:cNvCxnSpPr>
              <a:stCxn id="27" idx="3"/>
              <a:endCxn id="28" idx="2"/>
            </p:cNvCxnSpPr>
            <p:nvPr/>
          </p:nvCxnSpPr>
          <p:spPr>
            <a:xfrm flipV="1">
              <a:off x="2505998" y="5044126"/>
              <a:ext cx="798499" cy="2009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0" name="Gruppieren 3079"/>
          <p:cNvGrpSpPr/>
          <p:nvPr/>
        </p:nvGrpSpPr>
        <p:grpSpPr>
          <a:xfrm>
            <a:off x="5936438" y="852941"/>
            <a:ext cx="2160849" cy="4938194"/>
            <a:chOff x="5936438" y="852941"/>
            <a:chExt cx="2160849" cy="4938194"/>
          </a:xfrm>
        </p:grpSpPr>
        <p:sp>
          <p:nvSpPr>
            <p:cNvPr id="18" name="Rechteck 17"/>
            <p:cNvSpPr/>
            <p:nvPr/>
          </p:nvSpPr>
          <p:spPr>
            <a:xfrm>
              <a:off x="6648610" y="3439598"/>
              <a:ext cx="936000" cy="504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tabLst>
                  <a:tab pos="536575" algn="l"/>
                  <a:tab pos="1527175" algn="l"/>
                </a:tabLst>
              </a:pPr>
              <a:r>
                <a:rPr lang="de-DE" sz="1600" smtClean="0">
                  <a:latin typeface="Arial" panose="020B0604020202020204" pitchFamily="34" charset="0"/>
                  <a:cs typeface="Arial" panose="020B0604020202020204" pitchFamily="34" charset="0"/>
                </a:rPr>
                <a:t>internal reference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7377287" y="5191267"/>
              <a:ext cx="720000" cy="504000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tabLst>
                  <a:tab pos="536575" algn="l"/>
                  <a:tab pos="1527175" algn="l"/>
                </a:tabLst>
              </a:pPr>
              <a:r>
                <a:rPr lang="de-DE" sz="1600" smtClean="0"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</a:p>
            <a:p>
              <a:pPr algn="ctr">
                <a:tabLst>
                  <a:tab pos="536575" algn="l"/>
                  <a:tab pos="1527175" algn="l"/>
                </a:tabLst>
              </a:pPr>
              <a:r>
                <a:rPr lang="de-DE" sz="1600" smtClean="0">
                  <a:latin typeface="Arial" panose="020B0604020202020204" pitchFamily="34" charset="0"/>
                  <a:cs typeface="Arial" panose="020B0604020202020204" pitchFamily="34" charset="0"/>
                </a:rPr>
                <a:t>return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294657" y="3546563"/>
              <a:ext cx="288000" cy="28800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6721434" y="5035135"/>
              <a:ext cx="576000" cy="756000"/>
            </a:xfrm>
            <a:prstGeom prst="ellipse">
              <a:avLst/>
            </a:prstGeom>
            <a:noFill/>
            <a:ln w="38100">
              <a:solidFill>
                <a:srgbClr val="9966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5936438" y="852941"/>
              <a:ext cx="1498862" cy="1998483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6936310" y="2200469"/>
              <a:ext cx="1152000" cy="288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tabLst>
                  <a:tab pos="536575" algn="l"/>
                  <a:tab pos="1527175" algn="l"/>
                </a:tabLst>
              </a:pPr>
              <a:r>
                <a:rPr lang="de-DE" sz="1600" smtClean="0">
                  <a:latin typeface="Arial" panose="020B0604020202020204" pitchFamily="34" charset="0"/>
                  <a:cs typeface="Arial" panose="020B0604020202020204" pitchFamily="34" charset="0"/>
                </a:rPr>
                <a:t>atmosphere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hteck 23"/>
          <p:cNvSpPr/>
          <p:nvPr/>
        </p:nvSpPr>
        <p:spPr>
          <a:xfrm>
            <a:off x="1207404" y="1061758"/>
            <a:ext cx="3204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lIns="72000" tIns="36000" rIns="72000" bIns="36000">
            <a:spAutoFit/>
          </a:bodyPr>
          <a:lstStyle/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Cal.1:	2009/09/21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Greenland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Cal.2:	2009/09/21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Greenland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Cal.3:	2015/05/16 a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Greenland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Cal.4:	2015/05/16 b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Greenland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Cal.5:	2015/05/16 c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Greenland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Cal.6:	2015/05/23 a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QC)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0850" algn="l"/>
                <a:tab pos="1341438" algn="l"/>
              </a:tabLst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Cal.7:	2015/05/23 b	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1" name="Gruppieren 3080"/>
          <p:cNvGrpSpPr/>
          <p:nvPr/>
        </p:nvGrpSpPr>
        <p:grpSpPr>
          <a:xfrm>
            <a:off x="4689957" y="1061758"/>
            <a:ext cx="1960225" cy="2423235"/>
            <a:chOff x="4689957" y="1061758"/>
            <a:chExt cx="1960225" cy="2423235"/>
          </a:xfrm>
        </p:grpSpPr>
        <p:sp>
          <p:nvSpPr>
            <p:cNvPr id="26" name="Ellipse 25"/>
            <p:cNvSpPr/>
            <p:nvPr/>
          </p:nvSpPr>
          <p:spPr>
            <a:xfrm flipV="1">
              <a:off x="6282047" y="2208809"/>
              <a:ext cx="368135" cy="3681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89957" y="1061758"/>
              <a:ext cx="991224" cy="6267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xtrapolated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below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  <a:endParaRPr lang="de-DE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Gerade Verbindung mit Pfeil 29"/>
            <p:cNvCxnSpPr>
              <a:stCxn id="25" idx="2"/>
              <a:endCxn id="26" idx="2"/>
            </p:cNvCxnSpPr>
            <p:nvPr/>
          </p:nvCxnSpPr>
          <p:spPr>
            <a:xfrm>
              <a:off x="5185569" y="1688459"/>
              <a:ext cx="1096478" cy="7044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5771281" y="3227624"/>
              <a:ext cx="558414" cy="257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ice</a:t>
              </a:r>
              <a:endParaRPr lang="de-DE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Gerade Verbindung mit Pfeil 38"/>
            <p:cNvCxnSpPr>
              <a:stCxn id="38" idx="0"/>
            </p:cNvCxnSpPr>
            <p:nvPr/>
          </p:nvCxnSpPr>
          <p:spPr>
            <a:xfrm flipV="1">
              <a:off x="6050488" y="2778826"/>
              <a:ext cx="17802" cy="44879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Gerade Verbindung mit Pfeil 30"/>
          <p:cNvCxnSpPr/>
          <p:nvPr/>
        </p:nvCxnSpPr>
        <p:spPr>
          <a:xfrm flipH="1">
            <a:off x="6929672" y="4297840"/>
            <a:ext cx="43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6702311" y="4302147"/>
            <a:ext cx="9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20 MHz</a:t>
            </a:r>
            <a:endParaRPr lang="en-GB" sz="1600" b="1" dirty="0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H="1">
            <a:off x="7017401" y="2025134"/>
            <a:ext cx="36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6953099" y="1716480"/>
            <a:ext cx="50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2%</a:t>
            </a:r>
            <a:endParaRPr lang="en-GB" sz="1600" b="1" dirty="0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1" y="741134"/>
            <a:ext cx="3466531" cy="53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263240" y="1020697"/>
            <a:ext cx="4680000" cy="132343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A2D is a prototype of the satellite instrument and is operated by DLR from ground and as an airborne demonstrator. Two different types of interferometers </a:t>
            </a:r>
            <a:r>
              <a:rPr lang="en-US" alt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Rayleigh and Mie scattering from molecules and aerosols or clouds.</a:t>
            </a:r>
            <a:endParaRPr lang="en-US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88445" y="1428229"/>
            <a:ext cx="3684896" cy="469483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The A2D subsystems</a:t>
            </a:r>
            <a:endParaRPr lang="de-DE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56" y="2827179"/>
            <a:ext cx="4532168" cy="304516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Pfeil nach rechts 8"/>
          <p:cNvSpPr/>
          <p:nvPr/>
        </p:nvSpPr>
        <p:spPr>
          <a:xfrm flipH="1">
            <a:off x="3396343" y="4619500"/>
            <a:ext cx="1120911" cy="216000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feil nach rechts 9"/>
          <p:cNvSpPr/>
          <p:nvPr/>
        </p:nvSpPr>
        <p:spPr>
          <a:xfrm rot="21008913" flipH="1">
            <a:off x="1014221" y="3503283"/>
            <a:ext cx="5679572" cy="129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Airborne campaign 2009</a:t>
            </a:r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252000" y="955592"/>
            <a:ext cx="8640000" cy="4946817"/>
            <a:chOff x="252345" y="1087546"/>
            <a:chExt cx="8640000" cy="494681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45" y="1087546"/>
              <a:ext cx="8640000" cy="4946817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grpSp>
          <p:nvGrpSpPr>
            <p:cNvPr id="7" name="Gruppieren 6"/>
            <p:cNvGrpSpPr/>
            <p:nvPr/>
          </p:nvGrpSpPr>
          <p:grpSpPr>
            <a:xfrm>
              <a:off x="2074460" y="1669586"/>
              <a:ext cx="1592060" cy="773577"/>
              <a:chOff x="2074460" y="1669586"/>
              <a:chExt cx="1592060" cy="773577"/>
            </a:xfrm>
          </p:grpSpPr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2446313" y="1669586"/>
                <a:ext cx="1220207" cy="33855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ea typeface="ヒラギノ角ゴ Pro W3"/>
                    <a:cs typeface="Times New Roman" pitchFamily="18" charset="0"/>
                  </a:rPr>
                  <a:t>calibrations</a:t>
                </a:r>
                <a:endParaRPr lang="en-US" sz="1600" dirty="0">
                  <a:solidFill>
                    <a:srgbClr val="000000"/>
                  </a:solidFill>
                  <a:latin typeface="Arial"/>
                  <a:ea typeface="ヒラギノ角ゴ Pro W3"/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2074460" y="2047163"/>
                <a:ext cx="395785" cy="396000"/>
              </a:xfrm>
              <a:prstGeom prst="ellipse">
                <a:avLst/>
              </a:prstGeom>
              <a:solidFill>
                <a:srgbClr val="E46C0A">
                  <a:alpha val="50196"/>
                </a:srgbClr>
              </a:solidFill>
              <a:ln>
                <a:solidFill>
                  <a:srgbClr val="E46C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3480532" y="2930535"/>
              <a:ext cx="3568537" cy="2808348"/>
              <a:chOff x="3480532" y="2930535"/>
              <a:chExt cx="3568537" cy="2808348"/>
            </a:xfrm>
          </p:grpSpPr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3480532" y="2930535"/>
                <a:ext cx="1824538" cy="338554"/>
              </a:xfrm>
              <a:prstGeom prst="rect">
                <a:avLst/>
              </a:prstGeom>
              <a:solidFill>
                <a:srgbClr val="00B0F0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wind observations</a:t>
                </a:r>
                <a:endParaRPr lang="en-US" sz="1600" dirty="0">
                  <a:solidFill>
                    <a:srgbClr val="000000"/>
                  </a:solidFill>
                  <a:latin typeface="Arial"/>
                  <a:ea typeface="ヒラギノ角ゴ Pro W3"/>
                </a:endParaRPr>
              </a:p>
            </p:txBody>
          </p:sp>
          <p:cxnSp>
            <p:nvCxnSpPr>
              <p:cNvPr id="12" name="Gerade Verbindung 11"/>
              <p:cNvCxnSpPr/>
              <p:nvPr/>
            </p:nvCxnSpPr>
            <p:spPr>
              <a:xfrm>
                <a:off x="4572345" y="4531057"/>
                <a:ext cx="1746568" cy="682388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/>
              <p:cNvCxnSpPr/>
              <p:nvPr/>
            </p:nvCxnSpPr>
            <p:spPr>
              <a:xfrm>
                <a:off x="6312089" y="5206621"/>
                <a:ext cx="736980" cy="532262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Gerade Verbindung 13"/>
            <p:cNvCxnSpPr/>
            <p:nvPr/>
          </p:nvCxnSpPr>
          <p:spPr>
            <a:xfrm flipH="1">
              <a:off x="1460311" y="2743201"/>
              <a:ext cx="1201002" cy="216000"/>
            </a:xfrm>
            <a:prstGeom prst="line">
              <a:avLst/>
            </a:prstGeom>
            <a:ln w="762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296884" y="2600696"/>
            <a:ext cx="3028207" cy="3220016"/>
            <a:chOff x="296884" y="2600696"/>
            <a:chExt cx="3028207" cy="3220016"/>
          </a:xfrm>
        </p:grpSpPr>
        <p:pic>
          <p:nvPicPr>
            <p:cNvPr id="4" name="Picture 38" descr="C:\Users\mark_ue\Desktop\CHINA 2014\Konferenz\Google Earth Screenshots\Ray_20090926_1279x76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835" y="4060251"/>
              <a:ext cx="2952000" cy="1760461"/>
            </a:xfrm>
            <a:prstGeom prst="rect">
              <a:avLst/>
            </a:prstGeom>
            <a:ln w="57150">
              <a:solidFill>
                <a:srgbClr val="00B0F0"/>
              </a:solidFill>
              <a:headEnd/>
              <a:tailEnd/>
            </a:ln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cxnSp>
          <p:nvCxnSpPr>
            <p:cNvPr id="17" name="Gerade Verbindung 16"/>
            <p:cNvCxnSpPr/>
            <p:nvPr/>
          </p:nvCxnSpPr>
          <p:spPr>
            <a:xfrm flipH="1">
              <a:off x="296884" y="2814452"/>
              <a:ext cx="1223158" cy="121128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2636322" y="2600696"/>
              <a:ext cx="688769" cy="1413164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55"/>
          <p:cNvSpPr txBox="1">
            <a:spLocks noChangeArrowheads="1"/>
          </p:cNvSpPr>
          <p:nvPr/>
        </p:nvSpPr>
        <p:spPr bwMode="auto">
          <a:xfrm>
            <a:off x="3906997" y="4729349"/>
            <a:ext cx="4572000" cy="1457698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lIns="72000" tIns="36000" rIns="72000" bIns="36000">
            <a:spAutoFit/>
          </a:bodyPr>
          <a:lstStyle>
            <a:lvl1pPr>
              <a:defRPr sz="2800">
                <a:solidFill>
                  <a:schemeClr val="tx1"/>
                </a:solidFill>
                <a:latin typeface="Frutiger 45 Ligh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Frutiger 45 Ligh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de-DE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instruments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measuring simultaneously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same aircraft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A2D (direct-detection) and 2-µm (heterodyne)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2-µm: low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random &amp;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systematic errors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US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4570022" y="1033727"/>
            <a:ext cx="4265220" cy="4535800"/>
            <a:chOff x="4570022" y="1033727"/>
            <a:chExt cx="4265220" cy="4535800"/>
          </a:xfrm>
        </p:grpSpPr>
        <p:pic>
          <p:nvPicPr>
            <p:cNvPr id="3" name="Picture 37" descr="C:\Users\mark_ue\Desktop\CHINA 2014\Konferenz\Google Earth Screenshots\Mie_20090926_1279x76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60478" y="1033727"/>
              <a:ext cx="2952000" cy="1761328"/>
            </a:xfrm>
            <a:prstGeom prst="rect">
              <a:avLst/>
            </a:prstGeom>
            <a:ln w="57150">
              <a:solidFill>
                <a:srgbClr val="00B0F0"/>
              </a:solidFill>
              <a:headEnd/>
              <a:tailEnd/>
            </a:ln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cxnSp>
          <p:nvCxnSpPr>
            <p:cNvPr id="23" name="Gerade Verbindung 22"/>
            <p:cNvCxnSpPr/>
            <p:nvPr/>
          </p:nvCxnSpPr>
          <p:spPr>
            <a:xfrm flipH="1">
              <a:off x="4570022" y="2826327"/>
              <a:ext cx="1272638" cy="1565564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7006442" y="2814452"/>
              <a:ext cx="1828800" cy="2755075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2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52" y="1011556"/>
            <a:ext cx="5048213" cy="5143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9717" y="1030106"/>
            <a:ext cx="2304000" cy="54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tIns="0" bIns="0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b="0" dirty="0" smtClean="0">
                <a:solidFill>
                  <a:srgbClr val="000000"/>
                </a:solidFill>
              </a:rPr>
              <a:t>LOS wind </a:t>
            </a:r>
            <a:r>
              <a:rPr lang="de-DE" b="0" dirty="0" err="1" smtClean="0">
                <a:solidFill>
                  <a:srgbClr val="000000"/>
                </a:solidFill>
              </a:rPr>
              <a:t>observations</a:t>
            </a:r>
            <a:r>
              <a:rPr lang="de-DE" b="0" dirty="0" smtClean="0">
                <a:solidFill>
                  <a:srgbClr val="000000"/>
                </a:solidFill>
              </a:rPr>
              <a:t> on 2009/10/01</a:t>
            </a:r>
            <a:endParaRPr lang="de-DE" b="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19286" y="1628800"/>
            <a:ext cx="627095" cy="360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2-µm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37908" y="4891137"/>
            <a:ext cx="508473" cy="360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Mie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46381" y="5736518"/>
            <a:ext cx="900000" cy="360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Rayleigh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02111" y="1030106"/>
            <a:ext cx="844270" cy="360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ECMWF</a:t>
            </a:r>
            <a:endParaRPr lang="de-DE" sz="1600" dirty="0">
              <a:solidFill>
                <a:srgbClr val="000000"/>
              </a:solidFill>
            </a:endParaRPr>
          </a:p>
        </p:txBody>
      </p:sp>
      <p:cxnSp>
        <p:nvCxnSpPr>
          <p:cNvPr id="8" name="Gerade Verbindung mit Pfeil 7"/>
          <p:cNvCxnSpPr>
            <a:stCxn id="4" idx="3"/>
          </p:cNvCxnSpPr>
          <p:nvPr/>
        </p:nvCxnSpPr>
        <p:spPr bwMode="auto">
          <a:xfrm>
            <a:off x="3446381" y="1808800"/>
            <a:ext cx="716186" cy="8388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>
            <a:stCxn id="7" idx="3"/>
          </p:cNvCxnSpPr>
          <p:nvPr/>
        </p:nvCxnSpPr>
        <p:spPr bwMode="auto">
          <a:xfrm>
            <a:off x="3446381" y="1210106"/>
            <a:ext cx="716186" cy="180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>
            <a:stCxn id="5" idx="3"/>
          </p:cNvCxnSpPr>
          <p:nvPr/>
        </p:nvCxnSpPr>
        <p:spPr bwMode="auto">
          <a:xfrm flipV="1">
            <a:off x="3446381" y="4572890"/>
            <a:ext cx="716186" cy="4982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>
            <a:stCxn id="6" idx="3"/>
          </p:cNvCxnSpPr>
          <p:nvPr/>
        </p:nvCxnSpPr>
        <p:spPr bwMode="auto">
          <a:xfrm>
            <a:off x="3446381" y="5916518"/>
            <a:ext cx="71618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uppieren 11"/>
          <p:cNvGrpSpPr/>
          <p:nvPr/>
        </p:nvGrpSpPr>
        <p:grpSpPr>
          <a:xfrm>
            <a:off x="109717" y="2076735"/>
            <a:ext cx="3312368" cy="2704529"/>
            <a:chOff x="109717" y="2076735"/>
            <a:chExt cx="3312368" cy="2704529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76" b="27745"/>
            <a:stretch/>
          </p:blipFill>
          <p:spPr bwMode="auto">
            <a:xfrm>
              <a:off x="109717" y="2076735"/>
              <a:ext cx="3312368" cy="2704529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cxnSp>
          <p:nvCxnSpPr>
            <p:cNvPr id="14" name="Gerade Verbindung 13"/>
            <p:cNvCxnSpPr/>
            <p:nvPr/>
          </p:nvCxnSpPr>
          <p:spPr bwMode="auto">
            <a:xfrm>
              <a:off x="973813" y="3255879"/>
              <a:ext cx="2016224" cy="170646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51304" y="4403613"/>
              <a:ext cx="2311851" cy="33855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ヒラギノ角ゴ Pro W3"/>
                  <a:cs typeface="Times New Roman" pitchFamily="18" charset="0"/>
                </a:rPr>
                <a:t>MODIS, Oct. 1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Arial"/>
                  <a:ea typeface="ヒラギノ角ゴ Pro W3"/>
                  <a:cs typeface="Times New Roman" pitchFamily="18" charset="0"/>
                </a:rPr>
                <a:t>st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ヒラギノ角ゴ Pro W3"/>
                  <a:cs typeface="Times New Roman" pitchFamily="18" charset="0"/>
                </a:rPr>
                <a:t> , 2009</a:t>
              </a:r>
              <a:endParaRPr lang="en-US" sz="1600" dirty="0">
                <a:solidFill>
                  <a:srgbClr val="000000"/>
                </a:solidFill>
                <a:latin typeface="Arial"/>
                <a:ea typeface="ヒラギノ角ゴ Pro W3"/>
              </a:endParaRPr>
            </a:p>
          </p:txBody>
        </p:sp>
      </p:grpSp>
      <p:sp>
        <p:nvSpPr>
          <p:cNvPr id="16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Airborne observations and ECMWF model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9" y="1045399"/>
            <a:ext cx="8704613" cy="43523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feld 2"/>
          <p:cNvSpPr txBox="1"/>
          <p:nvPr/>
        </p:nvSpPr>
        <p:spPr>
          <a:xfrm>
            <a:off x="5190468" y="1281393"/>
            <a:ext cx="51648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Mie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10045" y="1281393"/>
            <a:ext cx="905504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Rayleigh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90468" y="5287602"/>
            <a:ext cx="1984454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lope</a:t>
            </a:r>
            <a:r>
              <a:rPr lang="en-US" sz="1600" dirty="0">
                <a:solidFill>
                  <a:srgbClr val="000000"/>
                </a:solidFill>
              </a:rPr>
              <a:t>:	</a:t>
            </a:r>
            <a:r>
              <a:rPr lang="en-US" sz="1600" dirty="0" smtClean="0">
                <a:solidFill>
                  <a:srgbClr val="000000"/>
                </a:solidFill>
              </a:rPr>
              <a:t>1.14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td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smtClean="0">
                <a:solidFill>
                  <a:srgbClr val="000000"/>
                </a:solidFill>
              </a:rPr>
              <a:t>dev</a:t>
            </a:r>
            <a:r>
              <a:rPr lang="en-US" sz="1600" dirty="0">
                <a:solidFill>
                  <a:srgbClr val="000000"/>
                </a:solidFill>
              </a:rPr>
              <a:t>.:	</a:t>
            </a:r>
            <a:r>
              <a:rPr lang="en-US" sz="1600" dirty="0" smtClean="0">
                <a:solidFill>
                  <a:srgbClr val="000000"/>
                </a:solidFill>
              </a:rPr>
              <a:t>1.5 </a:t>
            </a:r>
            <a:r>
              <a:rPr lang="en-US" sz="1600" dirty="0">
                <a:solidFill>
                  <a:srgbClr val="000000"/>
                </a:solidFill>
              </a:rPr>
              <a:t>m/s</a:t>
            </a:r>
          </a:p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# </a:t>
            </a:r>
            <a:r>
              <a:rPr lang="en-US" sz="1600" dirty="0">
                <a:solidFill>
                  <a:srgbClr val="000000"/>
                </a:solidFill>
              </a:rPr>
              <a:t>of points:	</a:t>
            </a:r>
            <a:r>
              <a:rPr lang="en-US" sz="1600" dirty="0" smtClean="0">
                <a:solidFill>
                  <a:srgbClr val="000000"/>
                </a:solidFill>
              </a:rPr>
              <a:t>932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10045" y="5287602"/>
            <a:ext cx="1984454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lope:	1.04</a:t>
            </a:r>
          </a:p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td. dev.:	2.5 m/s</a:t>
            </a:r>
          </a:p>
          <a:p>
            <a:pPr>
              <a:lnSpc>
                <a:spcPct val="100000"/>
              </a:lnSpc>
              <a:buNone/>
              <a:tabLst>
                <a:tab pos="1163638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# of points:	596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Statistical Comparison for ALADIN airborne demonstrator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2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5" descr="H:\Eigene_Dateien\DOKUMENTE\Meetings_Konferenzen_Fortbildung\KONFERENZEN\2015-06-22 - Dragon 3 Interlaken\Konferenz\Poster\ZWC Princi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23" y="753328"/>
            <a:ext cx="3420843" cy="280114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Text Box 2190"/>
          <p:cNvSpPr txBox="1">
            <a:spLocks noChangeArrowheads="1"/>
          </p:cNvSpPr>
          <p:nvPr/>
        </p:nvSpPr>
        <p:spPr bwMode="auto">
          <a:xfrm>
            <a:off x="298219" y="3645023"/>
            <a:ext cx="2988000" cy="9960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lIns="72000" tIns="36000" rIns="72000" bIns="36000">
            <a:spAutoFit/>
          </a:bodyPr>
          <a:lstStyle>
            <a:lvl1pPr>
              <a:defRPr sz="2800">
                <a:solidFill>
                  <a:schemeClr val="tx1"/>
                </a:solidFill>
                <a:latin typeface="Frutiger 45 Ligh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Frutiger 45 Ligh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Frutiger 4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utiger 45 Light" pitchFamily="34" charset="0"/>
              </a:defRPr>
            </a:lvl9pPr>
          </a:lstStyle>
          <a:p>
            <a:pPr>
              <a:tabLst>
                <a:tab pos="447675" algn="l"/>
              </a:tabLst>
            </a:pPr>
            <a:r>
              <a:rPr lang="en-US" altLang="de-DE" sz="1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200" baseline="-25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ZWC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:	Zero </a:t>
            </a:r>
            <a:r>
              <a:rPr lang="en-US" altLang="de-DE" sz="1200">
                <a:latin typeface="Arial" panose="020B0604020202020204" pitchFamily="34" charset="0"/>
                <a:cs typeface="Arial" panose="020B0604020202020204" pitchFamily="34" charset="0"/>
              </a:rPr>
              <a:t>Wind Correction value</a:t>
            </a:r>
          </a:p>
          <a:p>
            <a:pPr>
              <a:tabLst>
                <a:tab pos="447675" algn="l"/>
              </a:tabLst>
            </a:pP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2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:	aircraft velocity</a:t>
            </a:r>
            <a:endParaRPr lang="en-US" altLang="de-D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47675" algn="l"/>
              </a:tabLst>
            </a:pPr>
            <a:r>
              <a:rPr lang="en-US" altLang="de-DE" sz="120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200" baseline="-2500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:	ground </a:t>
            </a:r>
            <a:r>
              <a:rPr lang="en-US" altLang="de-DE" sz="1200"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  <a:p>
            <a:pPr>
              <a:tabLst>
                <a:tab pos="447675" algn="l"/>
              </a:tabLst>
            </a:pPr>
            <a:r>
              <a:rPr lang="en-US" altLang="de-DE" sz="1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200" baseline="-25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:	correction </a:t>
            </a:r>
            <a:r>
              <a:rPr lang="en-US" altLang="de-DE" sz="120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altLang="de-DE" sz="120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pPr>
              <a:tabLst>
                <a:tab pos="447675" algn="l"/>
              </a:tabLst>
            </a:pP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	</a:t>
            </a:r>
            <a:r>
              <a:rPr lang="en-US" altLang="de-DE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200" baseline="-250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en-US" altLang="de-DE" sz="1200" smtClean="0">
                <a:latin typeface="Arial" panose="020B0604020202020204" pitchFamily="34" charset="0"/>
                <a:cs typeface="Arial" panose="020B0604020202020204" pitchFamily="34" charset="0"/>
              </a:rPr>
              <a:t>:	true </a:t>
            </a:r>
            <a:r>
              <a:rPr lang="en-US" altLang="de-DE" sz="1200">
                <a:latin typeface="Arial" panose="020B0604020202020204" pitchFamily="34" charset="0"/>
                <a:cs typeface="Arial" panose="020B0604020202020204" pitchFamily="34" charset="0"/>
              </a:rPr>
              <a:t>wind speed </a:t>
            </a:r>
            <a:endParaRPr lang="en-US" altLang="de-DE" sz="12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064650" y="4704861"/>
            <a:ext cx="2221569" cy="1517428"/>
            <a:chOff x="609599" y="4723911"/>
            <a:chExt cx="2221569" cy="1517428"/>
          </a:xfrm>
        </p:grpSpPr>
        <p:pic>
          <p:nvPicPr>
            <p:cNvPr id="7" name="Picture 83" descr="H:\Eigene_Dateien\DOKUMENTE\Meetings_Konferenzen_Fortbildung\KONFERENZEN\2015-06-22 - Dragon 3 Interlaken\Konferenz\Poster\Figures\2009-09-29 - FlightTrack ZWC Win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599" y="4723911"/>
              <a:ext cx="2221569" cy="1517428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sp>
          <p:nvSpPr>
            <p:cNvPr id="8" name="Rechteck 7"/>
            <p:cNvSpPr/>
            <p:nvPr/>
          </p:nvSpPr>
          <p:spPr>
            <a:xfrm>
              <a:off x="614550" y="4733836"/>
              <a:ext cx="1368000" cy="646331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</p:spPr>
          <p:txBody>
            <a:bodyPr lIns="72000" tIns="36000" rIns="72000" bIns="36000">
              <a:spAutoFit/>
            </a:bodyPr>
            <a:lstStyle/>
            <a:p>
              <a:r>
                <a:rPr lang="en-US" altLang="de-DE" sz="1200" smtClean="0">
                  <a:latin typeface="Arial" panose="020B0604020202020204" pitchFamily="34" charset="0"/>
                  <a:cs typeface="Arial" panose="020B0604020202020204" pitchFamily="34" charset="0"/>
                </a:rPr>
                <a:t>2009-09-29</a:t>
              </a:r>
            </a:p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blue:	wind meas.</a:t>
              </a:r>
              <a:endParaRPr lang="en-US" altLang="de-DE" sz="12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red:	for ZWC</a:t>
              </a:r>
              <a:endParaRPr lang="en-US" altLang="de-DE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120948" y="4814331"/>
            <a:ext cx="4464000" cy="1224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to validate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method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of ZWC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 by mean value needed instead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observational basis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ZWC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values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Mie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Rayleigh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Zero Wind Correction</a:t>
            </a:r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3652948" y="753328"/>
            <a:ext cx="5400000" cy="3717007"/>
            <a:chOff x="3652948" y="753328"/>
            <a:chExt cx="5400000" cy="3717007"/>
          </a:xfrm>
        </p:grpSpPr>
        <p:pic>
          <p:nvPicPr>
            <p:cNvPr id="5" name="Picture 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948" y="753328"/>
              <a:ext cx="5400000" cy="3717007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sp>
          <p:nvSpPr>
            <p:cNvPr id="6" name="Rechteck 5"/>
            <p:cNvSpPr/>
            <p:nvPr/>
          </p:nvSpPr>
          <p:spPr>
            <a:xfrm>
              <a:off x="6054799" y="816403"/>
              <a:ext cx="1296000" cy="442035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</p:spPr>
          <p:txBody>
            <a:bodyPr wrap="square" lIns="72000" tIns="36000" rIns="72000" bIns="36000">
              <a:spAutoFit/>
            </a:bodyPr>
            <a:lstStyle/>
            <a:p>
              <a:pPr>
                <a:tabLst>
                  <a:tab pos="447675" algn="l"/>
                </a:tabLst>
              </a:pPr>
              <a:r>
                <a:rPr lang="en-US" altLang="de-DE" sz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altLang="de-DE" sz="12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lue:	measured</a:t>
              </a:r>
            </a:p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red:	corrected</a:t>
              </a:r>
              <a:endParaRPr lang="en-US" altLang="de-DE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7238074" y="2254678"/>
              <a:ext cx="504000" cy="257369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</p:spPr>
          <p:txBody>
            <a:bodyPr wrap="square" lIns="72000" tIns="36000" rIns="72000" bIns="36000">
              <a:spAutoFit/>
            </a:bodyPr>
            <a:lstStyle/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latin typeface="Arial" panose="020B0604020202020204" pitchFamily="34" charset="0"/>
                  <a:cs typeface="Arial" panose="020B0604020202020204" pitchFamily="34" charset="0"/>
                </a:rPr>
                <a:t>2-µm</a:t>
              </a:r>
              <a:endParaRPr lang="en-US" altLang="de-DE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112074" y="3064303"/>
              <a:ext cx="756000" cy="442035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</p:spPr>
          <p:txBody>
            <a:bodyPr wrap="square" lIns="72000" tIns="36000" rIns="72000" bIns="36000">
              <a:spAutoFit/>
            </a:bodyPr>
            <a:lstStyle/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latin typeface="Arial" panose="020B0604020202020204" pitchFamily="34" charset="0"/>
                  <a:cs typeface="Arial" panose="020B0604020202020204" pitchFamily="34" charset="0"/>
                </a:rPr>
                <a:t>A2D</a:t>
              </a:r>
            </a:p>
            <a:p>
              <a:pPr>
                <a:tabLst>
                  <a:tab pos="447675" algn="l"/>
                </a:tabLst>
              </a:pPr>
              <a:r>
                <a:rPr lang="en-US" altLang="de-DE" sz="120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altLang="de-DE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4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479470" y="913981"/>
            <a:ext cx="5400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Recall of 2009 results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358220" y="5651021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en-GB" sz="2000" b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Winds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 W3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3343375"/>
            <a:ext cx="3060000" cy="1632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8" name="Titel 2"/>
          <p:cNvSpPr txBox="1">
            <a:spLocks/>
          </p:cNvSpPr>
          <p:nvPr/>
        </p:nvSpPr>
        <p:spPr bwMode="auto">
          <a:xfrm>
            <a:off x="0" y="30162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Outline</a:t>
            </a:r>
            <a:endParaRPr lang="de-DE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4136189"/>
            <a:ext cx="1800000" cy="1256041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95" y="5570657"/>
            <a:ext cx="1800000" cy="56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913981"/>
            <a:ext cx="3060000" cy="2087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3" name="Rechteck 12"/>
          <p:cNvSpPr/>
          <p:nvPr/>
        </p:nvSpPr>
        <p:spPr>
          <a:xfrm>
            <a:off x="1" y="795647"/>
            <a:ext cx="9144000" cy="234000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0" y="5520045"/>
            <a:ext cx="9144000" cy="68400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479470" y="3343375"/>
            <a:ext cx="54000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First results from 2015 airborne campaign in Iceland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358220" y="4564154"/>
            <a:ext cx="1872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0F0F0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72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algn="l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GB" sz="2000" b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</a:rPr>
              <a:t>Calibration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378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 bwMode="auto">
          <a:xfrm>
            <a:off x="0" y="301818"/>
            <a:ext cx="914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 ► scientific flights &amp; objectives</a:t>
            </a:r>
            <a:endParaRPr lang="de-DE"/>
          </a:p>
        </p:txBody>
      </p:sp>
      <p:pic>
        <p:nvPicPr>
          <p:cNvPr id="3074" name="Picture 2" descr="D:\ALADIN_RESULTS\2015_05 ACDC Island\FALCON\SCIENTIFIC_FLIGHTS_d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404"/>
            <a:ext cx="9143999" cy="49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74572" y="4905300"/>
            <a:ext cx="1678344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ASCAT underflight</a:t>
            </a:r>
            <a:endParaRPr lang="de-DE" sz="1600"/>
          </a:p>
        </p:txBody>
      </p:sp>
      <p:sp>
        <p:nvSpPr>
          <p:cNvPr id="8" name="Textfeld 7"/>
          <p:cNvSpPr txBox="1"/>
          <p:nvPr/>
        </p:nvSpPr>
        <p:spPr>
          <a:xfrm>
            <a:off x="5378092" y="3049129"/>
            <a:ext cx="2070311" cy="338554"/>
          </a:xfrm>
          <a:prstGeom prst="rect">
            <a:avLst/>
          </a:prstGeom>
          <a:solidFill>
            <a:srgbClr val="0033CC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>
                <a:solidFill>
                  <a:schemeClr val="bg1"/>
                </a:solidFill>
              </a:rPr>
              <a:t>Iceland &amp; southerly jet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32" y="2919951"/>
            <a:ext cx="1294072" cy="338554"/>
          </a:xfrm>
          <a:prstGeom prst="rect">
            <a:avLst/>
          </a:prstGeom>
          <a:solidFill>
            <a:srgbClr val="66FF33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2 calibrations</a:t>
            </a:r>
            <a:endParaRPr lang="de-DE" sz="1600"/>
          </a:p>
        </p:txBody>
      </p:sp>
      <p:sp>
        <p:nvSpPr>
          <p:cNvPr id="10" name="Textfeld 9"/>
          <p:cNvSpPr txBox="1"/>
          <p:nvPr/>
        </p:nvSpPr>
        <p:spPr>
          <a:xfrm>
            <a:off x="1683770" y="3913843"/>
            <a:ext cx="1294072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2 calibrations</a:t>
            </a:r>
          </a:p>
          <a:p>
            <a:pPr algn="ctr"/>
            <a:r>
              <a:rPr lang="de-DE" sz="1600" smtClean="0"/>
              <a:t>over sea ice</a:t>
            </a:r>
            <a:endParaRPr lang="de-DE" sz="1600"/>
          </a:p>
        </p:txBody>
      </p:sp>
      <p:sp>
        <p:nvSpPr>
          <p:cNvPr id="11" name="Textfeld 10"/>
          <p:cNvSpPr txBox="1"/>
          <p:nvPr/>
        </p:nvSpPr>
        <p:spPr>
          <a:xfrm>
            <a:off x="117267" y="3822785"/>
            <a:ext cx="1213922" cy="338554"/>
          </a:xfrm>
          <a:prstGeom prst="rect">
            <a:avLst/>
          </a:prstGeom>
          <a:solidFill>
            <a:srgbClr val="00800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1 calibration</a:t>
            </a:r>
            <a:endParaRPr lang="de-DE" sz="1600"/>
          </a:p>
        </p:txBody>
      </p:sp>
      <p:sp>
        <p:nvSpPr>
          <p:cNvPr id="12" name="Textfeld 11"/>
          <p:cNvSpPr txBox="1"/>
          <p:nvPr/>
        </p:nvSpPr>
        <p:spPr>
          <a:xfrm>
            <a:off x="1357095" y="4860800"/>
            <a:ext cx="736612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Tip-Jet</a:t>
            </a:r>
            <a:endParaRPr lang="de-DE" sz="1600"/>
          </a:p>
        </p:txBody>
      </p:sp>
      <p:sp>
        <p:nvSpPr>
          <p:cNvPr id="13" name="Textfeld 12"/>
          <p:cNvSpPr txBox="1"/>
          <p:nvPr/>
        </p:nvSpPr>
        <p:spPr>
          <a:xfrm>
            <a:off x="7690093" y="4735413"/>
            <a:ext cx="103137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jet stream</a:t>
            </a:r>
            <a:endParaRPr lang="de-DE" sz="1600"/>
          </a:p>
        </p:txBody>
      </p:sp>
      <p:sp>
        <p:nvSpPr>
          <p:cNvPr id="14" name="Textfeld 13"/>
          <p:cNvSpPr txBox="1"/>
          <p:nvPr/>
        </p:nvSpPr>
        <p:spPr>
          <a:xfrm>
            <a:off x="4985372" y="1480067"/>
            <a:ext cx="1474763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TDS underflight</a:t>
            </a:r>
            <a:endParaRPr lang="de-DE" sz="1600"/>
          </a:p>
        </p:txBody>
      </p:sp>
      <p:sp>
        <p:nvSpPr>
          <p:cNvPr id="15" name="Textfeld 14"/>
          <p:cNvSpPr txBox="1"/>
          <p:nvPr/>
        </p:nvSpPr>
        <p:spPr>
          <a:xfrm>
            <a:off x="519337" y="1165986"/>
            <a:ext cx="1465659" cy="584775"/>
          </a:xfrm>
          <a:prstGeom prst="rect">
            <a:avLst/>
          </a:prstGeom>
          <a:solidFill>
            <a:srgbClr val="CC6600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smtClean="0"/>
              <a:t>Greenland</a:t>
            </a:r>
          </a:p>
          <a:p>
            <a:pPr algn="ctr"/>
            <a:r>
              <a:rPr lang="de-DE" sz="1600" smtClean="0"/>
              <a:t>summit station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2086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</a:gradFill>
        <a:ln>
          <a:solidFill>
            <a:schemeClr val="bg1">
              <a:lumMod val="50000"/>
            </a:schemeClr>
          </a:solidFill>
        </a:ln>
      </a:spPr>
      <a:bodyPr wrap="square">
        <a:sp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wrap="square" lIns="72000" tIns="36000" rIns="72000" bIns="36000" rtlCol="0" anchor="ctr">
        <a:spAutoFit/>
      </a:bodyPr>
      <a:lstStyle>
        <a:defPPr marL="177800" indent="-177800">
          <a:buFont typeface="Arial" panose="020B0604020202020204" pitchFamily="34" charset="0"/>
          <a:buChar char="•"/>
          <a:defRPr sz="16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5F50738E-8031-4E3E-8138-CA2D595639F0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904</Words>
  <Application>Microsoft Office PowerPoint</Application>
  <PresentationFormat>Bildschirmpräsentation (4:3)</PresentationFormat>
  <Paragraphs>281</Paragraphs>
  <Slides>26</Slides>
  <Notes>5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DLR-Präsentation 4:3 Englisch</vt:lpstr>
      <vt:lpstr>ALADIN Airborne Demonstrator (A2D) – first results from WindVal campaign 2015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► Mie calibrations – internal reference (TLE)</vt:lpstr>
      <vt:lpstr> ► Mie calibrations – ground return (TLE, sum, LOSV corr.)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► Rayleigh calibration profiles           (altitude wrt instrument)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Marksteiner, Uwe</dc:creator>
  <cp:lastModifiedBy>Marksteiner, Uwe</cp:lastModifiedBy>
  <cp:revision>437</cp:revision>
  <cp:lastPrinted>2015-10-26T10:20:35Z</cp:lastPrinted>
  <dcterms:created xsi:type="dcterms:W3CDTF">2012-06-19T06:51:55Z</dcterms:created>
  <dcterms:modified xsi:type="dcterms:W3CDTF">2015-11-04T14:17:26Z</dcterms:modified>
</cp:coreProperties>
</file>