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0" r:id="rId2"/>
    <p:sldId id="256" r:id="rId3"/>
    <p:sldId id="262" r:id="rId4"/>
    <p:sldId id="274" r:id="rId5"/>
    <p:sldId id="272" r:id="rId6"/>
    <p:sldId id="265" r:id="rId7"/>
    <p:sldId id="273" r:id="rId8"/>
    <p:sldId id="264" r:id="rId9"/>
    <p:sldId id="268" r:id="rId10"/>
    <p:sldId id="269" r:id="rId11"/>
    <p:sldId id="270" r:id="rId12"/>
    <p:sldId id="263" r:id="rId13"/>
    <p:sldId id="275" r:id="rId14"/>
    <p:sldId id="271" r:id="rId15"/>
    <p:sldId id="266" r:id="rId16"/>
    <p:sldId id="261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02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F4C37-0671-3B4E-AD82-21115C8C76A2}" type="datetimeFigureOut">
              <a:rPr lang="en-US" smtClean="0"/>
              <a:t>5/5/11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E31BD-E1A8-0045-8845-F13680660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0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5-yr </a:t>
            </a:r>
            <a:r>
              <a:rPr lang="en-US" dirty="0" err="1" smtClean="0"/>
              <a:t>WindSat</a:t>
            </a:r>
            <a:r>
              <a:rPr lang="en-US" dirty="0" smtClean="0"/>
              <a:t> validation</a:t>
            </a:r>
            <a:r>
              <a:rPr lang="en-US" baseline="0" dirty="0" smtClean="0"/>
              <a:t> dataset (wind speed) </a:t>
            </a:r>
          </a:p>
          <a:p>
            <a:r>
              <a:rPr lang="en-US" baseline="0" dirty="0" smtClean="0"/>
              <a:t>Ku2011 just released, to be described later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31BD-E1A8-0045-8845-F13680660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31BD-E1A8-0045-8845-F136806603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7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31BD-E1A8-0045-8845-F136806603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2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7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7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8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8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59E4-9719-4142-A613-C34EE948582C}" type="datetimeFigureOut">
              <a:rPr lang="en-US" smtClean="0"/>
              <a:t>5/5/11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41B5D-5831-B542-A8AD-DC32B200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025" y="710041"/>
            <a:ext cx="7816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Updating Advice on Selecting Level-2,3 Surface Vector Wind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Datasets: Applications Perspective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9712" y="4408650"/>
            <a:ext cx="48639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Ralph F. Milliff; </a:t>
            </a:r>
            <a:r>
              <a:rPr lang="en-US" sz="2000" dirty="0" smtClean="0"/>
              <a:t>                            NWRA/CoRA</a:t>
            </a:r>
            <a:endParaRPr lang="en-US" sz="2000" i="1" dirty="0" smtClean="0"/>
          </a:p>
          <a:p>
            <a:r>
              <a:rPr lang="en-US" sz="2000" i="1" dirty="0" smtClean="0"/>
              <a:t>Mark Bourassa;     </a:t>
            </a:r>
            <a:r>
              <a:rPr lang="en-US" sz="2000" dirty="0" smtClean="0"/>
              <a:t>COAPS, Florida State Univ.</a:t>
            </a:r>
          </a:p>
          <a:p>
            <a:r>
              <a:rPr lang="en-US" sz="2000" i="1" dirty="0" smtClean="0"/>
              <a:t>Dudley </a:t>
            </a:r>
            <a:r>
              <a:rPr lang="en-US" sz="2000" i="1" dirty="0" err="1" smtClean="0"/>
              <a:t>Chelton</a:t>
            </a:r>
            <a:r>
              <a:rPr lang="en-US" sz="2000" i="1" dirty="0" smtClean="0"/>
              <a:t>;      </a:t>
            </a:r>
            <a:r>
              <a:rPr lang="en-US" sz="2000" dirty="0" smtClean="0"/>
              <a:t>COAS, Oregon State Univ.</a:t>
            </a:r>
          </a:p>
          <a:p>
            <a:r>
              <a:rPr lang="en-US" sz="2000" i="1" dirty="0" smtClean="0"/>
              <a:t>Ernesto Rodriguez                          </a:t>
            </a:r>
            <a:r>
              <a:rPr lang="en-US" sz="2000" dirty="0" smtClean="0"/>
              <a:t>JPL, </a:t>
            </a:r>
            <a:r>
              <a:rPr lang="en-US" sz="2000" dirty="0" err="1" smtClean="0"/>
              <a:t>CalTech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-30741" y="6667404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979486" y="6665170"/>
            <a:ext cx="2173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Indentured Review Lecture, May 2011</a:t>
            </a:r>
            <a:endParaRPr lang="en-US" sz="1000" dirty="0"/>
          </a:p>
        </p:txBody>
      </p:sp>
      <p:pic>
        <p:nvPicPr>
          <p:cNvPr id="5" name="Picture 4" descr="pr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50" y="2138831"/>
            <a:ext cx="1901952" cy="18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1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06" y="351288"/>
            <a:ext cx="306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Advice to Community: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77312"/>
            <a:ext cx="9193650" cy="248235"/>
            <a:chOff x="-30741" y="6677312"/>
            <a:chExt cx="9193650" cy="248235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77312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12936" y="6679326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49406" y="1155888"/>
            <a:ext cx="7853432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Match space-time coherence in SVW with application</a:t>
            </a:r>
          </a:p>
          <a:p>
            <a:pPr lvl="1"/>
            <a:r>
              <a:rPr lang="en-US" dirty="0" smtClean="0"/>
              <a:t>a) feature-based; more than matching </a:t>
            </a:r>
            <a:r>
              <a:rPr lang="en-US" dirty="0" err="1" smtClean="0"/>
              <a:t>Δx</a:t>
            </a:r>
            <a:r>
              <a:rPr lang="en-US" dirty="0" smtClean="0"/>
              <a:t>, </a:t>
            </a:r>
            <a:r>
              <a:rPr lang="en-US" dirty="0" err="1" smtClean="0"/>
              <a:t>Δt</a:t>
            </a:r>
            <a:endParaRPr lang="en-US" dirty="0" smtClean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Areal average of instantaneous σ</a:t>
            </a:r>
            <a:r>
              <a:rPr lang="en-US" baseline="-25000" dirty="0" smtClean="0"/>
              <a:t>0 </a:t>
            </a:r>
            <a:r>
              <a:rPr lang="en-US" dirty="0" smtClean="0"/>
              <a:t> </a:t>
            </a:r>
            <a:r>
              <a:rPr lang="en-US" i="1" dirty="0" smtClean="0"/>
              <a:t>vs.</a:t>
            </a:r>
            <a:r>
              <a:rPr lang="en-US" dirty="0" smtClean="0"/>
              <a:t> point support (some time averaging)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Kinetic energy content as a function of spatial scale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commonly depicted in Fourier spectra; KE vs. k, for spatial wavenumber k</a:t>
            </a:r>
          </a:p>
          <a:p>
            <a:pPr marL="800100" lvl="1" indent="-342900">
              <a:buAutoNum type="alphaLcParenR"/>
            </a:pPr>
            <a:r>
              <a:rPr lang="en-US" dirty="0"/>
              <a:t>p</a:t>
            </a:r>
            <a:r>
              <a:rPr lang="en-US" dirty="0" smtClean="0"/>
              <a:t>ower-law relations with spectral slopes k</a:t>
            </a:r>
            <a:r>
              <a:rPr lang="en-US" baseline="30000" dirty="0" smtClean="0"/>
              <a:t>-2 </a:t>
            </a:r>
            <a:r>
              <a:rPr lang="en-US" dirty="0" smtClean="0"/>
              <a:t>(mid-latitudes), k</a:t>
            </a:r>
            <a:r>
              <a:rPr lang="en-US" baseline="30000" dirty="0" smtClean="0"/>
              <a:t>-5/3</a:t>
            </a:r>
            <a:r>
              <a:rPr lang="en-US" dirty="0" smtClean="0"/>
              <a:t> (tropics)</a:t>
            </a:r>
          </a:p>
          <a:p>
            <a:pPr marL="1200150" lvl="2" indent="-285750">
              <a:buFontTx/>
              <a:buChar char="-"/>
            </a:pPr>
            <a:r>
              <a:rPr lang="en-US" dirty="0" smtClean="0"/>
              <a:t>ambiguities in Fourier spectral techniques</a:t>
            </a:r>
          </a:p>
          <a:p>
            <a:pPr marL="800100" lvl="1" indent="-342900">
              <a:buAutoNum type="alphaLcParenR" startAt="3"/>
            </a:pPr>
            <a:r>
              <a:rPr lang="en-US" dirty="0"/>
              <a:t>t</a:t>
            </a:r>
            <a:r>
              <a:rPr lang="en-US" dirty="0" smtClean="0"/>
              <a:t>rue spatial resolution corresponds to spatial scale at which L3 winds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depart from k</a:t>
            </a:r>
            <a:r>
              <a:rPr lang="en-US" baseline="30000" dirty="0" smtClean="0"/>
              <a:t>-2 </a:t>
            </a:r>
            <a:r>
              <a:rPr lang="en-US" dirty="0" smtClean="0"/>
              <a:t>or k</a:t>
            </a:r>
            <a:r>
              <a:rPr lang="en-US" baseline="30000" dirty="0" smtClean="0"/>
              <a:t>-5/3</a:t>
            </a:r>
          </a:p>
          <a:p>
            <a:pPr marL="1200150" lvl="2" indent="-285750">
              <a:buFontTx/>
              <a:buChar char="-"/>
            </a:pPr>
            <a:r>
              <a:rPr lang="en-US" dirty="0" smtClean="0"/>
              <a:t>L3 products should not present on grids finer than true resolution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latest validated datasets from authoritative sources (repositories)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Air-Sea coupling coefficient magnitudes are strongest for satellite datasets;</a:t>
            </a:r>
          </a:p>
          <a:p>
            <a:r>
              <a:rPr lang="en-US" dirty="0"/>
              <a:t> </a:t>
            </a:r>
            <a:r>
              <a:rPr lang="en-US" dirty="0" smtClean="0"/>
              <a:t>      e.g. slope of linear relation between SST anomaly and wind stress derivatives</a:t>
            </a:r>
          </a:p>
          <a:p>
            <a:r>
              <a:rPr lang="en-US" dirty="0"/>
              <a:t> </a:t>
            </a:r>
            <a:r>
              <a:rPr lang="en-US" dirty="0" smtClean="0"/>
              <a:t>      (curl and divergence) on scales 10km to 1000km.</a:t>
            </a:r>
          </a:p>
        </p:txBody>
      </p:sp>
      <p:pic>
        <p:nvPicPr>
          <p:cNvPr id="8" name="Picture 7" descr="a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08" y="211344"/>
            <a:ext cx="2202180" cy="17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0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06" y="351288"/>
            <a:ext cx="2649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Project Statement: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46766"/>
            <a:ext cx="9193650" cy="258342"/>
            <a:chOff x="-30741" y="6646766"/>
            <a:chExt cx="9193650" cy="258342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58887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12936" y="6646766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72344" y="1559538"/>
            <a:ext cx="52758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Read and comment on Draft Statement (here)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Edits by co-author team (here)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 Action items for Project leaders (committees)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Post Advice (KNMI, PO.DAAC, COAPS</a:t>
            </a:r>
            <a:r>
              <a:rPr lang="en-US" dirty="0" smtClean="0"/>
              <a:t>, </a:t>
            </a:r>
            <a:r>
              <a:rPr lang="en-US" dirty="0" err="1" smtClean="0"/>
              <a:t>Ifremer</a:t>
            </a:r>
            <a:r>
              <a:rPr lang="en-US" dirty="0" smtClean="0"/>
              <a:t>, </a:t>
            </a:r>
            <a:r>
              <a:rPr lang="en-US" dirty="0" smtClean="0"/>
              <a:t>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4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0869" y="250463"/>
            <a:ext cx="607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Related and Forthcoming L2,L3 SVW Datasets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6634" y="1286129"/>
            <a:ext cx="153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Reprocessing: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46634" y="2816420"/>
            <a:ext cx="168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Multi-Platform: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8630" y="4239233"/>
            <a:ext cx="176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Special Purpose: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-30741" y="6668226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203598" y="6656105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47589" y="1750801"/>
            <a:ext cx="4675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OVWST Project at JPL; L2 and L3, </a:t>
            </a:r>
            <a:r>
              <a:rPr lang="en-US" dirty="0" smtClean="0"/>
              <a:t>when ???</a:t>
            </a:r>
            <a:endParaRPr lang="en-US" dirty="0" smtClean="0"/>
          </a:p>
          <a:p>
            <a:r>
              <a:rPr lang="en-US" dirty="0" smtClean="0"/>
              <a:t>Ku2011 </a:t>
            </a:r>
            <a:r>
              <a:rPr lang="en-US" i="1" dirty="0" smtClean="0"/>
              <a:t>just</a:t>
            </a:r>
            <a:r>
              <a:rPr lang="en-US" i="1" dirty="0" smtClean="0"/>
              <a:t> released </a:t>
            </a:r>
            <a:r>
              <a:rPr lang="en-US" dirty="0" smtClean="0"/>
              <a:t>(RSS; </a:t>
            </a:r>
            <a:r>
              <a:rPr lang="en-US" dirty="0" err="1" smtClean="0"/>
              <a:t>Lucrezia</a:t>
            </a:r>
            <a:r>
              <a:rPr lang="en-US" dirty="0" smtClean="0"/>
              <a:t> </a:t>
            </a:r>
            <a:r>
              <a:rPr lang="en-US" dirty="0" err="1" smtClean="0"/>
              <a:t>Ricciardulli</a:t>
            </a:r>
            <a:r>
              <a:rPr lang="en-US" dirty="0" smtClean="0"/>
              <a:t>)</a:t>
            </a:r>
          </a:p>
          <a:p>
            <a:r>
              <a:rPr lang="en-US" dirty="0" smtClean="0"/>
              <a:t>KNMI </a:t>
            </a:r>
            <a:r>
              <a:rPr lang="en-US" dirty="0" smtClean="0"/>
              <a:t>ASCAT L3</a:t>
            </a:r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0286" y="3282876"/>
            <a:ext cx="558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CCMP</a:t>
            </a:r>
          </a:p>
          <a:p>
            <a:r>
              <a:rPr lang="en-US" dirty="0" smtClean="0"/>
              <a:t>NWRA/CoRA Global Surface Wind </a:t>
            </a:r>
            <a:r>
              <a:rPr lang="en-US" dirty="0" smtClean="0"/>
              <a:t>BHM (ensemble winds)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19131" y="4775859"/>
            <a:ext cx="2807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BYU Ultra-High-Resolution</a:t>
            </a:r>
          </a:p>
          <a:p>
            <a:r>
              <a:rPr lang="en-US" dirty="0" smtClean="0"/>
              <a:t>OSU COAS Coastal Winds L3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8923" y="928077"/>
            <a:ext cx="404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OceanSat-2 (OSCAT) community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2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-69850"/>
            <a:ext cx="8229600" cy="1143000"/>
          </a:xfrm>
        </p:spPr>
        <p:txBody>
          <a:bodyPr/>
          <a:lstStyle/>
          <a:p>
            <a:pPr algn="r"/>
            <a:r>
              <a:rPr lang="en-US" sz="2400" b="1">
                <a:latin typeface="Calibri" charset="0"/>
              </a:rPr>
              <a:t>Global wind products </a:t>
            </a:r>
            <a:br>
              <a:rPr lang="en-US" sz="2400" b="1">
                <a:latin typeface="Calibri" charset="0"/>
              </a:rPr>
            </a:br>
            <a:r>
              <a:rPr lang="en-US" sz="2400" b="1">
                <a:latin typeface="Calibri" charset="0"/>
              </a:rPr>
              <a:t>with 6 hour temporal sampling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5486400" y="990600"/>
            <a:ext cx="35052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alibri" charset="0"/>
              </a:rPr>
              <a:t>Wind products that assimilate many different data sources to produce maps with high temporal sampling typically underestimate the high spatial frequency component of the wind field.</a:t>
            </a:r>
          </a:p>
          <a:p>
            <a:endParaRPr lang="en-US" sz="2000">
              <a:latin typeface="Calibri" charset="0"/>
            </a:endParaRPr>
          </a:p>
          <a:p>
            <a:r>
              <a:rPr lang="en-US" sz="2000">
                <a:latin typeface="Calibri" charset="0"/>
              </a:rPr>
              <a:t>Plots based on 1 year of data.</a:t>
            </a:r>
          </a:p>
          <a:p>
            <a:endParaRPr lang="en-US" sz="1400">
              <a:latin typeface="Calibri" charset="0"/>
            </a:endParaRPr>
          </a:p>
          <a:p>
            <a:endParaRPr lang="en-US" sz="1400">
              <a:latin typeface="Calibri" charset="0"/>
            </a:endParaRPr>
          </a:p>
          <a:p>
            <a:r>
              <a:rPr lang="en-US" sz="1400">
                <a:latin typeface="Calibri" charset="0"/>
              </a:rPr>
              <a:t>R. Atlas, R. Hoffman, J. Ardizzone, S. Leidner, and J. C. Jusem, </a:t>
            </a:r>
            <a:r>
              <a:rPr lang="ja-JP" altLang="en-US" sz="1400">
                <a:latin typeface="Calibri" charset="0"/>
              </a:rPr>
              <a:t>“</a:t>
            </a:r>
            <a:r>
              <a:rPr lang="en-US" sz="1400">
                <a:latin typeface="Calibri" charset="0"/>
              </a:rPr>
              <a:t>Development of a new cross-calibrated, multi-platform (CCMP) ocean surface wind product,</a:t>
            </a:r>
            <a:r>
              <a:rPr lang="ja-JP" altLang="en-US" sz="1400">
                <a:latin typeface="Calibri" charset="0"/>
              </a:rPr>
              <a:t>”</a:t>
            </a:r>
            <a:r>
              <a:rPr lang="en-US" sz="1400">
                <a:latin typeface="Calibri" charset="0"/>
              </a:rPr>
              <a:t> in AMS 13th Conference on Integrated Observing and Assimilation Systems for Atmosphere,Oceans, and Land Surface (IOAS-AOLS), 2009.</a:t>
            </a:r>
          </a:p>
        </p:txBody>
      </p:sp>
      <p:pic>
        <p:nvPicPr>
          <p:cNvPr id="17412" name="Picture 5" descr="ccmp_vs_ecmwf_V_2008_05N-25N_normalized_sp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1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06" y="351288"/>
            <a:ext cx="15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Summary: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65444"/>
            <a:ext cx="9184312" cy="249003"/>
            <a:chOff x="-30741" y="6665444"/>
            <a:chExt cx="9184312" cy="249003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68226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03598" y="6665444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2691" y="879240"/>
            <a:ext cx="7738016" cy="4639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L2 datasets can differ for same σ</a:t>
            </a:r>
            <a:r>
              <a:rPr lang="en-US" baseline="-25000" dirty="0" smtClean="0"/>
              <a:t>0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Gaps in L2 from swath configurations and rain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L3 datasets fill gaps in a variety of ways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Applications Users have to evaluate feature/phenomena resolution in L3 data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KE </a:t>
            </a:r>
            <a:r>
              <a:rPr lang="en-US" dirty="0" err="1" smtClean="0"/>
              <a:t>vs</a:t>
            </a:r>
            <a:r>
              <a:rPr lang="en-US" dirty="0" smtClean="0"/>
              <a:t> k and true spatial resolution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Air-Sea coupling coefficients strongest in satellite datasets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Filtering/Averaging to improve S/N at expense of resolution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Temporal filtering has most dramatic effects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Prominent SVW dataset repositories should be coordinated (updated)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Project statement to guide potential users (need feedback)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en-US" dirty="0" smtClean="0"/>
              <a:t>New datasets </a:t>
            </a:r>
          </a:p>
        </p:txBody>
      </p:sp>
    </p:spTree>
    <p:extLst>
      <p:ext uri="{BB962C8B-B14F-4D97-AF65-F5344CB8AC3E}">
        <p14:creationId xmlns:p14="http://schemas.microsoft.com/office/powerpoint/2010/main" val="87473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" y="0"/>
            <a:ext cx="50672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28" y="21524"/>
            <a:ext cx="50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81000"/>
            <a:ext cx="6464300" cy="608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741" y="6612192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7203598" y="6646766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177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0"/>
            <a:ext cx="52884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741" y="6612192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7203598" y="6646766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10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2284" y="940873"/>
            <a:ext cx="361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What this review </a:t>
            </a:r>
            <a:r>
              <a:rPr lang="en-US" sz="2400" b="1" i="1" u="sng" dirty="0" smtClean="0">
                <a:solidFill>
                  <a:srgbClr val="0000FF"/>
                </a:solidFill>
              </a:rPr>
              <a:t>is</a:t>
            </a:r>
            <a:r>
              <a:rPr lang="en-US" sz="2400" b="1" i="1" dirty="0" smtClean="0">
                <a:solidFill>
                  <a:srgbClr val="0000FF"/>
                </a:solidFill>
              </a:rPr>
              <a:t> about: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1840" y="3519609"/>
            <a:ext cx="411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What this review </a:t>
            </a:r>
            <a:r>
              <a:rPr lang="en-US" sz="2400" b="1" i="1" u="sng" dirty="0" smtClean="0">
                <a:solidFill>
                  <a:srgbClr val="0000FF"/>
                </a:solidFill>
              </a:rPr>
              <a:t>is not</a:t>
            </a:r>
            <a:r>
              <a:rPr lang="en-US" sz="2400" b="1" i="1" dirty="0" smtClean="0">
                <a:solidFill>
                  <a:srgbClr val="0000FF"/>
                </a:solidFill>
              </a:rPr>
              <a:t> about: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818" y="1486219"/>
            <a:ext cx="691727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Definitions L2B, L3 SVW datasets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Validation of SVW in applications using L2, L3 datasets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Updating/Coordinating SVW dataset repositories on the web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How to comment on/recommend L2, L3 SVW datasets to colleagues</a:t>
            </a:r>
          </a:p>
          <a:p>
            <a:pPr marL="342900" indent="-342900">
              <a:buFont typeface="+mj-lt"/>
              <a:buAutoNum type="arabicPeriod"/>
            </a:pPr>
            <a:r>
              <a:rPr lang="en-US" u="sng" dirty="0" smtClean="0"/>
              <a:t>Draft Project Statement</a:t>
            </a:r>
            <a:r>
              <a:rPr lang="en-US" dirty="0" smtClean="0"/>
              <a:t> (i.e. recommendations to “the community”)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Some L2 and L3 datasets on the (near?) horizon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7818" y="3810125"/>
            <a:ext cx="59170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</a:t>
            </a:r>
            <a:r>
              <a:rPr lang="en-US" dirty="0" smtClean="0"/>
              <a:t>alidation </a:t>
            </a:r>
            <a:r>
              <a:rPr lang="en-US" dirty="0" smtClean="0"/>
              <a:t>vs. buoys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Special products (e.g. UHR, coastal winds, σ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, L4, etc.)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“Beauty </a:t>
            </a:r>
            <a:r>
              <a:rPr lang="en-US" dirty="0"/>
              <a:t>C</a:t>
            </a:r>
            <a:r>
              <a:rPr lang="en-US" dirty="0" smtClean="0"/>
              <a:t>ontests” or “My Favorite” L2, L3 SVW dataset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Similarly, “My Favorite” L2, L3 SVW distribution web sites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39748" y="6673787"/>
            <a:ext cx="9202657" cy="247675"/>
            <a:chOff x="-39748" y="6673787"/>
            <a:chExt cx="9202657" cy="247675"/>
          </a:xfrm>
        </p:grpSpPr>
        <p:sp>
          <p:nvSpPr>
            <p:cNvPr id="10" name="TextBox 9"/>
            <p:cNvSpPr txBox="1"/>
            <p:nvPr/>
          </p:nvSpPr>
          <p:spPr>
            <a:xfrm>
              <a:off x="-39748" y="6675241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12936" y="6673787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82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06" y="351288"/>
            <a:ext cx="172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Definitions: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70125"/>
            <a:ext cx="9184312" cy="248455"/>
            <a:chOff x="-30741" y="6646766"/>
            <a:chExt cx="9184312" cy="248455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49000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03598" y="6646766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701" y="920940"/>
            <a:ext cx="8214884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L2B or Level-2B </a:t>
            </a:r>
          </a:p>
          <a:p>
            <a:r>
              <a:rPr lang="en-US" dirty="0"/>
              <a:t> </a:t>
            </a:r>
            <a:r>
              <a:rPr lang="en-US" dirty="0" smtClean="0"/>
              <a:t>     In-Swath SVW retrievals (i.e. wind speed and direction) organized in along-</a:t>
            </a:r>
          </a:p>
          <a:p>
            <a:r>
              <a:rPr lang="en-US" dirty="0"/>
              <a:t> </a:t>
            </a:r>
            <a:r>
              <a:rPr lang="en-US" dirty="0" smtClean="0"/>
              <a:t>     and across-track arrays of wind vector cells (WVCs).  Daily representations of</a:t>
            </a:r>
          </a:p>
          <a:p>
            <a:r>
              <a:rPr lang="en-US" dirty="0"/>
              <a:t> </a:t>
            </a:r>
            <a:r>
              <a:rPr lang="en-US" dirty="0" smtClean="0"/>
              <a:t>     L2 SVW exhibit gaps in coverage; i.e. between swaths.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- </a:t>
            </a:r>
            <a:r>
              <a:rPr lang="en-US" i="1" dirty="0" smtClean="0"/>
              <a:t>flavors</a:t>
            </a:r>
            <a:r>
              <a:rPr lang="en-US" dirty="0" smtClean="0"/>
              <a:t> include: ASCAT; ERS-1,2; NSCAT and </a:t>
            </a:r>
            <a:r>
              <a:rPr lang="en-US" dirty="0" err="1" smtClean="0"/>
              <a:t>QuikSCAT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50km, 25km and 12.5km standard spatial resolutions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Near Real-Time (NRT) and “science quality”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 L3 or Level-3</a:t>
            </a:r>
          </a:p>
          <a:p>
            <a:r>
              <a:rPr lang="en-US" dirty="0"/>
              <a:t> </a:t>
            </a:r>
            <a:r>
              <a:rPr lang="en-US" dirty="0" smtClean="0"/>
              <a:t>     Gridded SVW fields (usually regular global grids in deg. 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/>
              <a:t>L</a:t>
            </a:r>
            <a:r>
              <a:rPr lang="en-US" dirty="0" smtClean="0"/>
              <a:t>on) based on </a:t>
            </a:r>
          </a:p>
          <a:p>
            <a:r>
              <a:rPr lang="en-US" dirty="0"/>
              <a:t> </a:t>
            </a:r>
            <a:r>
              <a:rPr lang="en-US" dirty="0" smtClean="0"/>
              <a:t>     L2 SVW inputs.  Daily representations of L3 SVW do not exhibit gaps, but gaps</a:t>
            </a:r>
          </a:p>
          <a:p>
            <a:r>
              <a:rPr lang="en-US" dirty="0"/>
              <a:t> </a:t>
            </a:r>
            <a:r>
              <a:rPr lang="en-US" dirty="0" smtClean="0"/>
              <a:t>     have been filled by ancillary processing, often involving ancillary datasets</a:t>
            </a:r>
          </a:p>
          <a:p>
            <a:r>
              <a:rPr lang="en-US" dirty="0"/>
              <a:t> </a:t>
            </a:r>
            <a:r>
              <a:rPr lang="en-US" dirty="0" smtClean="0"/>
              <a:t>     (e.g. weather-center analyses).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- </a:t>
            </a:r>
            <a:r>
              <a:rPr lang="en-US" i="1" dirty="0" smtClean="0"/>
              <a:t>flavors </a:t>
            </a:r>
            <a:r>
              <a:rPr lang="en-US" dirty="0" smtClean="0"/>
              <a:t>include: single or multi-platform L2 inputs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methods-based constructions (smoothing, </a:t>
            </a:r>
            <a:r>
              <a:rPr lang="en-US" dirty="0" err="1" smtClean="0"/>
              <a:t>Kriging</a:t>
            </a:r>
            <a:r>
              <a:rPr lang="en-US" dirty="0" smtClean="0"/>
              <a:t>, extrapolation)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ancillary data based constructions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0.25° to 2° presentations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4x daily, daily, 3-daily, </a:t>
            </a:r>
            <a:r>
              <a:rPr lang="en-US" dirty="0" err="1" smtClean="0"/>
              <a:t>climatologies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5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67" y="175446"/>
            <a:ext cx="2166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SVW Retrieval</a:t>
            </a:r>
            <a:r>
              <a:rPr lang="en-US" sz="2400" b="1" i="1" dirty="0" smtClean="0">
                <a:solidFill>
                  <a:srgbClr val="0000FF"/>
                </a:solidFill>
              </a:rPr>
              <a:t>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65444"/>
            <a:ext cx="9184312" cy="249003"/>
            <a:chOff x="-30741" y="6665444"/>
            <a:chExt cx="9184312" cy="249003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68226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03598" y="6665444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7615" y="637111"/>
            <a:ext cx="52245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L2 SVW datasets different, even given same σ</a:t>
            </a:r>
            <a:r>
              <a:rPr lang="en-US" baseline="-25000" dirty="0" smtClean="0"/>
              <a:t>0</a:t>
            </a:r>
          </a:p>
          <a:p>
            <a:r>
              <a:rPr lang="en-US" baseline="-25000" dirty="0"/>
              <a:t>	</a:t>
            </a:r>
            <a:r>
              <a:rPr lang="en-US" dirty="0" smtClean="0"/>
              <a:t>- different/improved methods</a:t>
            </a:r>
          </a:p>
          <a:p>
            <a:r>
              <a:rPr lang="en-US" baseline="-25000" dirty="0"/>
              <a:t>	</a:t>
            </a:r>
            <a:r>
              <a:rPr lang="en-US" dirty="0" smtClean="0"/>
              <a:t>- additional validation data</a:t>
            </a:r>
          </a:p>
          <a:p>
            <a:endParaRPr lang="en-US" baseline="-250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Gaps in L2 SVW datasets due to swath </a:t>
            </a:r>
            <a:r>
              <a:rPr lang="en-US" dirty="0" err="1" smtClean="0"/>
              <a:t>configs</a:t>
            </a:r>
            <a:r>
              <a:rPr lang="en-US" dirty="0" smtClean="0"/>
              <a:t>, rain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r="5815" b="4042"/>
          <a:stretch/>
        </p:blipFill>
        <p:spPr bwMode="auto">
          <a:xfrm>
            <a:off x="1033578" y="2022106"/>
            <a:ext cx="3528646" cy="40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6949" b="3974"/>
          <a:stretch/>
        </p:blipFill>
        <p:spPr bwMode="auto">
          <a:xfrm>
            <a:off x="4817213" y="2080846"/>
            <a:ext cx="3545254" cy="40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05294" y="6125669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b="1" dirty="0">
                <a:solidFill>
                  <a:srgbClr val="FF00FF"/>
                </a:solidFill>
                <a:latin typeface="Tahoma" charset="0"/>
              </a:rPr>
              <a:t>KU2001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72122" y="6125669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b="1" dirty="0">
                <a:solidFill>
                  <a:srgbClr val="FF00FF"/>
                </a:solidFill>
                <a:latin typeface="Tahoma" charset="0"/>
              </a:rPr>
              <a:t>KU2010</a:t>
            </a:r>
          </a:p>
        </p:txBody>
      </p:sp>
    </p:spTree>
    <p:extLst>
      <p:ext uri="{BB962C8B-B14F-4D97-AF65-F5344CB8AC3E}">
        <p14:creationId xmlns:p14="http://schemas.microsoft.com/office/powerpoint/2010/main" val="244121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44" y="3340561"/>
            <a:ext cx="429768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24" y="3393901"/>
            <a:ext cx="4259580" cy="326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84" y="155401"/>
            <a:ext cx="432054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5395" y="1363460"/>
            <a:ext cx="39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Derivative fields for first-cut assessment</a:t>
            </a:r>
          </a:p>
          <a:p>
            <a:r>
              <a:rPr lang="en-US" dirty="0"/>
              <a:t>o</a:t>
            </a:r>
            <a:r>
              <a:rPr lang="en-US" dirty="0" smtClean="0"/>
              <a:t>f L3 product; i.e. do you see the swath?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30741" y="6677312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212936" y="6679326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805339" y="803129"/>
            <a:ext cx="393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Feature-based </a:t>
            </a:r>
            <a:r>
              <a:rPr lang="en-US" sz="2400" b="1" i="1" dirty="0" smtClean="0">
                <a:solidFill>
                  <a:srgbClr val="0000FF"/>
                </a:solidFill>
              </a:rPr>
              <a:t>Validation L3: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3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9_year_spectra_bold.png"/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7" y="541635"/>
            <a:ext cx="4198620" cy="61969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27622" y="1148779"/>
            <a:ext cx="68831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sample_tracks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22" y="1140720"/>
            <a:ext cx="3406140" cy="1714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2344" y="-28019"/>
            <a:ext cx="575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Kinetic energy as a function of spatial scale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9" y="3147009"/>
            <a:ext cx="3958717" cy="29296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30741" y="6677312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212936" y="6679326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6272811" y="1159257"/>
            <a:ext cx="2563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Order of Magnitude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ifference at ocean</a:t>
            </a:r>
          </a:p>
          <a:p>
            <a:pPr algn="ctr"/>
            <a:r>
              <a:rPr lang="en-US" i="1" dirty="0" smtClean="0"/>
              <a:t>Synoptic and </a:t>
            </a:r>
            <a:r>
              <a:rPr lang="en-US" i="1" dirty="0" err="1" smtClean="0"/>
              <a:t>Mesoscales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2222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183" y="78537"/>
            <a:ext cx="3857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Air-Sea Coupling Amplitude: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0741" y="6658887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212936" y="6646766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340" y="1518312"/>
            <a:ext cx="4480560" cy="291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4" y="4431784"/>
            <a:ext cx="1798320" cy="4152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7875" y="3004667"/>
            <a:ext cx="4461323" cy="3664160"/>
            <a:chOff x="4211330" y="3190971"/>
            <a:chExt cx="4461323" cy="36641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0668" y="3190971"/>
              <a:ext cx="4451985" cy="18688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1330" y="5007281"/>
              <a:ext cx="4451985" cy="184785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4473" y="5288936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Chelton</a:t>
            </a:r>
            <a:r>
              <a:rPr lang="en-US" sz="1200" dirty="0" smtClean="0"/>
              <a:t>, D.B. and S-P </a:t>
            </a:r>
            <a:r>
              <a:rPr lang="en-US" sz="1200" dirty="0" err="1" smtClean="0"/>
              <a:t>Xie</a:t>
            </a:r>
            <a:r>
              <a:rPr lang="en-US" sz="1200" dirty="0" smtClean="0"/>
              <a:t>, 2010: “Coupled Ocean-Atmosphere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Interaction at Oceanic </a:t>
            </a:r>
            <a:r>
              <a:rPr lang="en-US" sz="1200" dirty="0" err="1" smtClean="0"/>
              <a:t>Mesoscales</a:t>
            </a:r>
            <a:r>
              <a:rPr lang="en-US" sz="1200" dirty="0" smtClean="0"/>
              <a:t>”, </a:t>
            </a:r>
            <a:r>
              <a:rPr lang="en-US" sz="1200" i="1" dirty="0" smtClean="0"/>
              <a:t>Oceanography</a:t>
            </a:r>
            <a:r>
              <a:rPr lang="en-US" sz="1200" dirty="0" smtClean="0"/>
              <a:t>,</a:t>
            </a:r>
          </a:p>
          <a:p>
            <a:r>
              <a:rPr lang="en-US" sz="1200" i="1" dirty="0"/>
              <a:t>	</a:t>
            </a:r>
            <a:r>
              <a:rPr lang="en-US" sz="1200" b="1" dirty="0" smtClean="0"/>
              <a:t>23</a:t>
            </a:r>
            <a:r>
              <a:rPr lang="en-US" sz="1200" dirty="0" smtClean="0"/>
              <a:t>(4), 52-69</a:t>
            </a:r>
            <a:r>
              <a:rPr lang="en-US" sz="1200" i="1" dirty="0" smtClean="0"/>
              <a:t>.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7626" y="1261341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 Stress and SST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10350" y="2659174"/>
            <a:ext cx="2674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 Stress Curl and SST Gradient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313425" y="574125"/>
            <a:ext cx="676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Satellite-to-Satellite comparisons yield Strongest Coupling Coefficients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53723" y="1518312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Ocean scales 10km – 1000km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Slope of linear relation is coupling </a:t>
            </a:r>
            <a:r>
              <a:rPr lang="en-US" sz="1400" dirty="0" err="1" smtClean="0"/>
              <a:t>coeff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Important for fluxes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444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3945"/>
            <a:ext cx="8839200" cy="567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568" y="6094366"/>
            <a:ext cx="7588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Schlax</a:t>
            </a:r>
            <a:r>
              <a:rPr lang="en-US" sz="1200" dirty="0" smtClean="0"/>
              <a:t>, M.G., D.B. </a:t>
            </a:r>
            <a:r>
              <a:rPr lang="en-US" sz="1200" dirty="0" err="1" smtClean="0"/>
              <a:t>Chelton</a:t>
            </a:r>
            <a:r>
              <a:rPr lang="en-US" sz="1200" dirty="0"/>
              <a:t> </a:t>
            </a:r>
            <a:r>
              <a:rPr lang="en-US" sz="1200" dirty="0" smtClean="0"/>
              <a:t>and M.H. </a:t>
            </a:r>
            <a:r>
              <a:rPr lang="en-US" sz="1200" dirty="0" err="1" smtClean="0"/>
              <a:t>Freilich</a:t>
            </a:r>
            <a:r>
              <a:rPr lang="en-US" sz="1200" dirty="0" smtClean="0"/>
              <a:t>, 2001: “Sampling errors in wind fields constructed from single and tandem </a:t>
            </a:r>
          </a:p>
          <a:p>
            <a:r>
              <a:rPr lang="en-US" sz="1200" dirty="0"/>
              <a:t>	</a:t>
            </a:r>
            <a:r>
              <a:rPr lang="en-US" sz="1200" dirty="0" err="1" smtClean="0"/>
              <a:t>scatterometer</a:t>
            </a:r>
            <a:r>
              <a:rPr lang="en-US" sz="1200" dirty="0" smtClean="0"/>
              <a:t> datasets”, </a:t>
            </a:r>
            <a:r>
              <a:rPr lang="en-US" sz="1200" i="1" dirty="0" smtClean="0"/>
              <a:t>J. Atmospheric and Oceanic Technology, </a:t>
            </a:r>
            <a:r>
              <a:rPr lang="en-US" sz="1200" b="1" dirty="0" smtClean="0"/>
              <a:t>18</a:t>
            </a:r>
            <a:r>
              <a:rPr lang="en-US" sz="1200" dirty="0" smtClean="0"/>
              <a:t>(6), 1014-1036.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-30741" y="6667404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IOVWST Meeting, Annapolis, MD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7222274" y="6655968"/>
            <a:ext cx="1949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Invited Review Lecture, May 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9493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06" y="120455"/>
            <a:ext cx="191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Repositories: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741" y="6655968"/>
            <a:ext cx="9184312" cy="257657"/>
            <a:chOff x="-30741" y="6655968"/>
            <a:chExt cx="9184312" cy="257657"/>
          </a:xfrm>
        </p:grpSpPr>
        <p:sp>
          <p:nvSpPr>
            <p:cNvPr id="4" name="TextBox 3"/>
            <p:cNvSpPr txBox="1"/>
            <p:nvPr/>
          </p:nvSpPr>
          <p:spPr>
            <a:xfrm>
              <a:off x="-30741" y="6667404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IOVWST Meeting, Annapolis, MD</a:t>
              </a:r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03598" y="6655968"/>
              <a:ext cx="1949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Invited Review Lecture, May 2011</a:t>
              </a:r>
              <a:endParaRPr lang="en-US" sz="1000" dirty="0"/>
            </a:p>
          </p:txBody>
        </p:sp>
      </p:grpSp>
      <p:pic>
        <p:nvPicPr>
          <p:cNvPr id="10" name="Picture 9" descr="scattVStime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85" y="3461404"/>
            <a:ext cx="6083935" cy="32111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9427" y="6531071"/>
            <a:ext cx="2163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Table stolen from BYU/MERS web site</a:t>
            </a:r>
            <a:endParaRPr lang="en-US" sz="1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9627" y="1383796"/>
            <a:ext cx="3889782" cy="1861998"/>
            <a:chOff x="617747" y="1127810"/>
            <a:chExt cx="3889782" cy="1861998"/>
          </a:xfrm>
        </p:grpSpPr>
        <p:sp>
          <p:nvSpPr>
            <p:cNvPr id="6" name="Rectangle 5"/>
            <p:cNvSpPr/>
            <p:nvPr/>
          </p:nvSpPr>
          <p:spPr>
            <a:xfrm>
              <a:off x="617747" y="1127810"/>
              <a:ext cx="2608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podaac-www.jpl.nasa.gov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747" y="1431486"/>
              <a:ext cx="1829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www.osi-</a:t>
              </a:r>
              <a:r>
                <a:rPr lang="en-US" dirty="0" err="1" smtClean="0"/>
                <a:t>saf.org</a:t>
              </a:r>
              <a:r>
                <a:rPr lang="en-US" baseline="30000" dirty="0" smtClean="0"/>
                <a:t>§</a:t>
              </a:r>
              <a:endParaRPr lang="en-US" baseline="30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747" y="1754814"/>
              <a:ext cx="2983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coaps.fsu.edu</a:t>
              </a:r>
              <a:r>
                <a:rPr lang="en-US" dirty="0"/>
                <a:t>/</a:t>
              </a:r>
              <a:r>
                <a:rPr lang="en-US" dirty="0" err="1" smtClean="0"/>
                <a:t>scatterometry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9544" y="2066478"/>
              <a:ext cx="387798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manati.orbit.nesdis.noaa.gov</a:t>
              </a:r>
              <a:r>
                <a:rPr lang="en-US" dirty="0"/>
                <a:t>/</a:t>
              </a:r>
              <a:r>
                <a:rPr lang="en-US" dirty="0" smtClean="0"/>
                <a:t>datasets</a:t>
              </a:r>
              <a:r>
                <a:rPr lang="en-US" baseline="30000" dirty="0" smtClean="0"/>
                <a:t>§</a:t>
              </a:r>
            </a:p>
            <a:p>
              <a:r>
                <a:rPr lang="en-US" dirty="0" err="1" smtClean="0"/>
                <a:t>cersat.ifremer.fr</a:t>
              </a:r>
              <a:endParaRPr lang="en-US" dirty="0" smtClean="0"/>
            </a:p>
            <a:p>
              <a:endParaRPr lang="en-US" dirty="0" smtClean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93124" y="1336494"/>
            <a:ext cx="4601139" cy="1308000"/>
            <a:chOff x="4365515" y="1127810"/>
            <a:chExt cx="4601139" cy="1308000"/>
          </a:xfrm>
        </p:grpSpPr>
        <p:sp>
          <p:nvSpPr>
            <p:cNvPr id="9" name="Rectangle 8"/>
            <p:cNvSpPr/>
            <p:nvPr/>
          </p:nvSpPr>
          <p:spPr>
            <a:xfrm>
              <a:off x="7234485" y="1127810"/>
              <a:ext cx="161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www.ssmi.com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86511" y="2066478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www.mers.byu.edu</a:t>
              </a:r>
              <a:r>
                <a:rPr lang="en-US" dirty="0"/>
                <a:t>/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65515" y="1431486"/>
              <a:ext cx="4601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www.atmos.washington.edu</a:t>
              </a:r>
              <a:r>
                <a:rPr lang="en-US" dirty="0"/>
                <a:t>/~</a:t>
              </a:r>
              <a:r>
                <a:rPr lang="en-US" dirty="0" err="1"/>
                <a:t>jerome</a:t>
              </a:r>
              <a:r>
                <a:rPr lang="en-US" dirty="0"/>
                <a:t>/WINDS/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89707" y="1754814"/>
              <a:ext cx="307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dss.ucar.edu</a:t>
              </a:r>
              <a:r>
                <a:rPr lang="en-US" dirty="0"/>
                <a:t>/datasets/</a:t>
              </a:r>
              <a:r>
                <a:rPr lang="en-US" dirty="0" smtClean="0"/>
                <a:t>ds744.*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4910" y="799978"/>
            <a:ext cx="318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Comprehensive, Services Driven</a:t>
            </a:r>
            <a:endParaRPr lang="en-US" i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5205656" y="799978"/>
            <a:ext cx="37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Less Comprehensive, Research Driven</a:t>
            </a:r>
            <a:endParaRPr lang="en-US" i="1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533839" y="522979"/>
            <a:ext cx="1931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§ - Near Real-Time products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70882" y="1108780"/>
            <a:ext cx="301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0000FF"/>
                </a:solidFill>
              </a:rPr>
              <a:t>Update, Coordinate Emphasis</a:t>
            </a:r>
            <a:endParaRPr lang="en-US" i="1" u="sng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3582" y="2898276"/>
            <a:ext cx="161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www.ssmi.com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4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1205</Words>
  <Application>Microsoft Macintosh PowerPoint</Application>
  <PresentationFormat>On-screen Show (4:3)</PresentationFormat>
  <Paragraphs>176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wind products  with 6 hour temporal sampling</vt:lpstr>
      <vt:lpstr>PowerPoint Presentation</vt:lpstr>
      <vt:lpstr>PowerPoint Presentation</vt:lpstr>
      <vt:lpstr>PowerPoint Presentation</vt:lpstr>
      <vt:lpstr>PowerPoint Presentation</vt:lpstr>
    </vt:vector>
  </TitlesOfParts>
  <Company>NWRA CoRA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Milliff</dc:creator>
  <cp:lastModifiedBy>Ralph Milliff</cp:lastModifiedBy>
  <cp:revision>69</cp:revision>
  <dcterms:created xsi:type="dcterms:W3CDTF">2011-04-22T20:16:15Z</dcterms:created>
  <dcterms:modified xsi:type="dcterms:W3CDTF">2011-05-05T22:20:55Z</dcterms:modified>
</cp:coreProperties>
</file>