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57" r:id="rId4"/>
    <p:sldId id="274" r:id="rId5"/>
    <p:sldId id="267" r:id="rId6"/>
    <p:sldId id="268" r:id="rId7"/>
    <p:sldId id="269" r:id="rId8"/>
    <p:sldId id="273" r:id="rId9"/>
    <p:sldId id="271" r:id="rId10"/>
    <p:sldId id="272" r:id="rId11"/>
    <p:sldId id="279" r:id="rId12"/>
    <p:sldId id="258" r:id="rId13"/>
    <p:sldId id="259" r:id="rId14"/>
    <p:sldId id="260" r:id="rId15"/>
    <p:sldId id="261" r:id="rId16"/>
    <p:sldId id="276" r:id="rId17"/>
    <p:sldId id="280" r:id="rId18"/>
    <p:sldId id="282" r:id="rId19"/>
    <p:sldId id="277" r:id="rId20"/>
    <p:sldId id="278" r:id="rId21"/>
    <p:sldId id="266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9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C40-BA1D-B84C-919A-39AB0068AFAC}" type="datetimeFigureOut">
              <a:rPr lang="en-US" smtClean="0"/>
              <a:t>5/8/11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082D-849C-C84C-8A15-1CF54833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0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C40-BA1D-B84C-919A-39AB0068AFAC}" type="datetimeFigureOut">
              <a:rPr lang="en-US" smtClean="0"/>
              <a:t>5/8/11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082D-849C-C84C-8A15-1CF54833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0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C40-BA1D-B84C-919A-39AB0068AFAC}" type="datetimeFigureOut">
              <a:rPr lang="en-US" smtClean="0"/>
              <a:t>5/8/11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082D-849C-C84C-8A15-1CF54833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8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C40-BA1D-B84C-919A-39AB0068AFAC}" type="datetimeFigureOut">
              <a:rPr lang="en-US" smtClean="0"/>
              <a:t>5/8/11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082D-849C-C84C-8A15-1CF54833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2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C40-BA1D-B84C-919A-39AB0068AFAC}" type="datetimeFigureOut">
              <a:rPr lang="en-US" smtClean="0"/>
              <a:t>5/8/11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082D-849C-C84C-8A15-1CF54833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7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C40-BA1D-B84C-919A-39AB0068AFAC}" type="datetimeFigureOut">
              <a:rPr lang="en-US" smtClean="0"/>
              <a:t>5/8/11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082D-849C-C84C-8A15-1CF54833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C40-BA1D-B84C-919A-39AB0068AFAC}" type="datetimeFigureOut">
              <a:rPr lang="en-US" smtClean="0"/>
              <a:t>5/8/11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082D-849C-C84C-8A15-1CF54833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4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C40-BA1D-B84C-919A-39AB0068AFAC}" type="datetimeFigureOut">
              <a:rPr lang="en-US" smtClean="0"/>
              <a:t>5/8/11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082D-849C-C84C-8A15-1CF54833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0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C40-BA1D-B84C-919A-39AB0068AFAC}" type="datetimeFigureOut">
              <a:rPr lang="en-US" smtClean="0"/>
              <a:t>5/8/11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082D-849C-C84C-8A15-1CF54833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3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C40-BA1D-B84C-919A-39AB0068AFAC}" type="datetimeFigureOut">
              <a:rPr lang="en-US" smtClean="0"/>
              <a:t>5/8/11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082D-849C-C84C-8A15-1CF54833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3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4C40-BA1D-B84C-919A-39AB0068AFAC}" type="datetimeFigureOut">
              <a:rPr lang="en-US" smtClean="0"/>
              <a:t>5/8/11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082D-849C-C84C-8A15-1CF54833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1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4C40-BA1D-B84C-919A-39AB0068AFAC}" type="datetimeFigureOut">
              <a:rPr lang="en-US" smtClean="0"/>
              <a:t>5/8/11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082D-849C-C84C-8A15-1CF54833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48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52.png"/><Relationship Id="rId15" Type="http://schemas.openxmlformats.org/officeDocument/2006/relationships/image" Target="../media/image55.png"/><Relationship Id="rId16" Type="http://schemas.openxmlformats.org/officeDocument/2006/relationships/image" Target="../media/image54.png"/><Relationship Id="rId17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8.png"/><Relationship Id="rId9" Type="http://schemas.openxmlformats.org/officeDocument/2006/relationships/image" Target="../media/image51.png"/><Relationship Id="rId10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emf"/><Relationship Id="rId12" Type="http://schemas.openxmlformats.org/officeDocument/2006/relationships/image" Target="../media/image66.emf"/><Relationship Id="rId13" Type="http://schemas.openxmlformats.org/officeDocument/2006/relationships/image" Target="../media/image67.emf"/><Relationship Id="rId14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8" Type="http://schemas.openxmlformats.org/officeDocument/2006/relationships/image" Target="../media/image62.emf"/><Relationship Id="rId9" Type="http://schemas.openxmlformats.org/officeDocument/2006/relationships/image" Target="../media/image63.emf"/><Relationship Id="rId10" Type="http://schemas.openxmlformats.org/officeDocument/2006/relationships/image" Target="../media/image6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6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3" Type="http://schemas.openxmlformats.org/officeDocument/2006/relationships/image" Target="../media/image12.emf"/><Relationship Id="rId14" Type="http://schemas.openxmlformats.org/officeDocument/2006/relationships/image" Target="../media/image13.emf"/><Relationship Id="rId15" Type="http://schemas.openxmlformats.org/officeDocument/2006/relationships/image" Target="../media/image14.emf"/><Relationship Id="rId16" Type="http://schemas.openxmlformats.org/officeDocument/2006/relationships/image" Target="../media/image15.emf"/><Relationship Id="rId1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0.emf"/><Relationship Id="rId5" Type="http://schemas.openxmlformats.org/officeDocument/2006/relationships/image" Target="../media/image71.emf"/><Relationship Id="rId6" Type="http://schemas.openxmlformats.org/officeDocument/2006/relationships/image" Target="../media/image7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423" y="434683"/>
            <a:ext cx="7999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00FF"/>
                </a:solidFill>
              </a:rPr>
              <a:t>Spatio</a:t>
            </a:r>
            <a:r>
              <a:rPr lang="en-US" sz="2400" b="1" i="1" dirty="0" smtClean="0">
                <a:solidFill>
                  <a:srgbClr val="0000FF"/>
                </a:solidFill>
              </a:rPr>
              <a:t>-Temporal Surface Vector Wind Retrieval Error Models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0654" y="1278739"/>
            <a:ext cx="469649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Ralph F. Milliff </a:t>
            </a:r>
            <a:r>
              <a:rPr lang="en-US" dirty="0" smtClean="0"/>
              <a:t>                                   </a:t>
            </a:r>
            <a:r>
              <a:rPr lang="en-US" i="1" dirty="0" smtClean="0"/>
              <a:t>NWRA</a:t>
            </a:r>
            <a:r>
              <a:rPr lang="en-US" i="1" dirty="0"/>
              <a:t>/</a:t>
            </a:r>
            <a:r>
              <a:rPr lang="en-US" i="1" dirty="0" smtClean="0"/>
              <a:t>CoRA </a:t>
            </a:r>
          </a:p>
          <a:p>
            <a:r>
              <a:rPr lang="en-US" dirty="0" err="1" smtClean="0"/>
              <a:t>Lucrezia</a:t>
            </a:r>
            <a:r>
              <a:rPr lang="en-US" dirty="0" smtClean="0"/>
              <a:t> </a:t>
            </a:r>
            <a:r>
              <a:rPr lang="en-US" dirty="0" err="1"/>
              <a:t>Ricciardulli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i="1" dirty="0" smtClean="0"/>
              <a:t>Remote </a:t>
            </a:r>
            <a:r>
              <a:rPr lang="en-US" i="1" dirty="0"/>
              <a:t>Sensing </a:t>
            </a:r>
            <a:r>
              <a:rPr lang="en-US" i="1" dirty="0" smtClean="0"/>
              <a:t>Systems </a:t>
            </a:r>
          </a:p>
          <a:p>
            <a:r>
              <a:rPr lang="en-US" dirty="0" smtClean="0"/>
              <a:t>Deborah </a:t>
            </a:r>
            <a:r>
              <a:rPr lang="en-US" dirty="0"/>
              <a:t>K. Smith </a:t>
            </a:r>
            <a:r>
              <a:rPr lang="en-US" dirty="0" smtClean="0"/>
              <a:t>        </a:t>
            </a:r>
            <a:r>
              <a:rPr lang="en-US" i="1" dirty="0" smtClean="0"/>
              <a:t>Remote </a:t>
            </a:r>
            <a:r>
              <a:rPr lang="en-US" i="1" dirty="0"/>
              <a:t>Sensing </a:t>
            </a:r>
            <a:r>
              <a:rPr lang="en-US" i="1" dirty="0" smtClean="0"/>
              <a:t>Systems </a:t>
            </a:r>
          </a:p>
          <a:p>
            <a:r>
              <a:rPr lang="en-US" dirty="0" smtClean="0"/>
              <a:t>Frank </a:t>
            </a:r>
            <a:r>
              <a:rPr lang="en-US" dirty="0"/>
              <a:t>Wentz </a:t>
            </a:r>
            <a:r>
              <a:rPr lang="en-US" dirty="0" smtClean="0"/>
              <a:t>                </a:t>
            </a:r>
            <a:r>
              <a:rPr lang="en-US" i="1" dirty="0" smtClean="0"/>
              <a:t>Remote </a:t>
            </a:r>
            <a:r>
              <a:rPr lang="en-US" i="1" dirty="0"/>
              <a:t>Sensing </a:t>
            </a:r>
            <a:r>
              <a:rPr lang="en-US" i="1" dirty="0" smtClean="0"/>
              <a:t>Systems </a:t>
            </a:r>
          </a:p>
          <a:p>
            <a:r>
              <a:rPr lang="en-US" dirty="0" smtClean="0"/>
              <a:t>Jeremiah </a:t>
            </a:r>
            <a:r>
              <a:rPr lang="en-US" dirty="0"/>
              <a:t>Brown </a:t>
            </a:r>
            <a:r>
              <a:rPr lang="en-US" dirty="0" smtClean="0"/>
              <a:t>                               </a:t>
            </a:r>
            <a:r>
              <a:rPr lang="en-US" i="1" dirty="0" smtClean="0"/>
              <a:t>NWRA</a:t>
            </a:r>
            <a:r>
              <a:rPr lang="en-US" i="1" dirty="0"/>
              <a:t>/</a:t>
            </a:r>
            <a:r>
              <a:rPr lang="en-US" i="1" dirty="0" smtClean="0"/>
              <a:t>CoRA </a:t>
            </a:r>
          </a:p>
          <a:p>
            <a:r>
              <a:rPr lang="en-US" dirty="0" smtClean="0"/>
              <a:t>Christopher </a:t>
            </a:r>
            <a:r>
              <a:rPr lang="en-US" dirty="0"/>
              <a:t>K. </a:t>
            </a:r>
            <a:r>
              <a:rPr lang="en-US" dirty="0" err="1"/>
              <a:t>Wikle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i="1" dirty="0" smtClean="0"/>
              <a:t>Statistics</a:t>
            </a:r>
            <a:r>
              <a:rPr lang="en-US" i="1" dirty="0"/>
              <a:t>, Univ. </a:t>
            </a:r>
            <a:r>
              <a:rPr lang="en-US" i="1" dirty="0" smtClean="0"/>
              <a:t>Missouri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80423" y="3076719"/>
            <a:ext cx="1767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Motivation: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5935" y="3538384"/>
            <a:ext cx="72003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addition to accurate estimates of the surface vector wind (SVW), 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catterometer</a:t>
            </a:r>
            <a:r>
              <a:rPr lang="en-US" dirty="0" smtClean="0"/>
              <a:t> observations, and </a:t>
            </a:r>
            <a:r>
              <a:rPr lang="en-US" dirty="0" err="1" smtClean="0"/>
              <a:t>scatterometer</a:t>
            </a:r>
            <a:r>
              <a:rPr lang="en-US" dirty="0" smtClean="0"/>
              <a:t> datasets include precise</a:t>
            </a:r>
          </a:p>
          <a:p>
            <a:r>
              <a:rPr lang="en-US" dirty="0"/>
              <a:t>i</a:t>
            </a:r>
            <a:r>
              <a:rPr lang="en-US" dirty="0" smtClean="0"/>
              <a:t>nformation regarding uncertainties in the SVW retrievals, as functions of</a:t>
            </a:r>
          </a:p>
          <a:p>
            <a:r>
              <a:rPr lang="en-US" dirty="0" smtClean="0"/>
              <a:t>space, time and environmental conditions (e.g. rain).</a:t>
            </a:r>
          </a:p>
          <a:p>
            <a:endParaRPr lang="en-US" dirty="0"/>
          </a:p>
          <a:p>
            <a:r>
              <a:rPr lang="en-US" dirty="0" smtClean="0"/>
              <a:t>We exploit the uncertainty information in the Ku2011 retrievals to develop</a:t>
            </a:r>
          </a:p>
          <a:p>
            <a:r>
              <a:rPr lang="en-US" dirty="0" smtClean="0"/>
              <a:t>a space-time error process model for SVW retrievals.  This is a necessary </a:t>
            </a:r>
          </a:p>
          <a:p>
            <a:r>
              <a:rPr lang="en-US" dirty="0" smtClean="0"/>
              <a:t>development on a path toward global ensemble SVW from a Bayesian </a:t>
            </a:r>
          </a:p>
          <a:p>
            <a:r>
              <a:rPr lang="en-US" dirty="0" smtClean="0"/>
              <a:t>Hierarchical Model (BHM), based on multi-platform data stage inputs.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7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r="2056" b="4622"/>
          <a:stretch/>
        </p:blipFill>
        <p:spPr bwMode="auto">
          <a:xfrm>
            <a:off x="551737" y="490868"/>
            <a:ext cx="8130314" cy="63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13" y="20815"/>
            <a:ext cx="449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Monthly Average SOS: July 2005 – June 2006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3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715" y="223094"/>
            <a:ext cx="3912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Error EOF and PC Calculation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715" y="1218437"/>
            <a:ext cx="78308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Monthly diagonal variance matrix from </a:t>
            </a:r>
            <a:r>
              <a:rPr lang="en-US" dirty="0" err="1" smtClean="0"/>
              <a:t>vectorization</a:t>
            </a:r>
            <a:r>
              <a:rPr lang="en-US" dirty="0" smtClean="0"/>
              <a:t> of SOS maps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Remove temporal mean at each </a:t>
            </a:r>
            <a:r>
              <a:rPr lang="en-US" dirty="0" err="1" smtClean="0"/>
              <a:t>x,y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Singular value decomposition (lose 1 </a:t>
            </a:r>
            <a:r>
              <a:rPr lang="en-US" dirty="0" err="1" smtClean="0"/>
              <a:t>d.o.f</a:t>
            </a:r>
            <a:r>
              <a:rPr lang="en-US" dirty="0" smtClean="0"/>
              <a:t>. by removing mean)</a:t>
            </a:r>
          </a:p>
          <a:p>
            <a:r>
              <a:rPr lang="en-US" dirty="0"/>
              <a:t>	</a:t>
            </a:r>
            <a:r>
              <a:rPr lang="en-US" dirty="0" smtClean="0"/>
              <a:t>- yields 11 EOFs and associated PCs for 12 month dataset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Compare ENSO warm event year with ENSO neutral year</a:t>
            </a:r>
          </a:p>
          <a:p>
            <a:r>
              <a:rPr lang="en-US" dirty="0"/>
              <a:t>	</a:t>
            </a:r>
            <a:r>
              <a:rPr lang="en-US" dirty="0" smtClean="0"/>
              <a:t>- ENSO cold event year (2007-2008) roughly the same as neutral (not shown)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0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44845" y="843803"/>
            <a:ext cx="4118610" cy="5514213"/>
            <a:chOff x="4935331" y="8699"/>
            <a:chExt cx="4118610" cy="55142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5331" y="8699"/>
              <a:ext cx="4118610" cy="20193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856" y="2019300"/>
              <a:ext cx="3874770" cy="77495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9141" y="2802953"/>
              <a:ext cx="4114800" cy="19621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2856" y="4765103"/>
              <a:ext cx="3874770" cy="75780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04264" y="900050"/>
            <a:ext cx="4103370" cy="5457966"/>
            <a:chOff x="295740" y="900050"/>
            <a:chExt cx="4103370" cy="54579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740" y="3629358"/>
              <a:ext cx="4103370" cy="19583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053" y="5596778"/>
              <a:ext cx="3885057" cy="76123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5740" y="900050"/>
              <a:ext cx="4099560" cy="195453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0243" y="2854404"/>
              <a:ext cx="3885057" cy="76123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944" y="6515380"/>
            <a:ext cx="3336417" cy="185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6611" y="6391520"/>
            <a:ext cx="792480" cy="81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5302" y="6386440"/>
            <a:ext cx="792480" cy="863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23" y="31225"/>
            <a:ext cx="889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Error EOF and PC Comparison: Leading Modes ENSO WE and Neutral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3620" y="510122"/>
            <a:ext cx="181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 Event Year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32183" y="51012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Neutral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7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08092" y="186487"/>
            <a:ext cx="3341363" cy="6478480"/>
            <a:chOff x="494383" y="191261"/>
            <a:chExt cx="3341363" cy="6478480"/>
          </a:xfrm>
        </p:grpSpPr>
        <p:pic>
          <p:nvPicPr>
            <p:cNvPr id="2" name="Picture 1" descr="eof_1_2002-2003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2" r="6803" b="40795"/>
            <a:stretch/>
          </p:blipFill>
          <p:spPr>
            <a:xfrm>
              <a:off x="502906" y="191261"/>
              <a:ext cx="3315794" cy="1623987"/>
            </a:xfrm>
            <a:prstGeom prst="rect">
              <a:avLst/>
            </a:prstGeom>
          </p:spPr>
        </p:pic>
        <p:pic>
          <p:nvPicPr>
            <p:cNvPr id="3" name="Picture 2" descr="eof_2_2002-200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5" r="7036" b="40955"/>
            <a:stretch/>
          </p:blipFill>
          <p:spPr>
            <a:xfrm>
              <a:off x="494383" y="1806725"/>
              <a:ext cx="3324317" cy="1619611"/>
            </a:xfrm>
            <a:prstGeom prst="rect">
              <a:avLst/>
            </a:prstGeom>
          </p:spPr>
        </p:pic>
        <p:pic>
          <p:nvPicPr>
            <p:cNvPr id="4" name="Picture 3" descr="eof_3_2002-2003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" r="6462" b="40866"/>
            <a:stretch/>
          </p:blipFill>
          <p:spPr>
            <a:xfrm>
              <a:off x="502906" y="3423689"/>
              <a:ext cx="3332840" cy="1622060"/>
            </a:xfrm>
            <a:prstGeom prst="rect">
              <a:avLst/>
            </a:prstGeom>
          </p:spPr>
        </p:pic>
        <p:pic>
          <p:nvPicPr>
            <p:cNvPr id="5" name="Picture 4" descr="eof_4_2002-2003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" r="6803" b="40795"/>
            <a:stretch/>
          </p:blipFill>
          <p:spPr>
            <a:xfrm>
              <a:off x="511430" y="5045749"/>
              <a:ext cx="3324316" cy="162399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645109" y="186487"/>
            <a:ext cx="3324317" cy="6469958"/>
            <a:chOff x="1662157" y="169441"/>
            <a:chExt cx="3324317" cy="6469958"/>
          </a:xfrm>
        </p:grpSpPr>
        <p:pic>
          <p:nvPicPr>
            <p:cNvPr id="7" name="Picture 6" descr="eof_1_2005-2006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2" r="6570" b="40795"/>
            <a:stretch/>
          </p:blipFill>
          <p:spPr>
            <a:xfrm>
              <a:off x="1662157" y="169441"/>
              <a:ext cx="3324317" cy="1623993"/>
            </a:xfrm>
            <a:prstGeom prst="rect">
              <a:avLst/>
            </a:prstGeom>
          </p:spPr>
        </p:pic>
        <p:pic>
          <p:nvPicPr>
            <p:cNvPr id="8" name="Picture 7" descr="eof_2_2005-2006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" r="6803" b="40836"/>
            <a:stretch/>
          </p:blipFill>
          <p:spPr>
            <a:xfrm>
              <a:off x="1662157" y="1784905"/>
              <a:ext cx="3324317" cy="1606947"/>
            </a:xfrm>
            <a:prstGeom prst="rect">
              <a:avLst/>
            </a:prstGeom>
          </p:spPr>
        </p:pic>
        <p:pic>
          <p:nvPicPr>
            <p:cNvPr id="9" name="Picture 8" descr="eof_3_2005-2006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2" r="6803" b="40795"/>
            <a:stretch/>
          </p:blipFill>
          <p:spPr>
            <a:xfrm>
              <a:off x="1670681" y="3387470"/>
              <a:ext cx="3315793" cy="1623993"/>
            </a:xfrm>
            <a:prstGeom prst="rect">
              <a:avLst/>
            </a:prstGeom>
          </p:spPr>
        </p:pic>
        <p:pic>
          <p:nvPicPr>
            <p:cNvPr id="10" name="Picture 9" descr="eof_4_2005-2006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" r="7036" b="40485"/>
            <a:stretch/>
          </p:blipFill>
          <p:spPr>
            <a:xfrm>
              <a:off x="1670681" y="5006883"/>
              <a:ext cx="3315793" cy="1632516"/>
            </a:xfrm>
            <a:prstGeom prst="rect">
              <a:avLst/>
            </a:prstGeom>
          </p:spPr>
        </p:pic>
      </p:grpSp>
      <p:pic>
        <p:nvPicPr>
          <p:cNvPr id="12" name="Picture 11" descr="eof_7_2002-2003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3" b="34581"/>
          <a:stretch/>
        </p:blipFill>
        <p:spPr>
          <a:xfrm>
            <a:off x="3296913" y="6647921"/>
            <a:ext cx="3660404" cy="1875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76509" y="-31128"/>
            <a:ext cx="5057058" cy="261610"/>
            <a:chOff x="2003113" y="292746"/>
            <a:chExt cx="5057058" cy="261610"/>
          </a:xfrm>
        </p:grpSpPr>
        <p:sp>
          <p:nvSpPr>
            <p:cNvPr id="14" name="TextBox 13"/>
            <p:cNvSpPr txBox="1"/>
            <p:nvPr/>
          </p:nvSpPr>
          <p:spPr>
            <a:xfrm>
              <a:off x="2003113" y="292746"/>
              <a:ext cx="13320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2005-2006 (neutral)</a:t>
              </a:r>
              <a:endParaRPr lang="en-US" sz="11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55288" y="292746"/>
              <a:ext cx="16048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2002-2003 (warm event)</a:t>
              </a:r>
              <a:endParaRPr lang="en-US" sz="11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4101" y="312319"/>
            <a:ext cx="12476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Spatial 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Structure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Functions:</a:t>
            </a:r>
          </a:p>
          <a:p>
            <a:endParaRPr lang="en-US" b="1" i="1" dirty="0">
              <a:solidFill>
                <a:srgbClr val="0000FF"/>
              </a:solidFill>
            </a:endParaRPr>
          </a:p>
          <a:p>
            <a:r>
              <a:rPr lang="en-US" b="1" i="1" dirty="0" smtClean="0">
                <a:solidFill>
                  <a:srgbClr val="0000FF"/>
                </a:solidFill>
              </a:rPr>
              <a:t>Modes 1-4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1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16615" y="174408"/>
            <a:ext cx="3332841" cy="6504495"/>
            <a:chOff x="5497907" y="191454"/>
            <a:chExt cx="3332841" cy="6504495"/>
          </a:xfrm>
        </p:grpSpPr>
        <p:pic>
          <p:nvPicPr>
            <p:cNvPr id="2" name="Picture 1" descr="eof_5_2002-2003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" r="6803" b="40795"/>
            <a:stretch/>
          </p:blipFill>
          <p:spPr>
            <a:xfrm>
              <a:off x="5506431" y="191454"/>
              <a:ext cx="3324317" cy="1623993"/>
            </a:xfrm>
            <a:prstGeom prst="rect">
              <a:avLst/>
            </a:prstGeom>
          </p:spPr>
        </p:pic>
        <p:pic>
          <p:nvPicPr>
            <p:cNvPr id="3" name="Picture 2" descr="eof_6_2002-200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" r="7036" b="40485"/>
            <a:stretch/>
          </p:blipFill>
          <p:spPr>
            <a:xfrm>
              <a:off x="5506431" y="1815447"/>
              <a:ext cx="3315793" cy="1632516"/>
            </a:xfrm>
            <a:prstGeom prst="rect">
              <a:avLst/>
            </a:prstGeom>
          </p:spPr>
        </p:pic>
        <p:pic>
          <p:nvPicPr>
            <p:cNvPr id="4" name="Picture 3" descr="eof_7_2002-2003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" r="6803" b="40795"/>
            <a:stretch/>
          </p:blipFill>
          <p:spPr>
            <a:xfrm>
              <a:off x="5497907" y="3439440"/>
              <a:ext cx="3324317" cy="1623993"/>
            </a:xfrm>
            <a:prstGeom prst="rect">
              <a:avLst/>
            </a:prstGeom>
          </p:spPr>
        </p:pic>
        <p:pic>
          <p:nvPicPr>
            <p:cNvPr id="5" name="Picture 4" descr="eof_8_2002-2003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" r="6803" b="40485"/>
            <a:stretch/>
          </p:blipFill>
          <p:spPr>
            <a:xfrm>
              <a:off x="5497907" y="5063433"/>
              <a:ext cx="3324317" cy="163251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662153" y="174408"/>
            <a:ext cx="3341365" cy="6487449"/>
            <a:chOff x="1909349" y="191454"/>
            <a:chExt cx="3341365" cy="6487449"/>
          </a:xfrm>
        </p:grpSpPr>
        <p:pic>
          <p:nvPicPr>
            <p:cNvPr id="7" name="Picture 6" descr="eof_5_2005-2006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" r="6571" b="40485"/>
            <a:stretch/>
          </p:blipFill>
          <p:spPr>
            <a:xfrm>
              <a:off x="1909349" y="191454"/>
              <a:ext cx="3341365" cy="1632516"/>
            </a:xfrm>
            <a:prstGeom prst="rect">
              <a:avLst/>
            </a:prstGeom>
          </p:spPr>
        </p:pic>
        <p:pic>
          <p:nvPicPr>
            <p:cNvPr id="8" name="Picture 7" descr="eof_6_2005-2006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5" r="6803" b="40795"/>
            <a:stretch/>
          </p:blipFill>
          <p:spPr>
            <a:xfrm>
              <a:off x="1909349" y="1806924"/>
              <a:ext cx="3332841" cy="1623993"/>
            </a:xfrm>
            <a:prstGeom prst="rect">
              <a:avLst/>
            </a:prstGeom>
          </p:spPr>
        </p:pic>
        <p:pic>
          <p:nvPicPr>
            <p:cNvPr id="9" name="Picture 8" descr="eof_7_2005-2006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" r="6571" b="40485"/>
            <a:stretch/>
          </p:blipFill>
          <p:spPr>
            <a:xfrm>
              <a:off x="1909349" y="3430917"/>
              <a:ext cx="3332841" cy="1632516"/>
            </a:xfrm>
            <a:prstGeom prst="rect">
              <a:avLst/>
            </a:prstGeom>
          </p:spPr>
        </p:pic>
        <p:pic>
          <p:nvPicPr>
            <p:cNvPr id="10" name="Picture 9" descr="eof_8_2005-2006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" r="6571" b="40795"/>
            <a:stretch/>
          </p:blipFill>
          <p:spPr>
            <a:xfrm>
              <a:off x="1909349" y="5054910"/>
              <a:ext cx="3332841" cy="1623993"/>
            </a:xfrm>
            <a:prstGeom prst="rect">
              <a:avLst/>
            </a:prstGeom>
          </p:spPr>
        </p:pic>
      </p:grpSp>
      <p:pic>
        <p:nvPicPr>
          <p:cNvPr id="12" name="Picture 11" descr="eof_7_2002-200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3" b="34581"/>
          <a:stretch/>
        </p:blipFill>
        <p:spPr>
          <a:xfrm>
            <a:off x="3339533" y="6639398"/>
            <a:ext cx="3660404" cy="187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76509" y="-31128"/>
            <a:ext cx="13320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2005-2006 (neutral)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6128684" y="-31128"/>
            <a:ext cx="16048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2002-2003 (warm event)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101" y="312319"/>
            <a:ext cx="12476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Spatial 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Structure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Functions:</a:t>
            </a:r>
          </a:p>
          <a:p>
            <a:endParaRPr lang="en-US" b="1" i="1" dirty="0">
              <a:solidFill>
                <a:srgbClr val="0000FF"/>
              </a:solidFill>
            </a:endParaRPr>
          </a:p>
          <a:p>
            <a:r>
              <a:rPr lang="en-US" b="1" i="1" dirty="0" smtClean="0">
                <a:solidFill>
                  <a:srgbClr val="0000FF"/>
                </a:solidFill>
              </a:rPr>
              <a:t>Modes 5-</a:t>
            </a:r>
            <a:r>
              <a:rPr lang="en-US" b="1" i="1" dirty="0">
                <a:solidFill>
                  <a:srgbClr val="0000FF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4954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17660" y="1007401"/>
            <a:ext cx="3494794" cy="5736129"/>
            <a:chOff x="5497907" y="213081"/>
            <a:chExt cx="3494794" cy="5736129"/>
          </a:xfrm>
        </p:grpSpPr>
        <p:pic>
          <p:nvPicPr>
            <p:cNvPr id="2" name="Picture 1" descr="eof_1_2002-2003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" t="65108" r="3310" b="9102"/>
            <a:stretch/>
          </p:blipFill>
          <p:spPr>
            <a:xfrm>
              <a:off x="5514955" y="213081"/>
              <a:ext cx="3477746" cy="707427"/>
            </a:xfrm>
            <a:prstGeom prst="rect">
              <a:avLst/>
            </a:prstGeom>
          </p:spPr>
        </p:pic>
        <p:pic>
          <p:nvPicPr>
            <p:cNvPr id="3" name="Picture 2" descr="eof_2_2002-200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" t="65419" r="3777" b="9412"/>
            <a:stretch/>
          </p:blipFill>
          <p:spPr>
            <a:xfrm>
              <a:off x="5514955" y="920508"/>
              <a:ext cx="3460699" cy="690380"/>
            </a:xfrm>
            <a:prstGeom prst="rect">
              <a:avLst/>
            </a:prstGeom>
          </p:spPr>
        </p:pic>
        <p:pic>
          <p:nvPicPr>
            <p:cNvPr id="4" name="Picture 3" descr="eof_3_2002-2003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" t="65109" r="3776" b="9101"/>
            <a:stretch/>
          </p:blipFill>
          <p:spPr>
            <a:xfrm>
              <a:off x="5514955" y="1610886"/>
              <a:ext cx="3460698" cy="707429"/>
            </a:xfrm>
            <a:prstGeom prst="rect">
              <a:avLst/>
            </a:prstGeom>
          </p:spPr>
        </p:pic>
        <p:pic>
          <p:nvPicPr>
            <p:cNvPr id="5" name="Picture 4" descr="eof_4_2002-2003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" t="65109" r="4008" b="9101"/>
            <a:stretch/>
          </p:blipFill>
          <p:spPr>
            <a:xfrm>
              <a:off x="5514955" y="2309790"/>
              <a:ext cx="3452175" cy="707429"/>
            </a:xfrm>
            <a:prstGeom prst="rect">
              <a:avLst/>
            </a:prstGeom>
          </p:spPr>
        </p:pic>
        <p:pic>
          <p:nvPicPr>
            <p:cNvPr id="6" name="Picture 5" descr="eof_5_2002-2003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" t="65420" r="4008" b="9101"/>
            <a:stretch/>
          </p:blipFill>
          <p:spPr>
            <a:xfrm>
              <a:off x="5506431" y="3008695"/>
              <a:ext cx="3452175" cy="698905"/>
            </a:xfrm>
            <a:prstGeom prst="rect">
              <a:avLst/>
            </a:prstGeom>
          </p:spPr>
        </p:pic>
        <p:pic>
          <p:nvPicPr>
            <p:cNvPr id="7" name="Picture 6" descr="eof_6_2002-2003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" t="65730" r="3776" b="9101"/>
            <a:stretch/>
          </p:blipFill>
          <p:spPr>
            <a:xfrm>
              <a:off x="5506432" y="3699077"/>
              <a:ext cx="3460698" cy="690382"/>
            </a:xfrm>
            <a:prstGeom prst="rect">
              <a:avLst/>
            </a:prstGeom>
          </p:spPr>
        </p:pic>
        <p:pic>
          <p:nvPicPr>
            <p:cNvPr id="8" name="Picture 7" descr="eof_7_2002-2003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" t="65730" r="3542" b="8790"/>
            <a:stretch/>
          </p:blipFill>
          <p:spPr>
            <a:xfrm>
              <a:off x="5497908" y="4380936"/>
              <a:ext cx="3469222" cy="698904"/>
            </a:xfrm>
            <a:prstGeom prst="rect">
              <a:avLst/>
            </a:prstGeom>
          </p:spPr>
        </p:pic>
        <p:pic>
          <p:nvPicPr>
            <p:cNvPr id="9" name="Picture 8" descr="eof_8_2002-2003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" t="65419" r="3777" b="2576"/>
            <a:stretch/>
          </p:blipFill>
          <p:spPr>
            <a:xfrm>
              <a:off x="5497907" y="5071317"/>
              <a:ext cx="3460699" cy="877893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8069818" y="1288670"/>
            <a:ext cx="428498" cy="5100765"/>
            <a:chOff x="8069818" y="903463"/>
            <a:chExt cx="428498" cy="5100765"/>
          </a:xfrm>
        </p:grpSpPr>
        <p:sp>
          <p:nvSpPr>
            <p:cNvPr id="23" name="TextBox 22"/>
            <p:cNvSpPr txBox="1"/>
            <p:nvPr/>
          </p:nvSpPr>
          <p:spPr>
            <a:xfrm>
              <a:off x="8069818" y="903463"/>
              <a:ext cx="4284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33%</a:t>
              </a:r>
              <a:endParaRPr lang="en-US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69818" y="1582363"/>
              <a:ext cx="4284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14%</a:t>
              </a:r>
              <a:endParaRPr lang="en-US" sz="11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9818" y="2289793"/>
              <a:ext cx="4284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12%</a:t>
              </a:r>
              <a:endParaRPr lang="en-US" sz="11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12438" y="2988696"/>
              <a:ext cx="3570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7%</a:t>
              </a:r>
              <a:endParaRPr lang="en-US" sz="11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12438" y="3696122"/>
              <a:ext cx="3570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6%</a:t>
              </a:r>
              <a:endParaRPr lang="en-US" sz="11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12438" y="4376288"/>
              <a:ext cx="3570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6%</a:t>
              </a:r>
              <a:endParaRPr lang="en-US" sz="11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12438" y="5070301"/>
              <a:ext cx="3570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5%</a:t>
              </a:r>
              <a:endParaRPr lang="en-US" sz="11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12438" y="5742618"/>
              <a:ext cx="3570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5%</a:t>
              </a:r>
              <a:endParaRPr lang="en-US" sz="11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4700" y="1017812"/>
            <a:ext cx="3889197" cy="5727605"/>
            <a:chOff x="534700" y="622194"/>
            <a:chExt cx="3889197" cy="5727605"/>
          </a:xfrm>
        </p:grpSpPr>
        <p:pic>
          <p:nvPicPr>
            <p:cNvPr id="11" name="Picture 10" descr="eof_1_2005-2006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" t="65419" r="3776" b="8791"/>
            <a:stretch/>
          </p:blipFill>
          <p:spPr>
            <a:xfrm>
              <a:off x="963199" y="622194"/>
              <a:ext cx="3460698" cy="707427"/>
            </a:xfrm>
            <a:prstGeom prst="rect">
              <a:avLst/>
            </a:prstGeom>
          </p:spPr>
        </p:pic>
        <p:pic>
          <p:nvPicPr>
            <p:cNvPr id="12" name="Picture 11" descr="eof_2_2005-2006.png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" t="65419" r="3776" b="8791"/>
            <a:stretch/>
          </p:blipFill>
          <p:spPr>
            <a:xfrm>
              <a:off x="963199" y="1321098"/>
              <a:ext cx="3460698" cy="707427"/>
            </a:xfrm>
            <a:prstGeom prst="rect">
              <a:avLst/>
            </a:prstGeom>
          </p:spPr>
        </p:pic>
        <p:pic>
          <p:nvPicPr>
            <p:cNvPr id="13" name="Picture 12" descr="eof_3_2005-2006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" t="65108" r="3777" b="9102"/>
            <a:stretch/>
          </p:blipFill>
          <p:spPr>
            <a:xfrm>
              <a:off x="963198" y="2019998"/>
              <a:ext cx="3460699" cy="707428"/>
            </a:xfrm>
            <a:prstGeom prst="rect">
              <a:avLst/>
            </a:prstGeom>
          </p:spPr>
        </p:pic>
        <p:pic>
          <p:nvPicPr>
            <p:cNvPr id="14" name="Picture 13" descr="eof_4_2005-2006.png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" t="65419" r="3777" b="9102"/>
            <a:stretch/>
          </p:blipFill>
          <p:spPr>
            <a:xfrm>
              <a:off x="963198" y="2718905"/>
              <a:ext cx="3460699" cy="698905"/>
            </a:xfrm>
            <a:prstGeom prst="rect">
              <a:avLst/>
            </a:prstGeom>
          </p:spPr>
        </p:pic>
        <p:pic>
          <p:nvPicPr>
            <p:cNvPr id="15" name="Picture 14" descr="eof_5_2005-2006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" t="65418" r="3777" b="9102"/>
            <a:stretch/>
          </p:blipFill>
          <p:spPr>
            <a:xfrm>
              <a:off x="963198" y="3417809"/>
              <a:ext cx="3460699" cy="698905"/>
            </a:xfrm>
            <a:prstGeom prst="rect">
              <a:avLst/>
            </a:prstGeom>
          </p:spPr>
        </p:pic>
        <p:pic>
          <p:nvPicPr>
            <p:cNvPr id="18" name="Picture 17" descr="eof_8_2005-2006.png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" t="65419" r="3777" b="2887"/>
            <a:stretch/>
          </p:blipFill>
          <p:spPr>
            <a:xfrm>
              <a:off x="963198" y="5480430"/>
              <a:ext cx="3460699" cy="869369"/>
            </a:xfrm>
            <a:prstGeom prst="rect">
              <a:avLst/>
            </a:prstGeom>
          </p:spPr>
        </p:pic>
        <p:pic>
          <p:nvPicPr>
            <p:cNvPr id="19" name="Picture 18" descr="eof_7_2005-2006.png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" t="66041" r="3777" b="9101"/>
            <a:stretch/>
          </p:blipFill>
          <p:spPr>
            <a:xfrm>
              <a:off x="963198" y="4815617"/>
              <a:ext cx="3460699" cy="681859"/>
            </a:xfrm>
            <a:prstGeom prst="rect">
              <a:avLst/>
            </a:prstGeom>
          </p:spPr>
        </p:pic>
        <p:pic>
          <p:nvPicPr>
            <p:cNvPr id="20" name="Picture 19" descr="eof_6_2005-2006.png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" t="65730" r="3777" b="9101"/>
            <a:stretch/>
          </p:blipFill>
          <p:spPr>
            <a:xfrm>
              <a:off x="963198" y="4116714"/>
              <a:ext cx="3460699" cy="690382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534700" y="903463"/>
              <a:ext cx="434718" cy="5100765"/>
              <a:chOff x="534700" y="903463"/>
              <a:chExt cx="434718" cy="510076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0920" y="903463"/>
                <a:ext cx="4284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34%</a:t>
                </a:r>
                <a:endParaRPr lang="en-US" sz="11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4700" y="1582363"/>
                <a:ext cx="4284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13%</a:t>
                </a:r>
                <a:endParaRPr lang="en-US" sz="11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40920" y="2289793"/>
                <a:ext cx="4284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12%</a:t>
                </a:r>
                <a:endParaRPr lang="en-US" sz="11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66492" y="2988696"/>
                <a:ext cx="35700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7%</a:t>
                </a:r>
                <a:endParaRPr lang="en-US" sz="11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66492" y="3696122"/>
                <a:ext cx="35700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6%</a:t>
                </a:r>
                <a:endParaRPr lang="en-US" sz="11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66492" y="4376288"/>
                <a:ext cx="35700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6%</a:t>
                </a:r>
                <a:endParaRPr lang="en-US" sz="11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66492" y="5070301"/>
                <a:ext cx="35700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5%</a:t>
                </a:r>
                <a:endParaRPr lang="en-US" sz="11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6492" y="5742618"/>
                <a:ext cx="35700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4%</a:t>
                </a:r>
                <a:endParaRPr lang="en-US" sz="1100" dirty="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003113" y="730008"/>
            <a:ext cx="5057058" cy="261610"/>
            <a:chOff x="2003113" y="292746"/>
            <a:chExt cx="5057058" cy="261610"/>
          </a:xfrm>
        </p:grpSpPr>
        <p:sp>
          <p:nvSpPr>
            <p:cNvPr id="41" name="TextBox 40"/>
            <p:cNvSpPr txBox="1"/>
            <p:nvPr/>
          </p:nvSpPr>
          <p:spPr>
            <a:xfrm>
              <a:off x="2003113" y="292746"/>
              <a:ext cx="13320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2005-2006 (neutral)</a:t>
              </a:r>
              <a:endParaRPr lang="en-US" sz="11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55288" y="292746"/>
              <a:ext cx="16048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2002-2003 (warm event)</a:t>
              </a:r>
              <a:endParaRPr lang="en-US" sz="11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8047" y="104102"/>
            <a:ext cx="8215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Principal Components: ENSO Neutral and WE years, modes 1-8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4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96" y="83275"/>
            <a:ext cx="6292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Prototype SVW BHM with a Spatial </a:t>
            </a:r>
            <a:r>
              <a:rPr lang="en-US" sz="2400" b="1" i="1" dirty="0">
                <a:solidFill>
                  <a:srgbClr val="0000FF"/>
                </a:solidFill>
              </a:rPr>
              <a:t>E</a:t>
            </a:r>
            <a:r>
              <a:rPr lang="en-US" sz="2400" b="1" i="1" dirty="0" smtClean="0">
                <a:solidFill>
                  <a:srgbClr val="0000FF"/>
                </a:solidFill>
              </a:rPr>
              <a:t>rror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b="1" i="1" dirty="0" smtClean="0">
                <a:solidFill>
                  <a:srgbClr val="0000FF"/>
                </a:solidFill>
              </a:rPr>
              <a:t>odel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6" y="722611"/>
            <a:ext cx="2070100" cy="2413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26" y="967880"/>
            <a:ext cx="3873500" cy="292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71" y="4841987"/>
            <a:ext cx="3860800" cy="215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6" y="1372781"/>
            <a:ext cx="3225800" cy="2413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66" y="1695164"/>
            <a:ext cx="3060700" cy="2413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71" y="3229485"/>
            <a:ext cx="1841500" cy="241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56" y="3561250"/>
            <a:ext cx="3911600" cy="7747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66" y="6239430"/>
            <a:ext cx="5524500" cy="5969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6" y="2895200"/>
            <a:ext cx="3340100" cy="2413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56" y="2048536"/>
            <a:ext cx="4800600" cy="7620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6" y="5589442"/>
            <a:ext cx="3937000" cy="2413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66" y="5072306"/>
            <a:ext cx="1308100" cy="266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56" y="4516322"/>
            <a:ext cx="2463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5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0794" y="2581850"/>
            <a:ext cx="5245716" cy="2737643"/>
            <a:chOff x="1769722" y="1728165"/>
            <a:chExt cx="5245716" cy="2737643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6" t="65867" r="52208" b="4310"/>
            <a:stretch/>
          </p:blipFill>
          <p:spPr bwMode="auto">
            <a:xfrm>
              <a:off x="1769722" y="1728165"/>
              <a:ext cx="5245716" cy="2737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810107" y="2842100"/>
              <a:ext cx="1165935" cy="485533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14523" y="822439"/>
            <a:ext cx="2961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155°E to 105°W; 25°S to 25°N</a:t>
            </a:r>
          </a:p>
          <a:p>
            <a:r>
              <a:rPr lang="en-US" dirty="0" smtClean="0"/>
              <a:t>392 x 200 at 0.25°</a:t>
            </a:r>
          </a:p>
          <a:p>
            <a:r>
              <a:rPr lang="en-US" dirty="0" smtClean="0"/>
              <a:t>Ku2011 3-day </a:t>
            </a:r>
            <a:r>
              <a:rPr lang="en-US" dirty="0" err="1" smtClean="0"/>
              <a:t>Avg</a:t>
            </a:r>
            <a:r>
              <a:rPr lang="en-US" dirty="0" smtClean="0"/>
              <a:t> L3 SVW</a:t>
            </a:r>
          </a:p>
          <a:p>
            <a:r>
              <a:rPr lang="en-US" dirty="0" smtClean="0"/>
              <a:t>30d (Sep 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0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_9_10hete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t="8824" r="10083" b="58490"/>
          <a:stretch/>
        </p:blipFill>
        <p:spPr>
          <a:xfrm>
            <a:off x="611901" y="605149"/>
            <a:ext cx="4389802" cy="2241608"/>
          </a:xfrm>
          <a:prstGeom prst="rect">
            <a:avLst/>
          </a:prstGeom>
        </p:spPr>
      </p:pic>
      <p:pic>
        <p:nvPicPr>
          <p:cNvPr id="5" name="Picture 4" descr="U_9_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55802" r="12656" b="14122"/>
          <a:stretch/>
        </p:blipFill>
        <p:spPr>
          <a:xfrm>
            <a:off x="787862" y="4704819"/>
            <a:ext cx="4242880" cy="2147866"/>
          </a:xfrm>
          <a:prstGeom prst="rect">
            <a:avLst/>
          </a:prstGeom>
        </p:spPr>
      </p:pic>
      <p:pic>
        <p:nvPicPr>
          <p:cNvPr id="6" name="Picture 5" descr="U_9_10errormi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t="10688" r="12979" b="58987"/>
          <a:stretch/>
        </p:blipFill>
        <p:spPr>
          <a:xfrm>
            <a:off x="4949561" y="681108"/>
            <a:ext cx="4198457" cy="2165649"/>
          </a:xfrm>
          <a:prstGeom prst="rect">
            <a:avLst/>
          </a:prstGeom>
        </p:spPr>
      </p:pic>
      <p:pic>
        <p:nvPicPr>
          <p:cNvPr id="8" name="Picture 7" descr="U_9_10errormis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t="55678" r="12979" b="13873"/>
          <a:stretch/>
        </p:blipFill>
        <p:spPr>
          <a:xfrm>
            <a:off x="4949562" y="2686265"/>
            <a:ext cx="4198457" cy="2174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725"/>
            <a:ext cx="372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Posterior Mean Results: 10 Sep 2002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282" y="1540770"/>
            <a:ext cx="76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</a:t>
            </a:r>
            <a:r>
              <a:rPr lang="en-US" i="1" dirty="0" smtClean="0"/>
              <a:t>(</a:t>
            </a:r>
            <a:r>
              <a:rPr lang="en-US" i="1" dirty="0" err="1" smtClean="0"/>
              <a:t>x,y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4103" y="3539614"/>
            <a:ext cx="88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σ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(</a:t>
            </a:r>
            <a:r>
              <a:rPr lang="en-US" i="1" dirty="0" err="1" smtClean="0"/>
              <a:t>x,y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3125" y="5580091"/>
            <a:ext cx="40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σ</a:t>
            </a:r>
            <a:r>
              <a:rPr lang="en-US" i="1" baseline="-25000" dirty="0" err="1"/>
              <a:t>u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98130" y="4860769"/>
            <a:ext cx="135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issing data</a:t>
            </a:r>
            <a:endParaRPr lang="en-US" dirty="0"/>
          </a:p>
        </p:txBody>
      </p:sp>
      <p:pic>
        <p:nvPicPr>
          <p:cNvPr id="4" name="Picture 3" descr="sigma2xy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t="21608" r="8200" b="25794"/>
          <a:stretch/>
        </p:blipFill>
        <p:spPr>
          <a:xfrm>
            <a:off x="772366" y="2768156"/>
            <a:ext cx="4187938" cy="19538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79744" y="686441"/>
            <a:ext cx="406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</a:t>
            </a:r>
            <a:r>
              <a:rPr lang="en-US" sz="1000" dirty="0" smtClean="0"/>
              <a:t>s</a:t>
            </a:r>
            <a:r>
              <a:rPr lang="en-US" sz="1000" baseline="30000" dirty="0" smtClean="0"/>
              <a:t>-1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6426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53" y="291498"/>
            <a:ext cx="368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Summary and Future Plans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206" y="995343"/>
            <a:ext cx="8148384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err="1" smtClean="0"/>
              <a:t>Scatterometer</a:t>
            </a:r>
            <a:r>
              <a:rPr lang="en-US" dirty="0" smtClean="0"/>
              <a:t> retrievals include valuable uncertainty information for constructing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spatio</a:t>
            </a:r>
            <a:r>
              <a:rPr lang="en-US" dirty="0" smtClean="0"/>
              <a:t>-temporal error models</a:t>
            </a:r>
          </a:p>
          <a:p>
            <a:r>
              <a:rPr lang="en-US" dirty="0"/>
              <a:t>	</a:t>
            </a:r>
            <a:r>
              <a:rPr lang="en-US" dirty="0" smtClean="0"/>
              <a:t>	- useful advances in data assimilation (</a:t>
            </a:r>
            <a:r>
              <a:rPr lang="en-US" dirty="0" err="1" smtClean="0"/>
              <a:t>Kalman</a:t>
            </a:r>
            <a:r>
              <a:rPr lang="en-US" dirty="0" smtClean="0"/>
              <a:t> gain, </a:t>
            </a:r>
            <a:r>
              <a:rPr lang="en-US" dirty="0" err="1" smtClean="0"/>
              <a:t>denom</a:t>
            </a:r>
            <a:r>
              <a:rPr lang="en-US" dirty="0" smtClean="0"/>
              <a:t> Cost Function)</a:t>
            </a:r>
          </a:p>
          <a:p>
            <a:r>
              <a:rPr lang="en-US" dirty="0"/>
              <a:t>	</a:t>
            </a:r>
            <a:r>
              <a:rPr lang="en-US" dirty="0" smtClean="0"/>
              <a:t>	- required for global SVW BHM development (“surface wind ensembles”)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Parameterization 1: diagonal error variance matrix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Parameterization 2: diagonal spatial structure functions (EOFs) and PC time series</a:t>
            </a:r>
          </a:p>
          <a:p>
            <a:r>
              <a:rPr lang="en-US" dirty="0"/>
              <a:t>	</a:t>
            </a:r>
            <a:r>
              <a:rPr lang="en-US" dirty="0" smtClean="0"/>
              <a:t>	- model time dependence of leading modes; e.g. ENSO neutral vs. </a:t>
            </a:r>
            <a:r>
              <a:rPr lang="en-US" smtClean="0"/>
              <a:t>WE</a:t>
            </a:r>
            <a:endParaRPr lang="en-US" dirty="0"/>
          </a:p>
          <a:p>
            <a:r>
              <a:rPr lang="en-US" dirty="0" smtClean="0"/>
              <a:t>		- mixture models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Prototype regional SVW BHM for Sep 2002</a:t>
            </a:r>
          </a:p>
          <a:p>
            <a:r>
              <a:rPr lang="en-US" dirty="0"/>
              <a:t>	</a:t>
            </a:r>
            <a:r>
              <a:rPr lang="en-US" dirty="0" smtClean="0"/>
              <a:t>	- spatially varying u std. deviation from posterior distribution (parameters)</a:t>
            </a:r>
          </a:p>
          <a:p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Basis function process model structure as in spectral parts of GCMs</a:t>
            </a:r>
          </a:p>
          <a:p>
            <a:r>
              <a:rPr lang="en-US" dirty="0"/>
              <a:t>	</a:t>
            </a:r>
            <a:r>
              <a:rPr lang="en-US" dirty="0" smtClean="0"/>
              <a:t>	- e.g. </a:t>
            </a:r>
            <a:r>
              <a:rPr lang="en-US" dirty="0" err="1" smtClean="0"/>
              <a:t>Hermite</a:t>
            </a:r>
            <a:r>
              <a:rPr lang="en-US" dirty="0" smtClean="0"/>
              <a:t> polynomials in tropics</a:t>
            </a:r>
          </a:p>
          <a:p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Multiplatform data stage inputs; all with specific </a:t>
            </a:r>
            <a:r>
              <a:rPr lang="en-US" dirty="0" err="1" smtClean="0"/>
              <a:t>spatio</a:t>
            </a:r>
            <a:r>
              <a:rPr lang="en-US" dirty="0" smtClean="0"/>
              <a:t>-temporal error models</a:t>
            </a:r>
          </a:p>
          <a:p>
            <a:r>
              <a:rPr lang="en-US" dirty="0"/>
              <a:t>	</a:t>
            </a:r>
            <a:r>
              <a:rPr lang="en-US" dirty="0" smtClean="0"/>
              <a:t>	- enforce k</a:t>
            </a:r>
            <a:r>
              <a:rPr lang="en-US" baseline="30000" dirty="0" smtClean="0"/>
              <a:t>-2 </a:t>
            </a:r>
            <a:r>
              <a:rPr lang="en-US" dirty="0" smtClean="0"/>
              <a:t> spectral dependence (nested wavelets at small scales)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474909" y="1082702"/>
            <a:ext cx="8180976" cy="2924507"/>
            <a:chOff x="880899" y="1082702"/>
            <a:chExt cx="8180976" cy="2924507"/>
          </a:xfrm>
        </p:grpSpPr>
        <p:grpSp>
          <p:nvGrpSpPr>
            <p:cNvPr id="27" name="Group 26"/>
            <p:cNvGrpSpPr/>
            <p:nvPr/>
          </p:nvGrpSpPr>
          <p:grpSpPr>
            <a:xfrm>
              <a:off x="880899" y="1082702"/>
              <a:ext cx="7406108" cy="1805916"/>
              <a:chOff x="880899" y="1082702"/>
              <a:chExt cx="7406108" cy="1805916"/>
            </a:xfrm>
          </p:grpSpPr>
          <p:pic>
            <p:nvPicPr>
              <p:cNvPr id="9" name="Picture 8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0517" y="1488580"/>
                <a:ext cx="279400" cy="215900"/>
              </a:xfrm>
              <a:prstGeom prst="rect">
                <a:avLst/>
              </a:prstGeom>
            </p:spPr>
          </p:pic>
          <p:pic>
            <p:nvPicPr>
              <p:cNvPr id="10" name="Picture 9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1332" y="1488580"/>
                <a:ext cx="520700" cy="165100"/>
              </a:xfrm>
              <a:prstGeom prst="rect">
                <a:avLst/>
              </a:prstGeom>
            </p:spPr>
          </p:pic>
          <p:pic>
            <p:nvPicPr>
              <p:cNvPr id="11" name="Picture 10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2533" y="2634618"/>
                <a:ext cx="4064000" cy="254000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880899" y="1082702"/>
                <a:ext cx="7357635" cy="369335"/>
                <a:chOff x="1224429" y="1082702"/>
                <a:chExt cx="7357635" cy="369335"/>
              </a:xfrm>
            </p:grpSpPr>
            <p:pic>
              <p:nvPicPr>
                <p:cNvPr id="6" name="Picture 5" descr="latex-image-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5278" y="1193379"/>
                  <a:ext cx="215900" cy="215900"/>
                </a:xfrm>
                <a:prstGeom prst="rect">
                  <a:avLst/>
                </a:prstGeom>
              </p:spPr>
            </p:pic>
            <p:pic>
              <p:nvPicPr>
                <p:cNvPr id="7" name="Picture 6" descr="latex-image-1.pdf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5214" y="1206079"/>
                  <a:ext cx="660400" cy="203200"/>
                </a:xfrm>
                <a:prstGeom prst="rect">
                  <a:avLst/>
                </a:prstGeom>
              </p:spPr>
            </p:pic>
            <p:pic>
              <p:nvPicPr>
                <p:cNvPr id="8" name="Picture 7" descr="latex-image-1.pdf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93164" y="1206163"/>
                  <a:ext cx="88900" cy="152400"/>
                </a:xfrm>
                <a:prstGeom prst="rect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1224429" y="1082705"/>
                  <a:ext cx="4796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Let</a:t>
                  </a:r>
                  <a:endParaRPr lang="en-US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040386" y="1082705"/>
                  <a:ext cx="7048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  <a:r>
                    <a:rPr lang="en-US" dirty="0" smtClean="0"/>
                    <a:t>e an</a:t>
                  </a:r>
                  <a:endParaRPr lang="en-US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405614" y="1082702"/>
                  <a:ext cx="51632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vector of </a:t>
                  </a:r>
                  <a:r>
                    <a:rPr lang="en-US" dirty="0" err="1" smtClean="0"/>
                    <a:t>scatterometer</a:t>
                  </a:r>
                  <a:r>
                    <a:rPr lang="en-US" dirty="0" smtClean="0"/>
                    <a:t> wind component </a:t>
                  </a:r>
                  <a:r>
                    <a:rPr lang="en-US" dirty="0" err="1" smtClean="0"/>
                    <a:t>obs</a:t>
                  </a:r>
                  <a:r>
                    <a:rPr lang="en-US" dirty="0" smtClean="0"/>
                    <a:t> at time</a:t>
                  </a:r>
                  <a:endParaRPr lang="en-US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887559" y="1391270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Let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6856" y="1391270"/>
                <a:ext cx="1744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  <a:r>
                  <a:rPr lang="en-US" dirty="0" smtClean="0"/>
                  <a:t>e an associated 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938453" y="1363772"/>
                <a:ext cx="43485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dirty="0" smtClean="0"/>
                  <a:t>ector of the “true” wind component from a</a:t>
                </a:r>
              </a:p>
              <a:p>
                <a:r>
                  <a:rPr lang="en-US" dirty="0"/>
                  <a:t>p</a:t>
                </a:r>
                <a:r>
                  <a:rPr lang="en-US" dirty="0" smtClean="0"/>
                  <a:t>rediction grid at time </a:t>
                </a:r>
                <a:r>
                  <a:rPr lang="en-US" i="1" dirty="0" smtClean="0"/>
                  <a:t>t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12129" y="2113354"/>
                <a:ext cx="3813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Then a Gaussian spatial error model is:</a:t>
                </a:r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15723" y="2956608"/>
              <a:ext cx="8146152" cy="1050601"/>
              <a:chOff x="915723" y="3227294"/>
              <a:chExt cx="8146152" cy="1050601"/>
            </a:xfrm>
          </p:grpSpPr>
          <p:pic>
            <p:nvPicPr>
              <p:cNvPr id="12" name="Picture 11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0073" y="3385520"/>
                <a:ext cx="698500" cy="165100"/>
              </a:xfrm>
              <a:prstGeom prst="rect">
                <a:avLst/>
              </a:prstGeom>
            </p:spPr>
          </p:pic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036" y="3349493"/>
                <a:ext cx="266700" cy="215900"/>
              </a:xfrm>
              <a:prstGeom prst="rect">
                <a:avLst/>
              </a:prstGeom>
            </p:spPr>
          </p:pic>
          <p:pic>
            <p:nvPicPr>
              <p:cNvPr id="14" name="Picture 13" descr="latex-image-1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036" y="3679963"/>
                <a:ext cx="393700" cy="228600"/>
              </a:xfrm>
              <a:prstGeom prst="rect">
                <a:avLst/>
              </a:prstGeom>
            </p:spPr>
          </p:pic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7251" y="3732018"/>
                <a:ext cx="685800" cy="127000"/>
              </a:xfrm>
              <a:prstGeom prst="rect">
                <a:avLst/>
              </a:prstGeom>
            </p:spPr>
          </p:pic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036" y="4025804"/>
                <a:ext cx="266700" cy="215900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1887" y="4052156"/>
                <a:ext cx="762000" cy="1651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915723" y="3227294"/>
                <a:ext cx="781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948939" y="3227294"/>
                <a:ext cx="611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s an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285182" y="3227294"/>
                <a:ext cx="4268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</a:t>
                </a:r>
                <a:r>
                  <a:rPr lang="en-US" dirty="0" smtClean="0"/>
                  <a:t>atrix that maps </a:t>
                </a:r>
                <a:r>
                  <a:rPr lang="en-US" dirty="0" err="1" smtClean="0"/>
                  <a:t>obs</a:t>
                </a:r>
                <a:r>
                  <a:rPr lang="en-US" dirty="0" smtClean="0"/>
                  <a:t> to the prediction grid,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085297" y="3569970"/>
                <a:ext cx="611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s an 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420512" y="3573569"/>
                <a:ext cx="3514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dirty="0" smtClean="0"/>
                  <a:t>patial error covariance matrix, and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970787" y="3908563"/>
                <a:ext cx="611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s an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337231" y="3901257"/>
                <a:ext cx="5724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ncidence matrix for mapping errors to prediction locations</a:t>
                </a:r>
                <a:endParaRPr lang="en-US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624608" y="4445337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Parameterization 1: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dirty="0" smtClean="0"/>
              <a:t>Diagonal variance matrix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35019" y="4788884"/>
            <a:ext cx="7899607" cy="1431677"/>
            <a:chOff x="635019" y="4768062"/>
            <a:chExt cx="7899607" cy="1431677"/>
          </a:xfrm>
        </p:grpSpPr>
        <p:sp>
          <p:nvSpPr>
            <p:cNvPr id="38" name="TextBox 37"/>
            <p:cNvSpPr txBox="1"/>
            <p:nvPr/>
          </p:nvSpPr>
          <p:spPr>
            <a:xfrm>
              <a:off x="635019" y="476806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Let</a:t>
              </a:r>
              <a:endParaRPr lang="en-US" dirty="0"/>
            </a:p>
          </p:txBody>
        </p:sp>
        <p:pic>
          <p:nvPicPr>
            <p:cNvPr id="40" name="Picture 39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694" y="4875270"/>
              <a:ext cx="1549400" cy="2413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656094" y="4768062"/>
              <a:ext cx="5878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dirty="0" smtClean="0"/>
                <a:t>e </a:t>
              </a:r>
              <a:r>
                <a:rPr lang="en-US" i="1" dirty="0" smtClean="0"/>
                <a:t>m-</a:t>
              </a:r>
              <a:r>
                <a:rPr lang="en-US" dirty="0" smtClean="0"/>
                <a:t>dimensional </a:t>
              </a:r>
              <a:r>
                <a:rPr lang="en-US" dirty="0" err="1" smtClean="0"/>
                <a:t>scatterometer</a:t>
              </a:r>
              <a:r>
                <a:rPr lang="en-US" dirty="0" smtClean="0"/>
                <a:t> error estimates for month </a:t>
              </a:r>
              <a:r>
                <a:rPr lang="en-US" i="1" dirty="0" smtClean="0"/>
                <a:t>j,</a:t>
              </a:r>
              <a:endParaRPr lang="en-US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45431" y="5080381"/>
              <a:ext cx="7341117" cy="369332"/>
              <a:chOff x="832811" y="5246957"/>
              <a:chExt cx="7341117" cy="36933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832811" y="5246957"/>
                <a:ext cx="619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dirty="0" smtClean="0"/>
                  <a:t>hen </a:t>
                </a:r>
                <a:endParaRPr lang="en-US" dirty="0"/>
              </a:p>
            </p:txBody>
          </p:sp>
          <p:pic>
            <p:nvPicPr>
              <p:cNvPr id="46" name="Picture 45" descr="latex-image-1.pdf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6896" y="5324189"/>
                <a:ext cx="393700" cy="292100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865327" y="5246957"/>
                <a:ext cx="6308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s a diagonal variance matrix approximation to the full covariance</a:t>
                </a:r>
                <a:endParaRPr lang="en-US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45431" y="5830407"/>
              <a:ext cx="78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where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79307" y="5830407"/>
              <a:ext cx="419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s a (monthly) variance inflation parameter</a:t>
              </a:r>
              <a:endParaRPr lang="en-US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08203" y="414630"/>
            <a:ext cx="640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00FF"/>
                </a:solidFill>
              </a:rPr>
              <a:t>Spatio</a:t>
            </a:r>
            <a:r>
              <a:rPr lang="en-US" sz="2400" b="1" i="1" dirty="0" smtClean="0">
                <a:solidFill>
                  <a:srgbClr val="0000FF"/>
                </a:solidFill>
              </a:rPr>
              <a:t>-Temporal Error Model Parameterizations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66" y="5543182"/>
            <a:ext cx="1701800" cy="2921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64" y="5922618"/>
            <a:ext cx="2159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8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3780" y="1115471"/>
            <a:ext cx="8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1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3725"/>
            <a:ext cx="43434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35313"/>
            <a:ext cx="4343400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723774" y="499710"/>
            <a:ext cx="4257446" cy="830997"/>
            <a:chOff x="1707262" y="791208"/>
            <a:chExt cx="4257446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1707262" y="1160540"/>
              <a:ext cx="42574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r>
                <a:rPr lang="en-US" sz="2400" baseline="-25000" dirty="0" smtClean="0"/>
                <a:t>0</a:t>
              </a:r>
              <a:r>
                <a:rPr lang="en-US" sz="2400" dirty="0" smtClean="0"/>
                <a:t> as a first approximation for σ</a:t>
              </a:r>
              <a:r>
                <a:rPr lang="en-US" sz="2400" baseline="-25000" dirty="0" smtClean="0"/>
                <a:t>0</a:t>
              </a:r>
              <a:endParaRPr lang="en-US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07262" y="791208"/>
              <a:ext cx="37035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σ</a:t>
              </a:r>
              <a:r>
                <a:rPr lang="el-GR" sz="2400" baseline="-25000" dirty="0" smtClean="0"/>
                <a:t>0</a:t>
              </a:r>
              <a:r>
                <a:rPr lang="en-US" sz="2400" dirty="0" smtClean="0"/>
                <a:t>(wind speed, polarization)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74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_9_10hete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t="8824" r="10083" b="58490"/>
          <a:stretch/>
        </p:blipFill>
        <p:spPr>
          <a:xfrm>
            <a:off x="611901" y="605149"/>
            <a:ext cx="4389802" cy="2241608"/>
          </a:xfrm>
          <a:prstGeom prst="rect">
            <a:avLst/>
          </a:prstGeom>
        </p:spPr>
      </p:pic>
      <p:pic>
        <p:nvPicPr>
          <p:cNvPr id="4" name="Picture 3" descr="U_9_10hete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51453" r="10083" b="9772"/>
          <a:stretch/>
        </p:blipFill>
        <p:spPr>
          <a:xfrm>
            <a:off x="729871" y="2732948"/>
            <a:ext cx="4278992" cy="2067077"/>
          </a:xfrm>
          <a:prstGeom prst="rect">
            <a:avLst/>
          </a:prstGeom>
        </p:spPr>
      </p:pic>
      <p:pic>
        <p:nvPicPr>
          <p:cNvPr id="5" name="Picture 4" descr="U_9_10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55802" r="12656" b="14122"/>
          <a:stretch/>
        </p:blipFill>
        <p:spPr>
          <a:xfrm>
            <a:off x="787862" y="4704819"/>
            <a:ext cx="4242880" cy="2147866"/>
          </a:xfrm>
          <a:prstGeom prst="rect">
            <a:avLst/>
          </a:prstGeom>
        </p:spPr>
      </p:pic>
      <p:pic>
        <p:nvPicPr>
          <p:cNvPr id="6" name="Picture 5" descr="U_9_10errormis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t="10688" r="12979" b="58987"/>
          <a:stretch/>
        </p:blipFill>
        <p:spPr>
          <a:xfrm>
            <a:off x="4949561" y="681108"/>
            <a:ext cx="4198457" cy="2165649"/>
          </a:xfrm>
          <a:prstGeom prst="rect">
            <a:avLst/>
          </a:prstGeom>
        </p:spPr>
      </p:pic>
      <p:pic>
        <p:nvPicPr>
          <p:cNvPr id="8" name="Picture 7" descr="U_9_10errormis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t="55678" r="12979" b="13873"/>
          <a:stretch/>
        </p:blipFill>
        <p:spPr>
          <a:xfrm>
            <a:off x="4949562" y="2686265"/>
            <a:ext cx="4198457" cy="2174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725"/>
            <a:ext cx="372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Posterior Mean Results: 10 Sep 2002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282" y="1540770"/>
            <a:ext cx="76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</a:t>
            </a:r>
            <a:r>
              <a:rPr lang="en-US" i="1" dirty="0" smtClean="0"/>
              <a:t>(</a:t>
            </a:r>
            <a:r>
              <a:rPr lang="en-US" i="1" dirty="0" err="1" smtClean="0"/>
              <a:t>x,y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4103" y="3539614"/>
            <a:ext cx="88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σ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(</a:t>
            </a:r>
            <a:r>
              <a:rPr lang="en-US" i="1" dirty="0" err="1" smtClean="0"/>
              <a:t>x,y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3125" y="5580091"/>
            <a:ext cx="40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σ</a:t>
            </a:r>
            <a:r>
              <a:rPr lang="en-US" i="1" baseline="-25000" dirty="0" err="1"/>
              <a:t>u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98130" y="4860769"/>
            <a:ext cx="135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issing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0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8863" y="895313"/>
            <a:ext cx="5520970" cy="1285461"/>
            <a:chOff x="239433" y="895313"/>
            <a:chExt cx="5520970" cy="1285461"/>
          </a:xfrm>
        </p:grpSpPr>
        <p:sp>
          <p:nvSpPr>
            <p:cNvPr id="2" name="TextBox 1"/>
            <p:cNvSpPr txBox="1"/>
            <p:nvPr/>
          </p:nvSpPr>
          <p:spPr>
            <a:xfrm>
              <a:off x="239433" y="895313"/>
              <a:ext cx="422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rgbClr val="0000FF"/>
                  </a:solidFill>
                </a:rPr>
                <a:t>Parameterization 2:</a:t>
              </a:r>
              <a:r>
                <a:rPr lang="en-US" dirty="0" smtClean="0">
                  <a:solidFill>
                    <a:srgbClr val="0000FF"/>
                  </a:solidFill>
                </a:rPr>
                <a:t>  </a:t>
              </a:r>
              <a:r>
                <a:rPr lang="en-US" dirty="0" smtClean="0"/>
                <a:t>EOFs of error variance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3535" y="1264645"/>
              <a:ext cx="54168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2"/>
                <a:buChar char="§"/>
              </a:pPr>
              <a:r>
                <a:rPr lang="en-US" dirty="0" smtClean="0"/>
                <a:t>Remove temporal mean variance for each </a:t>
              </a:r>
              <a:r>
                <a:rPr lang="en-US" i="1" dirty="0" err="1" smtClean="0"/>
                <a:t>x,y</a:t>
              </a:r>
              <a:endParaRPr lang="en-US" i="1" dirty="0" smtClean="0"/>
            </a:p>
            <a:p>
              <a:pPr marL="285750" indent="-285750">
                <a:buFont typeface="Wingdings" charset="2"/>
                <a:buChar char="§"/>
              </a:pPr>
              <a:r>
                <a:rPr lang="en-US" dirty="0" smtClean="0"/>
                <a:t>Find     the </a:t>
              </a:r>
              <a:r>
                <a:rPr lang="en-US" i="1" dirty="0" smtClean="0"/>
                <a:t>m</a:t>
              </a:r>
              <a:r>
                <a:rPr lang="en-US" dirty="0" smtClean="0"/>
                <a:t> x </a:t>
              </a:r>
              <a:r>
                <a:rPr lang="en-US" i="1" dirty="0" smtClean="0"/>
                <a:t>p </a:t>
              </a:r>
              <a:r>
                <a:rPr lang="en-US" dirty="0" smtClean="0"/>
                <a:t>matrix of spatial structure functions</a:t>
              </a:r>
              <a:endParaRPr lang="en-US" i="1" dirty="0" smtClean="0"/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102" y="1656753"/>
              <a:ext cx="177800" cy="1651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45429" y="1811442"/>
              <a:ext cx="61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then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9433" y="3695772"/>
            <a:ext cx="8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Plan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433" y="402417"/>
            <a:ext cx="741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00FF"/>
                </a:solidFill>
              </a:rPr>
              <a:t>Spatio</a:t>
            </a:r>
            <a:r>
              <a:rPr lang="en-US" sz="2400" b="1" i="1" dirty="0" smtClean="0">
                <a:solidFill>
                  <a:srgbClr val="0000FF"/>
                </a:solidFill>
              </a:rPr>
              <a:t>-temporal Error Model parameterizations (cont’d)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965" y="4167848"/>
            <a:ext cx="823815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Error estimates from monthly SOS </a:t>
            </a:r>
            <a:r>
              <a:rPr lang="en-US" dirty="0" err="1" smtClean="0"/>
              <a:t>QuikSCAT</a:t>
            </a:r>
            <a:r>
              <a:rPr lang="en-US" dirty="0" smtClean="0"/>
              <a:t> Ku2011 wind speed vs. </a:t>
            </a:r>
            <a:r>
              <a:rPr lang="en-US" dirty="0" err="1" smtClean="0"/>
              <a:t>Windsat</a:t>
            </a:r>
            <a:r>
              <a:rPr lang="en-US" dirty="0" smtClean="0"/>
              <a:t> </a:t>
            </a:r>
            <a:r>
              <a:rPr lang="en-US" dirty="0" err="1" smtClean="0"/>
              <a:t>Climo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Monthly Maps for weak ENSO warm event (WE) and neutral years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EOFs and PCs for WE and neutral time series (i.e. as in parameterization 2)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Prototype global wind BHM with </a:t>
            </a:r>
            <a:r>
              <a:rPr lang="en-US" dirty="0" err="1" smtClean="0"/>
              <a:t>spatio</a:t>
            </a:r>
            <a:r>
              <a:rPr lang="en-US" dirty="0" smtClean="0"/>
              <a:t>-temporal error model</a:t>
            </a:r>
          </a:p>
          <a:p>
            <a:r>
              <a:rPr lang="en-US" dirty="0"/>
              <a:t>	</a:t>
            </a:r>
            <a:r>
              <a:rPr lang="en-US" dirty="0" smtClean="0"/>
              <a:t>regional (tropical Pacific), parameterization 1</a:t>
            </a:r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01" y="2116297"/>
            <a:ext cx="2755900" cy="6604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5" y="2921536"/>
            <a:ext cx="78613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762000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SOS:  </a:t>
            </a:r>
            <a:r>
              <a:rPr lang="en-US" sz="2400" b="1" i="1" u="sng" dirty="0" smtClean="0">
                <a:solidFill>
                  <a:srgbClr val="0000FF"/>
                </a:solidFill>
              </a:rPr>
              <a:t>S</a:t>
            </a:r>
            <a:r>
              <a:rPr lang="en-US" sz="2400" b="1" i="1" dirty="0" smtClean="0">
                <a:solidFill>
                  <a:srgbClr val="0000FF"/>
                </a:solidFill>
              </a:rPr>
              <a:t>um </a:t>
            </a:r>
            <a:r>
              <a:rPr lang="en-US" sz="2400" b="1" i="1" u="sng" dirty="0" smtClean="0">
                <a:solidFill>
                  <a:srgbClr val="0000FF"/>
                </a:solidFill>
              </a:rPr>
              <a:t>o</a:t>
            </a:r>
            <a:r>
              <a:rPr lang="en-US" sz="2400" b="1" i="1" dirty="0" smtClean="0">
                <a:solidFill>
                  <a:srgbClr val="0000FF"/>
                </a:solidFill>
              </a:rPr>
              <a:t>f </a:t>
            </a:r>
            <a:r>
              <a:rPr lang="en-US" sz="2400" b="1" i="1" u="sng" dirty="0" smtClean="0">
                <a:solidFill>
                  <a:srgbClr val="0000FF"/>
                </a:solidFill>
              </a:rPr>
              <a:t>S</a:t>
            </a:r>
            <a:r>
              <a:rPr lang="en-US" sz="2400" b="1" i="1" dirty="0" smtClean="0">
                <a:solidFill>
                  <a:srgbClr val="0000FF"/>
                </a:solidFill>
              </a:rPr>
              <a:t>quared Differences</a:t>
            </a:r>
            <a:endParaRPr lang="en-US" sz="2400" b="1" i="1" u="sng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543800" cy="6858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1800" dirty="0"/>
              <a:t>For each cell, with </a:t>
            </a:r>
            <a:r>
              <a:rPr lang="en-US" sz="1800" dirty="0" err="1"/>
              <a:t>i</a:t>
            </a:r>
            <a:r>
              <a:rPr lang="en-US" sz="1800" dirty="0"/>
              <a:t>=1,N </a:t>
            </a:r>
            <a:r>
              <a:rPr lang="en-US" sz="1800" dirty="0" smtClean="0"/>
              <a:t>observations</a:t>
            </a:r>
            <a:endParaRPr lang="en-US" sz="1800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3711822"/>
            <a:ext cx="441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Where </a:t>
            </a:r>
            <a:r>
              <a:rPr lang="en-US" dirty="0" err="1"/>
              <a:t>var</a:t>
            </a:r>
            <a:r>
              <a:rPr lang="en-US" dirty="0" smtClean="0"/>
              <a:t>(</a:t>
            </a:r>
            <a:r>
              <a:rPr lang="en-US" dirty="0" err="1" smtClean="0"/>
              <a:t>σ</a:t>
            </a:r>
            <a:r>
              <a:rPr lang="en-US" i="1" baseline="-25000" dirty="0" err="1" smtClean="0"/>
              <a:t>obs</a:t>
            </a:r>
            <a:r>
              <a:rPr lang="en-US" dirty="0"/>
              <a:t>) represents the </a:t>
            </a:r>
          </a:p>
          <a:p>
            <a:r>
              <a:rPr lang="en-US" dirty="0" smtClean="0"/>
              <a:t>measurement noise</a:t>
            </a: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41" y="3711822"/>
            <a:ext cx="316230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668285" y="1877398"/>
            <a:ext cx="4178300" cy="1192466"/>
            <a:chOff x="2886894" y="1828800"/>
            <a:chExt cx="4178300" cy="1192466"/>
          </a:xfrm>
        </p:grpSpPr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894" y="2754566"/>
              <a:ext cx="4178300" cy="266700"/>
            </a:xfrm>
            <a:prstGeom prst="rect">
              <a:avLst/>
            </a:prstGeom>
          </p:spPr>
        </p:pic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241" y="1828800"/>
              <a:ext cx="3073400" cy="67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570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8" y="470054"/>
            <a:ext cx="6393165" cy="639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54310" y="1655300"/>
            <a:ext cx="1592730" cy="65210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643" y="31227"/>
            <a:ext cx="668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Annual Average SOS in a weak ENSO Warm Event Year (2002-2003)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r="2419" b="4310"/>
          <a:stretch/>
        </p:blipFill>
        <p:spPr bwMode="auto">
          <a:xfrm>
            <a:off x="572557" y="459635"/>
            <a:ext cx="8078264" cy="638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13" y="20815"/>
            <a:ext cx="449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Monthly Average SOS: July 2002 – June 2003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4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2784" b="4154"/>
          <a:stretch/>
        </p:blipFill>
        <p:spPr bwMode="auto">
          <a:xfrm>
            <a:off x="572557" y="480457"/>
            <a:ext cx="8047034" cy="639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13" y="20815"/>
            <a:ext cx="449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Monthly Average SOS: July 2002 – June 2003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3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2" y="470048"/>
            <a:ext cx="6400797" cy="64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43" y="31227"/>
            <a:ext cx="577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Annual Average SOS in an ENSO Neutral Year (2005-2006)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8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r="2541" b="4465"/>
          <a:stretch/>
        </p:blipFill>
        <p:spPr bwMode="auto">
          <a:xfrm>
            <a:off x="572557" y="480457"/>
            <a:ext cx="8067854" cy="636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13" y="20815"/>
            <a:ext cx="449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Monthly Average SOS: July 2005 – June 2006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5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1034</TotalTime>
  <Words>704</Words>
  <Application>Microsoft Macintosh PowerPoint</Application>
  <PresentationFormat>On-screen Show (4:3)</PresentationFormat>
  <Paragraphs>145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SOS:  Sum of Squared Differences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NWRA CoRA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Milliff</dc:creator>
  <cp:lastModifiedBy>Ralph Milliff</cp:lastModifiedBy>
  <cp:revision>72</cp:revision>
  <cp:lastPrinted>2011-05-06T20:40:58Z</cp:lastPrinted>
  <dcterms:created xsi:type="dcterms:W3CDTF">2011-05-02T21:32:03Z</dcterms:created>
  <dcterms:modified xsi:type="dcterms:W3CDTF">2011-05-08T21:22:18Z</dcterms:modified>
</cp:coreProperties>
</file>