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1" r:id="rId3"/>
    <p:sldId id="318" r:id="rId4"/>
    <p:sldId id="319" r:id="rId5"/>
    <p:sldId id="325" r:id="rId6"/>
    <p:sldId id="320" r:id="rId7"/>
    <p:sldId id="267" r:id="rId8"/>
    <p:sldId id="321" r:id="rId9"/>
    <p:sldId id="315" r:id="rId10"/>
    <p:sldId id="322" r:id="rId11"/>
    <p:sldId id="302" r:id="rId12"/>
    <p:sldId id="324" r:id="rId13"/>
    <p:sldId id="317" r:id="rId14"/>
    <p:sldId id="327" r:id="rId15"/>
    <p:sldId id="328" r:id="rId16"/>
    <p:sldId id="309" r:id="rId17"/>
    <p:sldId id="310" r:id="rId18"/>
    <p:sldId id="311" r:id="rId19"/>
    <p:sldId id="313" r:id="rId20"/>
    <p:sldId id="312" r:id="rId21"/>
    <p:sldId id="259" r:id="rId22"/>
    <p:sldId id="329" r:id="rId23"/>
    <p:sldId id="326" r:id="rId24"/>
    <p:sldId id="323" r:id="rId25"/>
    <p:sldId id="293" r:id="rId26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4757" autoAdjust="0"/>
  </p:normalViewPr>
  <p:slideViewPr>
    <p:cSldViewPr snapToGrid="0">
      <p:cViewPr varScale="1">
        <p:scale>
          <a:sx n="55" d="100"/>
          <a:sy n="55" d="100"/>
        </p:scale>
        <p:origin x="8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G:\meetings\2016(H28)\20170321-23_WG-DWL\workDWL-WG\QC_n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42607174103238"/>
          <c:y val="7.2343443430344448E-2"/>
          <c:w val="0.83601837270341206"/>
          <c:h val="0.80467440685247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Polar1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Sheet1!$B$2:$E$2</c:f>
              <c:strCache>
                <c:ptCount val="4"/>
                <c:pt idx="0">
                  <c:v>use</c:v>
                </c:pt>
                <c:pt idx="1">
                  <c:v>Anomalous</c:v>
                </c:pt>
                <c:pt idx="2">
                  <c:v>SNR</c:v>
                </c:pt>
                <c:pt idx="3">
                  <c:v>Gross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10513</c:v>
                </c:pt>
                <c:pt idx="1">
                  <c:v>6728</c:v>
                </c:pt>
                <c:pt idx="2">
                  <c:v>40536</c:v>
                </c:pt>
                <c:pt idx="3">
                  <c:v>6023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F-46E0-ADC9-176FAF4A7BEA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Tropical1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Sheet1!$B$2:$E$2</c:f>
              <c:strCache>
                <c:ptCount val="4"/>
                <c:pt idx="0">
                  <c:v>use</c:v>
                </c:pt>
                <c:pt idx="1">
                  <c:v>Anomalous</c:v>
                </c:pt>
                <c:pt idx="2">
                  <c:v>SNR</c:v>
                </c:pt>
                <c:pt idx="3">
                  <c:v>Gross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9615</c:v>
                </c:pt>
                <c:pt idx="1">
                  <c:v>6733</c:v>
                </c:pt>
                <c:pt idx="2">
                  <c:v>41363</c:v>
                </c:pt>
                <c:pt idx="3">
                  <c:v>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F-46E0-ADC9-176FAF4A7BEA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Polar8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Sheet1!$B$2:$E$2</c:f>
              <c:strCache>
                <c:ptCount val="4"/>
                <c:pt idx="0">
                  <c:v>use</c:v>
                </c:pt>
                <c:pt idx="1">
                  <c:v>Anomalous</c:v>
                </c:pt>
                <c:pt idx="2">
                  <c:v>SNR</c:v>
                </c:pt>
                <c:pt idx="3">
                  <c:v>Gross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8954</c:v>
                </c:pt>
                <c:pt idx="1">
                  <c:v>6728</c:v>
                </c:pt>
                <c:pt idx="2">
                  <c:v>39759</c:v>
                </c:pt>
                <c:pt idx="3">
                  <c:v>8362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AF-46E0-ADC9-176FAF4A7BEA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Tropical8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Sheet1!$B$2:$E$2</c:f>
              <c:strCache>
                <c:ptCount val="4"/>
                <c:pt idx="0">
                  <c:v>use</c:v>
                </c:pt>
                <c:pt idx="1">
                  <c:v>Anomalous</c:v>
                </c:pt>
                <c:pt idx="2">
                  <c:v>SNR</c:v>
                </c:pt>
                <c:pt idx="3">
                  <c:v>Gross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10111</c:v>
                </c:pt>
                <c:pt idx="1">
                  <c:v>6734</c:v>
                </c:pt>
                <c:pt idx="2">
                  <c:v>39629</c:v>
                </c:pt>
                <c:pt idx="3">
                  <c:v>7344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F-46E0-ADC9-176FAF4A7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463560"/>
        <c:axId val="159463952"/>
      </c:barChart>
      <c:catAx>
        <c:axId val="15946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463952"/>
        <c:crosses val="autoZero"/>
        <c:auto val="1"/>
        <c:lblAlgn val="ctr"/>
        <c:lblOffset val="100"/>
        <c:noMultiLvlLbl val="0"/>
      </c:catAx>
      <c:valAx>
        <c:axId val="15946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463560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legend>
      <c:legendPos val="b"/>
      <c:layout>
        <c:manualLayout>
          <c:xMode val="edge"/>
          <c:yMode val="edge"/>
          <c:x val="0.17232720909886265"/>
          <c:y val="0.20600211431904344"/>
          <c:w val="0.36090113735783025"/>
          <c:h val="0.19677566345873432"/>
        </c:manualLayout>
      </c:layout>
      <c:overlay val="0"/>
      <c:spPr>
        <a:noFill/>
        <a:ln>
          <a:solidFill>
            <a:srgbClr val="000099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400"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5428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1" cy="495428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2492D4FA-648A-41FC-8C40-A270A4BA7F02}" type="datetimeFigureOut">
              <a:rPr kumimoji="1" lang="ja-JP" altLang="en-US" smtClean="0"/>
              <a:t>2017/3/22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1" cy="495427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1" cy="495427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B7FC2BC1-339D-48B6-AED3-906F52AA0B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85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87" cy="495210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815" y="1"/>
            <a:ext cx="2971587" cy="495210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2DD49FAA-8169-453C-90B9-BEDE78B4E26A}" type="datetimeFigureOut">
              <a:rPr kumimoji="1" lang="ja-JP" altLang="en-US" smtClean="0"/>
              <a:t>2017/3/22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121" y="4751816"/>
            <a:ext cx="5485760" cy="3887561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9040"/>
            <a:ext cx="2971587" cy="495210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815" y="9379040"/>
            <a:ext cx="2971587" cy="495210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C1BA7342-0928-4116-8358-D487A451B9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45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379" indent="-228379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442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Contaminated with bad quality data</a:t>
            </a:r>
          </a:p>
          <a:p>
            <a:r>
              <a:rPr kumimoji="1" lang="en-US" altLang="ja-JP" dirty="0"/>
              <a:t>There is still room to improve [develop more appropriate] </a:t>
            </a:r>
            <a:r>
              <a:rPr kumimoji="1" lang="en-US" altLang="ja-JP" dirty="0" err="1"/>
              <a:t>obs</a:t>
            </a:r>
            <a:r>
              <a:rPr kumimoji="1" lang="en-US" altLang="ja-JP" dirty="0"/>
              <a:t> error and QC criteria.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72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37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8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0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3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Coherent</a:t>
            </a:r>
            <a:r>
              <a:rPr kumimoji="1" lang="en-US" altLang="ja-JP" baseline="0" dirty="0"/>
              <a:t> detection </a:t>
            </a:r>
            <a:r>
              <a:rPr kumimoji="1" lang="en-US" altLang="ja-JP" baseline="0" dirty="0" err="1"/>
              <a:t>lidar</a:t>
            </a:r>
            <a:r>
              <a:rPr kumimoji="1" lang="en-US" altLang="ja-JP" baseline="0" dirty="0"/>
              <a:t> can be downsized more easily than direct detection </a:t>
            </a:r>
            <a:r>
              <a:rPr kumimoji="1" lang="en-US" altLang="ja-JP" baseline="0" dirty="0" err="1"/>
              <a:t>lidar</a:t>
            </a:r>
            <a:r>
              <a:rPr kumimoji="1" lang="en-US" altLang="ja-JP" baseline="0" dirty="0"/>
              <a:t>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This enhance the affinity with the satellite system we are discussing.</a:t>
            </a:r>
          </a:p>
          <a:p>
            <a:r>
              <a:rPr kumimoji="1" lang="en-US" altLang="ja-JP" baseline="0" dirty="0"/>
              <a:t>This has a close affinity with the satellite system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7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r>
              <a:rPr kumimoji="1" lang="en-US" altLang="ja-JP" dirty="0"/>
              <a:t>Full-scale (fully developed) model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73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92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ja-JP" altLang="ja-JP" dirty="0"/>
          </a:p>
          <a:p>
            <a:pPr rtl="0" eaLnBrk="1" fontAlgn="t" latinLnBrk="0" hangingPunct="1"/>
            <a:r>
              <a:rPr lang="en-US" altLang="ja-JP" b="1" dirty="0"/>
              <a:t>use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b="1" dirty="0"/>
              <a:t>Anomaly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b="1" dirty="0"/>
              <a:t>SNR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b="1" dirty="0"/>
              <a:t>Gross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Polar1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10513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6728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40536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6023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TRMM1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9615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6733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41363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6096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Polar8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8954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6728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39759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8362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TRMM8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10111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6734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39629</a:t>
            </a:r>
            <a:endParaRPr lang="ja-JP" altLang="ja-JP" dirty="0"/>
          </a:p>
          <a:p>
            <a:pPr rtl="0" eaLnBrk="1" fontAlgn="t" latinLnBrk="0" hangingPunct="1"/>
            <a:r>
              <a:rPr lang="en-US" altLang="ja-JP" dirty="0"/>
              <a:t>7344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39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84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09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the lack of vertical variability of cloud and aerosol </a:t>
            </a:r>
          </a:p>
          <a:p>
            <a:r>
              <a:rPr lang="en-US" altLang="ja-JP" dirty="0"/>
              <a:t>  due to relatively poor vertical model resolution </a:t>
            </a:r>
          </a:p>
          <a:p>
            <a:r>
              <a:rPr lang="en-US" altLang="ja-JP" dirty="0"/>
              <a:t>  in comparison with the vertical bin width </a:t>
            </a:r>
          </a:p>
          <a:p>
            <a:r>
              <a:rPr lang="en-US" altLang="ja-JP"/>
              <a:t>  when ISOSIM-L retrieves DWL winds over the fixed altitude ranges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7342-0928-4116-8358-D487A451B94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88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-2781" y="-600869"/>
            <a:ext cx="9144000" cy="3114675"/>
          </a:xfrm>
          <a:prstGeom prst="rect">
            <a:avLst/>
          </a:prstGeom>
          <a:gradFill flip="none" rotWithShape="1">
            <a:gsLst>
              <a:gs pos="61000">
                <a:srgbClr val="092C7A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758031"/>
            <a:ext cx="7993062" cy="792162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ja-JP" noProof="0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2" y="5226269"/>
            <a:ext cx="4321175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57990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8903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1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0" y="0"/>
            <a:ext cx="8604250" cy="90805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8F8F8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6478" y="0"/>
            <a:ext cx="861989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円/楕円 6"/>
          <p:cNvSpPr/>
          <p:nvPr userDrawn="1"/>
        </p:nvSpPr>
        <p:spPr bwMode="ltGray">
          <a:xfrm>
            <a:off x="8217773" y="66492"/>
            <a:ext cx="847042" cy="679269"/>
          </a:xfrm>
          <a:prstGeom prst="ellipse">
            <a:avLst/>
          </a:prstGeom>
          <a:gradFill flip="none"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6"/>
          <p:cNvSpPr txBox="1">
            <a:spLocks noChangeArrowheads="1"/>
          </p:cNvSpPr>
          <p:nvPr userDrawn="1"/>
        </p:nvSpPr>
        <p:spPr bwMode="auto">
          <a:xfrm>
            <a:off x="8186341" y="184057"/>
            <a:ext cx="909905" cy="44413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4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2DA321-56CF-4FF4-8F08-8F0419F56F84}" type="slidenum">
              <a:rPr lang="ja-JP" altLang="en-US" smtClean="0"/>
              <a:pPr/>
              <a:t>‹#›</a:t>
            </a:fld>
            <a:r>
              <a:rPr lang="en-US" altLang="ja-JP" dirty="0"/>
              <a:t>/22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6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2A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Blip>
          <a:blip r:embed="rId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1163638" indent="-2619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p"/>
        <a:defRPr kumimoji="1">
          <a:solidFill>
            <a:schemeClr val="tx1"/>
          </a:solidFill>
          <a:latin typeface="+mn-lt"/>
          <a:ea typeface="+mn-ea"/>
        </a:defRPr>
      </a:lvl3pPr>
      <a:lvl4pPr marL="1617663" indent="-2460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>
          <a:solidFill>
            <a:schemeClr val="tx1"/>
          </a:solidFill>
          <a:latin typeface="+mn-lt"/>
          <a:ea typeface="+mn-ea"/>
        </a:defRPr>
      </a:lvl4pPr>
      <a:lvl5pPr marL="19716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4288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8860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3432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00475" indent="-142875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SwOqRIu4W-YlHhsEBFoEOO4rSKkBE2SZ6ASuLoWdG9_aqIorp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71" y="4387880"/>
            <a:ext cx="1766170" cy="10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2116" y="760597"/>
            <a:ext cx="8765608" cy="792162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effectLst/>
              </a:rPr>
              <a:t>Observing system simulation experiment (OSSE) for </a:t>
            </a:r>
            <a:br>
              <a:rPr lang="en-US" altLang="ja-JP" sz="3200" b="1" dirty="0">
                <a:effectLst/>
              </a:rPr>
            </a:br>
            <a:r>
              <a:rPr lang="en-US" altLang="ja-JP" sz="3200" b="1" dirty="0">
                <a:effectLst/>
              </a:rPr>
              <a:t>future space-based Doppler wind lidar in Japan</a:t>
            </a:r>
            <a:endParaRPr lang="ja-JP" altLang="ja-JP" sz="3200" b="1" dirty="0">
              <a:effectLst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0022" y="2528970"/>
            <a:ext cx="8532812" cy="431800"/>
          </a:xfrm>
        </p:spPr>
        <p:txBody>
          <a:bodyPr/>
          <a:lstStyle/>
          <a:p>
            <a:r>
              <a:rPr lang="en-US" altLang="ja-JP" sz="3200" dirty="0"/>
              <a:t>Kozo Okamoto</a:t>
            </a:r>
            <a:r>
              <a:rPr lang="en-US" altLang="ja-JP" sz="3200" b="0" baseline="30000" dirty="0"/>
              <a:t>1,2</a:t>
            </a:r>
            <a:r>
              <a:rPr lang="en-US" altLang="ja-JP" b="0" dirty="0"/>
              <a:t> </a:t>
            </a:r>
          </a:p>
          <a:p>
            <a:r>
              <a:rPr lang="en-US" altLang="ja-JP" sz="2800" b="0" dirty="0"/>
              <a:t>T. Ishibashi</a:t>
            </a:r>
            <a:r>
              <a:rPr lang="en-US" altLang="ja-JP" sz="2800" b="0" baseline="30000" dirty="0"/>
              <a:t>1</a:t>
            </a:r>
            <a:r>
              <a:rPr lang="en-US" altLang="ja-JP" sz="2800" b="0" dirty="0"/>
              <a:t>, S. Ishii</a:t>
            </a:r>
            <a:r>
              <a:rPr lang="en-US" altLang="ja-JP" sz="2800" b="0" baseline="30000" dirty="0"/>
              <a:t>2</a:t>
            </a:r>
            <a:r>
              <a:rPr lang="en-US" altLang="ja-JP" sz="2800" b="0" dirty="0"/>
              <a:t>, P. Baron</a:t>
            </a:r>
            <a:r>
              <a:rPr lang="en-US" altLang="ja-JP" sz="2800" b="0" baseline="30000" dirty="0"/>
              <a:t>2</a:t>
            </a:r>
            <a:r>
              <a:rPr lang="en-US" altLang="ja-JP" sz="2800" b="0" dirty="0"/>
              <a:t>, </a:t>
            </a:r>
            <a:br>
              <a:rPr lang="en-US" altLang="ja-JP" sz="2800" b="0" dirty="0"/>
            </a:br>
            <a:r>
              <a:rPr lang="en-US" altLang="ja-JP" sz="2800" b="0" dirty="0"/>
              <a:t>K. Gamo</a:t>
            </a:r>
            <a:r>
              <a:rPr lang="en-US" altLang="ja-JP" sz="2800" b="0" baseline="30000" dirty="0"/>
              <a:t>3</a:t>
            </a:r>
            <a:r>
              <a:rPr lang="en-US" altLang="ja-JP" sz="2800" b="0" dirty="0"/>
              <a:t>, T. Tanaka</a:t>
            </a:r>
            <a:r>
              <a:rPr lang="en-US" altLang="ja-JP" sz="2800" b="0" baseline="30000" dirty="0"/>
              <a:t>1</a:t>
            </a:r>
            <a:r>
              <a:rPr lang="en-US" altLang="ja-JP" sz="2800" b="0" dirty="0"/>
              <a:t>, T. Kubota</a:t>
            </a:r>
            <a:r>
              <a:rPr lang="en-US" altLang="ja-JP" sz="2800" b="0" baseline="30000" dirty="0"/>
              <a:t>4</a:t>
            </a:r>
          </a:p>
          <a:p>
            <a:endParaRPr lang="en-US" altLang="ja-JP" b="0" baseline="30000" dirty="0"/>
          </a:p>
          <a:p>
            <a:endParaRPr lang="en-US" altLang="ja-JP" b="0" dirty="0"/>
          </a:p>
          <a:p>
            <a:r>
              <a:rPr lang="en-US" altLang="ja-JP" b="0" dirty="0"/>
              <a:t>1: JMA/MRI,  2:NICT</a:t>
            </a:r>
          </a:p>
          <a:p>
            <a:r>
              <a:rPr lang="en-US" altLang="ja-JP" b="0" dirty="0"/>
              <a:t>3:FUJITSU FIP corporation, 4:JAXA</a:t>
            </a:r>
            <a:br>
              <a:rPr lang="en-US" altLang="ja-JP" b="0" dirty="0"/>
            </a:br>
            <a:endParaRPr lang="en-US" altLang="ja-JP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93" y="2684199"/>
            <a:ext cx="1454419" cy="96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4" y="2500867"/>
            <a:ext cx="1144902" cy="112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fbcdn-sphotos-f-a.akamaihd.net/hphotos-ak-frc3/301618_290901704270120_1019137661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4320746"/>
            <a:ext cx="879230" cy="8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2237" y="6316064"/>
            <a:ext cx="814838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Working Group Meeting on Space-based Lidar Winds Meeting</a:t>
            </a:r>
            <a:br>
              <a:rPr lang="en-US" altLang="ja-JP" sz="1400" dirty="0"/>
            </a:br>
            <a:r>
              <a:rPr lang="en-US" altLang="ja-JP" sz="1400" dirty="0"/>
              <a:t>21-23 March 2017, Newport News Marriott at City Center, VA, USA</a:t>
            </a:r>
            <a:endParaRPr kumimoji="1"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486225" y="5649148"/>
            <a:ext cx="62956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JMA/MRI</a:t>
            </a:r>
            <a:r>
              <a:rPr lang="en-US" altLang="ja-JP" sz="1100" dirty="0"/>
              <a:t> : Japan Meteorological Agency / Meteorological Research Institute </a:t>
            </a:r>
            <a:endParaRPr lang="ja-JP" alt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NICT</a:t>
            </a:r>
            <a:r>
              <a:rPr lang="en-US" altLang="ja-JP" sz="1100" dirty="0"/>
              <a:t> : National Institute of Information and Communications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JAXA</a:t>
            </a:r>
            <a:r>
              <a:rPr lang="en-US" altLang="ja-JP" sz="1100" dirty="0"/>
              <a:t> : Japan Aerospace Exploration Agency</a:t>
            </a:r>
          </a:p>
        </p:txBody>
      </p:sp>
    </p:spTree>
    <p:extLst>
      <p:ext uri="{BB962C8B-B14F-4D97-AF65-F5344CB8AC3E}">
        <p14:creationId xmlns:p14="http://schemas.microsoft.com/office/powerpoint/2010/main" val="397703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76208" cy="836613"/>
          </a:xfrm>
        </p:spPr>
        <p:txBody>
          <a:bodyPr/>
          <a:lstStyle/>
          <a:p>
            <a:r>
              <a:rPr kumimoji="1" lang="en-US" altLang="ja-JP" sz="2800" dirty="0"/>
              <a:t>Number of used and QC-failed DWL at each analysis</a:t>
            </a:r>
            <a:endParaRPr kumimoji="1" lang="ja-JP" altLang="en-US" sz="2800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idx="1"/>
          </p:nvPr>
        </p:nvSpPr>
        <p:spPr>
          <a:xfrm>
            <a:off x="227449" y="836613"/>
            <a:ext cx="8229600" cy="894651"/>
          </a:xfrm>
        </p:spPr>
        <p:txBody>
          <a:bodyPr/>
          <a:lstStyle/>
          <a:p>
            <a:r>
              <a:rPr kumimoji="1" lang="en-US" altLang="ja-JP" dirty="0"/>
              <a:t>15 % data pass all the QC</a:t>
            </a:r>
          </a:p>
          <a:p>
            <a:r>
              <a:rPr kumimoji="1" lang="en-US" altLang="ja-JP" dirty="0"/>
              <a:t>SNR-QC plays biggest role in rejection (64%)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30614"/>
              </p:ext>
            </p:extLst>
          </p:nvPr>
        </p:nvGraphicFramePr>
        <p:xfrm>
          <a:off x="457200" y="1915886"/>
          <a:ext cx="8419171" cy="475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角丸四角形 2"/>
          <p:cNvSpPr/>
          <p:nvPr/>
        </p:nvSpPr>
        <p:spPr bwMode="ltGray">
          <a:xfrm>
            <a:off x="1706880" y="4986528"/>
            <a:ext cx="1487424" cy="1670368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 bwMode="ltGray">
          <a:xfrm>
            <a:off x="5206281" y="2682240"/>
            <a:ext cx="1487424" cy="3986848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9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PDF of OBS-PT before/after QC </a:t>
            </a:r>
            <a:br>
              <a:rPr kumimoji="1" lang="en-US" altLang="ja-JP" sz="3200" dirty="0"/>
            </a:br>
            <a:r>
              <a:rPr kumimoji="1" lang="en-US" altLang="ja-JP" sz="3200" dirty="0"/>
              <a:t>  </a:t>
            </a:r>
            <a:r>
              <a:rPr kumimoji="1" lang="en-US" altLang="ja-JP" sz="2800" dirty="0"/>
              <a:t>(2 Jan and Aug 2010)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QC successfully reject data with large </a:t>
            </a:r>
            <a:r>
              <a:rPr kumimoji="1" lang="en-US" altLang="ja-JP" dirty="0" err="1"/>
              <a:t>obs</a:t>
            </a:r>
            <a:r>
              <a:rPr kumimoji="1" lang="en-US" altLang="ja-JP" dirty="0"/>
              <a:t>-PT</a:t>
            </a:r>
          </a:p>
          <a:p>
            <a:r>
              <a:rPr lang="en-US" altLang="ja-JP" dirty="0"/>
              <a:t>Data quality is better in Jan than in Aug.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4" y="2325189"/>
            <a:ext cx="8413859" cy="434389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 bwMode="ltGray">
          <a:xfrm>
            <a:off x="4540469" y="2375338"/>
            <a:ext cx="4445876" cy="4393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125538"/>
            <a:ext cx="8594035" cy="5543550"/>
          </a:xfrm>
        </p:spPr>
        <p:txBody>
          <a:bodyPr/>
          <a:lstStyle/>
          <a:p>
            <a:r>
              <a:rPr lang="en-US" altLang="ja-JP" sz="2000" dirty="0"/>
              <a:t>1. Motivation and purpose</a:t>
            </a:r>
          </a:p>
          <a:p>
            <a:r>
              <a:rPr kumimoji="1" lang="en-US" altLang="ja-JP" sz="2000" dirty="0"/>
              <a:t>2. Method</a:t>
            </a:r>
          </a:p>
          <a:p>
            <a:pPr lvl="1"/>
            <a:r>
              <a:rPr lang="en-US" altLang="ja-JP" sz="1800" dirty="0"/>
              <a:t>OSSE</a:t>
            </a:r>
          </a:p>
          <a:p>
            <a:pPr lvl="1"/>
            <a:r>
              <a:rPr kumimoji="1" lang="en-US" altLang="ja-JP" sz="1800" dirty="0"/>
              <a:t>Lidar simulator</a:t>
            </a:r>
          </a:p>
          <a:p>
            <a:pPr lvl="1"/>
            <a:r>
              <a:rPr lang="en-US" altLang="ja-JP" sz="1800" dirty="0"/>
              <a:t>Data assimilation</a:t>
            </a:r>
          </a:p>
          <a:p>
            <a:r>
              <a:rPr kumimoji="1" lang="en-US" altLang="ja-JP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Results of assimilation experiments</a:t>
            </a:r>
          </a:p>
          <a:p>
            <a:r>
              <a:rPr lang="en-US" altLang="ja-JP" sz="2000" dirty="0"/>
              <a:t>4. Summary and plans</a:t>
            </a:r>
          </a:p>
          <a:p>
            <a:pPr lvl="1"/>
            <a:endParaRPr lang="en-US" altLang="ja-JP" sz="2400" dirty="0"/>
          </a:p>
          <a:p>
            <a:pPr lvl="1"/>
            <a:endParaRPr kumimoji="1" lang="en-US" altLang="ja-JP" sz="2400" dirty="0"/>
          </a:p>
          <a:p>
            <a:pPr lvl="1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148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Data assimilation experiments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125538"/>
            <a:ext cx="8541657" cy="5543550"/>
          </a:xfrm>
        </p:spPr>
        <p:txBody>
          <a:bodyPr/>
          <a:lstStyle/>
          <a:p>
            <a:r>
              <a:rPr lang="en-US" altLang="ja-JP" dirty="0"/>
              <a:t>Low-res version of operational global DA system of JMA</a:t>
            </a:r>
            <a:r>
              <a:rPr lang="ja-JP" altLang="en-US" dirty="0"/>
              <a:t> </a:t>
            </a:r>
            <a:r>
              <a:rPr lang="en-US" altLang="ja-JP" dirty="0"/>
              <a:t>as of 2010.</a:t>
            </a:r>
          </a:p>
          <a:p>
            <a:pPr lvl="1"/>
            <a:r>
              <a:rPr lang="en-US" altLang="ja-JP" dirty="0"/>
              <a:t>6-h cycle, incremental 4D-Var, H.res=60km/120km</a:t>
            </a:r>
          </a:p>
          <a:p>
            <a:r>
              <a:rPr lang="en-US" altLang="ja-JP" dirty="0"/>
              <a:t>Data assimilated</a:t>
            </a:r>
          </a:p>
          <a:p>
            <a:pPr lvl="1"/>
            <a:r>
              <a:rPr lang="en-US" altLang="ja-JP" dirty="0"/>
              <a:t>Control exp. (</a:t>
            </a:r>
            <a:r>
              <a:rPr lang="en-US" altLang="ja-JP" dirty="0">
                <a:solidFill>
                  <a:srgbClr val="FF0000"/>
                </a:solidFill>
              </a:rPr>
              <a:t>CNTL</a:t>
            </a:r>
            <a:r>
              <a:rPr lang="en-US" altLang="ja-JP" dirty="0"/>
              <a:t>) : full operational data set</a:t>
            </a:r>
          </a:p>
          <a:p>
            <a:pPr lvl="1"/>
            <a:r>
              <a:rPr lang="en-US" altLang="ja-JP" dirty="0"/>
              <a:t>Test exp. CNTL + DWL LOS wind profiles </a:t>
            </a:r>
          </a:p>
          <a:p>
            <a:pPr lvl="2"/>
            <a:r>
              <a:rPr lang="en-US" altLang="ja-JP" dirty="0" err="1">
                <a:solidFill>
                  <a:srgbClr val="FF0000"/>
                </a:solidFill>
              </a:rPr>
              <a:t>TestP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: DWL on a polar satellite </a:t>
            </a:r>
          </a:p>
          <a:p>
            <a:pPr lvl="2"/>
            <a:r>
              <a:rPr lang="en-US" altLang="ja-JP" dirty="0" err="1">
                <a:solidFill>
                  <a:srgbClr val="FF0000"/>
                </a:solidFill>
              </a:rPr>
              <a:t>TestT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: DWL on a tropical satellite</a:t>
            </a:r>
          </a:p>
          <a:p>
            <a:r>
              <a:rPr lang="en-US" altLang="ja-JP" dirty="0"/>
              <a:t>Experiment period</a:t>
            </a:r>
          </a:p>
          <a:p>
            <a:pPr lvl="1"/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Winter exp. </a:t>
            </a:r>
            <a:br>
              <a:rPr lang="en-US" altLang="ja-JP" dirty="0"/>
            </a:br>
            <a:r>
              <a:rPr lang="en-US" altLang="ja-JP" dirty="0"/>
              <a:t>  20 Dec 2009 – 9 Feb 2010 (DWL assimilation:1 – 31 Jan)</a:t>
            </a:r>
          </a:p>
          <a:p>
            <a:pPr lvl="1"/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Summer exp. </a:t>
            </a:r>
            <a:br>
              <a:rPr lang="en-US" altLang="ja-JP" dirty="0"/>
            </a:br>
            <a:r>
              <a:rPr lang="en-US" altLang="ja-JP" dirty="0"/>
              <a:t>	20 Jul – 9 Sep 2010 (DWL assimilation:1 – 31 Aug)</a:t>
            </a:r>
          </a:p>
          <a:p>
            <a:pPr lvl="1"/>
            <a:endParaRPr lang="en-US" altLang="ja-JP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032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61" y="0"/>
            <a:ext cx="8855428" cy="567973"/>
          </a:xfrm>
        </p:spPr>
        <p:txBody>
          <a:bodyPr/>
          <a:lstStyle/>
          <a:p>
            <a:r>
              <a:rPr lang="en-US" altLang="ja-JP" sz="3200" dirty="0"/>
              <a:t>Monthly, zonally accumulated number</a:t>
            </a:r>
            <a:endParaRPr kumimoji="1" lang="ja-JP" altLang="en-US" sz="3200" dirty="0"/>
          </a:p>
        </p:txBody>
      </p:sp>
      <p:pic>
        <p:nvPicPr>
          <p:cNvPr id="10" name="Picture 4" descr="https://intrasv.mri-jma.go.jp/~kokamoto/monitor/SOSE161207TS/Danmen/_2010080100-3118_dp10/D_num_used_2010080100-3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81" y="3481221"/>
            <a:ext cx="3499687" cy="33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ntrasv.mri-jma.go.jp/~kokamoto/monitor/SOSE161216PS/Danmen/_2010080100-3118_dp10/D_num_used_2010080100-31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19" y="474732"/>
            <a:ext cx="3499687" cy="33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965655" y="557659"/>
            <a:ext cx="279281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Summer exp.</a:t>
            </a:r>
            <a:endParaRPr kumimoji="1" lang="ja-JP" altLang="en-US" sz="16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632097" y="4032160"/>
            <a:ext cx="3284537" cy="2712805"/>
            <a:chOff x="5632097" y="4032160"/>
            <a:chExt cx="3284537" cy="2712805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30503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595312" y="1073507"/>
            <a:ext cx="3284537" cy="2712805"/>
            <a:chOff x="5632097" y="4032160"/>
            <a:chExt cx="3284537" cy="2712805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30503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959009" y="1278450"/>
            <a:ext cx="405675" cy="5177047"/>
            <a:chOff x="1673495" y="1137227"/>
            <a:chExt cx="405675" cy="5177047"/>
          </a:xfrm>
        </p:grpSpPr>
        <p:sp>
          <p:nvSpPr>
            <p:cNvPr id="4" name="テキスト ボックス 3"/>
            <p:cNvSpPr txBox="1"/>
            <p:nvPr/>
          </p:nvSpPr>
          <p:spPr>
            <a:xfrm rot="16200000">
              <a:off x="758934" y="2051788"/>
              <a:ext cx="2201073" cy="371952"/>
            </a:xfrm>
            <a:prstGeom prst="rect">
              <a:avLst/>
            </a:prstGeom>
            <a:gradFill>
              <a:gsLst>
                <a:gs pos="0">
                  <a:srgbClr val="99FF99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600" dirty="0" err="1"/>
                <a:t>TestP</a:t>
              </a:r>
              <a:endParaRPr lang="ja-JP" altLang="en-US" sz="16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 rot="16200000">
              <a:off x="792657" y="5027762"/>
              <a:ext cx="2201073" cy="371952"/>
            </a:xfrm>
            <a:prstGeom prst="rect">
              <a:avLst/>
            </a:prstGeom>
            <a:gradFill>
              <a:gsLst>
                <a:gs pos="0">
                  <a:srgbClr val="99FF99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600" dirty="0" err="1"/>
                <a:t>TestT</a:t>
              </a:r>
              <a:endParaRPr lang="ja-JP" altLang="en-US" sz="1600" dirty="0"/>
            </a:p>
          </p:txBody>
        </p:sp>
      </p:grp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5"/>
          <a:srcRect r="12621"/>
          <a:stretch/>
        </p:blipFill>
        <p:spPr>
          <a:xfrm>
            <a:off x="2376770" y="3506400"/>
            <a:ext cx="3150856" cy="335160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6"/>
          <a:srcRect r="12144"/>
          <a:stretch/>
        </p:blipFill>
        <p:spPr>
          <a:xfrm>
            <a:off x="2384784" y="470800"/>
            <a:ext cx="3168054" cy="3351600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2405434" y="1015703"/>
            <a:ext cx="3284537" cy="2712805"/>
            <a:chOff x="5632097" y="4032160"/>
            <a:chExt cx="3284537" cy="271280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730503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400173" y="4026906"/>
            <a:ext cx="3284537" cy="2733825"/>
            <a:chOff x="5632097" y="4011140"/>
            <a:chExt cx="3284537" cy="273382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730503" y="401114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2710152" y="498902"/>
            <a:ext cx="279281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Winter exp.</a:t>
            </a:r>
            <a:endParaRPr kumimoji="1" lang="ja-JP" altLang="en-US" sz="1600" dirty="0"/>
          </a:p>
        </p:txBody>
      </p:sp>
      <p:sp>
        <p:nvSpPr>
          <p:cNvPr id="4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602" y="1008105"/>
            <a:ext cx="2017906" cy="5543550"/>
          </a:xfrm>
        </p:spPr>
        <p:txBody>
          <a:bodyPr/>
          <a:lstStyle/>
          <a:p>
            <a:r>
              <a:rPr kumimoji="1" lang="en-US" altLang="ja-JP" sz="2000" dirty="0"/>
              <a:t>1-31 Jan.</a:t>
            </a:r>
            <a:r>
              <a:rPr lang="ja-JP" altLang="en-US" sz="2000" dirty="0"/>
              <a:t> </a:t>
            </a:r>
            <a:r>
              <a:rPr lang="en-US" altLang="ja-JP" sz="2000" dirty="0"/>
              <a:t>2010</a:t>
            </a:r>
          </a:p>
          <a:p>
            <a:r>
              <a:rPr kumimoji="1" lang="en-US" altLang="ja-JP" sz="2000" dirty="0"/>
              <a:t>1-31 Aug. 2010</a:t>
            </a:r>
          </a:p>
        </p:txBody>
      </p:sp>
      <p:sp>
        <p:nvSpPr>
          <p:cNvPr id="6" name="楕円 5"/>
          <p:cNvSpPr/>
          <p:nvPr/>
        </p:nvSpPr>
        <p:spPr bwMode="ltGray">
          <a:xfrm>
            <a:off x="3441725" y="867995"/>
            <a:ext cx="1106424" cy="800073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 bwMode="ltGray">
          <a:xfrm>
            <a:off x="6830652" y="949593"/>
            <a:ext cx="1217066" cy="88008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 bwMode="ltGray">
          <a:xfrm>
            <a:off x="3561690" y="3870255"/>
            <a:ext cx="1217066" cy="88008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/>
        </p:nvSpPr>
        <p:spPr bwMode="ltGray">
          <a:xfrm>
            <a:off x="6800170" y="3792944"/>
            <a:ext cx="1217066" cy="88008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 bwMode="ltGray">
          <a:xfrm>
            <a:off x="3165318" y="2493112"/>
            <a:ext cx="1960098" cy="800073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 bwMode="ltGray">
          <a:xfrm>
            <a:off x="6257585" y="2477358"/>
            <a:ext cx="1960098" cy="800073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 bwMode="ltGray">
          <a:xfrm>
            <a:off x="6428654" y="5436468"/>
            <a:ext cx="1960098" cy="800073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 bwMode="ltGray">
          <a:xfrm>
            <a:off x="3171641" y="5588868"/>
            <a:ext cx="1960098" cy="800073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/>
          <p:cNvSpPr/>
          <p:nvPr/>
        </p:nvSpPr>
        <p:spPr bwMode="ltGray">
          <a:xfrm rot="5400000">
            <a:off x="2782345" y="1682821"/>
            <a:ext cx="2338215" cy="800073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/>
          <p:cNvSpPr/>
          <p:nvPr/>
        </p:nvSpPr>
        <p:spPr bwMode="ltGray">
          <a:xfrm rot="5400000">
            <a:off x="6543788" y="1731902"/>
            <a:ext cx="2338215" cy="800073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6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5" grpId="0" animBg="1"/>
      <p:bldP spid="46" grpId="0" animBg="1"/>
      <p:bldP spid="41" grpId="0" animBg="1"/>
      <p:bldP spid="42" grpId="0" animBg="1"/>
      <p:bldP spid="47" grpId="0" animBg="1"/>
      <p:bldP spid="49" grpId="0" animBg="1"/>
      <p:bldP spid="50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478" y="0"/>
            <a:ext cx="8660156" cy="585307"/>
          </a:xfrm>
        </p:spPr>
        <p:txBody>
          <a:bodyPr/>
          <a:lstStyle/>
          <a:p>
            <a:r>
              <a:rPr lang="en-US" altLang="ja-JP" sz="3200" dirty="0"/>
              <a:t>Monthly, zonally accumulated number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602" y="1008105"/>
            <a:ext cx="2017906" cy="5543550"/>
          </a:xfrm>
        </p:spPr>
        <p:txBody>
          <a:bodyPr/>
          <a:lstStyle/>
          <a:p>
            <a:r>
              <a:rPr kumimoji="1" lang="en-US" altLang="ja-JP" sz="2000" dirty="0"/>
              <a:t>1-31 Jan.</a:t>
            </a:r>
            <a:r>
              <a:rPr lang="ja-JP" altLang="en-US" sz="2000" dirty="0"/>
              <a:t> </a:t>
            </a:r>
            <a:r>
              <a:rPr lang="en-US" altLang="ja-JP" sz="2000" dirty="0"/>
              <a:t>2010</a:t>
            </a:r>
          </a:p>
          <a:p>
            <a:r>
              <a:rPr kumimoji="1" lang="en-US" altLang="ja-JP" sz="2000" dirty="0"/>
              <a:t>1-31 Aug. 2010</a:t>
            </a:r>
          </a:p>
        </p:txBody>
      </p:sp>
      <p:pic>
        <p:nvPicPr>
          <p:cNvPr id="7" name="Picture 4" descr="https://intrasv.mri-jma.go.jp/~kokamoto/monitor/SOSE161216PS/Danmen/_2010080100-3118_dp10/D_num_used_2010080100-3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19" y="513921"/>
            <a:ext cx="3499687" cy="33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965655" y="557659"/>
            <a:ext cx="279281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Summer exp.</a:t>
            </a:r>
            <a:endParaRPr kumimoji="1" lang="ja-JP" altLang="en-US" sz="16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632097" y="4032160"/>
            <a:ext cx="3284537" cy="2712805"/>
            <a:chOff x="5632097" y="4032160"/>
            <a:chExt cx="3284537" cy="2712805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30503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595312" y="1073507"/>
            <a:ext cx="3284537" cy="2712805"/>
            <a:chOff x="5632097" y="4032160"/>
            <a:chExt cx="3284537" cy="2712805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30503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959009" y="1278450"/>
            <a:ext cx="388976" cy="5177047"/>
            <a:chOff x="1673495" y="1137227"/>
            <a:chExt cx="388976" cy="5177047"/>
          </a:xfrm>
        </p:grpSpPr>
        <p:sp>
          <p:nvSpPr>
            <p:cNvPr id="4" name="テキスト ボックス 3"/>
            <p:cNvSpPr txBox="1"/>
            <p:nvPr/>
          </p:nvSpPr>
          <p:spPr>
            <a:xfrm rot="16200000">
              <a:off x="758934" y="2051788"/>
              <a:ext cx="2201073" cy="371952"/>
            </a:xfrm>
            <a:prstGeom prst="rect">
              <a:avLst/>
            </a:prstGeom>
            <a:gradFill>
              <a:gsLst>
                <a:gs pos="0">
                  <a:srgbClr val="99FF99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600" dirty="0" err="1"/>
                <a:t>TestP</a:t>
              </a:r>
              <a:endParaRPr lang="ja-JP" altLang="en-US" sz="16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 rot="16200000">
              <a:off x="792657" y="5044461"/>
              <a:ext cx="2201073" cy="338554"/>
            </a:xfrm>
            <a:prstGeom prst="rect">
              <a:avLst/>
            </a:prstGeom>
            <a:gradFill>
              <a:gsLst>
                <a:gs pos="0">
                  <a:srgbClr val="99FF99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600" dirty="0"/>
                <a:t>AMV</a:t>
              </a:r>
              <a:endParaRPr lang="ja-JP" altLang="en-US" sz="1600" dirty="0"/>
            </a:p>
          </p:txBody>
        </p:sp>
      </p:grp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4"/>
          <a:srcRect r="12144"/>
          <a:stretch/>
        </p:blipFill>
        <p:spPr>
          <a:xfrm>
            <a:off x="2384784" y="483863"/>
            <a:ext cx="3168054" cy="3351600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2405434" y="1015703"/>
            <a:ext cx="3284537" cy="2712805"/>
            <a:chOff x="5632097" y="4032160"/>
            <a:chExt cx="3284537" cy="271280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730503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400173" y="4026906"/>
            <a:ext cx="3284537" cy="2733825"/>
            <a:chOff x="5632097" y="4011140"/>
            <a:chExt cx="3284537" cy="273382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632097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730503" y="401114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747756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2710152" y="498902"/>
            <a:ext cx="279281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Winter exp.</a:t>
            </a:r>
            <a:endParaRPr kumimoji="1" lang="ja-JP" altLang="en-US" sz="16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578770" y="3520926"/>
            <a:ext cx="3566583" cy="3337074"/>
            <a:chOff x="123553" y="2548101"/>
            <a:chExt cx="3242348" cy="3033704"/>
          </a:xfrm>
        </p:grpSpPr>
        <p:pic>
          <p:nvPicPr>
            <p:cNvPr id="12" name="Picture 4" descr="D_num_used_2010080100-3118.png (723×672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3" y="2568171"/>
              <a:ext cx="3242348" cy="3013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86202" y="2548101"/>
              <a:ext cx="2308111" cy="33855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/>
                <a:t>AMV in summer exp.</a:t>
              </a:r>
              <a:endParaRPr kumimoji="1" lang="ja-JP" altLang="en-US" sz="1600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432974" y="3488197"/>
            <a:ext cx="3113954" cy="3335988"/>
            <a:chOff x="2678213" y="3627932"/>
            <a:chExt cx="2830867" cy="3032716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6"/>
            <a:srcRect r="12677"/>
            <a:stretch/>
          </p:blipFill>
          <p:spPr>
            <a:xfrm>
              <a:off x="2678213" y="3647448"/>
              <a:ext cx="2830867" cy="3013200"/>
            </a:xfrm>
            <a:prstGeom prst="rect">
              <a:avLst/>
            </a:prstGeom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3067176" y="3627932"/>
              <a:ext cx="2308111" cy="33855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/>
                <a:t>AMV in winter exp.</a:t>
              </a:r>
              <a:endParaRPr kumimoji="1" lang="ja-JP" altLang="en-US" sz="1600" dirty="0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2463800" y="4003859"/>
            <a:ext cx="3311041" cy="2712805"/>
            <a:chOff x="5605593" y="4032160"/>
            <a:chExt cx="3311041" cy="2712805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605593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690747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708000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611196" y="4036988"/>
            <a:ext cx="3311041" cy="2712805"/>
            <a:chOff x="5605593" y="4032160"/>
            <a:chExt cx="3311041" cy="2712805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5876115" y="651657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498379" y="6529521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90N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605593" y="6146450"/>
              <a:ext cx="418255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690747" y="4032160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708000" y="4940747"/>
              <a:ext cx="314241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500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09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Forecast scores of U in winter exp.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4295" y="945188"/>
            <a:ext cx="8992944" cy="921134"/>
          </a:xfrm>
        </p:spPr>
        <p:txBody>
          <a:bodyPr/>
          <a:lstStyle/>
          <a:p>
            <a:r>
              <a:rPr kumimoji="1" lang="en-US" altLang="ja-JP" sz="2000" dirty="0"/>
              <a:t>Relative RMS forecast error reduction (%)</a:t>
            </a:r>
          </a:p>
          <a:p>
            <a:r>
              <a:rPr lang="en-US" altLang="ja-JP" sz="2000" dirty="0"/>
              <a:t>Obvious improvement in wide regions and forecast ranges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pic>
        <p:nvPicPr>
          <p:cNvPr id="4" name="Picture 2" descr="No Data(T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" y="2533594"/>
            <a:ext cx="2764115" cy="23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 Data(T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89" y="2547845"/>
            <a:ext cx="2764115" cy="23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o Data(T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85" y="2526305"/>
            <a:ext cx="2764115" cy="23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o Data(T)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4"/>
          <a:stretch/>
        </p:blipFill>
        <p:spPr bwMode="auto">
          <a:xfrm>
            <a:off x="6362164" y="4536144"/>
            <a:ext cx="2764115" cy="20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No Data(T)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8"/>
          <a:stretch/>
        </p:blipFill>
        <p:spPr bwMode="auto">
          <a:xfrm>
            <a:off x="787492" y="4550395"/>
            <a:ext cx="2764115" cy="1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No Data(T)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4"/>
          <a:stretch/>
        </p:blipFill>
        <p:spPr bwMode="auto">
          <a:xfrm>
            <a:off x="3567088" y="4536143"/>
            <a:ext cx="2764115" cy="20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 rot="16200000">
            <a:off x="-360920" y="3333264"/>
            <a:ext cx="1819068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TestP</a:t>
            </a:r>
            <a:endParaRPr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43212" y="2264554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NH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56499" y="2254245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SH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68705" y="2259039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TR</a:t>
            </a:r>
            <a:endParaRPr kumimoji="1" lang="ja-JP" altLang="en-US" sz="16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485403" y="1797671"/>
            <a:ext cx="3292935" cy="420412"/>
            <a:chOff x="5426094" y="1654520"/>
            <a:chExt cx="3292935" cy="420412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6094" y="1654520"/>
              <a:ext cx="3292935" cy="190749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5466134" y="1853914"/>
              <a:ext cx="3252895" cy="221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l"/>
              <a:r>
                <a:rPr kumimoji="1" lang="en-US" altLang="ja-JP" sz="11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degrade 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                         </a:t>
              </a:r>
              <a:r>
                <a:rPr kumimoji="1" lang="en-US" altLang="ja-JP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kumimoji="1" lang="en-US" altLang="ja-JP" sz="1200" dirty="0">
                  <a:solidFill>
                    <a:srgbClr val="FF0000"/>
                  </a:solidFill>
                </a:rPr>
                <a:t> improve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299071" y="4759224"/>
            <a:ext cx="2852868" cy="1935164"/>
            <a:chOff x="6299071" y="4759224"/>
            <a:chExt cx="2852868" cy="193516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496398" y="4766661"/>
            <a:ext cx="2852868" cy="1935164"/>
            <a:chOff x="6299071" y="4759224"/>
            <a:chExt cx="2852868" cy="1935164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27180" y="4774093"/>
            <a:ext cx="2852868" cy="1935164"/>
            <a:chOff x="6299071" y="4759224"/>
            <a:chExt cx="2852868" cy="1935164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 rot="16200000">
            <a:off x="-358747" y="5431017"/>
            <a:ext cx="1819068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TestT</a:t>
            </a:r>
            <a:endParaRPr lang="ja-JP" altLang="en-US" sz="1600" dirty="0"/>
          </a:p>
        </p:txBody>
      </p:sp>
      <p:sp>
        <p:nvSpPr>
          <p:cNvPr id="58" name="角丸四角形 17"/>
          <p:cNvSpPr/>
          <p:nvPr/>
        </p:nvSpPr>
        <p:spPr bwMode="ltGray">
          <a:xfrm>
            <a:off x="4166455" y="2737246"/>
            <a:ext cx="1657426" cy="1710248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17"/>
          <p:cNvSpPr/>
          <p:nvPr/>
        </p:nvSpPr>
        <p:spPr bwMode="ltGray">
          <a:xfrm>
            <a:off x="3646194" y="4707930"/>
            <a:ext cx="1657426" cy="1710248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Forecast scores of U in summer exp.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477" y="966070"/>
            <a:ext cx="8619893" cy="972935"/>
          </a:xfrm>
        </p:spPr>
        <p:txBody>
          <a:bodyPr/>
          <a:lstStyle/>
          <a:p>
            <a:r>
              <a:rPr kumimoji="1" lang="en-US" altLang="ja-JP" dirty="0"/>
              <a:t>Generally positive, but negative </a:t>
            </a:r>
            <a:r>
              <a:rPr lang="en-US" altLang="ja-JP" dirty="0"/>
              <a:t>in some regions and forecast ranges</a:t>
            </a:r>
            <a:endParaRPr kumimoji="1" lang="ja-JP" altLang="en-US" dirty="0"/>
          </a:p>
        </p:txBody>
      </p:sp>
      <p:pic>
        <p:nvPicPr>
          <p:cNvPr id="8" name="Picture 2" descr="No Data(T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3" y="2544057"/>
            <a:ext cx="2723726" cy="23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o Data(T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39" y="2526047"/>
            <a:ext cx="2763350" cy="23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o Data(T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11" y="2533379"/>
            <a:ext cx="2761366" cy="23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 rot="16200000">
            <a:off x="-444953" y="3315039"/>
            <a:ext cx="1819068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TestP</a:t>
            </a:r>
            <a:endParaRPr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28740" y="2304042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NH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40282" y="2333601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SH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26908" y="2330649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TR</a:t>
            </a:r>
            <a:endParaRPr kumimoji="1" lang="ja-JP" altLang="en-US" sz="1600" dirty="0"/>
          </a:p>
        </p:txBody>
      </p:sp>
      <p:sp>
        <p:nvSpPr>
          <p:cNvPr id="15" name="角丸四角形 14"/>
          <p:cNvSpPr/>
          <p:nvPr/>
        </p:nvSpPr>
        <p:spPr bwMode="ltGray">
          <a:xfrm>
            <a:off x="3729865" y="2755384"/>
            <a:ext cx="2579186" cy="550335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 bwMode="ltGray">
          <a:xfrm>
            <a:off x="6945162" y="2683394"/>
            <a:ext cx="1245249" cy="1710248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 bwMode="ltGray">
          <a:xfrm>
            <a:off x="6416134" y="3310099"/>
            <a:ext cx="644981" cy="1091265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 bwMode="ltGray">
          <a:xfrm>
            <a:off x="5413902" y="3280682"/>
            <a:ext cx="889010" cy="1091265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 bwMode="ltGray">
          <a:xfrm>
            <a:off x="1447959" y="2684862"/>
            <a:ext cx="690527" cy="523504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8" descr="No Data(T)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4"/>
          <a:stretch/>
        </p:blipFill>
        <p:spPr bwMode="auto">
          <a:xfrm>
            <a:off x="6382634" y="4536144"/>
            <a:ext cx="2761366" cy="20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o Data(T)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4"/>
          <a:stretch/>
        </p:blipFill>
        <p:spPr bwMode="auto">
          <a:xfrm>
            <a:off x="3514839" y="4542494"/>
            <a:ext cx="2763350" cy="20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No Data(T)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/>
        </p:blipFill>
        <p:spPr bwMode="auto">
          <a:xfrm>
            <a:off x="713097" y="4554153"/>
            <a:ext cx="2723726" cy="20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グループ化 27"/>
          <p:cNvGrpSpPr/>
          <p:nvPr/>
        </p:nvGrpSpPr>
        <p:grpSpPr>
          <a:xfrm>
            <a:off x="6299071" y="4759224"/>
            <a:ext cx="2852868" cy="1935164"/>
            <a:chOff x="6299071" y="4759224"/>
            <a:chExt cx="2852868" cy="1935164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3462945" y="4766661"/>
            <a:ext cx="2852868" cy="1935164"/>
            <a:chOff x="6299071" y="4759224"/>
            <a:chExt cx="2852868" cy="1935164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637972" y="4774093"/>
            <a:ext cx="2852868" cy="1935164"/>
            <a:chOff x="6299071" y="4759224"/>
            <a:chExt cx="2852868" cy="1935164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sp>
        <p:nvSpPr>
          <p:cNvPr id="16" name="角丸四角形 15"/>
          <p:cNvSpPr/>
          <p:nvPr/>
        </p:nvSpPr>
        <p:spPr bwMode="ltGray">
          <a:xfrm>
            <a:off x="3667941" y="4686172"/>
            <a:ext cx="1042154" cy="1710248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 bwMode="ltGray">
          <a:xfrm>
            <a:off x="6945162" y="4720478"/>
            <a:ext cx="1245249" cy="1710248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 bwMode="ltGray">
          <a:xfrm>
            <a:off x="5345704" y="5072118"/>
            <a:ext cx="861736" cy="1433121"/>
          </a:xfrm>
          <a:prstGeom prst="roundRect">
            <a:avLst>
              <a:gd name="adj" fmla="val 30389"/>
            </a:avLst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445228" y="5412688"/>
            <a:ext cx="1819068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TestT</a:t>
            </a:r>
            <a:endParaRPr lang="ja-JP" altLang="en-US" sz="1600" dirty="0"/>
          </a:p>
        </p:txBody>
      </p:sp>
      <p:grpSp>
        <p:nvGrpSpPr>
          <p:cNvPr id="64" name="グループ化 63"/>
          <p:cNvGrpSpPr/>
          <p:nvPr/>
        </p:nvGrpSpPr>
        <p:grpSpPr>
          <a:xfrm>
            <a:off x="5485403" y="1759571"/>
            <a:ext cx="3292935" cy="420412"/>
            <a:chOff x="5426094" y="1654520"/>
            <a:chExt cx="3292935" cy="420412"/>
          </a:xfrm>
        </p:grpSpPr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6094" y="1654520"/>
              <a:ext cx="3292935" cy="190749"/>
            </a:xfrm>
            <a:prstGeom prst="rect">
              <a:avLst/>
            </a:prstGeom>
          </p:spPr>
        </p:pic>
        <p:sp>
          <p:nvSpPr>
            <p:cNvPr id="66" name="テキスト ボックス 65"/>
            <p:cNvSpPr txBox="1"/>
            <p:nvPr/>
          </p:nvSpPr>
          <p:spPr>
            <a:xfrm>
              <a:off x="5466134" y="1853914"/>
              <a:ext cx="3252895" cy="221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l"/>
              <a:r>
                <a:rPr kumimoji="1" lang="en-US" altLang="ja-JP" sz="11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degrade 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                         </a:t>
              </a:r>
              <a:r>
                <a:rPr kumimoji="1" lang="en-US" altLang="ja-JP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kumimoji="1" lang="en-US" altLang="ja-JP" sz="1200" dirty="0">
                  <a:solidFill>
                    <a:srgbClr val="FF0000"/>
                  </a:solidFill>
                </a:rPr>
                <a:t> improve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1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Typhoon track forecast errors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1624" y="957373"/>
            <a:ext cx="8533880" cy="5543550"/>
          </a:xfrm>
        </p:spPr>
        <p:txBody>
          <a:bodyPr/>
          <a:lstStyle/>
          <a:p>
            <a:r>
              <a:rPr lang="en-US" altLang="ja-JP" sz="2000" dirty="0"/>
              <a:t>Position errors (km) as a function of forecast hours up to 84-h</a:t>
            </a:r>
          </a:p>
          <a:p>
            <a:r>
              <a:rPr lang="en-US" altLang="ja-JP" sz="2000" dirty="0"/>
              <a:t>Slightly positive impact for both experiments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88" y="1977848"/>
            <a:ext cx="6844671" cy="4743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楕円 4"/>
          <p:cNvSpPr/>
          <p:nvPr/>
        </p:nvSpPr>
        <p:spPr bwMode="ltGray">
          <a:xfrm rot="2341200">
            <a:off x="5635729" y="1733799"/>
            <a:ext cx="1508167" cy="3218213"/>
          </a:xfrm>
          <a:prstGeom prst="ellipse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9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07" y="9751"/>
            <a:ext cx="8619893" cy="836613"/>
          </a:xfrm>
        </p:spPr>
        <p:txBody>
          <a:bodyPr/>
          <a:lstStyle/>
          <a:p>
            <a:r>
              <a:rPr lang="en-US" altLang="ja-JP" dirty="0"/>
              <a:t>Example of typhoon track forecast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Track forecasts of TC DIANMU (T1004)</a:t>
            </a:r>
            <a:endParaRPr kumimoji="1" lang="ja-JP" altLang="en-US" dirty="0"/>
          </a:p>
        </p:txBody>
      </p:sp>
      <p:pic>
        <p:nvPicPr>
          <p:cNvPr id="1026" name="Picture 2" descr="https://intrasv.mri-jma.go.jp/~kokamoto/NapexWeb/DPSIVS/SOSE170122PS_CNTL160110-201008/TyVerif/Fig/Track_cmp/cmp_2010080812_00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41713" r="74259" b="28770"/>
          <a:stretch/>
        </p:blipFill>
        <p:spPr bwMode="auto">
          <a:xfrm>
            <a:off x="543911" y="2051163"/>
            <a:ext cx="3822114" cy="43387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intrasv.mri-jma.go.jp/~kokamoto/NapexWeb/DPSIVS/SOSE161226TS_CNTL160110-201008/TyVerif/Fig/Track_cmp/cmp_2010080812_000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41353" r="74369" b="29001"/>
          <a:stretch/>
        </p:blipFill>
        <p:spPr bwMode="auto">
          <a:xfrm>
            <a:off x="4929429" y="2032069"/>
            <a:ext cx="3845499" cy="43578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600352" y="2210712"/>
            <a:ext cx="1503363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TestP</a:t>
            </a:r>
            <a:endParaRPr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1483" y="2229317"/>
            <a:ext cx="1503362" cy="338137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TestT</a:t>
            </a:r>
            <a:endParaRPr lang="ja-JP" altLang="en-US" sz="1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329294" y="5189795"/>
            <a:ext cx="1604211" cy="830997"/>
            <a:chOff x="5085347" y="-1303638"/>
            <a:chExt cx="1604211" cy="83099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085347" y="-1303638"/>
              <a:ext cx="1604211" cy="83099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600" dirty="0"/>
                <a:t>      </a:t>
              </a:r>
              <a:r>
                <a:rPr lang="en-US" altLang="ja-JP" sz="16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Cntl</a:t>
              </a:r>
              <a:endParaRPr lang="en-US" altLang="ja-JP" sz="1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kumimoji="1" lang="en-US" altLang="ja-JP" sz="1600" dirty="0"/>
                <a:t>      </a:t>
              </a:r>
              <a:r>
                <a:rPr kumimoji="1" lang="en-US" altLang="ja-JP" sz="1600" dirty="0">
                  <a:solidFill>
                    <a:srgbClr val="FF0000"/>
                  </a:solidFill>
                </a:rPr>
                <a:t>Test</a:t>
              </a:r>
            </a:p>
            <a:p>
              <a:pPr algn="l"/>
              <a:r>
                <a:rPr lang="en-US" altLang="ja-JP" sz="1600" dirty="0"/>
                <a:t>      </a:t>
              </a:r>
              <a:r>
                <a:rPr lang="en-US" altLang="ja-JP" sz="1600" dirty="0" err="1"/>
                <a:t>Besttrack</a:t>
              </a:r>
              <a:endParaRPr kumimoji="1" lang="ja-JP" altLang="en-US" sz="1600" dirty="0"/>
            </a:p>
          </p:txBody>
        </p:sp>
        <p:cxnSp>
          <p:nvCxnSpPr>
            <p:cNvPr id="10" name="直線コネクタ 9"/>
            <p:cNvCxnSpPr/>
            <p:nvPr/>
          </p:nvCxnSpPr>
          <p:spPr bwMode="auto">
            <a:xfrm>
              <a:off x="5173475" y="-1113191"/>
              <a:ext cx="371025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 bwMode="auto">
            <a:xfrm>
              <a:off x="5187648" y="-886360"/>
              <a:ext cx="37102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 bwMode="auto">
            <a:xfrm>
              <a:off x="5191188" y="-638263"/>
              <a:ext cx="3710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59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1. Motivation and purpose</a:t>
            </a:r>
          </a:p>
          <a:p>
            <a:r>
              <a:rPr kumimoji="1" lang="en-US" altLang="ja-JP" sz="2800" dirty="0"/>
              <a:t>2. Method</a:t>
            </a:r>
          </a:p>
          <a:p>
            <a:pPr lvl="1"/>
            <a:r>
              <a:rPr lang="en-US" altLang="ja-JP" sz="2400" dirty="0"/>
              <a:t>OSSE</a:t>
            </a:r>
          </a:p>
          <a:p>
            <a:pPr lvl="1"/>
            <a:r>
              <a:rPr kumimoji="1" lang="en-US" altLang="ja-JP" sz="2400" dirty="0"/>
              <a:t>Lidar simulator</a:t>
            </a:r>
          </a:p>
          <a:p>
            <a:pPr lvl="1"/>
            <a:r>
              <a:rPr lang="en-US" altLang="ja-JP" sz="2400" dirty="0"/>
              <a:t>Data assimilation</a:t>
            </a:r>
          </a:p>
          <a:p>
            <a:r>
              <a:rPr kumimoji="1" lang="en-US" altLang="ja-JP" sz="2800" dirty="0"/>
              <a:t>3. Results of assimilation experiments</a:t>
            </a:r>
          </a:p>
          <a:p>
            <a:r>
              <a:rPr lang="en-US" altLang="ja-JP" sz="2800" dirty="0"/>
              <a:t>4. Summary and plans</a:t>
            </a:r>
          </a:p>
          <a:p>
            <a:pPr lvl="1"/>
            <a:endParaRPr lang="en-US" altLang="ja-JP" sz="2400" dirty="0"/>
          </a:p>
          <a:p>
            <a:pPr lvl="1"/>
            <a:endParaRPr kumimoji="1" lang="en-US" altLang="ja-JP" sz="2400" dirty="0"/>
          </a:p>
          <a:p>
            <a:pPr lvl="1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606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of </a:t>
            </a:r>
            <a:r>
              <a:rPr kumimoji="1" lang="en-US" altLang="ja-JP" dirty="0" err="1"/>
              <a:t>TestT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TestP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429" y="950755"/>
            <a:ext cx="8229600" cy="5543550"/>
          </a:xfrm>
        </p:spPr>
        <p:txBody>
          <a:bodyPr/>
          <a:lstStyle/>
          <a:p>
            <a:r>
              <a:rPr lang="en-US" altLang="ja-JP" dirty="0"/>
              <a:t>Relative improvement of U</a:t>
            </a:r>
            <a:endParaRPr kumimoji="1" lang="en-US" altLang="ja-JP" dirty="0"/>
          </a:p>
          <a:p>
            <a:r>
              <a:rPr kumimoji="1" lang="en-US" altLang="ja-JP" dirty="0"/>
              <a:t>Mixed results </a:t>
            </a:r>
            <a:r>
              <a:rPr kumimoji="1" lang="en-US" altLang="ja-JP" dirty="0">
                <a:sym typeface="Wingdings" panose="05000000000000000000" pitchFamily="2" charset="2"/>
              </a:rPr>
              <a:t> hard to say which is better!</a:t>
            </a:r>
            <a:endParaRPr kumimoji="1" lang="ja-JP" altLang="en-US" dirty="0"/>
          </a:p>
        </p:txBody>
      </p:sp>
      <p:pic>
        <p:nvPicPr>
          <p:cNvPr id="5" name="Picture 8" descr="No Data(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7" y="2143078"/>
            <a:ext cx="2923770" cy="25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o Data(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44" y="2106297"/>
            <a:ext cx="2923770" cy="25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No Data(T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8" y="2106297"/>
            <a:ext cx="2923770" cy="25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o Data(T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3"/>
          <a:stretch/>
        </p:blipFill>
        <p:spPr bwMode="auto">
          <a:xfrm>
            <a:off x="391965" y="4335047"/>
            <a:ext cx="2923770" cy="22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o Data(T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/>
        </p:blipFill>
        <p:spPr bwMode="auto">
          <a:xfrm>
            <a:off x="3280644" y="4316051"/>
            <a:ext cx="2923770" cy="22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No Data(T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7"/>
          <a:stretch/>
        </p:blipFill>
        <p:spPr bwMode="auto">
          <a:xfrm>
            <a:off x="6206091" y="4314168"/>
            <a:ext cx="2923770" cy="22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 rot="16200000">
            <a:off x="-712210" y="3023702"/>
            <a:ext cx="1819068" cy="33813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/>
              <a:t>Winter</a:t>
            </a:r>
            <a:endParaRPr lang="ja-JP" altLang="en-US" sz="1600" dirty="0"/>
          </a:p>
        </p:txBody>
      </p:sp>
      <p:sp>
        <p:nvSpPr>
          <p:cNvPr id="27" name="角丸四角形 26"/>
          <p:cNvSpPr/>
          <p:nvPr/>
        </p:nvSpPr>
        <p:spPr bwMode="ltGray">
          <a:xfrm>
            <a:off x="3497943" y="2113960"/>
            <a:ext cx="798286" cy="2178254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 bwMode="ltGray">
          <a:xfrm>
            <a:off x="6455579" y="4524088"/>
            <a:ext cx="2567227" cy="1783779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 bwMode="ltGray">
          <a:xfrm>
            <a:off x="4355029" y="2220231"/>
            <a:ext cx="1711199" cy="198023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43966" y="1944683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NH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5500" y="1944683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TR</a:t>
            </a:r>
            <a:endParaRPr kumimoji="1" lang="ja-JP" altLang="en-US" sz="16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319917" y="4578042"/>
            <a:ext cx="3018841" cy="2133625"/>
            <a:chOff x="6299071" y="4759224"/>
            <a:chExt cx="2852868" cy="193516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3194301" y="4568226"/>
            <a:ext cx="3018841" cy="2133625"/>
            <a:chOff x="6299071" y="4759224"/>
            <a:chExt cx="2852868" cy="1935164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sp>
        <p:nvSpPr>
          <p:cNvPr id="28" name="角丸四角形 27"/>
          <p:cNvSpPr/>
          <p:nvPr/>
        </p:nvSpPr>
        <p:spPr bwMode="ltGray">
          <a:xfrm>
            <a:off x="3525436" y="4456209"/>
            <a:ext cx="784891" cy="1865053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 bwMode="ltGray">
          <a:xfrm>
            <a:off x="4369128" y="4422323"/>
            <a:ext cx="1711199" cy="1919976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グループ化 54"/>
          <p:cNvGrpSpPr/>
          <p:nvPr/>
        </p:nvGrpSpPr>
        <p:grpSpPr>
          <a:xfrm>
            <a:off x="6144422" y="4568226"/>
            <a:ext cx="3018841" cy="2133625"/>
            <a:chOff x="6299071" y="4759224"/>
            <a:chExt cx="2852868" cy="1935164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801100" y="6384553"/>
              <a:ext cx="393586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24</a:t>
              </a:r>
              <a:endParaRPr kumimoji="1" lang="ja-JP" altLang="en-US" sz="1100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7179917" y="6381378"/>
              <a:ext cx="325277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48</a:t>
              </a:r>
              <a:endParaRPr kumimoji="1" lang="ja-JP" altLang="en-US" sz="11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7451695" y="6381040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en-US" altLang="ja-JP" sz="1100" dirty="0"/>
                <a:t>72</a:t>
              </a:r>
              <a:endParaRPr kumimoji="1" lang="ja-JP" altLang="en-US" sz="1100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8141648" y="6390903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120</a:t>
              </a:r>
              <a:endParaRPr kumimoji="1" lang="ja-JP" altLang="en-US" sz="1000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783657" y="6384552"/>
              <a:ext cx="43294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96</a:t>
              </a:r>
              <a:endParaRPr kumimoji="1" lang="ja-JP" altLang="en-US" sz="11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8468673" y="6394078"/>
              <a:ext cx="39358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144</a:t>
              </a:r>
              <a:endParaRPr kumimoji="1" lang="ja-JP" altLang="en-US" sz="1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856233" y="6390976"/>
              <a:ext cx="295706" cy="19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000" dirty="0"/>
                <a:t>168</a:t>
              </a:r>
              <a:endParaRPr kumimoji="1" lang="ja-JP" altLang="en-US" sz="1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569183" y="6375000"/>
              <a:ext cx="149795" cy="205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 0</a:t>
              </a:r>
              <a:endParaRPr kumimoji="1" lang="ja-JP" altLang="en-US" sz="11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299071" y="6267574"/>
              <a:ext cx="352114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1000</a:t>
              </a:r>
              <a:endParaRPr kumimoji="1" lang="ja-JP" altLang="en-US" sz="10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414563" y="6540500"/>
              <a:ext cx="837801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forecast [h]</a:t>
              </a:r>
              <a:endParaRPr kumimoji="1" lang="ja-JP" altLang="en-US" sz="10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382634" y="4759224"/>
              <a:ext cx="264549" cy="15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000" dirty="0"/>
                <a:t>100</a:t>
              </a:r>
              <a:endParaRPr kumimoji="1" lang="ja-JP" altLang="en-US" sz="1000" dirty="0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602146" y="949173"/>
            <a:ext cx="3292935" cy="420412"/>
            <a:chOff x="5426094" y="1654520"/>
            <a:chExt cx="3292935" cy="420412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6094" y="1654520"/>
              <a:ext cx="3292935" cy="190749"/>
            </a:xfrm>
            <a:prstGeom prst="rect">
              <a:avLst/>
            </a:prstGeom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5466134" y="1853914"/>
              <a:ext cx="3252895" cy="221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36000" rtlCol="0">
              <a:spAutoFit/>
            </a:bodyPr>
            <a:lstStyle/>
            <a:p>
              <a:pPr algn="l"/>
              <a:r>
                <a:rPr kumimoji="1" lang="en-US" altLang="ja-JP" sz="11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kumimoji="1" lang="en-US" altLang="ja-JP" sz="11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TestP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+</a:t>
              </a:r>
              <a:r>
                <a:rPr kumimoji="1" lang="en-US" altLang="ja-JP" sz="12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ve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         </a:t>
              </a:r>
              <a:r>
                <a:rPr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</a:t>
              </a:r>
              <a:r>
                <a:rPr kumimoji="1" lang="en-US" altLang="ja-JP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   </a:t>
              </a:r>
              <a:r>
                <a:rPr kumimoji="1" lang="en-US" altLang="ja-JP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kumimoji="1" lang="en-US" altLang="ja-JP" sz="1200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200" b="1" dirty="0" err="1">
                  <a:solidFill>
                    <a:srgbClr val="FF0000"/>
                  </a:solidFill>
                </a:rPr>
                <a:t>TestT</a:t>
              </a:r>
              <a:r>
                <a:rPr kumimoji="1"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200" dirty="0">
                  <a:solidFill>
                    <a:srgbClr val="FF0000"/>
                  </a:solidFill>
                </a:rPr>
                <a:t>+</a:t>
              </a:r>
              <a:r>
                <a:rPr kumimoji="1" lang="en-US" altLang="ja-JP" sz="1200" dirty="0" err="1">
                  <a:solidFill>
                    <a:srgbClr val="FF0000"/>
                  </a:solidFill>
                </a:rPr>
                <a:t>ve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6844505" y="1917385"/>
            <a:ext cx="190753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SH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713876" y="5264554"/>
            <a:ext cx="1819068" cy="33813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/>
              <a:t>Summer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252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 Summary and Plans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478" y="953369"/>
            <a:ext cx="8694389" cy="5543550"/>
          </a:xfrm>
        </p:spPr>
        <p:txBody>
          <a:bodyPr/>
          <a:lstStyle/>
          <a:p>
            <a:r>
              <a:rPr lang="en-US" altLang="ja-JP" sz="1800" dirty="0"/>
              <a:t>OSSE system for space-borne DWL has been developed</a:t>
            </a:r>
          </a:p>
          <a:p>
            <a:pPr lvl="1"/>
            <a:r>
              <a:rPr lang="en-US" altLang="ja-JP" sz="1400" dirty="0"/>
              <a:t>SOSE-based OSSE </a:t>
            </a:r>
          </a:p>
          <a:p>
            <a:pPr lvl="1"/>
            <a:r>
              <a:rPr lang="en-US" altLang="ja-JP" sz="1400" dirty="0"/>
              <a:t>Produce hourly aerosol filed that is consistent with PT wind</a:t>
            </a:r>
          </a:p>
          <a:p>
            <a:pPr lvl="1"/>
            <a:r>
              <a:rPr lang="en-US" altLang="ja-JP" sz="1400" dirty="0"/>
              <a:t>End-to-end simulator ISOSIM-L calculates LOS wind and quality information</a:t>
            </a:r>
          </a:p>
          <a:p>
            <a:pPr lvl="1"/>
            <a:r>
              <a:rPr lang="en-US" altLang="ja-JP" sz="1400" dirty="0"/>
              <a:t>Develop QC and observation error based on the quality information</a:t>
            </a:r>
          </a:p>
          <a:p>
            <a:r>
              <a:rPr lang="en-US" altLang="ja-JP" sz="1800" dirty="0"/>
              <a:t>Preliminary results of one-month assimilation experiments </a:t>
            </a:r>
          </a:p>
          <a:p>
            <a:pPr lvl="1"/>
            <a:r>
              <a:rPr lang="en-US" altLang="ja-JP" sz="1400" dirty="0"/>
              <a:t>Assess impacts of DWL onboard polar and tropical satellites in winter and summer (Jan and Aug 2010)</a:t>
            </a:r>
          </a:p>
          <a:p>
            <a:pPr lvl="1"/>
            <a:r>
              <a:rPr lang="en-US" altLang="ja-JP" sz="1600" dirty="0"/>
              <a:t>Generally positive impacts of DWL, either polar or tropical satellite</a:t>
            </a:r>
          </a:p>
          <a:p>
            <a:pPr lvl="1"/>
            <a:r>
              <a:rPr lang="en-US" altLang="ja-JP" sz="1600" dirty="0"/>
              <a:t>Winter experiment show better forecast skills than summer experiment</a:t>
            </a:r>
          </a:p>
          <a:p>
            <a:pPr lvl="1"/>
            <a:r>
              <a:rPr lang="en-US" altLang="ja-JP" sz="1600" dirty="0"/>
              <a:t>Unclear superiority of polar and tropical DWLs</a:t>
            </a:r>
          </a:p>
          <a:p>
            <a:pPr lvl="2"/>
            <a:r>
              <a:rPr lang="en-US" altLang="ja-JP" sz="1400" dirty="0"/>
              <a:t>Tropical DWL is superior to polar DWL in short-range forecast but inferior </a:t>
            </a:r>
            <a:r>
              <a:rPr lang="en-US" altLang="ja-JP" sz="1200" dirty="0"/>
              <a:t>later</a:t>
            </a:r>
            <a:endParaRPr lang="en-US" altLang="ja-JP" sz="1400" dirty="0"/>
          </a:p>
          <a:p>
            <a:pPr lvl="1"/>
            <a:r>
              <a:rPr lang="en-US" altLang="ja-JP" sz="1600" dirty="0"/>
              <a:t>Typhoon track forecast is slightly improved</a:t>
            </a:r>
          </a:p>
          <a:p>
            <a:pPr lvl="1"/>
            <a:endParaRPr lang="en-US" altLang="ja-JP" sz="1600" dirty="0"/>
          </a:p>
          <a:p>
            <a:r>
              <a:rPr lang="en-US" altLang="ja-JP" sz="1800" dirty="0"/>
              <a:t>Plans</a:t>
            </a:r>
            <a:endParaRPr lang="en-US" altLang="ja-JP" sz="1600" dirty="0"/>
          </a:p>
          <a:p>
            <a:pPr lvl="1"/>
            <a:r>
              <a:rPr lang="en-US" altLang="ja-JP" sz="1600" dirty="0"/>
              <a:t>Test various configuration of DWL and assimilation system</a:t>
            </a:r>
          </a:p>
          <a:p>
            <a:pPr lvl="2"/>
            <a:r>
              <a:rPr lang="en-US" altLang="ja-JP" sz="1400" dirty="0"/>
              <a:t>Data coverage, resolution</a:t>
            </a:r>
          </a:p>
          <a:p>
            <a:pPr lvl="2"/>
            <a:r>
              <a:rPr lang="en-US" altLang="ja-JP" sz="1400" dirty="0"/>
              <a:t>QC, thinning, observation error, different OSSE approach (e.g. NR-OSSE)</a:t>
            </a:r>
          </a:p>
          <a:p>
            <a:pPr lvl="1"/>
            <a:r>
              <a:rPr lang="en-US" altLang="ja-JP" sz="1600" dirty="0"/>
              <a:t>Investigate complementary benefits of DWL and other winds (e.g. AMVs)</a:t>
            </a:r>
          </a:p>
          <a:p>
            <a:pPr lvl="1"/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87554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dirty="0"/>
              <a:t>Baron et al. 2017: Feasibility study for future space-borne coherent Doppler wind lidar, Part 2: measurement simulation algorithms and retrieval error characterization. Under revision for </a:t>
            </a:r>
            <a:r>
              <a:rPr lang="en-US" altLang="ja-JP" sz="1800" i="1" dirty="0"/>
              <a:t>J. </a:t>
            </a:r>
            <a:r>
              <a:rPr lang="en-US" altLang="ja-JP" sz="1800" i="1" dirty="0" err="1"/>
              <a:t>Meterol</a:t>
            </a:r>
            <a:r>
              <a:rPr lang="en-US" altLang="ja-JP" sz="1800" i="1" dirty="0"/>
              <a:t>. Soc. Japan</a:t>
            </a:r>
            <a:r>
              <a:rPr lang="en-US" altLang="ja-JP" sz="1800" dirty="0"/>
              <a:t>.</a:t>
            </a:r>
          </a:p>
          <a:p>
            <a:r>
              <a:rPr lang="en-US" altLang="ja-JP" sz="1800" dirty="0"/>
              <a:t>Ishii et al., 2016: Measurement performance assessment of future space-borne Doppler wind lidar. </a:t>
            </a:r>
            <a:r>
              <a:rPr lang="en-US" altLang="ja-JP" sz="1800" i="1" dirty="0"/>
              <a:t>SOLA</a:t>
            </a:r>
            <a:r>
              <a:rPr lang="en-US" altLang="ja-JP" sz="1800" dirty="0"/>
              <a:t>, 12, 55-59.</a:t>
            </a:r>
          </a:p>
          <a:p>
            <a:r>
              <a:rPr lang="en-US" altLang="ja-JP" sz="1800" dirty="0"/>
              <a:t>Ishii et al. 2017: Feasibility study for future </a:t>
            </a:r>
            <a:r>
              <a:rPr lang="en-US" altLang="ja-JP" sz="1800" dirty="0" err="1"/>
              <a:t>spaceborne</a:t>
            </a:r>
            <a:r>
              <a:rPr lang="en-US" altLang="ja-JP" sz="1800" dirty="0"/>
              <a:t> coherent </a:t>
            </a:r>
            <a:r>
              <a:rPr lang="en-US" altLang="ja-JP" sz="1800" dirty="0" err="1"/>
              <a:t>doppler</a:t>
            </a:r>
            <a:r>
              <a:rPr lang="en-US" altLang="ja-JP" sz="1800" dirty="0"/>
              <a:t> wind lidar, Part 1: Global Wind Profile Observing System. Under revision for the </a:t>
            </a:r>
            <a:r>
              <a:rPr lang="en-US" altLang="ja-JP" sz="1800" i="1" dirty="0"/>
              <a:t>J. Meteor. Soc. Japan</a:t>
            </a:r>
            <a:r>
              <a:rPr lang="en-US" altLang="ja-JP" sz="1800" dirty="0"/>
              <a:t>.</a:t>
            </a:r>
          </a:p>
          <a:p>
            <a:r>
              <a:rPr lang="en-US" altLang="ja-JP" sz="1800" dirty="0"/>
              <a:t>Okamoto et al. 2107:Feasibility study for future Space-borne Coherent Doppler Wind Lidar, Part 3: Initial evaluation using the Operational Global Data Assimilation System. In </a:t>
            </a:r>
            <a:r>
              <a:rPr lang="en-US" altLang="ja-JP" sz="1800" dirty="0" err="1"/>
              <a:t>preperation</a:t>
            </a:r>
            <a:r>
              <a:rPr lang="en-US" altLang="ja-JP" sz="1800" dirty="0"/>
              <a:t> </a:t>
            </a:r>
          </a:p>
          <a:p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8277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Supplemental slides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23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Observation error (after inflation)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1624" y="981756"/>
            <a:ext cx="8229600" cy="5543550"/>
          </a:xfrm>
        </p:spPr>
        <p:txBody>
          <a:bodyPr/>
          <a:lstStyle/>
          <a:p>
            <a:r>
              <a:rPr kumimoji="1" lang="en-US" altLang="ja-JP" dirty="0"/>
              <a:t>Monthly </a:t>
            </a:r>
            <a:r>
              <a:rPr kumimoji="1" lang="en-US" altLang="ja-JP" dirty="0" err="1"/>
              <a:t>zonalmean</a:t>
            </a:r>
            <a:r>
              <a:rPr kumimoji="1" lang="en-US" altLang="ja-JP" dirty="0"/>
              <a:t> average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39949"/>
          <a:stretch/>
        </p:blipFill>
        <p:spPr>
          <a:xfrm>
            <a:off x="1211511" y="1556092"/>
            <a:ext cx="6234545" cy="53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0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211" y="0"/>
            <a:ext cx="8619893" cy="836613"/>
          </a:xfrm>
        </p:spPr>
        <p:txBody>
          <a:bodyPr/>
          <a:lstStyle/>
          <a:p>
            <a:r>
              <a:rPr lang="en-US" altLang="ja-JP" sz="2800" dirty="0"/>
              <a:t>Forecast improvement against own analysis</a:t>
            </a:r>
            <a:endParaRPr kumimoji="1" lang="ja-JP" altLang="en-US" sz="1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951" y="945472"/>
            <a:ext cx="6512664" cy="1530849"/>
          </a:xfrm>
        </p:spPr>
        <p:txBody>
          <a:bodyPr/>
          <a:lstStyle/>
          <a:p>
            <a:r>
              <a:rPr lang="en-US" altLang="ja-JP" sz="1600" dirty="0"/>
              <a:t>Normalized RMSE difference</a:t>
            </a:r>
          </a:p>
          <a:p>
            <a:pPr lvl="1"/>
            <a:r>
              <a:rPr lang="en-US" altLang="ja-JP" sz="1200" dirty="0"/>
              <a:t>(RMSE</a:t>
            </a:r>
            <a:r>
              <a:rPr lang="en-US" altLang="ja-JP" sz="1200" baseline="-25000" dirty="0"/>
              <a:t>CNTL</a:t>
            </a:r>
            <a:r>
              <a:rPr lang="en-US" altLang="ja-JP" sz="1200" dirty="0"/>
              <a:t>-RMSE</a:t>
            </a:r>
            <a:r>
              <a:rPr lang="en-US" altLang="ja-JP" sz="1200" baseline="-25000" dirty="0"/>
              <a:t>TEST</a:t>
            </a:r>
            <a:r>
              <a:rPr lang="en-US" altLang="ja-JP" sz="1200" dirty="0"/>
              <a:t>)/RMSE</a:t>
            </a:r>
            <a:r>
              <a:rPr lang="en-US" altLang="ja-JP" sz="1200" baseline="-25000" dirty="0"/>
              <a:t>CNTL</a:t>
            </a:r>
            <a:endParaRPr lang="en-US" altLang="ja-JP" sz="1200" dirty="0"/>
          </a:p>
          <a:p>
            <a:pPr lvl="1"/>
            <a:r>
              <a:rPr lang="en-US" altLang="ja-JP" sz="1200" dirty="0"/>
              <a:t>+</a:t>
            </a:r>
            <a:r>
              <a:rPr lang="en-US" altLang="ja-JP" sz="1200" dirty="0" err="1"/>
              <a:t>ve</a:t>
            </a:r>
            <a:r>
              <a:rPr lang="en-US" altLang="ja-JP" sz="1200" dirty="0"/>
              <a:t> shows improvement. Statistically significance is indicated by circles</a:t>
            </a:r>
          </a:p>
          <a:p>
            <a:r>
              <a:rPr lang="en-US" altLang="ja-JP" sz="1600" dirty="0"/>
              <a:t>Short range wind forecast is improved especially for lower tropospheric wind in the tropics</a:t>
            </a:r>
          </a:p>
          <a:p>
            <a:pPr lvl="1"/>
            <a:r>
              <a:rPr lang="en-US" altLang="ja-JP" sz="1200" dirty="0" err="1"/>
              <a:t>TestT</a:t>
            </a:r>
            <a:r>
              <a:rPr lang="en-US" altLang="ja-JP" sz="1200" dirty="0"/>
              <a:t> experiment shows slightly greater improvement</a:t>
            </a:r>
          </a:p>
          <a:p>
            <a:pPr lvl="1"/>
            <a:endParaRPr lang="en-US" altLang="ja-JP" sz="1200" dirty="0"/>
          </a:p>
        </p:txBody>
      </p:sp>
      <p:grpSp>
        <p:nvGrpSpPr>
          <p:cNvPr id="32" name="グループ化 38"/>
          <p:cNvGrpSpPr>
            <a:grpSpLocks/>
          </p:cNvGrpSpPr>
          <p:nvPr/>
        </p:nvGrpSpPr>
        <p:grpSpPr bwMode="auto">
          <a:xfrm>
            <a:off x="6570616" y="1038225"/>
            <a:ext cx="2505121" cy="1814713"/>
            <a:chOff x="1941463" y="5217645"/>
            <a:chExt cx="3294839" cy="1814223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93" y="5512543"/>
              <a:ext cx="2454954" cy="41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左矢印 15"/>
            <p:cNvSpPr>
              <a:spLocks noChangeArrowheads="1"/>
            </p:cNvSpPr>
            <p:nvPr/>
          </p:nvSpPr>
          <p:spPr bwMode="auto">
            <a:xfrm rot="5400000">
              <a:off x="1801482" y="5357626"/>
              <a:ext cx="840744" cy="560782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>
              <a:lvl1pPr marL="361950" indent="-361950" defTabSz="43180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3180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3180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3180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3180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318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318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318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318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20000"/>
                </a:spcBef>
                <a:buSzPct val="80000"/>
              </a:pPr>
              <a:r>
                <a:rPr kumimoji="0" lang="en-US" altLang="ja-JP" sz="1200"/>
                <a:t>Improve</a:t>
              </a:r>
              <a:endParaRPr kumimoji="0" lang="ja-JP" altLang="en-US" sz="1200"/>
            </a:p>
          </p:txBody>
        </p:sp>
        <p:sp>
          <p:nvSpPr>
            <p:cNvPr id="35" name="右矢印 34"/>
            <p:cNvSpPr/>
            <p:nvPr/>
          </p:nvSpPr>
          <p:spPr bwMode="auto">
            <a:xfrm rot="5400000">
              <a:off x="1742072" y="6285779"/>
              <a:ext cx="998586" cy="49359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361950" indent="-361950" algn="ctr" defTabSz="4318000">
                <a:spcBef>
                  <a:spcPct val="20000"/>
                </a:spcBef>
                <a:buSzPct val="80000"/>
                <a:defRPr/>
              </a:pPr>
              <a:r>
                <a:rPr kumimoji="0" lang="en-US" altLang="ja-JP" sz="1200" dirty="0"/>
                <a:t>Degrade</a:t>
              </a:r>
              <a:endParaRPr kumimoji="0" lang="ja-JP" altLang="en-US" sz="1200" dirty="0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2079541" y="6057206"/>
              <a:ext cx="315676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20"/>
            <p:cNvSpPr txBox="1">
              <a:spLocks noChangeArrowheads="1"/>
            </p:cNvSpPr>
            <p:nvPr/>
          </p:nvSpPr>
          <p:spPr bwMode="auto">
            <a:xfrm flipH="1">
              <a:off x="2534904" y="6119723"/>
              <a:ext cx="2185015" cy="461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Forecast hours (~216h)</a:t>
              </a:r>
              <a:endParaRPr lang="ja-JP" altLang="en-US" sz="1200"/>
            </a:p>
          </p:txBody>
        </p:sp>
      </p:grpSp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17" y="5249355"/>
            <a:ext cx="9172252" cy="1421223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293" y="3138878"/>
            <a:ext cx="9339242" cy="1429353"/>
          </a:xfrm>
          <a:prstGeom prst="rect">
            <a:avLst/>
          </a:prstGeom>
        </p:spPr>
      </p:pic>
      <p:grpSp>
        <p:nvGrpSpPr>
          <p:cNvPr id="12" name="グループ化 24"/>
          <p:cNvGrpSpPr>
            <a:grpSpLocks/>
          </p:cNvGrpSpPr>
          <p:nvPr/>
        </p:nvGrpSpPr>
        <p:grpSpPr bwMode="auto">
          <a:xfrm>
            <a:off x="38690" y="4450650"/>
            <a:ext cx="9270410" cy="200998"/>
            <a:chOff x="85115" y="5149288"/>
            <a:chExt cx="9270021" cy="201043"/>
          </a:xfrm>
        </p:grpSpPr>
        <p:sp>
          <p:nvSpPr>
            <p:cNvPr id="13" name="テキスト ボックス 25"/>
            <p:cNvSpPr txBox="1">
              <a:spLocks noChangeArrowheads="1"/>
            </p:cNvSpPr>
            <p:nvPr/>
          </p:nvSpPr>
          <p:spPr bwMode="auto">
            <a:xfrm flipH="1">
              <a:off x="85115" y="5163490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  <p:sp>
          <p:nvSpPr>
            <p:cNvPr id="14" name="テキスト ボックス 26"/>
            <p:cNvSpPr txBox="1">
              <a:spLocks noChangeArrowheads="1"/>
            </p:cNvSpPr>
            <p:nvPr/>
          </p:nvSpPr>
          <p:spPr bwMode="auto">
            <a:xfrm flipH="1">
              <a:off x="1967427" y="5162137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  <p:sp>
          <p:nvSpPr>
            <p:cNvPr id="15" name="テキスト ボックス 27"/>
            <p:cNvSpPr txBox="1">
              <a:spLocks noChangeArrowheads="1"/>
            </p:cNvSpPr>
            <p:nvPr/>
          </p:nvSpPr>
          <p:spPr bwMode="auto">
            <a:xfrm flipH="1">
              <a:off x="3799773" y="5165675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  <p:sp>
          <p:nvSpPr>
            <p:cNvPr id="16" name="テキスト ボックス 28"/>
            <p:cNvSpPr txBox="1">
              <a:spLocks noChangeArrowheads="1"/>
            </p:cNvSpPr>
            <p:nvPr/>
          </p:nvSpPr>
          <p:spPr bwMode="auto">
            <a:xfrm flipH="1">
              <a:off x="5653377" y="5158583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  <p:sp>
          <p:nvSpPr>
            <p:cNvPr id="17" name="テキスト ボックス 29"/>
            <p:cNvSpPr txBox="1">
              <a:spLocks noChangeArrowheads="1"/>
            </p:cNvSpPr>
            <p:nvPr/>
          </p:nvSpPr>
          <p:spPr bwMode="auto">
            <a:xfrm flipH="1">
              <a:off x="7534810" y="5149288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</p:grpSp>
      <p:grpSp>
        <p:nvGrpSpPr>
          <p:cNvPr id="19" name="グループ化 6"/>
          <p:cNvGrpSpPr>
            <a:grpSpLocks/>
          </p:cNvGrpSpPr>
          <p:nvPr/>
        </p:nvGrpSpPr>
        <p:grpSpPr bwMode="auto">
          <a:xfrm>
            <a:off x="458855" y="5057650"/>
            <a:ext cx="8319090" cy="231978"/>
            <a:chOff x="460302" y="1831750"/>
            <a:chExt cx="8318741" cy="232030"/>
          </a:xfrm>
        </p:grpSpPr>
        <p:sp>
          <p:nvSpPr>
            <p:cNvPr id="20" name="テキスト ボックス 7"/>
            <p:cNvSpPr txBox="1">
              <a:spLocks noChangeArrowheads="1"/>
            </p:cNvSpPr>
            <p:nvPr/>
          </p:nvSpPr>
          <p:spPr bwMode="auto">
            <a:xfrm flipH="1">
              <a:off x="460302" y="1846616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 dirty="0" err="1"/>
                <a:t>Psea</a:t>
              </a:r>
              <a:endParaRPr lang="ja-JP" altLang="en-US" sz="1400" dirty="0"/>
            </a:p>
          </p:txBody>
        </p:sp>
        <p:sp>
          <p:nvSpPr>
            <p:cNvPr id="21" name="テキスト ボックス 8"/>
            <p:cNvSpPr txBox="1">
              <a:spLocks noChangeArrowheads="1"/>
            </p:cNvSpPr>
            <p:nvPr/>
          </p:nvSpPr>
          <p:spPr bwMode="auto">
            <a:xfrm flipH="1">
              <a:off x="2280503" y="1848336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 dirty="0"/>
                <a:t>T850</a:t>
              </a:r>
              <a:endParaRPr lang="ja-JP" altLang="en-US" sz="1400" dirty="0"/>
            </a:p>
          </p:txBody>
        </p:sp>
        <p:sp>
          <p:nvSpPr>
            <p:cNvPr id="22" name="テキスト ボックス 9"/>
            <p:cNvSpPr txBox="1">
              <a:spLocks noChangeArrowheads="1"/>
            </p:cNvSpPr>
            <p:nvPr/>
          </p:nvSpPr>
          <p:spPr bwMode="auto">
            <a:xfrm flipH="1">
              <a:off x="4187680" y="1841619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/>
                <a:t>Z500</a:t>
              </a:r>
              <a:endParaRPr lang="ja-JP" altLang="en-US" sz="1400"/>
            </a:p>
          </p:txBody>
        </p:sp>
        <p:sp>
          <p:nvSpPr>
            <p:cNvPr id="23" name="テキスト ボックス 10"/>
            <p:cNvSpPr txBox="1">
              <a:spLocks noChangeArrowheads="1"/>
            </p:cNvSpPr>
            <p:nvPr/>
          </p:nvSpPr>
          <p:spPr bwMode="auto">
            <a:xfrm flipH="1">
              <a:off x="6011508" y="1838000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/>
                <a:t>Wsp850</a:t>
              </a:r>
              <a:endParaRPr lang="ja-JP" altLang="en-US" sz="1400"/>
            </a:p>
          </p:txBody>
        </p:sp>
        <p:sp>
          <p:nvSpPr>
            <p:cNvPr id="24" name="テキスト ボックス 11"/>
            <p:cNvSpPr txBox="1">
              <a:spLocks noChangeArrowheads="1"/>
            </p:cNvSpPr>
            <p:nvPr/>
          </p:nvSpPr>
          <p:spPr bwMode="auto">
            <a:xfrm flipH="1">
              <a:off x="7853659" y="1831750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/>
                <a:t>Wsp250</a:t>
              </a:r>
              <a:endParaRPr lang="ja-JP" altLang="en-US" sz="1400"/>
            </a:p>
          </p:txBody>
        </p:sp>
      </p:grpSp>
      <p:grpSp>
        <p:nvGrpSpPr>
          <p:cNvPr id="25" name="グループ化 24"/>
          <p:cNvGrpSpPr>
            <a:grpSpLocks/>
          </p:cNvGrpSpPr>
          <p:nvPr/>
        </p:nvGrpSpPr>
        <p:grpSpPr bwMode="auto">
          <a:xfrm>
            <a:off x="42318" y="6564802"/>
            <a:ext cx="9270410" cy="200998"/>
            <a:chOff x="85115" y="5149288"/>
            <a:chExt cx="9270021" cy="201043"/>
          </a:xfrm>
        </p:grpSpPr>
        <p:sp>
          <p:nvSpPr>
            <p:cNvPr id="26" name="テキスト ボックス 25"/>
            <p:cNvSpPr txBox="1">
              <a:spLocks noChangeArrowheads="1"/>
            </p:cNvSpPr>
            <p:nvPr/>
          </p:nvSpPr>
          <p:spPr bwMode="auto">
            <a:xfrm flipH="1">
              <a:off x="85115" y="5163490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 dirty="0"/>
                <a:t>0          72       144      216</a:t>
              </a:r>
              <a:endParaRPr lang="ja-JP" altLang="en-US" sz="1200" dirty="0"/>
            </a:p>
          </p:txBody>
        </p:sp>
        <p:sp>
          <p:nvSpPr>
            <p:cNvPr id="27" name="テキスト ボックス 26"/>
            <p:cNvSpPr txBox="1">
              <a:spLocks noChangeArrowheads="1"/>
            </p:cNvSpPr>
            <p:nvPr/>
          </p:nvSpPr>
          <p:spPr bwMode="auto">
            <a:xfrm flipH="1">
              <a:off x="1967427" y="5162137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  <p:sp>
          <p:nvSpPr>
            <p:cNvPr id="28" name="テキスト ボックス 27"/>
            <p:cNvSpPr txBox="1">
              <a:spLocks noChangeArrowheads="1"/>
            </p:cNvSpPr>
            <p:nvPr/>
          </p:nvSpPr>
          <p:spPr bwMode="auto">
            <a:xfrm flipH="1">
              <a:off x="3799773" y="5165675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  <p:sp>
          <p:nvSpPr>
            <p:cNvPr id="29" name="テキスト ボックス 28"/>
            <p:cNvSpPr txBox="1">
              <a:spLocks noChangeArrowheads="1"/>
            </p:cNvSpPr>
            <p:nvPr/>
          </p:nvSpPr>
          <p:spPr bwMode="auto">
            <a:xfrm flipH="1">
              <a:off x="5653377" y="5158583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  <p:sp>
          <p:nvSpPr>
            <p:cNvPr id="30" name="テキスト ボックス 29"/>
            <p:cNvSpPr txBox="1">
              <a:spLocks noChangeArrowheads="1"/>
            </p:cNvSpPr>
            <p:nvPr/>
          </p:nvSpPr>
          <p:spPr bwMode="auto">
            <a:xfrm flipH="1">
              <a:off x="7534810" y="5149288"/>
              <a:ext cx="1820326" cy="18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200"/>
                <a:t>0          72       144      216</a:t>
              </a:r>
              <a:endParaRPr lang="ja-JP" altLang="en-US" sz="1200"/>
            </a:p>
          </p:txBody>
        </p:sp>
      </p:grpSp>
      <p:grpSp>
        <p:nvGrpSpPr>
          <p:cNvPr id="6" name="グループ化 6"/>
          <p:cNvGrpSpPr>
            <a:grpSpLocks/>
          </p:cNvGrpSpPr>
          <p:nvPr/>
        </p:nvGrpSpPr>
        <p:grpSpPr bwMode="auto">
          <a:xfrm>
            <a:off x="447172" y="2943498"/>
            <a:ext cx="8319090" cy="231978"/>
            <a:chOff x="460302" y="1831750"/>
            <a:chExt cx="8318741" cy="232030"/>
          </a:xfrm>
        </p:grpSpPr>
        <p:sp>
          <p:nvSpPr>
            <p:cNvPr id="7" name="テキスト ボックス 7"/>
            <p:cNvSpPr txBox="1">
              <a:spLocks noChangeArrowheads="1"/>
            </p:cNvSpPr>
            <p:nvPr/>
          </p:nvSpPr>
          <p:spPr bwMode="auto">
            <a:xfrm flipH="1">
              <a:off x="460302" y="1846616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 dirty="0" err="1"/>
                <a:t>Psea</a:t>
              </a:r>
              <a:endParaRPr lang="ja-JP" altLang="en-US" sz="1400" dirty="0"/>
            </a:p>
          </p:txBody>
        </p:sp>
        <p:sp>
          <p:nvSpPr>
            <p:cNvPr id="8" name="テキスト ボックス 8"/>
            <p:cNvSpPr txBox="1">
              <a:spLocks noChangeArrowheads="1"/>
            </p:cNvSpPr>
            <p:nvPr/>
          </p:nvSpPr>
          <p:spPr bwMode="auto">
            <a:xfrm flipH="1">
              <a:off x="2280503" y="1848336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 dirty="0"/>
                <a:t>T850</a:t>
              </a:r>
              <a:endParaRPr lang="ja-JP" altLang="en-US" sz="1400" dirty="0"/>
            </a:p>
          </p:txBody>
        </p:sp>
        <p:sp>
          <p:nvSpPr>
            <p:cNvPr id="9" name="テキスト ボックス 9"/>
            <p:cNvSpPr txBox="1">
              <a:spLocks noChangeArrowheads="1"/>
            </p:cNvSpPr>
            <p:nvPr/>
          </p:nvSpPr>
          <p:spPr bwMode="auto">
            <a:xfrm flipH="1">
              <a:off x="4187680" y="1841619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/>
                <a:t>Z500</a:t>
              </a:r>
              <a:endParaRPr lang="ja-JP" altLang="en-US" sz="1400"/>
            </a:p>
          </p:txBody>
        </p:sp>
        <p:sp>
          <p:nvSpPr>
            <p:cNvPr id="10" name="テキスト ボックス 10"/>
            <p:cNvSpPr txBox="1">
              <a:spLocks noChangeArrowheads="1"/>
            </p:cNvSpPr>
            <p:nvPr/>
          </p:nvSpPr>
          <p:spPr bwMode="auto">
            <a:xfrm flipH="1">
              <a:off x="6011508" y="1838000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/>
                <a:t>Wsp850</a:t>
              </a:r>
              <a:endParaRPr lang="ja-JP" altLang="en-US" sz="1400"/>
            </a:p>
          </p:txBody>
        </p:sp>
        <p:sp>
          <p:nvSpPr>
            <p:cNvPr id="11" name="テキスト ボックス 11"/>
            <p:cNvSpPr txBox="1">
              <a:spLocks noChangeArrowheads="1"/>
            </p:cNvSpPr>
            <p:nvPr/>
          </p:nvSpPr>
          <p:spPr bwMode="auto">
            <a:xfrm flipH="1">
              <a:off x="7853659" y="1831750"/>
              <a:ext cx="92538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1400"/>
                <a:t>Wsp250</a:t>
              </a:r>
              <a:endParaRPr lang="ja-JP" altLang="en-US" sz="140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3813" y="2640285"/>
            <a:ext cx="1503362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TestP</a:t>
            </a:r>
            <a:endParaRPr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496" y="4754437"/>
            <a:ext cx="1503362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err="1"/>
              <a:t>TestT</a:t>
            </a:r>
            <a:endParaRPr lang="ja-JP" altLang="en-US" sz="1600" dirty="0"/>
          </a:p>
        </p:txBody>
      </p:sp>
      <p:sp>
        <p:nvSpPr>
          <p:cNvPr id="4" name="円/楕円 3"/>
          <p:cNvSpPr/>
          <p:nvPr/>
        </p:nvSpPr>
        <p:spPr bwMode="ltGray">
          <a:xfrm>
            <a:off x="7570141" y="3487783"/>
            <a:ext cx="313077" cy="48332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 bwMode="ltGray">
          <a:xfrm>
            <a:off x="7526596" y="5560427"/>
            <a:ext cx="313077" cy="48332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 bwMode="ltGray">
          <a:xfrm>
            <a:off x="5645050" y="5556071"/>
            <a:ext cx="671111" cy="48332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 bwMode="ltGray">
          <a:xfrm>
            <a:off x="5692946" y="3461656"/>
            <a:ext cx="671111" cy="48332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 bwMode="ltGray">
          <a:xfrm>
            <a:off x="2001137" y="3538260"/>
            <a:ext cx="284615" cy="330118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 bwMode="ltGray">
          <a:xfrm>
            <a:off x="2375209" y="5713428"/>
            <a:ext cx="284615" cy="330118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 bwMode="ltGray">
          <a:xfrm>
            <a:off x="190800" y="5699580"/>
            <a:ext cx="284615" cy="330118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72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Motivation and purpose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125538"/>
            <a:ext cx="8419171" cy="5543550"/>
          </a:xfrm>
        </p:spPr>
        <p:txBody>
          <a:bodyPr/>
          <a:lstStyle/>
          <a:p>
            <a:r>
              <a:rPr kumimoji="1" lang="en-US" altLang="ja-JP" dirty="0"/>
              <a:t>Global wind profile observations are essential to NWP but is not sufficient in the current observing system</a:t>
            </a:r>
          </a:p>
          <a:p>
            <a:r>
              <a:rPr lang="en-US" altLang="ja-JP" dirty="0"/>
              <a:t>Space-based Doppler wind lidar (DWL) is one of promising candidate to fill the gap</a:t>
            </a:r>
          </a:p>
          <a:p>
            <a:endParaRPr lang="en-US" altLang="ja-JP" dirty="0"/>
          </a:p>
          <a:p>
            <a:r>
              <a:rPr lang="en-US" altLang="ja-JP" dirty="0"/>
              <a:t>Purpose of this OSSE study:</a:t>
            </a:r>
          </a:p>
          <a:p>
            <a:pPr lvl="1"/>
            <a:r>
              <a:rPr lang="en-US" altLang="ja-JP" dirty="0"/>
              <a:t>Assess impacts of DWL on NWP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Investigate DWL configuration to achieve better outcomes</a:t>
            </a:r>
          </a:p>
          <a:p>
            <a:pPr lvl="1"/>
            <a:r>
              <a:rPr lang="en-US" altLang="ja-JP" dirty="0"/>
              <a:t>Prepare for operational use of ADM-Aeolus and future DWL in the data assimilation system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99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478" y="0"/>
            <a:ext cx="8773222" cy="836613"/>
          </a:xfrm>
        </p:spPr>
        <p:txBody>
          <a:bodyPr/>
          <a:lstStyle/>
          <a:p>
            <a:r>
              <a:rPr kumimoji="1" lang="en-US" altLang="ja-JP" sz="2800" dirty="0"/>
              <a:t>Plans of Japanese DWL and satellite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403" y="1148793"/>
            <a:ext cx="9162190" cy="5543550"/>
          </a:xfrm>
        </p:spPr>
        <p:txBody>
          <a:bodyPr/>
          <a:lstStyle/>
          <a:p>
            <a:r>
              <a:rPr kumimoji="1" lang="en-US" altLang="ja-JP" sz="2000" dirty="0"/>
              <a:t>DWL</a:t>
            </a:r>
          </a:p>
          <a:p>
            <a:pPr lvl="1"/>
            <a:r>
              <a:rPr lang="en-US" altLang="ja-JP" sz="1800" dirty="0"/>
              <a:t>Coherent detection</a:t>
            </a:r>
          </a:p>
          <a:p>
            <a:pPr lvl="1"/>
            <a:r>
              <a:rPr kumimoji="1" lang="en-US" altLang="ja-JP" sz="1800" dirty="0">
                <a:solidFill>
                  <a:srgbClr val="FF0000"/>
                </a:solidFill>
              </a:rPr>
              <a:t>2</a:t>
            </a:r>
            <a:r>
              <a:rPr kumimoji="1" lang="en-US" altLang="ja-JP" sz="1800" dirty="0"/>
              <a:t> azimuthal direction (45, 135 </a:t>
            </a:r>
            <a:r>
              <a:rPr kumimoji="1" lang="en-US" altLang="ja-JP" sz="1800" dirty="0" err="1"/>
              <a:t>deg</a:t>
            </a:r>
            <a:r>
              <a:rPr kumimoji="1" lang="en-US" altLang="ja-JP" sz="1800" dirty="0"/>
              <a:t>), </a:t>
            </a:r>
            <a:br>
              <a:rPr kumimoji="1" lang="en-US" altLang="ja-JP" sz="1800" dirty="0"/>
            </a:br>
            <a:r>
              <a:rPr kumimoji="1" lang="en-US" altLang="ja-JP" sz="1800" dirty="0"/>
              <a:t>35 </a:t>
            </a:r>
            <a:r>
              <a:rPr kumimoji="1" lang="en-US" altLang="ja-JP" sz="1800" dirty="0" err="1"/>
              <a:t>deg</a:t>
            </a:r>
            <a:r>
              <a:rPr kumimoji="1" lang="en-US" altLang="ja-JP" sz="1800" dirty="0"/>
              <a:t> off-nadir</a:t>
            </a:r>
          </a:p>
          <a:p>
            <a:pPr lvl="1"/>
            <a:r>
              <a:rPr lang="en-US" altLang="ja-JP" sz="1800" dirty="0"/>
              <a:t>Horizontal res: </a:t>
            </a:r>
            <a:r>
              <a:rPr lang="en-US" altLang="ja-JP" sz="1800" dirty="0">
                <a:solidFill>
                  <a:srgbClr val="FF0000"/>
                </a:solidFill>
              </a:rPr>
              <a:t>100 km</a:t>
            </a:r>
          </a:p>
          <a:p>
            <a:pPr lvl="1"/>
            <a:endParaRPr lang="en-US" altLang="ja-JP" sz="1800" dirty="0"/>
          </a:p>
          <a:p>
            <a:r>
              <a:rPr lang="en-US" altLang="ja-JP" sz="2000" dirty="0"/>
              <a:t>Satellite</a:t>
            </a:r>
          </a:p>
          <a:p>
            <a:pPr lvl="1"/>
            <a:r>
              <a:rPr lang="en-US" altLang="ja-JP" sz="1800" dirty="0"/>
              <a:t>Super-low altitude satellites (altitude~220km)</a:t>
            </a:r>
          </a:p>
          <a:p>
            <a:pPr lvl="2"/>
            <a:r>
              <a:rPr lang="en-US" altLang="ja-JP" sz="1600" dirty="0"/>
              <a:t>Relax requirement of pulse energy and telescope size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Under discussion </a:t>
            </a:r>
          </a:p>
          <a:p>
            <a:pPr lvl="1"/>
            <a:r>
              <a:rPr lang="en-US" altLang="ja-JP" sz="1800" dirty="0"/>
              <a:t>Satellite orbit : </a:t>
            </a:r>
            <a:br>
              <a:rPr lang="en-US" altLang="ja-JP" sz="1800" dirty="0"/>
            </a:br>
            <a:r>
              <a:rPr lang="en-US" altLang="ja-JP" sz="1800" dirty="0"/>
              <a:t>  </a:t>
            </a:r>
            <a:r>
              <a:rPr lang="en-US" altLang="ja-JP" sz="1800" dirty="0">
                <a:solidFill>
                  <a:srgbClr val="FF0000"/>
                </a:solidFill>
              </a:rPr>
              <a:t>P</a:t>
            </a:r>
            <a:r>
              <a:rPr kumimoji="1" lang="en-US" altLang="ja-JP" sz="1800" dirty="0">
                <a:solidFill>
                  <a:srgbClr val="FF0000"/>
                </a:solidFill>
              </a:rPr>
              <a:t>olar</a:t>
            </a:r>
            <a:r>
              <a:rPr kumimoji="1" lang="en-US" altLang="ja-JP" sz="1800" dirty="0"/>
              <a:t> or low-inclination (</a:t>
            </a:r>
            <a:r>
              <a:rPr kumimoji="1" lang="en-US" altLang="ja-JP" sz="1800" dirty="0">
                <a:solidFill>
                  <a:srgbClr val="FF0000"/>
                </a:solidFill>
              </a:rPr>
              <a:t>Tropical</a:t>
            </a:r>
            <a:r>
              <a:rPr kumimoji="1" lang="en-US" altLang="ja-JP" sz="1800" dirty="0"/>
              <a:t>) </a:t>
            </a:r>
          </a:p>
          <a:p>
            <a:pPr lvl="1"/>
            <a:r>
              <a:rPr lang="en-US" altLang="ja-JP" sz="1800" dirty="0"/>
              <a:t>Specific lidar parameters: resolution,,,</a:t>
            </a:r>
          </a:p>
          <a:p>
            <a:pPr lvl="1"/>
            <a:r>
              <a:rPr lang="en-US" altLang="ja-JP" sz="1800" dirty="0"/>
              <a:t>Better data assimilation settings:</a:t>
            </a:r>
            <a:br>
              <a:rPr lang="en-US" altLang="ja-JP" sz="1800" dirty="0"/>
            </a:br>
            <a:r>
              <a:rPr lang="en-US" altLang="ja-JP" sz="1800" dirty="0"/>
              <a:t>  observation error, QC,,,</a:t>
            </a:r>
            <a:endParaRPr kumimoji="1" lang="en-US" altLang="ja-JP" sz="1800" dirty="0"/>
          </a:p>
        </p:txBody>
      </p:sp>
      <p:pic>
        <p:nvPicPr>
          <p:cNvPr id="2050" name="Picture 2" descr="http://www.satnavi.jaxa.jp/project/slats/images/top_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67" y="3394128"/>
            <a:ext cx="3143026" cy="18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250824" y="5206387"/>
            <a:ext cx="18287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/>
              <a:t>@JAXA/SLATS</a:t>
            </a:r>
            <a:endParaRPr kumimoji="1" lang="ja-JP" altLang="en-US" sz="16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18395"/>
              </p:ext>
            </p:extLst>
          </p:nvPr>
        </p:nvGraphicFramePr>
        <p:xfrm>
          <a:off x="5257494" y="1148793"/>
          <a:ext cx="3423519" cy="1752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195188">
                  <a:extLst>
                    <a:ext uri="{9D8B030D-6E8A-4147-A177-3AD203B41FA5}">
                      <a16:colId xmlns:a16="http://schemas.microsoft.com/office/drawing/2014/main" val="2228602647"/>
                    </a:ext>
                  </a:extLst>
                </a:gridCol>
                <a:gridCol w="1012989">
                  <a:extLst>
                    <a:ext uri="{9D8B030D-6E8A-4147-A177-3AD203B41FA5}">
                      <a16:colId xmlns:a16="http://schemas.microsoft.com/office/drawing/2014/main" val="2766504702"/>
                    </a:ext>
                  </a:extLst>
                </a:gridCol>
                <a:gridCol w="1215342">
                  <a:extLst>
                    <a:ext uri="{9D8B030D-6E8A-4147-A177-3AD203B41FA5}">
                      <a16:colId xmlns:a16="http://schemas.microsoft.com/office/drawing/2014/main" val="2137472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2"/>
                          </a:solidFill>
                        </a:rPr>
                        <a:t>Altitude</a:t>
                      </a:r>
                    </a:p>
                    <a:p>
                      <a:pPr algn="ctr"/>
                      <a:r>
                        <a:rPr kumimoji="1" lang="en-US" altLang="ja-JP" b="0" dirty="0">
                          <a:solidFill>
                            <a:schemeClr val="tx2"/>
                          </a:solidFill>
                        </a:rPr>
                        <a:t>(km)</a:t>
                      </a:r>
                      <a:endParaRPr kumimoji="1" lang="ja-JP" alt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2"/>
                          </a:solidFill>
                        </a:rPr>
                        <a:t>V. Res.</a:t>
                      </a:r>
                    </a:p>
                    <a:p>
                      <a:pPr algn="ctr"/>
                      <a:r>
                        <a:rPr kumimoji="1" lang="en-US" altLang="ja-JP" b="0" dirty="0">
                          <a:solidFill>
                            <a:schemeClr val="tx2"/>
                          </a:solidFill>
                        </a:rPr>
                        <a:t>(km)</a:t>
                      </a:r>
                      <a:endParaRPr kumimoji="1" lang="ja-JP" alt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2"/>
                          </a:solidFill>
                        </a:rPr>
                        <a:t>Accuracy</a:t>
                      </a:r>
                    </a:p>
                    <a:p>
                      <a:pPr algn="ctr"/>
                      <a:r>
                        <a:rPr kumimoji="1" lang="en-US" altLang="ja-JP" b="0" dirty="0">
                          <a:solidFill>
                            <a:schemeClr val="tx2"/>
                          </a:solidFill>
                        </a:rPr>
                        <a:t>(m/s)</a:t>
                      </a:r>
                      <a:endParaRPr kumimoji="1" lang="ja-JP" alt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240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8~20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5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3~8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3 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44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0~3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0.5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90426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76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/>
              <a:t>1. Motivation and purpose</a:t>
            </a:r>
            <a:endParaRPr lang="en-US" altLang="ja-JP" dirty="0"/>
          </a:p>
          <a:p>
            <a:r>
              <a:rPr lang="en-US" altLang="ja-JP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Method</a:t>
            </a:r>
          </a:p>
          <a:p>
            <a:pPr lvl="1"/>
            <a:r>
              <a:rPr lang="en-US" altLang="ja-JP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OSSE</a:t>
            </a:r>
          </a:p>
          <a:p>
            <a:pPr lvl="1"/>
            <a:r>
              <a:rPr lang="en-US" altLang="ja-JP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Lidar simulator</a:t>
            </a:r>
          </a:p>
          <a:p>
            <a:pPr lvl="1"/>
            <a:r>
              <a:rPr lang="en-US" altLang="ja-JP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assimilation</a:t>
            </a:r>
          </a:p>
          <a:p>
            <a:r>
              <a:rPr lang="en-US" altLang="ja-JP" sz="2000" dirty="0"/>
              <a:t>3. Results of assimilation experiments</a:t>
            </a:r>
          </a:p>
          <a:p>
            <a:r>
              <a:rPr lang="en-US" altLang="ja-JP" sz="2000" dirty="0"/>
              <a:t>4. Summary and plans</a:t>
            </a:r>
          </a:p>
          <a:p>
            <a:pPr lvl="1"/>
            <a:endParaRPr lang="en-US" altLang="ja-JP" sz="2400" dirty="0"/>
          </a:p>
          <a:p>
            <a:pPr lvl="1"/>
            <a:endParaRPr lang="en-US" altLang="ja-JP" sz="2400" dirty="0"/>
          </a:p>
          <a:p>
            <a:pPr lvl="1"/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429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OSSE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5538"/>
            <a:ext cx="8686800" cy="5543550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SOSE</a:t>
            </a:r>
            <a:r>
              <a:rPr lang="en-US" altLang="ja-JP" dirty="0"/>
              <a:t>: Sensitivity Observing System Experiment (Marseille et al. 2008)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Pseudo-truth (PT) </a:t>
            </a:r>
            <a:r>
              <a:rPr lang="en-US" altLang="ja-JP" dirty="0"/>
              <a:t>field is created by correcting first-guess based on </a:t>
            </a:r>
            <a:r>
              <a:rPr lang="en-US" altLang="ja-JP" u="sng" dirty="0" err="1"/>
              <a:t>adjoint</a:t>
            </a:r>
            <a:r>
              <a:rPr lang="en-US" altLang="ja-JP" u="sng" dirty="0"/>
              <a:t> sensitivity </a:t>
            </a:r>
            <a:r>
              <a:rPr lang="en-US" altLang="ja-JP" dirty="0"/>
              <a:t>and assimilating real observations</a:t>
            </a:r>
          </a:p>
          <a:p>
            <a:pPr lvl="2"/>
            <a:r>
              <a:rPr lang="en-US" altLang="ja-JP" dirty="0"/>
              <a:t>PT field is consistent with </a:t>
            </a:r>
            <a:r>
              <a:rPr lang="en-US" altLang="ja-JP" dirty="0" err="1"/>
              <a:t>obs</a:t>
            </a:r>
            <a:r>
              <a:rPr lang="en-US" altLang="ja-JP" dirty="0"/>
              <a:t> and reduces forecast-errors</a:t>
            </a:r>
          </a:p>
          <a:p>
            <a:pPr lvl="1"/>
            <a:r>
              <a:rPr lang="en-US" altLang="ja-JP" dirty="0"/>
              <a:t>Not need to </a:t>
            </a:r>
            <a:r>
              <a:rPr lang="en-US" altLang="ja-JP" dirty="0" err="1"/>
              <a:t>simule</a:t>
            </a:r>
            <a:r>
              <a:rPr lang="en-US" altLang="ja-JP" dirty="0"/>
              <a:t> existing observations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Lidar simulator: </a:t>
            </a:r>
            <a:r>
              <a:rPr lang="en-US" altLang="ja-JP" dirty="0">
                <a:solidFill>
                  <a:srgbClr val="FF0000"/>
                </a:solidFill>
              </a:rPr>
              <a:t>ISOSIM-L</a:t>
            </a:r>
          </a:p>
          <a:p>
            <a:pPr lvl="1"/>
            <a:r>
              <a:rPr lang="en-US" altLang="ja-JP" sz="1400" dirty="0"/>
              <a:t>the Integrated Satellite Observation </a:t>
            </a:r>
            <a:r>
              <a:rPr lang="en-US" altLang="ja-JP" sz="1400" dirty="0" err="1"/>
              <a:t>SIMulator</a:t>
            </a:r>
            <a:r>
              <a:rPr lang="en-US" altLang="ja-JP" sz="1400" dirty="0"/>
              <a:t> for a </a:t>
            </a:r>
            <a:r>
              <a:rPr lang="en-US" altLang="ja-JP" sz="1400" dirty="0" err="1"/>
              <a:t>spaceborne</a:t>
            </a:r>
            <a:r>
              <a:rPr lang="en-US" altLang="ja-JP" sz="1400" dirty="0"/>
              <a:t> coherent Doppler lidar</a:t>
            </a:r>
            <a:endParaRPr lang="en-US" altLang="ja-JP" dirty="0"/>
          </a:p>
          <a:p>
            <a:pPr lvl="1"/>
            <a:r>
              <a:rPr lang="en-US" altLang="ja-JP" dirty="0"/>
              <a:t>Calculate LOS wind speed and quality information from atmospheric field (e.g. winds), clouds and aerosols based on a maximum likelihood probability approach </a:t>
            </a:r>
          </a:p>
          <a:p>
            <a:r>
              <a:rPr lang="en-US" altLang="ja-JP" dirty="0"/>
              <a:t>Hourly Aerosol field</a:t>
            </a:r>
          </a:p>
          <a:p>
            <a:pPr lvl="1"/>
            <a:r>
              <a:rPr lang="en-US" altLang="ja-JP" dirty="0"/>
              <a:t>Generated with global aerosol model (MASINGAR) constrained by the PT winds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06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OSSE flow</a:t>
            </a:r>
            <a:endParaRPr kumimoji="1" lang="ja-JP" altLang="en-US" dirty="0"/>
          </a:p>
        </p:txBody>
      </p:sp>
      <p:grpSp>
        <p:nvGrpSpPr>
          <p:cNvPr id="87" name="グループ化 86"/>
          <p:cNvGrpSpPr/>
          <p:nvPr/>
        </p:nvGrpSpPr>
        <p:grpSpPr>
          <a:xfrm>
            <a:off x="710006" y="1409469"/>
            <a:ext cx="5932532" cy="1954829"/>
            <a:chOff x="710006" y="1409469"/>
            <a:chExt cx="6063632" cy="195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角丸四角形 4"/>
            <p:cNvSpPr/>
            <p:nvPr/>
          </p:nvSpPr>
          <p:spPr>
            <a:xfrm>
              <a:off x="710006" y="1746637"/>
              <a:ext cx="6063632" cy="1617661"/>
            </a:xfrm>
            <a:prstGeom prst="roundRect">
              <a:avLst>
                <a:gd name="adj" fmla="val 9771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851013" y="1848377"/>
              <a:ext cx="5718513" cy="1418942"/>
              <a:chOff x="2408516" y="4324478"/>
              <a:chExt cx="6112590" cy="1418942"/>
            </a:xfrm>
          </p:grpSpPr>
          <p:sp>
            <p:nvSpPr>
              <p:cNvPr id="21" name="テキスト ボックス 20"/>
              <p:cNvSpPr txBox="1"/>
              <p:nvPr/>
            </p:nvSpPr>
            <p:spPr>
              <a:xfrm>
                <a:off x="2408516" y="4333919"/>
                <a:ext cx="1798109" cy="58477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solidFill>
                      <a:schemeClr val="bg1"/>
                    </a:solidFill>
                  </a:rPr>
                  <a:t>SOSE PT</a:t>
                </a:r>
              </a:p>
              <a:p>
                <a:pPr algn="ctr"/>
                <a:r>
                  <a:rPr lang="en-US" altLang="ja-JP" sz="1600" dirty="0">
                    <a:solidFill>
                      <a:schemeClr val="bg1"/>
                    </a:solidFill>
                  </a:rPr>
                  <a:t>cloud 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699152" y="4324478"/>
                <a:ext cx="1961587" cy="58477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solidFill>
                      <a:schemeClr val="bg1"/>
                    </a:solidFill>
                  </a:rPr>
                  <a:t>Lidar simulator</a:t>
                </a:r>
                <a:br>
                  <a:rPr kumimoji="1" lang="en-US" altLang="ja-JP" sz="1600" dirty="0">
                    <a:solidFill>
                      <a:schemeClr val="bg1"/>
                    </a:solidFill>
                  </a:rPr>
                </a:br>
                <a:r>
                  <a:rPr kumimoji="1" lang="en-US" altLang="ja-JP" sz="1600" dirty="0">
                    <a:solidFill>
                      <a:schemeClr val="bg1"/>
                    </a:solidFill>
                  </a:rPr>
                  <a:t>(ISOSIM-L)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7136662" y="4336282"/>
                <a:ext cx="1384444" cy="58477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/>
                  <a:t>Simulated</a:t>
                </a:r>
                <a:r>
                  <a:rPr kumimoji="1" lang="en-US" altLang="ja-JP" sz="1600" dirty="0"/>
                  <a:t> </a:t>
                </a:r>
                <a:br>
                  <a:rPr kumimoji="1" lang="en-US" altLang="ja-JP" sz="1600" dirty="0"/>
                </a:br>
                <a:r>
                  <a:rPr lang="en-US" altLang="ja-JP" sz="1600" dirty="0"/>
                  <a:t>W</a:t>
                </a:r>
                <a:r>
                  <a:rPr kumimoji="1" lang="en-US" altLang="ja-JP" sz="1600" baseline="-25000" dirty="0"/>
                  <a:t>LOS</a:t>
                </a:r>
                <a:endParaRPr kumimoji="1" lang="ja-JP" altLang="en-US" sz="16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3510680" y="5404866"/>
                <a:ext cx="1994518" cy="3385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schemeClr val="bg1"/>
                    </a:solidFill>
                  </a:rPr>
                  <a:t>aerosol model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右矢印 25"/>
              <p:cNvSpPr/>
              <p:nvPr/>
            </p:nvSpPr>
            <p:spPr>
              <a:xfrm>
                <a:off x="4264425" y="4525745"/>
                <a:ext cx="340248" cy="1600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1091644" y="1409469"/>
              <a:ext cx="5004194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chemeClr val="bg1"/>
                  </a:solidFill>
                </a:rPr>
                <a:t>DWL wind simulation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　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(off-line)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630033" y="2511193"/>
              <a:ext cx="568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/>
                <a:t>wind</a:t>
              </a:r>
              <a:endParaRPr lang="ja-JP" altLang="en-US" sz="1400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3517839" y="2523743"/>
              <a:ext cx="7831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/>
                <a:t>aerosol</a:t>
              </a:r>
              <a:endParaRPr lang="ja-JP" altLang="en-US" sz="1400" dirty="0"/>
            </a:p>
          </p:txBody>
        </p:sp>
        <p:sp>
          <p:nvSpPr>
            <p:cNvPr id="80" name="右矢印 79"/>
            <p:cNvSpPr/>
            <p:nvPr/>
          </p:nvSpPr>
          <p:spPr>
            <a:xfrm>
              <a:off x="4901950" y="2040678"/>
              <a:ext cx="318312" cy="1600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cxnSp>
          <p:nvCxnSpPr>
            <p:cNvPr id="85" name="直線コネクタ 84"/>
            <p:cNvCxnSpPr/>
            <p:nvPr/>
          </p:nvCxnSpPr>
          <p:spPr>
            <a:xfrm>
              <a:off x="2313678" y="2468161"/>
              <a:ext cx="0" cy="438808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3448210" y="2445056"/>
              <a:ext cx="0" cy="438808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59251" y="2498773"/>
            <a:ext cx="8977245" cy="4097231"/>
            <a:chOff x="59251" y="2498773"/>
            <a:chExt cx="8977245" cy="40972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9" name="グループ化 78"/>
            <p:cNvGrpSpPr/>
            <p:nvPr/>
          </p:nvGrpSpPr>
          <p:grpSpPr>
            <a:xfrm>
              <a:off x="59251" y="2498773"/>
              <a:ext cx="8977245" cy="4097231"/>
              <a:chOff x="59251" y="2488015"/>
              <a:chExt cx="8977245" cy="4097231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59251" y="4005064"/>
                <a:ext cx="8977245" cy="2580182"/>
              </a:xfrm>
              <a:prstGeom prst="roundRect">
                <a:avLst>
                  <a:gd name="adj" fmla="val 9771"/>
                </a:avLst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849854" y="4293252"/>
                <a:ext cx="1615911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Existing observation</a:t>
                </a:r>
                <a:endParaRPr kumimoji="1" lang="ja-JP" altLang="en-US" sz="16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581455" y="4292669"/>
                <a:ext cx="1549111" cy="58477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/>
                  <a:t>Simulated </a:t>
                </a:r>
                <a:br>
                  <a:rPr lang="en-US" altLang="ja-JP" sz="1600" dirty="0"/>
                </a:br>
                <a:r>
                  <a:rPr lang="en-US" altLang="ja-JP" sz="1600" dirty="0"/>
                  <a:t>W</a:t>
                </a:r>
                <a:r>
                  <a:rPr lang="en-US" altLang="ja-JP" sz="1600" baseline="-25000" dirty="0"/>
                  <a:t>LOS</a:t>
                </a:r>
                <a:endParaRPr kumimoji="1" lang="ja-JP" altLang="en-US" sz="1600" dirty="0"/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172839" y="5353026"/>
                <a:ext cx="6933868" cy="763126"/>
                <a:chOff x="1500032" y="2026281"/>
                <a:chExt cx="6933868" cy="763126"/>
              </a:xfrm>
            </p:grpSpPr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3131840" y="2043664"/>
                  <a:ext cx="1440160" cy="33855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dirty="0">
                      <a:solidFill>
                        <a:schemeClr val="bg1"/>
                      </a:solidFill>
                    </a:rPr>
                    <a:t>assimilation</a:t>
                  </a:r>
                  <a:endParaRPr kumimoji="1" lang="ja-JP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1500032" y="2043664"/>
                  <a:ext cx="1309237" cy="3385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/>
                    <a:t>first guess</a:t>
                  </a:r>
                  <a:endParaRPr kumimoji="1" lang="ja-JP" altLang="en-US" sz="1600" dirty="0"/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920934" y="2043664"/>
                  <a:ext cx="1440160" cy="3385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dirty="0"/>
                    <a:t>analysis</a:t>
                  </a:r>
                  <a:endParaRPr kumimoji="1" lang="ja-JP" altLang="en-US" sz="1600" dirty="0"/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6732240" y="2026281"/>
                  <a:ext cx="1701660" cy="33855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>
                      <a:solidFill>
                        <a:schemeClr val="bg1"/>
                      </a:solidFill>
                    </a:rPr>
                    <a:t>forecast model</a:t>
                  </a:r>
                  <a:endParaRPr kumimoji="1" lang="ja-JP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右矢印 36"/>
                <p:cNvSpPr/>
                <p:nvPr/>
              </p:nvSpPr>
              <p:spPr>
                <a:xfrm>
                  <a:off x="4644008" y="2159341"/>
                  <a:ext cx="241830" cy="160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8" name="右矢印 37"/>
                <p:cNvSpPr/>
                <p:nvPr/>
              </p:nvSpPr>
              <p:spPr>
                <a:xfrm>
                  <a:off x="2873968" y="2146973"/>
                  <a:ext cx="241830" cy="160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9" name="右矢印 38"/>
                <p:cNvSpPr/>
                <p:nvPr/>
              </p:nvSpPr>
              <p:spPr>
                <a:xfrm>
                  <a:off x="6442284" y="2139341"/>
                  <a:ext cx="241830" cy="160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7354507" y="2376031"/>
                  <a:ext cx="0" cy="41337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グループ化 9"/>
              <p:cNvGrpSpPr/>
              <p:nvPr/>
            </p:nvGrpSpPr>
            <p:grpSpPr>
              <a:xfrm>
                <a:off x="5361311" y="6130757"/>
                <a:ext cx="3499394" cy="338554"/>
                <a:chOff x="1386444" y="1927729"/>
                <a:chExt cx="3499394" cy="338554"/>
              </a:xfrm>
            </p:grpSpPr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3131840" y="1927729"/>
                  <a:ext cx="1440160" cy="33855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>
                      <a:solidFill>
                        <a:schemeClr val="bg1"/>
                      </a:solidFill>
                    </a:rPr>
                    <a:t>assimilation</a:t>
                  </a:r>
                  <a:endParaRPr kumimoji="1" lang="ja-JP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1386444" y="1927729"/>
                  <a:ext cx="1440160" cy="3385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/>
                    <a:t>first guess</a:t>
                  </a:r>
                  <a:endParaRPr kumimoji="1" lang="ja-JP" altLang="en-US" sz="1600" dirty="0"/>
                </a:p>
              </p:txBody>
            </p:sp>
            <p:sp>
              <p:nvSpPr>
                <p:cNvPr id="31" name="右矢印 30"/>
                <p:cNvSpPr/>
                <p:nvPr/>
              </p:nvSpPr>
              <p:spPr>
                <a:xfrm>
                  <a:off x="4644008" y="2043406"/>
                  <a:ext cx="241830" cy="160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2" name="右矢印 31"/>
                <p:cNvSpPr/>
                <p:nvPr/>
              </p:nvSpPr>
              <p:spPr>
                <a:xfrm>
                  <a:off x="2873968" y="2031038"/>
                  <a:ext cx="241830" cy="160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cxnSp>
            <p:nvCxnSpPr>
              <p:cNvPr id="12" name="直線コネクタ 11"/>
              <p:cNvCxnSpPr/>
              <p:nvPr/>
            </p:nvCxnSpPr>
            <p:spPr>
              <a:xfrm>
                <a:off x="2987824" y="4943901"/>
                <a:ext cx="0" cy="438808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402499" y="3820398"/>
                <a:ext cx="3449817" cy="3385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solidFill>
                      <a:schemeClr val="bg1"/>
                    </a:solidFill>
                  </a:rPr>
                  <a:t>data assimilation cycle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グループ化 17"/>
              <p:cNvGrpSpPr/>
              <p:nvPr/>
            </p:nvGrpSpPr>
            <p:grpSpPr>
              <a:xfrm>
                <a:off x="4212989" y="2488015"/>
                <a:ext cx="1563008" cy="2150835"/>
                <a:chOff x="4212989" y="2488015"/>
                <a:chExt cx="1563008" cy="2150835"/>
              </a:xfrm>
            </p:grpSpPr>
            <p:cxnSp>
              <p:nvCxnSpPr>
                <p:cNvPr id="19" name="直線コネクタ 18"/>
                <p:cNvCxnSpPr/>
                <p:nvPr/>
              </p:nvCxnSpPr>
              <p:spPr>
                <a:xfrm>
                  <a:off x="5775997" y="2488015"/>
                  <a:ext cx="0" cy="2150835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4212989" y="4614449"/>
                  <a:ext cx="154925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4" name="直線コネクタ 83"/>
            <p:cNvCxnSpPr/>
            <p:nvPr/>
          </p:nvCxnSpPr>
          <p:spPr>
            <a:xfrm>
              <a:off x="2075215" y="4934934"/>
              <a:ext cx="0" cy="438808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/>
          <p:cNvSpPr txBox="1"/>
          <p:nvPr/>
        </p:nvSpPr>
        <p:spPr>
          <a:xfrm>
            <a:off x="7048731" y="2883864"/>
            <a:ext cx="2093630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PT: Pseudo-Truth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en-US" altLang="ja-JP" kern="0" baseline="-25000" dirty="0">
                <a:solidFill>
                  <a:prstClr val="black"/>
                </a:solidFill>
                <a:latin typeface="Calibri" panose="020F0502020204030204"/>
              </a:rPr>
              <a:t>LOS</a:t>
            </a:r>
            <a:r>
              <a:rPr kumimoji="0" lang="en-US" altLang="ja-JP" kern="0" dirty="0">
                <a:solidFill>
                  <a:prstClr val="black"/>
                </a:solidFill>
                <a:latin typeface="Calibri" panose="020F0502020204030204"/>
              </a:rPr>
              <a:t>: LOS wind speed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70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Data assimilation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5458" y="1036807"/>
            <a:ext cx="8908542" cy="5543550"/>
          </a:xfrm>
        </p:spPr>
        <p:txBody>
          <a:bodyPr/>
          <a:lstStyle/>
          <a:p>
            <a:r>
              <a:rPr kumimoji="1" lang="en-US" altLang="ja-JP" dirty="0"/>
              <a:t>Assimilate LOS (line of sight) wind</a:t>
            </a:r>
          </a:p>
          <a:p>
            <a:pPr lvl="1"/>
            <a:r>
              <a:rPr kumimoji="1" lang="en-US" altLang="ja-JP" dirty="0"/>
              <a:t>Observation operator :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ja-JP" i="1" baseline="-25000" dirty="0"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u*sin</a:t>
            </a:r>
            <a:r>
              <a:rPr lang="el-GR" altLang="ja-JP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 + v*cos</a:t>
            </a:r>
            <a:r>
              <a:rPr lang="el-GR" altLang="ja-JP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*sin</a:t>
            </a:r>
            <a:r>
              <a:rPr lang="el-GR" altLang="ja-JP" i="1" dirty="0">
                <a:latin typeface="Times New Roman" pitchFamily="18" charset="0"/>
                <a:cs typeface="Times New Roman" pitchFamily="18" charset="0"/>
              </a:rPr>
              <a:t>θ</a:t>
            </a:r>
            <a:endParaRPr lang="en-US" altLang="ja-JP" i="1" dirty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dirty="0"/>
              <a:t>QC</a:t>
            </a:r>
          </a:p>
          <a:p>
            <a:pPr lvl="1"/>
            <a:r>
              <a:rPr lang="en-US" altLang="ja-JP" dirty="0"/>
              <a:t>Anomalous QC: reject data at the lowest layer and with ISOSIM-flag</a:t>
            </a:r>
          </a:p>
          <a:p>
            <a:pPr lvl="1"/>
            <a:r>
              <a:rPr lang="en-US" altLang="ja-JP" dirty="0"/>
              <a:t>SNR-QC: reject data with small signal (N</a:t>
            </a:r>
            <a:r>
              <a:rPr lang="en-US" altLang="ja-JP" baseline="30000" dirty="0"/>
              <a:t>1/2</a:t>
            </a:r>
            <a:r>
              <a:rPr lang="en-US" altLang="ja-JP" dirty="0"/>
              <a:t>SNR&lt;0.1)</a:t>
            </a:r>
          </a:p>
          <a:p>
            <a:pPr lvl="2"/>
            <a:r>
              <a:rPr lang="en-US" altLang="ja-JP" kern="100" dirty="0">
                <a:latin typeface="Arial" panose="020B0604020202020204" pitchFamily="34" charset="0"/>
                <a:ea typeface="ＭＳ 明朝" panose="02020609040205080304" pitchFamily="17" charset="-128"/>
                <a:cs typeface="Arial Unicode MS" panose="020B0604020202020204" pitchFamily="50" charset="-128"/>
              </a:rPr>
              <a:t>N: total range-bin number in a resolved volume</a:t>
            </a:r>
            <a:endParaRPr lang="en-US" altLang="ja-JP" dirty="0"/>
          </a:p>
          <a:p>
            <a:pPr lvl="1"/>
            <a:r>
              <a:rPr lang="en-US" altLang="ja-JP" dirty="0"/>
              <a:t>Gross error QC: reject data with large </a:t>
            </a:r>
            <a:r>
              <a:rPr lang="en-US" altLang="ja-JP" dirty="0" err="1"/>
              <a:t>firstguess</a:t>
            </a:r>
            <a:r>
              <a:rPr lang="en-US" altLang="ja-JP" dirty="0"/>
              <a:t> departure</a:t>
            </a:r>
          </a:p>
          <a:p>
            <a:pPr lvl="2"/>
            <a:r>
              <a:rPr lang="en-US" altLang="ja-JP" dirty="0"/>
              <a:t>|OBS-FG|&gt;0.5m/s (Z&lt;3km), 1.0 (3&lt;Z&lt;8) and 1.5 (Z&gt;8)</a:t>
            </a:r>
          </a:p>
          <a:p>
            <a:r>
              <a:rPr lang="en-US" altLang="ja-JP" dirty="0"/>
              <a:t>Observation error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dirty="0"/>
              <a:t> </a:t>
            </a:r>
            <a:br>
              <a:rPr lang="en-US" altLang="ja-JP" dirty="0"/>
            </a:br>
            <a:endParaRPr lang="en-US" altLang="ja-JP" dirty="0"/>
          </a:p>
          <a:p>
            <a:pPr marL="449263" lvl="1" indent="0">
              <a:spcBef>
                <a:spcPts val="0"/>
              </a:spcBef>
              <a:buNone/>
            </a:pPr>
            <a:endParaRPr lang="en-US" altLang="ja-JP" dirty="0"/>
          </a:p>
          <a:p>
            <a:pPr lvl="1"/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kumimoji="1" lang="en-US" altLang="ja-JP" dirty="0"/>
              <a:t>: </a:t>
            </a:r>
            <a:r>
              <a:rPr lang="en-US" altLang="ja-JP" dirty="0"/>
              <a:t>measurement error, estimated by ISOSIM-L</a:t>
            </a:r>
          </a:p>
          <a:p>
            <a:pPr lvl="1"/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en-US" altLang="ja-JP" dirty="0"/>
              <a:t>: observation operator error, 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n-US" altLang="ja-JP" dirty="0"/>
              <a:t>: representativeness  error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 assumed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en-US" altLang="ja-JP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n-US" altLang="ja-JP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</a:t>
            </a:r>
            <a:endParaRPr lang="en-US" altLang="ja-JP" dirty="0"/>
          </a:p>
          <a:p>
            <a:pPr lvl="1"/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dirty="0"/>
              <a:t>: inflation factor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/>
              <a:t>set to 4.0 in |</a:t>
            </a:r>
            <a:r>
              <a:rPr lang="en-US" altLang="ja-JP" dirty="0" err="1"/>
              <a:t>lat</a:t>
            </a:r>
            <a:r>
              <a:rPr lang="en-US" altLang="ja-JP" dirty="0"/>
              <a:t>|&lt;60deg, 6.0 otherwise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00649" y="2830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61764"/>
              </p:ext>
            </p:extLst>
          </p:nvPr>
        </p:nvGraphicFramePr>
        <p:xfrm>
          <a:off x="1504522" y="4790961"/>
          <a:ext cx="4511182" cy="527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数式" r:id="rId4" imgW="2705040" imgH="317160" progId="Equation.3">
                  <p:embed/>
                </p:oleObj>
              </mc:Choice>
              <mc:Fallback>
                <p:oleObj name="数式" r:id="rId4" imgW="2705040" imgH="317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522" y="4790961"/>
                        <a:ext cx="4511182" cy="527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40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Simulated DWL data (around 11.4km)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1624" y="1025524"/>
            <a:ext cx="8229600" cy="5543550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09 ~ 15 UTC on August 1.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49131"/>
          <a:stretch/>
        </p:blipFill>
        <p:spPr>
          <a:xfrm>
            <a:off x="1092361" y="1468299"/>
            <a:ext cx="4258278" cy="28032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b="49934"/>
          <a:stretch/>
        </p:blipFill>
        <p:spPr>
          <a:xfrm>
            <a:off x="1077614" y="3999008"/>
            <a:ext cx="4258278" cy="27589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84920" y="1525476"/>
            <a:ext cx="29114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All</a:t>
            </a:r>
            <a:endParaRPr lang="ja-JP" altLang="en-US" sz="16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32992" y="2670179"/>
            <a:ext cx="2201073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/>
              <a:t>Polar Orbit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32991" y="5258902"/>
            <a:ext cx="2201073" cy="338138"/>
          </a:xfrm>
          <a:prstGeom prst="rect">
            <a:avLst/>
          </a:prstGeom>
          <a:gradFill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/>
              <a:t>Tropical Orbit</a:t>
            </a:r>
            <a:endParaRPr lang="ja-JP" altLang="en-US" sz="16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879419" y="1450790"/>
            <a:ext cx="4258278" cy="5344401"/>
            <a:chOff x="4900469" y="1472807"/>
            <a:chExt cx="4258278" cy="534440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b="49131"/>
            <a:stretch/>
          </p:blipFill>
          <p:spPr>
            <a:xfrm>
              <a:off x="4900469" y="1472807"/>
              <a:ext cx="4258278" cy="2803235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/>
            <a:srcRect b="49436"/>
            <a:stretch/>
          </p:blipFill>
          <p:spPr>
            <a:xfrm>
              <a:off x="4900469" y="4030783"/>
              <a:ext cx="4258278" cy="2786425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507775" y="1540417"/>
              <a:ext cx="291147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QC passed</a:t>
              </a:r>
              <a:endPara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896005" y="6609863"/>
            <a:ext cx="124909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400" dirty="0"/>
              <a:t>Log(N</a:t>
            </a:r>
            <a:r>
              <a:rPr kumimoji="1" lang="en-US" altLang="ja-JP" sz="1400" baseline="30000" dirty="0"/>
              <a:t>1/2</a:t>
            </a:r>
            <a:r>
              <a:rPr kumimoji="1" lang="en-US" altLang="ja-JP" sz="1400" dirty="0"/>
              <a:t>SNR)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655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テーマ1いつもの青">
  <a:themeElements>
    <a:clrScheme name="2_oka-ITSC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2_oka-ITSC15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gradFill flip="none" rotWithShape="1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16200000" scaled="1"/>
          <a:tileRect/>
        </a:gradFill>
        <a:ln w="9525">
          <a:solidFill>
            <a:schemeClr val="tx1"/>
          </a:solidFill>
          <a:miter lim="800000"/>
          <a:headEnd/>
          <a:tailEnd/>
        </a:ln>
        <a:effectLst/>
        <a:extLst/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solidFill>
          <a:srgbClr val="FFFFCC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l">
          <a:defRPr kumimoji="1" sz="1600" dirty="0" smtClean="0"/>
        </a:defPPr>
      </a:lstStyle>
    </a:txDef>
  </a:objectDefaults>
  <a:extraClrSchemeLst>
    <a:extraClrScheme>
      <a:clrScheme name="2_oka-ITSC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ka-ITSC1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ka-ITSC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いつもの青" id="{430590E0-6B45-42A0-85FE-040F33900551}" vid="{9B62EEA3-6BE5-452C-B3EB-202DBE74085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テーマ1いつもの青</Template>
  <TotalTime>6848</TotalTime>
  <Words>1551</Words>
  <Application>Microsoft Office PowerPoint</Application>
  <PresentationFormat>画面に合わせる (4:3)</PresentationFormat>
  <Paragraphs>458</Paragraphs>
  <Slides>25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6" baseType="lpstr">
      <vt:lpstr>Arial Unicode MS</vt:lpstr>
      <vt:lpstr>HG丸ｺﾞｼｯｸM-PRO</vt:lpstr>
      <vt:lpstr>ＭＳ Ｐゴシック</vt:lpstr>
      <vt:lpstr>ＭＳ 明朝</vt:lpstr>
      <vt:lpstr>Arial</vt:lpstr>
      <vt:lpstr>Calibri</vt:lpstr>
      <vt:lpstr>Times New Roman</vt:lpstr>
      <vt:lpstr>Verdana</vt:lpstr>
      <vt:lpstr>Wingdings</vt:lpstr>
      <vt:lpstr>テーマ1いつもの青</vt:lpstr>
      <vt:lpstr>数式</vt:lpstr>
      <vt:lpstr>Observing system simulation experiment (OSSE) for  future space-based Doppler wind lidar in Japan</vt:lpstr>
      <vt:lpstr>Content</vt:lpstr>
      <vt:lpstr>1. Motivation and purpose</vt:lpstr>
      <vt:lpstr>Plans of Japanese DWL and satellite</vt:lpstr>
      <vt:lpstr>PowerPoint プレゼンテーション</vt:lpstr>
      <vt:lpstr>OSSE</vt:lpstr>
      <vt:lpstr>OSSE flow</vt:lpstr>
      <vt:lpstr>Data assimilation</vt:lpstr>
      <vt:lpstr>Simulated DWL data (around 11.4km)</vt:lpstr>
      <vt:lpstr>Number of used and QC-failed DWL at each analysis</vt:lpstr>
      <vt:lpstr>PDF of OBS-PT before/after QC    (2 Jan and Aug 2010)</vt:lpstr>
      <vt:lpstr>PowerPoint プレゼンテーション</vt:lpstr>
      <vt:lpstr>Data assimilation experiments</vt:lpstr>
      <vt:lpstr>Monthly, zonally accumulated number</vt:lpstr>
      <vt:lpstr>Monthly, zonally accumulated number</vt:lpstr>
      <vt:lpstr>Forecast scores of U in winter exp.</vt:lpstr>
      <vt:lpstr>Forecast scores of U in summer exp.</vt:lpstr>
      <vt:lpstr>Typhoon track forecast errors</vt:lpstr>
      <vt:lpstr>Example of typhoon track forecast</vt:lpstr>
      <vt:lpstr>Comparison of TestT and TestP</vt:lpstr>
      <vt:lpstr>4. Summary and Plans</vt:lpstr>
      <vt:lpstr>References</vt:lpstr>
      <vt:lpstr>Supplemental slides</vt:lpstr>
      <vt:lpstr>Observation error (after inflation)</vt:lpstr>
      <vt:lpstr>Forecast improvement against own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and impact study of future spaceborne Doppler wind lidar in Japan</dc:title>
  <dc:creator>岡本幸三</dc:creator>
  <cp:lastModifiedBy>kokamoto</cp:lastModifiedBy>
  <cp:revision>462</cp:revision>
  <cp:lastPrinted>2017-03-19T09:54:22Z</cp:lastPrinted>
  <dcterms:created xsi:type="dcterms:W3CDTF">2014-01-27T06:17:57Z</dcterms:created>
  <dcterms:modified xsi:type="dcterms:W3CDTF">2017-03-22T11:26:06Z</dcterms:modified>
</cp:coreProperties>
</file>