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289" r:id="rId3"/>
    <p:sldId id="392" r:id="rId4"/>
    <p:sldId id="430" r:id="rId5"/>
    <p:sldId id="410" r:id="rId6"/>
    <p:sldId id="366" r:id="rId7"/>
    <p:sldId id="261" r:id="rId8"/>
    <p:sldId id="371" r:id="rId9"/>
    <p:sldId id="401" r:id="rId10"/>
    <p:sldId id="431" r:id="rId11"/>
    <p:sldId id="432" r:id="rId12"/>
    <p:sldId id="433" r:id="rId13"/>
    <p:sldId id="414" r:id="rId14"/>
    <p:sldId id="412" r:id="rId15"/>
    <p:sldId id="406" r:id="rId16"/>
    <p:sldId id="418" r:id="rId17"/>
    <p:sldId id="409" r:id="rId18"/>
    <p:sldId id="411" r:id="rId19"/>
    <p:sldId id="413" r:id="rId20"/>
    <p:sldId id="434" r:id="rId21"/>
    <p:sldId id="367" r:id="rId22"/>
    <p:sldId id="427" r:id="rId23"/>
    <p:sldId id="419" r:id="rId24"/>
    <p:sldId id="420" r:id="rId25"/>
    <p:sldId id="421" r:id="rId26"/>
    <p:sldId id="428" r:id="rId27"/>
    <p:sldId id="423" r:id="rId28"/>
    <p:sldId id="424" r:id="rId29"/>
    <p:sldId id="426" r:id="rId30"/>
    <p:sldId id="416" r:id="rId31"/>
    <p:sldId id="417" r:id="rId32"/>
    <p:sldId id="41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nna Pitter" initials="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66"/>
    <p:restoredTop sz="85473" autoAdjust="0"/>
  </p:normalViewPr>
  <p:slideViewPr>
    <p:cSldViewPr>
      <p:cViewPr varScale="1">
        <p:scale>
          <a:sx n="86" d="100"/>
          <a:sy n="86" d="100"/>
        </p:scale>
        <p:origin x="928" y="19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commentAuthors" Target="commen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2ADD98-6D96-8342-B383-0572A148688C}" type="datetimeFigureOut">
              <a:rPr lang="en-US" smtClean="0"/>
              <a:t>3/20/17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365010-9EB7-0245-A0EF-03FDA023BF89}" type="slidenum">
              <a:rPr lang="en-US" smtClean="0"/>
              <a:t>‹#›</a:t>
            </a:fld>
            <a:endParaRPr lang="en-US"/>
          </a:p>
        </p:txBody>
      </p:sp>
    </p:spTree>
    <p:extLst>
      <p:ext uri="{BB962C8B-B14F-4D97-AF65-F5344CB8AC3E}">
        <p14:creationId xmlns:p14="http://schemas.microsoft.com/office/powerpoint/2010/main" val="1265558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CB1317-3A1D-4353-8E93-4BDA104EC77D}" type="datetimeFigureOut">
              <a:rPr lang="en-US" smtClean="0"/>
              <a:t>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D0876-DA39-4877-BDEC-9B378FB74A53}" type="slidenum">
              <a:rPr lang="en-US" smtClean="0"/>
              <a:t>‹#›</a:t>
            </a:fld>
            <a:endParaRPr lang="en-US"/>
          </a:p>
        </p:txBody>
      </p:sp>
    </p:spTree>
    <p:extLst>
      <p:ext uri="{BB962C8B-B14F-4D97-AF65-F5344CB8AC3E}">
        <p14:creationId xmlns:p14="http://schemas.microsoft.com/office/powerpoint/2010/main" val="2794037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D0876-DA39-4877-BDEC-9B378FB74A53}" type="slidenum">
              <a:rPr lang="en-US" smtClean="0"/>
              <a:t>1</a:t>
            </a:fld>
            <a:endParaRPr lang="en-US"/>
          </a:p>
        </p:txBody>
      </p:sp>
    </p:spTree>
    <p:extLst>
      <p:ext uri="{BB962C8B-B14F-4D97-AF65-F5344CB8AC3E}">
        <p14:creationId xmlns:p14="http://schemas.microsoft.com/office/powerpoint/2010/main" val="1433925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fld id="{561AB796-0AFA-9949-80E5-F1526A671488}" type="slidenum">
              <a:rPr lang="en-US" altLang="x-none" sz="1200"/>
              <a:pPr eaLnBrk="1" hangingPunct="1"/>
              <a:t>25</a:t>
            </a:fld>
            <a:endParaRPr lang="en-US" altLang="x-none" sz="1200"/>
          </a:p>
        </p:txBody>
      </p:sp>
      <p:sp>
        <p:nvSpPr>
          <p:cNvPr id="53250" name="Rectangle 2"/>
          <p:cNvSpPr>
            <a:spLocks noGrp="1" noRot="1" noChangeAspect="1" noChangeArrowheads="1" noTextEdit="1"/>
          </p:cNvSpPr>
          <p:nvPr>
            <p:ph type="sldImg"/>
          </p:nvPr>
        </p:nvSpPr>
        <p:spPr>
          <a:xfrm>
            <a:off x="3314700" y="514350"/>
            <a:ext cx="3429000" cy="2571750"/>
          </a:xfrm>
          <a:solidFill>
            <a:srgbClr val="FFFFFF"/>
          </a:solidFill>
          <a:ln/>
        </p:spPr>
      </p:sp>
      <p:sp>
        <p:nvSpPr>
          <p:cNvPr id="53251" name="Rectangle 3"/>
          <p:cNvSpPr>
            <a:spLocks noGrp="1" noChangeArrowheads="1"/>
          </p:cNvSpPr>
          <p:nvPr>
            <p:ph type="body" idx="1"/>
          </p:nvPr>
        </p:nvSpPr>
        <p:spPr>
          <a:xfrm>
            <a:off x="1341438" y="3257550"/>
            <a:ext cx="7375525" cy="3086100"/>
          </a:xfrm>
          <a:solidFill>
            <a:srgbClr val="FFFFFF"/>
          </a:solidFill>
          <a:ln>
            <a:solidFill>
              <a:srgbClr val="000000"/>
            </a:solidFill>
          </a:ln>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637131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Line and</a:t>
            </a:r>
            <a:r>
              <a:rPr lang="en-US" baseline="0" dirty="0" smtClean="0"/>
              <a:t> Staff Offices are working well together and it is paying dividends with the advances being made.</a:t>
            </a:r>
            <a:endParaRPr lang="en-US" dirty="0"/>
          </a:p>
        </p:txBody>
      </p:sp>
      <p:sp>
        <p:nvSpPr>
          <p:cNvPr id="4" name="Slide Number Placeholder 3"/>
          <p:cNvSpPr>
            <a:spLocks noGrp="1"/>
          </p:cNvSpPr>
          <p:nvPr>
            <p:ph type="sldNum" sz="quarter" idx="10"/>
          </p:nvPr>
        </p:nvSpPr>
        <p:spPr/>
        <p:txBody>
          <a:bodyPr/>
          <a:lstStyle/>
          <a:p>
            <a:fld id="{540D0876-DA39-4877-BDEC-9B378FB74A53}" type="slidenum">
              <a:rPr lang="en-US" smtClean="0"/>
              <a:t>3</a:t>
            </a:fld>
            <a:endParaRPr lang="en-US"/>
          </a:p>
        </p:txBody>
      </p:sp>
    </p:spTree>
    <p:extLst>
      <p:ext uri="{BB962C8B-B14F-4D97-AF65-F5344CB8AC3E}">
        <p14:creationId xmlns:p14="http://schemas.microsoft.com/office/powerpoint/2010/main" val="81322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0D0876-DA39-4877-BDEC-9B378FB74A53}" type="slidenum">
              <a:rPr lang="en-US" smtClean="0"/>
              <a:t>6</a:t>
            </a:fld>
            <a:endParaRPr lang="en-US"/>
          </a:p>
        </p:txBody>
      </p:sp>
    </p:spTree>
    <p:extLst>
      <p:ext uri="{BB962C8B-B14F-4D97-AF65-F5344CB8AC3E}">
        <p14:creationId xmlns:p14="http://schemas.microsoft.com/office/powerpoint/2010/main" val="5655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800" b="0" i="0" u="none" strike="noStrike" cap="none" baseline="0">
                <a:solidFill>
                  <a:schemeClr val="dk1"/>
                </a:solidFill>
                <a:latin typeface="Arial"/>
                <a:ea typeface="Arial"/>
                <a:cs typeface="Arial"/>
                <a:sym typeface="Arial"/>
              </a:rPr>
              <a:t>Pressing need defined as "NOAA contractual agreement or necessary for FY14/15 investment decision“. This includes any on-going studies (ie are currently funded), thus expectation of the study’s execution.</a:t>
            </a:r>
          </a:p>
        </p:txBody>
      </p:sp>
      <p:sp>
        <p:nvSpPr>
          <p:cNvPr id="185" name="Shape 18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 </a:t>
            </a:r>
          </a:p>
        </p:txBody>
      </p:sp>
    </p:spTree>
    <p:extLst>
      <p:ext uri="{BB962C8B-B14F-4D97-AF65-F5344CB8AC3E}">
        <p14:creationId xmlns:p14="http://schemas.microsoft.com/office/powerpoint/2010/main" val="2044897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fld id="{F920894A-EED8-6A47-9286-F2A2CA379F81}" type="slidenum">
              <a:rPr lang="en-US" altLang="en-US" sz="1200"/>
              <a:pPr eaLnBrk="1" hangingPunct="1"/>
              <a:t>15</a:t>
            </a:fld>
            <a:endParaRPr lang="en-US" altLang="en-US"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692355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fld id="{C63950D8-9275-F749-A4D1-68055E457CD4}" type="slidenum">
              <a:rPr lang="en-US" sz="1200"/>
              <a:pPr eaLnBrk="1" hangingPunct="1"/>
              <a:t>19</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63714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fld id="{C63950D8-9275-F749-A4D1-68055E457CD4}" type="slidenum">
              <a:rPr lang="en-US" sz="1200"/>
              <a:pPr eaLnBrk="1" hangingPunct="1"/>
              <a:t>20</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62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fld id="{B412641D-7C01-2A49-A333-57DB69682CEB}" type="slidenum">
              <a:rPr lang="en-US" altLang="x-none" sz="1200"/>
              <a:pPr eaLnBrk="1" hangingPunct="1"/>
              <a:t>23</a:t>
            </a:fld>
            <a:endParaRPr lang="en-US" altLang="x-none" sz="1200"/>
          </a:p>
        </p:txBody>
      </p:sp>
      <p:sp>
        <p:nvSpPr>
          <p:cNvPr id="49154" name="Rectangle 2"/>
          <p:cNvSpPr>
            <a:spLocks noGrp="1" noRot="1" noChangeAspect="1" noChangeArrowheads="1" noTextEdit="1"/>
          </p:cNvSpPr>
          <p:nvPr>
            <p:ph type="sldImg"/>
          </p:nvPr>
        </p:nvSpPr>
        <p:spPr>
          <a:xfrm>
            <a:off x="3314700" y="514350"/>
            <a:ext cx="3429000" cy="2571750"/>
          </a:xfrm>
          <a:solidFill>
            <a:srgbClr val="FFFFFF"/>
          </a:solidFill>
          <a:ln/>
        </p:spPr>
      </p:sp>
      <p:sp>
        <p:nvSpPr>
          <p:cNvPr id="49155" name="Rectangle 3"/>
          <p:cNvSpPr>
            <a:spLocks noGrp="1" noChangeArrowheads="1"/>
          </p:cNvSpPr>
          <p:nvPr>
            <p:ph type="body" idx="1"/>
          </p:nvPr>
        </p:nvSpPr>
        <p:spPr>
          <a:xfrm>
            <a:off x="1341438" y="3257550"/>
            <a:ext cx="7375525" cy="3086100"/>
          </a:xfrm>
          <a:solidFill>
            <a:srgbClr val="FFFFFF"/>
          </a:solidFill>
          <a:ln>
            <a:solidFill>
              <a:srgbClr val="000000"/>
            </a:solidFill>
          </a:ln>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68278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fld id="{F5D85D70-B5E3-1447-8828-495595CD5616}" type="slidenum">
              <a:rPr lang="en-US" altLang="x-none" sz="1200"/>
              <a:pPr eaLnBrk="1" hangingPunct="1"/>
              <a:t>24</a:t>
            </a:fld>
            <a:endParaRPr lang="en-US" altLang="x-none"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682153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B6CF2-20DD-4BD9-8E10-72998A57A150}" type="slidenum">
              <a:rPr lang="en-US" smtClean="0"/>
              <a:t>‹#›</a:t>
            </a:fld>
            <a:endParaRPr lang="en-US"/>
          </a:p>
        </p:txBody>
      </p:sp>
      <p:pic>
        <p:nvPicPr>
          <p:cNvPr id="7" name="Picture 7" descr="NOAA%20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38" y="76200"/>
            <a:ext cx="1423987"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736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1090056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1676895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B6CF2-20DD-4BD9-8E10-72998A57A150}" type="slidenum">
              <a:rPr lang="en-US" smtClean="0"/>
              <a:t>‹#›</a:t>
            </a:fld>
            <a:endParaRPr lang="en-US"/>
          </a:p>
        </p:txBody>
      </p:sp>
      <p:pic>
        <p:nvPicPr>
          <p:cNvPr id="7" name="Picture 7" descr="NOAA%20color.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9" y="228600"/>
            <a:ext cx="1256459"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541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5/18/2015</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B6CF2-20DD-4BD9-8E10-72998A57A150}" type="slidenum">
              <a:rPr lang="en-US" smtClean="0"/>
              <a:t>‹#›</a:t>
            </a:fld>
            <a:endParaRPr lang="en-US"/>
          </a:p>
        </p:txBody>
      </p:sp>
      <p:pic>
        <p:nvPicPr>
          <p:cNvPr id="7" name="Picture 7" descr="NOAA%20color.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9" y="228600"/>
            <a:ext cx="1256459"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2237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5/18/2015</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B6CF2-20DD-4BD9-8E10-72998A57A150}" type="slidenum">
              <a:rPr lang="en-US" smtClean="0"/>
              <a:t>‹#›</a:t>
            </a:fld>
            <a:endParaRPr lang="en-US"/>
          </a:p>
        </p:txBody>
      </p:sp>
      <p:pic>
        <p:nvPicPr>
          <p:cNvPr id="8" name="Picture 7" descr="NOAA%20color.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9" y="228600"/>
            <a:ext cx="1256459"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62956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5/18/2015</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2453683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5/18/2015</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87536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5/18/2015</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2091978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5/18/2015</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2737636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5/18/2015</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B6CF2-20DD-4BD9-8E10-72998A57A150}" type="slidenum">
              <a:rPr lang="en-US" smtClean="0"/>
              <a:t>‹#›</a:t>
            </a:fld>
            <a:endParaRPr lang="en-US"/>
          </a:p>
        </p:txBody>
      </p:sp>
    </p:spTree>
    <p:extLst>
      <p:ext uri="{BB962C8B-B14F-4D97-AF65-F5344CB8AC3E}">
        <p14:creationId xmlns:p14="http://schemas.microsoft.com/office/powerpoint/2010/main" val="39725977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5/18/2015</a:t>
            </a:r>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B6CF2-20DD-4BD9-8E10-72998A57A150}" type="slidenum">
              <a:rPr lang="en-US" smtClean="0"/>
              <a:t>‹#›</a:t>
            </a:fld>
            <a:endParaRPr lang="en-US"/>
          </a:p>
        </p:txBody>
      </p:sp>
      <p:pic>
        <p:nvPicPr>
          <p:cNvPr id="7" name="Picture 7" descr="NOAA%20color.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399" y="228600"/>
            <a:ext cx="1256459"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44674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3.pn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4.png"/><Relationship Id="rId1" Type="http://schemas.openxmlformats.org/officeDocument/2006/relationships/tags" Target="../tags/tag2.x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hyperlink" Target="https://docs.google.com/a/noaa.gov/spreadsheets/d/10CGMxam7TjH0qMbiUWyhrjtqVPlxw1Jl5r2EoFwH8qk/edit?usp=shari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S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 y="1981200"/>
            <a:ext cx="9144000" cy="4876800"/>
          </a:xfrm>
          <a:prstGeom prst="rect">
            <a:avLst/>
          </a:prstGeom>
        </p:spPr>
      </p:pic>
      <p:sp>
        <p:nvSpPr>
          <p:cNvPr id="2" name="Title 1"/>
          <p:cNvSpPr>
            <a:spLocks noGrp="1"/>
          </p:cNvSpPr>
          <p:nvPr>
            <p:ph type="ctrTitle"/>
          </p:nvPr>
        </p:nvSpPr>
        <p:spPr>
          <a:xfrm>
            <a:off x="1143000" y="-3175"/>
            <a:ext cx="8305800" cy="1831975"/>
          </a:xfrm>
          <a:solidFill>
            <a:schemeClr val="bg1">
              <a:alpha val="71000"/>
            </a:schemeClr>
          </a:solidFill>
        </p:spPr>
        <p:txBody>
          <a:bodyPr>
            <a:normAutofit/>
          </a:bodyPr>
          <a:lstStyle/>
          <a:p>
            <a:r>
              <a:rPr lang="en-US" sz="3600" b="1" dirty="0" smtClean="0"/>
              <a:t>NOAA’s Quantitative </a:t>
            </a:r>
            <a:r>
              <a:rPr lang="en-US" sz="3600" b="1" dirty="0"/>
              <a:t>Observing System Assessment </a:t>
            </a:r>
            <a:r>
              <a:rPr lang="en-US" sz="3600" b="1" dirty="0" smtClean="0"/>
              <a:t>Program</a:t>
            </a:r>
            <a:r>
              <a:rPr lang="en-US" sz="3600" dirty="0"/>
              <a:t> </a:t>
            </a:r>
            <a:r>
              <a:rPr lang="en-US" sz="3600" b="1" dirty="0" smtClean="0"/>
              <a:t>(</a:t>
            </a:r>
            <a:r>
              <a:rPr lang="en-US" sz="3600" b="1" dirty="0" smtClean="0"/>
              <a:t>QOSAP</a:t>
            </a:r>
            <a:r>
              <a:rPr lang="en-US" sz="2400" b="1" dirty="0" smtClean="0"/>
              <a:t>)</a:t>
            </a:r>
            <a:endParaRPr lang="en-US" sz="2400" dirty="0"/>
          </a:p>
        </p:txBody>
      </p:sp>
      <p:sp>
        <p:nvSpPr>
          <p:cNvPr id="3" name="Subtitle 2"/>
          <p:cNvSpPr>
            <a:spLocks noGrp="1"/>
          </p:cNvSpPr>
          <p:nvPr>
            <p:ph type="subTitle" idx="1"/>
          </p:nvPr>
        </p:nvSpPr>
        <p:spPr>
          <a:xfrm>
            <a:off x="838200" y="5562600"/>
            <a:ext cx="7239000" cy="1143000"/>
          </a:xfrm>
          <a:solidFill>
            <a:schemeClr val="bg1">
              <a:alpha val="39000"/>
            </a:schemeClr>
          </a:solidFill>
        </p:spPr>
        <p:txBody>
          <a:bodyPr vert="horz" lIns="91440" tIns="45720" rIns="91440" bIns="45720" rtlCol="0" anchor="ctr">
            <a:normAutofit fontScale="67500" lnSpcReduction="20000"/>
          </a:bodyPr>
          <a:lstStyle/>
          <a:p>
            <a:pPr>
              <a:spcBef>
                <a:spcPct val="0"/>
              </a:spcBef>
            </a:pPr>
            <a:r>
              <a:rPr lang="en-US" sz="4400" b="1" dirty="0" smtClean="0">
                <a:solidFill>
                  <a:schemeClr val="tx1"/>
                </a:solidFill>
                <a:latin typeface="+mj-lt"/>
                <a:ea typeface="+mj-ea"/>
                <a:cs typeface="+mj-cs"/>
              </a:rPr>
              <a:t> Robert Atlas </a:t>
            </a:r>
            <a:endParaRPr lang="en-US" sz="4400" b="1" dirty="0">
              <a:solidFill>
                <a:schemeClr val="tx1"/>
              </a:solidFill>
              <a:latin typeface="+mj-lt"/>
              <a:ea typeface="+mj-ea"/>
              <a:cs typeface="+mj-cs"/>
            </a:endParaRPr>
          </a:p>
          <a:p>
            <a:pPr>
              <a:spcBef>
                <a:spcPct val="0"/>
              </a:spcBef>
            </a:pPr>
            <a:r>
              <a:rPr lang="en-US" sz="4400" b="1" dirty="0">
                <a:solidFill>
                  <a:schemeClr val="tx1"/>
                </a:solidFill>
                <a:latin typeface="+mj-lt"/>
                <a:ea typeface="+mj-ea"/>
                <a:cs typeface="+mj-cs"/>
              </a:rPr>
              <a:t>Office of Oceanic and Atmospheric Research</a:t>
            </a:r>
          </a:p>
        </p:txBody>
      </p:sp>
      <p:sp>
        <p:nvSpPr>
          <p:cNvPr id="7" name="Rectangle 6"/>
          <p:cNvSpPr/>
          <p:nvPr/>
        </p:nvSpPr>
        <p:spPr>
          <a:xfrm>
            <a:off x="5591446" y="1996302"/>
            <a:ext cx="3523722" cy="338554"/>
          </a:xfrm>
          <a:prstGeom prst="rect">
            <a:avLst/>
          </a:prstGeom>
        </p:spPr>
        <p:txBody>
          <a:bodyPr wrap="none">
            <a:spAutoFit/>
          </a:bodyPr>
          <a:lstStyle/>
          <a:p>
            <a:r>
              <a:rPr lang="en-US" sz="1600" dirty="0" smtClean="0">
                <a:solidFill>
                  <a:schemeClr val="accent6">
                    <a:lumMod val="75000"/>
                  </a:schemeClr>
                </a:solidFill>
              </a:rPr>
              <a:t>GMAO 7km resolution global nature run</a:t>
            </a:r>
            <a:endParaRPr lang="en-US" sz="1600" dirty="0">
              <a:solidFill>
                <a:schemeClr val="accent6">
                  <a:lumMod val="75000"/>
                </a:schemeClr>
              </a:solidFill>
            </a:endParaRPr>
          </a:p>
        </p:txBody>
      </p:sp>
    </p:spTree>
    <p:extLst>
      <p:ext uri="{BB962C8B-B14F-4D97-AF65-F5344CB8AC3E}">
        <p14:creationId xmlns:p14="http://schemas.microsoft.com/office/powerpoint/2010/main" val="2041363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4532"/>
            <a:ext cx="8229600" cy="1143000"/>
          </a:xfrm>
        </p:spPr>
        <p:txBody>
          <a:bodyPr>
            <a:normAutofit/>
          </a:bodyPr>
          <a:lstStyle/>
          <a:p>
            <a:r>
              <a:rPr lang="en-US" sz="3600" dirty="0" smtClean="0"/>
              <a:t>Recent NOAA AOML OSSE Publications</a:t>
            </a:r>
            <a:endParaRPr lang="en-US" sz="3600" dirty="0"/>
          </a:p>
        </p:txBody>
      </p:sp>
      <p:sp>
        <p:nvSpPr>
          <p:cNvPr id="3" name="Content Placeholder 2"/>
          <p:cNvSpPr>
            <a:spLocks noGrp="1"/>
          </p:cNvSpPr>
          <p:nvPr>
            <p:ph idx="1"/>
          </p:nvPr>
        </p:nvSpPr>
        <p:spPr/>
        <p:txBody>
          <a:bodyPr>
            <a:normAutofit fontScale="92500" lnSpcReduction="10000"/>
          </a:bodyPr>
          <a:lstStyle/>
          <a:p>
            <a:r>
              <a:rPr lang="nb-NO" sz="2000" b="1" dirty="0" err="1"/>
              <a:t>Androulidakis</a:t>
            </a:r>
            <a:r>
              <a:rPr lang="nb-NO" sz="2000" b="1" dirty="0"/>
              <a:t>, Y.S</a:t>
            </a:r>
            <a:r>
              <a:rPr lang="nb-NO" sz="2000" dirty="0"/>
              <a:t>., V.H. </a:t>
            </a:r>
            <a:r>
              <a:rPr lang="nb-NO" sz="2000" dirty="0" err="1"/>
              <a:t>Kourafalou</a:t>
            </a:r>
            <a:r>
              <a:rPr lang="nb-NO" sz="2000" dirty="0"/>
              <a:t>, G.R. Halliwell, M. Le </a:t>
            </a:r>
            <a:r>
              <a:rPr lang="nb-NO" sz="2000" dirty="0" err="1"/>
              <a:t>Henaff</a:t>
            </a:r>
            <a:r>
              <a:rPr lang="nb-NO" sz="2000" dirty="0"/>
              <a:t>, H.S. </a:t>
            </a:r>
            <a:r>
              <a:rPr lang="nb-NO" sz="2000" dirty="0" err="1"/>
              <a:t>Kang</a:t>
            </a:r>
            <a:r>
              <a:rPr lang="nb-NO" sz="2000" dirty="0"/>
              <a:t>, M. </a:t>
            </a:r>
            <a:r>
              <a:rPr lang="nb-NO" sz="2000" dirty="0" err="1"/>
              <a:t>Mehari</a:t>
            </a:r>
            <a:r>
              <a:rPr lang="nb-NO" sz="2000" dirty="0"/>
              <a:t>, and R. Atlas. </a:t>
            </a:r>
            <a:r>
              <a:rPr lang="nb-NO" sz="2000" dirty="0" err="1"/>
              <a:t>Hurricane</a:t>
            </a:r>
            <a:r>
              <a:rPr lang="nb-NO" sz="2000" dirty="0"/>
              <a:t> </a:t>
            </a:r>
            <a:r>
              <a:rPr lang="nb-NO" sz="2000" dirty="0" err="1"/>
              <a:t>interaction</a:t>
            </a:r>
            <a:r>
              <a:rPr lang="nb-NO" sz="2000" dirty="0"/>
              <a:t> </a:t>
            </a:r>
            <a:r>
              <a:rPr lang="nb-NO" sz="2000" dirty="0" err="1"/>
              <a:t>with</a:t>
            </a:r>
            <a:r>
              <a:rPr lang="nb-NO" sz="2000" dirty="0"/>
              <a:t> </a:t>
            </a:r>
            <a:r>
              <a:rPr lang="nb-NO" sz="2000" dirty="0" err="1"/>
              <a:t>the</a:t>
            </a:r>
            <a:r>
              <a:rPr lang="nb-NO" sz="2000" dirty="0"/>
              <a:t> </a:t>
            </a:r>
            <a:r>
              <a:rPr lang="nb-NO" sz="2000" dirty="0" err="1"/>
              <a:t>upper</a:t>
            </a:r>
            <a:r>
              <a:rPr lang="nb-NO" sz="2000" dirty="0"/>
              <a:t> </a:t>
            </a:r>
            <a:r>
              <a:rPr lang="nb-NO" sz="2000" dirty="0" err="1"/>
              <a:t>ocean</a:t>
            </a:r>
            <a:r>
              <a:rPr lang="nb-NO" sz="2000" dirty="0"/>
              <a:t> in </a:t>
            </a:r>
            <a:r>
              <a:rPr lang="nb-NO" sz="2000" dirty="0" err="1"/>
              <a:t>the</a:t>
            </a:r>
            <a:r>
              <a:rPr lang="nb-NO" sz="2000" dirty="0"/>
              <a:t> Amazon-Orinoco </a:t>
            </a:r>
            <a:r>
              <a:rPr lang="nb-NO" sz="2000" dirty="0" err="1"/>
              <a:t>plume</a:t>
            </a:r>
            <a:r>
              <a:rPr lang="nb-NO" sz="2000" dirty="0"/>
              <a:t> region. </a:t>
            </a:r>
            <a:r>
              <a:rPr lang="nb-NO" sz="2000" i="1" dirty="0"/>
              <a:t>Ocean Dynamics</a:t>
            </a:r>
            <a:r>
              <a:rPr lang="nb-NO" sz="2000" dirty="0"/>
              <a:t> </a:t>
            </a:r>
            <a:r>
              <a:rPr lang="nb-NO" sz="2000" dirty="0" smtClean="0"/>
              <a:t>.</a:t>
            </a:r>
            <a:endParaRPr lang="nb-NO" sz="2000" dirty="0"/>
          </a:p>
          <a:p>
            <a:r>
              <a:rPr lang="nb-NO" sz="2000" b="1" dirty="0"/>
              <a:t>Atlas, R., </a:t>
            </a:r>
            <a:r>
              <a:rPr lang="nb-NO" sz="2000" dirty="0"/>
              <a:t>V. </a:t>
            </a:r>
            <a:r>
              <a:rPr lang="nb-NO" sz="2000" dirty="0" err="1"/>
              <a:t>Tallapragada</a:t>
            </a:r>
            <a:r>
              <a:rPr lang="nb-NO" sz="2000" dirty="0"/>
              <a:t>, and S. </a:t>
            </a:r>
            <a:r>
              <a:rPr lang="nb-NO" sz="2000" dirty="0" err="1"/>
              <a:t>Gopalakrishnan</a:t>
            </a:r>
            <a:r>
              <a:rPr lang="nb-NO" sz="2000" dirty="0"/>
              <a:t>. </a:t>
            </a:r>
            <a:r>
              <a:rPr lang="nb-NO" sz="2000" dirty="0" err="1"/>
              <a:t>Advances</a:t>
            </a:r>
            <a:r>
              <a:rPr lang="nb-NO" sz="2000" dirty="0"/>
              <a:t> in </a:t>
            </a:r>
            <a:r>
              <a:rPr lang="nb-NO" sz="2000" dirty="0" err="1"/>
              <a:t>tropical</a:t>
            </a:r>
            <a:r>
              <a:rPr lang="nb-NO" sz="2000" dirty="0"/>
              <a:t> </a:t>
            </a:r>
            <a:r>
              <a:rPr lang="nb-NO" sz="2000" dirty="0" err="1"/>
              <a:t>cyclone</a:t>
            </a:r>
            <a:r>
              <a:rPr lang="nb-NO" sz="2000" dirty="0"/>
              <a:t> </a:t>
            </a:r>
            <a:r>
              <a:rPr lang="nb-NO" sz="2000" dirty="0" err="1"/>
              <a:t>intensity</a:t>
            </a:r>
            <a:r>
              <a:rPr lang="nb-NO" sz="2000" dirty="0"/>
              <a:t> </a:t>
            </a:r>
            <a:r>
              <a:rPr lang="nb-NO" sz="2000" dirty="0" err="1"/>
              <a:t>forecasts</a:t>
            </a:r>
            <a:r>
              <a:rPr lang="nb-NO" sz="2000" dirty="0"/>
              <a:t>. </a:t>
            </a:r>
            <a:r>
              <a:rPr lang="nb-NO" sz="2000" i="1" dirty="0"/>
              <a:t>Marine Technology </a:t>
            </a:r>
            <a:r>
              <a:rPr lang="nb-NO" sz="2000" i="1" dirty="0" err="1"/>
              <a:t>Society</a:t>
            </a:r>
            <a:r>
              <a:rPr lang="nb-NO" sz="2000" i="1" dirty="0"/>
              <a:t> Journal,</a:t>
            </a:r>
            <a:r>
              <a:rPr lang="nb-NO" sz="2000" dirty="0"/>
              <a:t> 49(6):149-160 (doi:10.4031/MTSJ.49.6.2) (2015).</a:t>
            </a:r>
            <a:endParaRPr lang="en-US" sz="2000" dirty="0"/>
          </a:p>
          <a:p>
            <a:r>
              <a:rPr lang="nb-NO" sz="2000" b="1" dirty="0"/>
              <a:t>Atlas, R., </a:t>
            </a:r>
            <a:r>
              <a:rPr lang="nb-NO" sz="2000" dirty="0"/>
              <a:t>L. </a:t>
            </a:r>
            <a:r>
              <a:rPr lang="nb-NO" sz="2000" dirty="0" err="1"/>
              <a:t>Bucci</a:t>
            </a:r>
            <a:r>
              <a:rPr lang="nb-NO" sz="2000" dirty="0"/>
              <a:t>, B. </a:t>
            </a:r>
            <a:r>
              <a:rPr lang="nb-NO" sz="2000" dirty="0" err="1"/>
              <a:t>Annane</a:t>
            </a:r>
            <a:r>
              <a:rPr lang="nb-NO" sz="2000" dirty="0"/>
              <a:t>, R. Hoffman, and S. </a:t>
            </a:r>
            <a:r>
              <a:rPr lang="nb-NO" sz="2000" dirty="0" err="1"/>
              <a:t>Murillo</a:t>
            </a:r>
            <a:r>
              <a:rPr lang="nb-NO" sz="2000" dirty="0"/>
              <a:t>. </a:t>
            </a:r>
            <a:r>
              <a:rPr lang="nb-NO" sz="2000" dirty="0" err="1"/>
              <a:t>Observing</a:t>
            </a:r>
            <a:r>
              <a:rPr lang="nb-NO" sz="2000" dirty="0"/>
              <a:t> System </a:t>
            </a:r>
            <a:r>
              <a:rPr lang="nb-NO" sz="2000" dirty="0" err="1"/>
              <a:t>Simulation</a:t>
            </a:r>
            <a:r>
              <a:rPr lang="nb-NO" sz="2000" dirty="0"/>
              <a:t> Experiments to </a:t>
            </a:r>
            <a:r>
              <a:rPr lang="nb-NO" sz="2000" dirty="0" err="1"/>
              <a:t>assess</a:t>
            </a:r>
            <a:r>
              <a:rPr lang="nb-NO" sz="2000" dirty="0"/>
              <a:t> </a:t>
            </a:r>
            <a:r>
              <a:rPr lang="nb-NO" sz="2000" dirty="0" err="1"/>
              <a:t>the</a:t>
            </a:r>
            <a:r>
              <a:rPr lang="nb-NO" sz="2000" dirty="0"/>
              <a:t> </a:t>
            </a:r>
            <a:r>
              <a:rPr lang="nb-NO" sz="2000" dirty="0" err="1"/>
              <a:t>potential</a:t>
            </a:r>
            <a:r>
              <a:rPr lang="nb-NO" sz="2000" dirty="0"/>
              <a:t> </a:t>
            </a:r>
            <a:r>
              <a:rPr lang="nb-NO" sz="2000" dirty="0" err="1"/>
              <a:t>impact</a:t>
            </a:r>
            <a:r>
              <a:rPr lang="nb-NO" sz="2000" dirty="0"/>
              <a:t> </a:t>
            </a:r>
            <a:r>
              <a:rPr lang="nb-NO" sz="2000" dirty="0" err="1"/>
              <a:t>of</a:t>
            </a:r>
            <a:r>
              <a:rPr lang="nb-NO" sz="2000" dirty="0"/>
              <a:t> </a:t>
            </a:r>
            <a:r>
              <a:rPr lang="nb-NO" sz="2000" dirty="0" err="1"/>
              <a:t>new</a:t>
            </a:r>
            <a:r>
              <a:rPr lang="nb-NO" sz="2000" dirty="0"/>
              <a:t> </a:t>
            </a:r>
            <a:r>
              <a:rPr lang="nb-NO" sz="2000" dirty="0" err="1"/>
              <a:t>observing</a:t>
            </a:r>
            <a:r>
              <a:rPr lang="nb-NO" sz="2000" dirty="0"/>
              <a:t> systems </a:t>
            </a:r>
            <a:r>
              <a:rPr lang="nb-NO" sz="2000" dirty="0" err="1"/>
              <a:t>on</a:t>
            </a:r>
            <a:r>
              <a:rPr lang="nb-NO" sz="2000" dirty="0"/>
              <a:t> </a:t>
            </a:r>
            <a:r>
              <a:rPr lang="nb-NO" sz="2000" dirty="0" err="1"/>
              <a:t>hurricane</a:t>
            </a:r>
            <a:r>
              <a:rPr lang="nb-NO" sz="2000" dirty="0"/>
              <a:t> </a:t>
            </a:r>
            <a:r>
              <a:rPr lang="nb-NO" sz="2000" dirty="0" err="1"/>
              <a:t>forecasting</a:t>
            </a:r>
            <a:r>
              <a:rPr lang="nb-NO" sz="2000" dirty="0"/>
              <a:t>. </a:t>
            </a:r>
            <a:r>
              <a:rPr lang="nb-NO" sz="2000" i="1" dirty="0"/>
              <a:t>Marine Technology </a:t>
            </a:r>
            <a:r>
              <a:rPr lang="nb-NO" sz="2000" i="1" dirty="0" err="1"/>
              <a:t>Society</a:t>
            </a:r>
            <a:r>
              <a:rPr lang="nb-NO" sz="2000" i="1" dirty="0"/>
              <a:t> Journal,</a:t>
            </a:r>
            <a:r>
              <a:rPr lang="nb-NO" sz="2000" dirty="0"/>
              <a:t> 49(6):140-148 (doi:10.4031/MTSJ.49.6.3) (2015).</a:t>
            </a:r>
            <a:endParaRPr lang="en-US" sz="2000" dirty="0"/>
          </a:p>
          <a:p>
            <a:r>
              <a:rPr lang="nb-NO" sz="2000" b="1" dirty="0"/>
              <a:t>Atlas, R., </a:t>
            </a:r>
            <a:r>
              <a:rPr lang="nb-NO" sz="2000" dirty="0"/>
              <a:t>R.N. Hoffman, Z. </a:t>
            </a:r>
            <a:r>
              <a:rPr lang="nb-NO" sz="2000" dirty="0" err="1"/>
              <a:t>Ma</a:t>
            </a:r>
            <a:r>
              <a:rPr lang="nb-NO" sz="2000" dirty="0"/>
              <a:t>, G.D. </a:t>
            </a:r>
            <a:r>
              <a:rPr lang="nb-NO" sz="2000" dirty="0" err="1"/>
              <a:t>Emmitt</a:t>
            </a:r>
            <a:r>
              <a:rPr lang="nb-NO" sz="2000" dirty="0"/>
              <a:t>, S.A. Wood, S. Greco, S. Tucker, L. </a:t>
            </a:r>
            <a:r>
              <a:rPr lang="nb-NO" sz="2000" dirty="0" err="1"/>
              <a:t>Bucci</a:t>
            </a:r>
            <a:r>
              <a:rPr lang="nb-NO" sz="2000" dirty="0"/>
              <a:t>, B. </a:t>
            </a:r>
            <a:r>
              <a:rPr lang="nb-NO" sz="2000" dirty="0" err="1"/>
              <a:t>Annane</a:t>
            </a:r>
            <a:r>
              <a:rPr lang="nb-NO" sz="2000" dirty="0"/>
              <a:t>, R.M. </a:t>
            </a:r>
            <a:r>
              <a:rPr lang="nb-NO" sz="2000" dirty="0" err="1"/>
              <a:t>Hardesty</a:t>
            </a:r>
            <a:r>
              <a:rPr lang="nb-NO" sz="2000" dirty="0"/>
              <a:t>, and S. </a:t>
            </a:r>
            <a:r>
              <a:rPr lang="nb-NO" sz="2000" dirty="0" err="1"/>
              <a:t>Murillo</a:t>
            </a:r>
            <a:r>
              <a:rPr lang="nb-NO" sz="2000" dirty="0"/>
              <a:t>. </a:t>
            </a:r>
            <a:r>
              <a:rPr lang="nb-NO" sz="2000" dirty="0" err="1"/>
              <a:t>Observing</a:t>
            </a:r>
            <a:r>
              <a:rPr lang="nb-NO" sz="2000" dirty="0"/>
              <a:t> system </a:t>
            </a:r>
            <a:r>
              <a:rPr lang="nb-NO" sz="2000" dirty="0" err="1"/>
              <a:t>simulation</a:t>
            </a:r>
            <a:r>
              <a:rPr lang="nb-NO" sz="2000" dirty="0"/>
              <a:t> </a:t>
            </a:r>
            <a:r>
              <a:rPr lang="nb-NO" sz="2000" dirty="0" err="1"/>
              <a:t>experiments</a:t>
            </a:r>
            <a:r>
              <a:rPr lang="nb-NO" sz="2000" dirty="0"/>
              <a:t> (OSSEs) to </a:t>
            </a:r>
            <a:r>
              <a:rPr lang="nb-NO" sz="2000" dirty="0" err="1"/>
              <a:t>evaluate</a:t>
            </a:r>
            <a:r>
              <a:rPr lang="nb-NO" sz="2000" dirty="0"/>
              <a:t> </a:t>
            </a:r>
            <a:r>
              <a:rPr lang="nb-NO" sz="2000" dirty="0" err="1"/>
              <a:t>the</a:t>
            </a:r>
            <a:r>
              <a:rPr lang="nb-NO" sz="2000" dirty="0"/>
              <a:t> </a:t>
            </a:r>
            <a:r>
              <a:rPr lang="nb-NO" sz="2000" dirty="0" err="1"/>
              <a:t>potential</a:t>
            </a:r>
            <a:r>
              <a:rPr lang="nb-NO" sz="2000" dirty="0"/>
              <a:t> </a:t>
            </a:r>
            <a:r>
              <a:rPr lang="nb-NO" sz="2000" dirty="0" err="1"/>
              <a:t>impact</a:t>
            </a:r>
            <a:r>
              <a:rPr lang="nb-NO" sz="2000" dirty="0"/>
              <a:t> </a:t>
            </a:r>
            <a:r>
              <a:rPr lang="nb-NO" sz="2000" dirty="0" err="1"/>
              <a:t>of</a:t>
            </a:r>
            <a:r>
              <a:rPr lang="nb-NO" sz="2000" dirty="0"/>
              <a:t> an </a:t>
            </a:r>
            <a:r>
              <a:rPr lang="nb-NO" sz="2000" dirty="0" err="1"/>
              <a:t>optical</a:t>
            </a:r>
            <a:r>
              <a:rPr lang="nb-NO" sz="2000" dirty="0"/>
              <a:t> </a:t>
            </a:r>
            <a:r>
              <a:rPr lang="nb-NO" sz="2000" dirty="0" err="1"/>
              <a:t>autocovariance</a:t>
            </a:r>
            <a:r>
              <a:rPr lang="nb-NO" sz="2000" dirty="0"/>
              <a:t> </a:t>
            </a:r>
            <a:r>
              <a:rPr lang="nb-NO" sz="2000" dirty="0" err="1"/>
              <a:t>wind</a:t>
            </a:r>
            <a:r>
              <a:rPr lang="nb-NO" sz="2000" dirty="0"/>
              <a:t> </a:t>
            </a:r>
            <a:r>
              <a:rPr lang="nb-NO" sz="2000" dirty="0" err="1"/>
              <a:t>lidar</a:t>
            </a:r>
            <a:r>
              <a:rPr lang="nb-NO" sz="2000" dirty="0"/>
              <a:t> (OAWL) </a:t>
            </a:r>
            <a:r>
              <a:rPr lang="nb-NO" sz="2000" dirty="0" err="1"/>
              <a:t>on</a:t>
            </a:r>
            <a:r>
              <a:rPr lang="nb-NO" sz="2000" dirty="0"/>
              <a:t> </a:t>
            </a:r>
            <a:r>
              <a:rPr lang="nb-NO" sz="2000" dirty="0" err="1"/>
              <a:t>numerical</a:t>
            </a:r>
            <a:r>
              <a:rPr lang="nb-NO" sz="2000" dirty="0"/>
              <a:t> </a:t>
            </a:r>
            <a:r>
              <a:rPr lang="nb-NO" sz="2000" dirty="0" err="1"/>
              <a:t>weather</a:t>
            </a:r>
            <a:r>
              <a:rPr lang="nb-NO" sz="2000" dirty="0"/>
              <a:t> </a:t>
            </a:r>
            <a:r>
              <a:rPr lang="nb-NO" sz="2000" dirty="0" err="1"/>
              <a:t>prediction</a:t>
            </a:r>
            <a:r>
              <a:rPr lang="nb-NO" sz="2000" dirty="0"/>
              <a:t>. </a:t>
            </a:r>
            <a:r>
              <a:rPr lang="nb-NO" sz="2000" i="1" dirty="0"/>
              <a:t>Journal </a:t>
            </a:r>
            <a:r>
              <a:rPr lang="nb-NO" sz="2000" i="1" dirty="0" err="1"/>
              <a:t>of</a:t>
            </a:r>
            <a:r>
              <a:rPr lang="nb-NO" sz="2000" i="1" dirty="0"/>
              <a:t> </a:t>
            </a:r>
            <a:r>
              <a:rPr lang="nb-NO" sz="2000" i="1" dirty="0" err="1"/>
              <a:t>Atmospheric</a:t>
            </a:r>
            <a:r>
              <a:rPr lang="nb-NO" sz="2000" i="1" dirty="0"/>
              <a:t> and </a:t>
            </a:r>
            <a:r>
              <a:rPr lang="nb-NO" sz="2000" i="1" dirty="0" err="1"/>
              <a:t>Oceanic</a:t>
            </a:r>
            <a:r>
              <a:rPr lang="nb-NO" sz="2000" i="1" dirty="0"/>
              <a:t> Technology</a:t>
            </a:r>
            <a:r>
              <a:rPr lang="nb-NO" sz="2000" dirty="0"/>
              <a:t>, 32(9):1593-1613 (doi:10.1175/JTECH-D-15-0038.1) (2015).</a:t>
            </a:r>
            <a:endParaRPr lang="en-US" sz="2000" dirty="0"/>
          </a:p>
          <a:p>
            <a:endParaRPr lang="en-US" sz="2000" dirty="0"/>
          </a:p>
          <a:p>
            <a:endParaRPr lang="en-US" dirty="0"/>
          </a:p>
        </p:txBody>
      </p:sp>
      <p:sp>
        <p:nvSpPr>
          <p:cNvPr id="4" name="Slide Number Placeholder 3"/>
          <p:cNvSpPr>
            <a:spLocks noGrp="1"/>
          </p:cNvSpPr>
          <p:nvPr>
            <p:ph type="sldNum" sz="quarter" idx="12"/>
          </p:nvPr>
        </p:nvSpPr>
        <p:spPr/>
        <p:txBody>
          <a:bodyPr/>
          <a:lstStyle/>
          <a:p>
            <a:fld id="{569B6CF2-20DD-4BD9-8E10-72998A57A150}" type="slidenum">
              <a:rPr lang="en-US" smtClean="0"/>
              <a:t>10</a:t>
            </a:fld>
            <a:endParaRPr lang="en-US"/>
          </a:p>
        </p:txBody>
      </p:sp>
    </p:spTree>
    <p:extLst>
      <p:ext uri="{BB962C8B-B14F-4D97-AF65-F5344CB8AC3E}">
        <p14:creationId xmlns:p14="http://schemas.microsoft.com/office/powerpoint/2010/main" val="1407847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4532"/>
            <a:ext cx="8229600" cy="1143000"/>
          </a:xfrm>
        </p:spPr>
        <p:txBody>
          <a:bodyPr>
            <a:normAutofit/>
          </a:bodyPr>
          <a:lstStyle/>
          <a:p>
            <a:r>
              <a:rPr lang="en-US" sz="3600" dirty="0" smtClean="0"/>
              <a:t>Recent NOAA AOML OSSE Publications</a:t>
            </a:r>
            <a:endParaRPr lang="en-US" sz="3600" dirty="0"/>
          </a:p>
        </p:txBody>
      </p:sp>
      <p:sp>
        <p:nvSpPr>
          <p:cNvPr id="3" name="Content Placeholder 2"/>
          <p:cNvSpPr>
            <a:spLocks noGrp="1"/>
          </p:cNvSpPr>
          <p:nvPr>
            <p:ph idx="1"/>
          </p:nvPr>
        </p:nvSpPr>
        <p:spPr/>
        <p:txBody>
          <a:bodyPr>
            <a:normAutofit fontScale="92500" lnSpcReduction="20000"/>
          </a:bodyPr>
          <a:lstStyle/>
          <a:p>
            <a:r>
              <a:rPr lang="nb-NO" sz="2000" b="1" dirty="0" err="1"/>
              <a:t>Boukabara</a:t>
            </a:r>
            <a:r>
              <a:rPr lang="nb-NO" sz="2000" b="1" dirty="0"/>
              <a:t>, S.A</a:t>
            </a:r>
            <a:r>
              <a:rPr lang="nb-NO" sz="2000" dirty="0"/>
              <a:t>., I. </a:t>
            </a:r>
            <a:r>
              <a:rPr lang="nb-NO" sz="2000" dirty="0" err="1"/>
              <a:t>Moradi</a:t>
            </a:r>
            <a:r>
              <a:rPr lang="nb-NO" sz="2000" dirty="0"/>
              <a:t>, R. Atlas, S.P.F. Casey, L. </a:t>
            </a:r>
            <a:r>
              <a:rPr lang="nb-NO" sz="2000" dirty="0" err="1"/>
              <a:t>Cucurull</a:t>
            </a:r>
            <a:r>
              <a:rPr lang="nb-NO" sz="2000" dirty="0"/>
              <a:t>, R.N. Hoffman, K. Ide, V.K. Kumar, R. Li, Z. Li, M. </a:t>
            </a:r>
            <a:r>
              <a:rPr lang="nb-NO" sz="2000" dirty="0" err="1"/>
              <a:t>Masutani</a:t>
            </a:r>
            <a:r>
              <a:rPr lang="nb-NO" sz="2000" dirty="0"/>
              <a:t>, N. </a:t>
            </a:r>
            <a:r>
              <a:rPr lang="nb-NO" sz="2000" dirty="0" err="1"/>
              <a:t>Shahroudi</a:t>
            </a:r>
            <a:r>
              <a:rPr lang="nb-NO" sz="2000" dirty="0"/>
              <a:t>, J. </a:t>
            </a:r>
            <a:r>
              <a:rPr lang="nb-NO" sz="2000" dirty="0" err="1"/>
              <a:t>Woollen</a:t>
            </a:r>
            <a:r>
              <a:rPr lang="nb-NO" sz="2000" dirty="0"/>
              <a:t>, and Y. Zhou. </a:t>
            </a:r>
            <a:r>
              <a:rPr lang="nb-NO" sz="2000" dirty="0" err="1"/>
              <a:t>Community</a:t>
            </a:r>
            <a:r>
              <a:rPr lang="nb-NO" sz="2000" dirty="0"/>
              <a:t> global </a:t>
            </a:r>
            <a:r>
              <a:rPr lang="nb-NO" sz="2000" dirty="0" err="1"/>
              <a:t>Observing</a:t>
            </a:r>
            <a:r>
              <a:rPr lang="nb-NO" sz="2000" dirty="0"/>
              <a:t> System </a:t>
            </a:r>
            <a:r>
              <a:rPr lang="nb-NO" sz="2000" dirty="0" err="1"/>
              <a:t>Simulation</a:t>
            </a:r>
            <a:r>
              <a:rPr lang="nb-NO" sz="2000" dirty="0"/>
              <a:t> Experiment (OSSE) </a:t>
            </a:r>
            <a:r>
              <a:rPr lang="nb-NO" sz="2000" dirty="0" err="1"/>
              <a:t>package</a:t>
            </a:r>
            <a:r>
              <a:rPr lang="nb-NO" sz="2000" dirty="0"/>
              <a:t>: CGOP—</a:t>
            </a:r>
            <a:r>
              <a:rPr lang="nb-NO" sz="2000" dirty="0" err="1"/>
              <a:t>Description</a:t>
            </a:r>
            <a:r>
              <a:rPr lang="nb-NO" sz="2000" dirty="0"/>
              <a:t> and </a:t>
            </a:r>
            <a:r>
              <a:rPr lang="nb-NO" sz="2000" dirty="0" err="1"/>
              <a:t>usage</a:t>
            </a:r>
            <a:r>
              <a:rPr lang="nb-NO" sz="2000" dirty="0"/>
              <a:t>. </a:t>
            </a:r>
            <a:r>
              <a:rPr lang="nb-NO" sz="2000" i="1" dirty="0"/>
              <a:t>Journal </a:t>
            </a:r>
            <a:r>
              <a:rPr lang="nb-NO" sz="2000" i="1" dirty="0" err="1"/>
              <a:t>of</a:t>
            </a:r>
            <a:r>
              <a:rPr lang="nb-NO" sz="2000" i="1" dirty="0"/>
              <a:t> </a:t>
            </a:r>
            <a:r>
              <a:rPr lang="nb-NO" sz="2000" i="1" dirty="0" err="1"/>
              <a:t>Atmospheric</a:t>
            </a:r>
            <a:r>
              <a:rPr lang="nb-NO" sz="2000" i="1" dirty="0"/>
              <a:t> and </a:t>
            </a:r>
            <a:r>
              <a:rPr lang="nb-NO" sz="2000" i="1" dirty="0" err="1"/>
              <a:t>Oceanic</a:t>
            </a:r>
            <a:r>
              <a:rPr lang="nb-NO" sz="2000" i="1" dirty="0"/>
              <a:t> Technology,</a:t>
            </a:r>
            <a:r>
              <a:rPr lang="nb-NO" sz="2000" dirty="0"/>
              <a:t> 33(8):1759-1777 (doi:10.1175/JTECH-D-16-0012.1) (2016).</a:t>
            </a:r>
            <a:endParaRPr lang="en-US" sz="2000" dirty="0"/>
          </a:p>
          <a:p>
            <a:r>
              <a:rPr lang="nb-NO" sz="2000" b="1" dirty="0" err="1"/>
              <a:t>Boukabara</a:t>
            </a:r>
            <a:r>
              <a:rPr lang="nb-NO" sz="2000" b="1" dirty="0"/>
              <a:t>, S.A</a:t>
            </a:r>
            <a:r>
              <a:rPr lang="nb-NO" sz="2000" dirty="0"/>
              <a:t>., T. Zhu, H.L. </a:t>
            </a:r>
            <a:r>
              <a:rPr lang="nb-NO" sz="2000" dirty="0" err="1"/>
              <a:t>Tolman</a:t>
            </a:r>
            <a:r>
              <a:rPr lang="nb-NO" sz="2000" dirty="0"/>
              <a:t>, S. Lord, S. Goodman, R. Atlas, M. </a:t>
            </a:r>
            <a:r>
              <a:rPr lang="nb-NO" sz="2000" dirty="0" err="1"/>
              <a:t>Goldberg</a:t>
            </a:r>
            <a:r>
              <a:rPr lang="nb-NO" sz="2000" dirty="0"/>
              <a:t>, T. </a:t>
            </a:r>
            <a:r>
              <a:rPr lang="nb-NO" sz="2000" dirty="0" err="1"/>
              <a:t>Auligne</a:t>
            </a:r>
            <a:r>
              <a:rPr lang="nb-NO" sz="2000" dirty="0"/>
              <a:t>, B. Pierce, L. </a:t>
            </a:r>
            <a:r>
              <a:rPr lang="nb-NO" sz="2000" dirty="0" err="1"/>
              <a:t>Cucurull</a:t>
            </a:r>
            <a:r>
              <a:rPr lang="nb-NO" sz="2000" dirty="0"/>
              <a:t>, M. </a:t>
            </a:r>
            <a:r>
              <a:rPr lang="nb-NO" sz="2000" dirty="0" err="1"/>
              <a:t>Zupanski</a:t>
            </a:r>
            <a:r>
              <a:rPr lang="nb-NO" sz="2000" dirty="0"/>
              <a:t>, M. Zhang, I. </a:t>
            </a:r>
            <a:r>
              <a:rPr lang="nb-NO" sz="2000" dirty="0" err="1"/>
              <a:t>Moradi</a:t>
            </a:r>
            <a:r>
              <a:rPr lang="nb-NO" sz="2000" dirty="0"/>
              <a:t>, J. </a:t>
            </a:r>
            <a:r>
              <a:rPr lang="nb-NO" sz="2000" dirty="0" err="1"/>
              <a:t>Otkin</a:t>
            </a:r>
            <a:r>
              <a:rPr lang="nb-NO" sz="2000" dirty="0"/>
              <a:t>, D. </a:t>
            </a:r>
            <a:r>
              <a:rPr lang="nb-NO" sz="2000" dirty="0" err="1"/>
              <a:t>Santek</a:t>
            </a:r>
            <a:r>
              <a:rPr lang="nb-NO" sz="2000" dirty="0"/>
              <a:t>, B. Hoover, Z. Pu, </a:t>
            </a:r>
            <a:r>
              <a:rPr lang="nb-NO" sz="2000" dirty="0" err="1"/>
              <a:t>X</a:t>
            </a:r>
            <a:r>
              <a:rPr lang="nb-NO" sz="2000" dirty="0"/>
              <a:t>. </a:t>
            </a:r>
            <a:r>
              <a:rPr lang="nb-NO" sz="2000" dirty="0" err="1"/>
              <a:t>Zhan</a:t>
            </a:r>
            <a:r>
              <a:rPr lang="nb-NO" sz="2000" dirty="0"/>
              <a:t>, C. </a:t>
            </a:r>
            <a:r>
              <a:rPr lang="nb-NO" sz="2000" dirty="0" err="1"/>
              <a:t>Hain</a:t>
            </a:r>
            <a:r>
              <a:rPr lang="nb-NO" sz="2000" dirty="0"/>
              <a:t>, E. </a:t>
            </a:r>
            <a:r>
              <a:rPr lang="nb-NO" sz="2000" dirty="0" err="1"/>
              <a:t>Kalnay</a:t>
            </a:r>
            <a:r>
              <a:rPr lang="nb-NO" sz="2000" dirty="0"/>
              <a:t>, D. </a:t>
            </a:r>
            <a:r>
              <a:rPr lang="nb-NO" sz="2000" dirty="0" err="1"/>
              <a:t>Hotta</a:t>
            </a:r>
            <a:r>
              <a:rPr lang="nb-NO" sz="2000" dirty="0"/>
              <a:t>, S. </a:t>
            </a:r>
            <a:r>
              <a:rPr lang="nb-NO" sz="2000" dirty="0" err="1"/>
              <a:t>Nolin</a:t>
            </a:r>
            <a:r>
              <a:rPr lang="nb-NO" sz="2000" dirty="0"/>
              <a:t>, E. </a:t>
            </a:r>
            <a:r>
              <a:rPr lang="nb-NO" sz="2000" dirty="0" err="1"/>
              <a:t>Bayler</a:t>
            </a:r>
            <a:r>
              <a:rPr lang="nb-NO" sz="2000" dirty="0"/>
              <a:t>, A. </a:t>
            </a:r>
            <a:r>
              <a:rPr lang="nb-NO" sz="2000" dirty="0" err="1"/>
              <a:t>Mehra</a:t>
            </a:r>
            <a:r>
              <a:rPr lang="nb-NO" sz="2000" dirty="0"/>
              <a:t>, S.P.F. Casey, D. </a:t>
            </a:r>
            <a:r>
              <a:rPr lang="nb-NO" sz="2000" dirty="0" err="1"/>
              <a:t>Lindsey</a:t>
            </a:r>
            <a:r>
              <a:rPr lang="nb-NO" sz="2000" dirty="0"/>
              <a:t>, L. </a:t>
            </a:r>
            <a:r>
              <a:rPr lang="nb-NO" sz="2000" dirty="0" err="1"/>
              <a:t>Grasso</a:t>
            </a:r>
            <a:r>
              <a:rPr lang="nb-NO" sz="2000" dirty="0"/>
              <a:t>, K. Kumar, A. Powell, J. </a:t>
            </a:r>
            <a:r>
              <a:rPr lang="nb-NO" sz="2000" dirty="0" err="1"/>
              <a:t>Xu</a:t>
            </a:r>
            <a:r>
              <a:rPr lang="nb-NO" sz="2000" dirty="0"/>
              <a:t>, T. </a:t>
            </a:r>
            <a:r>
              <a:rPr lang="nb-NO" sz="2000" dirty="0" err="1"/>
              <a:t>Greenwald</a:t>
            </a:r>
            <a:r>
              <a:rPr lang="nb-NO" sz="2000" dirty="0"/>
              <a:t>, J. </a:t>
            </a:r>
            <a:r>
              <a:rPr lang="nb-NO" sz="2000" dirty="0" err="1"/>
              <a:t>Zajic</a:t>
            </a:r>
            <a:r>
              <a:rPr lang="nb-NO" sz="2000" dirty="0"/>
              <a:t>, J. Li, J. Li, B. Li, J. Liu, L. Fang, P. Wang, and T.-C. Chen. S4: An O2R/R2O </a:t>
            </a:r>
            <a:r>
              <a:rPr lang="nb-NO" sz="2000" dirty="0" err="1"/>
              <a:t>infrastructure</a:t>
            </a:r>
            <a:r>
              <a:rPr lang="nb-NO" sz="2000" dirty="0"/>
              <a:t> for </a:t>
            </a:r>
            <a:r>
              <a:rPr lang="nb-NO" sz="2000" dirty="0" err="1"/>
              <a:t>optimizing</a:t>
            </a:r>
            <a:r>
              <a:rPr lang="nb-NO" sz="2000" dirty="0"/>
              <a:t> </a:t>
            </a:r>
            <a:r>
              <a:rPr lang="nb-NO" sz="2000" dirty="0" err="1"/>
              <a:t>satellite</a:t>
            </a:r>
            <a:r>
              <a:rPr lang="nb-NO" sz="2000" dirty="0"/>
              <a:t> data </a:t>
            </a:r>
            <a:r>
              <a:rPr lang="nb-NO" sz="2000" dirty="0" err="1"/>
              <a:t>utilization</a:t>
            </a:r>
            <a:r>
              <a:rPr lang="nb-NO" sz="2000" dirty="0"/>
              <a:t> in NOAA </a:t>
            </a:r>
            <a:r>
              <a:rPr lang="nb-NO" sz="2000" dirty="0" err="1"/>
              <a:t>numerical</a:t>
            </a:r>
            <a:r>
              <a:rPr lang="nb-NO" sz="2000" dirty="0"/>
              <a:t> </a:t>
            </a:r>
            <a:r>
              <a:rPr lang="nb-NO" sz="2000" dirty="0" err="1"/>
              <a:t>modeling</a:t>
            </a:r>
            <a:r>
              <a:rPr lang="nb-NO" sz="2000" dirty="0"/>
              <a:t> systems: A </a:t>
            </a:r>
            <a:r>
              <a:rPr lang="nb-NO" sz="2000" dirty="0" err="1"/>
              <a:t>step</a:t>
            </a:r>
            <a:r>
              <a:rPr lang="nb-NO" sz="2000" dirty="0"/>
              <a:t> </a:t>
            </a:r>
            <a:r>
              <a:rPr lang="nb-NO" sz="2000" dirty="0" err="1"/>
              <a:t>toward</a:t>
            </a:r>
            <a:r>
              <a:rPr lang="nb-NO" sz="2000" dirty="0"/>
              <a:t> </a:t>
            </a:r>
            <a:r>
              <a:rPr lang="nb-NO" sz="2000" dirty="0" err="1"/>
              <a:t>bridging</a:t>
            </a:r>
            <a:r>
              <a:rPr lang="nb-NO" sz="2000" dirty="0"/>
              <a:t> </a:t>
            </a:r>
            <a:r>
              <a:rPr lang="nb-NO" sz="2000" dirty="0" err="1"/>
              <a:t>the</a:t>
            </a:r>
            <a:r>
              <a:rPr lang="nb-NO" sz="2000" dirty="0"/>
              <a:t> gap </a:t>
            </a:r>
            <a:r>
              <a:rPr lang="nb-NO" sz="2000" dirty="0" err="1"/>
              <a:t>between</a:t>
            </a:r>
            <a:r>
              <a:rPr lang="nb-NO" sz="2000" dirty="0"/>
              <a:t> </a:t>
            </a:r>
            <a:r>
              <a:rPr lang="nb-NO" sz="2000" dirty="0" err="1"/>
              <a:t>research</a:t>
            </a:r>
            <a:r>
              <a:rPr lang="nb-NO" sz="2000" dirty="0"/>
              <a:t> and </a:t>
            </a:r>
            <a:r>
              <a:rPr lang="nb-NO" sz="2000" dirty="0" err="1"/>
              <a:t>operations</a:t>
            </a:r>
            <a:r>
              <a:rPr lang="nb-NO" sz="2000" dirty="0"/>
              <a:t>. </a:t>
            </a:r>
            <a:r>
              <a:rPr lang="nb-NO" sz="2000" i="1" dirty="0"/>
              <a:t>Bulletin </a:t>
            </a:r>
            <a:r>
              <a:rPr lang="nb-NO" sz="2000" i="1" dirty="0" err="1"/>
              <a:t>of</a:t>
            </a:r>
            <a:r>
              <a:rPr lang="nb-NO" sz="2000" i="1" dirty="0"/>
              <a:t> </a:t>
            </a:r>
            <a:r>
              <a:rPr lang="nb-NO" sz="2000" i="1" dirty="0" err="1"/>
              <a:t>the</a:t>
            </a:r>
            <a:r>
              <a:rPr lang="nb-NO" sz="2000" i="1" dirty="0"/>
              <a:t> American </a:t>
            </a:r>
            <a:r>
              <a:rPr lang="nb-NO" sz="2000" i="1" dirty="0" err="1"/>
              <a:t>Meteorological</a:t>
            </a:r>
            <a:r>
              <a:rPr lang="nb-NO" sz="2000" i="1" dirty="0"/>
              <a:t> </a:t>
            </a:r>
            <a:r>
              <a:rPr lang="nb-NO" sz="2000" i="1" dirty="0" err="1"/>
              <a:t>Society</a:t>
            </a:r>
            <a:r>
              <a:rPr lang="nb-NO" sz="2000" dirty="0"/>
              <a:t> (in press).</a:t>
            </a:r>
            <a:endParaRPr lang="en-US" sz="2000" dirty="0"/>
          </a:p>
          <a:p>
            <a:r>
              <a:rPr lang="nb-NO" sz="1800" b="1" dirty="0"/>
              <a:t>Halliwell, G.R</a:t>
            </a:r>
            <a:r>
              <a:rPr lang="nb-NO" sz="1800" dirty="0"/>
              <a:t>., A. </a:t>
            </a:r>
            <a:r>
              <a:rPr lang="nb-NO" sz="1800" dirty="0" err="1"/>
              <a:t>Srinivasan</a:t>
            </a:r>
            <a:r>
              <a:rPr lang="nb-NO" sz="1800" dirty="0"/>
              <a:t>, V. </a:t>
            </a:r>
            <a:r>
              <a:rPr lang="nb-NO" sz="1800" dirty="0" err="1"/>
              <a:t>Kourafalou</a:t>
            </a:r>
            <a:r>
              <a:rPr lang="nb-NO" sz="1800" dirty="0"/>
              <a:t>, H. </a:t>
            </a:r>
            <a:r>
              <a:rPr lang="nb-NO" sz="1800" dirty="0" err="1"/>
              <a:t>Yang</a:t>
            </a:r>
            <a:r>
              <a:rPr lang="nb-NO" sz="1800" dirty="0"/>
              <a:t>, D. Willey, M. Le </a:t>
            </a:r>
            <a:r>
              <a:rPr lang="nb-NO" sz="1800" dirty="0" err="1"/>
              <a:t>Henaff</a:t>
            </a:r>
            <a:r>
              <a:rPr lang="nb-NO" sz="1800" dirty="0"/>
              <a:t>, and R. Atlas. </a:t>
            </a:r>
            <a:r>
              <a:rPr lang="nb-NO" sz="1800" dirty="0" err="1"/>
              <a:t>Rigorous</a:t>
            </a:r>
            <a:r>
              <a:rPr lang="nb-NO" sz="1800" dirty="0"/>
              <a:t> </a:t>
            </a:r>
            <a:r>
              <a:rPr lang="nb-NO" sz="1800" dirty="0" err="1"/>
              <a:t>evaluation</a:t>
            </a:r>
            <a:r>
              <a:rPr lang="nb-NO" sz="1800" dirty="0"/>
              <a:t> </a:t>
            </a:r>
            <a:r>
              <a:rPr lang="nb-NO" sz="1800" dirty="0" err="1"/>
              <a:t>of</a:t>
            </a:r>
            <a:r>
              <a:rPr lang="nb-NO" sz="1800" dirty="0"/>
              <a:t> a fraternal </a:t>
            </a:r>
            <a:r>
              <a:rPr lang="nb-NO" sz="1800" dirty="0" err="1"/>
              <a:t>twin</a:t>
            </a:r>
            <a:r>
              <a:rPr lang="nb-NO" sz="1800" dirty="0"/>
              <a:t> </a:t>
            </a:r>
            <a:r>
              <a:rPr lang="nb-NO" sz="1800" dirty="0" err="1"/>
              <a:t>ocean</a:t>
            </a:r>
            <a:r>
              <a:rPr lang="nb-NO" sz="1800" dirty="0"/>
              <a:t> OSSE system for </a:t>
            </a:r>
            <a:r>
              <a:rPr lang="nb-NO" sz="1800" dirty="0" err="1"/>
              <a:t>the</a:t>
            </a:r>
            <a:r>
              <a:rPr lang="nb-NO" sz="1800" dirty="0"/>
              <a:t> </a:t>
            </a:r>
            <a:r>
              <a:rPr lang="nb-NO" sz="1800" dirty="0" err="1"/>
              <a:t>open</a:t>
            </a:r>
            <a:r>
              <a:rPr lang="nb-NO" sz="1800" dirty="0"/>
              <a:t> Gulf </a:t>
            </a:r>
            <a:r>
              <a:rPr lang="nb-NO" sz="1800" dirty="0" err="1"/>
              <a:t>of</a:t>
            </a:r>
            <a:r>
              <a:rPr lang="nb-NO" sz="1800" dirty="0"/>
              <a:t> Mexico. </a:t>
            </a:r>
            <a:r>
              <a:rPr lang="nb-NO" sz="1800" i="1" dirty="0"/>
              <a:t>Journal </a:t>
            </a:r>
            <a:r>
              <a:rPr lang="nb-NO" sz="1800" i="1" dirty="0" err="1"/>
              <a:t>of</a:t>
            </a:r>
            <a:r>
              <a:rPr lang="nb-NO" sz="1800" i="1" dirty="0"/>
              <a:t> </a:t>
            </a:r>
            <a:r>
              <a:rPr lang="nb-NO" sz="1800" i="1" dirty="0" err="1"/>
              <a:t>Oceanic</a:t>
            </a:r>
            <a:r>
              <a:rPr lang="nb-NO" sz="1800" i="1" dirty="0"/>
              <a:t> and </a:t>
            </a:r>
            <a:r>
              <a:rPr lang="nb-NO" sz="1800" i="1" dirty="0" err="1"/>
              <a:t>Atmospheric</a:t>
            </a:r>
            <a:r>
              <a:rPr lang="nb-NO" sz="1800" i="1" dirty="0"/>
              <a:t> Technology,</a:t>
            </a:r>
            <a:r>
              <a:rPr lang="nb-NO" sz="1800" dirty="0"/>
              <a:t> 31(1):105-130 (doi:10.1175/JTECH-D-13-00011.1) (2014).</a:t>
            </a:r>
            <a:endParaRPr lang="en-US" sz="1800" dirty="0"/>
          </a:p>
          <a:p>
            <a:endParaRPr lang="en-US" dirty="0"/>
          </a:p>
        </p:txBody>
      </p:sp>
      <p:sp>
        <p:nvSpPr>
          <p:cNvPr id="4" name="Slide Number Placeholder 3"/>
          <p:cNvSpPr>
            <a:spLocks noGrp="1"/>
          </p:cNvSpPr>
          <p:nvPr>
            <p:ph type="sldNum" sz="quarter" idx="12"/>
          </p:nvPr>
        </p:nvSpPr>
        <p:spPr/>
        <p:txBody>
          <a:bodyPr/>
          <a:lstStyle/>
          <a:p>
            <a:fld id="{569B6CF2-20DD-4BD9-8E10-72998A57A150}" type="slidenum">
              <a:rPr lang="en-US" smtClean="0"/>
              <a:t>11</a:t>
            </a:fld>
            <a:endParaRPr lang="en-US"/>
          </a:p>
        </p:txBody>
      </p:sp>
    </p:spTree>
    <p:extLst>
      <p:ext uri="{BB962C8B-B14F-4D97-AF65-F5344CB8AC3E}">
        <p14:creationId xmlns:p14="http://schemas.microsoft.com/office/powerpoint/2010/main" val="711235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4532"/>
            <a:ext cx="8229600" cy="1143000"/>
          </a:xfrm>
        </p:spPr>
        <p:txBody>
          <a:bodyPr>
            <a:normAutofit/>
          </a:bodyPr>
          <a:lstStyle/>
          <a:p>
            <a:r>
              <a:rPr lang="en-US" sz="3600" dirty="0" smtClean="0"/>
              <a:t>Recent NOAA AOML OSSE Publications</a:t>
            </a:r>
            <a:endParaRPr lang="en-US" sz="3600" dirty="0"/>
          </a:p>
        </p:txBody>
      </p:sp>
      <p:sp>
        <p:nvSpPr>
          <p:cNvPr id="3" name="Content Placeholder 2"/>
          <p:cNvSpPr>
            <a:spLocks noGrp="1"/>
          </p:cNvSpPr>
          <p:nvPr>
            <p:ph idx="1"/>
          </p:nvPr>
        </p:nvSpPr>
        <p:spPr/>
        <p:txBody>
          <a:bodyPr>
            <a:normAutofit fontScale="92500" lnSpcReduction="10000"/>
          </a:bodyPr>
          <a:lstStyle/>
          <a:p>
            <a:r>
              <a:rPr lang="nb-NO" sz="2000" b="1" dirty="0"/>
              <a:t>Hoffman, R.N</a:t>
            </a:r>
            <a:r>
              <a:rPr lang="nb-NO" sz="2000" dirty="0"/>
              <a:t>., and R. Atlas. </a:t>
            </a:r>
            <a:r>
              <a:rPr lang="nb-NO" sz="2000" dirty="0" err="1"/>
              <a:t>Future</a:t>
            </a:r>
            <a:r>
              <a:rPr lang="nb-NO" sz="2000" dirty="0"/>
              <a:t> </a:t>
            </a:r>
            <a:r>
              <a:rPr lang="nb-NO" sz="2000" dirty="0" err="1"/>
              <a:t>observing</a:t>
            </a:r>
            <a:r>
              <a:rPr lang="nb-NO" sz="2000" dirty="0"/>
              <a:t> system </a:t>
            </a:r>
            <a:r>
              <a:rPr lang="nb-NO" sz="2000" dirty="0" err="1"/>
              <a:t>simulation</a:t>
            </a:r>
            <a:r>
              <a:rPr lang="nb-NO" sz="2000" dirty="0"/>
              <a:t> </a:t>
            </a:r>
            <a:r>
              <a:rPr lang="nb-NO" sz="2000" dirty="0" err="1"/>
              <a:t>experiments</a:t>
            </a:r>
            <a:r>
              <a:rPr lang="nb-NO" sz="2000" dirty="0"/>
              <a:t>. </a:t>
            </a:r>
            <a:r>
              <a:rPr lang="nb-NO" sz="2000" i="1" dirty="0"/>
              <a:t>Bulletin </a:t>
            </a:r>
            <a:r>
              <a:rPr lang="nb-NO" sz="2000" i="1" dirty="0" err="1"/>
              <a:t>of</a:t>
            </a:r>
            <a:r>
              <a:rPr lang="nb-NO" sz="2000" i="1" dirty="0"/>
              <a:t> </a:t>
            </a:r>
            <a:r>
              <a:rPr lang="nb-NO" sz="2000" i="1" dirty="0" err="1"/>
              <a:t>the</a:t>
            </a:r>
            <a:r>
              <a:rPr lang="nb-NO" sz="2000" i="1" dirty="0"/>
              <a:t> American </a:t>
            </a:r>
            <a:r>
              <a:rPr lang="nb-NO" sz="2000" i="1" dirty="0" err="1"/>
              <a:t>Meteorological</a:t>
            </a:r>
            <a:r>
              <a:rPr lang="nb-NO" sz="2000" i="1" dirty="0"/>
              <a:t> </a:t>
            </a:r>
            <a:r>
              <a:rPr lang="nb-NO" sz="2000" i="1" dirty="0" err="1"/>
              <a:t>Society</a:t>
            </a:r>
            <a:r>
              <a:rPr lang="nb-NO" sz="2000" i="1" dirty="0"/>
              <a:t>,</a:t>
            </a:r>
            <a:r>
              <a:rPr lang="nb-NO" sz="2000" dirty="0"/>
              <a:t> 97(9):___-___ (doi:10.1175/BAMS-D-15-00200.1) (2016).</a:t>
            </a:r>
            <a:endParaRPr lang="en-US" sz="2000" dirty="0"/>
          </a:p>
          <a:p>
            <a:r>
              <a:rPr lang="nb-NO" sz="2000" b="1" dirty="0"/>
              <a:t>Hoffman, R.N</a:t>
            </a:r>
            <a:r>
              <a:rPr lang="nb-NO" sz="2000" dirty="0"/>
              <a:t>., S.-A. </a:t>
            </a:r>
            <a:r>
              <a:rPr lang="nb-NO" sz="2000" dirty="0" err="1"/>
              <a:t>Boukabara</a:t>
            </a:r>
            <a:r>
              <a:rPr lang="nb-NO" sz="2000" dirty="0"/>
              <a:t>, V.K. Kumar, K. Garrett, S.P.F. Casey, and R. Atlas. An </a:t>
            </a:r>
            <a:r>
              <a:rPr lang="nb-NO" sz="2000" dirty="0" err="1"/>
              <a:t>empirical</a:t>
            </a:r>
            <a:r>
              <a:rPr lang="nb-NO" sz="2000" dirty="0"/>
              <a:t> </a:t>
            </a:r>
            <a:r>
              <a:rPr lang="nb-NO" sz="2000" dirty="0" err="1"/>
              <a:t>cumulative</a:t>
            </a:r>
            <a:r>
              <a:rPr lang="nb-NO" sz="2000" dirty="0"/>
              <a:t> </a:t>
            </a:r>
            <a:r>
              <a:rPr lang="nb-NO" sz="2000" dirty="0" err="1"/>
              <a:t>density</a:t>
            </a:r>
            <a:r>
              <a:rPr lang="nb-NO" sz="2000" dirty="0"/>
              <a:t> </a:t>
            </a:r>
            <a:r>
              <a:rPr lang="nb-NO" sz="2000" dirty="0" err="1"/>
              <a:t>function</a:t>
            </a:r>
            <a:r>
              <a:rPr lang="nb-NO" sz="2000" dirty="0"/>
              <a:t> </a:t>
            </a:r>
            <a:r>
              <a:rPr lang="nb-NO" sz="2000" dirty="0" err="1"/>
              <a:t>approach</a:t>
            </a:r>
            <a:r>
              <a:rPr lang="nb-NO" sz="2000" dirty="0"/>
              <a:t> to </a:t>
            </a:r>
            <a:r>
              <a:rPr lang="nb-NO" sz="2000" dirty="0" err="1"/>
              <a:t>defining</a:t>
            </a:r>
            <a:r>
              <a:rPr lang="nb-NO" sz="2000" dirty="0"/>
              <a:t> </a:t>
            </a:r>
            <a:r>
              <a:rPr lang="nb-NO" sz="2000" dirty="0" err="1"/>
              <a:t>summary</a:t>
            </a:r>
            <a:r>
              <a:rPr lang="nb-NO" sz="2000" dirty="0"/>
              <a:t> NWP </a:t>
            </a:r>
            <a:r>
              <a:rPr lang="nb-NO" sz="2000" dirty="0" err="1"/>
              <a:t>forecast</a:t>
            </a:r>
            <a:r>
              <a:rPr lang="nb-NO" sz="2000" dirty="0"/>
              <a:t> </a:t>
            </a:r>
            <a:r>
              <a:rPr lang="nb-NO" sz="2000" dirty="0" err="1"/>
              <a:t>assessment</a:t>
            </a:r>
            <a:r>
              <a:rPr lang="nb-NO" sz="2000" dirty="0"/>
              <a:t> </a:t>
            </a:r>
            <a:r>
              <a:rPr lang="nb-NO" sz="2000" dirty="0" err="1"/>
              <a:t>metrics</a:t>
            </a:r>
            <a:r>
              <a:rPr lang="nb-NO" sz="2000" dirty="0"/>
              <a:t>. </a:t>
            </a:r>
            <a:r>
              <a:rPr lang="nb-NO" sz="2000" i="1" dirty="0" err="1"/>
              <a:t>Monthly</a:t>
            </a:r>
            <a:r>
              <a:rPr lang="nb-NO" sz="2000" i="1" dirty="0"/>
              <a:t> </a:t>
            </a:r>
            <a:r>
              <a:rPr lang="nb-NO" sz="2000" i="1" dirty="0" err="1"/>
              <a:t>Weather</a:t>
            </a:r>
            <a:r>
              <a:rPr lang="nb-NO" sz="2000" i="1" dirty="0"/>
              <a:t> </a:t>
            </a:r>
            <a:r>
              <a:rPr lang="nb-NO" sz="2000" i="1" dirty="0" err="1"/>
              <a:t>Review</a:t>
            </a:r>
            <a:r>
              <a:rPr lang="nb-NO" sz="2000" i="1" dirty="0"/>
              <a:t> </a:t>
            </a:r>
            <a:r>
              <a:rPr lang="nb-NO" sz="2000" dirty="0"/>
              <a:t>(in press).</a:t>
            </a:r>
            <a:endParaRPr lang="en-US" sz="2000" dirty="0"/>
          </a:p>
          <a:p>
            <a:r>
              <a:rPr lang="nb-NO" sz="2000" b="1" dirty="0" err="1"/>
              <a:t>Kourafalou</a:t>
            </a:r>
            <a:r>
              <a:rPr lang="nb-NO" sz="2000" b="1" i="1" dirty="0"/>
              <a:t>,</a:t>
            </a:r>
            <a:r>
              <a:rPr lang="nb-NO" sz="2000" b="1" dirty="0"/>
              <a:t> V.H</a:t>
            </a:r>
            <a:r>
              <a:rPr lang="nb-NO" sz="2000" dirty="0"/>
              <a:t>., Y.S. </a:t>
            </a:r>
            <a:r>
              <a:rPr lang="nb-NO" sz="2000" dirty="0" err="1"/>
              <a:t>Androulidakis</a:t>
            </a:r>
            <a:r>
              <a:rPr lang="nb-NO" sz="2000" dirty="0"/>
              <a:t>, G.R. Halliwell, H.-S. </a:t>
            </a:r>
            <a:r>
              <a:rPr lang="nb-NO" sz="2000" dirty="0" err="1"/>
              <a:t>Kang</a:t>
            </a:r>
            <a:r>
              <a:rPr lang="nb-NO" sz="2000" dirty="0"/>
              <a:t>, M. </a:t>
            </a:r>
            <a:r>
              <a:rPr lang="nb-NO" sz="2000" dirty="0" err="1"/>
              <a:t>Mehari</a:t>
            </a:r>
            <a:r>
              <a:rPr lang="nb-NO" sz="2000" dirty="0"/>
              <a:t>, M. Le </a:t>
            </a:r>
            <a:r>
              <a:rPr lang="nb-NO" sz="2000" dirty="0" err="1"/>
              <a:t>Henaff</a:t>
            </a:r>
            <a:r>
              <a:rPr lang="nb-NO" sz="2000" dirty="0"/>
              <a:t>, R. Atlas, and R. </a:t>
            </a:r>
            <a:r>
              <a:rPr lang="nb-NO" sz="2000" dirty="0" err="1"/>
              <a:t>Lumpkin</a:t>
            </a:r>
            <a:r>
              <a:rPr lang="nb-NO" sz="2000" dirty="0"/>
              <a:t>. North Atlantic Ocean OSSE system </a:t>
            </a:r>
            <a:r>
              <a:rPr lang="nb-NO" sz="2000" dirty="0" err="1"/>
              <a:t>development</a:t>
            </a:r>
            <a:r>
              <a:rPr lang="nb-NO" sz="2000" dirty="0"/>
              <a:t>: Nature Run </a:t>
            </a:r>
            <a:r>
              <a:rPr lang="nb-NO" sz="2000" dirty="0" err="1"/>
              <a:t>evaluation</a:t>
            </a:r>
            <a:r>
              <a:rPr lang="nb-NO" sz="2000" dirty="0"/>
              <a:t> and </a:t>
            </a:r>
            <a:r>
              <a:rPr lang="nb-NO" sz="2000" dirty="0" err="1"/>
              <a:t>application</a:t>
            </a:r>
            <a:r>
              <a:rPr lang="nb-NO" sz="2000" dirty="0"/>
              <a:t> to </a:t>
            </a:r>
            <a:r>
              <a:rPr lang="nb-NO" sz="2000" dirty="0" err="1"/>
              <a:t>hurricane</a:t>
            </a:r>
            <a:r>
              <a:rPr lang="nb-NO" sz="2000" dirty="0"/>
              <a:t> </a:t>
            </a:r>
            <a:r>
              <a:rPr lang="nb-NO" sz="2000" dirty="0" err="1"/>
              <a:t>interaction</a:t>
            </a:r>
            <a:r>
              <a:rPr lang="nb-NO" sz="2000" dirty="0"/>
              <a:t> </a:t>
            </a:r>
            <a:r>
              <a:rPr lang="nb-NO" sz="2000" dirty="0" err="1"/>
              <a:t>with</a:t>
            </a:r>
            <a:r>
              <a:rPr lang="nb-NO" sz="2000" dirty="0"/>
              <a:t> </a:t>
            </a:r>
            <a:r>
              <a:rPr lang="nb-NO" sz="2000" dirty="0" err="1"/>
              <a:t>the</a:t>
            </a:r>
            <a:r>
              <a:rPr lang="nb-NO" sz="2000" dirty="0"/>
              <a:t> Gulf </a:t>
            </a:r>
            <a:r>
              <a:rPr lang="nb-NO" sz="2000" dirty="0" err="1"/>
              <a:t>Stream</a:t>
            </a:r>
            <a:r>
              <a:rPr lang="nb-NO" sz="2000" dirty="0"/>
              <a:t>. </a:t>
            </a:r>
            <a:r>
              <a:rPr lang="nb-NO" sz="2000" i="1" dirty="0"/>
              <a:t>Progress in </a:t>
            </a:r>
            <a:r>
              <a:rPr lang="nb-NO" sz="2000" i="1" dirty="0" err="1"/>
              <a:t>Oceanography</a:t>
            </a:r>
            <a:r>
              <a:rPr lang="nb-NO" sz="2000" i="1" dirty="0"/>
              <a:t> </a:t>
            </a:r>
            <a:r>
              <a:rPr lang="nb-NO" sz="2000" dirty="0"/>
              <a:t>(</a:t>
            </a:r>
            <a:r>
              <a:rPr lang="nb-NO" sz="2000" dirty="0" err="1"/>
              <a:t>submitted</a:t>
            </a:r>
            <a:r>
              <a:rPr lang="nb-NO" sz="2000" dirty="0"/>
              <a:t>).</a:t>
            </a:r>
            <a:endParaRPr lang="en-US" sz="2000" dirty="0"/>
          </a:p>
          <a:p>
            <a:r>
              <a:rPr lang="nb-NO" sz="2000" b="1" dirty="0"/>
              <a:t>Lee, P</a:t>
            </a:r>
            <a:r>
              <a:rPr lang="nb-NO" sz="2000" dirty="0"/>
              <a:t>., R. Atlas, G. </a:t>
            </a:r>
            <a:r>
              <a:rPr lang="nb-NO" sz="2000" dirty="0" err="1"/>
              <a:t>Carmichael</a:t>
            </a:r>
            <a:r>
              <a:rPr lang="nb-NO" sz="2000" dirty="0"/>
              <a:t>, Y. Tang, B. Pierce, A.P. </a:t>
            </a:r>
            <a:r>
              <a:rPr lang="nb-NO" sz="2000" dirty="0" err="1"/>
              <a:t>Biazar</a:t>
            </a:r>
            <a:r>
              <a:rPr lang="nb-NO" sz="2000" dirty="0"/>
              <a:t>, L. Pan, H. Kim, D. </a:t>
            </a:r>
            <a:r>
              <a:rPr lang="nb-NO" sz="2000" dirty="0" err="1"/>
              <a:t>Tong</a:t>
            </a:r>
            <a:r>
              <a:rPr lang="nb-NO" sz="2000" dirty="0"/>
              <a:t>, and W. Chen. </a:t>
            </a:r>
            <a:r>
              <a:rPr lang="nb-NO" sz="2000" dirty="0" err="1"/>
              <a:t>Observing</a:t>
            </a:r>
            <a:r>
              <a:rPr lang="nb-NO" sz="2000" dirty="0"/>
              <a:t> System </a:t>
            </a:r>
            <a:r>
              <a:rPr lang="nb-NO" sz="2000" dirty="0" err="1"/>
              <a:t>Simulation</a:t>
            </a:r>
            <a:r>
              <a:rPr lang="nb-NO" sz="2000" dirty="0"/>
              <a:t> Experiments (OSSEs) </a:t>
            </a:r>
            <a:r>
              <a:rPr lang="nb-NO" sz="2000" dirty="0" err="1"/>
              <a:t>using</a:t>
            </a:r>
            <a:r>
              <a:rPr lang="nb-NO" sz="2000" dirty="0"/>
              <a:t> a regional air </a:t>
            </a:r>
            <a:r>
              <a:rPr lang="nb-NO" sz="2000" dirty="0" err="1"/>
              <a:t>quality</a:t>
            </a:r>
            <a:r>
              <a:rPr lang="nb-NO" sz="2000" dirty="0"/>
              <a:t> </a:t>
            </a:r>
            <a:r>
              <a:rPr lang="nb-NO" sz="2000" dirty="0" err="1"/>
              <a:t>application</a:t>
            </a:r>
            <a:r>
              <a:rPr lang="nb-NO" sz="2000" dirty="0"/>
              <a:t> for </a:t>
            </a:r>
            <a:r>
              <a:rPr lang="nb-NO" sz="2000" dirty="0" err="1"/>
              <a:t>evaluation</a:t>
            </a:r>
            <a:r>
              <a:rPr lang="nb-NO" sz="2000" dirty="0"/>
              <a:t>. In </a:t>
            </a:r>
            <a:r>
              <a:rPr lang="nb-NO" sz="2000" i="1" dirty="0"/>
              <a:t>Air </a:t>
            </a:r>
            <a:r>
              <a:rPr lang="nb-NO" sz="2000" i="1" dirty="0" err="1"/>
              <a:t>Pollution</a:t>
            </a:r>
            <a:r>
              <a:rPr lang="nb-NO" sz="2000" i="1" dirty="0"/>
              <a:t> </a:t>
            </a:r>
            <a:r>
              <a:rPr lang="nb-NO" sz="2000" i="1" dirty="0" err="1"/>
              <a:t>Modeling</a:t>
            </a:r>
            <a:r>
              <a:rPr lang="nb-NO" sz="2000" i="1" dirty="0"/>
              <a:t> and </a:t>
            </a:r>
            <a:r>
              <a:rPr lang="nb-NO" sz="2000" i="1" dirty="0" err="1"/>
              <a:t>its</a:t>
            </a:r>
            <a:r>
              <a:rPr lang="nb-NO" sz="2000" i="1" dirty="0"/>
              <a:t> Application XXIV,</a:t>
            </a:r>
            <a:r>
              <a:rPr lang="nb-NO" sz="2000" dirty="0"/>
              <a:t> D.G. </a:t>
            </a:r>
            <a:r>
              <a:rPr lang="nb-NO" sz="2000" dirty="0" err="1"/>
              <a:t>Steyn</a:t>
            </a:r>
            <a:r>
              <a:rPr lang="nb-NO" sz="2000" dirty="0"/>
              <a:t> and N. </a:t>
            </a:r>
            <a:r>
              <a:rPr lang="nb-NO" sz="2000" dirty="0" err="1"/>
              <a:t>Chaumerliac</a:t>
            </a:r>
            <a:r>
              <a:rPr lang="nb-NO" sz="2000" dirty="0"/>
              <a:t> (eds.). Springer International Publishing, 599-605 (doi:10.1007/978-3-319-24478-5_97) (2016).</a:t>
            </a:r>
            <a:endParaRPr lang="en-US" sz="2000" dirty="0"/>
          </a:p>
          <a:p>
            <a:endParaRPr lang="en-US" dirty="0"/>
          </a:p>
        </p:txBody>
      </p:sp>
      <p:sp>
        <p:nvSpPr>
          <p:cNvPr id="4" name="Slide Number Placeholder 3"/>
          <p:cNvSpPr>
            <a:spLocks noGrp="1"/>
          </p:cNvSpPr>
          <p:nvPr>
            <p:ph type="sldNum" sz="quarter" idx="12"/>
          </p:nvPr>
        </p:nvSpPr>
        <p:spPr/>
        <p:txBody>
          <a:bodyPr/>
          <a:lstStyle/>
          <a:p>
            <a:fld id="{569B6CF2-20DD-4BD9-8E10-72998A57A150}" type="slidenum">
              <a:rPr lang="en-US" smtClean="0"/>
              <a:t>12</a:t>
            </a:fld>
            <a:endParaRPr lang="en-US"/>
          </a:p>
        </p:txBody>
      </p:sp>
    </p:spTree>
    <p:extLst>
      <p:ext uri="{BB962C8B-B14F-4D97-AF65-F5344CB8AC3E}">
        <p14:creationId xmlns:p14="http://schemas.microsoft.com/office/powerpoint/2010/main" val="8459601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10354"/>
            <a:ext cx="8229600" cy="1143000"/>
          </a:xfrm>
        </p:spPr>
        <p:txBody>
          <a:bodyPr>
            <a:normAutofit/>
          </a:bodyPr>
          <a:lstStyle/>
          <a:p>
            <a:r>
              <a:rPr lang="en-US" dirty="0" smtClean="0"/>
              <a:t>Approach to OSSE Experiments </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5334000" y="1828800"/>
            <a:ext cx="3521426" cy="4838700"/>
          </a:xfrm>
          <a:prstGeom prst="rect">
            <a:avLst/>
          </a:prstGeom>
          <a:noFill/>
          <a:ln w="9525">
            <a:solidFill>
              <a:srgbClr val="CC3300"/>
            </a:solidFill>
            <a:miter lim="800000"/>
            <a:headEnd/>
            <a:tailEnd/>
          </a:ln>
        </p:spPr>
      </p:pic>
      <p:sp>
        <p:nvSpPr>
          <p:cNvPr id="6" name="TextBox 5"/>
          <p:cNvSpPr txBox="1"/>
          <p:nvPr/>
        </p:nvSpPr>
        <p:spPr>
          <a:xfrm>
            <a:off x="304800" y="5486400"/>
            <a:ext cx="3962400" cy="1200329"/>
          </a:xfrm>
          <a:prstGeom prst="rect">
            <a:avLst/>
          </a:prstGeom>
          <a:solidFill>
            <a:srgbClr val="FFC000"/>
          </a:solidFill>
        </p:spPr>
        <p:txBody>
          <a:bodyPr wrap="square" rtlCol="0">
            <a:spAutoFit/>
          </a:bodyPr>
          <a:lstStyle/>
          <a:p>
            <a:r>
              <a:rPr lang="en-US" dirty="0" smtClean="0"/>
              <a:t>For proper OSSE assessment and quality control, we followed the accepted OSSE checklist, as documented in a BAMS, 2016 paper (by Hoffman and Atlas)</a:t>
            </a:r>
            <a:endParaRPr lang="en-US" dirty="0"/>
          </a:p>
        </p:txBody>
      </p:sp>
      <p:sp>
        <p:nvSpPr>
          <p:cNvPr id="7" name="Right Arrow 6"/>
          <p:cNvSpPr/>
          <p:nvPr/>
        </p:nvSpPr>
        <p:spPr>
          <a:xfrm>
            <a:off x="4267200" y="5791200"/>
            <a:ext cx="1295400" cy="304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Picture2.png"/>
          <p:cNvPicPr>
            <a:picLocks noChangeAspect="1"/>
          </p:cNvPicPr>
          <p:nvPr/>
        </p:nvPicPr>
        <p:blipFill>
          <a:blip r:embed="rId3" cstate="print"/>
          <a:stretch>
            <a:fillRect/>
          </a:stretch>
        </p:blipFill>
        <p:spPr>
          <a:xfrm>
            <a:off x="0" y="2362200"/>
            <a:ext cx="3657600" cy="2811439"/>
          </a:xfrm>
          <a:prstGeom prst="rect">
            <a:avLst/>
          </a:prstGeom>
        </p:spPr>
      </p:pic>
      <p:sp>
        <p:nvSpPr>
          <p:cNvPr id="45" name="TextBox 44"/>
          <p:cNvSpPr txBox="1"/>
          <p:nvPr/>
        </p:nvSpPr>
        <p:spPr>
          <a:xfrm>
            <a:off x="0" y="1371600"/>
            <a:ext cx="5105400" cy="954107"/>
          </a:xfrm>
          <a:prstGeom prst="rect">
            <a:avLst/>
          </a:prstGeom>
          <a:solidFill>
            <a:srgbClr val="FFC000"/>
          </a:solidFill>
        </p:spPr>
        <p:txBody>
          <a:bodyPr wrap="square" rtlCol="0">
            <a:spAutoFit/>
          </a:bodyPr>
          <a:lstStyle/>
          <a:p>
            <a:r>
              <a:rPr lang="en-US" sz="1400" dirty="0" smtClean="0"/>
              <a:t>OSSE performed using a community package, CGOP, shared with community for transparency, assessment, enhancement, feedbacks  and was fully described in a peer-reviewed publication </a:t>
            </a:r>
            <a:r>
              <a:rPr lang="en-US" sz="1400" dirty="0" smtClean="0">
                <a:ea typeface="ＭＳ Ｐゴシック" charset="0"/>
                <a:cs typeface="ＭＳ Ｐゴシック" charset="0"/>
              </a:rPr>
              <a:t>(</a:t>
            </a:r>
            <a:r>
              <a:rPr lang="en-US" sz="1400" dirty="0" err="1" smtClean="0"/>
              <a:t>Boukabara</a:t>
            </a:r>
            <a:r>
              <a:rPr lang="en-US" sz="1400" dirty="0" smtClean="0"/>
              <a:t> et. al, 2016)</a:t>
            </a:r>
            <a:endParaRPr lang="en-US" sz="1400" dirty="0" smtClean="0">
              <a:ea typeface="ＭＳ Ｐゴシック" charset="0"/>
              <a:cs typeface="ＭＳ Ｐゴシック" charset="0"/>
            </a:endParaRPr>
          </a:p>
        </p:txBody>
      </p:sp>
      <p:sp>
        <p:nvSpPr>
          <p:cNvPr id="46" name="Right Arrow 45"/>
          <p:cNvSpPr/>
          <p:nvPr/>
        </p:nvSpPr>
        <p:spPr>
          <a:xfrm rot="7394083">
            <a:off x="3237745" y="2437396"/>
            <a:ext cx="1073297" cy="304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235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5/18/2015</a:t>
            </a:r>
            <a:endParaRPr lang="en-US"/>
          </a:p>
        </p:txBody>
      </p:sp>
      <p:sp>
        <p:nvSpPr>
          <p:cNvPr id="3" name="Slide Number Placeholder 2"/>
          <p:cNvSpPr>
            <a:spLocks noGrp="1"/>
          </p:cNvSpPr>
          <p:nvPr>
            <p:ph type="sldNum" sz="quarter" idx="12"/>
          </p:nvPr>
        </p:nvSpPr>
        <p:spPr/>
        <p:txBody>
          <a:bodyPr/>
          <a:lstStyle/>
          <a:p>
            <a:fld id="{569B6CF2-20DD-4BD9-8E10-72998A57A150}" type="slidenum">
              <a:rPr lang="en-US" smtClean="0"/>
              <a:t>14</a:t>
            </a:fld>
            <a:endParaRPr lang="en-US"/>
          </a:p>
        </p:txBody>
      </p:sp>
      <p:pic>
        <p:nvPicPr>
          <p:cNvPr id="4" name="Picture 3"/>
          <p:cNvPicPr>
            <a:picLocks noChangeAspect="1"/>
          </p:cNvPicPr>
          <p:nvPr/>
        </p:nvPicPr>
        <p:blipFill>
          <a:blip r:embed="rId2"/>
          <a:stretch>
            <a:fillRect/>
          </a:stretch>
        </p:blipFill>
        <p:spPr>
          <a:xfrm>
            <a:off x="76200" y="132921"/>
            <a:ext cx="4710043" cy="6629400"/>
          </a:xfrm>
          <a:prstGeom prst="rect">
            <a:avLst/>
          </a:prstGeom>
        </p:spPr>
      </p:pic>
      <p:sp>
        <p:nvSpPr>
          <p:cNvPr id="5" name="TextBox 4"/>
          <p:cNvSpPr txBox="1"/>
          <p:nvPr/>
        </p:nvSpPr>
        <p:spPr>
          <a:xfrm>
            <a:off x="3352800" y="-28074"/>
            <a:ext cx="2390270" cy="584775"/>
          </a:xfrm>
          <a:prstGeom prst="rect">
            <a:avLst/>
          </a:prstGeom>
          <a:noFill/>
        </p:spPr>
        <p:txBody>
          <a:bodyPr wrap="none" rtlCol="0">
            <a:spAutoFit/>
          </a:bodyPr>
          <a:lstStyle/>
          <a:p>
            <a:r>
              <a:rPr lang="en-US" sz="3200" dirty="0" smtClean="0"/>
              <a:t>OSSE Process</a:t>
            </a:r>
            <a:endParaRPr lang="en-US" sz="3200" dirty="0"/>
          </a:p>
        </p:txBody>
      </p:sp>
      <p:sp>
        <p:nvSpPr>
          <p:cNvPr id="8" name="TextBox 7"/>
          <p:cNvSpPr txBox="1"/>
          <p:nvPr/>
        </p:nvSpPr>
        <p:spPr>
          <a:xfrm>
            <a:off x="4940801" y="762000"/>
            <a:ext cx="4203199" cy="4801314"/>
          </a:xfrm>
          <a:prstGeom prst="rect">
            <a:avLst/>
          </a:prstGeom>
          <a:noFill/>
        </p:spPr>
        <p:txBody>
          <a:bodyPr wrap="square" rtlCol="0">
            <a:spAutoFit/>
          </a:bodyPr>
          <a:lstStyle/>
          <a:p>
            <a:pPr marL="514350" indent="-514350">
              <a:buFont typeface="+mj-lt"/>
              <a:buAutoNum type="arabicPeriod"/>
            </a:pPr>
            <a:r>
              <a:rPr lang="en-US" dirty="0" smtClean="0"/>
              <a:t>Will </a:t>
            </a:r>
            <a:r>
              <a:rPr lang="en-US" dirty="0"/>
              <a:t>the study be completed </a:t>
            </a:r>
            <a:r>
              <a:rPr lang="en-US" dirty="0" smtClean="0"/>
              <a:t>in time to </a:t>
            </a:r>
            <a:r>
              <a:rPr lang="en-US" dirty="0"/>
              <a:t>be useful</a:t>
            </a:r>
            <a:r>
              <a:rPr lang="en-US" dirty="0" smtClean="0"/>
              <a:t>?</a:t>
            </a:r>
          </a:p>
          <a:p>
            <a:pPr marL="514350" indent="-514350">
              <a:buFont typeface="+mj-lt"/>
              <a:buAutoNum type="arabicPeriod"/>
            </a:pPr>
            <a:endParaRPr lang="en-US" dirty="0"/>
          </a:p>
          <a:p>
            <a:pPr marL="514350" indent="-514350">
              <a:buFont typeface="+mj-lt"/>
              <a:buAutoNum type="arabicPeriod"/>
            </a:pPr>
            <a:r>
              <a:rPr lang="en-US" dirty="0"/>
              <a:t>What are the limitations of the OSSE </a:t>
            </a:r>
            <a:r>
              <a:rPr lang="en-US" dirty="0" smtClean="0"/>
              <a:t>system? Do </a:t>
            </a:r>
            <a:r>
              <a:rPr lang="en-US" dirty="0"/>
              <a:t>not draw conclusions that go beyond </a:t>
            </a:r>
            <a:r>
              <a:rPr lang="en-US" dirty="0" smtClean="0"/>
              <a:t>these.</a:t>
            </a:r>
          </a:p>
          <a:p>
            <a:pPr marL="514350" indent="-514350">
              <a:buFont typeface="+mj-lt"/>
              <a:buAutoNum type="arabicPeriod"/>
            </a:pPr>
            <a:endParaRPr lang="en-US" dirty="0"/>
          </a:p>
          <a:p>
            <a:pPr marL="514350" indent="-514350">
              <a:buFont typeface="+mj-lt"/>
              <a:buAutoNum type="arabicPeriod"/>
            </a:pPr>
            <a:r>
              <a:rPr lang="en-US" dirty="0"/>
              <a:t>Is the difference between the NR and forecast models realistic</a:t>
            </a:r>
            <a:r>
              <a:rPr lang="en-US" dirty="0" smtClean="0"/>
              <a:t>?</a:t>
            </a:r>
          </a:p>
          <a:p>
            <a:pPr marL="514350" indent="-514350">
              <a:buFont typeface="+mj-lt"/>
              <a:buAutoNum type="arabicPeriod"/>
            </a:pPr>
            <a:endParaRPr lang="en-US" dirty="0"/>
          </a:p>
          <a:p>
            <a:pPr marL="514350" indent="-514350">
              <a:buFont typeface="+mj-lt"/>
              <a:buAutoNum type="arabicPeriod"/>
            </a:pPr>
            <a:r>
              <a:rPr lang="en-US" dirty="0"/>
              <a:t>Are the simulated errors realistic</a:t>
            </a:r>
            <a:r>
              <a:rPr lang="en-US" dirty="0" smtClean="0"/>
              <a:t>?</a:t>
            </a:r>
          </a:p>
          <a:p>
            <a:pPr marL="514350" indent="-514350">
              <a:buFont typeface="+mj-lt"/>
              <a:buAutoNum type="arabicPeriod"/>
            </a:pPr>
            <a:endParaRPr lang="en-US" dirty="0" smtClean="0"/>
          </a:p>
          <a:p>
            <a:pPr marL="514350" indent="-514350">
              <a:buFont typeface="+mj-lt"/>
              <a:buAutoNum type="arabicPeriod"/>
            </a:pPr>
            <a:r>
              <a:rPr lang="en-US" dirty="0" smtClean="0"/>
              <a:t>Are the forecast accuracy and impacts of existing observing systems in the OSSE comparable to the real world?</a:t>
            </a:r>
            <a:endParaRPr lang="en-US" dirty="0"/>
          </a:p>
          <a:p>
            <a:r>
              <a:rPr lang="en-US" dirty="0" smtClean="0"/>
              <a:t> </a:t>
            </a:r>
            <a:endParaRPr lang="en-US" dirty="0"/>
          </a:p>
        </p:txBody>
      </p:sp>
    </p:spTree>
    <p:extLst>
      <p:ext uri="{BB962C8B-B14F-4D97-AF65-F5344CB8AC3E}">
        <p14:creationId xmlns:p14="http://schemas.microsoft.com/office/powerpoint/2010/main" val="489134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7481454" y="2112818"/>
            <a:ext cx="1316182" cy="1039091"/>
          </a:xfrm>
          <a:prstGeom prst="rect">
            <a:avLst/>
          </a:prstGeom>
          <a:solidFill>
            <a:srgbClr val="FF99FF"/>
          </a:solidFill>
          <a:ln w="9525">
            <a:miter lim="800000"/>
            <a:headEnd/>
            <a:tailEnd/>
          </a:ln>
          <a:scene3d>
            <a:camera prst="legacyObliqueTopRight"/>
            <a:lightRig rig="legacyFlat3" dir="b"/>
          </a:scene3d>
          <a:sp3d extrusionH="430200" contourW="12700" prstMaterial="legacyMatte">
            <a:bevelT w="13500" h="13500" prst="angle"/>
            <a:bevelB w="13500" h="13500" prst="angle"/>
            <a:extrusionClr>
              <a:srgbClr val="FF99FF"/>
            </a:extrusionClr>
            <a:contourClr>
              <a:srgbClr val="FF99FF"/>
            </a:contourClr>
          </a:sp3d>
        </p:spPr>
        <p:txBody>
          <a:bodyPr wrap="none" anchor="ctr">
            <a:flatTx/>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r>
              <a:rPr lang="en-US" altLang="en-US" sz="1818"/>
              <a:t>Forecast </a:t>
            </a:r>
          </a:p>
          <a:p>
            <a:pPr algn="ctr" eaLnBrk="1" hangingPunct="1"/>
            <a:r>
              <a:rPr lang="en-US" altLang="en-US" sz="1818"/>
              <a:t>Model</a:t>
            </a:r>
            <a:endParaRPr lang="en-US" altLang="en-US" sz="2182"/>
          </a:p>
        </p:txBody>
      </p:sp>
      <p:sp>
        <p:nvSpPr>
          <p:cNvPr id="21506" name="Rectangle 4"/>
          <p:cNvSpPr>
            <a:spLocks noChangeArrowheads="1"/>
          </p:cNvSpPr>
          <p:nvPr/>
        </p:nvSpPr>
        <p:spPr bwMode="auto">
          <a:xfrm>
            <a:off x="1870364" y="2182091"/>
            <a:ext cx="2770909" cy="692727"/>
          </a:xfrm>
          <a:prstGeom prst="rect">
            <a:avLst/>
          </a:prstGeom>
          <a:solidFill>
            <a:srgbClr val="FF99FF"/>
          </a:solidFill>
          <a:ln w="9525">
            <a:miter lim="800000"/>
            <a:headEnd/>
            <a:tailEnd/>
          </a:ln>
          <a:scene3d>
            <a:camera prst="legacyObliqueTopRight"/>
            <a:lightRig rig="legacyFlat3" dir="b"/>
          </a:scene3d>
          <a:sp3d extrusionH="430200" contourW="12700" prstMaterial="legacyMatte">
            <a:bevelT w="13500" h="13500" prst="angle"/>
            <a:bevelB w="13500" h="13500" prst="angle"/>
            <a:extrusionClr>
              <a:srgbClr val="FF99FF"/>
            </a:extrusionClr>
            <a:contourClr>
              <a:srgbClr val="FF99FF"/>
            </a:contourClr>
          </a:sp3d>
        </p:spPr>
        <p:txBody>
          <a:bodyPr wrap="none" anchor="ctr">
            <a:flatTx/>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r>
              <a:rPr lang="en-US" altLang="en-US" sz="1818"/>
              <a:t>Simulated Observations</a:t>
            </a:r>
            <a:endParaRPr lang="en-US" altLang="en-US" sz="2182"/>
          </a:p>
        </p:txBody>
      </p:sp>
      <p:sp>
        <p:nvSpPr>
          <p:cNvPr id="21507" name="Rectangle 7"/>
          <p:cNvSpPr>
            <a:spLocks noChangeArrowheads="1"/>
          </p:cNvSpPr>
          <p:nvPr/>
        </p:nvSpPr>
        <p:spPr bwMode="auto">
          <a:xfrm>
            <a:off x="4343978" y="1004455"/>
            <a:ext cx="3947103" cy="484909"/>
          </a:xfrm>
          <a:prstGeom prst="rect">
            <a:avLst/>
          </a:prstGeom>
          <a:solidFill>
            <a:schemeClr val="accent1"/>
          </a:solidFill>
          <a:ln w="9525">
            <a:miter lim="800000"/>
            <a:headEnd/>
            <a:tailEnd/>
          </a:ln>
          <a:scene3d>
            <a:camera prst="legacyObliqueTopRight"/>
            <a:lightRig rig="legacyFlat3" dir="b"/>
          </a:scene3d>
          <a:sp3d extrusionH="430200" contourW="127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r>
              <a:rPr lang="en-US" altLang="en-US" sz="1818"/>
              <a:t>Validation of End-to-End OSSE Set-up</a:t>
            </a:r>
            <a:endParaRPr lang="en-US" altLang="en-US" sz="2182"/>
          </a:p>
        </p:txBody>
      </p:sp>
      <p:sp>
        <p:nvSpPr>
          <p:cNvPr id="21508" name="Rectangle 8"/>
          <p:cNvSpPr>
            <a:spLocks noChangeArrowheads="1"/>
          </p:cNvSpPr>
          <p:nvPr/>
        </p:nvSpPr>
        <p:spPr bwMode="auto">
          <a:xfrm>
            <a:off x="346364" y="2182091"/>
            <a:ext cx="1316182" cy="692727"/>
          </a:xfrm>
          <a:prstGeom prst="rect">
            <a:avLst/>
          </a:prstGeom>
          <a:solidFill>
            <a:srgbClr val="FF99FF"/>
          </a:solidFill>
          <a:ln w="9525">
            <a:miter lim="800000"/>
            <a:headEnd/>
            <a:tailEnd/>
          </a:ln>
          <a:scene3d>
            <a:camera prst="legacyObliqueTopRight"/>
            <a:lightRig rig="legacyFlat3" dir="b"/>
          </a:scene3d>
          <a:sp3d extrusionH="430200" contourW="12700" prstMaterial="legacyMatte">
            <a:bevelT w="13500" h="13500" prst="angle"/>
            <a:bevelB w="13500" h="13500" prst="angle"/>
            <a:extrusionClr>
              <a:srgbClr val="FF99FF"/>
            </a:extrusionClr>
            <a:contourClr>
              <a:srgbClr val="FF99FF"/>
            </a:contourClr>
          </a:sp3d>
        </p:spPr>
        <p:txBody>
          <a:bodyPr wrap="none" anchor="ctr">
            <a:flatTx/>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r>
              <a:rPr lang="en-US" altLang="en-US" sz="1818"/>
              <a:t>Nature Runs</a:t>
            </a:r>
            <a:endParaRPr lang="en-US" altLang="en-US" sz="2182"/>
          </a:p>
        </p:txBody>
      </p:sp>
      <p:sp>
        <p:nvSpPr>
          <p:cNvPr id="21509" name="Rectangle 10"/>
          <p:cNvSpPr>
            <a:spLocks noChangeArrowheads="1"/>
          </p:cNvSpPr>
          <p:nvPr/>
        </p:nvSpPr>
        <p:spPr bwMode="auto">
          <a:xfrm>
            <a:off x="5056909" y="2112818"/>
            <a:ext cx="2147455" cy="762000"/>
          </a:xfrm>
          <a:prstGeom prst="rect">
            <a:avLst/>
          </a:prstGeom>
          <a:solidFill>
            <a:srgbClr val="FF99FF"/>
          </a:solidFill>
          <a:ln w="9525">
            <a:miter lim="800000"/>
            <a:headEnd/>
            <a:tailEnd/>
          </a:ln>
          <a:scene3d>
            <a:camera prst="legacyObliqueTopRight"/>
            <a:lightRig rig="legacyFlat3" dir="b"/>
          </a:scene3d>
          <a:sp3d extrusionH="430200" contourW="12700" prstMaterial="legacyMatte">
            <a:bevelT w="13500" h="13500" prst="angle"/>
            <a:bevelB w="13500" h="13500" prst="angle"/>
            <a:extrusionClr>
              <a:srgbClr val="FF99FF"/>
            </a:extrusionClr>
            <a:contourClr>
              <a:srgbClr val="FF99FF"/>
            </a:contourClr>
          </a:sp3d>
        </p:spPr>
        <p:txBody>
          <a:bodyPr wrap="none" anchor="ctr">
            <a:flatTx/>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r>
              <a:rPr lang="en-US" altLang="en-US" sz="1818"/>
              <a:t>DAS</a:t>
            </a:r>
            <a:endParaRPr lang="en-US" altLang="en-US" sz="2182"/>
          </a:p>
        </p:txBody>
      </p:sp>
      <p:sp>
        <p:nvSpPr>
          <p:cNvPr id="21510" name="Rectangle 13"/>
          <p:cNvSpPr>
            <a:spLocks noChangeArrowheads="1"/>
          </p:cNvSpPr>
          <p:nvPr/>
        </p:nvSpPr>
        <p:spPr bwMode="auto">
          <a:xfrm>
            <a:off x="6234546" y="4745182"/>
            <a:ext cx="2493818" cy="554182"/>
          </a:xfrm>
          <a:prstGeom prst="rect">
            <a:avLst/>
          </a:prstGeom>
          <a:solidFill>
            <a:srgbClr val="FF99FF"/>
          </a:solidFill>
          <a:ln w="9525">
            <a:miter lim="800000"/>
            <a:headEnd/>
            <a:tailEnd/>
          </a:ln>
          <a:scene3d>
            <a:camera prst="legacyObliqueTopRight"/>
            <a:lightRig rig="legacyFlat3" dir="b"/>
          </a:scene3d>
          <a:sp3d extrusionH="430200" contourW="12700" prstMaterial="legacyMatte">
            <a:bevelT w="13500" h="13500" prst="angle"/>
            <a:bevelB w="13500" h="13500" prst="angle"/>
            <a:extrusionClr>
              <a:srgbClr val="FF99FF"/>
            </a:extrusionClr>
            <a:contourClr>
              <a:srgbClr val="FF99FF"/>
            </a:contourClr>
          </a:sp3d>
        </p:spPr>
        <p:txBody>
          <a:bodyPr wrap="none" anchor="ctr">
            <a:flatTx/>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r>
              <a:rPr lang="en-US" altLang="en-US" sz="2182"/>
              <a:t>OSSE Metrics</a:t>
            </a:r>
          </a:p>
        </p:txBody>
      </p:sp>
      <p:sp>
        <p:nvSpPr>
          <p:cNvPr id="21511" name="Text Box 15"/>
          <p:cNvSpPr txBox="1">
            <a:spLocks noChangeArrowheads="1"/>
          </p:cNvSpPr>
          <p:nvPr/>
        </p:nvSpPr>
        <p:spPr bwMode="auto">
          <a:xfrm>
            <a:off x="2424546" y="311728"/>
            <a:ext cx="6110432" cy="48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en-US" sz="2545" b="1"/>
              <a:t>OSSE TESTBED COMPONENTS</a:t>
            </a:r>
            <a:endParaRPr lang="en-US" altLang="en-US" sz="2182"/>
          </a:p>
        </p:txBody>
      </p:sp>
      <p:sp>
        <p:nvSpPr>
          <p:cNvPr id="21512" name="AutoShape 23"/>
          <p:cNvSpPr>
            <a:spLocks noChangeArrowheads="1"/>
          </p:cNvSpPr>
          <p:nvPr/>
        </p:nvSpPr>
        <p:spPr bwMode="auto">
          <a:xfrm>
            <a:off x="7689273" y="3151909"/>
            <a:ext cx="499341" cy="1524000"/>
          </a:xfrm>
          <a:prstGeom prst="downArrow">
            <a:avLst>
              <a:gd name="adj1" fmla="val 50000"/>
              <a:gd name="adj2" fmla="val 76301"/>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endParaRPr lang="en-US" altLang="en-US" sz="2182"/>
          </a:p>
        </p:txBody>
      </p:sp>
      <p:sp>
        <p:nvSpPr>
          <p:cNvPr id="21513" name="Text Box 25"/>
          <p:cNvSpPr txBox="1">
            <a:spLocks noChangeArrowheads="1"/>
          </p:cNvSpPr>
          <p:nvPr/>
        </p:nvSpPr>
        <p:spPr bwMode="auto">
          <a:xfrm>
            <a:off x="23093" y="361937"/>
            <a:ext cx="2286000" cy="165968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r>
              <a:rPr lang="en-US" altLang="en-US" sz="1455" b="1" u="sng" dirty="0"/>
              <a:t>Current</a:t>
            </a:r>
            <a:endParaRPr lang="en-US" altLang="en-US" sz="1455" dirty="0"/>
          </a:p>
          <a:p>
            <a:pPr eaLnBrk="1" hangingPunct="1"/>
            <a:r>
              <a:rPr lang="en-US" altLang="en-US" sz="1455" dirty="0"/>
              <a:t>ECMWF	T511, T1279 GMAO 7km Cubed sphere WRF 1 km </a:t>
            </a:r>
            <a:r>
              <a:rPr lang="en-US" altLang="en-US" sz="1455" dirty="0" smtClean="0"/>
              <a:t>and HWRF Basin-scale Hurricane </a:t>
            </a:r>
            <a:r>
              <a:rPr lang="en-US" altLang="en-US" sz="1455" dirty="0"/>
              <a:t>NRs	</a:t>
            </a:r>
          </a:p>
          <a:p>
            <a:pPr eaLnBrk="1" hangingPunct="1"/>
            <a:r>
              <a:rPr lang="en-US" altLang="en-US" sz="1455" dirty="0"/>
              <a:t> </a:t>
            </a:r>
          </a:p>
        </p:txBody>
      </p:sp>
      <p:sp>
        <p:nvSpPr>
          <p:cNvPr id="21514" name="Text Box 29"/>
          <p:cNvSpPr txBox="1">
            <a:spLocks noChangeArrowheads="1"/>
          </p:cNvSpPr>
          <p:nvPr/>
        </p:nvSpPr>
        <p:spPr bwMode="auto">
          <a:xfrm>
            <a:off x="346364" y="3844637"/>
            <a:ext cx="1939636" cy="763927"/>
          </a:xfrm>
          <a:prstGeom prst="rect">
            <a:avLst/>
          </a:prstGeom>
          <a:solidFill>
            <a:schemeClr val="accent1"/>
          </a:solidFill>
          <a:ln w="9525">
            <a:miter lim="800000"/>
            <a:headEnd/>
            <a:tailEnd/>
          </a:ln>
          <a:scene3d>
            <a:camera prst="legacyObliqueTopRight"/>
            <a:lightRig rig="legacyFlat3" dir="b"/>
          </a:scene3d>
          <a:sp3d extrusionH="430200" contourW="12700" prstMaterial="legacyMatte">
            <a:bevelT w="13500" h="13500" prst="angle"/>
            <a:bevelB w="13500" h="13500" prst="angle"/>
            <a:extrusionClr>
              <a:schemeClr val="accent1"/>
            </a:extrusionClr>
            <a:contourClr>
              <a:schemeClr val="accent1"/>
            </a:contourClr>
          </a:sp3d>
        </p:spPr>
        <p:txBody>
          <a:bodyPr>
            <a:spAutoFit/>
            <a:flatTx/>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spcBef>
                <a:spcPct val="50000"/>
              </a:spcBef>
            </a:pPr>
            <a:r>
              <a:rPr lang="en-US" altLang="en-US" sz="2182"/>
              <a:t>Validation and Augmentation</a:t>
            </a:r>
          </a:p>
        </p:txBody>
      </p:sp>
      <p:sp>
        <p:nvSpPr>
          <p:cNvPr id="21515" name="Text Box 30"/>
          <p:cNvSpPr txBox="1">
            <a:spLocks noChangeArrowheads="1"/>
          </p:cNvSpPr>
          <p:nvPr/>
        </p:nvSpPr>
        <p:spPr bwMode="auto">
          <a:xfrm>
            <a:off x="346364" y="5160818"/>
            <a:ext cx="1177636" cy="1211870"/>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en-US" sz="1455" b="1" u="sng"/>
              <a:t>Valid.</a:t>
            </a:r>
            <a:endParaRPr lang="en-US" altLang="en-US" sz="1455"/>
          </a:p>
          <a:p>
            <a:pPr eaLnBrk="1" hangingPunct="1"/>
            <a:r>
              <a:rPr lang="en-US" altLang="en-US" sz="1455"/>
              <a:t>Cyclones</a:t>
            </a:r>
          </a:p>
          <a:p>
            <a:pPr eaLnBrk="1" hangingPunct="1"/>
            <a:r>
              <a:rPr lang="en-US" altLang="en-US" sz="1455"/>
              <a:t>Mean fields</a:t>
            </a:r>
          </a:p>
          <a:p>
            <a:pPr eaLnBrk="1" hangingPunct="1"/>
            <a:r>
              <a:rPr lang="en-US" altLang="en-US" sz="1455"/>
              <a:t>Clouds</a:t>
            </a:r>
          </a:p>
          <a:p>
            <a:pPr eaLnBrk="1" hangingPunct="1"/>
            <a:r>
              <a:rPr lang="en-US" altLang="en-US" sz="1455"/>
              <a:t>Precip</a:t>
            </a:r>
          </a:p>
        </p:txBody>
      </p:sp>
      <p:sp>
        <p:nvSpPr>
          <p:cNvPr id="21516" name="Text Box 31"/>
          <p:cNvSpPr txBox="1">
            <a:spLocks noChangeArrowheads="1"/>
          </p:cNvSpPr>
          <p:nvPr/>
        </p:nvSpPr>
        <p:spPr bwMode="auto">
          <a:xfrm>
            <a:off x="1662546" y="5160819"/>
            <a:ext cx="1114088" cy="987963"/>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en-US" sz="1455" b="1" u="sng"/>
              <a:t>Aug.</a:t>
            </a:r>
            <a:endParaRPr lang="en-US" altLang="en-US" sz="1455"/>
          </a:p>
          <a:p>
            <a:pPr eaLnBrk="1" hangingPunct="1"/>
            <a:r>
              <a:rPr lang="en-US" altLang="en-US" sz="1455"/>
              <a:t>Clouds</a:t>
            </a:r>
          </a:p>
          <a:p>
            <a:pPr eaLnBrk="1" hangingPunct="1"/>
            <a:r>
              <a:rPr lang="en-US" altLang="en-US" sz="1455"/>
              <a:t>Aerosols</a:t>
            </a:r>
          </a:p>
          <a:p>
            <a:pPr eaLnBrk="1" hangingPunct="1"/>
            <a:r>
              <a:rPr lang="en-US" altLang="en-US" sz="1455"/>
              <a:t>Turbulence</a:t>
            </a:r>
            <a:endParaRPr lang="en-US" altLang="en-US" sz="2182"/>
          </a:p>
        </p:txBody>
      </p:sp>
      <p:sp>
        <p:nvSpPr>
          <p:cNvPr id="21517" name="Text Box 32"/>
          <p:cNvSpPr txBox="1">
            <a:spLocks noChangeArrowheads="1"/>
          </p:cNvSpPr>
          <p:nvPr/>
        </p:nvSpPr>
        <p:spPr bwMode="auto">
          <a:xfrm>
            <a:off x="2632363" y="3221182"/>
            <a:ext cx="1385455" cy="1883593"/>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en-US" sz="1455" b="1" u="sng" dirty="0" smtClean="0"/>
              <a:t>Current  and</a:t>
            </a:r>
            <a:endParaRPr lang="en-US" altLang="en-US" sz="1455" b="1" u="sng" dirty="0"/>
          </a:p>
          <a:p>
            <a:pPr eaLnBrk="1" hangingPunct="1"/>
            <a:r>
              <a:rPr lang="en-US" altLang="en-US" sz="1455" dirty="0" err="1"/>
              <a:t>Scatterometer</a:t>
            </a:r>
            <a:endParaRPr lang="en-US" altLang="en-US" sz="1455" dirty="0"/>
          </a:p>
          <a:p>
            <a:pPr eaLnBrk="1" hangingPunct="1"/>
            <a:r>
              <a:rPr lang="en-US" altLang="en-US" sz="1455" dirty="0" err="1"/>
              <a:t>Rawinsonde</a:t>
            </a:r>
            <a:endParaRPr lang="en-US" altLang="en-US" sz="1455" dirty="0"/>
          </a:p>
          <a:p>
            <a:pPr eaLnBrk="1" hangingPunct="1"/>
            <a:r>
              <a:rPr lang="en-US" altLang="en-US" sz="1455" dirty="0"/>
              <a:t>Surface</a:t>
            </a:r>
          </a:p>
          <a:p>
            <a:pPr eaLnBrk="1" hangingPunct="1"/>
            <a:r>
              <a:rPr lang="en-US" altLang="en-US" sz="1455" dirty="0"/>
              <a:t>Aircraft</a:t>
            </a:r>
          </a:p>
          <a:p>
            <a:pPr eaLnBrk="1" hangingPunct="1"/>
            <a:r>
              <a:rPr lang="en-US" altLang="en-US" sz="1455" dirty="0"/>
              <a:t>TOVS</a:t>
            </a:r>
          </a:p>
          <a:p>
            <a:pPr eaLnBrk="1" hangingPunct="1"/>
            <a:r>
              <a:rPr lang="en-US" altLang="en-US" sz="1455" dirty="0"/>
              <a:t>AIRS</a:t>
            </a:r>
          </a:p>
          <a:p>
            <a:pPr eaLnBrk="1" hangingPunct="1"/>
            <a:r>
              <a:rPr lang="en-US" altLang="en-US" sz="1455" dirty="0"/>
              <a:t>AMV</a:t>
            </a:r>
          </a:p>
        </p:txBody>
      </p:sp>
      <p:sp>
        <p:nvSpPr>
          <p:cNvPr id="21518" name="Text Box 33"/>
          <p:cNvSpPr txBox="1">
            <a:spLocks noChangeArrowheads="1"/>
          </p:cNvSpPr>
          <p:nvPr/>
        </p:nvSpPr>
        <p:spPr bwMode="auto">
          <a:xfrm>
            <a:off x="3913909" y="3220253"/>
            <a:ext cx="1316182" cy="2107500"/>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en-US" sz="1455" b="1" u="sng"/>
              <a:t>Future</a:t>
            </a:r>
          </a:p>
          <a:p>
            <a:pPr eaLnBrk="1" hangingPunct="1"/>
            <a:r>
              <a:rPr lang="en-US" altLang="en-US" sz="1455" dirty="0"/>
              <a:t>DWL</a:t>
            </a:r>
          </a:p>
          <a:p>
            <a:pPr eaLnBrk="1" hangingPunct="1"/>
            <a:r>
              <a:rPr lang="en-US" altLang="en-US" sz="1455" dirty="0"/>
              <a:t>CMIS</a:t>
            </a:r>
          </a:p>
          <a:p>
            <a:pPr eaLnBrk="1" hangingPunct="1"/>
            <a:r>
              <a:rPr lang="en-US" altLang="en-US" sz="1455" dirty="0" err="1"/>
              <a:t>Molnya</a:t>
            </a:r>
            <a:endParaRPr lang="en-US" altLang="en-US" sz="1455" dirty="0"/>
          </a:p>
          <a:p>
            <a:pPr eaLnBrk="1" hangingPunct="1"/>
            <a:r>
              <a:rPr lang="en-US" altLang="en-US" sz="1455" dirty="0"/>
              <a:t>UAS</a:t>
            </a:r>
          </a:p>
          <a:p>
            <a:pPr eaLnBrk="1" hangingPunct="1"/>
            <a:r>
              <a:rPr lang="en-US" altLang="en-US" sz="1455" dirty="0"/>
              <a:t>CL Balloon</a:t>
            </a:r>
          </a:p>
          <a:p>
            <a:pPr eaLnBrk="1" hangingPunct="1"/>
            <a:r>
              <a:rPr lang="en-US" altLang="en-US" sz="1455" dirty="0"/>
              <a:t>GPS Sounding</a:t>
            </a:r>
          </a:p>
          <a:p>
            <a:pPr eaLnBrk="1" hangingPunct="1"/>
            <a:r>
              <a:rPr lang="en-US" altLang="en-US" sz="1455" dirty="0"/>
              <a:t>Buoy Rocket</a:t>
            </a:r>
            <a:endParaRPr lang="en-US" altLang="en-US" sz="2182" dirty="0"/>
          </a:p>
        </p:txBody>
      </p:sp>
      <p:sp>
        <p:nvSpPr>
          <p:cNvPr id="21519" name="Text Box 35"/>
          <p:cNvSpPr txBox="1">
            <a:spLocks noChangeArrowheads="1"/>
          </p:cNvSpPr>
          <p:nvPr/>
        </p:nvSpPr>
        <p:spPr bwMode="auto">
          <a:xfrm>
            <a:off x="4572000" y="1420091"/>
            <a:ext cx="4087091" cy="54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en-US" sz="1455"/>
              <a:t>- Realism of simulated observations and input</a:t>
            </a:r>
          </a:p>
          <a:p>
            <a:pPr eaLnBrk="1" hangingPunct="1"/>
            <a:r>
              <a:rPr lang="en-US" altLang="en-US" sz="1455"/>
              <a:t>- Impact model not too close to NR</a:t>
            </a:r>
            <a:endParaRPr lang="en-US" altLang="en-US" sz="2182"/>
          </a:p>
        </p:txBody>
      </p:sp>
      <p:sp>
        <p:nvSpPr>
          <p:cNvPr id="21520" name="Text Box 36"/>
          <p:cNvSpPr txBox="1">
            <a:spLocks noChangeArrowheads="1"/>
          </p:cNvSpPr>
          <p:nvPr/>
        </p:nvSpPr>
        <p:spPr bwMode="auto">
          <a:xfrm>
            <a:off x="8104909" y="3359728"/>
            <a:ext cx="762000" cy="76405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en-US" sz="1455" b="1" u="sng"/>
              <a:t>Globa</a:t>
            </a:r>
            <a:r>
              <a:rPr lang="en-US" altLang="en-US" sz="1455" b="1"/>
              <a:t>l</a:t>
            </a:r>
            <a:endParaRPr lang="en-US" altLang="en-US" sz="1455"/>
          </a:p>
          <a:p>
            <a:pPr eaLnBrk="1" hangingPunct="1"/>
            <a:r>
              <a:rPr lang="en-US" altLang="en-US" sz="1455"/>
              <a:t>GFS</a:t>
            </a:r>
          </a:p>
          <a:p>
            <a:pPr eaLnBrk="1" hangingPunct="1"/>
            <a:r>
              <a:rPr lang="en-US" altLang="en-US" sz="1455"/>
              <a:t>FIM</a:t>
            </a:r>
          </a:p>
        </p:txBody>
      </p:sp>
      <p:sp>
        <p:nvSpPr>
          <p:cNvPr id="21521" name="Text Box 37"/>
          <p:cNvSpPr txBox="1">
            <a:spLocks noChangeArrowheads="1"/>
          </p:cNvSpPr>
          <p:nvPr/>
        </p:nvSpPr>
        <p:spPr bwMode="auto">
          <a:xfrm>
            <a:off x="6858000" y="3359728"/>
            <a:ext cx="971741" cy="987963"/>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en-US" sz="1455" b="1" u="sng"/>
              <a:t>Regional</a:t>
            </a:r>
            <a:endParaRPr lang="en-US" altLang="en-US" sz="1455"/>
          </a:p>
          <a:p>
            <a:pPr eaLnBrk="1" hangingPunct="1"/>
            <a:r>
              <a:rPr lang="en-US" altLang="en-US" sz="1455"/>
              <a:t>WRF</a:t>
            </a:r>
          </a:p>
          <a:p>
            <a:pPr eaLnBrk="1" hangingPunct="1"/>
            <a:r>
              <a:rPr lang="en-US" altLang="en-US" sz="1455"/>
              <a:t>HWRF</a:t>
            </a:r>
          </a:p>
          <a:p>
            <a:pPr eaLnBrk="1" hangingPunct="1"/>
            <a:r>
              <a:rPr lang="en-US" altLang="en-US" sz="1455"/>
              <a:t>NAM</a:t>
            </a:r>
          </a:p>
        </p:txBody>
      </p:sp>
      <p:sp>
        <p:nvSpPr>
          <p:cNvPr id="21522" name="Text Box 38"/>
          <p:cNvSpPr txBox="1">
            <a:spLocks noChangeArrowheads="1"/>
          </p:cNvSpPr>
          <p:nvPr/>
        </p:nvSpPr>
        <p:spPr bwMode="auto">
          <a:xfrm>
            <a:off x="6234545" y="5437910"/>
            <a:ext cx="2586182" cy="987963"/>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en-US" sz="1455"/>
              <a:t>Cyclones, Fronts, Jets</a:t>
            </a:r>
          </a:p>
          <a:p>
            <a:pPr eaLnBrk="1" hangingPunct="1"/>
            <a:r>
              <a:rPr lang="en-US" altLang="en-US" sz="1455"/>
              <a:t>Anomaly Correlation</a:t>
            </a:r>
          </a:p>
          <a:p>
            <a:pPr eaLnBrk="1" hangingPunct="1"/>
            <a:r>
              <a:rPr lang="en-US" altLang="en-US" sz="1455"/>
              <a:t>Air Traffic Routing</a:t>
            </a:r>
          </a:p>
          <a:p>
            <a:pPr eaLnBrk="1" hangingPunct="1"/>
            <a:r>
              <a:rPr lang="en-US" altLang="en-US" sz="1455"/>
              <a:t>Precip.Utility Load Mgmt.</a:t>
            </a:r>
          </a:p>
        </p:txBody>
      </p:sp>
      <p:sp>
        <p:nvSpPr>
          <p:cNvPr id="21523" name="Text Box 39"/>
          <p:cNvSpPr txBox="1">
            <a:spLocks noChangeArrowheads="1"/>
          </p:cNvSpPr>
          <p:nvPr/>
        </p:nvSpPr>
        <p:spPr bwMode="auto">
          <a:xfrm>
            <a:off x="5749637" y="3151909"/>
            <a:ext cx="900545" cy="1211870"/>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en-US" sz="1455" b="1" u="sng" dirty="0"/>
              <a:t>Current</a:t>
            </a:r>
          </a:p>
          <a:p>
            <a:pPr eaLnBrk="1" hangingPunct="1"/>
            <a:r>
              <a:rPr lang="en-US" altLang="en-US" sz="1455" dirty="0"/>
              <a:t>GSI</a:t>
            </a:r>
          </a:p>
          <a:p>
            <a:pPr eaLnBrk="1" hangingPunct="1"/>
            <a:r>
              <a:rPr lang="en-US" altLang="en-US" sz="1455" dirty="0"/>
              <a:t>4DVAR</a:t>
            </a:r>
          </a:p>
          <a:p>
            <a:pPr eaLnBrk="1" hangingPunct="1"/>
            <a:r>
              <a:rPr lang="en-US" altLang="en-US" sz="1455" dirty="0" err="1"/>
              <a:t>EnKF</a:t>
            </a:r>
            <a:endParaRPr lang="en-US" altLang="en-US" sz="1455" dirty="0"/>
          </a:p>
          <a:p>
            <a:pPr eaLnBrk="1" hangingPunct="1"/>
            <a:r>
              <a:rPr lang="en-US" altLang="en-US" sz="1455" dirty="0" smtClean="0"/>
              <a:t>Hybrid</a:t>
            </a:r>
            <a:endParaRPr lang="en-US" altLang="en-US" sz="1455" dirty="0"/>
          </a:p>
        </p:txBody>
      </p:sp>
      <p:sp>
        <p:nvSpPr>
          <p:cNvPr id="21524" name="AutoShape 44"/>
          <p:cNvSpPr>
            <a:spLocks noChangeArrowheads="1"/>
          </p:cNvSpPr>
          <p:nvPr/>
        </p:nvSpPr>
        <p:spPr bwMode="auto">
          <a:xfrm>
            <a:off x="7204364" y="2320637"/>
            <a:ext cx="277091" cy="441614"/>
          </a:xfrm>
          <a:prstGeom prst="rightArrow">
            <a:avLst>
              <a:gd name="adj1" fmla="val 50000"/>
              <a:gd name="adj2" fmla="val 25000"/>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endParaRPr lang="en-US" altLang="en-US" sz="2182"/>
          </a:p>
        </p:txBody>
      </p:sp>
      <p:sp>
        <p:nvSpPr>
          <p:cNvPr id="21525" name="AutoShape 45"/>
          <p:cNvSpPr>
            <a:spLocks noChangeArrowheads="1"/>
          </p:cNvSpPr>
          <p:nvPr/>
        </p:nvSpPr>
        <p:spPr bwMode="auto">
          <a:xfrm>
            <a:off x="4710545" y="2320637"/>
            <a:ext cx="346364" cy="441614"/>
          </a:xfrm>
          <a:prstGeom prst="rightArrow">
            <a:avLst>
              <a:gd name="adj1" fmla="val 50000"/>
              <a:gd name="adj2" fmla="val 25000"/>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endParaRPr lang="en-US" altLang="en-US" sz="2182"/>
          </a:p>
        </p:txBody>
      </p:sp>
      <p:sp>
        <p:nvSpPr>
          <p:cNvPr id="21526" name="AutoShape 47"/>
          <p:cNvSpPr>
            <a:spLocks noChangeArrowheads="1"/>
          </p:cNvSpPr>
          <p:nvPr/>
        </p:nvSpPr>
        <p:spPr bwMode="auto">
          <a:xfrm>
            <a:off x="415637" y="2874818"/>
            <a:ext cx="499341" cy="900545"/>
          </a:xfrm>
          <a:prstGeom prst="downArrow">
            <a:avLst>
              <a:gd name="adj1" fmla="val 50000"/>
              <a:gd name="adj2" fmla="val 45087"/>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endParaRPr lang="en-US" altLang="en-US" sz="2182"/>
          </a:p>
        </p:txBody>
      </p:sp>
      <p:sp>
        <p:nvSpPr>
          <p:cNvPr id="21527" name="AutoShape 48"/>
          <p:cNvSpPr>
            <a:spLocks noChangeArrowheads="1"/>
          </p:cNvSpPr>
          <p:nvPr/>
        </p:nvSpPr>
        <p:spPr bwMode="auto">
          <a:xfrm rot="10800000">
            <a:off x="1870364" y="2874818"/>
            <a:ext cx="499341" cy="900545"/>
          </a:xfrm>
          <a:prstGeom prst="downArrow">
            <a:avLst>
              <a:gd name="adj1" fmla="val 50000"/>
              <a:gd name="adj2" fmla="val 45087"/>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endParaRPr lang="en-US" altLang="en-US" sz="2182"/>
          </a:p>
        </p:txBody>
      </p:sp>
      <p:sp>
        <p:nvSpPr>
          <p:cNvPr id="21528" name="Line 52"/>
          <p:cNvSpPr>
            <a:spLocks noChangeShapeType="1"/>
          </p:cNvSpPr>
          <p:nvPr/>
        </p:nvSpPr>
        <p:spPr bwMode="auto">
          <a:xfrm>
            <a:off x="554182" y="4606636"/>
            <a:ext cx="0" cy="554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636"/>
          </a:p>
        </p:txBody>
      </p:sp>
      <p:sp>
        <p:nvSpPr>
          <p:cNvPr id="21529" name="Line 54"/>
          <p:cNvSpPr>
            <a:spLocks noChangeShapeType="1"/>
          </p:cNvSpPr>
          <p:nvPr/>
        </p:nvSpPr>
        <p:spPr bwMode="auto">
          <a:xfrm>
            <a:off x="2147455" y="4606636"/>
            <a:ext cx="0" cy="554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636"/>
          </a:p>
        </p:txBody>
      </p:sp>
      <p:sp>
        <p:nvSpPr>
          <p:cNvPr id="21530" name="Line 55"/>
          <p:cNvSpPr>
            <a:spLocks noChangeShapeType="1"/>
          </p:cNvSpPr>
          <p:nvPr/>
        </p:nvSpPr>
        <p:spPr bwMode="auto">
          <a:xfrm>
            <a:off x="831273" y="1835727"/>
            <a:ext cx="41853" cy="3463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636"/>
          </a:p>
        </p:txBody>
      </p:sp>
      <p:sp>
        <p:nvSpPr>
          <p:cNvPr id="21531" name="Line 58"/>
          <p:cNvSpPr>
            <a:spLocks noChangeShapeType="1"/>
          </p:cNvSpPr>
          <p:nvPr/>
        </p:nvSpPr>
        <p:spPr bwMode="auto">
          <a:xfrm>
            <a:off x="3326535" y="1281545"/>
            <a:ext cx="103764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36"/>
          </a:p>
        </p:txBody>
      </p:sp>
      <p:sp>
        <p:nvSpPr>
          <p:cNvPr id="21532" name="Line 59"/>
          <p:cNvSpPr>
            <a:spLocks noChangeShapeType="1"/>
          </p:cNvSpPr>
          <p:nvPr/>
        </p:nvSpPr>
        <p:spPr bwMode="auto">
          <a:xfrm>
            <a:off x="3326535" y="1281545"/>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36"/>
          </a:p>
        </p:txBody>
      </p:sp>
      <p:sp>
        <p:nvSpPr>
          <p:cNvPr id="21533" name="Line 60"/>
          <p:cNvSpPr>
            <a:spLocks noChangeShapeType="1"/>
          </p:cNvSpPr>
          <p:nvPr/>
        </p:nvSpPr>
        <p:spPr bwMode="auto">
          <a:xfrm flipH="1">
            <a:off x="8312727" y="1281545"/>
            <a:ext cx="48490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36"/>
          </a:p>
        </p:txBody>
      </p:sp>
      <p:sp>
        <p:nvSpPr>
          <p:cNvPr id="21534" name="Line 61"/>
          <p:cNvSpPr>
            <a:spLocks noChangeShapeType="1"/>
          </p:cNvSpPr>
          <p:nvPr/>
        </p:nvSpPr>
        <p:spPr bwMode="auto">
          <a:xfrm>
            <a:off x="8797636" y="1281546"/>
            <a:ext cx="0" cy="6927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36"/>
          </a:p>
        </p:txBody>
      </p:sp>
      <p:sp>
        <p:nvSpPr>
          <p:cNvPr id="21535" name="Line 62"/>
          <p:cNvSpPr>
            <a:spLocks noChangeShapeType="1"/>
          </p:cNvSpPr>
          <p:nvPr/>
        </p:nvSpPr>
        <p:spPr bwMode="auto">
          <a:xfrm>
            <a:off x="3117273" y="2874818"/>
            <a:ext cx="0" cy="3463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636"/>
          </a:p>
        </p:txBody>
      </p:sp>
      <p:sp>
        <p:nvSpPr>
          <p:cNvPr id="21536" name="Line 63"/>
          <p:cNvSpPr>
            <a:spLocks noChangeShapeType="1"/>
          </p:cNvSpPr>
          <p:nvPr/>
        </p:nvSpPr>
        <p:spPr bwMode="auto">
          <a:xfrm>
            <a:off x="4433455" y="2874818"/>
            <a:ext cx="0" cy="3463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636"/>
          </a:p>
        </p:txBody>
      </p:sp>
      <p:sp>
        <p:nvSpPr>
          <p:cNvPr id="21537" name="Line 64"/>
          <p:cNvSpPr>
            <a:spLocks noChangeShapeType="1"/>
          </p:cNvSpPr>
          <p:nvPr/>
        </p:nvSpPr>
        <p:spPr bwMode="auto">
          <a:xfrm>
            <a:off x="6096000" y="2874818"/>
            <a:ext cx="0" cy="2770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636"/>
          </a:p>
        </p:txBody>
      </p:sp>
      <p:sp>
        <p:nvSpPr>
          <p:cNvPr id="21538" name="Line 65"/>
          <p:cNvSpPr>
            <a:spLocks noChangeShapeType="1"/>
          </p:cNvSpPr>
          <p:nvPr/>
        </p:nvSpPr>
        <p:spPr bwMode="auto">
          <a:xfrm flipV="1">
            <a:off x="7412182" y="3151909"/>
            <a:ext cx="207818" cy="2078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636"/>
          </a:p>
        </p:txBody>
      </p:sp>
      <p:sp>
        <p:nvSpPr>
          <p:cNvPr id="21539" name="Line 66"/>
          <p:cNvSpPr>
            <a:spLocks noChangeShapeType="1"/>
          </p:cNvSpPr>
          <p:nvPr/>
        </p:nvSpPr>
        <p:spPr bwMode="auto">
          <a:xfrm>
            <a:off x="8520545" y="3151909"/>
            <a:ext cx="0" cy="2078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636"/>
          </a:p>
        </p:txBody>
      </p:sp>
      <p:sp>
        <p:nvSpPr>
          <p:cNvPr id="21540" name="Line 67"/>
          <p:cNvSpPr>
            <a:spLocks noChangeShapeType="1"/>
          </p:cNvSpPr>
          <p:nvPr/>
        </p:nvSpPr>
        <p:spPr bwMode="auto">
          <a:xfrm>
            <a:off x="7550727" y="5299364"/>
            <a:ext cx="0" cy="1385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636"/>
          </a:p>
        </p:txBody>
      </p:sp>
      <p:sp>
        <p:nvSpPr>
          <p:cNvPr id="21541" name="Text Box 29"/>
          <p:cNvSpPr txBox="1">
            <a:spLocks noChangeArrowheads="1"/>
          </p:cNvSpPr>
          <p:nvPr/>
        </p:nvSpPr>
        <p:spPr bwMode="auto">
          <a:xfrm>
            <a:off x="3048000" y="5715000"/>
            <a:ext cx="1939636" cy="540148"/>
          </a:xfrm>
          <a:prstGeom prst="rect">
            <a:avLst/>
          </a:prstGeom>
          <a:solidFill>
            <a:schemeClr val="accent1"/>
          </a:solidFill>
          <a:ln w="9525">
            <a:miter lim="800000"/>
            <a:headEnd/>
            <a:tailEnd/>
          </a:ln>
          <a:scene3d>
            <a:camera prst="legacyObliqueTopRight"/>
            <a:lightRig rig="legacyFlat3" dir="b"/>
          </a:scene3d>
          <a:sp3d extrusionH="430200" contourW="12700" prstMaterial="legacyMatte">
            <a:bevelT w="13500" h="13500" prst="angle"/>
            <a:bevelB w="13500" h="13500" prst="angle"/>
            <a:extrusionClr>
              <a:schemeClr val="accent1"/>
            </a:extrusionClr>
            <a:contourClr>
              <a:schemeClr val="accent1"/>
            </a:contourClr>
          </a:sp3d>
        </p:spPr>
        <p:txBody>
          <a:bodyPr>
            <a:spAutoFit/>
            <a:flatTx/>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spcBef>
                <a:spcPct val="50000"/>
              </a:spcBef>
            </a:pPr>
            <a:r>
              <a:rPr lang="en-US" altLang="en-US" sz="1455"/>
              <a:t>Targeting Observation schems</a:t>
            </a:r>
          </a:p>
        </p:txBody>
      </p:sp>
      <p:sp>
        <p:nvSpPr>
          <p:cNvPr id="21542" name="Line 62"/>
          <p:cNvSpPr>
            <a:spLocks noChangeShapeType="1"/>
          </p:cNvSpPr>
          <p:nvPr/>
        </p:nvSpPr>
        <p:spPr bwMode="auto">
          <a:xfrm>
            <a:off x="3394364" y="5091546"/>
            <a:ext cx="0" cy="4849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636"/>
          </a:p>
        </p:txBody>
      </p:sp>
      <p:sp>
        <p:nvSpPr>
          <p:cNvPr id="21543" name="Line 62"/>
          <p:cNvSpPr>
            <a:spLocks noChangeShapeType="1"/>
          </p:cNvSpPr>
          <p:nvPr/>
        </p:nvSpPr>
        <p:spPr bwMode="auto">
          <a:xfrm>
            <a:off x="4641273" y="5299364"/>
            <a:ext cx="0" cy="2770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636"/>
          </a:p>
        </p:txBody>
      </p:sp>
    </p:spTree>
    <p:extLst>
      <p:ext uri="{BB962C8B-B14F-4D97-AF65-F5344CB8AC3E}">
        <p14:creationId xmlns:p14="http://schemas.microsoft.com/office/powerpoint/2010/main" val="1029509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sept2006_7kmNR_TC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1566"/>
            <a:ext cx="6477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Box 2"/>
          <p:cNvSpPr txBox="1">
            <a:spLocks noChangeArrowheads="1"/>
          </p:cNvSpPr>
          <p:nvPr/>
        </p:nvSpPr>
        <p:spPr bwMode="auto">
          <a:xfrm>
            <a:off x="7162800" y="1459384"/>
            <a:ext cx="2251364" cy="177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endParaRPr lang="en-US" altLang="x-none" sz="2182" dirty="0">
              <a:latin typeface="Helvetica" charset="0"/>
            </a:endParaRPr>
          </a:p>
          <a:p>
            <a:pPr>
              <a:spcBef>
                <a:spcPct val="0"/>
              </a:spcBef>
              <a:buFontTx/>
              <a:buNone/>
            </a:pPr>
            <a:endParaRPr lang="en-US" altLang="x-none" sz="2182" dirty="0">
              <a:latin typeface="Helvetica" charset="0"/>
            </a:endParaRPr>
          </a:p>
          <a:p>
            <a:pPr>
              <a:spcBef>
                <a:spcPct val="0"/>
              </a:spcBef>
              <a:buFontTx/>
              <a:buNone/>
            </a:pPr>
            <a:r>
              <a:rPr lang="en-US" altLang="x-none" sz="2182" dirty="0">
                <a:latin typeface="Helvetica" charset="0"/>
              </a:rPr>
              <a:t>G5NR 2 year NR at 7 km resolution.</a:t>
            </a:r>
          </a:p>
        </p:txBody>
      </p:sp>
    </p:spTree>
    <p:extLst>
      <p:ext uri="{BB962C8B-B14F-4D97-AF65-F5344CB8AC3E}">
        <p14:creationId xmlns:p14="http://schemas.microsoft.com/office/powerpoint/2010/main" val="378187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50819"/>
            <a:ext cx="9144000" cy="415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extBox 2"/>
          <p:cNvSpPr txBox="1">
            <a:spLocks noChangeArrowheads="1"/>
          </p:cNvSpPr>
          <p:nvPr/>
        </p:nvSpPr>
        <p:spPr bwMode="auto">
          <a:xfrm>
            <a:off x="1658216" y="609023"/>
            <a:ext cx="6997428"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2182">
                <a:latin typeface="Helvetica" charset="0"/>
              </a:rPr>
              <a:t>Snapshot from GMAO 7km resolution global nature run</a:t>
            </a:r>
          </a:p>
        </p:txBody>
      </p:sp>
    </p:spTree>
    <p:extLst>
      <p:ext uri="{BB962C8B-B14F-4D97-AF65-F5344CB8AC3E}">
        <p14:creationId xmlns:p14="http://schemas.microsoft.com/office/powerpoint/2010/main" val="703121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053" y="350315"/>
            <a:ext cx="8229600" cy="1143000"/>
          </a:xfrm>
        </p:spPr>
        <p:txBody>
          <a:bodyPr>
            <a:normAutofit fontScale="90000"/>
          </a:bodyPr>
          <a:lstStyle/>
          <a:p>
            <a:r>
              <a:rPr lang="en-US" dirty="0" smtClean="0"/>
              <a:t>Basin Scale Nature Run  for</a:t>
            </a:r>
            <a:r>
              <a:rPr lang="en-US" smtClean="0"/>
              <a:t/>
            </a:r>
            <a:br>
              <a:rPr lang="en-US" smtClean="0"/>
            </a:br>
            <a:r>
              <a:rPr lang="en-US" smtClean="0"/>
              <a:t>Hurricane OSSEs</a:t>
            </a:r>
            <a:endParaRPr lang="en-US" dirty="0"/>
          </a:p>
        </p:txBody>
      </p:sp>
      <p:sp>
        <p:nvSpPr>
          <p:cNvPr id="3" name="Content Placeholder 2"/>
          <p:cNvSpPr>
            <a:spLocks noGrp="1"/>
          </p:cNvSpPr>
          <p:nvPr>
            <p:ph idx="1"/>
          </p:nvPr>
        </p:nvSpPr>
        <p:spPr>
          <a:xfrm>
            <a:off x="228600" y="1752600"/>
            <a:ext cx="4267200" cy="4525963"/>
          </a:xfrm>
        </p:spPr>
        <p:txBody>
          <a:bodyPr>
            <a:normAutofit lnSpcReduction="10000"/>
          </a:bodyPr>
          <a:lstStyle/>
          <a:p>
            <a:r>
              <a:rPr lang="en-US" dirty="0" smtClean="0"/>
              <a:t>NMM-B Forecast Model</a:t>
            </a:r>
          </a:p>
          <a:p>
            <a:r>
              <a:rPr lang="en-US" dirty="0" smtClean="0"/>
              <a:t>NAM Physics</a:t>
            </a:r>
          </a:p>
          <a:p>
            <a:r>
              <a:rPr lang="en-US" dirty="0" smtClean="0"/>
              <a:t>“Basin scale” domain</a:t>
            </a:r>
          </a:p>
          <a:p>
            <a:r>
              <a:rPr lang="en-US" dirty="0" smtClean="0"/>
              <a:t>5000x2500 grid points</a:t>
            </a:r>
          </a:p>
          <a:p>
            <a:r>
              <a:rPr lang="en-US" dirty="0" smtClean="0"/>
              <a:t>Single 1 or 3-km horizontal resolution grid (vs. 7km for G5NR)</a:t>
            </a:r>
          </a:p>
          <a:p>
            <a:endParaRPr lang="en-US" dirty="0"/>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2286000"/>
            <a:ext cx="4800600" cy="2856978"/>
          </a:xfrm>
          <a:prstGeom prst="rect">
            <a:avLst/>
          </a:prstGeom>
        </p:spPr>
      </p:pic>
    </p:spTree>
    <p:extLst>
      <p:ext uri="{BB962C8B-B14F-4D97-AF65-F5344CB8AC3E}">
        <p14:creationId xmlns:p14="http://schemas.microsoft.com/office/powerpoint/2010/main" val="119731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title"/>
          </p:nvPr>
        </p:nvSpPr>
        <p:spPr>
          <a:xfrm>
            <a:off x="635487" y="304800"/>
            <a:ext cx="8001000" cy="762000"/>
          </a:xfrm>
        </p:spPr>
        <p:txBody>
          <a:bodyPr/>
          <a:lstStyle/>
          <a:p>
            <a:pPr eaLnBrk="1" hangingPunct="1"/>
            <a:r>
              <a:rPr lang="en-US" sz="3273" dirty="0">
                <a:solidFill>
                  <a:srgbClr val="FF0000"/>
                </a:solidFill>
                <a:latin typeface="Times New Roman" charset="0"/>
                <a:ea typeface="ＭＳ Ｐゴシック" charset="0"/>
                <a:cs typeface="ＭＳ Ｐゴシック" charset="0"/>
              </a:rPr>
              <a:t>Summary </a:t>
            </a:r>
            <a:endParaRPr lang="en-US" sz="3273" dirty="0">
              <a:latin typeface="Times New Roman" charset="0"/>
              <a:ea typeface="ＭＳ Ｐゴシック" charset="0"/>
              <a:cs typeface="ＭＳ Ｐゴシック" charset="0"/>
            </a:endParaRPr>
          </a:p>
        </p:txBody>
      </p:sp>
      <p:sp>
        <p:nvSpPr>
          <p:cNvPr id="219138" name="Rectangle 3"/>
          <p:cNvSpPr>
            <a:spLocks noGrp="1" noChangeArrowheads="1"/>
          </p:cNvSpPr>
          <p:nvPr>
            <p:ph type="body" idx="1"/>
          </p:nvPr>
        </p:nvSpPr>
        <p:spPr>
          <a:xfrm>
            <a:off x="623455" y="1409518"/>
            <a:ext cx="8520545" cy="5472545"/>
          </a:xfrm>
        </p:spPr>
        <p:txBody>
          <a:bodyPr/>
          <a:lstStyle/>
          <a:p>
            <a:pPr marL="554187" indent="-554187">
              <a:lnSpc>
                <a:spcPct val="90000"/>
              </a:lnSpc>
              <a:buFont typeface="Times" charset="0"/>
              <a:buAutoNum type="arabicPeriod"/>
            </a:pPr>
            <a:r>
              <a:rPr lang="en-US" sz="1818" dirty="0">
                <a:latin typeface="Helvetica" charset="0"/>
                <a:ea typeface="ＭＳ Ｐゴシック" charset="0"/>
                <a:cs typeface="ＭＳ Ｐゴシック" charset="0"/>
              </a:rPr>
              <a:t>NOAA’s Quantitative Observing System Assessment Program (QOSAP) coordinates OSE and OSSE across NOAA and strives to ensure that all OSSEs are performed in a credible manner. </a:t>
            </a:r>
          </a:p>
          <a:p>
            <a:pPr marL="554187" indent="-554187">
              <a:lnSpc>
                <a:spcPct val="90000"/>
              </a:lnSpc>
              <a:buFont typeface="Times" charset="0"/>
              <a:buAutoNum type="arabicPeriod"/>
            </a:pPr>
            <a:endParaRPr lang="en-US" sz="1818" dirty="0">
              <a:latin typeface="Helvetica" charset="0"/>
              <a:ea typeface="ＭＳ Ｐゴシック" charset="0"/>
              <a:cs typeface="ＭＳ Ｐゴシック" charset="0"/>
            </a:endParaRPr>
          </a:p>
          <a:p>
            <a:pPr marL="554187" indent="-554187">
              <a:lnSpc>
                <a:spcPct val="90000"/>
              </a:lnSpc>
              <a:buFont typeface="Times" charset="0"/>
              <a:buAutoNum type="arabicPeriod"/>
            </a:pPr>
            <a:r>
              <a:rPr lang="en-US" sz="1818" dirty="0">
                <a:latin typeface="Helvetica" charset="0"/>
                <a:ea typeface="ＭＳ Ｐゴシック" charset="0"/>
                <a:cs typeface="ＭＳ Ｐゴシック" charset="0"/>
              </a:rPr>
              <a:t>Observing System Simulation Experiments (OSSEs) provide an effective means to:</a:t>
            </a:r>
            <a:endParaRPr lang="en-US" sz="2182" dirty="0">
              <a:latin typeface="Helvetica" charset="0"/>
              <a:ea typeface="ＭＳ Ｐゴシック" charset="0"/>
              <a:cs typeface="ＭＳ Ｐゴシック" charset="0"/>
            </a:endParaRPr>
          </a:p>
          <a:p>
            <a:pPr marL="900554" lvl="1" indent="-484914">
              <a:lnSpc>
                <a:spcPct val="90000"/>
              </a:lnSpc>
              <a:buFont typeface="Times" charset="0"/>
              <a:buChar char="•"/>
            </a:pPr>
            <a:r>
              <a:rPr lang="en-US" sz="1818" dirty="0">
                <a:latin typeface="Helvetica" charset="0"/>
                <a:ea typeface="ＭＳ Ｐゴシック" charset="0"/>
              </a:rPr>
              <a:t>Evaluate the potential impact of proposed observing systems</a:t>
            </a:r>
          </a:p>
          <a:p>
            <a:pPr marL="900554" lvl="1" indent="-484914">
              <a:lnSpc>
                <a:spcPct val="90000"/>
              </a:lnSpc>
              <a:buFont typeface="Times" charset="0"/>
              <a:buChar char="•"/>
            </a:pPr>
            <a:r>
              <a:rPr lang="en-US" sz="1818" dirty="0">
                <a:latin typeface="Helvetica" charset="0"/>
                <a:ea typeface="ＭＳ Ｐゴシック" charset="0"/>
              </a:rPr>
              <a:t>Determine tradeoffs in their design</a:t>
            </a:r>
          </a:p>
          <a:p>
            <a:pPr marL="900554" lvl="1" indent="-484914">
              <a:lnSpc>
                <a:spcPct val="90000"/>
              </a:lnSpc>
              <a:buFont typeface="Times" charset="0"/>
              <a:buChar char="•"/>
            </a:pPr>
            <a:r>
              <a:rPr lang="en-US" sz="1818" dirty="0">
                <a:latin typeface="Helvetica" charset="0"/>
                <a:ea typeface="ＭＳ Ｐゴシック" charset="0"/>
              </a:rPr>
              <a:t>Evaluate new data assimilation methodology</a:t>
            </a:r>
          </a:p>
          <a:p>
            <a:pPr marL="900554" lvl="1" indent="-484914">
              <a:lnSpc>
                <a:spcPct val="90000"/>
              </a:lnSpc>
              <a:buFont typeface="Times" charset="0"/>
              <a:buChar char="•"/>
            </a:pPr>
            <a:endParaRPr lang="en-US" sz="1818" dirty="0">
              <a:latin typeface="Helvetica" charset="0"/>
              <a:ea typeface="ＭＳ Ｐゴシック" charset="0"/>
              <a:cs typeface="ＭＳ Ｐゴシック" charset="0"/>
            </a:endParaRPr>
          </a:p>
          <a:p>
            <a:pPr marL="554187" indent="-554187">
              <a:lnSpc>
                <a:spcPct val="90000"/>
              </a:lnSpc>
              <a:buFont typeface="Times" charset="0"/>
              <a:buAutoNum type="arabicPeriod"/>
            </a:pPr>
            <a:r>
              <a:rPr lang="en-US" sz="1818" dirty="0">
                <a:latin typeface="Helvetica" charset="0"/>
                <a:ea typeface="ＭＳ Ｐゴシック" charset="0"/>
                <a:cs typeface="ＭＳ Ｐゴシック" charset="0"/>
              </a:rPr>
              <a:t>Great care must be taken to ensure the realism of the OSSE</a:t>
            </a:r>
            <a:r>
              <a:rPr lang="ja-JP" altLang="en-US" sz="1818" dirty="0">
                <a:latin typeface="Helvetica" charset="0"/>
                <a:ea typeface="ＭＳ Ｐゴシック" charset="0"/>
                <a:cs typeface="ＭＳ Ｐゴシック" charset="0"/>
              </a:rPr>
              <a:t>’</a:t>
            </a:r>
            <a:r>
              <a:rPr lang="en-US" altLang="ja-JP" sz="1818" dirty="0">
                <a:latin typeface="Helvetica" charset="0"/>
                <a:ea typeface="ＭＳ Ｐゴシック" charset="0"/>
                <a:cs typeface="ＭＳ Ｐゴシック" charset="0"/>
              </a:rPr>
              <a:t>s and in the interpretation of OSSE results.</a:t>
            </a:r>
          </a:p>
          <a:p>
            <a:pPr marL="554187" indent="-554187">
              <a:lnSpc>
                <a:spcPct val="90000"/>
              </a:lnSpc>
              <a:buFont typeface="Times" charset="0"/>
              <a:buAutoNum type="arabicPeriod"/>
            </a:pPr>
            <a:endParaRPr lang="en-US" sz="1818" dirty="0">
              <a:latin typeface="Helvetica" charset="0"/>
              <a:ea typeface="ＭＳ Ｐゴシック" charset="0"/>
              <a:cs typeface="ＭＳ Ｐゴシック" charset="0"/>
            </a:endParaRPr>
          </a:p>
          <a:p>
            <a:pPr marL="554187" indent="-554187">
              <a:lnSpc>
                <a:spcPct val="90000"/>
              </a:lnSpc>
              <a:buFont typeface="Times" charset="0"/>
              <a:buAutoNum type="arabicPeriod"/>
            </a:pPr>
            <a:r>
              <a:rPr lang="en-US" sz="1818" dirty="0">
                <a:latin typeface="Helvetica" charset="0"/>
                <a:ea typeface="ＭＳ Ｐゴシック" charset="0"/>
                <a:cs typeface="ＭＳ Ｐゴシック" charset="0"/>
              </a:rPr>
              <a:t>OSSEs are currently being conducted to assess the potential impact of many new observing systems in current data assimilation systems.</a:t>
            </a:r>
          </a:p>
          <a:p>
            <a:pPr marL="554187" indent="-554187">
              <a:lnSpc>
                <a:spcPct val="90000"/>
              </a:lnSpc>
              <a:buFont typeface="Times" charset="0"/>
              <a:buAutoNum type="arabicPeriod"/>
            </a:pPr>
            <a:endParaRPr lang="en-US" sz="1818" dirty="0">
              <a:latin typeface="Helvetica" charset="0"/>
              <a:ea typeface="ＭＳ Ｐゴシック" charset="0"/>
              <a:cs typeface="ＭＳ Ｐゴシック" charset="0"/>
            </a:endParaRPr>
          </a:p>
          <a:p>
            <a:pPr marL="554187" indent="-554187">
              <a:lnSpc>
                <a:spcPct val="90000"/>
              </a:lnSpc>
              <a:buFont typeface="Times" charset="0"/>
              <a:buAutoNum type="arabicPeriod"/>
            </a:pPr>
            <a:r>
              <a:rPr lang="en-US" sz="1818" dirty="0">
                <a:latin typeface="Helvetica" charset="0"/>
                <a:ea typeface="ＭＳ Ｐゴシック" charset="0"/>
                <a:cs typeface="ＭＳ Ｐゴシック" charset="0"/>
              </a:rPr>
              <a:t>Rigorous OSSE methodology is being extended to air quality, severe storm, ocean, climate and biological applications.</a:t>
            </a:r>
          </a:p>
          <a:p>
            <a:pPr marL="554187" indent="-554187">
              <a:lnSpc>
                <a:spcPct val="90000"/>
              </a:lnSpc>
              <a:buFont typeface="Times" charset="0"/>
              <a:buAutoNum type="arabicPeriod"/>
            </a:pPr>
            <a:endParaRPr lang="en-US" sz="1818" dirty="0">
              <a:latin typeface="Helvetica" charset="0"/>
              <a:ea typeface="ＭＳ Ｐゴシック" charset="0"/>
              <a:cs typeface="ＭＳ Ｐゴシック" charset="0"/>
            </a:endParaRPr>
          </a:p>
          <a:p>
            <a:pPr marL="554187" indent="-554187">
              <a:lnSpc>
                <a:spcPct val="90000"/>
              </a:lnSpc>
              <a:buFont typeface="Times" charset="0"/>
              <a:buAutoNum type="arabicPeriod"/>
            </a:pPr>
            <a:endParaRPr lang="en-US" sz="1818" dirty="0">
              <a:latin typeface="Helvetica" charset="0"/>
              <a:ea typeface="ＭＳ Ｐゴシック" charset="0"/>
              <a:cs typeface="ＭＳ Ｐゴシック" charset="0"/>
            </a:endParaRPr>
          </a:p>
          <a:p>
            <a:pPr marL="554187" indent="-554187">
              <a:lnSpc>
                <a:spcPct val="90000"/>
              </a:lnSpc>
              <a:buFont typeface="Times" charset="0"/>
              <a:buAutoNum type="arabicPeriod"/>
            </a:pPr>
            <a:endParaRPr lang="en-US" sz="1818"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8671205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421032"/>
            <a:ext cx="2934976"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000720"/>
            <a:ext cx="2934977" cy="2628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04800" y="1371600"/>
            <a:ext cx="5410200" cy="4708981"/>
          </a:xfrm>
          <a:prstGeom prst="rect">
            <a:avLst/>
          </a:prstGeom>
        </p:spPr>
        <p:txBody>
          <a:bodyPr wrap="square">
            <a:spAutoFit/>
          </a:bodyPr>
          <a:lstStyle/>
          <a:p>
            <a:pPr fontAlgn="base">
              <a:spcBef>
                <a:spcPct val="0"/>
              </a:spcBef>
              <a:spcAft>
                <a:spcPct val="0"/>
              </a:spcAft>
              <a:defRPr/>
            </a:pPr>
            <a:r>
              <a:rPr lang="en-US" sz="2000" dirty="0"/>
              <a:t>Improve quantitative and objective assessment capabilities to </a:t>
            </a:r>
            <a:r>
              <a:rPr lang="en-US" sz="2000" dirty="0" smtClean="0"/>
              <a:t>evaluate </a:t>
            </a:r>
            <a:r>
              <a:rPr lang="en-US" sz="2000" dirty="0"/>
              <a:t>operational and future observation system impacts and trade-offs to assess and </a:t>
            </a:r>
            <a:r>
              <a:rPr lang="en-US" sz="2000" dirty="0" smtClean="0"/>
              <a:t>to prioritize </a:t>
            </a:r>
            <a:r>
              <a:rPr lang="en-US" sz="2000" dirty="0"/>
              <a:t>NOAA’s observing system architecture</a:t>
            </a:r>
            <a:r>
              <a:rPr lang="en-US" sz="2000" dirty="0" smtClean="0"/>
              <a:t>.</a:t>
            </a:r>
          </a:p>
          <a:p>
            <a:pPr fontAlgn="base">
              <a:spcBef>
                <a:spcPct val="0"/>
              </a:spcBef>
              <a:spcAft>
                <a:spcPct val="0"/>
              </a:spcAft>
              <a:defRPr/>
            </a:pPr>
            <a:endParaRPr lang="en-US" sz="2000" dirty="0">
              <a:latin typeface="Helvetica" charset="0"/>
              <a:ea typeface="MS PGothic" pitchFamily="34" charset="-128"/>
            </a:endParaRPr>
          </a:p>
          <a:p>
            <a:pPr marL="457200" indent="-457200" fontAlgn="base">
              <a:spcBef>
                <a:spcPct val="0"/>
              </a:spcBef>
              <a:spcAft>
                <a:spcPct val="0"/>
              </a:spcAft>
              <a:buFont typeface="Arial" pitchFamily="34" charset="0"/>
              <a:buChar char="•"/>
              <a:defRPr/>
            </a:pPr>
            <a:r>
              <a:rPr lang="en-US" sz="2000" dirty="0"/>
              <a:t>Increase NOAA’s capacity to conduct quantitative observing system assessments</a:t>
            </a:r>
            <a:r>
              <a:rPr lang="en-US" sz="2000" dirty="0" smtClean="0"/>
              <a:t>.</a:t>
            </a:r>
          </a:p>
          <a:p>
            <a:pPr marL="457200" indent="-457200" fontAlgn="base">
              <a:spcBef>
                <a:spcPct val="0"/>
              </a:spcBef>
              <a:spcAft>
                <a:spcPct val="0"/>
              </a:spcAft>
              <a:buFont typeface="Arial" pitchFamily="34" charset="0"/>
              <a:buChar char="•"/>
              <a:defRPr/>
            </a:pPr>
            <a:endParaRPr lang="en-US" sz="2000" dirty="0"/>
          </a:p>
          <a:p>
            <a:pPr marL="457200" indent="-457200" fontAlgn="base">
              <a:spcBef>
                <a:spcPct val="0"/>
              </a:spcBef>
              <a:spcAft>
                <a:spcPct val="0"/>
              </a:spcAft>
              <a:buFont typeface="Arial" pitchFamily="34" charset="0"/>
              <a:buChar char="•"/>
              <a:defRPr/>
            </a:pPr>
            <a:r>
              <a:rPr lang="en-US" sz="2000" dirty="0"/>
              <a:t>Develop and use appropriate quantitative assessment </a:t>
            </a:r>
            <a:r>
              <a:rPr lang="en-US" sz="2000" dirty="0" smtClean="0"/>
              <a:t>methodologies.</a:t>
            </a:r>
            <a:r>
              <a:rPr lang="en-US" sz="2000" dirty="0"/>
              <a:t> </a:t>
            </a:r>
            <a:endParaRPr lang="en-US" sz="2000" dirty="0" smtClean="0"/>
          </a:p>
          <a:p>
            <a:pPr marL="457200" indent="-457200" fontAlgn="base">
              <a:spcBef>
                <a:spcPct val="0"/>
              </a:spcBef>
              <a:spcAft>
                <a:spcPct val="0"/>
              </a:spcAft>
              <a:buFont typeface="Arial" pitchFamily="34" charset="0"/>
              <a:buChar char="•"/>
              <a:defRPr/>
            </a:pPr>
            <a:endParaRPr lang="en-US" sz="2000" dirty="0" smtClean="0"/>
          </a:p>
          <a:p>
            <a:pPr marL="457200" indent="-457200" fontAlgn="base">
              <a:spcBef>
                <a:spcPct val="0"/>
              </a:spcBef>
              <a:spcAft>
                <a:spcPct val="0"/>
              </a:spcAft>
              <a:buFont typeface="Arial" pitchFamily="34" charset="0"/>
              <a:buChar char="•"/>
              <a:defRPr/>
            </a:pPr>
            <a:r>
              <a:rPr lang="en-US" sz="2000" dirty="0"/>
              <a:t>I</a:t>
            </a:r>
            <a:r>
              <a:rPr lang="en-US" sz="2000" dirty="0" smtClean="0"/>
              <a:t>nform </a:t>
            </a:r>
            <a:r>
              <a:rPr lang="en-US" sz="2000" dirty="0"/>
              <a:t>major decisions on the design and implementation of optimal composite observing systems</a:t>
            </a:r>
            <a:r>
              <a:rPr lang="en-US" sz="2000" dirty="0" smtClean="0"/>
              <a:t>.</a:t>
            </a:r>
            <a:endParaRPr lang="en-US" sz="2000" dirty="0"/>
          </a:p>
        </p:txBody>
      </p:sp>
      <p:sp>
        <p:nvSpPr>
          <p:cNvPr id="3" name="Title 2"/>
          <p:cNvSpPr>
            <a:spLocks noGrp="1"/>
          </p:cNvSpPr>
          <p:nvPr>
            <p:ph type="title"/>
          </p:nvPr>
        </p:nvSpPr>
        <p:spPr>
          <a:xfrm>
            <a:off x="304800" y="228600"/>
            <a:ext cx="8229600" cy="1143000"/>
          </a:xfrm>
        </p:spPr>
        <p:txBody>
          <a:bodyPr/>
          <a:lstStyle/>
          <a:p>
            <a:pPr algn="r"/>
            <a:r>
              <a:rPr lang="en-US" b="1" dirty="0" smtClean="0"/>
              <a:t>QOSAP’s </a:t>
            </a:r>
            <a:r>
              <a:rPr lang="en-US" b="1" smtClean="0"/>
              <a:t>Primary Objectives</a:t>
            </a:r>
            <a:endParaRPr lang="en-US" b="1" dirty="0"/>
          </a:p>
        </p:txBody>
      </p:sp>
      <p:sp>
        <p:nvSpPr>
          <p:cNvPr id="5" name="Date Placeholder 4"/>
          <p:cNvSpPr>
            <a:spLocks noGrp="1"/>
          </p:cNvSpPr>
          <p:nvPr>
            <p:ph type="dt" sz="half" idx="10"/>
          </p:nvPr>
        </p:nvSpPr>
        <p:spPr/>
        <p:txBody>
          <a:bodyPr/>
          <a:lstStyle/>
          <a:p>
            <a:r>
              <a:rPr lang="en-US" smtClean="0"/>
              <a:t>5/18/2015</a:t>
            </a:r>
            <a:endParaRPr lang="en-US"/>
          </a:p>
        </p:txBody>
      </p:sp>
      <p:sp>
        <p:nvSpPr>
          <p:cNvPr id="6" name="Slide Number Placeholder 5"/>
          <p:cNvSpPr>
            <a:spLocks noGrp="1"/>
          </p:cNvSpPr>
          <p:nvPr>
            <p:ph type="sldNum" sz="quarter" idx="12"/>
          </p:nvPr>
        </p:nvSpPr>
        <p:spPr/>
        <p:txBody>
          <a:bodyPr/>
          <a:lstStyle/>
          <a:p>
            <a:fld id="{569B6CF2-20DD-4BD9-8E10-72998A57A150}" type="slidenum">
              <a:rPr lang="en-US" smtClean="0"/>
              <a:t>2</a:t>
            </a:fld>
            <a:endParaRPr lang="en-US"/>
          </a:p>
        </p:txBody>
      </p:sp>
    </p:spTree>
    <p:extLst>
      <p:ext uri="{BB962C8B-B14F-4D97-AF65-F5344CB8AC3E}">
        <p14:creationId xmlns:p14="http://schemas.microsoft.com/office/powerpoint/2010/main" val="4264353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title"/>
          </p:nvPr>
        </p:nvSpPr>
        <p:spPr>
          <a:xfrm>
            <a:off x="635487" y="304800"/>
            <a:ext cx="8001000" cy="762000"/>
          </a:xfrm>
        </p:spPr>
        <p:txBody>
          <a:bodyPr/>
          <a:lstStyle/>
          <a:p>
            <a:pPr eaLnBrk="1" hangingPunct="1"/>
            <a:r>
              <a:rPr lang="en-US" sz="3273" dirty="0" smtClean="0">
                <a:solidFill>
                  <a:srgbClr val="FF0000"/>
                </a:solidFill>
                <a:latin typeface="Times New Roman" charset="0"/>
                <a:ea typeface="ＭＳ Ｐゴシック" charset="0"/>
                <a:cs typeface="ＭＳ Ｐゴシック" charset="0"/>
              </a:rPr>
              <a:t>Summary related to DWL </a:t>
            </a:r>
            <a:endParaRPr lang="en-US" sz="3273" dirty="0">
              <a:latin typeface="Times New Roman" charset="0"/>
              <a:ea typeface="ＭＳ Ｐゴシック" charset="0"/>
              <a:cs typeface="ＭＳ Ｐゴシック" charset="0"/>
            </a:endParaRPr>
          </a:p>
        </p:txBody>
      </p:sp>
      <p:sp>
        <p:nvSpPr>
          <p:cNvPr id="219138" name="Rectangle 3"/>
          <p:cNvSpPr>
            <a:spLocks noGrp="1" noChangeArrowheads="1"/>
          </p:cNvSpPr>
          <p:nvPr>
            <p:ph type="body" idx="1"/>
          </p:nvPr>
        </p:nvSpPr>
        <p:spPr>
          <a:xfrm>
            <a:off x="623455" y="1409518"/>
            <a:ext cx="8520545" cy="5472545"/>
          </a:xfrm>
        </p:spPr>
        <p:txBody>
          <a:bodyPr>
            <a:normAutofit/>
          </a:bodyPr>
          <a:lstStyle/>
          <a:p>
            <a:pPr marL="554187" indent="-554187">
              <a:lnSpc>
                <a:spcPct val="90000"/>
              </a:lnSpc>
              <a:buFont typeface="Times" charset="0"/>
              <a:buAutoNum type="arabicPeriod"/>
            </a:pPr>
            <a:r>
              <a:rPr lang="en-US" sz="1818" dirty="0" smtClean="0">
                <a:latin typeface="Helvetica" charset="0"/>
                <a:ea typeface="ＭＳ Ｐゴシック" charset="0"/>
                <a:cs typeface="ＭＳ Ｐゴシック" charset="0"/>
              </a:rPr>
              <a:t>All of the OSSEs that have been conducted to date have shown significant potential for wind profile observations from space to improve large scale numerical weather prediction.</a:t>
            </a:r>
          </a:p>
          <a:p>
            <a:pPr marL="554187" indent="-554187">
              <a:lnSpc>
                <a:spcPct val="90000"/>
              </a:lnSpc>
              <a:buFont typeface="Times" charset="0"/>
              <a:buAutoNum type="arabicPeriod"/>
            </a:pPr>
            <a:endParaRPr lang="en-US" sz="1818" dirty="0" smtClean="0">
              <a:latin typeface="Helvetica" charset="0"/>
              <a:ea typeface="ＭＳ Ｐゴシック" charset="0"/>
              <a:cs typeface="ＭＳ Ｐゴシック" charset="0"/>
            </a:endParaRPr>
          </a:p>
          <a:p>
            <a:pPr marL="554187" indent="-554187">
              <a:lnSpc>
                <a:spcPct val="90000"/>
              </a:lnSpc>
              <a:buFont typeface="Times" charset="0"/>
              <a:buAutoNum type="arabicPeriod"/>
            </a:pPr>
            <a:r>
              <a:rPr lang="en-US" sz="1818" dirty="0" smtClean="0">
                <a:latin typeface="Helvetica" charset="0"/>
                <a:ea typeface="ＭＳ Ｐゴシック" charset="0"/>
                <a:cs typeface="ＭＳ Ｐゴシック" charset="0"/>
              </a:rPr>
              <a:t>New OSSEs are needed to evaluate the both the potential impact of passive wind measurements (with realistically simulated errors) and the synergies between passive and active measurements.</a:t>
            </a:r>
          </a:p>
          <a:p>
            <a:pPr marL="554187" indent="-554187">
              <a:lnSpc>
                <a:spcPct val="90000"/>
              </a:lnSpc>
              <a:buFont typeface="Times" charset="0"/>
              <a:buAutoNum type="arabicPeriod"/>
            </a:pPr>
            <a:endParaRPr lang="en-US" sz="1818" dirty="0">
              <a:latin typeface="Helvetica" charset="0"/>
              <a:ea typeface="ＭＳ Ｐゴシック" charset="0"/>
              <a:cs typeface="ＭＳ Ｐゴシック" charset="0"/>
            </a:endParaRPr>
          </a:p>
          <a:p>
            <a:pPr marL="554187" indent="-554187">
              <a:lnSpc>
                <a:spcPct val="90000"/>
              </a:lnSpc>
              <a:buFont typeface="Times" charset="0"/>
              <a:buAutoNum type="arabicPeriod"/>
            </a:pPr>
            <a:r>
              <a:rPr lang="en-US" sz="1818" dirty="0">
                <a:latin typeface="Helvetica" charset="0"/>
                <a:ea typeface="ＭＳ Ｐゴシック" charset="0"/>
                <a:cs typeface="ＭＳ Ｐゴシック" charset="0"/>
              </a:rPr>
              <a:t>The regional hurricane OSSEs that have been performed to date have shown that having adequate coverage over the hurricane circulation and correctly representing the interaction of the hurricane with its environment are needed</a:t>
            </a:r>
            <a:r>
              <a:rPr lang="en-US" sz="1818" dirty="0" smtClean="0">
                <a:latin typeface="Helvetica" charset="0"/>
                <a:ea typeface="ＭＳ Ｐゴシック" charset="0"/>
                <a:cs typeface="ＭＳ Ｐゴシック" charset="0"/>
              </a:rPr>
              <a:t>.</a:t>
            </a:r>
          </a:p>
          <a:p>
            <a:pPr marL="554187" indent="-554187">
              <a:lnSpc>
                <a:spcPct val="90000"/>
              </a:lnSpc>
              <a:buFont typeface="Times" charset="0"/>
              <a:buAutoNum type="arabicPeriod"/>
            </a:pPr>
            <a:endParaRPr lang="en-US" sz="1818" dirty="0">
              <a:latin typeface="Helvetica" charset="0"/>
              <a:ea typeface="ＭＳ Ｐゴシック" charset="0"/>
              <a:cs typeface="ＭＳ Ｐゴシック" charset="0"/>
            </a:endParaRPr>
          </a:p>
          <a:p>
            <a:pPr marL="554187" indent="-554187">
              <a:lnSpc>
                <a:spcPct val="90000"/>
              </a:lnSpc>
              <a:buFont typeface="Times" charset="0"/>
              <a:buAutoNum type="arabicPeriod"/>
            </a:pPr>
            <a:r>
              <a:rPr lang="en-US" sz="1818" dirty="0" smtClean="0">
                <a:latin typeface="Helvetica" charset="0"/>
                <a:ea typeface="ＭＳ Ｐゴシック" charset="0"/>
                <a:cs typeface="ＭＳ Ｐゴシック" charset="0"/>
              </a:rPr>
              <a:t>A coherent DWL will be flying on NOAA’s P3 Hurricane Hunter Aircraft beginning September 1 of 2017. OSEs are currently being performed to evaluate the extent to which DWL can complement TDR on the P3, and to evaluate the impact of the the DWL on hurricane analyses and forecasts.</a:t>
            </a:r>
            <a:endParaRPr lang="en-US" sz="1818" dirty="0">
              <a:latin typeface="Helvetica" charset="0"/>
              <a:ea typeface="ＭＳ Ｐゴシック" charset="0"/>
              <a:cs typeface="ＭＳ Ｐゴシック" charset="0"/>
            </a:endParaRPr>
          </a:p>
          <a:p>
            <a:pPr marL="554187" indent="-554187">
              <a:lnSpc>
                <a:spcPct val="90000"/>
              </a:lnSpc>
              <a:buFont typeface="Times" charset="0"/>
              <a:buAutoNum type="arabicPeriod"/>
            </a:pPr>
            <a:endParaRPr lang="en-US" sz="1818" dirty="0">
              <a:latin typeface="Helvetica" charset="0"/>
              <a:ea typeface="ＭＳ Ｐゴシック" charset="0"/>
              <a:cs typeface="ＭＳ Ｐゴシック" charset="0"/>
            </a:endParaRPr>
          </a:p>
          <a:p>
            <a:pPr marL="554187" indent="-554187">
              <a:lnSpc>
                <a:spcPct val="90000"/>
              </a:lnSpc>
              <a:buFont typeface="Times" charset="0"/>
              <a:buAutoNum type="arabicPeriod"/>
            </a:pPr>
            <a:endParaRPr lang="en-US" sz="1818" dirty="0">
              <a:latin typeface="Helvetica" charset="0"/>
              <a:ea typeface="ＭＳ Ｐゴシック" charset="0"/>
              <a:cs typeface="ＭＳ Ｐゴシック" charset="0"/>
            </a:endParaRPr>
          </a:p>
          <a:p>
            <a:pPr marL="554187" indent="-554187">
              <a:lnSpc>
                <a:spcPct val="90000"/>
              </a:lnSpc>
              <a:buFont typeface="Times" charset="0"/>
              <a:buAutoNum type="arabicPeriod"/>
            </a:pPr>
            <a:endParaRPr lang="en-US" sz="1818"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7102458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69B6CF2-20DD-4BD9-8E10-72998A57A150}" type="slidenum">
              <a:rPr lang="en-US" smtClean="0"/>
              <a:t>21</a:t>
            </a:fld>
            <a:endParaRPr lang="en-US"/>
          </a:p>
        </p:txBody>
      </p:sp>
      <p:sp>
        <p:nvSpPr>
          <p:cNvPr id="6" name="Shape 122"/>
          <p:cNvSpPr txBox="1">
            <a:spLocks/>
          </p:cNvSpPr>
          <p:nvPr/>
        </p:nvSpPr>
        <p:spPr>
          <a:xfrm>
            <a:off x="685800" y="2133600"/>
            <a:ext cx="7820297" cy="838199"/>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SzPct val="25000"/>
            </a:pPr>
            <a:r>
              <a:rPr lang="en-US" sz="6000" b="1" dirty="0" smtClean="0">
                <a:ea typeface="Arial"/>
                <a:cs typeface="Arial"/>
                <a:sym typeface="Arial"/>
              </a:rPr>
              <a:t>Backup </a:t>
            </a:r>
            <a:r>
              <a:rPr lang="en-US" sz="6000" b="1" dirty="0" smtClean="0">
                <a:ea typeface="Arial"/>
                <a:cs typeface="Arial"/>
                <a:sym typeface="Arial"/>
              </a:rPr>
              <a:t>slides</a:t>
            </a:r>
            <a:endParaRPr lang="en-US" sz="6000" b="1" dirty="0">
              <a:ea typeface="Arial"/>
              <a:cs typeface="Arial"/>
              <a:sym typeface="Arial"/>
            </a:endParaRPr>
          </a:p>
        </p:txBody>
      </p:sp>
    </p:spTree>
    <p:extLst>
      <p:ext uri="{BB962C8B-B14F-4D97-AF65-F5344CB8AC3E}">
        <p14:creationId xmlns:p14="http://schemas.microsoft.com/office/powerpoint/2010/main" val="1001089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5/18/2015</a:t>
            </a:r>
            <a:endParaRPr lang="en-US"/>
          </a:p>
        </p:txBody>
      </p:sp>
      <p:sp>
        <p:nvSpPr>
          <p:cNvPr id="3" name="Slide Number Placeholder 2"/>
          <p:cNvSpPr>
            <a:spLocks noGrp="1"/>
          </p:cNvSpPr>
          <p:nvPr>
            <p:ph type="sldNum" sz="quarter" idx="12"/>
          </p:nvPr>
        </p:nvSpPr>
        <p:spPr/>
        <p:txBody>
          <a:bodyPr/>
          <a:lstStyle/>
          <a:p>
            <a:fld id="{569B6CF2-20DD-4BD9-8E10-72998A57A150}" type="slidenum">
              <a:rPr lang="en-US" smtClean="0"/>
              <a:t>22</a:t>
            </a:fld>
            <a:endParaRPr lang="en-US"/>
          </a:p>
        </p:txBody>
      </p:sp>
      <p:pic>
        <p:nvPicPr>
          <p:cNvPr id="4" name="Picture 3"/>
          <p:cNvPicPr>
            <a:picLocks noChangeAspect="1"/>
          </p:cNvPicPr>
          <p:nvPr/>
        </p:nvPicPr>
        <p:blipFill>
          <a:blip r:embed="rId2"/>
          <a:stretch>
            <a:fillRect/>
          </a:stretch>
        </p:blipFill>
        <p:spPr>
          <a:xfrm>
            <a:off x="2060917" y="0"/>
            <a:ext cx="5022166" cy="6858000"/>
          </a:xfrm>
          <a:prstGeom prst="rect">
            <a:avLst/>
          </a:prstGeom>
        </p:spPr>
      </p:pic>
    </p:spTree>
    <p:extLst>
      <p:ext uri="{BB962C8B-B14F-4D97-AF65-F5344CB8AC3E}">
        <p14:creationId xmlns:p14="http://schemas.microsoft.com/office/powerpoint/2010/main" val="246280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hidden="1"/>
          <p:cNvSpPr>
            <a:spLocks noGrp="1" noChangeArrowheads="1"/>
          </p:cNvSpPr>
          <p:nvPr>
            <p:ph type="title"/>
          </p:nvPr>
        </p:nvSpPr>
        <p:spPr/>
        <p:txBody>
          <a:bodyPr/>
          <a:lstStyle/>
          <a:p>
            <a:pPr eaLnBrk="1" hangingPunct="1"/>
            <a:endParaRPr lang="x-none" altLang="x-none">
              <a:ea typeface="ＭＳ Ｐゴシック" charset="-128"/>
            </a:endParaRPr>
          </a:p>
        </p:txBody>
      </p:sp>
      <p:pic>
        <p:nvPicPr>
          <p:cNvPr id="48130" name="Picture 3" descr="Ivan_track"/>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311728"/>
            <a:ext cx="9144000" cy="623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6617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hidden="1"/>
          <p:cNvSpPr>
            <a:spLocks noGrp="1" noChangeArrowheads="1"/>
          </p:cNvSpPr>
          <p:nvPr>
            <p:ph type="title"/>
          </p:nvPr>
        </p:nvSpPr>
        <p:spPr/>
        <p:txBody>
          <a:bodyPr/>
          <a:lstStyle/>
          <a:p>
            <a:pPr eaLnBrk="1" hangingPunct="1"/>
            <a:endParaRPr lang="x-none" altLang="x-none">
              <a:ea typeface="ＭＳ Ｐゴシック" charset="-128"/>
            </a:endParaRPr>
          </a:p>
        </p:txBody>
      </p:sp>
      <p:pic>
        <p:nvPicPr>
          <p:cNvPr id="50178" name="Picture 3" descr="compare1000vs1112rotnoro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311728"/>
            <a:ext cx="9144000" cy="623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5058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685512" y="311727"/>
            <a:ext cx="7772977" cy="1039091"/>
          </a:xfrm>
        </p:spPr>
        <p:txBody>
          <a:bodyPr/>
          <a:lstStyle/>
          <a:p>
            <a:pPr eaLnBrk="1" hangingPunct="1"/>
            <a:r>
              <a:rPr lang="en-US" altLang="x-none" sz="3273" u="sng">
                <a:solidFill>
                  <a:schemeClr val="accent2"/>
                </a:solidFill>
                <a:ea typeface="ＭＳ Ｐゴシック" charset="-128"/>
              </a:rPr>
              <a:t>Description of Quick OSSE Experiments</a:t>
            </a:r>
          </a:p>
        </p:txBody>
      </p:sp>
      <p:sp>
        <p:nvSpPr>
          <p:cNvPr id="52226" name="Text Box 3"/>
          <p:cNvSpPr txBox="1">
            <a:spLocks noChangeArrowheads="1"/>
          </p:cNvSpPr>
          <p:nvPr/>
        </p:nvSpPr>
        <p:spPr bwMode="auto">
          <a:xfrm>
            <a:off x="381000" y="1350819"/>
            <a:ext cx="6612708"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x-none" sz="2182" u="sng">
                <a:solidFill>
                  <a:srgbClr val="CC3300"/>
                </a:solidFill>
                <a:latin typeface="Times New Roman" charset="0"/>
              </a:rPr>
              <a:t>Nature Run</a:t>
            </a:r>
            <a:r>
              <a:rPr lang="en-US" altLang="x-none" sz="2182">
                <a:latin typeface="Times New Roman" charset="0"/>
              </a:rPr>
              <a:t> :  fvGCM .25 x .36 deg horizontal resolution,</a:t>
            </a:r>
          </a:p>
          <a:p>
            <a:pPr eaLnBrk="1" hangingPunct="1"/>
            <a:r>
              <a:rPr lang="en-US" altLang="x-none" sz="2182">
                <a:latin typeface="Times New Roman" charset="0"/>
              </a:rPr>
              <a:t>                       start on Sep. 11, 2004 at 12z</a:t>
            </a:r>
            <a:endParaRPr lang="en-US" altLang="x-none" sz="2182" u="sng">
              <a:latin typeface="Times New Roman" charset="0"/>
            </a:endParaRPr>
          </a:p>
        </p:txBody>
      </p:sp>
      <p:sp>
        <p:nvSpPr>
          <p:cNvPr id="52227" name="Text Box 4"/>
          <p:cNvSpPr txBox="1">
            <a:spLocks noChangeArrowheads="1"/>
          </p:cNvSpPr>
          <p:nvPr/>
        </p:nvSpPr>
        <p:spPr bwMode="auto">
          <a:xfrm>
            <a:off x="381000" y="2182091"/>
            <a:ext cx="7620000" cy="109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x-none" sz="2182" u="sng">
                <a:solidFill>
                  <a:srgbClr val="CC3300"/>
                </a:solidFill>
                <a:latin typeface="Times New Roman" charset="0"/>
              </a:rPr>
              <a:t>Observations </a:t>
            </a:r>
            <a:r>
              <a:rPr lang="en-US" altLang="x-none" sz="2182">
                <a:latin typeface="Times New Roman" charset="0"/>
              </a:rPr>
              <a:t>:  simulated from the Nature Run </a:t>
            </a:r>
          </a:p>
          <a:p>
            <a:pPr eaLnBrk="1" hangingPunct="1"/>
            <a:r>
              <a:rPr lang="en-US" altLang="x-none" sz="2182">
                <a:latin typeface="Times New Roman" charset="0"/>
              </a:rPr>
              <a:t>                         for Sep. 11, 12z – Sep.12, 12z, 2004.</a:t>
            </a:r>
          </a:p>
          <a:p>
            <a:pPr eaLnBrk="1" hangingPunct="1"/>
            <a:endParaRPr lang="en-US" altLang="x-none" sz="2182" u="sng">
              <a:latin typeface="Times New Roman" charset="0"/>
            </a:endParaRPr>
          </a:p>
        </p:txBody>
      </p:sp>
      <p:sp>
        <p:nvSpPr>
          <p:cNvPr id="52228" name="Text Box 5"/>
          <p:cNvSpPr txBox="1">
            <a:spLocks noChangeArrowheads="1"/>
          </p:cNvSpPr>
          <p:nvPr/>
        </p:nvSpPr>
        <p:spPr bwMode="auto">
          <a:xfrm>
            <a:off x="381000" y="3221182"/>
            <a:ext cx="8063426" cy="210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x-none" sz="2182" u="sng">
                <a:solidFill>
                  <a:srgbClr val="CC3300"/>
                </a:solidFill>
                <a:latin typeface="Times New Roman" charset="0"/>
              </a:rPr>
              <a:t>Data Assimilation Experiments</a:t>
            </a:r>
            <a:r>
              <a:rPr lang="en-US" altLang="x-none" sz="2182">
                <a:latin typeface="Times New Roman" charset="0"/>
              </a:rPr>
              <a:t> : fvSSI , 1 x 1.25 deg resolution,</a:t>
            </a:r>
          </a:p>
          <a:p>
            <a:pPr eaLnBrk="1" hangingPunct="1"/>
            <a:r>
              <a:rPr lang="en-US" altLang="x-none" sz="2182">
                <a:latin typeface="Times New Roman" charset="0"/>
              </a:rPr>
              <a:t>                                                   ran  Sep. 11, 00z – Sep.12, 12z, 2004.</a:t>
            </a:r>
          </a:p>
          <a:p>
            <a:pPr eaLnBrk="1" hangingPunct="1"/>
            <a:endParaRPr lang="en-US" altLang="x-none" sz="2182">
              <a:latin typeface="Times New Roman" charset="0"/>
            </a:endParaRPr>
          </a:p>
          <a:p>
            <a:pPr eaLnBrk="1" hangingPunct="1"/>
            <a:r>
              <a:rPr lang="en-US" altLang="x-none" sz="2182" u="sng">
                <a:solidFill>
                  <a:schemeClr val="accent2"/>
                </a:solidFill>
                <a:latin typeface="Times New Roman" charset="0"/>
              </a:rPr>
              <a:t>Control</a:t>
            </a:r>
            <a:r>
              <a:rPr lang="en-US" altLang="x-none" sz="2182">
                <a:latin typeface="Times New Roman" charset="0"/>
              </a:rPr>
              <a:t> - compliment of operationally globally observed data,</a:t>
            </a:r>
          </a:p>
          <a:p>
            <a:pPr eaLnBrk="1" hangingPunct="1"/>
            <a:r>
              <a:rPr lang="en-US" altLang="x-none" sz="2182">
                <a:latin typeface="Times New Roman" charset="0"/>
              </a:rPr>
              <a:t>                including satellite temperature profiles</a:t>
            </a:r>
          </a:p>
          <a:p>
            <a:pPr eaLnBrk="1" hangingPunct="1"/>
            <a:r>
              <a:rPr lang="en-US" altLang="x-none" sz="2182" u="sng">
                <a:solidFill>
                  <a:schemeClr val="accent2"/>
                </a:solidFill>
                <a:latin typeface="Times New Roman" charset="0"/>
              </a:rPr>
              <a:t>Lidar</a:t>
            </a:r>
            <a:r>
              <a:rPr lang="en-US" altLang="x-none" sz="2182">
                <a:latin typeface="Times New Roman" charset="0"/>
              </a:rPr>
              <a:t>     - Idealized wind profiles added in the vicinity of the hurricane</a:t>
            </a:r>
          </a:p>
        </p:txBody>
      </p:sp>
      <p:sp>
        <p:nvSpPr>
          <p:cNvPr id="52229" name="Text Box 6"/>
          <p:cNvSpPr txBox="1">
            <a:spLocks noChangeArrowheads="1"/>
          </p:cNvSpPr>
          <p:nvPr/>
        </p:nvSpPr>
        <p:spPr bwMode="auto">
          <a:xfrm>
            <a:off x="457490" y="5437910"/>
            <a:ext cx="7279557"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x-none" sz="2182" u="sng">
                <a:solidFill>
                  <a:srgbClr val="CC3300"/>
                </a:solidFill>
                <a:latin typeface="Times New Roman" charset="0"/>
              </a:rPr>
              <a:t>5 Day Forecasts</a:t>
            </a:r>
            <a:r>
              <a:rPr lang="en-US" altLang="x-none" sz="2182">
                <a:latin typeface="Times New Roman" charset="0"/>
              </a:rPr>
              <a:t> :  Started on Sep.11, 12z, Sep.12, 00z and 12z</a:t>
            </a:r>
          </a:p>
          <a:p>
            <a:pPr eaLnBrk="1" hangingPunct="1"/>
            <a:r>
              <a:rPr lang="en-US" altLang="x-none" sz="2182">
                <a:latin typeface="Times New Roman" charset="0"/>
              </a:rPr>
              <a:t>ran at both 1 x 1.25 deg  and .25 x .36 deg horizontal resolution</a:t>
            </a:r>
          </a:p>
        </p:txBody>
      </p:sp>
    </p:spTree>
    <p:extLst>
      <p:ext uri="{BB962C8B-B14F-4D97-AF65-F5344CB8AC3E}">
        <p14:creationId xmlns:p14="http://schemas.microsoft.com/office/powerpoint/2010/main" val="3273927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5/18/2015</a:t>
            </a:r>
            <a:endParaRPr lang="en-US"/>
          </a:p>
        </p:txBody>
      </p:sp>
      <p:sp>
        <p:nvSpPr>
          <p:cNvPr id="3" name="Slide Number Placeholder 2"/>
          <p:cNvSpPr>
            <a:spLocks noGrp="1"/>
          </p:cNvSpPr>
          <p:nvPr>
            <p:ph type="sldNum" sz="quarter" idx="12"/>
          </p:nvPr>
        </p:nvSpPr>
        <p:spPr/>
        <p:txBody>
          <a:bodyPr/>
          <a:lstStyle/>
          <a:p>
            <a:fld id="{569B6CF2-20DD-4BD9-8E10-72998A57A150}" type="slidenum">
              <a:rPr lang="en-US" smtClean="0"/>
              <a:t>26</a:t>
            </a:fld>
            <a:endParaRPr lang="en-US"/>
          </a:p>
        </p:txBody>
      </p:sp>
      <p:pic>
        <p:nvPicPr>
          <p:cNvPr id="4" name="Picture 3"/>
          <p:cNvPicPr>
            <a:picLocks noChangeAspect="1"/>
          </p:cNvPicPr>
          <p:nvPr/>
        </p:nvPicPr>
        <p:blipFill>
          <a:blip r:embed="rId2"/>
          <a:stretch>
            <a:fillRect/>
          </a:stretch>
        </p:blipFill>
        <p:spPr>
          <a:xfrm>
            <a:off x="1409529" y="0"/>
            <a:ext cx="6324942" cy="6858000"/>
          </a:xfrm>
          <a:prstGeom prst="rect">
            <a:avLst/>
          </a:prstGeom>
        </p:spPr>
      </p:pic>
    </p:spTree>
    <p:extLst>
      <p:ext uri="{BB962C8B-B14F-4D97-AF65-F5344CB8AC3E}">
        <p14:creationId xmlns:p14="http://schemas.microsoft.com/office/powerpoint/2010/main" val="1038737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762000" y="865909"/>
            <a:ext cx="7767205" cy="1039091"/>
          </a:xfrm>
        </p:spPr>
        <p:txBody>
          <a:bodyPr/>
          <a:lstStyle/>
          <a:p>
            <a:r>
              <a:rPr lang="en-US" altLang="x-none">
                <a:solidFill>
                  <a:srgbClr val="FF0000"/>
                </a:solidFill>
                <a:ea typeface="ＭＳ Ｐゴシック" charset="-128"/>
              </a:rPr>
              <a:t>Predictability Experiments</a:t>
            </a:r>
          </a:p>
        </p:txBody>
      </p:sp>
    </p:spTree>
    <p:extLst>
      <p:ext uri="{BB962C8B-B14F-4D97-AF65-F5344CB8AC3E}">
        <p14:creationId xmlns:p14="http://schemas.microsoft.com/office/powerpoint/2010/main" val="950594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4526" r="-4526"/>
          <a:stretch>
            <a:fillRect/>
          </a:stretch>
        </p:blipFill>
        <p:spPr>
          <a:xfrm>
            <a:off x="0" y="912091"/>
            <a:ext cx="4336762" cy="2711739"/>
          </a:xfrm>
        </p:spPr>
      </p:pic>
      <p:pic>
        <p:nvPicPr>
          <p:cNvPr id="111618" name="Picture 4" descr="mslpPlus10mWind_posterior_fhr006.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1807" y="912091"/>
            <a:ext cx="4564784" cy="271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5" descr="enkf_0412_win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818" y="3525694"/>
            <a:ext cx="3822989" cy="282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6" descr="enkf_trck_041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1807" y="3525694"/>
            <a:ext cx="4022147" cy="266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489" y="503671"/>
            <a:ext cx="8229023" cy="408420"/>
          </a:xfrm>
        </p:spPr>
        <p:txBody>
          <a:bodyPr>
            <a:normAutofit fontScale="90000"/>
          </a:bodyPr>
          <a:lstStyle/>
          <a:p>
            <a:pPr>
              <a:defRPr/>
            </a:pPr>
            <a:r>
              <a:rPr lang="en-US" dirty="0" err="1" smtClean="0"/>
              <a:t>Enkf</a:t>
            </a:r>
            <a:r>
              <a:rPr lang="en-US" dirty="0" smtClean="0"/>
              <a:t> (control) 08/04 12Z</a:t>
            </a:r>
            <a:endParaRPr lang="en-US" dirty="0"/>
          </a:p>
        </p:txBody>
      </p:sp>
      <p:sp>
        <p:nvSpPr>
          <p:cNvPr id="111622" name="TextBox 2"/>
          <p:cNvSpPr txBox="1">
            <a:spLocks noChangeArrowheads="1"/>
          </p:cNvSpPr>
          <p:nvPr/>
        </p:nvSpPr>
        <p:spPr bwMode="auto">
          <a:xfrm>
            <a:off x="1593273" y="6010853"/>
            <a:ext cx="1194558" cy="28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x-none" sz="1273"/>
              <a:t>Forecast hour</a:t>
            </a:r>
          </a:p>
        </p:txBody>
      </p:sp>
      <p:sp>
        <p:nvSpPr>
          <p:cNvPr id="111623" name="TextBox 7"/>
          <p:cNvSpPr txBox="1">
            <a:spLocks noChangeArrowheads="1"/>
          </p:cNvSpPr>
          <p:nvPr/>
        </p:nvSpPr>
        <p:spPr bwMode="auto">
          <a:xfrm>
            <a:off x="6041159" y="6068580"/>
            <a:ext cx="1194558" cy="28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x-none" sz="1273"/>
              <a:t>Forecast hour</a:t>
            </a:r>
          </a:p>
        </p:txBody>
      </p:sp>
      <p:sp>
        <p:nvSpPr>
          <p:cNvPr id="111624" name="TextBox 8"/>
          <p:cNvSpPr txBox="1">
            <a:spLocks noChangeArrowheads="1"/>
          </p:cNvSpPr>
          <p:nvPr/>
        </p:nvSpPr>
        <p:spPr bwMode="auto">
          <a:xfrm rot="-5400000">
            <a:off x="-76473" y="4611175"/>
            <a:ext cx="575799" cy="28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x-none" sz="1273"/>
              <a:t>knots</a:t>
            </a:r>
          </a:p>
        </p:txBody>
      </p:sp>
      <p:sp>
        <p:nvSpPr>
          <p:cNvPr id="111625" name="TextBox 9"/>
          <p:cNvSpPr txBox="1">
            <a:spLocks noChangeArrowheads="1"/>
          </p:cNvSpPr>
          <p:nvPr/>
        </p:nvSpPr>
        <p:spPr bwMode="auto">
          <a:xfrm rot="-5400000">
            <a:off x="4363448" y="4621997"/>
            <a:ext cx="402674" cy="28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r>
              <a:rPr lang="en-US" altLang="x-none" sz="1273"/>
              <a:t>km</a:t>
            </a:r>
          </a:p>
        </p:txBody>
      </p:sp>
    </p:spTree>
    <p:extLst>
      <p:ext uri="{BB962C8B-B14F-4D97-AF65-F5344CB8AC3E}">
        <p14:creationId xmlns:p14="http://schemas.microsoft.com/office/powerpoint/2010/main" val="1510945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5/18/2015</a:t>
            </a:r>
            <a:endParaRPr lang="en-US"/>
          </a:p>
        </p:txBody>
      </p:sp>
      <p:sp>
        <p:nvSpPr>
          <p:cNvPr id="3" name="Slide Number Placeholder 2"/>
          <p:cNvSpPr>
            <a:spLocks noGrp="1"/>
          </p:cNvSpPr>
          <p:nvPr>
            <p:ph type="sldNum" sz="quarter" idx="12"/>
          </p:nvPr>
        </p:nvSpPr>
        <p:spPr/>
        <p:txBody>
          <a:bodyPr/>
          <a:lstStyle/>
          <a:p>
            <a:fld id="{569B6CF2-20DD-4BD9-8E10-72998A57A150}" type="slidenum">
              <a:rPr lang="en-US" smtClean="0"/>
              <a:t>29</a:t>
            </a:fld>
            <a:endParaRPr lang="en-US"/>
          </a:p>
        </p:txBody>
      </p:sp>
      <p:pic>
        <p:nvPicPr>
          <p:cNvPr id="4" name="Picture 3"/>
          <p:cNvPicPr>
            <a:picLocks noChangeAspect="1"/>
          </p:cNvPicPr>
          <p:nvPr/>
        </p:nvPicPr>
        <p:blipFill>
          <a:blip r:embed="rId2"/>
          <a:stretch>
            <a:fillRect/>
          </a:stretch>
        </p:blipFill>
        <p:spPr>
          <a:xfrm>
            <a:off x="228600" y="0"/>
            <a:ext cx="7795424" cy="6858000"/>
          </a:xfrm>
          <a:prstGeom prst="rect">
            <a:avLst/>
          </a:prstGeom>
        </p:spPr>
      </p:pic>
    </p:spTree>
    <p:extLst>
      <p:ext uri="{BB962C8B-B14F-4D97-AF65-F5344CB8AC3E}">
        <p14:creationId xmlns:p14="http://schemas.microsoft.com/office/powerpoint/2010/main" val="2087695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458200" cy="1143000"/>
          </a:xfrm>
        </p:spPr>
        <p:txBody>
          <a:bodyPr/>
          <a:lstStyle/>
          <a:p>
            <a:pPr algn="r"/>
            <a:r>
              <a:rPr lang="en-US" b="1" dirty="0" smtClean="0"/>
              <a:t>QOSAP’s Multi - LO Governance</a:t>
            </a:r>
            <a:endParaRPr lang="en-US" b="1" dirty="0"/>
          </a:p>
        </p:txBody>
      </p:sp>
      <p:sp>
        <p:nvSpPr>
          <p:cNvPr id="5" name="Slide Number Placeholder 4"/>
          <p:cNvSpPr>
            <a:spLocks noGrp="1"/>
          </p:cNvSpPr>
          <p:nvPr>
            <p:ph type="sldNum" sz="quarter" idx="12"/>
          </p:nvPr>
        </p:nvSpPr>
        <p:spPr/>
        <p:txBody>
          <a:bodyPr/>
          <a:lstStyle/>
          <a:p>
            <a:r>
              <a:rPr lang="en-US" dirty="0" smtClean="0"/>
              <a:t>8</a:t>
            </a:r>
            <a:endParaRPr lang="en-US" dirty="0"/>
          </a:p>
        </p:txBody>
      </p:sp>
      <p:sp>
        <p:nvSpPr>
          <p:cNvPr id="9" name="Rectangle 8"/>
          <p:cNvSpPr/>
          <p:nvPr/>
        </p:nvSpPr>
        <p:spPr>
          <a:xfrm>
            <a:off x="4453217" y="3244334"/>
            <a:ext cx="237566" cy="369332"/>
          </a:xfrm>
          <a:prstGeom prst="rect">
            <a:avLst/>
          </a:prstGeom>
        </p:spPr>
        <p:txBody>
          <a:bodyPr wrap="none">
            <a:spAutoFit/>
          </a:bodyPr>
          <a:lstStyle/>
          <a:p>
            <a:r>
              <a:rPr lang="en-US" b="0" dirty="0" smtClean="0">
                <a:effectLst/>
              </a:rPr>
              <a:t> </a:t>
            </a:r>
            <a:endParaRPr lang="en-US" dirty="0"/>
          </a:p>
        </p:txBody>
      </p:sp>
      <p:sp>
        <p:nvSpPr>
          <p:cNvPr id="7" name="Rectangle 6"/>
          <p:cNvSpPr/>
          <p:nvPr/>
        </p:nvSpPr>
        <p:spPr>
          <a:xfrm>
            <a:off x="1905000" y="1447800"/>
            <a:ext cx="1981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Champion</a:t>
            </a:r>
          </a:p>
          <a:p>
            <a:pPr algn="ctr"/>
            <a:r>
              <a:rPr lang="en-US" dirty="0" smtClean="0"/>
              <a:t>(Craig McLean)</a:t>
            </a:r>
            <a:endParaRPr lang="en-US" dirty="0"/>
          </a:p>
        </p:txBody>
      </p:sp>
      <p:sp>
        <p:nvSpPr>
          <p:cNvPr id="10" name="Rectangle 9"/>
          <p:cNvSpPr/>
          <p:nvPr/>
        </p:nvSpPr>
        <p:spPr>
          <a:xfrm>
            <a:off x="4114800" y="2369663"/>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NOSC</a:t>
            </a:r>
          </a:p>
          <a:p>
            <a:pPr algn="ctr"/>
            <a:r>
              <a:rPr lang="en-US" dirty="0" smtClean="0"/>
              <a:t>(Oversight)</a:t>
            </a:r>
            <a:endParaRPr lang="en-US" dirty="0"/>
          </a:p>
        </p:txBody>
      </p:sp>
      <p:sp>
        <p:nvSpPr>
          <p:cNvPr id="11" name="Rectangle 10"/>
          <p:cNvSpPr/>
          <p:nvPr/>
        </p:nvSpPr>
        <p:spPr>
          <a:xfrm>
            <a:off x="6324600" y="2369663"/>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TPIO</a:t>
            </a:r>
          </a:p>
          <a:p>
            <a:pPr algn="ctr"/>
            <a:r>
              <a:rPr lang="en-US" sz="1400" dirty="0" smtClean="0"/>
              <a:t>(NOSIA Integration)</a:t>
            </a:r>
            <a:endParaRPr lang="en-US" sz="1400" dirty="0"/>
          </a:p>
        </p:txBody>
      </p:sp>
      <p:sp>
        <p:nvSpPr>
          <p:cNvPr id="12" name="Rectangle 11"/>
          <p:cNvSpPr/>
          <p:nvPr/>
        </p:nvSpPr>
        <p:spPr>
          <a:xfrm>
            <a:off x="2095500" y="3276600"/>
            <a:ext cx="1600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Executive Lead</a:t>
            </a:r>
          </a:p>
          <a:p>
            <a:pPr algn="ctr"/>
            <a:r>
              <a:rPr lang="en-US" dirty="0" smtClean="0"/>
              <a:t>(OAR DAA)</a:t>
            </a:r>
            <a:endParaRPr lang="en-US" dirty="0"/>
          </a:p>
        </p:txBody>
      </p:sp>
      <p:sp>
        <p:nvSpPr>
          <p:cNvPr id="14" name="Rectangle 13"/>
          <p:cNvSpPr/>
          <p:nvPr/>
        </p:nvSpPr>
        <p:spPr>
          <a:xfrm>
            <a:off x="4124325" y="4285135"/>
            <a:ext cx="1600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smtClean="0"/>
              <a:t>QOSAP</a:t>
            </a:r>
          </a:p>
          <a:p>
            <a:pPr algn="ctr"/>
            <a:r>
              <a:rPr lang="en-US" sz="1200" dirty="0" smtClean="0"/>
              <a:t>Program Deputy Director</a:t>
            </a:r>
          </a:p>
          <a:p>
            <a:pPr algn="ctr"/>
            <a:r>
              <a:rPr lang="en-US" sz="1400" dirty="0" smtClean="0"/>
              <a:t>Lidia Cucurull</a:t>
            </a:r>
            <a:endParaRPr lang="en-US" sz="1400" dirty="0"/>
          </a:p>
        </p:txBody>
      </p:sp>
      <p:sp>
        <p:nvSpPr>
          <p:cNvPr id="13" name="Rectangle 12"/>
          <p:cNvSpPr/>
          <p:nvPr/>
        </p:nvSpPr>
        <p:spPr>
          <a:xfrm>
            <a:off x="2109787" y="4285135"/>
            <a:ext cx="1600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QOSAP </a:t>
            </a:r>
          </a:p>
          <a:p>
            <a:pPr algn="ctr"/>
            <a:r>
              <a:rPr lang="en-US" sz="1400" dirty="0" smtClean="0"/>
              <a:t>Program Director</a:t>
            </a:r>
          </a:p>
          <a:p>
            <a:pPr algn="ctr"/>
            <a:r>
              <a:rPr lang="en-US" sz="1400" dirty="0" smtClean="0"/>
              <a:t>Bob Atlas</a:t>
            </a:r>
            <a:endParaRPr lang="en-US" sz="1400" dirty="0"/>
          </a:p>
        </p:txBody>
      </p:sp>
      <p:sp>
        <p:nvSpPr>
          <p:cNvPr id="15" name="Rectangle 14"/>
          <p:cNvSpPr/>
          <p:nvPr/>
        </p:nvSpPr>
        <p:spPr>
          <a:xfrm>
            <a:off x="495300" y="5562600"/>
            <a:ext cx="12573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Sid </a:t>
            </a:r>
            <a:r>
              <a:rPr lang="en-US" sz="1400" dirty="0" err="1" smtClean="0"/>
              <a:t>Boukabara</a:t>
            </a:r>
            <a:endParaRPr lang="en-US" sz="1400" dirty="0" smtClean="0"/>
          </a:p>
          <a:p>
            <a:pPr algn="ctr"/>
            <a:r>
              <a:rPr lang="en-US" sz="1400" dirty="0" smtClean="0"/>
              <a:t>NESDIS</a:t>
            </a:r>
            <a:endParaRPr lang="en-US" sz="1400" dirty="0"/>
          </a:p>
        </p:txBody>
      </p:sp>
      <p:sp>
        <p:nvSpPr>
          <p:cNvPr id="16" name="Rectangle 15"/>
          <p:cNvSpPr/>
          <p:nvPr/>
        </p:nvSpPr>
        <p:spPr>
          <a:xfrm>
            <a:off x="1905000" y="5562600"/>
            <a:ext cx="12573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Stephen Gill</a:t>
            </a:r>
          </a:p>
          <a:p>
            <a:pPr algn="ctr"/>
            <a:r>
              <a:rPr lang="en-US" sz="1400" dirty="0" smtClean="0"/>
              <a:t>NOS</a:t>
            </a:r>
            <a:endParaRPr lang="en-US" sz="1400" dirty="0"/>
          </a:p>
        </p:txBody>
      </p:sp>
      <p:sp>
        <p:nvSpPr>
          <p:cNvPr id="17" name="Rectangle 16"/>
          <p:cNvSpPr/>
          <p:nvPr/>
        </p:nvSpPr>
        <p:spPr>
          <a:xfrm>
            <a:off x="3314700" y="5562600"/>
            <a:ext cx="12573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James </a:t>
            </a:r>
            <a:r>
              <a:rPr lang="en-US" sz="1400" dirty="0" err="1" smtClean="0"/>
              <a:t>Yoe</a:t>
            </a:r>
            <a:endParaRPr lang="en-US" sz="1400" dirty="0" smtClean="0"/>
          </a:p>
          <a:p>
            <a:pPr algn="ctr"/>
            <a:r>
              <a:rPr lang="en-US" sz="1400" dirty="0" smtClean="0"/>
              <a:t>NWS</a:t>
            </a:r>
            <a:endParaRPr lang="en-US" sz="1400" dirty="0"/>
          </a:p>
        </p:txBody>
      </p:sp>
      <p:sp>
        <p:nvSpPr>
          <p:cNvPr id="18" name="Rectangle 17"/>
          <p:cNvSpPr/>
          <p:nvPr/>
        </p:nvSpPr>
        <p:spPr>
          <a:xfrm>
            <a:off x="4724400" y="5562600"/>
            <a:ext cx="12573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Lidia Cucurull</a:t>
            </a:r>
          </a:p>
          <a:p>
            <a:pPr algn="ctr"/>
            <a:r>
              <a:rPr lang="en-US" sz="1400" dirty="0" smtClean="0"/>
              <a:t>OAR</a:t>
            </a:r>
            <a:endParaRPr lang="en-US" sz="1400" dirty="0"/>
          </a:p>
        </p:txBody>
      </p:sp>
      <p:sp>
        <p:nvSpPr>
          <p:cNvPr id="19" name="Rectangle 18"/>
          <p:cNvSpPr/>
          <p:nvPr/>
        </p:nvSpPr>
        <p:spPr>
          <a:xfrm>
            <a:off x="6134100" y="5562600"/>
            <a:ext cx="12573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Bonnie </a:t>
            </a:r>
            <a:r>
              <a:rPr lang="en-US" sz="1400" dirty="0" err="1" smtClean="0"/>
              <a:t>Ponwith</a:t>
            </a:r>
            <a:endParaRPr lang="en-US" sz="1400" dirty="0" smtClean="0"/>
          </a:p>
          <a:p>
            <a:pPr algn="ctr"/>
            <a:r>
              <a:rPr lang="en-US" sz="1400" dirty="0" smtClean="0"/>
              <a:t>NMFS</a:t>
            </a:r>
            <a:endParaRPr lang="en-US" sz="1400" dirty="0"/>
          </a:p>
        </p:txBody>
      </p:sp>
      <p:sp>
        <p:nvSpPr>
          <p:cNvPr id="20" name="Rectangle 19"/>
          <p:cNvSpPr/>
          <p:nvPr/>
        </p:nvSpPr>
        <p:spPr>
          <a:xfrm>
            <a:off x="7543800" y="5562600"/>
            <a:ext cx="12573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Kristie Twining</a:t>
            </a:r>
          </a:p>
          <a:p>
            <a:pPr algn="ctr"/>
            <a:r>
              <a:rPr lang="en-US" sz="1400" dirty="0" smtClean="0"/>
              <a:t>OMAO</a:t>
            </a:r>
            <a:endParaRPr lang="en-US" sz="1400" dirty="0"/>
          </a:p>
        </p:txBody>
      </p:sp>
      <p:cxnSp>
        <p:nvCxnSpPr>
          <p:cNvPr id="21" name="Straight Connector 20"/>
          <p:cNvCxnSpPr>
            <a:stCxn id="7" idx="2"/>
            <a:endCxn id="12" idx="0"/>
          </p:cNvCxnSpPr>
          <p:nvPr/>
        </p:nvCxnSpPr>
        <p:spPr>
          <a:xfrm>
            <a:off x="2895600" y="2209800"/>
            <a:ext cx="0" cy="1066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7" idx="2"/>
            <a:endCxn id="10" idx="1"/>
          </p:cNvCxnSpPr>
          <p:nvPr/>
        </p:nvCxnSpPr>
        <p:spPr>
          <a:xfrm rot="16200000" flipH="1">
            <a:off x="3253819" y="1851581"/>
            <a:ext cx="502763" cy="121920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0" idx="3"/>
            <a:endCxn id="11" idx="1"/>
          </p:cNvCxnSpPr>
          <p:nvPr/>
        </p:nvCxnSpPr>
        <p:spPr>
          <a:xfrm>
            <a:off x="5715000" y="2712563"/>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2" idx="2"/>
          </p:cNvCxnSpPr>
          <p:nvPr/>
        </p:nvCxnSpPr>
        <p:spPr>
          <a:xfrm>
            <a:off x="2895600" y="39624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3" idx="3"/>
            <a:endCxn id="14" idx="1"/>
          </p:cNvCxnSpPr>
          <p:nvPr/>
        </p:nvCxnSpPr>
        <p:spPr>
          <a:xfrm>
            <a:off x="3709987" y="4742335"/>
            <a:ext cx="4143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Elbow Connector 25"/>
          <p:cNvCxnSpPr/>
          <p:nvPr/>
        </p:nvCxnSpPr>
        <p:spPr>
          <a:xfrm rot="5400000">
            <a:off x="1781174" y="4495241"/>
            <a:ext cx="457201" cy="177165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13" idx="2"/>
            <a:endCxn id="16" idx="0"/>
          </p:cNvCxnSpPr>
          <p:nvPr/>
        </p:nvCxnSpPr>
        <p:spPr>
          <a:xfrm rot="5400000">
            <a:off x="2540237" y="5192949"/>
            <a:ext cx="363065" cy="376237"/>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13" idx="2"/>
            <a:endCxn id="17" idx="0"/>
          </p:cNvCxnSpPr>
          <p:nvPr/>
        </p:nvCxnSpPr>
        <p:spPr>
          <a:xfrm rot="16200000" flipH="1">
            <a:off x="3245086" y="4864335"/>
            <a:ext cx="363065" cy="1033463"/>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13" idx="2"/>
            <a:endCxn id="18" idx="0"/>
          </p:cNvCxnSpPr>
          <p:nvPr/>
        </p:nvCxnSpPr>
        <p:spPr>
          <a:xfrm rot="16200000" flipH="1">
            <a:off x="3949936" y="4159485"/>
            <a:ext cx="363065" cy="2443163"/>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13" idx="2"/>
            <a:endCxn id="19" idx="0"/>
          </p:cNvCxnSpPr>
          <p:nvPr/>
        </p:nvCxnSpPr>
        <p:spPr>
          <a:xfrm rot="16200000" flipH="1">
            <a:off x="4654786" y="3454635"/>
            <a:ext cx="363065" cy="3852863"/>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1" name="Elbow Connector 30"/>
          <p:cNvCxnSpPr/>
          <p:nvPr/>
        </p:nvCxnSpPr>
        <p:spPr>
          <a:xfrm rot="16200000" flipH="1">
            <a:off x="5254069" y="2717243"/>
            <a:ext cx="540863" cy="5276850"/>
          </a:xfrm>
          <a:prstGeom prst="bentConnector3">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5025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1661103" y="796637"/>
            <a:ext cx="7061488" cy="629227"/>
          </a:xfrm>
        </p:spPr>
        <p:txBody>
          <a:bodyPr>
            <a:normAutofit fontScale="90000"/>
          </a:bodyPr>
          <a:lstStyle/>
          <a:p>
            <a:pPr>
              <a:defRPr/>
            </a:pPr>
            <a:r>
              <a:rPr lang="en-US" altLang="en-US" dirty="0">
                <a:ea typeface="ＭＳ Ｐゴシック" charset="-128"/>
              </a:rPr>
              <a:t>Impact of global model assimilation of OAWL data on HWRF forecasts</a:t>
            </a:r>
          </a:p>
        </p:txBody>
      </p:sp>
      <p:pic>
        <p:nvPicPr>
          <p:cNvPr id="74754" name="Picture 3" descr="ColdvsOawlicbc_AvgTrackEr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2853" y="1980045"/>
            <a:ext cx="4092864" cy="311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descr="ColdvsOawlicbc_AvgVmaxEr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0046"/>
            <a:ext cx="4156364" cy="316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87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5" descr="oawlICBCvsOawl_AvgTrackEr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637" y="2358159"/>
            <a:ext cx="3778250" cy="284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3" descr="oawlICBCvsOawl_AvgVmaxEr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6444" y="2358159"/>
            <a:ext cx="3903806" cy="29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2"/>
          <p:cNvSpPr txBox="1">
            <a:spLocks noChangeArrowheads="1"/>
          </p:cNvSpPr>
          <p:nvPr/>
        </p:nvSpPr>
        <p:spPr bwMode="auto">
          <a:xfrm>
            <a:off x="1345045" y="551295"/>
            <a:ext cx="7008091" cy="131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defRPr/>
            </a:pPr>
            <a:r>
              <a:rPr lang="en-US" altLang="en-US" sz="2645"/>
              <a:t>Relative accuracy of HWRF forecasts resulting from global or regional assimilation of OAWL Data</a:t>
            </a:r>
          </a:p>
        </p:txBody>
      </p:sp>
    </p:spTree>
    <p:extLst>
      <p:ext uri="{BB962C8B-B14F-4D97-AF65-F5344CB8AC3E}">
        <p14:creationId xmlns:p14="http://schemas.microsoft.com/office/powerpoint/2010/main" val="13632327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694" y="721591"/>
            <a:ext cx="6674715" cy="466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Box 4"/>
          <p:cNvSpPr txBox="1">
            <a:spLocks noChangeArrowheads="1"/>
          </p:cNvSpPr>
          <p:nvPr/>
        </p:nvSpPr>
        <p:spPr bwMode="auto">
          <a:xfrm>
            <a:off x="604694" y="5398944"/>
            <a:ext cx="7998114" cy="90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algn="ctr" eaLnBrk="1" hangingPunct="1">
              <a:defRPr/>
            </a:pPr>
            <a:r>
              <a:rPr lang="en-US" altLang="en-US" sz="1653"/>
              <a:t>Track forecasts from August 4 06Z for Nature (black), Control (purple), </a:t>
            </a:r>
          </a:p>
          <a:p>
            <a:pPr algn="ctr" eaLnBrk="1" hangingPunct="1">
              <a:defRPr/>
            </a:pPr>
            <a:r>
              <a:rPr lang="en-US" altLang="en-US" sz="1653"/>
              <a:t>Control+WISSCR_COH (red) and Control+OAWL (green).</a:t>
            </a:r>
          </a:p>
          <a:p>
            <a:pPr eaLnBrk="1" hangingPunct="1">
              <a:defRPr/>
            </a:pPr>
            <a:endParaRPr lang="en-US" altLang="en-US" sz="1984"/>
          </a:p>
        </p:txBody>
      </p:sp>
      <p:sp>
        <p:nvSpPr>
          <p:cNvPr id="39939" name="TextBox 1"/>
          <p:cNvSpPr txBox="1">
            <a:spLocks noChangeArrowheads="1"/>
          </p:cNvSpPr>
          <p:nvPr/>
        </p:nvSpPr>
        <p:spPr bwMode="auto">
          <a:xfrm>
            <a:off x="4950114" y="847149"/>
            <a:ext cx="3022023" cy="70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128"/>
              </a:defRPr>
            </a:lvl1pPr>
            <a:lvl2pPr marL="742950" indent="-285750" eaLnBrk="0" hangingPunct="0">
              <a:defRPr sz="2400">
                <a:solidFill>
                  <a:schemeClr val="tx1"/>
                </a:solidFill>
                <a:latin typeface="Helvetica" charset="0"/>
                <a:ea typeface="ＭＳ Ｐゴシック" charset="-128"/>
              </a:defRPr>
            </a:lvl2pPr>
            <a:lvl3pPr marL="1143000" indent="-228600" eaLnBrk="0" hangingPunct="0">
              <a:defRPr sz="2400">
                <a:solidFill>
                  <a:schemeClr val="tx1"/>
                </a:solidFill>
                <a:latin typeface="Helvetica" charset="0"/>
                <a:ea typeface="ＭＳ Ｐゴシック" charset="-128"/>
              </a:defRPr>
            </a:lvl3pPr>
            <a:lvl4pPr marL="1600200" indent="-228600" eaLnBrk="0" hangingPunct="0">
              <a:defRPr sz="2400">
                <a:solidFill>
                  <a:schemeClr val="tx1"/>
                </a:solidFill>
                <a:latin typeface="Helvetica" charset="0"/>
                <a:ea typeface="ＭＳ Ｐゴシック" charset="-128"/>
              </a:defRPr>
            </a:lvl4pPr>
            <a:lvl5pPr marL="2057400" indent="-228600" eaLnBrk="0" hangingPunct="0">
              <a:defRPr sz="2400">
                <a:solidFill>
                  <a:schemeClr val="tx1"/>
                </a:solidFill>
                <a:latin typeface="Helvetica" charset="0"/>
                <a:ea typeface="ＭＳ Ｐゴシック" charset="-128"/>
              </a:defRPr>
            </a:lvl5pPr>
            <a:lvl6pPr marL="2514600" indent="-228600" eaLnBrk="0" fontAlgn="base" hangingPunct="0">
              <a:spcBef>
                <a:spcPct val="0"/>
              </a:spcBef>
              <a:spcAft>
                <a:spcPct val="0"/>
              </a:spcAft>
              <a:defRPr sz="2400">
                <a:solidFill>
                  <a:schemeClr val="tx1"/>
                </a:solidFill>
                <a:latin typeface="Helvetica" charset="0"/>
                <a:ea typeface="ＭＳ Ｐゴシック" charset="-128"/>
              </a:defRPr>
            </a:lvl6pPr>
            <a:lvl7pPr marL="2971800" indent="-228600" eaLnBrk="0" fontAlgn="base" hangingPunct="0">
              <a:spcBef>
                <a:spcPct val="0"/>
              </a:spcBef>
              <a:spcAft>
                <a:spcPct val="0"/>
              </a:spcAft>
              <a:defRPr sz="2400">
                <a:solidFill>
                  <a:schemeClr val="tx1"/>
                </a:solidFill>
                <a:latin typeface="Helvetica" charset="0"/>
                <a:ea typeface="ＭＳ Ｐゴシック" charset="-128"/>
              </a:defRPr>
            </a:lvl7pPr>
            <a:lvl8pPr marL="3429000" indent="-228600" eaLnBrk="0" fontAlgn="base" hangingPunct="0">
              <a:spcBef>
                <a:spcPct val="0"/>
              </a:spcBef>
              <a:spcAft>
                <a:spcPct val="0"/>
              </a:spcAft>
              <a:defRPr sz="2400">
                <a:solidFill>
                  <a:schemeClr val="tx1"/>
                </a:solidFill>
                <a:latin typeface="Helvetica" charset="0"/>
                <a:ea typeface="ＭＳ Ｐゴシック" charset="-128"/>
              </a:defRPr>
            </a:lvl8pPr>
            <a:lvl9pPr marL="3886200" indent="-228600" eaLnBrk="0" fontAlgn="base" hangingPunct="0">
              <a:spcBef>
                <a:spcPct val="0"/>
              </a:spcBef>
              <a:spcAft>
                <a:spcPct val="0"/>
              </a:spcAft>
              <a:defRPr sz="2400">
                <a:solidFill>
                  <a:schemeClr val="tx1"/>
                </a:solidFill>
                <a:latin typeface="Helvetica" charset="0"/>
                <a:ea typeface="ＭＳ Ｐゴシック" charset="-128"/>
              </a:defRPr>
            </a:lvl9pPr>
          </a:lstStyle>
          <a:p>
            <a:pPr eaLnBrk="1" hangingPunct="1">
              <a:defRPr/>
            </a:pPr>
            <a:r>
              <a:rPr lang="en-US" altLang="en-US" sz="1984"/>
              <a:t>Impact of lidar winds on HWRF Track forecasts</a:t>
            </a:r>
          </a:p>
        </p:txBody>
      </p:sp>
    </p:spTree>
    <p:extLst>
      <p:ext uri="{BB962C8B-B14F-4D97-AF65-F5344CB8AC3E}">
        <p14:creationId xmlns:p14="http://schemas.microsoft.com/office/powerpoint/2010/main" val="172686289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Key Activities</a:t>
            </a:r>
            <a:endParaRPr lang="en-US" dirty="0">
              <a:solidFill>
                <a:srgbClr val="FF0000"/>
              </a:solidFill>
            </a:endParaRPr>
          </a:p>
        </p:txBody>
      </p:sp>
      <p:sp>
        <p:nvSpPr>
          <p:cNvPr id="3" name="Date Placeholder 2"/>
          <p:cNvSpPr>
            <a:spLocks noGrp="1"/>
          </p:cNvSpPr>
          <p:nvPr>
            <p:ph type="dt" sz="half" idx="10"/>
          </p:nvPr>
        </p:nvSpPr>
        <p:spPr/>
        <p:txBody>
          <a:bodyPr/>
          <a:lstStyle/>
          <a:p>
            <a:r>
              <a:rPr lang="en-US" smtClean="0"/>
              <a:t>5/18/2015</a:t>
            </a:r>
            <a:endParaRPr lang="en-US"/>
          </a:p>
        </p:txBody>
      </p:sp>
      <p:sp>
        <p:nvSpPr>
          <p:cNvPr id="4" name="Slide Number Placeholder 3"/>
          <p:cNvSpPr>
            <a:spLocks noGrp="1"/>
          </p:cNvSpPr>
          <p:nvPr>
            <p:ph type="sldNum" sz="quarter" idx="12"/>
          </p:nvPr>
        </p:nvSpPr>
        <p:spPr/>
        <p:txBody>
          <a:bodyPr/>
          <a:lstStyle/>
          <a:p>
            <a:fld id="{569B6CF2-20DD-4BD9-8E10-72998A57A150}" type="slidenum">
              <a:rPr lang="en-US" smtClean="0"/>
              <a:t>4</a:t>
            </a:fld>
            <a:endParaRPr lang="en-US"/>
          </a:p>
        </p:txBody>
      </p:sp>
      <p:sp>
        <p:nvSpPr>
          <p:cNvPr id="5" name="TextBox 4"/>
          <p:cNvSpPr txBox="1"/>
          <p:nvPr/>
        </p:nvSpPr>
        <p:spPr>
          <a:xfrm>
            <a:off x="268574" y="1458500"/>
            <a:ext cx="8418226" cy="5262979"/>
          </a:xfrm>
          <a:prstGeom prst="rect">
            <a:avLst/>
          </a:prstGeom>
          <a:noFill/>
        </p:spPr>
        <p:txBody>
          <a:bodyPr wrap="square" rtlCol="0">
            <a:spAutoFit/>
          </a:bodyPr>
          <a:lstStyle/>
          <a:p>
            <a:r>
              <a:rPr lang="en-US" sz="2400" dirty="0" smtClean="0"/>
              <a:t>1</a:t>
            </a:r>
            <a:r>
              <a:rPr lang="en-US" sz="2800" dirty="0" smtClean="0"/>
              <a:t>. Observing </a:t>
            </a:r>
            <a:r>
              <a:rPr lang="en-US" sz="2800" dirty="0"/>
              <a:t>S</a:t>
            </a:r>
            <a:r>
              <a:rPr lang="en-US" sz="2800" dirty="0" smtClean="0"/>
              <a:t>ystem Experiments (OSE) to evaluate the impact of existing observing systems and to evaluate the ability of data assimilation methodologies to utilize specific types of data effectively.</a:t>
            </a:r>
          </a:p>
          <a:p>
            <a:endParaRPr lang="en-US" sz="2800" dirty="0"/>
          </a:p>
          <a:p>
            <a:r>
              <a:rPr lang="en-US" sz="2800" dirty="0" smtClean="0"/>
              <a:t>2. Observing System Simulation Experiments (OSSE): to evaluate the potential impact of proposed observing systems and trade-offs in instrument design, and to improve data assimilation.</a:t>
            </a:r>
          </a:p>
          <a:p>
            <a:endParaRPr lang="en-US" sz="2800" dirty="0"/>
          </a:p>
          <a:p>
            <a:r>
              <a:rPr lang="en-US" sz="2800" dirty="0" smtClean="0"/>
              <a:t>3. Develop new capabilities  and metrics for observing system assessment.</a:t>
            </a:r>
            <a:endParaRPr lang="en-US" sz="2800" dirty="0"/>
          </a:p>
        </p:txBody>
      </p:sp>
    </p:spTree>
    <p:extLst>
      <p:ext uri="{BB962C8B-B14F-4D97-AF65-F5344CB8AC3E}">
        <p14:creationId xmlns:p14="http://schemas.microsoft.com/office/powerpoint/2010/main" val="1815711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a:xfrm>
            <a:off x="619126" y="450273"/>
            <a:ext cx="7767205" cy="1039091"/>
          </a:xfrm>
        </p:spPr>
        <p:txBody>
          <a:bodyPr>
            <a:normAutofit fontScale="90000"/>
          </a:bodyPr>
          <a:lstStyle/>
          <a:p>
            <a:r>
              <a:rPr lang="en-US" altLang="en-US">
                <a:solidFill>
                  <a:srgbClr val="FF0000"/>
                </a:solidFill>
                <a:ea typeface="ＭＳ Ｐゴシック" charset="-128"/>
              </a:rPr>
              <a:t>OSSE Team members and collaborators</a:t>
            </a:r>
          </a:p>
        </p:txBody>
      </p:sp>
      <p:sp>
        <p:nvSpPr>
          <p:cNvPr id="130050" name="TextBox 2"/>
          <p:cNvSpPr txBox="1">
            <a:spLocks noChangeArrowheads="1"/>
          </p:cNvSpPr>
          <p:nvPr/>
        </p:nvSpPr>
        <p:spPr bwMode="auto">
          <a:xfrm>
            <a:off x="0" y="1627909"/>
            <a:ext cx="9005455" cy="52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r>
              <a:rPr lang="en-US" altLang="en-US" sz="2545" b="1" dirty="0">
                <a:latin typeface="Helvetica" charset="0"/>
              </a:rPr>
              <a:t>Global  OSSE Team:</a:t>
            </a:r>
            <a:r>
              <a:rPr lang="en-US" altLang="en-US" sz="2182" dirty="0">
                <a:latin typeface="Helvetica" charset="0"/>
              </a:rPr>
              <a:t>, L. </a:t>
            </a:r>
            <a:r>
              <a:rPr lang="en-US" altLang="en-US" sz="2182" dirty="0" err="1">
                <a:latin typeface="Helvetica" charset="0"/>
              </a:rPr>
              <a:t>Cucurull</a:t>
            </a:r>
            <a:r>
              <a:rPr lang="en-US" altLang="en-US" sz="2182" dirty="0">
                <a:latin typeface="Helvetica" charset="0"/>
              </a:rPr>
              <a:t>, R. Atlas, S. </a:t>
            </a:r>
            <a:r>
              <a:rPr lang="en-US" altLang="en-US" sz="2182" dirty="0" err="1">
                <a:latin typeface="Helvetica" charset="0"/>
              </a:rPr>
              <a:t>Boukabura</a:t>
            </a:r>
            <a:r>
              <a:rPr lang="en-US" altLang="en-US" sz="2182" dirty="0">
                <a:latin typeface="Helvetica" charset="0"/>
              </a:rPr>
              <a:t>, S. Casey,, R. Hoffman</a:t>
            </a:r>
            <a:r>
              <a:rPr lang="en-US" altLang="en-US" sz="2182" dirty="0" smtClean="0">
                <a:latin typeface="Helvetica" charset="0"/>
              </a:rPr>
              <a:t>, </a:t>
            </a:r>
            <a:r>
              <a:rPr lang="en-US" altLang="en-US" sz="2182" dirty="0">
                <a:latin typeface="Helvetica" charset="0"/>
              </a:rPr>
              <a:t>J. Woolen, J. </a:t>
            </a:r>
            <a:r>
              <a:rPr lang="en-US" altLang="en-US" sz="2182" dirty="0" err="1">
                <a:latin typeface="Helvetica" charset="0"/>
              </a:rPr>
              <a:t>Yoe</a:t>
            </a:r>
            <a:r>
              <a:rPr lang="en-US" altLang="en-US" sz="2182" dirty="0">
                <a:latin typeface="Helvetica" charset="0"/>
              </a:rPr>
              <a:t>, </a:t>
            </a:r>
          </a:p>
          <a:p>
            <a:pPr eaLnBrk="1" hangingPunct="1">
              <a:spcBef>
                <a:spcPct val="0"/>
              </a:spcBef>
              <a:buFontTx/>
              <a:buNone/>
            </a:pPr>
            <a:r>
              <a:rPr lang="en-US" altLang="en-US" sz="2182" dirty="0">
                <a:latin typeface="Helvetica" charset="0"/>
              </a:rPr>
              <a:t> 				</a:t>
            </a:r>
            <a:endParaRPr lang="en-US" altLang="en-US" sz="2545" b="1" dirty="0">
              <a:latin typeface="Helvetica" charset="0"/>
            </a:endParaRPr>
          </a:p>
          <a:p>
            <a:pPr eaLnBrk="1" hangingPunct="1">
              <a:spcBef>
                <a:spcPct val="0"/>
              </a:spcBef>
              <a:buFontTx/>
              <a:buNone/>
            </a:pPr>
            <a:r>
              <a:rPr lang="en-US" altLang="en-US" sz="2545" b="1" dirty="0" smtClean="0">
                <a:latin typeface="Helvetica" charset="0"/>
              </a:rPr>
              <a:t>Regional </a:t>
            </a:r>
            <a:r>
              <a:rPr lang="en-US" altLang="en-US" sz="2545" b="1" dirty="0">
                <a:latin typeface="Helvetica" charset="0"/>
              </a:rPr>
              <a:t>OSSE </a:t>
            </a:r>
            <a:r>
              <a:rPr lang="en-US" altLang="en-US" sz="2545" b="1" dirty="0" smtClean="0">
                <a:latin typeface="Helvetica" charset="0"/>
              </a:rPr>
              <a:t>Teams: </a:t>
            </a:r>
            <a:r>
              <a:rPr lang="en-US" altLang="en-US" sz="2182" dirty="0">
                <a:latin typeface="Helvetica" charset="0"/>
              </a:rPr>
              <a:t>A. </a:t>
            </a:r>
            <a:r>
              <a:rPr lang="en-US" altLang="en-US" sz="2182" dirty="0" err="1">
                <a:latin typeface="Helvetica" charset="0"/>
              </a:rPr>
              <a:t>Aksoy</a:t>
            </a:r>
            <a:r>
              <a:rPr lang="en-US" altLang="en-US" sz="2182" dirty="0">
                <a:latin typeface="Helvetica" charset="0"/>
              </a:rPr>
              <a:t>, B. </a:t>
            </a:r>
            <a:r>
              <a:rPr lang="en-US" altLang="en-US" sz="2182" dirty="0" err="1">
                <a:latin typeface="Helvetica" charset="0"/>
              </a:rPr>
              <a:t>Annane</a:t>
            </a:r>
            <a:r>
              <a:rPr lang="en-US" altLang="en-US" sz="2182" dirty="0">
                <a:latin typeface="Helvetica" charset="0"/>
              </a:rPr>
              <a:t>, R. Atlas, L. </a:t>
            </a:r>
            <a:r>
              <a:rPr lang="en-US" altLang="en-US" sz="2182" dirty="0" err="1">
                <a:latin typeface="Helvetica" charset="0"/>
              </a:rPr>
              <a:t>Bucci</a:t>
            </a:r>
            <a:r>
              <a:rPr lang="en-US" altLang="en-US" sz="2182" dirty="0">
                <a:latin typeface="Helvetica" charset="0"/>
              </a:rPr>
              <a:t>, H.  </a:t>
            </a:r>
            <a:r>
              <a:rPr lang="en-US" altLang="en-US" sz="2182" dirty="0" err="1">
                <a:latin typeface="Helvetica" charset="0"/>
              </a:rPr>
              <a:t>Christophersen</a:t>
            </a:r>
            <a:r>
              <a:rPr lang="en-US" altLang="en-US" sz="2182" dirty="0">
                <a:latin typeface="Helvetica" charset="0"/>
              </a:rPr>
              <a:t>, </a:t>
            </a:r>
            <a:r>
              <a:rPr lang="en-US" altLang="en-US" sz="2182" dirty="0" err="1">
                <a:latin typeface="Helvetica" charset="0"/>
              </a:rPr>
              <a:t>B.Dahl</a:t>
            </a:r>
            <a:r>
              <a:rPr lang="en-US" altLang="en-US" sz="2182" dirty="0">
                <a:latin typeface="Helvetica" charset="0"/>
              </a:rPr>
              <a:t>, J. Delgado, R. </a:t>
            </a:r>
            <a:r>
              <a:rPr lang="en-US" altLang="en-US" sz="2182" dirty="0" smtClean="0">
                <a:latin typeface="Helvetica" charset="0"/>
              </a:rPr>
              <a:t>Hoffman, </a:t>
            </a:r>
            <a:r>
              <a:rPr lang="en-US" altLang="en-US" sz="2182" dirty="0">
                <a:latin typeface="Helvetica" charset="0"/>
              </a:rPr>
              <a:t>S. </a:t>
            </a:r>
            <a:r>
              <a:rPr lang="en-US" altLang="en-US" sz="2182" dirty="0" err="1">
                <a:latin typeface="Helvetica" charset="0"/>
              </a:rPr>
              <a:t>Majumdar</a:t>
            </a:r>
            <a:r>
              <a:rPr lang="en-US" altLang="en-US" sz="2182" dirty="0">
                <a:latin typeface="Helvetica" charset="0"/>
              </a:rPr>
              <a:t>, B. </a:t>
            </a:r>
            <a:r>
              <a:rPr lang="en-US" altLang="en-US" sz="2182" dirty="0" err="1">
                <a:latin typeface="Helvetica" charset="0"/>
              </a:rPr>
              <a:t>McNoldy</a:t>
            </a:r>
            <a:r>
              <a:rPr lang="en-US" altLang="en-US" sz="2182" dirty="0">
                <a:latin typeface="Helvetica" charset="0"/>
              </a:rPr>
              <a:t>, S. Murillo, D. Nolan, K. </a:t>
            </a:r>
            <a:r>
              <a:rPr lang="en-US" altLang="en-US" sz="2182" dirty="0" smtClean="0">
                <a:latin typeface="Helvetica" charset="0"/>
              </a:rPr>
              <a:t>Ryan, S. Koch, P. Lee</a:t>
            </a:r>
            <a:endParaRPr lang="en-US" altLang="en-US" sz="2182" dirty="0">
              <a:latin typeface="Helvetica" charset="0"/>
            </a:endParaRPr>
          </a:p>
          <a:p>
            <a:pPr eaLnBrk="1" hangingPunct="1">
              <a:spcBef>
                <a:spcPct val="0"/>
              </a:spcBef>
              <a:buFontTx/>
              <a:buNone/>
            </a:pPr>
            <a:endParaRPr lang="en-US" altLang="en-US" sz="2182" dirty="0">
              <a:latin typeface="Helvetica" charset="0"/>
            </a:endParaRPr>
          </a:p>
          <a:p>
            <a:pPr eaLnBrk="1" hangingPunct="1">
              <a:spcBef>
                <a:spcPct val="0"/>
              </a:spcBef>
              <a:buFontTx/>
              <a:buNone/>
            </a:pPr>
            <a:r>
              <a:rPr lang="en-US" altLang="en-US" sz="2545" b="1" dirty="0">
                <a:latin typeface="Helvetica" charset="0"/>
              </a:rPr>
              <a:t>Ocean OSSE Team: </a:t>
            </a:r>
            <a:r>
              <a:rPr lang="en-US" altLang="en-US" sz="2182" dirty="0">
                <a:latin typeface="Helvetica" charset="0"/>
              </a:rPr>
              <a:t> G. </a:t>
            </a:r>
            <a:r>
              <a:rPr lang="en-US" altLang="en-US" sz="2182" dirty="0" err="1">
                <a:latin typeface="Helvetica" charset="0"/>
              </a:rPr>
              <a:t>Halliwell</a:t>
            </a:r>
            <a:r>
              <a:rPr lang="en-US" altLang="en-US" sz="2182" dirty="0">
                <a:latin typeface="Helvetica" charset="0"/>
              </a:rPr>
              <a:t>, V. </a:t>
            </a:r>
            <a:r>
              <a:rPr lang="en-US" altLang="en-US" sz="2182" dirty="0" err="1">
                <a:latin typeface="Helvetica" charset="0"/>
              </a:rPr>
              <a:t>Kourafalou</a:t>
            </a:r>
            <a:r>
              <a:rPr lang="en-US" altLang="en-US" sz="2182" dirty="0">
                <a:latin typeface="Helvetica" charset="0"/>
              </a:rPr>
              <a:t>, M. Le </a:t>
            </a:r>
            <a:r>
              <a:rPr lang="en-US" altLang="en-US" sz="2182" dirty="0" err="1">
                <a:latin typeface="Helvetica" charset="0"/>
              </a:rPr>
              <a:t>Henaff</a:t>
            </a:r>
            <a:r>
              <a:rPr lang="en-US" altLang="en-US" sz="2182" dirty="0">
                <a:latin typeface="Helvetica" charset="0"/>
              </a:rPr>
              <a:t>, R. Atlas </a:t>
            </a:r>
          </a:p>
          <a:p>
            <a:pPr eaLnBrk="1" hangingPunct="1">
              <a:spcBef>
                <a:spcPct val="0"/>
              </a:spcBef>
              <a:buFontTx/>
              <a:buNone/>
            </a:pPr>
            <a:endParaRPr lang="en-US" altLang="en-US" sz="2182" dirty="0">
              <a:latin typeface="Helvetica" charset="0"/>
            </a:endParaRPr>
          </a:p>
          <a:p>
            <a:pPr eaLnBrk="1" hangingPunct="1">
              <a:spcBef>
                <a:spcPct val="0"/>
              </a:spcBef>
              <a:buFontTx/>
              <a:buNone/>
            </a:pPr>
            <a:r>
              <a:rPr lang="en-US" altLang="en-US" sz="2182" b="1" dirty="0">
                <a:latin typeface="Helvetica" charset="0"/>
              </a:rPr>
              <a:t>CIMSS collaborators: </a:t>
            </a:r>
            <a:r>
              <a:rPr lang="en-US" altLang="en-US" sz="2182" dirty="0">
                <a:latin typeface="Helvetica" charset="0"/>
              </a:rPr>
              <a:t>T. </a:t>
            </a:r>
            <a:r>
              <a:rPr lang="en-US" altLang="en-US" sz="2182" dirty="0" err="1">
                <a:latin typeface="Helvetica" charset="0"/>
              </a:rPr>
              <a:t>Schmit</a:t>
            </a:r>
            <a:r>
              <a:rPr lang="en-US" altLang="en-US" sz="2182" dirty="0">
                <a:latin typeface="Helvetica" charset="0"/>
              </a:rPr>
              <a:t>, J. Li, Z. Li</a:t>
            </a:r>
          </a:p>
          <a:p>
            <a:pPr eaLnBrk="1" hangingPunct="1">
              <a:spcBef>
                <a:spcPct val="0"/>
              </a:spcBef>
              <a:buFontTx/>
              <a:buNone/>
            </a:pPr>
            <a:endParaRPr lang="en-US" altLang="en-US" sz="2182" b="1" dirty="0">
              <a:latin typeface="Helvetica" charset="0"/>
            </a:endParaRPr>
          </a:p>
          <a:p>
            <a:pPr eaLnBrk="1" hangingPunct="1">
              <a:spcBef>
                <a:spcPct val="0"/>
              </a:spcBef>
              <a:buFontTx/>
              <a:buNone/>
            </a:pPr>
            <a:r>
              <a:rPr lang="en-US" altLang="en-US" sz="2182" b="1" dirty="0">
                <a:latin typeface="Helvetica" charset="0"/>
              </a:rPr>
              <a:t>NASA collaborators: </a:t>
            </a:r>
            <a:r>
              <a:rPr lang="en-US" altLang="en-US" sz="2182" dirty="0" smtClean="0">
                <a:latin typeface="Helvetica" charset="0"/>
              </a:rPr>
              <a:t>D. </a:t>
            </a:r>
            <a:r>
              <a:rPr lang="en-US" altLang="en-US" sz="2182" dirty="0" err="1" smtClean="0">
                <a:latin typeface="Helvetica" charset="0"/>
              </a:rPr>
              <a:t>Posselt</a:t>
            </a:r>
            <a:r>
              <a:rPr lang="en-US" altLang="en-US" sz="2182" dirty="0" smtClean="0">
                <a:latin typeface="Helvetica" charset="0"/>
              </a:rPr>
              <a:t>, R</a:t>
            </a:r>
            <a:r>
              <a:rPr lang="en-US" altLang="en-US" sz="2182" dirty="0">
                <a:latin typeface="Helvetica" charset="0"/>
              </a:rPr>
              <a:t>. </a:t>
            </a:r>
            <a:r>
              <a:rPr lang="en-US" altLang="en-US" sz="2182" dirty="0" err="1">
                <a:latin typeface="Helvetica" charset="0"/>
              </a:rPr>
              <a:t>Gelaro</a:t>
            </a:r>
            <a:r>
              <a:rPr lang="en-US" altLang="en-US" sz="2182" dirty="0">
                <a:latin typeface="Helvetica" charset="0"/>
              </a:rPr>
              <a:t>, J. Susskind, </a:t>
            </a:r>
          </a:p>
          <a:p>
            <a:pPr eaLnBrk="1" hangingPunct="1">
              <a:spcBef>
                <a:spcPct val="0"/>
              </a:spcBef>
              <a:buFontTx/>
              <a:buNone/>
            </a:pPr>
            <a:r>
              <a:rPr lang="en-US" altLang="en-US" sz="2182" dirty="0">
                <a:latin typeface="Helvetica" charset="0"/>
              </a:rPr>
              <a:t>			 </a:t>
            </a:r>
            <a:r>
              <a:rPr lang="en-US" altLang="en-US" sz="2182" dirty="0" smtClean="0">
                <a:latin typeface="Helvetica" charset="0"/>
              </a:rPr>
              <a:t>T</a:t>
            </a:r>
            <a:r>
              <a:rPr lang="en-US" altLang="en-US" sz="2182" dirty="0">
                <a:latin typeface="Helvetica" charset="0"/>
              </a:rPr>
              <a:t>. Pagano, B. </a:t>
            </a:r>
            <a:r>
              <a:rPr lang="en-US" altLang="en-US" sz="2182" dirty="0" err="1" smtClean="0">
                <a:latin typeface="Helvetica" charset="0"/>
              </a:rPr>
              <a:t>Lambrigtsen</a:t>
            </a:r>
            <a:r>
              <a:rPr lang="en-US" altLang="en-US" sz="2182" dirty="0" smtClean="0">
                <a:latin typeface="Helvetica" charset="0"/>
              </a:rPr>
              <a:t>, N. </a:t>
            </a:r>
            <a:r>
              <a:rPr lang="en-US" altLang="en-US" sz="2182" dirty="0" err="1" smtClean="0">
                <a:latin typeface="Helvetica" charset="0"/>
              </a:rPr>
              <a:t>Prive</a:t>
            </a:r>
            <a:endParaRPr lang="en-US" altLang="en-US" sz="2182" dirty="0">
              <a:latin typeface="Helvetica" charset="0"/>
            </a:endParaRPr>
          </a:p>
          <a:p>
            <a:pPr eaLnBrk="1" hangingPunct="1">
              <a:spcBef>
                <a:spcPct val="0"/>
              </a:spcBef>
              <a:buFontTx/>
              <a:buNone/>
            </a:pPr>
            <a:endParaRPr lang="en-US" altLang="en-US" sz="2182" dirty="0">
              <a:latin typeface="Helvetica" charset="0"/>
            </a:endParaRPr>
          </a:p>
        </p:txBody>
      </p:sp>
    </p:spTree>
    <p:extLst>
      <p:ext uri="{BB962C8B-B14F-4D97-AF65-F5344CB8AC3E}">
        <p14:creationId xmlns:p14="http://schemas.microsoft.com/office/powerpoint/2010/main" val="1911386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5/18/2015</a:t>
            </a:r>
            <a:endParaRPr lang="en-US"/>
          </a:p>
        </p:txBody>
      </p:sp>
      <p:sp>
        <p:nvSpPr>
          <p:cNvPr id="4" name="Slide Number Placeholder 3"/>
          <p:cNvSpPr>
            <a:spLocks noGrp="1"/>
          </p:cNvSpPr>
          <p:nvPr>
            <p:ph type="sldNum" sz="quarter" idx="12"/>
          </p:nvPr>
        </p:nvSpPr>
        <p:spPr/>
        <p:txBody>
          <a:bodyPr/>
          <a:lstStyle/>
          <a:p>
            <a:fld id="{569B6CF2-20DD-4BD9-8E10-72998A57A150}" type="slidenum">
              <a:rPr lang="en-US" smtClean="0"/>
              <a:t>6</a:t>
            </a:fld>
            <a:endParaRPr lang="en-US"/>
          </a:p>
        </p:txBody>
      </p:sp>
      <p:graphicFrame>
        <p:nvGraphicFramePr>
          <p:cNvPr id="5" name="Shape 94"/>
          <p:cNvGraphicFramePr/>
          <p:nvPr>
            <p:extLst>
              <p:ext uri="{D42A27DB-BD31-4B8C-83A1-F6EECF244321}">
                <p14:modId xmlns:p14="http://schemas.microsoft.com/office/powerpoint/2010/main" val="887077888"/>
              </p:ext>
            </p:extLst>
          </p:nvPr>
        </p:nvGraphicFramePr>
        <p:xfrm>
          <a:off x="304800" y="1676400"/>
          <a:ext cx="8534400" cy="3291885"/>
        </p:xfrm>
        <a:graphic>
          <a:graphicData uri="http://schemas.openxmlformats.org/drawingml/2006/table">
            <a:tbl>
              <a:tblPr>
                <a:noFill/>
              </a:tblPr>
              <a:tblGrid>
                <a:gridCol w="6096000"/>
                <a:gridCol w="2438400"/>
              </a:tblGrid>
              <a:tr h="492325">
                <a:tc>
                  <a:txBody>
                    <a:bodyPr/>
                    <a:lstStyle/>
                    <a:p>
                      <a:pPr marL="0" marR="0" lvl="0" indent="0" algn="l" rtl="0">
                        <a:lnSpc>
                          <a:spcPct val="100000"/>
                        </a:lnSpc>
                        <a:spcBef>
                          <a:spcPts val="0"/>
                        </a:spcBef>
                        <a:spcAft>
                          <a:spcPts val="0"/>
                        </a:spcAft>
                        <a:buClr>
                          <a:srgbClr val="000000"/>
                        </a:buClr>
                        <a:buSzPct val="25000"/>
                        <a:buFont typeface="Arial"/>
                        <a:buNone/>
                      </a:pPr>
                      <a:r>
                        <a:rPr lang="en-US" sz="1600" b="1" u="none" strike="noStrike" cap="none" baseline="0" dirty="0" smtClean="0">
                          <a:rtl val="0"/>
                        </a:rPr>
                        <a:t>Milestones/Deliverables to NOSC</a:t>
                      </a:r>
                      <a:endParaRPr lang="en-US" sz="1600" b="1" u="none" strike="noStrike" cap="none" baseline="0" dirty="0">
                        <a:rtl val="0"/>
                      </a:endParaRP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72"/>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600" b="1" u="none" strike="noStrike" cap="none" baseline="0">
                          <a:rtl val="0"/>
                        </a:rPr>
                        <a:t>Planned Completion Date</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72"/>
                    </a:solidFill>
                  </a:tcPr>
                </a:tc>
              </a:tr>
              <a:tr h="547100">
                <a:tc>
                  <a:txBody>
                    <a:bodyPr/>
                    <a:lstStyle/>
                    <a:p>
                      <a:pPr marL="0" marR="0" lvl="0" indent="0" algn="l" rtl="0">
                        <a:lnSpc>
                          <a:spcPct val="100000"/>
                        </a:lnSpc>
                        <a:spcBef>
                          <a:spcPts val="0"/>
                        </a:spcBef>
                        <a:spcAft>
                          <a:spcPts val="0"/>
                        </a:spcAft>
                        <a:buClr>
                          <a:srgbClr val="000000"/>
                        </a:buClr>
                        <a:buSzPct val="25000"/>
                        <a:buFont typeface="Arial"/>
                        <a:buNone/>
                      </a:pPr>
                      <a:r>
                        <a:rPr lang="en-US" sz="1800" b="1" u="none" strike="noStrike" cap="none" baseline="0" dirty="0">
                          <a:solidFill>
                            <a:srgbClr val="000000"/>
                          </a:solidFill>
                          <a:rtl val="0"/>
                        </a:rPr>
                        <a:t>Annual plan: quantitative assessment project prioritization and selection</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u="none" strike="noStrike" cap="none" baseline="0" dirty="0" smtClean="0">
                          <a:solidFill>
                            <a:srgbClr val="000000"/>
                          </a:solidFill>
                          <a:rtl val="0"/>
                        </a:rPr>
                        <a:t> </a:t>
                      </a:r>
                      <a:r>
                        <a:rPr lang="en-US" sz="1800" b="1" u="none" strike="noStrike" cap="none" baseline="0" dirty="0">
                          <a:solidFill>
                            <a:srgbClr val="000000"/>
                          </a:solidFill>
                          <a:rtl val="0"/>
                        </a:rPr>
                        <a:t>Q2</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7100">
                <a:tc>
                  <a:txBody>
                    <a:bodyPr/>
                    <a:lstStyle/>
                    <a:p>
                      <a:pPr marL="0" marR="0" lvl="0" indent="0" algn="l" rtl="0">
                        <a:lnSpc>
                          <a:spcPct val="100000"/>
                        </a:lnSpc>
                        <a:spcBef>
                          <a:spcPts val="0"/>
                        </a:spcBef>
                        <a:spcAft>
                          <a:spcPts val="0"/>
                        </a:spcAft>
                        <a:buClr>
                          <a:srgbClr val="000000"/>
                        </a:buClr>
                        <a:buSzPct val="25000"/>
                        <a:buFont typeface="Arial"/>
                        <a:buNone/>
                      </a:pPr>
                      <a:r>
                        <a:rPr lang="en-US" sz="1800" b="0" u="none" strike="noStrike" cap="none" baseline="0" dirty="0">
                          <a:rtl val="0"/>
                        </a:rPr>
                        <a:t>Performance reports on projects</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u="none" strike="noStrike" cap="none" baseline="0" dirty="0" smtClean="0">
                          <a:rtl val="0"/>
                        </a:rPr>
                        <a:t> Q4</a:t>
                      </a:r>
                      <a:endParaRPr lang="en-US" sz="1800" b="0" u="none" strike="noStrike" cap="none" baseline="0" dirty="0">
                        <a:rtl val="0"/>
                      </a:endParaRP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7100">
                <a:tc>
                  <a:txBody>
                    <a:bodyPr/>
                    <a:lstStyle/>
                    <a:p>
                      <a:pPr marL="0" marR="0" lvl="0" indent="0" algn="l" rtl="0">
                        <a:lnSpc>
                          <a:spcPct val="100000"/>
                        </a:lnSpc>
                        <a:spcBef>
                          <a:spcPts val="0"/>
                        </a:spcBef>
                        <a:spcAft>
                          <a:spcPts val="0"/>
                        </a:spcAft>
                        <a:buClr>
                          <a:srgbClr val="000000"/>
                        </a:buClr>
                        <a:buSzPct val="25000"/>
                        <a:buFont typeface="Arial"/>
                        <a:buNone/>
                      </a:pPr>
                      <a:r>
                        <a:rPr lang="en-US" sz="2000" b="1" u="none" strike="noStrike" cap="none" baseline="0" dirty="0">
                          <a:rtl val="0"/>
                        </a:rPr>
                        <a:t>Inventory</a:t>
                      </a:r>
                      <a:r>
                        <a:rPr lang="en-US" sz="1800" b="0" u="none" strike="noStrike" cap="none" baseline="0" dirty="0">
                          <a:rtl val="0"/>
                        </a:rPr>
                        <a:t> of Results of Quantitative Assessments</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u="none" strike="noStrike" cap="none" baseline="0" dirty="0" smtClean="0">
                          <a:rtl val="0"/>
                        </a:rPr>
                        <a:t> Q4</a:t>
                      </a:r>
                      <a:endParaRPr lang="en-US" sz="1800" b="0" u="none" strike="noStrike" cap="none" baseline="0" dirty="0">
                        <a:rtl val="0"/>
                      </a:endParaRP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6450">
                <a:tc>
                  <a:txBody>
                    <a:bodyPr/>
                    <a:lstStyle/>
                    <a:p>
                      <a:pPr marL="0" marR="0" lvl="0" indent="0" algn="l" rtl="0">
                        <a:lnSpc>
                          <a:spcPct val="100000"/>
                        </a:lnSpc>
                        <a:spcBef>
                          <a:spcPts val="0"/>
                        </a:spcBef>
                        <a:spcAft>
                          <a:spcPts val="0"/>
                        </a:spcAft>
                        <a:buClr>
                          <a:srgbClr val="000000"/>
                        </a:buClr>
                        <a:buSzPct val="25000"/>
                        <a:buFont typeface="Arial"/>
                        <a:buNone/>
                      </a:pPr>
                      <a:r>
                        <a:rPr lang="en-US" sz="2000" b="1" u="none" strike="noStrike" cap="none" baseline="0" dirty="0">
                          <a:rtl val="0"/>
                        </a:rPr>
                        <a:t>Collection of Driving Research Questions </a:t>
                      </a:r>
                      <a:r>
                        <a:rPr lang="en-US" sz="1800" b="0" u="none" strike="noStrike" cap="none" baseline="0" dirty="0">
                          <a:rtl val="0"/>
                        </a:rPr>
                        <a:t>for a QOSAP needs assessment</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u="none" strike="noStrike" cap="none" baseline="0" dirty="0" smtClean="0">
                          <a:rtl val="0"/>
                        </a:rPr>
                        <a:t> </a:t>
                      </a:r>
                      <a:r>
                        <a:rPr lang="en-US" sz="1800" b="0" u="none" strike="noStrike" cap="none" baseline="0" dirty="0">
                          <a:rtl val="0"/>
                        </a:rPr>
                        <a:t>Q4</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4700">
                <a:tc>
                  <a:txBody>
                    <a:bodyPr/>
                    <a:lstStyle/>
                    <a:p>
                      <a:pPr marL="0" marR="0" lvl="0" indent="0" algn="l" rtl="0">
                        <a:lnSpc>
                          <a:spcPct val="100000"/>
                        </a:lnSpc>
                        <a:spcBef>
                          <a:spcPts val="0"/>
                        </a:spcBef>
                        <a:spcAft>
                          <a:spcPts val="0"/>
                        </a:spcAft>
                        <a:buClr>
                          <a:srgbClr val="000000"/>
                        </a:buClr>
                        <a:buSzPct val="25000"/>
                        <a:buFont typeface="Arial"/>
                        <a:buNone/>
                      </a:pPr>
                      <a:r>
                        <a:rPr lang="en-US" sz="1800" b="0" u="none" strike="noStrike" cap="none" baseline="0" dirty="0">
                          <a:rtl val="0"/>
                        </a:rPr>
                        <a:t>End of Fiscal Year Progress Report to NOSC</a:t>
                      </a: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u="none" strike="noStrike" cap="none" baseline="0" dirty="0" smtClean="0">
                          <a:rtl val="0"/>
                        </a:rPr>
                        <a:t> Q1 of next FY</a:t>
                      </a:r>
                      <a:endParaRPr lang="en-US" sz="1800" b="0" u="none" strike="noStrike" cap="none" baseline="0" dirty="0">
                        <a:rtl val="0"/>
                      </a:endParaRPr>
                    </a:p>
                  </a:txBody>
                  <a:tcPr marL="45725" marR="45725"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itle 3"/>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smtClean="0"/>
              <a:t>QOSAP’s Annual Milestones</a:t>
            </a:r>
            <a:endParaRPr lang="en-US" b="1" dirty="0"/>
          </a:p>
        </p:txBody>
      </p:sp>
      <p:sp>
        <p:nvSpPr>
          <p:cNvPr id="7" name="Rectangle 6"/>
          <p:cNvSpPr/>
          <p:nvPr/>
        </p:nvSpPr>
        <p:spPr>
          <a:xfrm>
            <a:off x="327454" y="5105400"/>
            <a:ext cx="8534400" cy="1190069"/>
          </a:xfrm>
          <a:prstGeom prst="rect">
            <a:avLst/>
          </a:prstGeom>
        </p:spPr>
        <p:txBody>
          <a:bodyPr wrap="square">
            <a:spAutoFit/>
          </a:bodyPr>
          <a:lstStyle/>
          <a:p>
            <a:pPr marL="342900" lvl="0" indent="-342900">
              <a:buClr>
                <a:schemeClr val="dk1"/>
              </a:buClr>
              <a:buSzPct val="100000"/>
              <a:buFont typeface="Arial"/>
              <a:buChar char="•"/>
            </a:pPr>
            <a:r>
              <a:rPr lang="en-US" sz="1700" dirty="0" smtClean="0">
                <a:solidFill>
                  <a:schemeClr val="tx1">
                    <a:lumMod val="75000"/>
                    <a:lumOff val="25000"/>
                  </a:schemeClr>
                </a:solidFill>
                <a:latin typeface="Arial"/>
                <a:ea typeface="Arial"/>
                <a:cs typeface="Arial"/>
                <a:sym typeface="Arial"/>
                <a:hlinkClick r:id="rId3"/>
                <a:rtl val="0"/>
              </a:rPr>
              <a:t>Each year the </a:t>
            </a:r>
            <a:r>
              <a:rPr lang="en-US" sz="1700" b="0" i="0" u="none" strike="noStrike" cap="none" baseline="0" dirty="0" smtClean="0">
                <a:solidFill>
                  <a:schemeClr val="dk1"/>
                </a:solidFill>
                <a:latin typeface="Arial"/>
                <a:ea typeface="Arial"/>
                <a:cs typeface="Arial"/>
                <a:sym typeface="Arial"/>
                <a:hlinkClick r:id="rId3"/>
                <a:rtl val="0"/>
              </a:rPr>
              <a:t>INVENTORY</a:t>
            </a:r>
            <a:r>
              <a:rPr lang="en-US" sz="1700" b="0" i="0" u="none" strike="noStrike" cap="none" baseline="0" dirty="0" smtClean="0">
                <a:solidFill>
                  <a:schemeClr val="dk1"/>
                </a:solidFill>
                <a:latin typeface="Arial"/>
                <a:ea typeface="Arial"/>
                <a:cs typeface="Arial"/>
                <a:sym typeface="Arial"/>
                <a:rtl val="0"/>
              </a:rPr>
              <a:t> of OSSE/OSE assessments conducted within NOAA is updated. </a:t>
            </a:r>
          </a:p>
          <a:p>
            <a:pPr marL="342900" indent="-342900">
              <a:spcBef>
                <a:spcPts val="400"/>
              </a:spcBef>
              <a:buClr>
                <a:schemeClr val="dk1"/>
              </a:buClr>
              <a:buSzPct val="100000"/>
              <a:buFont typeface="Arial"/>
              <a:buChar char="•"/>
            </a:pPr>
            <a:r>
              <a:rPr lang="en-US" sz="1700" dirty="0" smtClean="0">
                <a:solidFill>
                  <a:schemeClr val="dk1"/>
                </a:solidFill>
                <a:latin typeface="Arial"/>
                <a:ea typeface="Arial"/>
                <a:cs typeface="Arial"/>
                <a:sym typeface="Arial"/>
                <a:rtl val="0"/>
              </a:rPr>
              <a:t>76</a:t>
            </a:r>
            <a:r>
              <a:rPr lang="en-US" sz="1700" b="0" i="0" u="none" strike="noStrike" cap="none" baseline="0" dirty="0" smtClean="0">
                <a:solidFill>
                  <a:schemeClr val="dk1"/>
                </a:solidFill>
                <a:latin typeface="Arial"/>
                <a:ea typeface="Arial"/>
                <a:cs typeface="Arial"/>
                <a:sym typeface="Arial"/>
                <a:rtl val="0"/>
              </a:rPr>
              <a:t> </a:t>
            </a:r>
            <a:r>
              <a:rPr lang="en-US" sz="1700" b="0" i="0" u="none" strike="noStrike" cap="none" baseline="0" dirty="0" smtClean="0">
                <a:solidFill>
                  <a:schemeClr val="dk1"/>
                </a:solidFill>
                <a:latin typeface="Arial"/>
                <a:ea typeface="Arial"/>
                <a:cs typeface="Arial"/>
                <a:sym typeface="Arial"/>
                <a:rtl val="0"/>
              </a:rPr>
              <a:t>assessments</a:t>
            </a:r>
            <a:r>
              <a:rPr lang="en-US" sz="1700" b="0" i="0" u="none" strike="noStrike" cap="none" dirty="0" smtClean="0">
                <a:solidFill>
                  <a:schemeClr val="dk1"/>
                </a:solidFill>
                <a:latin typeface="Arial"/>
                <a:ea typeface="Arial"/>
                <a:cs typeface="Arial"/>
                <a:sym typeface="Arial"/>
                <a:rtl val="0"/>
              </a:rPr>
              <a:t> </a:t>
            </a:r>
            <a:r>
              <a:rPr lang="en-US" sz="1700" dirty="0" smtClean="0">
                <a:solidFill>
                  <a:schemeClr val="dk1"/>
                </a:solidFill>
                <a:latin typeface="Arial"/>
                <a:ea typeface="Arial"/>
                <a:cs typeface="Arial"/>
                <a:sym typeface="Arial"/>
                <a:rtl val="0"/>
              </a:rPr>
              <a:t>are contained in the inventory along with </a:t>
            </a:r>
            <a:r>
              <a:rPr lang="en-US" sz="1700" dirty="0">
                <a:solidFill>
                  <a:schemeClr val="dk1"/>
                </a:solidFill>
                <a:latin typeface="Arial"/>
                <a:ea typeface="Arial"/>
                <a:cs typeface="Arial"/>
                <a:sym typeface="Arial"/>
                <a:rtl val="0"/>
              </a:rPr>
              <a:t>their main results and applicable </a:t>
            </a:r>
            <a:r>
              <a:rPr lang="en-US" sz="1700" dirty="0" smtClean="0">
                <a:solidFill>
                  <a:schemeClr val="dk1"/>
                </a:solidFill>
                <a:latin typeface="Arial"/>
                <a:ea typeface="Arial"/>
                <a:cs typeface="Arial"/>
                <a:sym typeface="Arial"/>
                <a:rtl val="0"/>
              </a:rPr>
              <a:t>publications.</a:t>
            </a:r>
            <a:endParaRPr lang="en-US" sz="1700" b="0" i="0" u="none" strike="noStrike" cap="none" baseline="0" dirty="0" smtClean="0">
              <a:solidFill>
                <a:schemeClr val="dk1"/>
              </a:solidFill>
              <a:latin typeface="Arial"/>
              <a:ea typeface="Arial"/>
              <a:cs typeface="Arial"/>
              <a:sym typeface="Arial"/>
              <a:rtl val="0"/>
            </a:endParaRPr>
          </a:p>
        </p:txBody>
      </p:sp>
    </p:spTree>
    <p:extLst>
      <p:ext uri="{BB962C8B-B14F-4D97-AF65-F5344CB8AC3E}">
        <p14:creationId xmlns:p14="http://schemas.microsoft.com/office/powerpoint/2010/main" val="1297893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Shape 180"/>
          <p:cNvSpPr txBox="1">
            <a:spLocks noGrp="1"/>
          </p:cNvSpPr>
          <p:nvPr>
            <p:ph idx="1"/>
          </p:nvPr>
        </p:nvSpPr>
        <p:spPr>
          <a:xfrm>
            <a:off x="457200" y="1600204"/>
            <a:ext cx="8229600" cy="495299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2000" b="1" i="0" u="none" strike="noStrike" cap="none" baseline="0" dirty="0">
                <a:solidFill>
                  <a:schemeClr val="dk1"/>
                </a:solidFill>
                <a:latin typeface="Arial"/>
                <a:ea typeface="Arial"/>
                <a:cs typeface="Arial"/>
                <a:sym typeface="Arial"/>
                <a:rtl val="0"/>
              </a:rPr>
              <a:t>For each proposed assessment topic/question we answered:</a:t>
            </a:r>
          </a:p>
          <a:p>
            <a:pPr marL="400050" marR="0" lvl="1" indent="-6350" algn="l" rtl="0">
              <a:lnSpc>
                <a:spcPct val="100000"/>
              </a:lnSpc>
              <a:spcBef>
                <a:spcPts val="360"/>
              </a:spcBef>
              <a:spcAft>
                <a:spcPts val="0"/>
              </a:spcAft>
              <a:buClr>
                <a:schemeClr val="dk1"/>
              </a:buClr>
              <a:buSzPct val="25000"/>
              <a:buFont typeface="Arial"/>
              <a:buNone/>
            </a:pPr>
            <a:r>
              <a:rPr lang="en-US" sz="1800" b="0" i="0" u="none" strike="noStrike" cap="none" baseline="0" dirty="0">
                <a:solidFill>
                  <a:schemeClr val="dk1"/>
                </a:solidFill>
                <a:latin typeface="Arial"/>
                <a:ea typeface="Arial"/>
                <a:cs typeface="Arial"/>
                <a:sym typeface="Arial"/>
                <a:rtl val="0"/>
              </a:rPr>
              <a:t>Question 1: Is there a pressing need for the assessment to be 		executed in </a:t>
            </a:r>
            <a:r>
              <a:rPr lang="en-US" sz="1800" dirty="0" smtClean="0">
                <a:solidFill>
                  <a:schemeClr val="dk1"/>
                </a:solidFill>
                <a:latin typeface="Arial"/>
                <a:ea typeface="Arial"/>
                <a:cs typeface="Arial"/>
                <a:sym typeface="Arial"/>
                <a:rtl val="0"/>
              </a:rPr>
              <a:t>the current FY</a:t>
            </a:r>
            <a:r>
              <a:rPr lang="en-US" sz="1800" b="0" i="0" u="none" strike="noStrike" cap="none" baseline="0" dirty="0" smtClean="0">
                <a:solidFill>
                  <a:schemeClr val="dk1"/>
                </a:solidFill>
                <a:latin typeface="Arial"/>
                <a:ea typeface="Arial"/>
                <a:cs typeface="Arial"/>
                <a:sym typeface="Arial"/>
                <a:rtl val="0"/>
              </a:rPr>
              <a:t>? </a:t>
            </a:r>
            <a:r>
              <a:rPr lang="en-US" sz="1800" b="0" i="0" u="none" strike="noStrike" cap="none" baseline="0" dirty="0">
                <a:solidFill>
                  <a:schemeClr val="dk1"/>
                </a:solidFill>
                <a:latin typeface="Arial"/>
                <a:ea typeface="Arial"/>
                <a:cs typeface="Arial"/>
                <a:sym typeface="Arial"/>
                <a:rtl val="0"/>
              </a:rPr>
              <a:t>[Yes/No]</a:t>
            </a:r>
          </a:p>
          <a:p>
            <a:pPr marL="400050" marR="0" lvl="1" indent="-6350" algn="l" rtl="0">
              <a:lnSpc>
                <a:spcPct val="100000"/>
              </a:lnSpc>
              <a:spcBef>
                <a:spcPts val="36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400050" marR="0" lvl="1" indent="-6350" algn="l" rtl="0">
              <a:lnSpc>
                <a:spcPct val="100000"/>
              </a:lnSpc>
              <a:spcBef>
                <a:spcPts val="360"/>
              </a:spcBef>
              <a:spcAft>
                <a:spcPts val="0"/>
              </a:spcAft>
              <a:buClr>
                <a:schemeClr val="dk1"/>
              </a:buClr>
              <a:buSzPct val="25000"/>
              <a:buFont typeface="Arial"/>
              <a:buNone/>
            </a:pPr>
            <a:r>
              <a:rPr lang="en-US" sz="1800" b="0" i="0" u="none" strike="noStrike" cap="none" baseline="0" dirty="0">
                <a:solidFill>
                  <a:schemeClr val="dk1"/>
                </a:solidFill>
                <a:latin typeface="Arial"/>
                <a:ea typeface="Arial"/>
                <a:cs typeface="Arial"/>
                <a:sym typeface="Arial"/>
                <a:rtl val="0"/>
              </a:rPr>
              <a:t>Question 2: Does NOAA currently have the capabilities in place to 	execute the </a:t>
            </a:r>
            <a:r>
              <a:rPr lang="en-US" sz="1800" b="0" i="0" u="none" strike="noStrike" cap="none" baseline="0" dirty="0" smtClean="0">
                <a:solidFill>
                  <a:schemeClr val="dk1"/>
                </a:solidFill>
                <a:latin typeface="Arial"/>
                <a:ea typeface="Arial"/>
                <a:cs typeface="Arial"/>
                <a:sym typeface="Arial"/>
                <a:rtl val="0"/>
              </a:rPr>
              <a:t>assessment? </a:t>
            </a:r>
            <a:r>
              <a:rPr lang="en-US" sz="1800" b="0" i="0" u="none" strike="noStrike" cap="none" baseline="0" dirty="0">
                <a:solidFill>
                  <a:schemeClr val="dk1"/>
                </a:solidFill>
                <a:latin typeface="Arial"/>
                <a:ea typeface="Arial"/>
                <a:cs typeface="Arial"/>
                <a:sym typeface="Arial"/>
                <a:rtl val="0"/>
              </a:rPr>
              <a:t>[Yes/No]</a:t>
            </a:r>
          </a:p>
          <a:p>
            <a:pPr marL="400050" marR="0" lvl="1" indent="-6350" algn="l" rtl="0">
              <a:lnSpc>
                <a:spcPct val="100000"/>
              </a:lnSpc>
              <a:spcBef>
                <a:spcPts val="36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400050" marR="0" lvl="1" indent="-6350" algn="l" rtl="0">
              <a:lnSpc>
                <a:spcPct val="100000"/>
              </a:lnSpc>
              <a:spcBef>
                <a:spcPts val="360"/>
              </a:spcBef>
              <a:spcAft>
                <a:spcPts val="0"/>
              </a:spcAft>
              <a:buClr>
                <a:schemeClr val="dk1"/>
              </a:buClr>
              <a:buSzPct val="25000"/>
              <a:buFont typeface="Arial"/>
              <a:buNone/>
            </a:pPr>
            <a:r>
              <a:rPr lang="en-US" sz="1800" b="0" i="0" u="none" strike="noStrike" cap="none" baseline="0" dirty="0">
                <a:solidFill>
                  <a:schemeClr val="dk1"/>
                </a:solidFill>
                <a:latin typeface="Arial"/>
                <a:ea typeface="Arial"/>
                <a:cs typeface="Arial"/>
                <a:sym typeface="Arial"/>
                <a:rtl val="0"/>
              </a:rPr>
              <a:t>Question 3: Are there existing resources available </a:t>
            </a:r>
            <a:r>
              <a:rPr lang="en-US" sz="1800" b="0" i="0" u="none" strike="noStrike" cap="none" baseline="0" dirty="0" smtClean="0">
                <a:solidFill>
                  <a:schemeClr val="dk1"/>
                </a:solidFill>
                <a:latin typeface="Arial"/>
                <a:ea typeface="Arial"/>
                <a:cs typeface="Arial"/>
                <a:sym typeface="Arial"/>
                <a:rtl val="0"/>
              </a:rPr>
              <a:t>for </a:t>
            </a:r>
            <a:r>
              <a:rPr lang="en-US" sz="1800" b="0" i="0" u="none" strike="noStrike" cap="none" baseline="0" dirty="0">
                <a:solidFill>
                  <a:schemeClr val="dk1"/>
                </a:solidFill>
                <a:latin typeface="Arial"/>
                <a:ea typeface="Arial"/>
                <a:cs typeface="Arial"/>
                <a:sym typeface="Arial"/>
                <a:rtl val="0"/>
              </a:rPr>
              <a:t>the </a:t>
            </a:r>
            <a:r>
              <a:rPr lang="en-US" sz="1800" b="0" i="0" u="none" strike="noStrike" cap="none" baseline="0" dirty="0" smtClean="0">
                <a:solidFill>
                  <a:schemeClr val="dk1"/>
                </a:solidFill>
                <a:latin typeface="Arial"/>
                <a:ea typeface="Arial"/>
                <a:cs typeface="Arial"/>
                <a:sym typeface="Arial"/>
                <a:rtl val="0"/>
              </a:rPr>
              <a:t>assessment</a:t>
            </a:r>
            <a:r>
              <a:rPr lang="en-US" sz="1800" b="0" i="0" u="none" strike="noStrike" cap="none" baseline="0" dirty="0">
                <a:solidFill>
                  <a:schemeClr val="dk1"/>
                </a:solidFill>
                <a:latin typeface="Arial"/>
                <a:ea typeface="Arial"/>
                <a:cs typeface="Arial"/>
                <a:sym typeface="Arial"/>
                <a:rtl val="0"/>
              </a:rPr>
              <a:t>? [Yes/No] Estimate the amount needed/or additional above existing $ [$k]</a:t>
            </a:r>
          </a:p>
          <a:p>
            <a:pPr marL="400050" marR="0" lvl="1" indent="-6350" algn="l" rtl="0">
              <a:lnSpc>
                <a:spcPct val="100000"/>
              </a:lnSpc>
              <a:spcBef>
                <a:spcPts val="36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400050" marR="0" lvl="1" indent="-6350" algn="l" rtl="0">
              <a:lnSpc>
                <a:spcPct val="100000"/>
              </a:lnSpc>
              <a:spcBef>
                <a:spcPts val="360"/>
              </a:spcBef>
              <a:spcAft>
                <a:spcPts val="0"/>
              </a:spcAft>
              <a:buClr>
                <a:schemeClr val="dk1"/>
              </a:buClr>
              <a:buSzPct val="25000"/>
              <a:buFont typeface="Arial"/>
              <a:buNone/>
            </a:pPr>
            <a:r>
              <a:rPr lang="en-US" sz="1800" b="0" i="0" u="none" strike="noStrike" cap="none" baseline="0" dirty="0">
                <a:solidFill>
                  <a:schemeClr val="dk1"/>
                </a:solidFill>
                <a:latin typeface="Arial"/>
                <a:ea typeface="Arial"/>
                <a:cs typeface="Arial"/>
                <a:sym typeface="Arial"/>
                <a:rtl val="0"/>
              </a:rPr>
              <a:t>Question 4: Can the assessment be completed in </a:t>
            </a:r>
            <a:r>
              <a:rPr lang="en-US" sz="1800" b="0" i="0" u="none" strike="noStrike" cap="none" baseline="0" dirty="0" smtClean="0">
                <a:solidFill>
                  <a:schemeClr val="dk1"/>
                </a:solidFill>
                <a:latin typeface="Arial"/>
                <a:ea typeface="Arial"/>
                <a:cs typeface="Arial"/>
                <a:sym typeface="Arial"/>
                <a:rtl val="0"/>
              </a:rPr>
              <a:t>the next 1-2 years? </a:t>
            </a:r>
            <a:r>
              <a:rPr lang="en-US" sz="1800" b="0" i="0" u="none" strike="noStrike" cap="none" baseline="0" dirty="0">
                <a:solidFill>
                  <a:schemeClr val="dk1"/>
                </a:solidFill>
                <a:latin typeface="Arial"/>
                <a:ea typeface="Arial"/>
                <a:cs typeface="Arial"/>
                <a:sym typeface="Arial"/>
                <a:rtl val="0"/>
              </a:rPr>
              <a:t>[Yes/No]</a:t>
            </a:r>
          </a:p>
          <a:p>
            <a:pPr marL="400050" marR="0" lvl="1" indent="-6350" algn="l" rtl="0">
              <a:lnSpc>
                <a:spcPct val="100000"/>
              </a:lnSpc>
              <a:spcBef>
                <a:spcPts val="36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400050" marR="0" lvl="1" indent="-6350" algn="l" rtl="0">
              <a:lnSpc>
                <a:spcPct val="100000"/>
              </a:lnSpc>
              <a:spcBef>
                <a:spcPts val="360"/>
              </a:spcBef>
              <a:spcAft>
                <a:spcPts val="0"/>
              </a:spcAft>
              <a:buClr>
                <a:schemeClr val="dk1"/>
              </a:buClr>
              <a:buSzPct val="25000"/>
              <a:buFont typeface="Arial"/>
              <a:buNone/>
            </a:pPr>
            <a:r>
              <a:rPr lang="en-US" sz="1800" b="0" i="0" u="none" strike="noStrike" cap="none" baseline="0" dirty="0">
                <a:solidFill>
                  <a:schemeClr val="dk1"/>
                </a:solidFill>
                <a:latin typeface="Arial"/>
                <a:ea typeface="Arial"/>
                <a:cs typeface="Arial"/>
                <a:sym typeface="Arial"/>
                <a:rtl val="0"/>
              </a:rPr>
              <a:t>Question 5: </a:t>
            </a:r>
            <a:r>
              <a:rPr lang="en-US" sz="1800" b="0" i="0" u="none" strike="noStrike" cap="none" baseline="0" dirty="0" smtClean="0">
                <a:solidFill>
                  <a:schemeClr val="dk1"/>
                </a:solidFill>
                <a:latin typeface="Arial"/>
                <a:ea typeface="Arial"/>
                <a:cs typeface="Arial"/>
                <a:sym typeface="Arial"/>
                <a:rtl val="0"/>
              </a:rPr>
              <a:t>What</a:t>
            </a:r>
            <a:r>
              <a:rPr lang="en-US" sz="1800" b="0" i="0" u="none" strike="noStrike" cap="none" dirty="0" smtClean="0">
                <a:solidFill>
                  <a:schemeClr val="dk1"/>
                </a:solidFill>
                <a:latin typeface="Arial"/>
                <a:ea typeface="Arial"/>
                <a:cs typeface="Arial"/>
                <a:sym typeface="Arial"/>
                <a:rtl val="0"/>
              </a:rPr>
              <a:t> is the p</a:t>
            </a:r>
            <a:r>
              <a:rPr lang="en-US" sz="1800" b="0" i="0" u="none" strike="noStrike" cap="none" baseline="0" dirty="0" smtClean="0">
                <a:solidFill>
                  <a:schemeClr val="dk1"/>
                </a:solidFill>
                <a:latin typeface="Arial"/>
                <a:ea typeface="Arial"/>
                <a:cs typeface="Arial"/>
                <a:sym typeface="Arial"/>
                <a:rtl val="0"/>
              </a:rPr>
              <a:t>otential </a:t>
            </a:r>
            <a:r>
              <a:rPr lang="en-US" sz="1800" b="0" i="0" u="none" strike="noStrike" cap="none" baseline="0" dirty="0">
                <a:solidFill>
                  <a:schemeClr val="dk1"/>
                </a:solidFill>
                <a:latin typeface="Arial"/>
                <a:ea typeface="Arial"/>
                <a:cs typeface="Arial"/>
                <a:sym typeface="Arial"/>
                <a:rtl val="0"/>
              </a:rPr>
              <a:t>value to NOAA and partners? [High, Medium, </a:t>
            </a:r>
            <a:r>
              <a:rPr lang="en-US" sz="1800" b="0" i="0" u="none" strike="noStrike" cap="none" baseline="0" dirty="0" smtClean="0">
                <a:solidFill>
                  <a:schemeClr val="dk1"/>
                </a:solidFill>
                <a:latin typeface="Arial"/>
                <a:ea typeface="Arial"/>
                <a:cs typeface="Arial"/>
                <a:sym typeface="Arial"/>
                <a:rtl val="0"/>
              </a:rPr>
              <a:t>Low</a:t>
            </a:r>
            <a:r>
              <a:rPr lang="en-US" sz="1800" b="0" i="0" u="none" strike="noStrike" cap="none" baseline="0" dirty="0">
                <a:solidFill>
                  <a:schemeClr val="dk1"/>
                </a:solidFill>
                <a:latin typeface="Arial"/>
                <a:ea typeface="Arial"/>
                <a:cs typeface="Arial"/>
                <a:sym typeface="Arial"/>
                <a:rtl val="0"/>
              </a:rPr>
              <a:t>]</a:t>
            </a:r>
          </a:p>
          <a:p>
            <a:pPr marL="400050" marR="0" lvl="1" indent="-6350" algn="l" rtl="0">
              <a:lnSpc>
                <a:spcPct val="100000"/>
              </a:lnSpc>
              <a:spcBef>
                <a:spcPts val="36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a:p>
            <a:pPr marL="400050" marR="0" lvl="1" indent="-6350" algn="l" rtl="0">
              <a:lnSpc>
                <a:spcPct val="100000"/>
              </a:lnSpc>
              <a:spcBef>
                <a:spcPts val="360"/>
              </a:spcBef>
              <a:spcAft>
                <a:spcPts val="0"/>
              </a:spcAft>
              <a:buClr>
                <a:schemeClr val="dk1"/>
              </a:buClr>
              <a:buFont typeface="Arial"/>
              <a:buNone/>
            </a:pPr>
            <a:endParaRPr sz="1800" b="0" i="0" u="none" strike="noStrike" cap="none" baseline="0" dirty="0">
              <a:solidFill>
                <a:schemeClr val="dk1"/>
              </a:solidFill>
              <a:latin typeface="Arial"/>
              <a:ea typeface="Arial"/>
              <a:cs typeface="Arial"/>
              <a:sym typeface="Arial"/>
              <a:rtl val="0"/>
            </a:endParaRPr>
          </a:p>
        </p:txBody>
      </p:sp>
      <p:sp>
        <p:nvSpPr>
          <p:cNvPr id="181" name="Shape 181"/>
          <p:cNvSpPr txBox="1">
            <a:spLocks noGrp="1"/>
          </p:cNvSpPr>
          <p:nvPr>
            <p:ph type="sldNum" sz="quarter" idx="12"/>
          </p:nvPr>
        </p:nvSpPr>
        <p:spPr>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Arial"/>
                <a:ea typeface="Arial"/>
                <a:cs typeface="Arial"/>
                <a:sym typeface="Arial"/>
                <a:rtl val="0"/>
              </a:rPr>
              <a:t> </a:t>
            </a:r>
          </a:p>
        </p:txBody>
      </p:sp>
      <p:sp>
        <p:nvSpPr>
          <p:cNvPr id="2" name="Title 1"/>
          <p:cNvSpPr>
            <a:spLocks noGrp="1"/>
          </p:cNvSpPr>
          <p:nvPr>
            <p:ph type="title"/>
          </p:nvPr>
        </p:nvSpPr>
        <p:spPr>
          <a:xfrm>
            <a:off x="1524000" y="274638"/>
            <a:ext cx="7162800" cy="1143000"/>
          </a:xfrm>
        </p:spPr>
        <p:txBody>
          <a:bodyPr>
            <a:normAutofit fontScale="90000"/>
          </a:bodyPr>
          <a:lstStyle/>
          <a:p>
            <a:r>
              <a:rPr lang="en-US" b="1" dirty="0" smtClean="0"/>
              <a:t>Assessment Prioritization Schema</a:t>
            </a:r>
            <a:endParaRPr lang="en-US" b="1" dirty="0"/>
          </a:p>
        </p:txBody>
      </p:sp>
      <p:sp>
        <p:nvSpPr>
          <p:cNvPr id="4" name="Date Placeholder 3"/>
          <p:cNvSpPr>
            <a:spLocks noGrp="1"/>
          </p:cNvSpPr>
          <p:nvPr>
            <p:ph type="dt" sz="half" idx="10"/>
          </p:nvPr>
        </p:nvSpPr>
        <p:spPr/>
        <p:txBody>
          <a:bodyPr/>
          <a:lstStyle/>
          <a:p>
            <a:r>
              <a:rPr lang="en-US" smtClean="0"/>
              <a:t>5/18/2015</a:t>
            </a:r>
            <a:endParaRPr lang="en-US"/>
          </a:p>
        </p:txBody>
      </p:sp>
    </p:spTree>
    <p:extLst>
      <p:ext uri="{BB962C8B-B14F-4D97-AF65-F5344CB8AC3E}">
        <p14:creationId xmlns:p14="http://schemas.microsoft.com/office/powerpoint/2010/main" val="3805049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5/18/2015</a:t>
            </a:r>
            <a:endParaRPr lang="en-US"/>
          </a:p>
        </p:txBody>
      </p:sp>
      <p:sp>
        <p:nvSpPr>
          <p:cNvPr id="3" name="Slide Number Placeholder 2"/>
          <p:cNvSpPr>
            <a:spLocks noGrp="1"/>
          </p:cNvSpPr>
          <p:nvPr>
            <p:ph type="sldNum" sz="quarter" idx="12"/>
          </p:nvPr>
        </p:nvSpPr>
        <p:spPr/>
        <p:txBody>
          <a:bodyPr/>
          <a:lstStyle/>
          <a:p>
            <a:fld id="{569B6CF2-20DD-4BD9-8E10-72998A57A150}" type="slidenum">
              <a:rPr lang="en-US" smtClean="0"/>
              <a:t>8</a:t>
            </a:fld>
            <a:endParaRPr lang="en-US"/>
          </a:p>
        </p:txBody>
      </p:sp>
      <p:sp>
        <p:nvSpPr>
          <p:cNvPr id="4" name="Shape 109"/>
          <p:cNvSpPr txBox="1">
            <a:spLocks/>
          </p:cNvSpPr>
          <p:nvPr/>
        </p:nvSpPr>
        <p:spPr>
          <a:xfrm>
            <a:off x="1676400" y="403224"/>
            <a:ext cx="6781800" cy="838199"/>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SzPct val="25000"/>
            </a:pPr>
            <a:r>
              <a:rPr lang="en-US" sz="3600" b="1" dirty="0" smtClean="0">
                <a:latin typeface="Arial"/>
                <a:ea typeface="Arial"/>
                <a:cs typeface="Arial"/>
                <a:sym typeface="Arial"/>
              </a:rPr>
              <a:t>Prioritized Tiers </a:t>
            </a:r>
            <a:r>
              <a:rPr lang="en-US" sz="3600" b="1" smtClean="0">
                <a:latin typeface="Arial"/>
                <a:ea typeface="Arial"/>
                <a:cs typeface="Arial"/>
                <a:sym typeface="Arial"/>
              </a:rPr>
              <a:t>for each FY</a:t>
            </a:r>
            <a:endParaRPr lang="en-US" sz="3600" b="1" dirty="0">
              <a:latin typeface="Arial"/>
              <a:ea typeface="Arial"/>
              <a:cs typeface="Arial"/>
              <a:sym typeface="Arial"/>
            </a:endParaRPr>
          </a:p>
        </p:txBody>
      </p:sp>
      <p:sp>
        <p:nvSpPr>
          <p:cNvPr id="5" name="Shape 110"/>
          <p:cNvSpPr txBox="1">
            <a:spLocks/>
          </p:cNvSpPr>
          <p:nvPr/>
        </p:nvSpPr>
        <p:spPr>
          <a:xfrm>
            <a:off x="381000" y="1524000"/>
            <a:ext cx="4114800" cy="4068763"/>
          </a:xfrm>
          <a:prstGeom prst="rect">
            <a:avLst/>
          </a:prstGeom>
          <a:noFill/>
          <a:ln>
            <a:noFill/>
          </a:ln>
        </p:spPr>
        <p:txBody>
          <a:bodyPr lIns="91425" tIns="45700" rIns="91425" bIns="4570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dk1"/>
              </a:buClr>
              <a:buSzPct val="25000"/>
              <a:buFont typeface="Arial"/>
              <a:buNone/>
            </a:pPr>
            <a:r>
              <a:rPr lang="en-US" sz="1800" b="1" dirty="0" smtClean="0">
                <a:solidFill>
                  <a:schemeClr val="dk1"/>
                </a:solidFill>
                <a:latin typeface="Arial"/>
                <a:ea typeface="Arial"/>
                <a:cs typeface="Arial"/>
                <a:sym typeface="Arial"/>
              </a:rPr>
              <a:t>Priority Tier 1: Has Pressing need for immediate execution </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1A: All factors align; need, $, capability, FY finish, high value</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1B: All but 1 factor align; Need, capability, $, FY finish, yet lower value</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1C: Need and high value, yet no capability or $</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1D: Need, yet medium value and no capability or $ available.</a:t>
            </a:r>
            <a:endParaRPr lang="en-US" sz="1800" dirty="0">
              <a:solidFill>
                <a:schemeClr val="dk1"/>
              </a:solidFill>
              <a:latin typeface="Arial"/>
              <a:ea typeface="Arial"/>
              <a:cs typeface="Arial"/>
              <a:sym typeface="Arial"/>
            </a:endParaRPr>
          </a:p>
        </p:txBody>
      </p:sp>
      <p:sp>
        <p:nvSpPr>
          <p:cNvPr id="6" name="Shape 111"/>
          <p:cNvSpPr txBox="1">
            <a:spLocks/>
          </p:cNvSpPr>
          <p:nvPr/>
        </p:nvSpPr>
        <p:spPr>
          <a:xfrm>
            <a:off x="4648200" y="1447800"/>
            <a:ext cx="4267199" cy="4144963"/>
          </a:xfrm>
          <a:prstGeom prst="rect">
            <a:avLst/>
          </a:prstGeom>
          <a:noFill/>
          <a:ln>
            <a:noFill/>
          </a:ln>
        </p:spPr>
        <p:txBody>
          <a:bodyPr lIns="91425" tIns="45700" rIns="91425" bIns="4570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dk1"/>
              </a:buClr>
              <a:buSzPct val="25000"/>
              <a:buFont typeface="Arial"/>
              <a:buNone/>
            </a:pPr>
            <a:r>
              <a:rPr lang="en-US" sz="1800" b="1" dirty="0" smtClean="0">
                <a:solidFill>
                  <a:schemeClr val="dk1"/>
                </a:solidFill>
                <a:latin typeface="Arial"/>
                <a:ea typeface="Arial"/>
                <a:cs typeface="Arial"/>
                <a:sym typeface="Arial"/>
              </a:rPr>
              <a:t>Priority Tier 2: No pressing need for immediate execution yet capability exists (may need $)</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2A: At least 2 other factors align</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2B: 1 factor aligns and medium+    	value</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2C: 1 factor aligns</a:t>
            </a:r>
          </a:p>
          <a:p>
            <a:pPr marL="0" indent="0">
              <a:spcBef>
                <a:spcPts val="400"/>
              </a:spcBef>
              <a:buClr>
                <a:schemeClr val="dk1"/>
              </a:buClr>
              <a:buFont typeface="Arial"/>
              <a:buNone/>
            </a:pPr>
            <a:endParaRPr lang="en-US" sz="1800" dirty="0" smtClean="0">
              <a:solidFill>
                <a:schemeClr val="dk1"/>
              </a:solidFill>
              <a:latin typeface="Arial"/>
              <a:ea typeface="Arial"/>
              <a:cs typeface="Arial"/>
              <a:sym typeface="Arial"/>
            </a:endParaRPr>
          </a:p>
          <a:p>
            <a:pPr marL="0" indent="0">
              <a:spcBef>
                <a:spcPts val="400"/>
              </a:spcBef>
              <a:buClr>
                <a:schemeClr val="dk1"/>
              </a:buClr>
              <a:buFont typeface="Arial"/>
              <a:buNone/>
            </a:pPr>
            <a:endParaRPr lang="en-US" sz="1800" b="1" dirty="0" smtClean="0">
              <a:solidFill>
                <a:schemeClr val="dk1"/>
              </a:solidFill>
              <a:latin typeface="Arial"/>
              <a:ea typeface="Arial"/>
              <a:cs typeface="Arial"/>
              <a:sym typeface="Arial"/>
            </a:endParaRPr>
          </a:p>
          <a:p>
            <a:pPr marL="0" indent="0">
              <a:spcBef>
                <a:spcPts val="400"/>
              </a:spcBef>
              <a:buClr>
                <a:schemeClr val="dk1"/>
              </a:buClr>
              <a:buSzPct val="25000"/>
              <a:buFont typeface="Arial"/>
              <a:buNone/>
            </a:pPr>
            <a:r>
              <a:rPr lang="en-US" sz="1800" b="1" dirty="0" smtClean="0">
                <a:solidFill>
                  <a:schemeClr val="dk1"/>
                </a:solidFill>
                <a:latin typeface="Arial"/>
                <a:ea typeface="Arial"/>
                <a:cs typeface="Arial"/>
                <a:sym typeface="Arial"/>
              </a:rPr>
              <a:t>Priority Tier 3: No pressing need, capability, nor resources</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3A: High value</a:t>
            </a:r>
          </a:p>
          <a:p>
            <a:pPr>
              <a:spcBef>
                <a:spcPts val="400"/>
              </a:spcBef>
              <a:buClr>
                <a:schemeClr val="dk1"/>
              </a:buClr>
              <a:buSzPct val="100000"/>
              <a:buFont typeface="Arial"/>
              <a:buChar char="•"/>
            </a:pPr>
            <a:r>
              <a:rPr lang="en-US" sz="1800" dirty="0" smtClean="0">
                <a:solidFill>
                  <a:schemeClr val="dk1"/>
                </a:solidFill>
                <a:latin typeface="Arial"/>
                <a:ea typeface="Arial"/>
                <a:cs typeface="Arial"/>
                <a:sym typeface="Arial"/>
              </a:rPr>
              <a:t>3B: Medium-Low value</a:t>
            </a:r>
            <a:endParaRPr lang="en-US" sz="1800" dirty="0">
              <a:solidFill>
                <a:schemeClr val="dk1"/>
              </a:solidFill>
              <a:latin typeface="Arial"/>
              <a:ea typeface="Arial"/>
              <a:cs typeface="Arial"/>
              <a:sym typeface="Arial"/>
            </a:endParaRPr>
          </a:p>
        </p:txBody>
      </p:sp>
      <p:sp>
        <p:nvSpPr>
          <p:cNvPr id="7" name="Shape 113"/>
          <p:cNvSpPr txBox="1"/>
          <p:nvPr/>
        </p:nvSpPr>
        <p:spPr>
          <a:xfrm>
            <a:off x="304800" y="5040868"/>
            <a:ext cx="4114800" cy="369332"/>
          </a:xfrm>
          <a:prstGeom prst="rect">
            <a:avLst/>
          </a:prstGeom>
          <a:solidFill>
            <a:srgbClr val="60C89B"/>
          </a:solidFill>
          <a:ln w="9525" cap="flat">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smtClean="0">
                <a:solidFill>
                  <a:schemeClr val="dk1"/>
                </a:solidFill>
                <a:latin typeface="Arial"/>
                <a:ea typeface="Arial"/>
                <a:cs typeface="Arial"/>
                <a:sym typeface="Arial"/>
              </a:rPr>
              <a:t>Tier </a:t>
            </a:r>
            <a:r>
              <a:rPr lang="en-US" sz="1800" b="0" i="0" u="none" strike="noStrike" cap="none" baseline="0" dirty="0">
                <a:solidFill>
                  <a:schemeClr val="dk1"/>
                </a:solidFill>
                <a:latin typeface="Arial"/>
                <a:ea typeface="Arial"/>
                <a:cs typeface="Arial"/>
                <a:sym typeface="Arial"/>
              </a:rPr>
              <a:t>1 will be started in </a:t>
            </a:r>
            <a:r>
              <a:rPr lang="en-US" sz="1800" b="0" i="0" u="none" strike="noStrike" cap="none" baseline="0" dirty="0" smtClean="0">
                <a:solidFill>
                  <a:schemeClr val="dk1"/>
                </a:solidFill>
                <a:latin typeface="Arial"/>
                <a:ea typeface="Arial"/>
                <a:cs typeface="Arial"/>
                <a:sym typeface="Arial"/>
              </a:rPr>
              <a:t>current FY*</a:t>
            </a:r>
            <a:endParaRPr lang="en-US" sz="1800" b="0" i="0" u="none" strike="noStrike" cap="none" baseline="0" dirty="0">
              <a:solidFill>
                <a:schemeClr val="dk1"/>
              </a:solidFill>
              <a:latin typeface="Arial"/>
              <a:ea typeface="Arial"/>
              <a:cs typeface="Arial"/>
              <a:sym typeface="Arial"/>
            </a:endParaRPr>
          </a:p>
        </p:txBody>
      </p:sp>
      <p:sp>
        <p:nvSpPr>
          <p:cNvPr id="8" name="Shape 114"/>
          <p:cNvSpPr txBox="1"/>
          <p:nvPr/>
        </p:nvSpPr>
        <p:spPr>
          <a:xfrm>
            <a:off x="4676172" y="3558381"/>
            <a:ext cx="4332286" cy="369332"/>
          </a:xfrm>
          <a:prstGeom prst="rect">
            <a:avLst/>
          </a:prstGeom>
          <a:solidFill>
            <a:srgbClr val="60C89B"/>
          </a:solidFill>
          <a:ln w="9525" cap="flat">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smtClean="0">
                <a:solidFill>
                  <a:schemeClr val="dk1"/>
                </a:solidFill>
                <a:latin typeface="Arial"/>
                <a:ea typeface="Arial"/>
                <a:cs typeface="Arial"/>
                <a:sym typeface="Arial"/>
              </a:rPr>
              <a:t>Tier </a:t>
            </a:r>
            <a:r>
              <a:rPr lang="en-US" sz="1800" b="0" i="0" u="none" strike="noStrike" cap="none" baseline="0" dirty="0">
                <a:solidFill>
                  <a:schemeClr val="dk1"/>
                </a:solidFill>
                <a:latin typeface="Arial"/>
                <a:ea typeface="Arial"/>
                <a:cs typeface="Arial"/>
                <a:sym typeface="Arial"/>
              </a:rPr>
              <a:t>2 may be started </a:t>
            </a:r>
            <a:r>
              <a:rPr lang="en-US" sz="1800" b="0" i="0" u="none" strike="noStrike" cap="none" baseline="0">
                <a:solidFill>
                  <a:schemeClr val="dk1"/>
                </a:solidFill>
                <a:latin typeface="Arial"/>
                <a:ea typeface="Arial"/>
                <a:cs typeface="Arial"/>
                <a:sym typeface="Arial"/>
              </a:rPr>
              <a:t>in </a:t>
            </a:r>
            <a:r>
              <a:rPr lang="en-US" sz="1800" b="0" i="0" u="none" strike="noStrike" cap="none" smtClean="0">
                <a:solidFill>
                  <a:schemeClr val="dk1"/>
                </a:solidFill>
                <a:latin typeface="Arial"/>
                <a:ea typeface="Arial"/>
                <a:cs typeface="Arial"/>
                <a:sym typeface="Arial"/>
              </a:rPr>
              <a:t>next </a:t>
            </a:r>
            <a:r>
              <a:rPr lang="en-US" sz="1800" b="0" i="0" u="none" strike="noStrike" cap="none" dirty="0" smtClean="0">
                <a:solidFill>
                  <a:schemeClr val="dk1"/>
                </a:solidFill>
                <a:latin typeface="Arial"/>
                <a:ea typeface="Arial"/>
                <a:cs typeface="Arial"/>
                <a:sym typeface="Arial"/>
              </a:rPr>
              <a:t>FY</a:t>
            </a:r>
            <a:endParaRPr lang="en-US" sz="1800" b="0" i="0" u="none" strike="noStrike" cap="none" baseline="0" dirty="0">
              <a:solidFill>
                <a:schemeClr val="dk1"/>
              </a:solidFill>
              <a:latin typeface="Arial"/>
              <a:ea typeface="Arial"/>
              <a:cs typeface="Arial"/>
              <a:sym typeface="Arial"/>
            </a:endParaRPr>
          </a:p>
        </p:txBody>
      </p:sp>
      <p:sp>
        <p:nvSpPr>
          <p:cNvPr id="9" name="Shape 115"/>
          <p:cNvSpPr txBox="1"/>
          <p:nvPr/>
        </p:nvSpPr>
        <p:spPr>
          <a:xfrm>
            <a:off x="4724400" y="5602069"/>
            <a:ext cx="4187602" cy="646331"/>
          </a:xfrm>
          <a:prstGeom prst="rect">
            <a:avLst/>
          </a:prstGeom>
          <a:solidFill>
            <a:srgbClr val="60C89B"/>
          </a:solidFill>
          <a:ln w="9525" cap="flat">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smtClean="0">
                <a:solidFill>
                  <a:schemeClr val="dk1"/>
                </a:solidFill>
                <a:latin typeface="Arial"/>
                <a:ea typeface="Arial"/>
                <a:cs typeface="Arial"/>
                <a:sym typeface="Arial"/>
              </a:rPr>
              <a:t>Tier </a:t>
            </a:r>
            <a:r>
              <a:rPr lang="en-US" sz="1800" b="0" i="0" u="none" strike="noStrike" cap="none" baseline="0" dirty="0">
                <a:solidFill>
                  <a:schemeClr val="dk1"/>
                </a:solidFill>
                <a:latin typeface="Arial"/>
                <a:ea typeface="Arial"/>
                <a:cs typeface="Arial"/>
                <a:sym typeface="Arial"/>
              </a:rPr>
              <a:t>3A will be further defined </a:t>
            </a:r>
            <a:r>
              <a:rPr lang="en-US" sz="1800" b="0" i="0" u="none" strike="noStrike" cap="none" baseline="0" dirty="0" smtClean="0">
                <a:solidFill>
                  <a:schemeClr val="dk1"/>
                </a:solidFill>
                <a:latin typeface="Arial"/>
                <a:ea typeface="Arial"/>
                <a:cs typeface="Arial"/>
                <a:sym typeface="Arial"/>
              </a:rPr>
              <a:t>in current</a:t>
            </a:r>
            <a:r>
              <a:rPr lang="en-US" sz="1800" b="0" i="0" u="none" strike="noStrike" cap="none" dirty="0" smtClean="0">
                <a:solidFill>
                  <a:schemeClr val="dk1"/>
                </a:solidFill>
                <a:latin typeface="Arial"/>
                <a:ea typeface="Arial"/>
                <a:cs typeface="Arial"/>
                <a:sym typeface="Arial"/>
              </a:rPr>
              <a:t> or next</a:t>
            </a:r>
            <a:r>
              <a:rPr lang="en-US" sz="1800" b="0" i="0" u="none" strike="noStrike" cap="none" baseline="0" dirty="0" smtClean="0">
                <a:solidFill>
                  <a:schemeClr val="dk1"/>
                </a:solidFill>
                <a:latin typeface="Arial"/>
                <a:ea typeface="Arial"/>
                <a:cs typeface="Arial"/>
                <a:sym typeface="Arial"/>
              </a:rPr>
              <a:t> FY; </a:t>
            </a:r>
            <a:r>
              <a:rPr lang="en-US" sz="1800" b="0" i="0" u="none" strike="noStrike" cap="none" baseline="0" dirty="0">
                <a:solidFill>
                  <a:schemeClr val="dk1"/>
                </a:solidFill>
                <a:latin typeface="Arial"/>
                <a:ea typeface="Arial"/>
                <a:cs typeface="Arial"/>
                <a:sym typeface="Arial"/>
              </a:rPr>
              <a:t>Assessment in </a:t>
            </a:r>
            <a:r>
              <a:rPr lang="en-US" sz="1800" b="0" i="0" u="none" strike="noStrike" cap="none" baseline="0" dirty="0" smtClean="0">
                <a:solidFill>
                  <a:schemeClr val="dk1"/>
                </a:solidFill>
                <a:latin typeface="Arial"/>
                <a:ea typeface="Arial"/>
                <a:cs typeface="Arial"/>
                <a:sym typeface="Arial"/>
              </a:rPr>
              <a:t>later FY</a:t>
            </a:r>
            <a:endParaRPr lang="en-US" sz="1800" b="0" i="0" u="none" strike="noStrike" cap="none" baseline="0" dirty="0">
              <a:solidFill>
                <a:schemeClr val="dk1"/>
              </a:solidFill>
              <a:latin typeface="Arial"/>
              <a:ea typeface="Arial"/>
              <a:cs typeface="Arial"/>
              <a:sym typeface="Arial"/>
            </a:endParaRPr>
          </a:p>
        </p:txBody>
      </p:sp>
      <p:sp>
        <p:nvSpPr>
          <p:cNvPr id="10" name="Shape 116"/>
          <p:cNvSpPr txBox="1"/>
          <p:nvPr/>
        </p:nvSpPr>
        <p:spPr>
          <a:xfrm>
            <a:off x="304800" y="5943600"/>
            <a:ext cx="4114800"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*If the capability cannot be developed in </a:t>
            </a:r>
            <a:r>
              <a:rPr lang="en-US" sz="1200" b="0" i="0" u="none" strike="noStrike" cap="none" baseline="0" dirty="0" smtClean="0">
                <a:solidFill>
                  <a:schemeClr val="dk1"/>
                </a:solidFill>
                <a:latin typeface="Arial"/>
                <a:ea typeface="Arial"/>
                <a:cs typeface="Arial"/>
                <a:sym typeface="Arial"/>
              </a:rPr>
              <a:t>current FY, </a:t>
            </a:r>
            <a:r>
              <a:rPr lang="en-US" sz="1200" b="0" i="0" u="none" strike="noStrike" cap="none" baseline="0" dirty="0">
                <a:solidFill>
                  <a:schemeClr val="dk1"/>
                </a:solidFill>
                <a:latin typeface="Arial"/>
                <a:ea typeface="Arial"/>
                <a:cs typeface="Arial"/>
                <a:sym typeface="Arial"/>
              </a:rPr>
              <a:t>it will be </a:t>
            </a:r>
            <a:r>
              <a:rPr lang="en-US" sz="1200" b="0" i="0" u="none" strike="noStrike" cap="none" baseline="0" dirty="0" smtClean="0">
                <a:solidFill>
                  <a:schemeClr val="dk1"/>
                </a:solidFill>
                <a:latin typeface="Arial"/>
                <a:ea typeface="Arial"/>
                <a:cs typeface="Arial"/>
                <a:sym typeface="Arial"/>
              </a:rPr>
              <a:t>deferred</a:t>
            </a:r>
            <a:endParaRPr lang="en-US" sz="1200" b="0" i="0" u="none" strike="noStrike" cap="none" baseline="0" dirty="0">
              <a:solidFill>
                <a:schemeClr val="dk1"/>
              </a:solidFill>
              <a:latin typeface="Arial"/>
              <a:ea typeface="Arial"/>
              <a:cs typeface="Arial"/>
              <a:sym typeface="Arial"/>
            </a:endParaRPr>
          </a:p>
        </p:txBody>
      </p:sp>
      <p:sp>
        <p:nvSpPr>
          <p:cNvPr id="11" name="TextBox 10"/>
          <p:cNvSpPr txBox="1"/>
          <p:nvPr/>
        </p:nvSpPr>
        <p:spPr>
          <a:xfrm>
            <a:off x="8146531" y="525935"/>
            <a:ext cx="184666"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14887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7017"/>
            <a:ext cx="8229600" cy="1143000"/>
          </a:xfrm>
        </p:spPr>
        <p:txBody>
          <a:bodyPr>
            <a:normAutofit/>
          </a:bodyPr>
          <a:lstStyle/>
          <a:p>
            <a:r>
              <a:rPr lang="en-US" sz="4000" dirty="0" smtClean="0"/>
              <a:t>Current Status of OSSEs in NOAA</a:t>
            </a:r>
            <a:endParaRPr lang="en-US" sz="4000" dirty="0"/>
          </a:p>
        </p:txBody>
      </p:sp>
      <p:sp>
        <p:nvSpPr>
          <p:cNvPr id="3" name="Content Placeholder 2"/>
          <p:cNvSpPr>
            <a:spLocks noGrp="1"/>
          </p:cNvSpPr>
          <p:nvPr>
            <p:ph idx="1"/>
          </p:nvPr>
        </p:nvSpPr>
        <p:spPr>
          <a:xfrm>
            <a:off x="457200" y="1391509"/>
            <a:ext cx="8458200" cy="5329970"/>
          </a:xfrm>
        </p:spPr>
        <p:txBody>
          <a:bodyPr>
            <a:normAutofit fontScale="70000" lnSpcReduction="20000"/>
          </a:bodyPr>
          <a:lstStyle/>
          <a:p>
            <a:pPr marL="457200" lvl="3" indent="-457200">
              <a:buFont typeface="Arial" panose="020B0604020202020204" pitchFamily="34" charset="0"/>
              <a:buChar char="•"/>
            </a:pPr>
            <a:r>
              <a:rPr lang="en-US" sz="2800" dirty="0" smtClean="0"/>
              <a:t> Numerous OSSEs have been performed </a:t>
            </a:r>
            <a:r>
              <a:rPr lang="en-US" sz="2800" dirty="0"/>
              <a:t>using </a:t>
            </a:r>
            <a:r>
              <a:rPr lang="en-US" sz="2800" dirty="0" smtClean="0"/>
              <a:t>the global </a:t>
            </a:r>
            <a:r>
              <a:rPr lang="en-US" sz="2800" dirty="0"/>
              <a:t>OSSE system based on an ECMWF T511 nature run and </a:t>
            </a:r>
            <a:r>
              <a:rPr lang="en-US" sz="2800" dirty="0" smtClean="0"/>
              <a:t>the </a:t>
            </a:r>
            <a:r>
              <a:rPr lang="en-US" sz="2800" dirty="0"/>
              <a:t>regional Hurricane OSSE </a:t>
            </a:r>
            <a:r>
              <a:rPr lang="en-US" sz="2800" dirty="0" smtClean="0"/>
              <a:t>system developed at AOML. (These have evaluated Geo HSS, GNSS RO, CYGNSS, TROPICS, DWL, UAS, Recon Aircraft, and others.(See selected 2015 and 2016 publications.))</a:t>
            </a:r>
            <a:endParaRPr lang="en-US" sz="2800" dirty="0"/>
          </a:p>
          <a:p>
            <a:pPr marL="457200" lvl="3" indent="-457200">
              <a:buFont typeface="Arial" panose="020B0604020202020204" pitchFamily="34" charset="0"/>
              <a:buChar char="•"/>
            </a:pPr>
            <a:endParaRPr lang="en-US" sz="2800" dirty="0"/>
          </a:p>
          <a:p>
            <a:pPr marL="457200" lvl="3" indent="-457200">
              <a:buFont typeface="Arial" panose="020B0604020202020204" pitchFamily="34" charset="0"/>
              <a:buChar char="•"/>
            </a:pPr>
            <a:r>
              <a:rPr lang="en-US" sz="2800" dirty="0"/>
              <a:t>A new state of the art global OSSE system based on the NASA Cubed Sphere at 7 km </a:t>
            </a:r>
            <a:r>
              <a:rPr lang="en-US" sz="2800" dirty="0" smtClean="0"/>
              <a:t>resolution NR has been developed and is currently being used in multiple OSSEs to evaluate issues relating to satellite, sub-orbital, and in situ observing systems. (These are focused right now on GNSS RO and GEO HSS.)</a:t>
            </a:r>
          </a:p>
          <a:p>
            <a:pPr marL="457200" lvl="3" indent="-457200">
              <a:buFont typeface="Arial" panose="020B0604020202020204" pitchFamily="34" charset="0"/>
              <a:buChar char="•"/>
            </a:pPr>
            <a:endParaRPr lang="en-US" sz="2800" dirty="0"/>
          </a:p>
          <a:p>
            <a:pPr marL="457200" lvl="3" indent="-457200">
              <a:buFont typeface="Arial" panose="020B0604020202020204" pitchFamily="34" charset="0"/>
              <a:buChar char="•"/>
            </a:pPr>
            <a:r>
              <a:rPr lang="en-US" sz="2800" dirty="0"/>
              <a:t>New and expanding regional OSSE systems for high impact weather </a:t>
            </a:r>
            <a:r>
              <a:rPr lang="en-US" sz="2800" dirty="0" smtClean="0"/>
              <a:t>are being developed. (This includes an advanced Hurricane OSSE System based on the basin scale version of HWRF.)</a:t>
            </a:r>
            <a:endParaRPr lang="en-US" sz="2800" dirty="0"/>
          </a:p>
          <a:p>
            <a:pPr marL="457200" lvl="3" indent="-457200">
              <a:buFont typeface="Arial" panose="020B0604020202020204" pitchFamily="34" charset="0"/>
              <a:buChar char="•"/>
            </a:pPr>
            <a:endParaRPr lang="en-US" sz="2800" dirty="0"/>
          </a:p>
          <a:p>
            <a:pPr marL="457200" lvl="3" indent="-457200">
              <a:buFont typeface="Arial" panose="020B0604020202020204" pitchFamily="34" charset="0"/>
              <a:buChar char="•"/>
            </a:pPr>
            <a:r>
              <a:rPr lang="en-US" sz="2800" dirty="0"/>
              <a:t>A state of the art ocean OSSE System has been developed and is expanding</a:t>
            </a:r>
            <a:r>
              <a:rPr lang="en-US" sz="2800" dirty="0" smtClean="0"/>
              <a:t>. OSSEs related to the role of ocean observations in hurricane prediction are being performed.</a:t>
            </a:r>
          </a:p>
          <a:p>
            <a:pPr marL="457200" lvl="3" indent="-457200">
              <a:buFont typeface="Arial" panose="020B0604020202020204" pitchFamily="34" charset="0"/>
              <a:buChar char="•"/>
            </a:pPr>
            <a:endParaRPr lang="en-US" sz="2800" dirty="0"/>
          </a:p>
        </p:txBody>
      </p:sp>
      <p:sp>
        <p:nvSpPr>
          <p:cNvPr id="5" name="Slide Number Placeholder 4"/>
          <p:cNvSpPr>
            <a:spLocks noGrp="1"/>
          </p:cNvSpPr>
          <p:nvPr>
            <p:ph type="sldNum" sz="quarter" idx="12"/>
          </p:nvPr>
        </p:nvSpPr>
        <p:spPr/>
        <p:txBody>
          <a:bodyPr/>
          <a:lstStyle/>
          <a:p>
            <a:fld id="{569B6CF2-20DD-4BD9-8E10-72998A57A150}" type="slidenum">
              <a:rPr lang="en-US" smtClean="0"/>
              <a:t>9</a:t>
            </a:fld>
            <a:endParaRPr lang="en-US"/>
          </a:p>
        </p:txBody>
      </p:sp>
    </p:spTree>
    <p:extLst>
      <p:ext uri="{BB962C8B-B14F-4D97-AF65-F5344CB8AC3E}">
        <p14:creationId xmlns:p14="http://schemas.microsoft.com/office/powerpoint/2010/main" val="16322735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Y:\osse\ivan\ppt\Ivan_track.gif"/>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Y:\osse\ivan\ppt\compare1000vs1112rotnorot.gi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NOSC template</Template>
  <TotalTime>2184</TotalTime>
  <Words>2363</Words>
  <Application>Microsoft Macintosh PowerPoint</Application>
  <PresentationFormat>On-screen Show (4:3)</PresentationFormat>
  <Paragraphs>289</Paragraphs>
  <Slides>32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Calibri</vt:lpstr>
      <vt:lpstr>Helvetica</vt:lpstr>
      <vt:lpstr>MS PGothic</vt:lpstr>
      <vt:lpstr>ＭＳ Ｐゴシック</vt:lpstr>
      <vt:lpstr>Times</vt:lpstr>
      <vt:lpstr>Times New Roman</vt:lpstr>
      <vt:lpstr>Arial</vt:lpstr>
      <vt:lpstr>Office Theme</vt:lpstr>
      <vt:lpstr>NOAA’s Quantitative Observing System Assessment Program (QOSAP)</vt:lpstr>
      <vt:lpstr>QOSAP’s Primary Objectives</vt:lpstr>
      <vt:lpstr>QOSAP’s Multi - LO Governance</vt:lpstr>
      <vt:lpstr>Key Activities</vt:lpstr>
      <vt:lpstr>OSSE Team members and collaborators</vt:lpstr>
      <vt:lpstr>PowerPoint Presentation</vt:lpstr>
      <vt:lpstr>Assessment Prioritization Schema</vt:lpstr>
      <vt:lpstr>PowerPoint Presentation</vt:lpstr>
      <vt:lpstr>Current Status of OSSEs in NOAA</vt:lpstr>
      <vt:lpstr>Recent NOAA AOML OSSE Publications</vt:lpstr>
      <vt:lpstr>Recent NOAA AOML OSSE Publications</vt:lpstr>
      <vt:lpstr>Recent NOAA AOML OSSE Publications</vt:lpstr>
      <vt:lpstr>Approach to OSSE Experiments </vt:lpstr>
      <vt:lpstr>PowerPoint Presentation</vt:lpstr>
      <vt:lpstr>PowerPoint Presentation</vt:lpstr>
      <vt:lpstr>PowerPoint Presentation</vt:lpstr>
      <vt:lpstr>PowerPoint Presentation</vt:lpstr>
      <vt:lpstr>Basin Scale Nature Run  for Hurricane OSSEs</vt:lpstr>
      <vt:lpstr>Summary </vt:lpstr>
      <vt:lpstr>Summary related to DWL </vt:lpstr>
      <vt:lpstr>PowerPoint Presentation</vt:lpstr>
      <vt:lpstr>PowerPoint Presentation</vt:lpstr>
      <vt:lpstr>PowerPoint Presentation</vt:lpstr>
      <vt:lpstr>PowerPoint Presentation</vt:lpstr>
      <vt:lpstr>Description of Quick OSSE Experiments</vt:lpstr>
      <vt:lpstr>PowerPoint Presentation</vt:lpstr>
      <vt:lpstr>Predictability Experiments</vt:lpstr>
      <vt:lpstr>Enkf (control) 08/04 12Z</vt:lpstr>
      <vt:lpstr>PowerPoint Presentation</vt:lpstr>
      <vt:lpstr>Impact of global model assimilation of OAWL data on HWRF forecasts</vt:lpstr>
      <vt:lpstr>PowerPoint Presentation</vt:lpstr>
      <vt:lpstr>PowerPoint Presentation</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Quantitative Observing System Assessment Program (QOSAP)</dc:title>
  <dc:creator>Shanna Pitter</dc:creator>
  <cp:lastModifiedBy>Microsoft Office User</cp:lastModifiedBy>
  <cp:revision>153</cp:revision>
  <cp:lastPrinted>2016-11-04T18:06:36Z</cp:lastPrinted>
  <dcterms:created xsi:type="dcterms:W3CDTF">2015-04-20T13:56:37Z</dcterms:created>
  <dcterms:modified xsi:type="dcterms:W3CDTF">2017-03-20T23:14:51Z</dcterms:modified>
</cp:coreProperties>
</file>