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86" r:id="rId2"/>
    <p:sldId id="287" r:id="rId3"/>
    <p:sldId id="258" r:id="rId4"/>
    <p:sldId id="259" r:id="rId5"/>
    <p:sldId id="261" r:id="rId6"/>
    <p:sldId id="265" r:id="rId7"/>
    <p:sldId id="266" r:id="rId8"/>
    <p:sldId id="268" r:id="rId9"/>
    <p:sldId id="269" r:id="rId10"/>
    <p:sldId id="270" r:id="rId11"/>
    <p:sldId id="271" r:id="rId12"/>
    <p:sldId id="272" r:id="rId13"/>
    <p:sldId id="273" r:id="rId14"/>
    <p:sldId id="288" r:id="rId15"/>
    <p:sldId id="274" r:id="rId16"/>
    <p:sldId id="275" r:id="rId17"/>
    <p:sldId id="289" r:id="rId18"/>
    <p:sldId id="276" r:id="rId19"/>
    <p:sldId id="277" r:id="rId20"/>
    <p:sldId id="278" r:id="rId21"/>
    <p:sldId id="279" r:id="rId22"/>
    <p:sldId id="281" r:id="rId23"/>
    <p:sldId id="282" r:id="rId24"/>
    <p:sldId id="285" r:id="rId25"/>
    <p:sldId id="283" r:id="rId26"/>
    <p:sldId id="284" r:id="rId27"/>
    <p:sldId id="291" r:id="rId28"/>
    <p:sldId id="29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4660"/>
  </p:normalViewPr>
  <p:slideViewPr>
    <p:cSldViewPr snapToGrid="0">
      <p:cViewPr varScale="1">
        <p:scale>
          <a:sx n="90" d="100"/>
          <a:sy n="90" d="100"/>
        </p:scale>
        <p:origin x="14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66762-D823-4FD1-A409-33B3F28D83C6}" type="datetimeFigureOut">
              <a:rPr lang="en-US" smtClean="0"/>
              <a:t>3/22/2017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2B67B-9B2E-41FA-BA1C-E176642B79EB}" type="slidenum">
              <a:rPr lang="en-US" smtClean="0"/>
              <a:t>‹#›</a:t>
            </a:fld>
            <a:endParaRPr lang="en-US"/>
          </a:p>
        </p:txBody>
      </p:sp>
    </p:spTree>
    <p:extLst>
      <p:ext uri="{BB962C8B-B14F-4D97-AF65-F5344CB8AC3E}">
        <p14:creationId xmlns:p14="http://schemas.microsoft.com/office/powerpoint/2010/main" val="3576546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B1306-3A00-4382-8CD5-430470FDF1DA}" type="slidenum">
              <a:rPr lang="en-US" smtClean="0"/>
              <a:pPr/>
              <a:t>14</a:t>
            </a:fld>
            <a:endParaRPr lang="en-US"/>
          </a:p>
        </p:txBody>
      </p:sp>
    </p:spTree>
    <p:extLst>
      <p:ext uri="{BB962C8B-B14F-4D97-AF65-F5344CB8AC3E}">
        <p14:creationId xmlns:p14="http://schemas.microsoft.com/office/powerpoint/2010/main" val="17188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D24E9-72B5-41F9-BAF7-A149D661F7A8}" type="slidenum">
              <a:rPr lang="en-US" smtClean="0"/>
              <a:pPr/>
              <a:t>23</a:t>
            </a:fld>
            <a:endParaRPr lang="en-US"/>
          </a:p>
        </p:txBody>
      </p:sp>
    </p:spTree>
    <p:extLst>
      <p:ext uri="{BB962C8B-B14F-4D97-AF65-F5344CB8AC3E}">
        <p14:creationId xmlns:p14="http://schemas.microsoft.com/office/powerpoint/2010/main" val="95351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8A494E-67E9-40FF-A395-511D71945362}" type="datetimeFigureOut">
              <a:rPr lang="en-US" smtClean="0"/>
              <a:t>3/22/2017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48981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A494E-67E9-40FF-A395-511D71945362}" type="datetimeFigureOut">
              <a:rPr lang="en-US" smtClean="0"/>
              <a:t>3/22/2017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1816458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A494E-67E9-40FF-A395-511D71945362}" type="datetimeFigureOut">
              <a:rPr lang="en-US" smtClean="0"/>
              <a:t>3/22/2017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341330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A494E-67E9-40FF-A395-511D71945362}" type="datetimeFigureOut">
              <a:rPr lang="en-US" smtClean="0"/>
              <a:t>3/22/2017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1745734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8A494E-67E9-40FF-A395-511D71945362}" type="datetimeFigureOut">
              <a:rPr lang="en-US" smtClean="0"/>
              <a:t>3/22/2017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281556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8A494E-67E9-40FF-A395-511D71945362}" type="datetimeFigureOut">
              <a:rPr lang="en-US" smtClean="0"/>
              <a:t>3/22/2017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387958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8A494E-67E9-40FF-A395-511D71945362}" type="datetimeFigureOut">
              <a:rPr lang="en-US" smtClean="0"/>
              <a:t>3/22/2017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326512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8A494E-67E9-40FF-A395-511D71945362}" type="datetimeFigureOut">
              <a:rPr lang="en-US" smtClean="0"/>
              <a:t>3/22/2017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63667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A494E-67E9-40FF-A395-511D71945362}" type="datetimeFigureOut">
              <a:rPr lang="en-US" smtClean="0"/>
              <a:t>3/22/2017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3856778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8A494E-67E9-40FF-A395-511D71945362}" type="datetimeFigureOut">
              <a:rPr lang="en-US" smtClean="0"/>
              <a:t>3/22/2017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1023728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8A494E-67E9-40FF-A395-511D71945362}" type="datetimeFigureOut">
              <a:rPr lang="en-US" smtClean="0"/>
              <a:t>3/22/2017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DFC25-F56C-4013-9D18-0CB660D521C1}" type="slidenum">
              <a:rPr lang="en-US" smtClean="0"/>
              <a:t>‹#›</a:t>
            </a:fld>
            <a:endParaRPr lang="en-US"/>
          </a:p>
        </p:txBody>
      </p:sp>
    </p:spTree>
    <p:extLst>
      <p:ext uri="{BB962C8B-B14F-4D97-AF65-F5344CB8AC3E}">
        <p14:creationId xmlns:p14="http://schemas.microsoft.com/office/powerpoint/2010/main" val="291159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A494E-67E9-40FF-A395-511D71945362}" type="datetimeFigureOut">
              <a:rPr lang="en-US" smtClean="0"/>
              <a:t>3/22/2017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DFC25-F56C-4013-9D18-0CB660D521C1}" type="slidenum">
              <a:rPr lang="en-US" smtClean="0"/>
              <a:t>‹#›</a:t>
            </a:fld>
            <a:endParaRPr lang="en-US"/>
          </a:p>
        </p:txBody>
      </p:sp>
    </p:spTree>
    <p:extLst>
      <p:ext uri="{BB962C8B-B14F-4D97-AF65-F5344CB8AC3E}">
        <p14:creationId xmlns:p14="http://schemas.microsoft.com/office/powerpoint/2010/main" val="4534672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1870" y="818708"/>
            <a:ext cx="7432158" cy="2241172"/>
          </a:xfrm>
          <a:solidFill>
            <a:schemeClr val="accent5">
              <a:lumMod val="40000"/>
              <a:lumOff val="60000"/>
            </a:schemeClr>
          </a:solidFill>
          <a:scene3d>
            <a:camera prst="orthographicFront"/>
            <a:lightRig rig="threePt" dir="t"/>
          </a:scene3d>
          <a:sp3d>
            <a:bevelT w="139700" h="139700" prst="divot"/>
          </a:sp3d>
        </p:spPr>
        <p:txBody>
          <a:bodyPr anchor="ctr">
            <a:noAutofit/>
          </a:bodyPr>
          <a:lstStyle/>
          <a:p>
            <a:r>
              <a:rPr lang="en-US" sz="3000" dirty="0"/>
              <a:t>Atmospheric energy harvesting for autonomous in-flight path planning of a UAV instrumented with Doppler Wind Lidar. </a:t>
            </a:r>
          </a:p>
        </p:txBody>
      </p:sp>
      <p:sp>
        <p:nvSpPr>
          <p:cNvPr id="3" name="Subtitle 2"/>
          <p:cNvSpPr>
            <a:spLocks noGrp="1"/>
          </p:cNvSpPr>
          <p:nvPr>
            <p:ph type="subTitle" idx="1"/>
          </p:nvPr>
        </p:nvSpPr>
        <p:spPr>
          <a:xfrm>
            <a:off x="1143000" y="3489723"/>
            <a:ext cx="6858000" cy="1310878"/>
          </a:xfrm>
        </p:spPr>
        <p:txBody>
          <a:bodyPr>
            <a:noAutofit/>
          </a:bodyPr>
          <a:lstStyle/>
          <a:p>
            <a:r>
              <a:rPr lang="en-US" dirty="0"/>
              <a:t>S.A. Wood, G. D. Emmitt, S. Greco, and C. </a:t>
            </a:r>
            <a:r>
              <a:rPr lang="en-US" dirty="0" err="1"/>
              <a:t>O’Handley</a:t>
            </a:r>
            <a:endParaRPr lang="en-US" dirty="0"/>
          </a:p>
          <a:p>
            <a:r>
              <a:rPr lang="en-US" dirty="0"/>
              <a:t>(Subcontractors: Earthly Dynamics and Aurora)</a:t>
            </a:r>
          </a:p>
          <a:p>
            <a:endParaRPr lang="en-US" dirty="0"/>
          </a:p>
          <a:p>
            <a:r>
              <a:rPr lang="en-US" dirty="0"/>
              <a:t>Working Group on Space-based Lidar Winds</a:t>
            </a:r>
          </a:p>
          <a:p>
            <a:r>
              <a:rPr lang="en-US" dirty="0"/>
              <a:t>Hampton, Virginia</a:t>
            </a:r>
          </a:p>
          <a:p>
            <a:r>
              <a:rPr lang="en-US" dirty="0"/>
              <a:t>21-23 March, 2017</a:t>
            </a:r>
          </a:p>
        </p:txBody>
      </p:sp>
    </p:spTree>
    <p:extLst>
      <p:ext uri="{BB962C8B-B14F-4D97-AF65-F5344CB8AC3E}">
        <p14:creationId xmlns:p14="http://schemas.microsoft.com/office/powerpoint/2010/main" val="1455194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_ZX_domain3_Ruby Mountain.emf"/>
          <p:cNvPicPr>
            <a:picLocks noChangeAspect="1"/>
          </p:cNvPicPr>
          <p:nvPr/>
        </p:nvPicPr>
        <p:blipFill>
          <a:blip r:embed="rId2" cstate="print"/>
          <a:stretch>
            <a:fillRect/>
          </a:stretch>
        </p:blipFill>
        <p:spPr>
          <a:xfrm>
            <a:off x="609600" y="609600"/>
            <a:ext cx="8077200" cy="6042121"/>
          </a:xfrm>
          <a:prstGeom prst="rect">
            <a:avLst/>
          </a:prstGeom>
        </p:spPr>
      </p:pic>
      <p:sp>
        <p:nvSpPr>
          <p:cNvPr id="4" name="TextBox 3"/>
          <p:cNvSpPr txBox="1"/>
          <p:nvPr/>
        </p:nvSpPr>
        <p:spPr>
          <a:xfrm>
            <a:off x="7924800" y="3352800"/>
            <a:ext cx="943272" cy="369332"/>
          </a:xfrm>
          <a:prstGeom prst="rect">
            <a:avLst/>
          </a:prstGeom>
          <a:noFill/>
        </p:spPr>
        <p:txBody>
          <a:bodyPr wrap="none" rtlCol="0">
            <a:spAutoFit/>
          </a:bodyPr>
          <a:lstStyle/>
          <a:p>
            <a:r>
              <a:rPr lang="en-US" dirty="0"/>
              <a:t>W (m/s)</a:t>
            </a:r>
          </a:p>
        </p:txBody>
      </p:sp>
      <p:sp>
        <p:nvSpPr>
          <p:cNvPr id="5" name="TextBox 4"/>
          <p:cNvSpPr txBox="1"/>
          <p:nvPr/>
        </p:nvSpPr>
        <p:spPr>
          <a:xfrm>
            <a:off x="152400" y="152400"/>
            <a:ext cx="8686800" cy="461665"/>
          </a:xfrm>
          <a:prstGeom prst="rect">
            <a:avLst/>
          </a:prstGeom>
          <a:noFill/>
        </p:spPr>
        <p:txBody>
          <a:bodyPr wrap="square" rtlCol="0">
            <a:spAutoFit/>
          </a:bodyPr>
          <a:lstStyle/>
          <a:p>
            <a:r>
              <a:rPr lang="en-US" sz="2400" dirty="0"/>
              <a:t>WRF Domain 3 Level 27 Z-X Vertical Motion Along Lidar Transect </a:t>
            </a:r>
          </a:p>
        </p:txBody>
      </p:sp>
    </p:spTree>
    <p:extLst>
      <p:ext uri="{BB962C8B-B14F-4D97-AF65-F5344CB8AC3E}">
        <p14:creationId xmlns:p14="http://schemas.microsoft.com/office/powerpoint/2010/main" val="153972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514600"/>
            <a:ext cx="8520153" cy="923330"/>
          </a:xfrm>
          <a:prstGeom prst="rect">
            <a:avLst/>
          </a:prstGeom>
          <a:solidFill>
            <a:schemeClr val="accent5">
              <a:lumMod val="40000"/>
              <a:lumOff val="60000"/>
            </a:schemeClr>
          </a:solidFill>
          <a:scene3d>
            <a:camera prst="orthographicFront"/>
            <a:lightRig rig="threePt" dir="t"/>
          </a:scene3d>
          <a:sp3d>
            <a:bevelT/>
          </a:sp3d>
        </p:spPr>
        <p:txBody>
          <a:bodyPr wrap="none" rtlCol="0">
            <a:spAutoFit/>
          </a:bodyPr>
          <a:lstStyle/>
          <a:p>
            <a:r>
              <a:rPr lang="en-US" sz="5400" dirty="0"/>
              <a:t>Waves and Horizontal Motion</a:t>
            </a:r>
          </a:p>
        </p:txBody>
      </p:sp>
    </p:spTree>
    <p:extLst>
      <p:ext uri="{BB962C8B-B14F-4D97-AF65-F5344CB8AC3E}">
        <p14:creationId xmlns:p14="http://schemas.microsoft.com/office/powerpoint/2010/main" val="3504646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omain3_Level27_NEW_ZOOM.png"/>
          <p:cNvPicPr>
            <a:picLocks noChangeAspect="1"/>
          </p:cNvPicPr>
          <p:nvPr/>
        </p:nvPicPr>
        <p:blipFill>
          <a:blip r:embed="rId2" cstate="print"/>
          <a:stretch>
            <a:fillRect/>
          </a:stretch>
        </p:blipFill>
        <p:spPr>
          <a:xfrm>
            <a:off x="152400" y="685800"/>
            <a:ext cx="8763000" cy="5915299"/>
          </a:xfrm>
          <a:prstGeom prst="rect">
            <a:avLst/>
          </a:prstGeom>
        </p:spPr>
      </p:pic>
      <p:sp>
        <p:nvSpPr>
          <p:cNvPr id="3" name="TextBox 2"/>
          <p:cNvSpPr txBox="1"/>
          <p:nvPr/>
        </p:nvSpPr>
        <p:spPr>
          <a:xfrm>
            <a:off x="363968" y="228600"/>
            <a:ext cx="8287910" cy="523220"/>
          </a:xfrm>
          <a:prstGeom prst="rect">
            <a:avLst/>
          </a:prstGeom>
          <a:noFill/>
        </p:spPr>
        <p:txBody>
          <a:bodyPr wrap="none" rtlCol="0">
            <a:spAutoFit/>
          </a:bodyPr>
          <a:lstStyle/>
          <a:p>
            <a:r>
              <a:rPr lang="en-US" sz="2800" dirty="0"/>
              <a:t>WRF Domain 3 Level 27 Wind Speed and Terrain - Zoom</a:t>
            </a:r>
          </a:p>
        </p:txBody>
      </p:sp>
    </p:spTree>
    <p:extLst>
      <p:ext uri="{BB962C8B-B14F-4D97-AF65-F5344CB8AC3E}">
        <p14:creationId xmlns:p14="http://schemas.microsoft.com/office/powerpoint/2010/main" val="2802785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omain2_Level27_NEW_ZOOM.png"/>
          <p:cNvPicPr>
            <a:picLocks noChangeAspect="1"/>
          </p:cNvPicPr>
          <p:nvPr/>
        </p:nvPicPr>
        <p:blipFill>
          <a:blip r:embed="rId2" cstate="print"/>
          <a:stretch>
            <a:fillRect/>
          </a:stretch>
        </p:blipFill>
        <p:spPr>
          <a:xfrm>
            <a:off x="609600" y="860384"/>
            <a:ext cx="8077200" cy="5918984"/>
          </a:xfrm>
          <a:prstGeom prst="rect">
            <a:avLst/>
          </a:prstGeom>
        </p:spPr>
      </p:pic>
      <p:sp>
        <p:nvSpPr>
          <p:cNvPr id="3" name="TextBox 2"/>
          <p:cNvSpPr txBox="1"/>
          <p:nvPr/>
        </p:nvSpPr>
        <p:spPr>
          <a:xfrm>
            <a:off x="152400" y="152400"/>
            <a:ext cx="8287910" cy="523220"/>
          </a:xfrm>
          <a:prstGeom prst="rect">
            <a:avLst/>
          </a:prstGeom>
          <a:noFill/>
        </p:spPr>
        <p:txBody>
          <a:bodyPr wrap="none" rtlCol="0">
            <a:spAutoFit/>
          </a:bodyPr>
          <a:lstStyle/>
          <a:p>
            <a:r>
              <a:rPr lang="en-US" sz="2800" dirty="0"/>
              <a:t>WRF Domain 2 Level 27 Wind Speed and Terrain - Zoom</a:t>
            </a:r>
          </a:p>
        </p:txBody>
      </p:sp>
    </p:spTree>
    <p:extLst>
      <p:ext uri="{BB962C8B-B14F-4D97-AF65-F5344CB8AC3E}">
        <p14:creationId xmlns:p14="http://schemas.microsoft.com/office/powerpoint/2010/main" val="3709231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srcRect/>
          <a:stretch>
            <a:fillRect/>
          </a:stretch>
        </p:blipFill>
        <p:spPr bwMode="auto">
          <a:xfrm>
            <a:off x="304799" y="822782"/>
            <a:ext cx="6324601" cy="5425618"/>
          </a:xfrm>
          <a:prstGeom prst="rect">
            <a:avLst/>
          </a:prstGeom>
          <a:noFill/>
          <a:ln w="9525">
            <a:noFill/>
            <a:miter lim="800000"/>
            <a:headEnd/>
            <a:tailEnd/>
          </a:ln>
        </p:spPr>
      </p:pic>
      <p:pic>
        <p:nvPicPr>
          <p:cNvPr id="24579" name="Picture 1" descr="TODWL 11_07 008"/>
          <p:cNvPicPr>
            <a:picLocks noChangeAspect="1" noChangeArrowheads="1"/>
          </p:cNvPicPr>
          <p:nvPr/>
        </p:nvPicPr>
        <p:blipFill>
          <a:blip r:embed="rId4" cstate="print"/>
          <a:srcRect/>
          <a:stretch>
            <a:fillRect/>
          </a:stretch>
        </p:blipFill>
        <p:spPr bwMode="auto">
          <a:xfrm>
            <a:off x="5486400" y="304800"/>
            <a:ext cx="2695575" cy="2019300"/>
          </a:xfrm>
          <a:prstGeom prst="rect">
            <a:avLst/>
          </a:prstGeom>
          <a:noFill/>
          <a:ln w="9525">
            <a:noFill/>
            <a:miter lim="800000"/>
            <a:headEnd/>
            <a:tailEnd/>
          </a:ln>
        </p:spPr>
      </p:pic>
      <p:sp>
        <p:nvSpPr>
          <p:cNvPr id="4" name="Left Arrow 3"/>
          <p:cNvSpPr/>
          <p:nvPr/>
        </p:nvSpPr>
        <p:spPr>
          <a:xfrm rot="17526044">
            <a:off x="5126395" y="2584391"/>
            <a:ext cx="921716"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81800" y="3429000"/>
            <a:ext cx="2091535" cy="830997"/>
          </a:xfrm>
          <a:prstGeom prst="rect">
            <a:avLst/>
          </a:prstGeom>
          <a:noFill/>
        </p:spPr>
        <p:txBody>
          <a:bodyPr wrap="none" rtlCol="0">
            <a:spAutoFit/>
          </a:bodyPr>
          <a:lstStyle/>
          <a:p>
            <a:pPr algn="ctr"/>
            <a:r>
              <a:rPr lang="en-US" sz="3600" dirty="0"/>
              <a:t>TODWL</a:t>
            </a:r>
          </a:p>
          <a:p>
            <a:pPr algn="ctr"/>
            <a:r>
              <a:rPr lang="en-US" sz="1200" dirty="0"/>
              <a:t>Twin Otter Doppler Wind </a:t>
            </a:r>
            <a:r>
              <a:rPr lang="en-US" sz="1200" dirty="0" err="1"/>
              <a:t>Lidar</a:t>
            </a:r>
            <a:endParaRPr lang="en-US" sz="1200" dirty="0"/>
          </a:p>
        </p:txBody>
      </p:sp>
      <p:pic>
        <p:nvPicPr>
          <p:cNvPr id="1026" name="Picture 2" descr="C:\Users\gde\Desktop\SWA Logo small.png"/>
          <p:cNvPicPr>
            <a:picLocks noChangeAspect="1" noChangeArrowheads="1"/>
          </p:cNvPicPr>
          <p:nvPr/>
        </p:nvPicPr>
        <p:blipFill>
          <a:blip r:embed="rId5" cstate="print"/>
          <a:srcRect/>
          <a:stretch>
            <a:fillRect/>
          </a:stretch>
        </p:blipFill>
        <p:spPr bwMode="auto">
          <a:xfrm>
            <a:off x="7086600" y="6075087"/>
            <a:ext cx="1828800" cy="782913"/>
          </a:xfrm>
          <a:prstGeom prst="rect">
            <a:avLst/>
          </a:prstGeom>
          <a:noFill/>
        </p:spPr>
      </p:pic>
      <p:sp>
        <p:nvSpPr>
          <p:cNvPr id="7" name="Rectangle 6"/>
          <p:cNvSpPr/>
          <p:nvPr/>
        </p:nvSpPr>
        <p:spPr>
          <a:xfrm>
            <a:off x="1371600" y="4724400"/>
            <a:ext cx="609600" cy="381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CTV</a:t>
            </a:r>
          </a:p>
        </p:txBody>
      </p:sp>
      <p:sp>
        <p:nvSpPr>
          <p:cNvPr id="8" name="TextBox 7"/>
          <p:cNvSpPr txBox="1"/>
          <p:nvPr/>
        </p:nvSpPr>
        <p:spPr>
          <a:xfrm>
            <a:off x="6858000" y="4495800"/>
            <a:ext cx="1766894" cy="830997"/>
          </a:xfrm>
          <a:prstGeom prst="rect">
            <a:avLst/>
          </a:prstGeom>
          <a:noFill/>
        </p:spPr>
        <p:txBody>
          <a:bodyPr wrap="none" rtlCol="0">
            <a:spAutoFit/>
          </a:bodyPr>
          <a:lstStyle/>
          <a:p>
            <a:pPr algn="ctr"/>
            <a:r>
              <a:rPr lang="en-US" sz="3600" dirty="0"/>
              <a:t>CTV</a:t>
            </a:r>
          </a:p>
          <a:p>
            <a:pPr algn="ctr"/>
            <a:r>
              <a:rPr lang="en-US" sz="1200" dirty="0"/>
              <a:t>Controlled Towed Vehicle</a:t>
            </a:r>
          </a:p>
        </p:txBody>
      </p:sp>
    </p:spTree>
    <p:extLst>
      <p:ext uri="{BB962C8B-B14F-4D97-AF65-F5344CB8AC3E}">
        <p14:creationId xmlns:p14="http://schemas.microsoft.com/office/powerpoint/2010/main" val="2789825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7315" y="914400"/>
            <a:ext cx="8156772" cy="5486400"/>
          </a:xfrm>
          <a:prstGeom prst="rect">
            <a:avLst/>
          </a:prstGeom>
          <a:noFill/>
          <a:ln w="9525">
            <a:noFill/>
            <a:miter lim="800000"/>
            <a:headEnd/>
            <a:tailEnd/>
          </a:ln>
        </p:spPr>
      </p:pic>
    </p:spTree>
    <p:extLst>
      <p:ext uri="{BB962C8B-B14F-4D97-AF65-F5344CB8AC3E}">
        <p14:creationId xmlns:p14="http://schemas.microsoft.com/office/powerpoint/2010/main" val="2251815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de\Documents\Ruby Mountain\Ruby Mountain\Stares\100412-120447.png"/>
          <p:cNvPicPr>
            <a:picLocks noChangeAspect="1" noChangeArrowheads="1"/>
          </p:cNvPicPr>
          <p:nvPr/>
        </p:nvPicPr>
        <p:blipFill>
          <a:blip r:embed="rId2" cstate="print"/>
          <a:srcRect/>
          <a:stretch>
            <a:fillRect/>
          </a:stretch>
        </p:blipFill>
        <p:spPr bwMode="auto">
          <a:xfrm>
            <a:off x="838199" y="143318"/>
            <a:ext cx="7620001" cy="6675474"/>
          </a:xfrm>
          <a:prstGeom prst="rect">
            <a:avLst/>
          </a:prstGeom>
          <a:noFill/>
        </p:spPr>
      </p:pic>
    </p:spTree>
    <p:extLst>
      <p:ext uri="{BB962C8B-B14F-4D97-AF65-F5344CB8AC3E}">
        <p14:creationId xmlns:p14="http://schemas.microsoft.com/office/powerpoint/2010/main" val="1888783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036" y="2778716"/>
            <a:ext cx="7886700" cy="1325563"/>
          </a:xfrm>
          <a:solidFill>
            <a:schemeClr val="accent5">
              <a:lumMod val="40000"/>
              <a:lumOff val="60000"/>
            </a:schemeClr>
          </a:solidFill>
          <a:scene3d>
            <a:camera prst="orthographicFront"/>
            <a:lightRig rig="threePt" dir="t"/>
          </a:scene3d>
          <a:sp3d>
            <a:bevelT/>
          </a:sp3d>
        </p:spPr>
        <p:txBody>
          <a:bodyPr/>
          <a:lstStyle/>
          <a:p>
            <a:pPr algn="ctr"/>
            <a:r>
              <a:rPr lang="en-US" dirty="0"/>
              <a:t>Energy utilization strategies</a:t>
            </a:r>
          </a:p>
        </p:txBody>
      </p:sp>
    </p:spTree>
    <p:extLst>
      <p:ext uri="{BB962C8B-B14F-4D97-AF65-F5344CB8AC3E}">
        <p14:creationId xmlns:p14="http://schemas.microsoft.com/office/powerpoint/2010/main" val="397360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727" y="206397"/>
            <a:ext cx="7886700" cy="1216995"/>
          </a:xfrm>
          <a:solidFill>
            <a:schemeClr val="accent5">
              <a:lumMod val="40000"/>
              <a:lumOff val="60000"/>
            </a:schemeClr>
          </a:solidFill>
          <a:scene3d>
            <a:camera prst="orthographicFront"/>
            <a:lightRig rig="threePt" dir="t"/>
          </a:scene3d>
          <a:sp3d>
            <a:bevelT/>
          </a:sp3d>
        </p:spPr>
        <p:txBody>
          <a:bodyPr/>
          <a:lstStyle/>
          <a:p>
            <a:r>
              <a:rPr lang="en-US" dirty="0"/>
              <a:t>Simulation Model</a:t>
            </a:r>
          </a:p>
        </p:txBody>
      </p:sp>
      <p:sp>
        <p:nvSpPr>
          <p:cNvPr id="3" name="Content Placeholder 2"/>
          <p:cNvSpPr>
            <a:spLocks noGrp="1"/>
          </p:cNvSpPr>
          <p:nvPr>
            <p:ph idx="1"/>
          </p:nvPr>
        </p:nvSpPr>
        <p:spPr>
          <a:xfrm>
            <a:off x="457200" y="1600200"/>
            <a:ext cx="3581400" cy="4525963"/>
          </a:xfrm>
        </p:spPr>
        <p:txBody>
          <a:bodyPr>
            <a:normAutofit fontScale="85000" lnSpcReduction="20000"/>
          </a:bodyPr>
          <a:lstStyle/>
          <a:p>
            <a:r>
              <a:rPr lang="en-US" dirty="0"/>
              <a:t>Aircraft is modeled as a rigid body with 6 degrees of freedom</a:t>
            </a:r>
          </a:p>
          <a:p>
            <a:r>
              <a:rPr lang="en-US" dirty="0"/>
              <a:t>Wings and tail are modeled as separated aerodynamic surfaces</a:t>
            </a:r>
          </a:p>
          <a:p>
            <a:r>
              <a:rPr lang="en-US" dirty="0"/>
              <a:t>There are 4 control surfaces, one for each aerodynamic element, which can modify the lift and drag forces on that element</a:t>
            </a:r>
          </a:p>
          <a:p>
            <a:r>
              <a:rPr lang="en-US" dirty="0"/>
              <a:t>Parameters set to match RQ7B Shadow</a:t>
            </a:r>
          </a:p>
        </p:txBody>
      </p:sp>
      <p:grpSp>
        <p:nvGrpSpPr>
          <p:cNvPr id="4" name="Group 57"/>
          <p:cNvGrpSpPr/>
          <p:nvPr/>
        </p:nvGrpSpPr>
        <p:grpSpPr>
          <a:xfrm>
            <a:off x="4332429" y="2286000"/>
            <a:ext cx="4125771" cy="2046682"/>
            <a:chOff x="3352800" y="2449118"/>
            <a:chExt cx="4125771" cy="2046682"/>
          </a:xfrm>
        </p:grpSpPr>
        <p:grpSp>
          <p:nvGrpSpPr>
            <p:cNvPr id="58" name="Group 3"/>
            <p:cNvGrpSpPr/>
            <p:nvPr/>
          </p:nvGrpSpPr>
          <p:grpSpPr>
            <a:xfrm>
              <a:off x="4745622" y="3411831"/>
              <a:ext cx="221902" cy="221902"/>
              <a:chOff x="209550" y="2743200"/>
              <a:chExt cx="857250" cy="857250"/>
            </a:xfrm>
          </p:grpSpPr>
          <p:sp>
            <p:nvSpPr>
              <p:cNvPr id="5" name="Pie 4"/>
              <p:cNvSpPr/>
              <p:nvPr/>
            </p:nvSpPr>
            <p:spPr>
              <a:xfrm>
                <a:off x="228600" y="2743200"/>
                <a:ext cx="838200" cy="838200"/>
              </a:xfrm>
              <a:prstGeom prst="pie">
                <a:avLst>
                  <a:gd name="adj1" fmla="val 10800000"/>
                  <a:gd name="adj2" fmla="val 1620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209550" y="2743200"/>
                <a:ext cx="857250" cy="8572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228600" y="2743200"/>
                <a:ext cx="838200" cy="838200"/>
              </a:xfrm>
              <a:prstGeom prst="pie">
                <a:avLst>
                  <a:gd name="adj1" fmla="val 21599999"/>
                  <a:gd name="adj2" fmla="val 538294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cxnSp>
          <p:nvCxnSpPr>
            <p:cNvPr id="8" name="Straight Connector 7"/>
            <p:cNvCxnSpPr/>
            <p:nvPr/>
          </p:nvCxnSpPr>
          <p:spPr>
            <a:xfrm flipH="1" flipV="1">
              <a:off x="3352800" y="2667000"/>
              <a:ext cx="1600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886200" y="2514600"/>
              <a:ext cx="1600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953000" y="3352800"/>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352800" y="2514600"/>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953000" y="3505200"/>
              <a:ext cx="19050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486400" y="3352800"/>
              <a:ext cx="19050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58000" y="4343400"/>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953000" y="3352800"/>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68871" y="2672359"/>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945171" y="3139084"/>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526071" y="2748559"/>
              <a:ext cx="419100" cy="542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068871" y="2748559"/>
              <a:ext cx="46355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526071" y="2596159"/>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059471" y="2596159"/>
              <a:ext cx="419100" cy="542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595921" y="2596159"/>
              <a:ext cx="46355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930900" y="3291484"/>
              <a:ext cx="1014271" cy="28991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064125" y="2824759"/>
              <a:ext cx="1004746" cy="28991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371975" y="297656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a:off x="3867149" y="3014662"/>
              <a:ext cx="542926" cy="15001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074319" y="2817019"/>
              <a:ext cx="338138" cy="19764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412457" y="3014663"/>
              <a:ext cx="0" cy="4143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3548184" y="2971800"/>
                  <a:ext cx="337144"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𝐼</m:t>
                                </m:r>
                              </m:e>
                            </m:acc>
                          </m:e>
                          <m:sub>
                            <m:r>
                              <a:rPr lang="en-US" sz="1200" b="0" i="1" smtClean="0">
                                <a:latin typeface="Cambria Math"/>
                              </a:rPr>
                              <m:t>1</m:t>
                            </m:r>
                          </m:sub>
                        </m:sSub>
                      </m:oMath>
                    </m:oMathPara>
                  </a14:m>
                  <a:endParaRPr lang="en-US" sz="1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3548184" y="2971800"/>
                  <a:ext cx="337144" cy="299441"/>
                </a:xfrm>
                <a:prstGeom prst="rect">
                  <a:avLst/>
                </a:prstGeom>
                <a:blipFill rotWithShape="1">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081584" y="3254669"/>
                  <a:ext cx="383567"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𝐾</m:t>
                                </m:r>
                              </m:e>
                            </m:acc>
                          </m:e>
                          <m:sub>
                            <m:r>
                              <a:rPr lang="en-US" sz="1200" b="0" i="1" smtClean="0">
                                <a:latin typeface="Cambria Math"/>
                              </a:rPr>
                              <m:t>1</m:t>
                            </m:r>
                          </m:sub>
                        </m:sSub>
                      </m:oMath>
                    </m:oMathPara>
                  </a14:m>
                  <a:endParaRPr lang="en-US" sz="1200" dirty="0"/>
                </a:p>
              </p:txBody>
            </p:sp>
          </mc:Choice>
          <mc:Fallback xmlns="">
            <p:sp>
              <p:nvSpPr>
                <p:cNvPr id="30" name="TextBox 29"/>
                <p:cNvSpPr txBox="1">
                  <a:spLocks noRot="1" noChangeAspect="1" noMove="1" noResize="1" noEditPoints="1" noAdjustHandles="1" noChangeArrowheads="1" noChangeShapeType="1" noTextEdit="1"/>
                </p:cNvSpPr>
                <p:nvPr/>
              </p:nvSpPr>
              <p:spPr>
                <a:xfrm>
                  <a:off x="4081584" y="3254669"/>
                  <a:ext cx="383567" cy="299441"/>
                </a:xfrm>
                <a:prstGeom prst="rect">
                  <a:avLst/>
                </a:prstGeom>
                <a:blipFill rotWithShape="1">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776784" y="2568869"/>
                  <a:ext cx="338746"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𝐽</m:t>
                                </m:r>
                              </m:e>
                            </m:acc>
                          </m:e>
                          <m:sub>
                            <m:r>
                              <a:rPr lang="en-US" sz="1200" b="0" i="1" smtClean="0">
                                <a:latin typeface="Cambria Math"/>
                              </a:rPr>
                              <m:t>1</m:t>
                            </m:r>
                          </m:sub>
                        </m:sSub>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a:off x="3776784" y="2568869"/>
                  <a:ext cx="338746" cy="299441"/>
                </a:xfrm>
                <a:prstGeom prst="rect">
                  <a:avLst/>
                </a:prstGeom>
                <a:blipFill rotWithShape="1">
                  <a:blip r:embed="rId4" cstate="print"/>
                  <a:stretch>
                    <a:fillRect/>
                  </a:stretch>
                </a:blipFill>
              </p:spPr>
              <p:txBody>
                <a:bodyPr/>
                <a:lstStyle/>
                <a:p>
                  <a:r>
                    <a:rPr lang="en-US">
                      <a:noFill/>
                    </a:rPr>
                    <a:t> </a:t>
                  </a:r>
                </a:p>
              </p:txBody>
            </p:sp>
          </mc:Fallback>
        </mc:AlternateContent>
        <p:sp>
          <p:nvSpPr>
            <p:cNvPr id="32" name="Oval 31"/>
            <p:cNvSpPr/>
            <p:nvPr/>
          </p:nvSpPr>
          <p:spPr>
            <a:xfrm>
              <a:off x="6131974" y="389096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H="1">
              <a:off x="5627148" y="3929062"/>
              <a:ext cx="542926" cy="15001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834318" y="3731419"/>
              <a:ext cx="338138" cy="19764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172456" y="3929063"/>
              <a:ext cx="0" cy="4143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5308183" y="3886200"/>
                  <a:ext cx="340734"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𝐼</m:t>
                                </m:r>
                              </m:e>
                            </m:acc>
                          </m:e>
                          <m:sub>
                            <m:r>
                              <a:rPr lang="en-US" sz="1200" b="0" i="1" smtClean="0">
                                <a:latin typeface="Cambria Math"/>
                              </a:rPr>
                              <m:t>2</m:t>
                            </m:r>
                          </m:sub>
                        </m:sSub>
                      </m:oMath>
                    </m:oMathPara>
                  </a14:m>
                  <a:endParaRPr lang="en-US" sz="1200" dirty="0"/>
                </a:p>
              </p:txBody>
            </p:sp>
          </mc:Choice>
          <mc:Fallback xmlns="">
            <p:sp>
              <p:nvSpPr>
                <p:cNvPr id="36" name="TextBox 35"/>
                <p:cNvSpPr txBox="1">
                  <a:spLocks noRot="1" noChangeAspect="1" noMove="1" noResize="1" noEditPoints="1" noAdjustHandles="1" noChangeArrowheads="1" noChangeShapeType="1" noTextEdit="1"/>
                </p:cNvSpPr>
                <p:nvPr/>
              </p:nvSpPr>
              <p:spPr>
                <a:xfrm>
                  <a:off x="5308183" y="3886200"/>
                  <a:ext cx="340734" cy="299441"/>
                </a:xfrm>
                <a:prstGeom prst="rect">
                  <a:avLst/>
                </a:prstGeom>
                <a:blipFill rotWithShape="1">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841583" y="4169069"/>
                  <a:ext cx="387157"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𝐾</m:t>
                                </m:r>
                              </m:e>
                            </m:acc>
                          </m:e>
                          <m:sub>
                            <m:r>
                              <a:rPr lang="en-US" sz="1200" b="0" i="1" smtClean="0">
                                <a:latin typeface="Cambria Math"/>
                              </a:rPr>
                              <m:t>2</m:t>
                            </m:r>
                          </m:sub>
                        </m:sSub>
                      </m:oMath>
                    </m:oMathPara>
                  </a14:m>
                  <a:endParaRPr lang="en-US" sz="1200" dirty="0"/>
                </a:p>
              </p:txBody>
            </p:sp>
          </mc:Choice>
          <mc:Fallback xmlns="">
            <p:sp>
              <p:nvSpPr>
                <p:cNvPr id="37" name="TextBox 36"/>
                <p:cNvSpPr txBox="1">
                  <a:spLocks noRot="1" noChangeAspect="1" noMove="1" noResize="1" noEditPoints="1" noAdjustHandles="1" noChangeArrowheads="1" noChangeShapeType="1" noTextEdit="1"/>
                </p:cNvSpPr>
                <p:nvPr/>
              </p:nvSpPr>
              <p:spPr>
                <a:xfrm>
                  <a:off x="5841583" y="4169069"/>
                  <a:ext cx="387157" cy="299441"/>
                </a:xfrm>
                <a:prstGeom prst="rect">
                  <a:avLst/>
                </a:prstGeom>
                <a:blipFill rotWithShape="1">
                  <a:blip r:embed="rId6"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536783" y="3483269"/>
                  <a:ext cx="342337"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𝐽</m:t>
                                </m:r>
                              </m:e>
                            </m:acc>
                          </m:e>
                          <m:sub>
                            <m:r>
                              <a:rPr lang="en-US" sz="1200" b="0" i="1" smtClean="0">
                                <a:latin typeface="Cambria Math"/>
                              </a:rPr>
                              <m:t>2</m:t>
                            </m:r>
                          </m:sub>
                        </m:sSub>
                      </m:oMath>
                    </m:oMathPara>
                  </a14:m>
                  <a:endParaRPr lang="en-US" sz="1200" dirty="0"/>
                </a:p>
              </p:txBody>
            </p:sp>
          </mc:Choice>
          <mc:Fallback xmlns="">
            <p:sp>
              <p:nvSpPr>
                <p:cNvPr id="38" name="TextBox 37"/>
                <p:cNvSpPr txBox="1">
                  <a:spLocks noRot="1" noChangeAspect="1" noMove="1" noResize="1" noEditPoints="1" noAdjustHandles="1" noChangeArrowheads="1" noChangeShapeType="1" noTextEdit="1"/>
                </p:cNvSpPr>
                <p:nvPr/>
              </p:nvSpPr>
              <p:spPr>
                <a:xfrm>
                  <a:off x="5536783" y="3483269"/>
                  <a:ext cx="342337" cy="299441"/>
                </a:xfrm>
                <a:prstGeom prst="rect">
                  <a:avLst/>
                </a:prstGeom>
                <a:blipFill rotWithShape="1">
                  <a:blip r:embed="rId7" cstate="print"/>
                  <a:stretch>
                    <a:fillRect/>
                  </a:stretch>
                </a:blipFill>
              </p:spPr>
              <p:txBody>
                <a:bodyPr/>
                <a:lstStyle/>
                <a:p>
                  <a:r>
                    <a:rPr lang="en-US">
                      <a:noFill/>
                    </a:rPr>
                    <a:t> </a:t>
                  </a:r>
                </a:p>
              </p:txBody>
            </p:sp>
          </mc:Fallback>
        </mc:AlternateContent>
        <p:sp>
          <p:nvSpPr>
            <p:cNvPr id="39" name="Oval 38"/>
            <p:cNvSpPr/>
            <p:nvPr/>
          </p:nvSpPr>
          <p:spPr>
            <a:xfrm>
              <a:off x="6480523" y="2677121"/>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H="1">
              <a:off x="6157771" y="2715221"/>
              <a:ext cx="360853" cy="10953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6297471" y="2715222"/>
              <a:ext cx="223534" cy="3809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521005" y="2715222"/>
              <a:ext cx="100316" cy="34448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5943600" y="2717248"/>
                  <a:ext cx="340734"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𝐼</m:t>
                                </m:r>
                              </m:e>
                            </m:acc>
                          </m:e>
                          <m:sub>
                            <m:r>
                              <a:rPr lang="en-US" sz="1200" b="0" i="1" smtClean="0">
                                <a:latin typeface="Cambria Math"/>
                              </a:rPr>
                              <m:t>3</m:t>
                            </m:r>
                          </m:sub>
                        </m:sSub>
                      </m:oMath>
                    </m:oMathPara>
                  </a14:m>
                  <a:endParaRPr lang="en-US" sz="1200" dirty="0"/>
                </a:p>
              </p:txBody>
            </p:sp>
          </mc:Choice>
          <mc:Fallback xmlns="">
            <p:sp>
              <p:nvSpPr>
                <p:cNvPr id="43" name="TextBox 42"/>
                <p:cNvSpPr txBox="1">
                  <a:spLocks noRot="1" noChangeAspect="1" noMove="1" noResize="1" noEditPoints="1" noAdjustHandles="1" noChangeArrowheads="1" noChangeShapeType="1" noTextEdit="1"/>
                </p:cNvSpPr>
                <p:nvPr/>
              </p:nvSpPr>
              <p:spPr>
                <a:xfrm>
                  <a:off x="5943600" y="2717248"/>
                  <a:ext cx="340734" cy="299441"/>
                </a:xfrm>
                <a:prstGeom prst="rect">
                  <a:avLst/>
                </a:prstGeom>
                <a:blipFill rotWithShape="1">
                  <a:blip r:embed="rId8" cstate="print"/>
                  <a:stretch>
                    <a:fillRect/>
                  </a:stretch>
                </a:blipFill>
              </p:spPr>
              <p:txBody>
                <a:bodyPr/>
                <a:lstStyle/>
                <a:p>
                  <a:r>
                    <a:rPr lang="en-US">
                      <a:noFill/>
                    </a:rPr>
                    <a:t> </a:t>
                  </a:r>
                </a:p>
              </p:txBody>
            </p:sp>
          </mc:Fallback>
        </mc:AlternateContent>
        <p:sp>
          <p:nvSpPr>
            <p:cNvPr id="44" name="Oval 43"/>
            <p:cNvSpPr/>
            <p:nvPr/>
          </p:nvSpPr>
          <p:spPr>
            <a:xfrm>
              <a:off x="6968862" y="2905721"/>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H="1">
              <a:off x="6678471" y="2943821"/>
              <a:ext cx="328491" cy="9763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6827696" y="2677121"/>
              <a:ext cx="181648" cy="26670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6792771" y="2943822"/>
              <a:ext cx="216574" cy="12977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6566337" y="3053359"/>
                  <a:ext cx="340734"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𝐼</m:t>
                                </m:r>
                              </m:e>
                            </m:acc>
                          </m:e>
                          <m:sub>
                            <m:r>
                              <a:rPr lang="en-US" sz="1200" b="0" i="1" smtClean="0">
                                <a:latin typeface="Cambria Math"/>
                              </a:rPr>
                              <m:t>4</m:t>
                            </m:r>
                          </m:sub>
                        </m:sSub>
                      </m:oMath>
                    </m:oMathPara>
                  </a14:m>
                  <a:endParaRPr lang="en-US" sz="12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566337" y="3053359"/>
                  <a:ext cx="340734" cy="299441"/>
                </a:xfrm>
                <a:prstGeom prst="rect">
                  <a:avLst/>
                </a:prstGeom>
                <a:blipFill rotWithShape="1">
                  <a:blip r:embed="rId9"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780682" y="2977159"/>
                  <a:ext cx="387157"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𝐾</m:t>
                                </m:r>
                              </m:e>
                            </m:acc>
                          </m:e>
                          <m:sub>
                            <m:r>
                              <a:rPr lang="en-US" sz="1200" b="0" i="1" smtClean="0">
                                <a:latin typeface="Cambria Math"/>
                              </a:rPr>
                              <m:t>4</m:t>
                            </m:r>
                          </m:sub>
                        </m:sSub>
                      </m:oMath>
                    </m:oMathPara>
                  </a14:m>
                  <a:endParaRPr lang="en-US" sz="1200" dirty="0"/>
                </a:p>
              </p:txBody>
            </p:sp>
          </mc:Choice>
          <mc:Fallback xmlns="">
            <p:sp>
              <p:nvSpPr>
                <p:cNvPr id="49" name="TextBox 48"/>
                <p:cNvSpPr txBox="1">
                  <a:spLocks noRot="1" noChangeAspect="1" noMove="1" noResize="1" noEditPoints="1" noAdjustHandles="1" noChangeArrowheads="1" noChangeShapeType="1" noTextEdit="1"/>
                </p:cNvSpPr>
                <p:nvPr/>
              </p:nvSpPr>
              <p:spPr>
                <a:xfrm>
                  <a:off x="6780682" y="2977159"/>
                  <a:ext cx="387157" cy="299441"/>
                </a:xfrm>
                <a:prstGeom prst="rect">
                  <a:avLst/>
                </a:prstGeom>
                <a:blipFill rotWithShape="1">
                  <a:blip r:embed="rId10"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6907071" y="2601518"/>
                  <a:ext cx="342338"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𝐽</m:t>
                                </m:r>
                              </m:e>
                            </m:acc>
                          </m:e>
                          <m:sub>
                            <m:r>
                              <a:rPr lang="en-US" sz="1200" b="0" i="1" smtClean="0">
                                <a:latin typeface="Cambria Math"/>
                              </a:rPr>
                              <m:t>4</m:t>
                            </m:r>
                          </m:sub>
                        </m:sSub>
                      </m:oMath>
                    </m:oMathPara>
                  </a14:m>
                  <a:endParaRPr lang="en-US" sz="1200" dirty="0"/>
                </a:p>
              </p:txBody>
            </p:sp>
          </mc:Choice>
          <mc:Fallback xmlns="">
            <p:sp>
              <p:nvSpPr>
                <p:cNvPr id="50" name="TextBox 49"/>
                <p:cNvSpPr txBox="1">
                  <a:spLocks noRot="1" noChangeAspect="1" noMove="1" noResize="1" noEditPoints="1" noAdjustHandles="1" noChangeArrowheads="1" noChangeShapeType="1" noTextEdit="1"/>
                </p:cNvSpPr>
                <p:nvPr/>
              </p:nvSpPr>
              <p:spPr>
                <a:xfrm>
                  <a:off x="6907071" y="2601518"/>
                  <a:ext cx="342338" cy="299441"/>
                </a:xfrm>
                <a:prstGeom prst="rect">
                  <a:avLst/>
                </a:prstGeom>
                <a:blipFill rotWithShape="1">
                  <a:blip r:embed="rId1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6297471" y="2824759"/>
                  <a:ext cx="387157"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𝐾</m:t>
                                </m:r>
                              </m:e>
                            </m:acc>
                          </m:e>
                          <m:sub>
                            <m:r>
                              <a:rPr lang="en-US" sz="1200" b="0" i="1" smtClean="0">
                                <a:latin typeface="Cambria Math"/>
                              </a:rPr>
                              <m:t>3</m:t>
                            </m:r>
                          </m:sub>
                        </m:sSub>
                      </m:oMath>
                    </m:oMathPara>
                  </a14:m>
                  <a:endParaRPr lang="en-US" sz="1200" dirty="0"/>
                </a:p>
              </p:txBody>
            </p:sp>
          </mc:Choice>
          <mc:Fallback xmlns="">
            <p:sp>
              <p:nvSpPr>
                <p:cNvPr id="51" name="TextBox 50"/>
                <p:cNvSpPr txBox="1">
                  <a:spLocks noRot="1" noChangeAspect="1" noMove="1" noResize="1" noEditPoints="1" noAdjustHandles="1" noChangeArrowheads="1" noChangeShapeType="1" noTextEdit="1"/>
                </p:cNvSpPr>
                <p:nvPr/>
              </p:nvSpPr>
              <p:spPr>
                <a:xfrm>
                  <a:off x="6297471" y="2824759"/>
                  <a:ext cx="387157" cy="299441"/>
                </a:xfrm>
                <a:prstGeom prst="rect">
                  <a:avLst/>
                </a:prstGeom>
                <a:blipFill rotWithShape="1">
                  <a:blip r:embed="rId1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6096000" y="2449118"/>
                  <a:ext cx="342337" cy="2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rPr>
                                </m:ctrlPr>
                              </m:accPr>
                              <m:e>
                                <m:r>
                                  <a:rPr lang="en-US" sz="1200" b="0" i="1" smtClean="0">
                                    <a:latin typeface="Cambria Math"/>
                                  </a:rPr>
                                  <m:t>𝐽</m:t>
                                </m:r>
                              </m:e>
                            </m:acc>
                          </m:e>
                          <m:sub>
                            <m:r>
                              <a:rPr lang="en-US" sz="1200" b="0" i="1" smtClean="0">
                                <a:latin typeface="Cambria Math"/>
                              </a:rPr>
                              <m:t>3</m:t>
                            </m:r>
                          </m:sub>
                        </m:sSub>
                      </m:oMath>
                    </m:oMathPara>
                  </a14:m>
                  <a:endParaRPr lang="en-US" sz="1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6096000" y="2449118"/>
                  <a:ext cx="342337" cy="299441"/>
                </a:xfrm>
                <a:prstGeom prst="rect">
                  <a:avLst/>
                </a:prstGeom>
                <a:blipFill rotWithShape="1">
                  <a:blip r:embed="rId13" cstate="print"/>
                  <a:stretch>
                    <a:fillRect/>
                  </a:stretch>
                </a:blipFill>
              </p:spPr>
              <p:txBody>
                <a:bodyPr/>
                <a:lstStyle/>
                <a:p>
                  <a:r>
                    <a:rPr lang="en-US">
                      <a:noFill/>
                    </a:rPr>
                    <a:t> </a:t>
                  </a:r>
                </a:p>
              </p:txBody>
            </p:sp>
          </mc:Fallback>
        </mc:AlternateContent>
        <p:sp>
          <p:nvSpPr>
            <p:cNvPr id="53" name="Oval 52"/>
            <p:cNvSpPr/>
            <p:nvPr/>
          </p:nvSpPr>
          <p:spPr>
            <a:xfrm rot="17981935">
              <a:off x="4746518" y="3281512"/>
              <a:ext cx="381000" cy="447675"/>
            </a:xfrm>
            <a:prstGeom prst="ellipse">
              <a:avLst/>
            </a:prstGeom>
            <a:noFill/>
            <a:ln w="95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a:stCxn id="56" idx="2"/>
            </p:cNvCxnSpPr>
            <p:nvPr/>
          </p:nvCxnSpPr>
          <p:spPr>
            <a:xfrm flipV="1">
              <a:off x="3910960" y="3317082"/>
              <a:ext cx="932502" cy="26847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6" idx="0"/>
            </p:cNvCxnSpPr>
            <p:nvPr/>
          </p:nvCxnSpPr>
          <p:spPr>
            <a:xfrm flipV="1">
              <a:off x="3994210" y="3683001"/>
              <a:ext cx="1072296" cy="30479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6" name="Arc 55"/>
            <p:cNvSpPr/>
            <p:nvPr/>
          </p:nvSpPr>
          <p:spPr>
            <a:xfrm rot="20646397">
              <a:off x="3614002" y="3576399"/>
              <a:ext cx="715420" cy="410651"/>
            </a:xfrm>
            <a:prstGeom prst="arc">
              <a:avLst>
                <a:gd name="adj1" fmla="val 5979745"/>
                <a:gd name="adj2" fmla="val 16121166"/>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Oval 56"/>
            <p:cNvSpPr/>
            <p:nvPr/>
          </p:nvSpPr>
          <p:spPr>
            <a:xfrm>
              <a:off x="4336257" y="362791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Arrow Connector 59"/>
          <p:cNvCxnSpPr>
            <a:stCxn id="70" idx="0"/>
          </p:cNvCxnSpPr>
          <p:nvPr/>
        </p:nvCxnSpPr>
        <p:spPr>
          <a:xfrm flipV="1">
            <a:off x="4971333" y="3618606"/>
            <a:ext cx="344553" cy="10295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5867401" y="3505200"/>
            <a:ext cx="338063"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943601" y="4572000"/>
            <a:ext cx="1374226" cy="523220"/>
          </a:xfrm>
          <a:prstGeom prst="rect">
            <a:avLst/>
          </a:prstGeom>
          <a:noFill/>
        </p:spPr>
        <p:txBody>
          <a:bodyPr wrap="square" rtlCol="0">
            <a:spAutoFit/>
          </a:bodyPr>
          <a:lstStyle/>
          <a:p>
            <a:pPr algn="ctr"/>
            <a:r>
              <a:rPr lang="en-US" sz="1400" dirty="0"/>
              <a:t>Aircraft Center of Mass</a:t>
            </a:r>
          </a:p>
        </p:txBody>
      </p:sp>
      <p:sp>
        <p:nvSpPr>
          <p:cNvPr id="70" name="TextBox 69"/>
          <p:cNvSpPr txBox="1"/>
          <p:nvPr/>
        </p:nvSpPr>
        <p:spPr>
          <a:xfrm>
            <a:off x="4191000" y="4648200"/>
            <a:ext cx="1560665" cy="523220"/>
          </a:xfrm>
          <a:prstGeom prst="rect">
            <a:avLst/>
          </a:prstGeom>
          <a:noFill/>
        </p:spPr>
        <p:txBody>
          <a:bodyPr wrap="square" rtlCol="0">
            <a:spAutoFit/>
          </a:bodyPr>
          <a:lstStyle/>
          <a:p>
            <a:pPr algn="ctr"/>
            <a:r>
              <a:rPr lang="en-US" sz="1400" dirty="0"/>
              <a:t>Fuselage Produces Only Drag</a:t>
            </a:r>
          </a:p>
        </p:txBody>
      </p:sp>
      <p:cxnSp>
        <p:nvCxnSpPr>
          <p:cNvPr id="72" name="Straight Arrow Connector 71"/>
          <p:cNvCxnSpPr>
            <a:stCxn id="73" idx="2"/>
          </p:cNvCxnSpPr>
          <p:nvPr/>
        </p:nvCxnSpPr>
        <p:spPr>
          <a:xfrm flipH="1">
            <a:off x="5471160" y="2338864"/>
            <a:ext cx="980082" cy="442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95159" y="1600200"/>
            <a:ext cx="2712166" cy="738664"/>
          </a:xfrm>
          <a:prstGeom prst="rect">
            <a:avLst/>
          </a:prstGeom>
          <a:noFill/>
        </p:spPr>
        <p:txBody>
          <a:bodyPr wrap="square" rtlCol="0">
            <a:spAutoFit/>
          </a:bodyPr>
          <a:lstStyle/>
          <a:p>
            <a:pPr algn="ctr"/>
            <a:r>
              <a:rPr lang="en-US" sz="1400" dirty="0"/>
              <a:t>Wing and Tail are Split into Four Aerodynamic Surfaces Producing Lift and Drag and Pitching Moment</a:t>
            </a:r>
          </a:p>
        </p:txBody>
      </p:sp>
      <p:cxnSp>
        <p:nvCxnSpPr>
          <p:cNvPr id="78" name="Straight Arrow Connector 77"/>
          <p:cNvCxnSpPr>
            <a:stCxn id="73" idx="2"/>
          </p:cNvCxnSpPr>
          <p:nvPr/>
        </p:nvCxnSpPr>
        <p:spPr>
          <a:xfrm>
            <a:off x="6451242" y="2338864"/>
            <a:ext cx="660361" cy="13282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3" idx="2"/>
            <a:endCxn id="39" idx="1"/>
          </p:cNvCxnSpPr>
          <p:nvPr/>
        </p:nvCxnSpPr>
        <p:spPr>
          <a:xfrm>
            <a:off x="6451242" y="2338864"/>
            <a:ext cx="1020069" cy="186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3" idx="2"/>
          </p:cNvCxnSpPr>
          <p:nvPr/>
        </p:nvCxnSpPr>
        <p:spPr>
          <a:xfrm>
            <a:off x="6451242" y="2338864"/>
            <a:ext cx="1427838" cy="419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90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02167"/>
          </a:xfrm>
          <a:solidFill>
            <a:schemeClr val="accent5">
              <a:lumMod val="40000"/>
              <a:lumOff val="60000"/>
            </a:schemeClr>
          </a:solidFill>
          <a:scene3d>
            <a:camera prst="orthographicFront"/>
            <a:lightRig rig="threePt" dir="t"/>
          </a:scene3d>
          <a:sp3d>
            <a:bevelT/>
          </a:sp3d>
        </p:spPr>
        <p:txBody>
          <a:bodyPr/>
          <a:lstStyle/>
          <a:p>
            <a:r>
              <a:rPr lang="en-US" dirty="0"/>
              <a:t>Atmospheric Energy Extraction</a:t>
            </a:r>
          </a:p>
        </p:txBody>
      </p:sp>
      <p:sp>
        <p:nvSpPr>
          <p:cNvPr id="3" name="Content Placeholder 2"/>
          <p:cNvSpPr>
            <a:spLocks noGrp="1"/>
          </p:cNvSpPr>
          <p:nvPr>
            <p:ph idx="1"/>
          </p:nvPr>
        </p:nvSpPr>
        <p:spPr/>
        <p:txBody>
          <a:bodyPr>
            <a:normAutofit fontScale="85000" lnSpcReduction="10000"/>
          </a:bodyPr>
          <a:lstStyle/>
          <a:p>
            <a:r>
              <a:rPr lang="en-US" dirty="0"/>
              <a:t>We are assuming that information is provided about the type and the approximate shape, location, and strength of an atmospheric feature (DWL, numerical models, imagers..)</a:t>
            </a:r>
          </a:p>
          <a:p>
            <a:r>
              <a:rPr lang="en-US" dirty="0"/>
              <a:t>The goal is develop robust control algorithms which can not only fly the feature in an optimal way, but also be robust to uncertainties in the shape and location of the feature</a:t>
            </a:r>
          </a:p>
          <a:p>
            <a:r>
              <a:rPr lang="en-US" dirty="0"/>
              <a:t>Currently, three areas are being pursued</a:t>
            </a:r>
          </a:p>
          <a:p>
            <a:pPr lvl="1"/>
            <a:r>
              <a:rPr lang="en-US" dirty="0"/>
              <a:t>Thermal Centering</a:t>
            </a:r>
          </a:p>
          <a:p>
            <a:pPr lvl="1"/>
            <a:r>
              <a:rPr lang="en-US" dirty="0"/>
              <a:t>Lift Lines (Ridge lift, mountain waves)</a:t>
            </a:r>
          </a:p>
          <a:p>
            <a:pPr lvl="1"/>
            <a:r>
              <a:rPr lang="en-US" dirty="0"/>
              <a:t>Small scale gust energy extraction</a:t>
            </a:r>
          </a:p>
          <a:p>
            <a:r>
              <a:rPr lang="en-US" dirty="0"/>
              <a:t>The development of control logic for the robust flight of wind shear (dynamic soaring) and other more complex features is being pursued.</a:t>
            </a:r>
          </a:p>
        </p:txBody>
      </p:sp>
    </p:spTree>
    <p:extLst>
      <p:ext uri="{BB962C8B-B14F-4D97-AF65-F5344CB8AC3E}">
        <p14:creationId xmlns:p14="http://schemas.microsoft.com/office/powerpoint/2010/main" val="192871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a:scene3d>
            <a:camera prst="orthographicFront"/>
            <a:lightRig rig="threePt" dir="t"/>
          </a:scene3d>
          <a:sp3d>
            <a:bevelT/>
          </a:sp3d>
        </p:spPr>
        <p:txBody>
          <a:bodyPr/>
          <a:lstStyle/>
          <a:p>
            <a:r>
              <a:rPr lang="en-US" dirty="0"/>
              <a:t>Objectives of SBIR project AEORA</a:t>
            </a:r>
          </a:p>
        </p:txBody>
      </p:sp>
      <p:sp>
        <p:nvSpPr>
          <p:cNvPr id="3" name="Content Placeholder 2"/>
          <p:cNvSpPr>
            <a:spLocks noGrp="1"/>
          </p:cNvSpPr>
          <p:nvPr>
            <p:ph idx="1"/>
          </p:nvPr>
        </p:nvSpPr>
        <p:spPr/>
        <p:txBody>
          <a:bodyPr>
            <a:normAutofit fontScale="92500"/>
          </a:bodyPr>
          <a:lstStyle/>
          <a:p>
            <a:r>
              <a:rPr lang="en-US" dirty="0"/>
              <a:t>Extend the mission time of UAVs by autonomously utilizing (harvesting) atmospheric motions, particularly vertical motions.</a:t>
            </a:r>
          </a:p>
          <a:p>
            <a:r>
              <a:rPr lang="en-US" dirty="0"/>
              <a:t>Provide mission planning tools to estimate the probability and locations of advantageous atmospheric motions as well as deleterious motions to be avoided.</a:t>
            </a:r>
          </a:p>
          <a:p>
            <a:r>
              <a:rPr lang="en-US" dirty="0"/>
              <a:t>Develop algorithms that use “all available information”, especially an on board DWL, to make in-flight path decisions to optimally use the atmospheric energy opportunities consistent with the mission constraints.</a:t>
            </a:r>
          </a:p>
        </p:txBody>
      </p:sp>
      <p:sp>
        <p:nvSpPr>
          <p:cNvPr id="4" name="TextBox 3"/>
          <p:cNvSpPr txBox="1"/>
          <p:nvPr/>
        </p:nvSpPr>
        <p:spPr>
          <a:xfrm>
            <a:off x="1275907" y="5992297"/>
            <a:ext cx="6794204" cy="369332"/>
          </a:xfrm>
          <a:prstGeom prst="rect">
            <a:avLst/>
          </a:prstGeom>
          <a:noFill/>
        </p:spPr>
        <p:txBody>
          <a:bodyPr wrap="square" rtlCol="0">
            <a:spAutoFit/>
          </a:bodyPr>
          <a:lstStyle/>
          <a:p>
            <a:r>
              <a:rPr lang="en-US" dirty="0"/>
              <a:t>Atmospheric Energy Opportunity and Ranking Algorithm (AEORA)</a:t>
            </a:r>
            <a:endParaRPr lang="en-US" dirty="0"/>
          </a:p>
        </p:txBody>
      </p:sp>
    </p:spTree>
    <p:extLst>
      <p:ext uri="{BB962C8B-B14F-4D97-AF65-F5344CB8AC3E}">
        <p14:creationId xmlns:p14="http://schemas.microsoft.com/office/powerpoint/2010/main" val="3703917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60462"/>
          </a:xfrm>
          <a:solidFill>
            <a:schemeClr val="accent5">
              <a:lumMod val="40000"/>
              <a:lumOff val="60000"/>
            </a:schemeClr>
          </a:solidFill>
          <a:scene3d>
            <a:camera prst="orthographicFront"/>
            <a:lightRig rig="threePt" dir="t"/>
          </a:scene3d>
          <a:sp3d>
            <a:bevelT/>
          </a:sp3d>
        </p:spPr>
        <p:txBody>
          <a:bodyPr/>
          <a:lstStyle/>
          <a:p>
            <a:r>
              <a:rPr lang="en-US" dirty="0"/>
              <a:t>Thermal Centering</a:t>
            </a:r>
          </a:p>
        </p:txBody>
      </p:sp>
      <p:sp>
        <p:nvSpPr>
          <p:cNvPr id="3" name="Content Placeholder 2"/>
          <p:cNvSpPr>
            <a:spLocks noGrp="1"/>
          </p:cNvSpPr>
          <p:nvPr>
            <p:ph idx="1"/>
          </p:nvPr>
        </p:nvSpPr>
        <p:spPr/>
        <p:txBody>
          <a:bodyPr>
            <a:normAutofit/>
          </a:bodyPr>
          <a:lstStyle/>
          <a:p>
            <a:r>
              <a:rPr lang="en-US" sz="2000" dirty="0"/>
              <a:t>The implementation is a very basic, robust centering controller flight tested by Naval Post Graduate School</a:t>
            </a:r>
            <a:br>
              <a:rPr lang="en-US" sz="2000" dirty="0"/>
            </a:br>
            <a:r>
              <a:rPr lang="en-US" sz="1400" dirty="0"/>
              <a:t>(</a:t>
            </a:r>
            <a:r>
              <a:rPr lang="en-US" sz="1400" dirty="0" err="1"/>
              <a:t>Andersson</a:t>
            </a:r>
            <a:r>
              <a:rPr lang="en-US" sz="1400" dirty="0"/>
              <a:t>, </a:t>
            </a:r>
            <a:r>
              <a:rPr lang="en-US" sz="1400" dirty="0" err="1"/>
              <a:t>Kaminer</a:t>
            </a:r>
            <a:r>
              <a:rPr lang="en-US" sz="1400" dirty="0"/>
              <a:t>, </a:t>
            </a:r>
            <a:r>
              <a:rPr lang="en-US" sz="1400" dirty="0" err="1"/>
              <a:t>Dobrokhodov</a:t>
            </a:r>
            <a:r>
              <a:rPr lang="en-US" sz="1400" dirty="0"/>
              <a:t>, </a:t>
            </a:r>
            <a:r>
              <a:rPr lang="en-US" sz="1400" dirty="0" err="1"/>
              <a:t>Cichella</a:t>
            </a:r>
            <a:r>
              <a:rPr lang="en-US" sz="1400" dirty="0"/>
              <a:t>, “Thermal Centering Control for Autonomous Soaring: Stability Analysis and Flight Test Results,” </a:t>
            </a:r>
            <a:r>
              <a:rPr lang="en-US" sz="1400" i="1" dirty="0"/>
              <a:t>Journal of Guidance Control and Dynamics</a:t>
            </a:r>
            <a:r>
              <a:rPr lang="en-US" sz="1400" dirty="0"/>
              <a:t>, 2012)</a:t>
            </a:r>
            <a:endParaRPr lang="en-US" sz="2000" dirty="0"/>
          </a:p>
          <a:p>
            <a:r>
              <a:rPr lang="en-US" sz="2000" dirty="0"/>
              <a:t>The goal is a circular flight path around the core of a thermal</a:t>
            </a:r>
          </a:p>
          <a:p>
            <a:r>
              <a:rPr lang="en-US" sz="2000" dirty="0"/>
              <a:t>A desired final bank angle is specified and perturbations are made to center the flight path on the core</a:t>
            </a:r>
          </a:p>
          <a:p>
            <a:pPr lvl="1"/>
            <a:r>
              <a:rPr lang="en-US" sz="1800" dirty="0"/>
              <a:t>If lift is increasing, the bank angle is decreased, straightening the flight path and bringing the aircraft closer to the core</a:t>
            </a:r>
          </a:p>
          <a:p>
            <a:pPr lvl="1"/>
            <a:r>
              <a:rPr lang="en-US" sz="1800" dirty="0"/>
              <a:t>Conversely, if the lift is decreasing, bank angle is increased, bringing the aircraft back around to the stronger lift</a:t>
            </a:r>
          </a:p>
        </p:txBody>
      </p:sp>
      <mc:AlternateContent xmlns:mc="http://schemas.openxmlformats.org/markup-compatibility/2006" xmlns:a14="http://schemas.microsoft.com/office/drawing/2010/main">
        <mc:Choice Requires="a14">
          <p:sp>
            <p:nvSpPr>
              <p:cNvPr id="4" name="TextBox 3"/>
              <p:cNvSpPr txBox="1"/>
              <p:nvPr/>
            </p:nvSpPr>
            <p:spPr>
              <a:xfrm>
                <a:off x="3505200" y="5105400"/>
                <a:ext cx="1768241" cy="3853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𝜙</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𝜙</m:t>
                          </m:r>
                        </m:e>
                        <m:sub>
                          <m:r>
                            <a:rPr lang="en-US" b="0" i="1" smtClean="0">
                              <a:latin typeface="Cambria Math"/>
                            </a:rPr>
                            <m:t>𝑛𝑜𝑚</m:t>
                          </m:r>
                        </m:sub>
                      </m:sSub>
                      <m:r>
                        <a:rPr lang="en-US" b="0" i="1" smtClean="0">
                          <a:latin typeface="Cambria Math"/>
                        </a:rPr>
                        <m:t>+</m:t>
                      </m:r>
                      <m:r>
                        <a:rPr lang="en-US" b="0" i="1" smtClean="0">
                          <a:latin typeface="Cambria Math"/>
                        </a:rPr>
                        <m:t>𝑘</m:t>
                      </m:r>
                      <m:acc>
                        <m:accPr>
                          <m:chr m:val="̈"/>
                          <m:ctrlPr>
                            <a:rPr lang="en-US" b="0" i="1" smtClean="0">
                              <a:latin typeface="Cambria Math" panose="02040503050406030204" pitchFamily="18" charset="0"/>
                            </a:rPr>
                          </m:ctrlPr>
                        </m:accPr>
                        <m:e>
                          <m:r>
                            <a:rPr lang="en-US" b="0" i="1" smtClean="0">
                              <a:latin typeface="Cambria Math"/>
                            </a:rPr>
                            <m:t>h</m:t>
                          </m:r>
                        </m:e>
                      </m:acc>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505200" y="5105400"/>
                <a:ext cx="1768241" cy="385362"/>
              </a:xfrm>
              <a:prstGeom prst="rect">
                <a:avLst/>
              </a:prstGeom>
              <a:blipFill rotWithShape="1">
                <a:blip r:embed="rId2" cstate="print"/>
                <a:stretch>
                  <a:fillRect r="-10690" b="-11111"/>
                </a:stretch>
              </a:blipFill>
            </p:spPr>
            <p:txBody>
              <a:bodyPr/>
              <a:lstStyle/>
              <a:p>
                <a:r>
                  <a:rPr lang="en-US">
                    <a:noFill/>
                  </a:rPr>
                  <a:t> </a:t>
                </a:r>
              </a:p>
            </p:txBody>
          </p:sp>
        </mc:Fallback>
      </mc:AlternateContent>
      <p:sp>
        <p:nvSpPr>
          <p:cNvPr id="5" name="TextBox 4"/>
          <p:cNvSpPr txBox="1"/>
          <p:nvPr/>
        </p:nvSpPr>
        <p:spPr>
          <a:xfrm>
            <a:off x="2286000" y="5715000"/>
            <a:ext cx="1295400" cy="523220"/>
          </a:xfrm>
          <a:prstGeom prst="rect">
            <a:avLst/>
          </a:prstGeom>
          <a:noFill/>
        </p:spPr>
        <p:txBody>
          <a:bodyPr wrap="square" rtlCol="0">
            <a:spAutoFit/>
          </a:bodyPr>
          <a:lstStyle/>
          <a:p>
            <a:pPr algn="ctr"/>
            <a:r>
              <a:rPr lang="en-US" sz="1400" dirty="0"/>
              <a:t>Commanded Bank Angle</a:t>
            </a:r>
          </a:p>
        </p:txBody>
      </p:sp>
      <p:sp>
        <p:nvSpPr>
          <p:cNvPr id="6" name="TextBox 5"/>
          <p:cNvSpPr txBox="1"/>
          <p:nvPr/>
        </p:nvSpPr>
        <p:spPr>
          <a:xfrm>
            <a:off x="3505200" y="5738336"/>
            <a:ext cx="1295400" cy="738664"/>
          </a:xfrm>
          <a:prstGeom prst="rect">
            <a:avLst/>
          </a:prstGeom>
          <a:noFill/>
        </p:spPr>
        <p:txBody>
          <a:bodyPr wrap="square" rtlCol="0">
            <a:spAutoFit/>
          </a:bodyPr>
          <a:lstStyle/>
          <a:p>
            <a:pPr algn="ctr"/>
            <a:r>
              <a:rPr lang="en-US" sz="1400" dirty="0"/>
              <a:t>Nominal </a:t>
            </a:r>
            <a:r>
              <a:rPr lang="en-US" sz="1400" dirty="0" err="1"/>
              <a:t>Thermalling</a:t>
            </a:r>
            <a:r>
              <a:rPr lang="en-US" sz="1400" dirty="0"/>
              <a:t> Bank Angle</a:t>
            </a:r>
          </a:p>
        </p:txBody>
      </p:sp>
      <p:sp>
        <p:nvSpPr>
          <p:cNvPr id="7" name="TextBox 6"/>
          <p:cNvSpPr txBox="1"/>
          <p:nvPr/>
        </p:nvSpPr>
        <p:spPr>
          <a:xfrm>
            <a:off x="4554908" y="5746672"/>
            <a:ext cx="947159" cy="523220"/>
          </a:xfrm>
          <a:prstGeom prst="rect">
            <a:avLst/>
          </a:prstGeom>
          <a:noFill/>
        </p:spPr>
        <p:txBody>
          <a:bodyPr wrap="square" rtlCol="0">
            <a:spAutoFit/>
          </a:bodyPr>
          <a:lstStyle/>
          <a:p>
            <a:pPr algn="ctr"/>
            <a:r>
              <a:rPr lang="en-US" sz="1400" dirty="0"/>
              <a:t>Control Gain</a:t>
            </a:r>
          </a:p>
        </p:txBody>
      </p:sp>
      <p:sp>
        <p:nvSpPr>
          <p:cNvPr id="8" name="TextBox 7"/>
          <p:cNvSpPr txBox="1"/>
          <p:nvPr/>
        </p:nvSpPr>
        <p:spPr>
          <a:xfrm>
            <a:off x="5486400" y="5638800"/>
            <a:ext cx="1295400" cy="523220"/>
          </a:xfrm>
          <a:prstGeom prst="rect">
            <a:avLst/>
          </a:prstGeom>
          <a:noFill/>
        </p:spPr>
        <p:txBody>
          <a:bodyPr wrap="square" rtlCol="0">
            <a:spAutoFit/>
          </a:bodyPr>
          <a:lstStyle/>
          <a:p>
            <a:pPr algn="ctr"/>
            <a:r>
              <a:rPr lang="en-US" sz="1400" dirty="0"/>
              <a:t>Rate of Change of Climb Rate</a:t>
            </a:r>
          </a:p>
        </p:txBody>
      </p:sp>
      <p:cxnSp>
        <p:nvCxnSpPr>
          <p:cNvPr id="10" name="Straight Arrow Connector 9"/>
          <p:cNvCxnSpPr/>
          <p:nvPr/>
        </p:nvCxnSpPr>
        <p:spPr>
          <a:xfrm flipV="1">
            <a:off x="3352800" y="5490762"/>
            <a:ext cx="228600" cy="224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0"/>
          </p:cNvCxnSpPr>
          <p:nvPr/>
        </p:nvCxnSpPr>
        <p:spPr>
          <a:xfrm flipV="1">
            <a:off x="4152900" y="5477854"/>
            <a:ext cx="10326" cy="2604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956561" y="5426579"/>
            <a:ext cx="72640" cy="3117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084748" y="5426580"/>
            <a:ext cx="478564" cy="307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714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004"/>
          </a:xfrm>
          <a:solidFill>
            <a:schemeClr val="accent5">
              <a:lumMod val="40000"/>
              <a:lumOff val="60000"/>
            </a:schemeClr>
          </a:solidFill>
          <a:scene3d>
            <a:camera prst="orthographicFront"/>
            <a:lightRig rig="threePt" dir="t"/>
          </a:scene3d>
          <a:sp3d>
            <a:bevelT/>
          </a:sp3d>
        </p:spPr>
        <p:txBody>
          <a:bodyPr/>
          <a:lstStyle/>
          <a:p>
            <a:r>
              <a:rPr lang="en-US" dirty="0"/>
              <a:t>Thermal Centering</a:t>
            </a:r>
          </a:p>
        </p:txBody>
      </p:sp>
      <p:sp>
        <p:nvSpPr>
          <p:cNvPr id="3" name="Content Placeholder 2"/>
          <p:cNvSpPr>
            <a:spLocks noGrp="1"/>
          </p:cNvSpPr>
          <p:nvPr>
            <p:ph idx="1"/>
          </p:nvPr>
        </p:nvSpPr>
        <p:spPr/>
        <p:txBody>
          <a:bodyPr>
            <a:normAutofit/>
          </a:bodyPr>
          <a:lstStyle/>
          <a:p>
            <a:r>
              <a:rPr lang="en-US" sz="2000" dirty="0"/>
              <a:t>The effect of varying control gain (nominal bank angle set to 20 degrees)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926080"/>
            <a:ext cx="463296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240" y="2926080"/>
            <a:ext cx="463296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926080"/>
            <a:ext cx="463296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2526268"/>
            <a:ext cx="640080" cy="369332"/>
          </a:xfrm>
          <a:prstGeom prst="rect">
            <a:avLst/>
          </a:prstGeom>
          <a:noFill/>
        </p:spPr>
        <p:txBody>
          <a:bodyPr wrap="square" rtlCol="0">
            <a:spAutoFit/>
          </a:bodyPr>
          <a:lstStyle/>
          <a:p>
            <a:r>
              <a:rPr lang="en-US" dirty="0"/>
              <a:t>K=1</a:t>
            </a:r>
          </a:p>
        </p:txBody>
      </p:sp>
      <p:sp>
        <p:nvSpPr>
          <p:cNvPr id="8" name="TextBox 7"/>
          <p:cNvSpPr txBox="1"/>
          <p:nvPr/>
        </p:nvSpPr>
        <p:spPr>
          <a:xfrm>
            <a:off x="4236720" y="2526268"/>
            <a:ext cx="640080" cy="369332"/>
          </a:xfrm>
          <a:prstGeom prst="rect">
            <a:avLst/>
          </a:prstGeom>
          <a:noFill/>
        </p:spPr>
        <p:txBody>
          <a:bodyPr wrap="square" rtlCol="0">
            <a:spAutoFit/>
          </a:bodyPr>
          <a:lstStyle/>
          <a:p>
            <a:r>
              <a:rPr lang="en-US" dirty="0"/>
              <a:t>K=2</a:t>
            </a:r>
          </a:p>
        </p:txBody>
      </p:sp>
      <p:sp>
        <p:nvSpPr>
          <p:cNvPr id="9" name="TextBox 8"/>
          <p:cNvSpPr txBox="1"/>
          <p:nvPr/>
        </p:nvSpPr>
        <p:spPr>
          <a:xfrm>
            <a:off x="7360920" y="2526268"/>
            <a:ext cx="640080" cy="369332"/>
          </a:xfrm>
          <a:prstGeom prst="rect">
            <a:avLst/>
          </a:prstGeom>
          <a:noFill/>
        </p:spPr>
        <p:txBody>
          <a:bodyPr wrap="square" rtlCol="0">
            <a:spAutoFit/>
          </a:bodyPr>
          <a:lstStyle/>
          <a:p>
            <a:r>
              <a:rPr lang="en-US" dirty="0"/>
              <a:t>K=5</a:t>
            </a:r>
          </a:p>
        </p:txBody>
      </p:sp>
    </p:spTree>
    <p:extLst>
      <p:ext uri="{BB962C8B-B14F-4D97-AF65-F5344CB8AC3E}">
        <p14:creationId xmlns:p14="http://schemas.microsoft.com/office/powerpoint/2010/main" val="586814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85986"/>
          </a:xfrm>
          <a:solidFill>
            <a:schemeClr val="accent5">
              <a:lumMod val="40000"/>
              <a:lumOff val="60000"/>
            </a:schemeClr>
          </a:solidFill>
          <a:scene3d>
            <a:camera prst="orthographicFront"/>
            <a:lightRig rig="threePt" dir="t"/>
          </a:scene3d>
          <a:sp3d>
            <a:bevelT/>
          </a:sp3d>
        </p:spPr>
        <p:txBody>
          <a:bodyPr/>
          <a:lstStyle/>
          <a:p>
            <a:r>
              <a:rPr lang="en-US" dirty="0"/>
              <a:t>Lift Line Controller</a:t>
            </a:r>
          </a:p>
        </p:txBody>
      </p:sp>
      <p:cxnSp>
        <p:nvCxnSpPr>
          <p:cNvPr id="5" name="Straight Connector 4"/>
          <p:cNvCxnSpPr/>
          <p:nvPr/>
        </p:nvCxnSpPr>
        <p:spPr>
          <a:xfrm>
            <a:off x="2444751" y="3905250"/>
            <a:ext cx="41910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439988" y="38671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97651" y="44767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91051"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428999" y="3309730"/>
            <a:ext cx="1689652" cy="984345"/>
          </a:xfrm>
          <a:custGeom>
            <a:avLst/>
            <a:gdLst>
              <a:gd name="connsiteX0" fmla="*/ 2783227 w 4428880"/>
              <a:gd name="connsiteY0" fmla="*/ 0 h 1292461"/>
              <a:gd name="connsiteX1" fmla="*/ 2345905 w 4428880"/>
              <a:gd name="connsiteY1" fmla="*/ 844827 h 1292461"/>
              <a:gd name="connsiteX2" fmla="*/ 1093575 w 4428880"/>
              <a:gd name="connsiteY2" fmla="*/ 964096 h 1292461"/>
              <a:gd name="connsiteX3" fmla="*/ 149358 w 4428880"/>
              <a:gd name="connsiteY3" fmla="*/ 636105 h 1292461"/>
              <a:gd name="connsiteX4" fmla="*/ 89723 w 4428880"/>
              <a:gd name="connsiteY4" fmla="*/ 417444 h 1292461"/>
              <a:gd name="connsiteX5" fmla="*/ 1014062 w 4428880"/>
              <a:gd name="connsiteY5" fmla="*/ 566531 h 1292461"/>
              <a:gd name="connsiteX6" fmla="*/ 2306149 w 4428880"/>
              <a:gd name="connsiteY6" fmla="*/ 914400 h 1292461"/>
              <a:gd name="connsiteX7" fmla="*/ 3439210 w 4428880"/>
              <a:gd name="connsiteY7" fmla="*/ 1272209 h 1292461"/>
              <a:gd name="connsiteX8" fmla="*/ 4313853 w 4428880"/>
              <a:gd name="connsiteY8" fmla="*/ 1232453 h 1292461"/>
              <a:gd name="connsiteX9" fmla="*/ 4323792 w 4428880"/>
              <a:gd name="connsiteY9" fmla="*/ 1103244 h 1292461"/>
              <a:gd name="connsiteX10" fmla="*/ 3439210 w 4428880"/>
              <a:gd name="connsiteY10" fmla="*/ 954157 h 1292461"/>
              <a:gd name="connsiteX0" fmla="*/ 2783227 w 4428880"/>
              <a:gd name="connsiteY0" fmla="*/ 0 h 1292461"/>
              <a:gd name="connsiteX1" fmla="*/ 2345905 w 4428880"/>
              <a:gd name="connsiteY1" fmla="*/ 844827 h 1292461"/>
              <a:gd name="connsiteX2" fmla="*/ 1093575 w 4428880"/>
              <a:gd name="connsiteY2" fmla="*/ 964096 h 1292461"/>
              <a:gd name="connsiteX3" fmla="*/ 149358 w 4428880"/>
              <a:gd name="connsiteY3" fmla="*/ 636105 h 1292461"/>
              <a:gd name="connsiteX4" fmla="*/ 89723 w 4428880"/>
              <a:gd name="connsiteY4" fmla="*/ 417444 h 1292461"/>
              <a:gd name="connsiteX5" fmla="*/ 1014062 w 4428880"/>
              <a:gd name="connsiteY5" fmla="*/ 566531 h 1292461"/>
              <a:gd name="connsiteX6" fmla="*/ 2306149 w 4428880"/>
              <a:gd name="connsiteY6" fmla="*/ 914400 h 1292461"/>
              <a:gd name="connsiteX7" fmla="*/ 3439210 w 4428880"/>
              <a:gd name="connsiteY7" fmla="*/ 1272209 h 1292461"/>
              <a:gd name="connsiteX8" fmla="*/ 4313853 w 4428880"/>
              <a:gd name="connsiteY8" fmla="*/ 1232453 h 1292461"/>
              <a:gd name="connsiteX9" fmla="*/ 4323792 w 4428880"/>
              <a:gd name="connsiteY9" fmla="*/ 1103244 h 1292461"/>
              <a:gd name="connsiteX0" fmla="*/ 2783227 w 4313853"/>
              <a:gd name="connsiteY0" fmla="*/ 0 h 1292461"/>
              <a:gd name="connsiteX1" fmla="*/ 2345905 w 4313853"/>
              <a:gd name="connsiteY1" fmla="*/ 844827 h 1292461"/>
              <a:gd name="connsiteX2" fmla="*/ 1093575 w 4313853"/>
              <a:gd name="connsiteY2" fmla="*/ 964096 h 1292461"/>
              <a:gd name="connsiteX3" fmla="*/ 149358 w 4313853"/>
              <a:gd name="connsiteY3" fmla="*/ 636105 h 1292461"/>
              <a:gd name="connsiteX4" fmla="*/ 89723 w 4313853"/>
              <a:gd name="connsiteY4" fmla="*/ 417444 h 1292461"/>
              <a:gd name="connsiteX5" fmla="*/ 1014062 w 4313853"/>
              <a:gd name="connsiteY5" fmla="*/ 566531 h 1292461"/>
              <a:gd name="connsiteX6" fmla="*/ 2306149 w 4313853"/>
              <a:gd name="connsiteY6" fmla="*/ 914400 h 1292461"/>
              <a:gd name="connsiteX7" fmla="*/ 3439210 w 4313853"/>
              <a:gd name="connsiteY7" fmla="*/ 1272209 h 1292461"/>
              <a:gd name="connsiteX8" fmla="*/ 4313853 w 4313853"/>
              <a:gd name="connsiteY8" fmla="*/ 1232453 h 1292461"/>
              <a:gd name="connsiteX0" fmla="*/ 2783227 w 3439210"/>
              <a:gd name="connsiteY0" fmla="*/ 0 h 1272209"/>
              <a:gd name="connsiteX1" fmla="*/ 2345905 w 3439210"/>
              <a:gd name="connsiteY1" fmla="*/ 844827 h 1272209"/>
              <a:gd name="connsiteX2" fmla="*/ 1093575 w 3439210"/>
              <a:gd name="connsiteY2" fmla="*/ 964096 h 1272209"/>
              <a:gd name="connsiteX3" fmla="*/ 149358 w 3439210"/>
              <a:gd name="connsiteY3" fmla="*/ 636105 h 1272209"/>
              <a:gd name="connsiteX4" fmla="*/ 89723 w 3439210"/>
              <a:gd name="connsiteY4" fmla="*/ 417444 h 1272209"/>
              <a:gd name="connsiteX5" fmla="*/ 1014062 w 3439210"/>
              <a:gd name="connsiteY5" fmla="*/ 566531 h 1272209"/>
              <a:gd name="connsiteX6" fmla="*/ 2306149 w 3439210"/>
              <a:gd name="connsiteY6" fmla="*/ 914400 h 1272209"/>
              <a:gd name="connsiteX7" fmla="*/ 3439210 w 3439210"/>
              <a:gd name="connsiteY7" fmla="*/ 1272209 h 1272209"/>
              <a:gd name="connsiteX0" fmla="*/ 2783227 w 2783227"/>
              <a:gd name="connsiteY0" fmla="*/ 0 h 984345"/>
              <a:gd name="connsiteX1" fmla="*/ 2345905 w 2783227"/>
              <a:gd name="connsiteY1" fmla="*/ 844827 h 984345"/>
              <a:gd name="connsiteX2" fmla="*/ 1093575 w 2783227"/>
              <a:gd name="connsiteY2" fmla="*/ 964096 h 984345"/>
              <a:gd name="connsiteX3" fmla="*/ 149358 w 2783227"/>
              <a:gd name="connsiteY3" fmla="*/ 636105 h 984345"/>
              <a:gd name="connsiteX4" fmla="*/ 89723 w 2783227"/>
              <a:gd name="connsiteY4" fmla="*/ 417444 h 984345"/>
              <a:gd name="connsiteX5" fmla="*/ 1014062 w 2783227"/>
              <a:gd name="connsiteY5" fmla="*/ 566531 h 984345"/>
              <a:gd name="connsiteX6" fmla="*/ 2306149 w 2783227"/>
              <a:gd name="connsiteY6" fmla="*/ 914400 h 984345"/>
              <a:gd name="connsiteX0" fmla="*/ 2783227 w 2783227"/>
              <a:gd name="connsiteY0" fmla="*/ 0 h 984345"/>
              <a:gd name="connsiteX1" fmla="*/ 2345905 w 2783227"/>
              <a:gd name="connsiteY1" fmla="*/ 844827 h 984345"/>
              <a:gd name="connsiteX2" fmla="*/ 1093575 w 2783227"/>
              <a:gd name="connsiteY2" fmla="*/ 964096 h 984345"/>
              <a:gd name="connsiteX3" fmla="*/ 149358 w 2783227"/>
              <a:gd name="connsiteY3" fmla="*/ 636105 h 984345"/>
              <a:gd name="connsiteX4" fmla="*/ 89723 w 2783227"/>
              <a:gd name="connsiteY4" fmla="*/ 417444 h 984345"/>
              <a:gd name="connsiteX5" fmla="*/ 1014062 w 2783227"/>
              <a:gd name="connsiteY5" fmla="*/ 566531 h 984345"/>
              <a:gd name="connsiteX0" fmla="*/ 2783227 w 2783227"/>
              <a:gd name="connsiteY0" fmla="*/ 0 h 984345"/>
              <a:gd name="connsiteX1" fmla="*/ 2345905 w 2783227"/>
              <a:gd name="connsiteY1" fmla="*/ 844827 h 984345"/>
              <a:gd name="connsiteX2" fmla="*/ 1093575 w 2783227"/>
              <a:gd name="connsiteY2" fmla="*/ 964096 h 984345"/>
              <a:gd name="connsiteX3" fmla="*/ 149358 w 2783227"/>
              <a:gd name="connsiteY3" fmla="*/ 636105 h 984345"/>
              <a:gd name="connsiteX4" fmla="*/ 89723 w 2783227"/>
              <a:gd name="connsiteY4" fmla="*/ 417444 h 984345"/>
              <a:gd name="connsiteX0" fmla="*/ 2633869 w 2633869"/>
              <a:gd name="connsiteY0" fmla="*/ 0 h 984345"/>
              <a:gd name="connsiteX1" fmla="*/ 2196547 w 2633869"/>
              <a:gd name="connsiteY1" fmla="*/ 844827 h 984345"/>
              <a:gd name="connsiteX2" fmla="*/ 944217 w 2633869"/>
              <a:gd name="connsiteY2" fmla="*/ 964096 h 984345"/>
              <a:gd name="connsiteX3" fmla="*/ 0 w 2633869"/>
              <a:gd name="connsiteY3" fmla="*/ 636105 h 984345"/>
              <a:gd name="connsiteX0" fmla="*/ 1689652 w 1689652"/>
              <a:gd name="connsiteY0" fmla="*/ 0 h 984345"/>
              <a:gd name="connsiteX1" fmla="*/ 1252330 w 1689652"/>
              <a:gd name="connsiteY1" fmla="*/ 844827 h 984345"/>
              <a:gd name="connsiteX2" fmla="*/ 0 w 1689652"/>
              <a:gd name="connsiteY2" fmla="*/ 964096 h 984345"/>
            </a:gdLst>
            <a:ahLst/>
            <a:cxnLst>
              <a:cxn ang="0">
                <a:pos x="connsiteX0" y="connsiteY0"/>
              </a:cxn>
              <a:cxn ang="0">
                <a:pos x="connsiteX1" y="connsiteY1"/>
              </a:cxn>
              <a:cxn ang="0">
                <a:pos x="connsiteX2" y="connsiteY2"/>
              </a:cxn>
            </a:cxnLst>
            <a:rect l="l" t="t" r="r" b="b"/>
            <a:pathLst>
              <a:path w="1689652" h="984345">
                <a:moveTo>
                  <a:pt x="1689652" y="0"/>
                </a:moveTo>
                <a:cubicBezTo>
                  <a:pt x="1611795" y="342072"/>
                  <a:pt x="1533939" y="684144"/>
                  <a:pt x="1252330" y="844827"/>
                </a:cubicBezTo>
                <a:cubicBezTo>
                  <a:pt x="970721" y="1005510"/>
                  <a:pt x="366091" y="998883"/>
                  <a:pt x="0" y="964096"/>
                </a:cubicBezTo>
              </a:path>
            </a:pathLst>
          </a:cu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Multiply 9"/>
          <p:cNvSpPr/>
          <p:nvPr/>
        </p:nvSpPr>
        <p:spPr>
          <a:xfrm>
            <a:off x="3962400" y="4213362"/>
            <a:ext cx="152400" cy="15240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3564835" y="4230756"/>
            <a:ext cx="152400" cy="15240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6512830">
            <a:off x="3295487" y="4229100"/>
            <a:ext cx="152400" cy="762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Content Placeholder 2"/>
          <p:cNvSpPr>
            <a:spLocks noGrp="1"/>
          </p:cNvSpPr>
          <p:nvPr>
            <p:ph idx="1"/>
          </p:nvPr>
        </p:nvSpPr>
        <p:spPr>
          <a:xfrm>
            <a:off x="457200" y="1600200"/>
            <a:ext cx="8229600" cy="4525963"/>
          </a:xfrm>
        </p:spPr>
        <p:txBody>
          <a:bodyPr>
            <a:normAutofit/>
          </a:bodyPr>
          <a:lstStyle/>
          <a:p>
            <a:r>
              <a:rPr lang="en-US" sz="2000" dirty="0"/>
              <a:t>Assume there is a known area of lift with a roughly linear shape</a:t>
            </a:r>
          </a:p>
          <a:p>
            <a:r>
              <a:rPr lang="en-US" sz="2000" dirty="0"/>
              <a:t>This is represented by a line with waypoints at the ends and middle</a:t>
            </a:r>
          </a:p>
          <a:p>
            <a:r>
              <a:rPr lang="en-US" sz="2000" dirty="0"/>
              <a:t>As the aircraft flies the waypoints, points of strong lift are recorded</a:t>
            </a:r>
          </a:p>
        </p:txBody>
      </p:sp>
    </p:spTree>
    <p:extLst>
      <p:ext uri="{BB962C8B-B14F-4D97-AF65-F5344CB8AC3E}">
        <p14:creationId xmlns:p14="http://schemas.microsoft.com/office/powerpoint/2010/main" val="106317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5">
              <a:lumMod val="40000"/>
              <a:lumOff val="60000"/>
            </a:schemeClr>
          </a:solidFill>
          <a:scene3d>
            <a:camera prst="orthographicFront"/>
            <a:lightRig rig="threePt" dir="t"/>
          </a:scene3d>
          <a:sp3d>
            <a:bevelT/>
          </a:sp3d>
        </p:spPr>
        <p:txBody>
          <a:bodyPr/>
          <a:lstStyle/>
          <a:p>
            <a:r>
              <a:rPr lang="en-US" dirty="0"/>
              <a:t>WRF Wind Field</a:t>
            </a:r>
          </a:p>
        </p:txBody>
      </p:sp>
      <p:sp>
        <p:nvSpPr>
          <p:cNvPr id="3" name="Content Placeholder 2"/>
          <p:cNvSpPr>
            <a:spLocks noGrp="1"/>
          </p:cNvSpPr>
          <p:nvPr>
            <p:ph idx="1"/>
          </p:nvPr>
        </p:nvSpPr>
        <p:spPr>
          <a:xfrm>
            <a:off x="457200" y="1143000"/>
            <a:ext cx="8229600" cy="4525963"/>
          </a:xfrm>
        </p:spPr>
        <p:txBody>
          <a:bodyPr>
            <a:normAutofit/>
          </a:bodyPr>
          <a:lstStyle/>
          <a:p>
            <a:r>
              <a:rPr lang="en-US" sz="1800" dirty="0"/>
              <a:t>WRF data from a single instant in simulation time of a 35km x 35km grid was provided by Simpson Weather</a:t>
            </a:r>
          </a:p>
          <a:p>
            <a:r>
              <a:rPr lang="en-US" sz="1800" dirty="0"/>
              <a:t>Simulation results presented here focus on the mountain wave circled below</a:t>
            </a:r>
          </a:p>
        </p:txBody>
      </p:sp>
      <p:pic>
        <p:nvPicPr>
          <p:cNvPr id="5122" name="Picture 2" descr="C:\Users\mike\Dropbox\Contract_Work\2012_SWA\WRF_OUTPUT_GRID4_111207\frame_2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057400"/>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419600" y="4876800"/>
            <a:ext cx="990600" cy="609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72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a:scene3d>
            <a:camera prst="orthographicFront"/>
            <a:lightRig rig="threePt" dir="t"/>
          </a:scene3d>
          <a:sp3d>
            <a:bevelT/>
          </a:sp3d>
        </p:spPr>
        <p:txBody>
          <a:bodyPr>
            <a:normAutofit/>
          </a:bodyPr>
          <a:lstStyle/>
          <a:p>
            <a:r>
              <a:rPr lang="en-US" sz="3600" dirty="0"/>
              <a:t>Thermal centering &amp; lift line controller comparisons for mountain waves</a:t>
            </a:r>
          </a:p>
        </p:txBody>
      </p:sp>
      <p:sp>
        <p:nvSpPr>
          <p:cNvPr id="3" name="Content Placeholder 2"/>
          <p:cNvSpPr>
            <a:spLocks noGrp="1"/>
          </p:cNvSpPr>
          <p:nvPr>
            <p:ph idx="1"/>
          </p:nvPr>
        </p:nvSpPr>
        <p:spPr/>
        <p:txBody>
          <a:bodyPr>
            <a:normAutofit/>
          </a:bodyPr>
          <a:lstStyle/>
          <a:p>
            <a:r>
              <a:rPr lang="en-US" sz="2000" dirty="0"/>
              <a:t>Comparing Trajectories using Thermal Centering and Lift Line Controller flying Mountain Wave in WRF simulated wind field</a:t>
            </a:r>
          </a:p>
        </p:txBody>
      </p:sp>
      <p:pic>
        <p:nvPicPr>
          <p:cNvPr id="2050" name="Picture 2" descr="C:\Users\mike\Dropbox\Contract_Work\2012_SWA\fw6\trac_animate_centering.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43200"/>
            <a:ext cx="45720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ke\Dropbox\Contract_Work\2012_SWA\fw6\trac_animate_n30_t50_f120_v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432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9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85420"/>
          </a:xfrm>
          <a:solidFill>
            <a:schemeClr val="accent5">
              <a:lumMod val="40000"/>
              <a:lumOff val="60000"/>
            </a:schemeClr>
          </a:solidFill>
          <a:scene3d>
            <a:camera prst="orthographicFront"/>
            <a:lightRig rig="threePt" dir="t"/>
          </a:scene3d>
          <a:sp3d>
            <a:bevelT/>
          </a:sp3d>
        </p:spPr>
        <p:txBody>
          <a:bodyPr/>
          <a:lstStyle/>
          <a:p>
            <a:r>
              <a:rPr lang="en-US" dirty="0"/>
              <a:t>Net advantage comparisons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80947"/>
            <a:ext cx="8610600" cy="415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4343400"/>
            <a:ext cx="2209800" cy="646331"/>
          </a:xfrm>
          <a:prstGeom prst="rect">
            <a:avLst/>
          </a:prstGeom>
          <a:noFill/>
        </p:spPr>
        <p:txBody>
          <a:bodyPr wrap="square" rtlCol="0">
            <a:spAutoFit/>
          </a:bodyPr>
          <a:lstStyle/>
          <a:p>
            <a:pPr algn="ctr"/>
            <a:r>
              <a:rPr lang="en-US" dirty="0"/>
              <a:t>Thermal Centering Controller</a:t>
            </a:r>
          </a:p>
        </p:txBody>
      </p:sp>
      <p:cxnSp>
        <p:nvCxnSpPr>
          <p:cNvPr id="6" name="Straight Arrow Connector 5"/>
          <p:cNvCxnSpPr/>
          <p:nvPr/>
        </p:nvCxnSpPr>
        <p:spPr>
          <a:xfrm flipH="1" flipV="1">
            <a:off x="6553200" y="3352800"/>
            <a:ext cx="1905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71700" y="2362200"/>
            <a:ext cx="2209800" cy="646331"/>
          </a:xfrm>
          <a:prstGeom prst="rect">
            <a:avLst/>
          </a:prstGeom>
          <a:noFill/>
        </p:spPr>
        <p:txBody>
          <a:bodyPr wrap="square" rtlCol="0">
            <a:spAutoFit/>
          </a:bodyPr>
          <a:lstStyle/>
          <a:p>
            <a:pPr algn="ctr"/>
            <a:r>
              <a:rPr lang="en-US" dirty="0"/>
              <a:t>Lift Line Controller following Fixed Line</a:t>
            </a:r>
          </a:p>
        </p:txBody>
      </p:sp>
      <p:sp>
        <p:nvSpPr>
          <p:cNvPr id="9" name="TextBox 8"/>
          <p:cNvSpPr txBox="1"/>
          <p:nvPr/>
        </p:nvSpPr>
        <p:spPr>
          <a:xfrm>
            <a:off x="4343400" y="1600200"/>
            <a:ext cx="2209800" cy="646331"/>
          </a:xfrm>
          <a:prstGeom prst="rect">
            <a:avLst/>
          </a:prstGeom>
          <a:noFill/>
        </p:spPr>
        <p:txBody>
          <a:bodyPr wrap="square" rtlCol="0">
            <a:spAutoFit/>
          </a:bodyPr>
          <a:lstStyle/>
          <a:p>
            <a:pPr algn="ctr"/>
            <a:r>
              <a:rPr lang="en-US" dirty="0"/>
              <a:t>Lift Line Controller </a:t>
            </a:r>
            <a:r>
              <a:rPr lang="en-US" dirty="0" err="1"/>
              <a:t>Recomputing</a:t>
            </a:r>
            <a:r>
              <a:rPr lang="en-US" dirty="0"/>
              <a:t> Lift Line</a:t>
            </a:r>
          </a:p>
        </p:txBody>
      </p:sp>
      <p:cxnSp>
        <p:nvCxnSpPr>
          <p:cNvPr id="10" name="Straight Arrow Connector 9"/>
          <p:cNvCxnSpPr>
            <a:cxnSpLocks/>
          </p:cNvCxnSpPr>
          <p:nvPr/>
        </p:nvCxnSpPr>
        <p:spPr>
          <a:xfrm>
            <a:off x="4572000" y="2831643"/>
            <a:ext cx="952500" cy="323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5756644" y="2394854"/>
            <a:ext cx="419100" cy="344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919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50247"/>
          </a:xfrm>
          <a:solidFill>
            <a:schemeClr val="accent5">
              <a:lumMod val="40000"/>
              <a:lumOff val="60000"/>
            </a:schemeClr>
          </a:solidFill>
          <a:scene3d>
            <a:camera prst="orthographicFront"/>
            <a:lightRig rig="threePt" dir="t"/>
          </a:scene3d>
          <a:sp3d>
            <a:bevelT/>
          </a:sp3d>
        </p:spPr>
        <p:txBody>
          <a:bodyPr/>
          <a:lstStyle/>
          <a:p>
            <a:r>
              <a:rPr lang="en-US" dirty="0"/>
              <a:t>Small Scale Energy Extraction</a:t>
            </a:r>
          </a:p>
        </p:txBody>
      </p:sp>
      <p:sp>
        <p:nvSpPr>
          <p:cNvPr id="3" name="Content Placeholder 2"/>
          <p:cNvSpPr>
            <a:spLocks noGrp="1"/>
          </p:cNvSpPr>
          <p:nvPr>
            <p:ph idx="1"/>
          </p:nvPr>
        </p:nvSpPr>
        <p:spPr/>
        <p:txBody>
          <a:bodyPr>
            <a:normAutofit fontScale="85000" lnSpcReduction="20000"/>
          </a:bodyPr>
          <a:lstStyle/>
          <a:p>
            <a:r>
              <a:rPr lang="en-US" dirty="0"/>
              <a:t>Employ control logic to extract energy from wind gusts to enhance efficiency in transit between waypoints</a:t>
            </a:r>
          </a:p>
          <a:p>
            <a:r>
              <a:rPr lang="en-US" dirty="0"/>
              <a:t>Some work has been done optimizing simple control laws to enhance gliding efficiency in the presence of random vertical gusts</a:t>
            </a:r>
          </a:p>
          <a:p>
            <a:pPr lvl="1"/>
            <a:r>
              <a:rPr lang="en-US" dirty="0"/>
              <a:t>Patel, Lee, </a:t>
            </a:r>
            <a:r>
              <a:rPr lang="en-US" dirty="0" err="1"/>
              <a:t>Kroo</a:t>
            </a:r>
            <a:r>
              <a:rPr lang="en-US" dirty="0"/>
              <a:t>, “Extracting Energy from Atmospheric Turbulence,” OSTIV, 2008.</a:t>
            </a:r>
          </a:p>
          <a:p>
            <a:pPr lvl="1"/>
            <a:r>
              <a:rPr lang="en-US" dirty="0" err="1"/>
              <a:t>Langelaan</a:t>
            </a:r>
            <a:r>
              <a:rPr lang="en-US" dirty="0"/>
              <a:t>, “Gust Energy Extraction for Mini and Micro Uninhabited Aerial Vehicles,” Journal of Guidance Control and Dynamics, 2009.</a:t>
            </a:r>
          </a:p>
          <a:p>
            <a:pPr lvl="1"/>
            <a:endParaRPr lang="en-US" dirty="0"/>
          </a:p>
          <a:p>
            <a:pPr lvl="1"/>
            <a:endParaRPr lang="en-US" dirty="0"/>
          </a:p>
          <a:p>
            <a:pPr lvl="1"/>
            <a:endParaRPr lang="en-US" dirty="0"/>
          </a:p>
          <a:p>
            <a:r>
              <a:rPr lang="en-US" dirty="0"/>
              <a:t>This work can be incorporated and also extended by using information from an onboard, forward-looking LIDAR</a:t>
            </a:r>
          </a:p>
        </p:txBody>
      </p:sp>
      <mc:AlternateContent xmlns:mc="http://schemas.openxmlformats.org/markup-compatibility/2006">
        <mc:Choice xmlns:a14="http://schemas.microsoft.com/office/drawing/2010/main" Requires="a14">
          <p:sp>
            <p:nvSpPr>
              <p:cNvPr id="4" name="TextBox 3"/>
              <p:cNvSpPr txBox="1"/>
              <p:nvPr/>
            </p:nvSpPr>
            <p:spPr>
              <a:xfrm>
                <a:off x="1496619" y="4328073"/>
                <a:ext cx="2538067"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𝛿</m:t>
                          </m:r>
                        </m:e>
                        <m:sub>
                          <m:r>
                            <a:rPr lang="en-US" b="0" i="1" smtClean="0">
                              <a:latin typeface="Cambria Math"/>
                            </a:rPr>
                            <m:t>𝑒</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1</m:t>
                          </m:r>
                        </m:sub>
                      </m:sSub>
                      <m:sSub>
                        <m:sSubPr>
                          <m:ctrlPr>
                            <a:rPr lang="en-US" b="0" i="1" smtClean="0">
                              <a:latin typeface="Cambria Math" panose="02040503050406030204" pitchFamily="18" charset="0"/>
                            </a:rPr>
                          </m:ctrlPr>
                        </m:sSubPr>
                        <m:e>
                          <m:r>
                            <a:rPr lang="en-US" b="0" i="1" smtClean="0">
                              <a:latin typeface="Cambria Math"/>
                            </a:rPr>
                            <m:t>𝑤</m:t>
                          </m:r>
                        </m:e>
                        <m:sub>
                          <m:r>
                            <a:rPr lang="en-US" b="0" i="1" smtClean="0">
                              <a:latin typeface="Cambria Math"/>
                            </a:rPr>
                            <m:t>𝑔</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2</m:t>
                          </m:r>
                        </m:sub>
                      </m:sSub>
                      <m:sSub>
                        <m:sSubPr>
                          <m:ctrlPr>
                            <a:rPr lang="en-US" b="0" i="1" smtClean="0">
                              <a:latin typeface="Cambria Math" panose="02040503050406030204" pitchFamily="18" charset="0"/>
                            </a:rPr>
                          </m:ctrlPr>
                        </m:sSubPr>
                        <m:e>
                          <m:r>
                            <a:rPr lang="en-US" b="0" i="1" smtClean="0">
                              <a:latin typeface="Cambria Math"/>
                            </a:rPr>
                            <m:t>𝑉</m:t>
                          </m:r>
                        </m:e>
                        <m:sub>
                          <m:r>
                            <a:rPr lang="en-US" b="0" i="1" smtClean="0">
                              <a:latin typeface="Cambria Math"/>
                            </a:rPr>
                            <m:t>𝑎</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3</m:t>
                          </m:r>
                        </m:sub>
                      </m:sSub>
                    </m:oMath>
                  </m:oMathPara>
                </a14:m>
                <a:endParaRPr lang="en-US" dirty="0"/>
              </a:p>
            </p:txBody>
          </p:sp>
        </mc:Choice>
        <mc:Fallback>
          <p:sp>
            <p:nvSpPr>
              <p:cNvPr id="4" name="TextBox 3"/>
              <p:cNvSpPr txBox="1">
                <a:spLocks noRot="1" noChangeAspect="1" noMove="1" noResize="1" noEditPoints="1" noAdjustHandles="1" noChangeArrowheads="1" noChangeShapeType="1" noTextEdit="1"/>
              </p:cNvSpPr>
              <p:nvPr/>
            </p:nvSpPr>
            <p:spPr>
              <a:xfrm>
                <a:off x="1496619" y="4328073"/>
                <a:ext cx="2538067" cy="391902"/>
              </a:xfrm>
              <a:prstGeom prst="rect">
                <a:avLst/>
              </a:prstGeom>
              <a:blipFill>
                <a:blip r:embed="rId2"/>
                <a:stretch>
                  <a:fillRect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496619" y="4816150"/>
                <a:ext cx="5818581"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𝛿</m:t>
                          </m:r>
                        </m:e>
                        <m:sub>
                          <m:r>
                            <a:rPr lang="en-US" b="0" i="1" smtClean="0">
                              <a:latin typeface="Cambria Math"/>
                            </a:rPr>
                            <m:t>𝑒</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1</m:t>
                          </m:r>
                        </m:sub>
                      </m:sSub>
                      <m:sSub>
                        <m:sSubPr>
                          <m:ctrlPr>
                            <a:rPr lang="en-US" b="0" i="1" smtClean="0">
                              <a:latin typeface="Cambria Math" panose="02040503050406030204" pitchFamily="18" charset="0"/>
                            </a:rPr>
                          </m:ctrlPr>
                        </m:sSubPr>
                        <m:e>
                          <m:r>
                            <a:rPr lang="en-US" b="0" i="1" smtClean="0">
                              <a:latin typeface="Cambria Math"/>
                            </a:rPr>
                            <m:t>𝑤</m:t>
                          </m:r>
                        </m:e>
                        <m:sub>
                          <m:r>
                            <a:rPr lang="en-US" b="0" i="1" smtClean="0">
                              <a:latin typeface="Cambria Math"/>
                            </a:rPr>
                            <m:t>𝑔</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2</m:t>
                          </m:r>
                        </m:sub>
                      </m:sSub>
                      <m:sSub>
                        <m:sSubPr>
                          <m:ctrlPr>
                            <a:rPr lang="en-US" b="0" i="1" smtClean="0">
                              <a:latin typeface="Cambria Math" panose="02040503050406030204" pitchFamily="18" charset="0"/>
                            </a:rPr>
                          </m:ctrlPr>
                        </m:sSubPr>
                        <m:e>
                          <m:r>
                            <a:rPr lang="en-US" b="0" i="1" smtClean="0">
                              <a:latin typeface="Cambria Math"/>
                            </a:rPr>
                            <m:t>𝑉</m:t>
                          </m:r>
                        </m:e>
                        <m:sub>
                          <m:r>
                            <a:rPr lang="en-US" b="0" i="1" smtClean="0">
                              <a:latin typeface="Cambria Math"/>
                            </a:rPr>
                            <m:t>𝑎</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3</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4</m:t>
                          </m:r>
                        </m:sub>
                      </m:sSub>
                      <m:sSub>
                        <m:sSubPr>
                          <m:ctrlPr>
                            <a:rPr lang="en-US" b="0" i="1" smtClean="0">
                              <a:latin typeface="Cambria Math" panose="02040503050406030204" pitchFamily="18" charset="0"/>
                            </a:rPr>
                          </m:ctrlPr>
                        </m:sSubPr>
                        <m:e>
                          <m:r>
                            <a:rPr lang="en-US" b="0" i="1" smtClean="0">
                              <a:latin typeface="Cambria Math"/>
                            </a:rPr>
                            <m:t>𝑤</m:t>
                          </m:r>
                        </m:e>
                        <m:sub>
                          <m:r>
                            <a:rPr lang="en-US" b="0" i="1" smtClean="0">
                              <a:latin typeface="Cambria Math"/>
                            </a:rPr>
                            <m:t>𝑔</m:t>
                          </m:r>
                          <m:r>
                            <a:rPr lang="en-US" b="0" i="1" smtClean="0">
                              <a:latin typeface="Cambria Math"/>
                            </a:rPr>
                            <m:t>,</m:t>
                          </m:r>
                          <m:r>
                            <a:rPr lang="en-US" b="0" i="1" smtClean="0">
                              <a:latin typeface="Cambria Math"/>
                            </a:rPr>
                            <m:t>𝑥</m:t>
                          </m:r>
                          <m:r>
                            <a:rPr lang="en-US" b="0" i="1" smtClean="0">
                              <a:latin typeface="Cambria Math"/>
                            </a:rPr>
                            <m:t>+50</m:t>
                          </m:r>
                          <m:r>
                            <a:rPr lang="en-US" b="0" i="1" smtClean="0">
                              <a:latin typeface="Cambria Math"/>
                            </a:rPr>
                            <m:t>𝑚</m:t>
                          </m:r>
                        </m:sub>
                      </m:sSub>
                      <m:r>
                        <a:rPr lang="en-US" b="0" i="1" smtClean="0">
                          <a:latin typeface="Cambria Math"/>
                        </a:rPr>
                        <m:t>+</m:t>
                      </m:r>
                      <m:sSub>
                        <m:sSubPr>
                          <m:ctrlPr>
                            <a:rPr lang="en-US" i="1">
                              <a:latin typeface="Cambria Math" panose="02040503050406030204" pitchFamily="18" charset="0"/>
                            </a:rPr>
                          </m:ctrlPr>
                        </m:sSubPr>
                        <m:e>
                          <m:r>
                            <a:rPr lang="en-US" i="1">
                              <a:latin typeface="Cambria Math"/>
                            </a:rPr>
                            <m:t>𝐾</m:t>
                          </m:r>
                        </m:e>
                        <m:sub>
                          <m:r>
                            <a:rPr lang="en-US" b="0" i="1" smtClean="0">
                              <a:latin typeface="Cambria Math"/>
                            </a:rPr>
                            <m:t>5</m:t>
                          </m:r>
                        </m:sub>
                      </m:sSub>
                      <m:sSub>
                        <m:sSubPr>
                          <m:ctrlPr>
                            <a:rPr lang="en-US" i="1">
                              <a:latin typeface="Cambria Math" panose="02040503050406030204" pitchFamily="18" charset="0"/>
                            </a:rPr>
                          </m:ctrlPr>
                        </m:sSubPr>
                        <m:e>
                          <m:r>
                            <a:rPr lang="en-US" b="0" i="1" smtClean="0">
                              <a:latin typeface="Cambria Math"/>
                            </a:rPr>
                            <m:t>𝑢</m:t>
                          </m:r>
                        </m:e>
                        <m:sub>
                          <m:r>
                            <a:rPr lang="en-US" i="1">
                              <a:latin typeface="Cambria Math"/>
                            </a:rPr>
                            <m:t>𝑔</m:t>
                          </m:r>
                          <m:r>
                            <a:rPr lang="en-US" i="1">
                              <a:latin typeface="Cambria Math"/>
                            </a:rPr>
                            <m:t>,</m:t>
                          </m:r>
                          <m:r>
                            <a:rPr lang="en-US" i="1">
                              <a:latin typeface="Cambria Math"/>
                            </a:rPr>
                            <m:t>𝑥</m:t>
                          </m:r>
                          <m:r>
                            <a:rPr lang="en-US" i="1">
                              <a:latin typeface="Cambria Math"/>
                            </a:rPr>
                            <m:t>+50</m:t>
                          </m:r>
                          <m:r>
                            <a:rPr lang="en-US" i="1">
                              <a:latin typeface="Cambria Math"/>
                            </a:rPr>
                            <m:t>𝑚</m:t>
                          </m:r>
                        </m:sub>
                      </m:sSub>
                      <m:r>
                        <a:rPr lang="en-US" b="0" i="1" smtClean="0">
                          <a:latin typeface="Cambria Math"/>
                        </a:rPr>
                        <m:t>+…</m:t>
                      </m:r>
                    </m:oMath>
                  </m:oMathPara>
                </a14:m>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1496619" y="4816150"/>
                <a:ext cx="5818581" cy="391902"/>
              </a:xfrm>
              <a:prstGeom prst="rect">
                <a:avLst/>
              </a:prstGeom>
              <a:blipFill>
                <a:blip r:embed="rId3"/>
                <a:stretch>
                  <a:fillRect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577367" y="4572518"/>
                <a:ext cx="3802708" cy="325282"/>
              </a:xfrm>
              <a:prstGeom prst="rect">
                <a:avLst/>
              </a:prstGeom>
              <a:noFill/>
            </p:spPr>
            <p:txBody>
              <a:bodyPr wrap="none" rtlCol="0">
                <a:spAutoFit/>
              </a:bodyPr>
              <a:lstStyle/>
              <a:p>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a:rPr>
                          <m:t>𝛿</m:t>
                        </m:r>
                      </m:e>
                      <m:sub>
                        <m:r>
                          <a:rPr lang="en-US" sz="1400" b="0" i="1" smtClean="0">
                            <a:latin typeface="Cambria Math"/>
                          </a:rPr>
                          <m:t>𝑒</m:t>
                        </m:r>
                      </m:sub>
                    </m:sSub>
                    <m:r>
                      <a:rPr lang="en-US" sz="1400" b="0" i="1" smtClean="0">
                        <a:latin typeface="Cambria Math"/>
                      </a:rPr>
                      <m:t>=</m:t>
                    </m:r>
                    <m:r>
                      <m:rPr>
                        <m:nor/>
                      </m:rPr>
                      <a:rPr lang="en-US" sz="1400" dirty="0"/>
                      <m:t>elevator</m:t>
                    </m:r>
                    <m:r>
                      <a:rPr lang="en-US" sz="1400" b="0" i="1" dirty="0" smtClean="0">
                        <a:latin typeface="Cambria Math"/>
                      </a:rPr>
                      <m:t>,  </m:t>
                    </m:r>
                    <m:sSub>
                      <m:sSubPr>
                        <m:ctrlPr>
                          <a:rPr lang="en-US" sz="1400" b="0" i="1" smtClean="0">
                            <a:latin typeface="Cambria Math" panose="02040503050406030204" pitchFamily="18" charset="0"/>
                          </a:rPr>
                        </m:ctrlPr>
                      </m:sSubPr>
                      <m:e>
                        <m:r>
                          <a:rPr lang="en-US" sz="1400" b="0" i="1" smtClean="0">
                            <a:latin typeface="Cambria Math"/>
                          </a:rPr>
                          <m:t>𝑤</m:t>
                        </m:r>
                      </m:e>
                      <m:sub>
                        <m:r>
                          <a:rPr lang="en-US" sz="1400" b="0" i="1" smtClean="0">
                            <a:latin typeface="Cambria Math"/>
                          </a:rPr>
                          <m:t>𝑔</m:t>
                        </m:r>
                      </m:sub>
                    </m:sSub>
                    <m:r>
                      <a:rPr lang="en-US" sz="1400" b="0" i="1" smtClean="0">
                        <a:latin typeface="Cambria Math"/>
                      </a:rPr>
                      <m:t>=</m:t>
                    </m:r>
                    <m:r>
                      <m:rPr>
                        <m:nor/>
                      </m:rPr>
                      <a:rPr lang="en-US" sz="1400" dirty="0"/>
                      <m:t>vertical</m:t>
                    </m:r>
                    <m:r>
                      <m:rPr>
                        <m:nor/>
                      </m:rPr>
                      <a:rPr lang="en-US" sz="1400" dirty="0"/>
                      <m:t> </m:t>
                    </m:r>
                    <m:r>
                      <m:rPr>
                        <m:nor/>
                      </m:rPr>
                      <a:rPr lang="en-US" sz="1400" dirty="0"/>
                      <m:t>gust</m:t>
                    </m:r>
                    <m:r>
                      <a:rPr lang="en-US" sz="1400" b="0" i="1" dirty="0" smtClean="0">
                        <a:latin typeface="Cambria Math"/>
                      </a:rPr>
                      <m:t>,  </m:t>
                    </m:r>
                    <m:sSub>
                      <m:sSubPr>
                        <m:ctrlPr>
                          <a:rPr lang="en-US" sz="1400" b="0" i="1" smtClean="0">
                            <a:latin typeface="Cambria Math" panose="02040503050406030204" pitchFamily="18" charset="0"/>
                          </a:rPr>
                        </m:ctrlPr>
                      </m:sSubPr>
                      <m:e>
                        <m:r>
                          <a:rPr lang="en-US" sz="1400" b="0" i="1" smtClean="0">
                            <a:latin typeface="Cambria Math"/>
                          </a:rPr>
                          <m:t>𝑉</m:t>
                        </m:r>
                      </m:e>
                      <m:sub>
                        <m:r>
                          <a:rPr lang="en-US" sz="1400" b="0" i="1" smtClean="0">
                            <a:latin typeface="Cambria Math"/>
                          </a:rPr>
                          <m:t>𝑎</m:t>
                        </m:r>
                      </m:sub>
                    </m:sSub>
                    <m:r>
                      <a:rPr lang="en-US" sz="1400" b="0" i="1" smtClean="0">
                        <a:latin typeface="Cambria Math"/>
                      </a:rPr>
                      <m:t>=</m:t>
                    </m:r>
                  </m:oMath>
                </a14:m>
                <a:r>
                  <a:rPr lang="en-US" sz="1400" dirty="0"/>
                  <a:t> airspeed</a:t>
                </a:r>
              </a:p>
            </p:txBody>
          </p:sp>
        </mc:Choice>
        <mc:Fallback>
          <p:sp>
            <p:nvSpPr>
              <p:cNvPr id="6" name="TextBox 5"/>
              <p:cNvSpPr txBox="1">
                <a:spLocks noRot="1" noChangeAspect="1" noMove="1" noResize="1" noEditPoints="1" noAdjustHandles="1" noChangeArrowheads="1" noChangeShapeType="1" noTextEdit="1"/>
              </p:cNvSpPr>
              <p:nvPr/>
            </p:nvSpPr>
            <p:spPr>
              <a:xfrm>
                <a:off x="1577367" y="4572518"/>
                <a:ext cx="3802708" cy="325282"/>
              </a:xfrm>
              <a:prstGeom prst="rect">
                <a:avLst/>
              </a:prstGeom>
              <a:blipFill>
                <a:blip r:embed="rId4"/>
                <a:stretch>
                  <a:fillRect t="-1887" b="-16981"/>
                </a:stretch>
              </a:blipFill>
            </p:spPr>
            <p:txBody>
              <a:bodyPr/>
              <a:lstStyle/>
              <a:p>
                <a:r>
                  <a:rPr lang="en-US">
                    <a:noFill/>
                  </a:rPr>
                  <a:t> </a:t>
                </a:r>
              </a:p>
            </p:txBody>
          </p:sp>
        </mc:Fallback>
      </mc:AlternateContent>
    </p:spTree>
    <p:extLst>
      <p:ext uri="{BB962C8B-B14F-4D97-AF65-F5344CB8AC3E}">
        <p14:creationId xmlns:p14="http://schemas.microsoft.com/office/powerpoint/2010/main" val="3502097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8556"/>
            <a:ext cx="9144000" cy="5299444"/>
          </a:xfrm>
          <a:prstGeom prst="rect">
            <a:avLst/>
          </a:prstGeom>
        </p:spPr>
      </p:pic>
      <p:sp>
        <p:nvSpPr>
          <p:cNvPr id="5" name="Title 4"/>
          <p:cNvSpPr>
            <a:spLocks noGrp="1"/>
          </p:cNvSpPr>
          <p:nvPr>
            <p:ph type="title"/>
          </p:nvPr>
        </p:nvSpPr>
        <p:spPr>
          <a:xfrm>
            <a:off x="628650" y="365127"/>
            <a:ext cx="7886700" cy="1038372"/>
          </a:xfrm>
          <a:solidFill>
            <a:schemeClr val="accent5">
              <a:lumMod val="40000"/>
              <a:lumOff val="60000"/>
            </a:schemeClr>
          </a:solidFill>
          <a:scene3d>
            <a:camera prst="orthographicFront"/>
            <a:lightRig rig="threePt" dir="t"/>
          </a:scene3d>
          <a:sp3d>
            <a:bevelT/>
          </a:sp3d>
        </p:spPr>
        <p:txBody>
          <a:bodyPr/>
          <a:lstStyle/>
          <a:p>
            <a:r>
              <a:rPr lang="en-US" dirty="0"/>
              <a:t>Mission Planning Tool for AEORA</a:t>
            </a:r>
          </a:p>
        </p:txBody>
      </p:sp>
    </p:spTree>
    <p:extLst>
      <p:ext uri="{BB962C8B-B14F-4D97-AF65-F5344CB8AC3E}">
        <p14:creationId xmlns:p14="http://schemas.microsoft.com/office/powerpoint/2010/main" val="284700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6" name="Title 5"/>
          <p:cNvSpPr>
            <a:spLocks noGrp="1"/>
          </p:cNvSpPr>
          <p:nvPr>
            <p:ph type="title"/>
          </p:nvPr>
        </p:nvSpPr>
        <p:spPr>
          <a:xfrm>
            <a:off x="628650" y="365127"/>
            <a:ext cx="7886700" cy="1155330"/>
          </a:xfrm>
          <a:solidFill>
            <a:schemeClr val="accent5">
              <a:lumMod val="40000"/>
              <a:lumOff val="60000"/>
            </a:schemeClr>
          </a:solidFill>
          <a:scene3d>
            <a:camera prst="orthographicFront"/>
            <a:lightRig rig="threePt" dir="t"/>
          </a:scene3d>
          <a:sp3d>
            <a:bevelT/>
          </a:sp3d>
        </p:spPr>
        <p:txBody>
          <a:bodyPr/>
          <a:lstStyle/>
          <a:p>
            <a:r>
              <a:rPr lang="en-US" dirty="0"/>
              <a:t>Mission Planning Tool for AEORA</a:t>
            </a:r>
            <a:endParaRPr lang="en-US" dirty="0"/>
          </a:p>
        </p:txBody>
      </p:sp>
    </p:spTree>
    <p:extLst>
      <p:ext uri="{BB962C8B-B14F-4D97-AF65-F5344CB8AC3E}">
        <p14:creationId xmlns:p14="http://schemas.microsoft.com/office/powerpoint/2010/main" val="1252870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38200" y="762000"/>
          <a:ext cx="7680960" cy="5578944"/>
        </p:xfrm>
        <a:graphic>
          <a:graphicData uri="http://schemas.openxmlformats.org/drawingml/2006/table">
            <a:tbl>
              <a:tblPr/>
              <a:tblGrid>
                <a:gridCol w="1639166">
                  <a:extLst>
                    <a:ext uri="{9D8B030D-6E8A-4147-A177-3AD203B41FA5}">
                      <a16:colId xmlns:a16="http://schemas.microsoft.com/office/drawing/2014/main" val="20000"/>
                    </a:ext>
                  </a:extLst>
                </a:gridCol>
                <a:gridCol w="1786270">
                  <a:extLst>
                    <a:ext uri="{9D8B030D-6E8A-4147-A177-3AD203B41FA5}">
                      <a16:colId xmlns:a16="http://schemas.microsoft.com/office/drawing/2014/main" val="20001"/>
                    </a:ext>
                  </a:extLst>
                </a:gridCol>
                <a:gridCol w="1313431">
                  <a:extLst>
                    <a:ext uri="{9D8B030D-6E8A-4147-A177-3AD203B41FA5}">
                      <a16:colId xmlns:a16="http://schemas.microsoft.com/office/drawing/2014/main" val="20002"/>
                    </a:ext>
                  </a:extLst>
                </a:gridCol>
                <a:gridCol w="1260895">
                  <a:extLst>
                    <a:ext uri="{9D8B030D-6E8A-4147-A177-3AD203B41FA5}">
                      <a16:colId xmlns:a16="http://schemas.microsoft.com/office/drawing/2014/main" val="20003"/>
                    </a:ext>
                  </a:extLst>
                </a:gridCol>
                <a:gridCol w="1681198">
                  <a:extLst>
                    <a:ext uri="{9D8B030D-6E8A-4147-A177-3AD203B41FA5}">
                      <a16:colId xmlns:a16="http://schemas.microsoft.com/office/drawing/2014/main" val="20004"/>
                    </a:ext>
                  </a:extLst>
                </a:gridCol>
              </a:tblGrid>
              <a:tr h="260701">
                <a:tc>
                  <a:txBody>
                    <a:bodyPr/>
                    <a:lstStyle/>
                    <a:p>
                      <a:pPr marL="0" marR="0">
                        <a:spcBef>
                          <a:spcPts val="0"/>
                        </a:spcBef>
                        <a:spcAft>
                          <a:spcPts val="0"/>
                        </a:spcAft>
                      </a:pPr>
                      <a:r>
                        <a:rPr lang="en-US" sz="1000" b="1" dirty="0">
                          <a:latin typeface="Times New Roman"/>
                          <a:ea typeface="Times New Roman"/>
                        </a:rPr>
                        <a:t>Phenomenology</a:t>
                      </a:r>
                      <a:endParaRPr lang="en-US" sz="1000" dirty="0">
                        <a:latin typeface="Times New Roman"/>
                        <a:ea typeface="Times New Roman"/>
                      </a:endParaRP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latin typeface="Times New Roman"/>
                          <a:ea typeface="Times New Roman"/>
                        </a:rPr>
                        <a:t>Description (dimensions)</a:t>
                      </a:r>
                      <a:endParaRPr lang="en-US" sz="1000" dirty="0">
                        <a:latin typeface="Times New Roman"/>
                        <a:ea typeface="Times New Roman"/>
                      </a:endParaRP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a:latin typeface="Times New Roman"/>
                          <a:ea typeface="Times New Roman"/>
                        </a:rPr>
                        <a:t>Nominal Magnitudes</a:t>
                      </a:r>
                      <a:endParaRPr lang="en-US" sz="1000">
                        <a:latin typeface="Times New Roman"/>
                        <a:ea typeface="Times New Roman"/>
                      </a:endParaRP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a:latin typeface="Times New Roman"/>
                          <a:ea typeface="Times New Roman"/>
                        </a:rPr>
                        <a:t>Lifecycle Metrics</a:t>
                      </a:r>
                      <a:endParaRPr lang="en-US" sz="1000">
                        <a:latin typeface="Times New Roman"/>
                        <a:ea typeface="Times New Roman"/>
                      </a:endParaRP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a:latin typeface="Times New Roman"/>
                          <a:ea typeface="Times New Roman"/>
                        </a:rPr>
                        <a:t>Remote Sensing Signatures</a:t>
                      </a:r>
                      <a:endParaRPr lang="en-US" sz="1000">
                        <a:latin typeface="Times New Roman"/>
                        <a:ea typeface="Times New Roman"/>
                      </a:endParaRP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5677">
                <a:tc>
                  <a:txBody>
                    <a:bodyPr/>
                    <a:lstStyle/>
                    <a:p>
                      <a:pPr marL="0" marR="0">
                        <a:spcBef>
                          <a:spcPts val="0"/>
                        </a:spcBef>
                        <a:spcAft>
                          <a:spcPts val="0"/>
                        </a:spcAft>
                      </a:pPr>
                      <a:r>
                        <a:rPr lang="en-US" sz="1000" b="1" dirty="0">
                          <a:latin typeface="Times New Roman"/>
                          <a:ea typeface="Times New Roman"/>
                        </a:rPr>
                        <a:t>Thermals</a:t>
                      </a:r>
                      <a:r>
                        <a:rPr lang="en-US" sz="1000" dirty="0">
                          <a:latin typeface="Times New Roman"/>
                          <a:ea typeface="Times New Roman"/>
                        </a:rPr>
                        <a:t> (non-</a:t>
                      </a:r>
                      <a:r>
                        <a:rPr lang="en-US" sz="1000" dirty="0" err="1">
                          <a:latin typeface="Times New Roman"/>
                          <a:ea typeface="Times New Roman"/>
                        </a:rPr>
                        <a:t>orographic</a:t>
                      </a:r>
                      <a:r>
                        <a:rPr lang="en-US" sz="1000" dirty="0">
                          <a:latin typeface="Times New Roman"/>
                          <a:ea typeface="Times New Roman"/>
                        </a:rPr>
                        <a:t>); triggered by differential surface heating</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Few 100 meters in diameter; vertical extent controlled by environmental structure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1- 5 m/s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May last for large fraction of an hour; daytime features only</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Convergence</a:t>
                      </a:r>
                    </a:p>
                    <a:p>
                      <a:pPr marL="0" marR="0">
                        <a:spcBef>
                          <a:spcPts val="0"/>
                        </a:spcBef>
                        <a:spcAft>
                          <a:spcPts val="0"/>
                        </a:spcAft>
                      </a:pPr>
                      <a:r>
                        <a:rPr lang="en-US" sz="1000">
                          <a:latin typeface="Times New Roman"/>
                          <a:ea typeface="Times New Roman"/>
                        </a:rPr>
                        <a:t>Optical depth</a:t>
                      </a:r>
                    </a:p>
                    <a:p>
                      <a:pPr marL="0" marR="0">
                        <a:spcBef>
                          <a:spcPts val="0"/>
                        </a:spcBef>
                        <a:spcAft>
                          <a:spcPts val="0"/>
                        </a:spcAft>
                      </a:pPr>
                      <a:r>
                        <a:rPr lang="en-US" sz="1000">
                          <a:latin typeface="Times New Roman"/>
                          <a:ea typeface="Times New Roman"/>
                        </a:rPr>
                        <a:t>Temperature</a:t>
                      </a:r>
                    </a:p>
                    <a:p>
                      <a:pPr marL="0" marR="0">
                        <a:spcBef>
                          <a:spcPts val="0"/>
                        </a:spcBef>
                        <a:spcAft>
                          <a:spcPts val="0"/>
                        </a:spcAft>
                      </a:pPr>
                      <a:r>
                        <a:rPr lang="en-US" sz="1000">
                          <a:latin typeface="Times New Roman"/>
                          <a:ea typeface="Times New Roman"/>
                        </a:rPr>
                        <a:t>Refractive turbulence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25677">
                <a:tc>
                  <a:txBody>
                    <a:bodyPr/>
                    <a:lstStyle/>
                    <a:p>
                      <a:pPr marL="0" marR="0">
                        <a:spcBef>
                          <a:spcPts val="0"/>
                        </a:spcBef>
                        <a:spcAft>
                          <a:spcPts val="0"/>
                        </a:spcAft>
                      </a:pPr>
                      <a:r>
                        <a:rPr lang="en-US" sz="1000" b="1" dirty="0">
                          <a:latin typeface="Times New Roman"/>
                          <a:ea typeface="Times New Roman"/>
                        </a:rPr>
                        <a:t>Thermals </a:t>
                      </a:r>
                      <a:r>
                        <a:rPr lang="en-US" sz="1000" dirty="0">
                          <a:latin typeface="Times New Roman"/>
                          <a:ea typeface="Times New Roman"/>
                        </a:rPr>
                        <a:t>(slopes); driven  by differential heating of sloped surfaces during direct solar illumination</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100’s meter diameter; vertical extent limited by environmental structure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1 -5 m/s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May last for hours during the daytime.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Convergence</a:t>
                      </a:r>
                    </a:p>
                    <a:p>
                      <a:pPr marL="0" marR="0">
                        <a:spcBef>
                          <a:spcPts val="0"/>
                        </a:spcBef>
                        <a:spcAft>
                          <a:spcPts val="0"/>
                        </a:spcAft>
                      </a:pPr>
                      <a:r>
                        <a:rPr lang="en-US" sz="1000">
                          <a:latin typeface="Times New Roman"/>
                          <a:ea typeface="Times New Roman"/>
                        </a:rPr>
                        <a:t>Optical depth</a:t>
                      </a:r>
                    </a:p>
                    <a:p>
                      <a:pPr marL="0" marR="0">
                        <a:spcBef>
                          <a:spcPts val="0"/>
                        </a:spcBef>
                        <a:spcAft>
                          <a:spcPts val="0"/>
                        </a:spcAft>
                      </a:pPr>
                      <a:r>
                        <a:rPr lang="en-US" sz="1000">
                          <a:latin typeface="Times New Roman"/>
                          <a:ea typeface="Times New Roman"/>
                        </a:rPr>
                        <a:t>Temperature</a:t>
                      </a:r>
                    </a:p>
                    <a:p>
                      <a:pPr marL="0" marR="0">
                        <a:spcBef>
                          <a:spcPts val="0"/>
                        </a:spcBef>
                        <a:spcAft>
                          <a:spcPts val="0"/>
                        </a:spcAft>
                      </a:pPr>
                      <a:r>
                        <a:rPr lang="en-US" sz="1000">
                          <a:latin typeface="Times New Roman"/>
                          <a:ea typeface="Times New Roman"/>
                        </a:rPr>
                        <a:t>Refractive turbulence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8505">
                <a:tc>
                  <a:txBody>
                    <a:bodyPr/>
                    <a:lstStyle/>
                    <a:p>
                      <a:pPr marL="0" marR="0">
                        <a:spcBef>
                          <a:spcPts val="0"/>
                        </a:spcBef>
                        <a:spcAft>
                          <a:spcPts val="0"/>
                        </a:spcAft>
                      </a:pPr>
                      <a:r>
                        <a:rPr lang="en-US" sz="1000" b="1" dirty="0">
                          <a:latin typeface="Times New Roman"/>
                          <a:ea typeface="Times New Roman"/>
                        </a:rPr>
                        <a:t>Organized Large Eddies </a:t>
                      </a:r>
                      <a:r>
                        <a:rPr lang="en-US" sz="1000" dirty="0">
                          <a:latin typeface="Times New Roman"/>
                          <a:ea typeface="Times New Roman"/>
                        </a:rPr>
                        <a:t>(OLEs); upward branch of a semi-closed vertical circulation within the PBL</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marL="0" marR="0">
                        <a:spcBef>
                          <a:spcPts val="0"/>
                        </a:spcBef>
                        <a:spcAft>
                          <a:spcPts val="0"/>
                        </a:spcAft>
                      </a:pPr>
                      <a:r>
                        <a:rPr lang="en-US" sz="1000">
                          <a:latin typeface="Times New Roman"/>
                          <a:ea typeface="Times New Roman"/>
                        </a:rPr>
                        <a:t>A few 100 meters in diameter; vertical extent defined by depth of PBL; organized in lines allowing “next AA” to be more easily predicted than thermals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1 – 3 m/s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May last for hours but with much variation in strength; Not much known about night-time characteristics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Convergence</a:t>
                      </a:r>
                    </a:p>
                    <a:p>
                      <a:pPr marL="0" marR="0">
                        <a:spcBef>
                          <a:spcPts val="0"/>
                        </a:spcBef>
                        <a:spcAft>
                          <a:spcPts val="0"/>
                        </a:spcAft>
                      </a:pPr>
                      <a:r>
                        <a:rPr lang="en-US" sz="1000">
                          <a:latin typeface="Times New Roman"/>
                          <a:ea typeface="Times New Roman"/>
                        </a:rPr>
                        <a:t>Optical depth</a:t>
                      </a:r>
                    </a:p>
                    <a:p>
                      <a:pPr marL="0" marR="0">
                        <a:spcBef>
                          <a:spcPts val="0"/>
                        </a:spcBef>
                        <a:spcAft>
                          <a:spcPts val="0"/>
                        </a:spcAft>
                      </a:pPr>
                      <a:r>
                        <a:rPr lang="en-US" sz="1000">
                          <a:latin typeface="Times New Roman"/>
                          <a:ea typeface="Times New Roman"/>
                        </a:rPr>
                        <a:t>Refractive turbulence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82100">
                <a:tc>
                  <a:txBody>
                    <a:bodyPr/>
                    <a:lstStyle/>
                    <a:p>
                      <a:pPr marL="0" marR="0">
                        <a:spcBef>
                          <a:spcPts val="0"/>
                        </a:spcBef>
                        <a:spcAft>
                          <a:spcPts val="0"/>
                        </a:spcAft>
                      </a:pPr>
                      <a:r>
                        <a:rPr lang="en-US" sz="1000" b="1" dirty="0">
                          <a:latin typeface="Times New Roman"/>
                          <a:ea typeface="Times New Roman"/>
                        </a:rPr>
                        <a:t>Obstacle flow</a:t>
                      </a:r>
                      <a:r>
                        <a:rPr lang="en-US" sz="1000" dirty="0">
                          <a:latin typeface="Times New Roman"/>
                          <a:ea typeface="Times New Roman"/>
                        </a:rPr>
                        <a:t>; Strong horizontal flow deflected upward by </a:t>
                      </a:r>
                      <a:r>
                        <a:rPr lang="en-US" sz="1000" dirty="0" err="1">
                          <a:latin typeface="Times New Roman"/>
                          <a:ea typeface="Times New Roman"/>
                        </a:rPr>
                        <a:t>orography</a:t>
                      </a:r>
                      <a:r>
                        <a:rPr lang="en-US" sz="1000" dirty="0">
                          <a:latin typeface="Times New Roman"/>
                          <a:ea typeface="Times New Roman"/>
                        </a:rPr>
                        <a:t> and </a:t>
                      </a:r>
                      <a:r>
                        <a:rPr lang="en-US" sz="1000" dirty="0" err="1">
                          <a:latin typeface="Times New Roman"/>
                          <a:ea typeface="Times New Roman"/>
                        </a:rPr>
                        <a:t>airmass</a:t>
                      </a:r>
                      <a:r>
                        <a:rPr lang="en-US" sz="1000" dirty="0">
                          <a:latin typeface="Times New Roman"/>
                          <a:ea typeface="Times New Roman"/>
                        </a:rPr>
                        <a:t> collisions; (ridge soaring; frontal soaring) </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marL="0" marR="0">
                        <a:spcBef>
                          <a:spcPts val="0"/>
                        </a:spcBef>
                        <a:spcAft>
                          <a:spcPts val="0"/>
                        </a:spcAft>
                      </a:pPr>
                      <a:r>
                        <a:rPr lang="en-US" sz="1000">
                          <a:latin typeface="Times New Roman"/>
                          <a:ea typeface="Times New Roman"/>
                        </a:rPr>
                        <a:t>Many miles in horizontal extent; vertical extent usually a few 100 meters above ridge line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1 – 10 m/s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May last for many hours and vary as the horizontal flow varies; Occurs at all hours of the day.</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The obstacle</a:t>
                      </a:r>
                    </a:p>
                    <a:p>
                      <a:pPr marL="0" marR="0">
                        <a:spcBef>
                          <a:spcPts val="0"/>
                        </a:spcBef>
                        <a:spcAft>
                          <a:spcPts val="0"/>
                        </a:spcAft>
                      </a:pPr>
                      <a:r>
                        <a:rPr lang="en-US" sz="1000" dirty="0">
                          <a:latin typeface="Times New Roman"/>
                          <a:ea typeface="Times New Roman"/>
                        </a:rPr>
                        <a:t>Convergence</a:t>
                      </a:r>
                    </a:p>
                    <a:p>
                      <a:pPr marL="0" marR="0">
                        <a:spcBef>
                          <a:spcPts val="0"/>
                        </a:spcBef>
                        <a:spcAft>
                          <a:spcPts val="0"/>
                        </a:spcAft>
                      </a:pPr>
                      <a:r>
                        <a:rPr lang="en-US" sz="1000" dirty="0">
                          <a:latin typeface="Times New Roman"/>
                          <a:ea typeface="Times New Roman"/>
                        </a:rPr>
                        <a:t>Optical depth</a:t>
                      </a:r>
                    </a:p>
                    <a:p>
                      <a:pPr marL="0" marR="0">
                        <a:spcBef>
                          <a:spcPts val="0"/>
                        </a:spcBef>
                        <a:spcAft>
                          <a:spcPts val="0"/>
                        </a:spcAft>
                      </a:pPr>
                      <a:r>
                        <a:rPr lang="en-US" sz="1000" dirty="0">
                          <a:latin typeface="Times New Roman"/>
                          <a:ea typeface="Times New Roman"/>
                        </a:rPr>
                        <a:t>Refractive turbulence </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25677">
                <a:tc>
                  <a:txBody>
                    <a:bodyPr/>
                    <a:lstStyle/>
                    <a:p>
                      <a:pPr marL="0" marR="0">
                        <a:spcBef>
                          <a:spcPts val="0"/>
                        </a:spcBef>
                        <a:spcAft>
                          <a:spcPts val="0"/>
                        </a:spcAft>
                      </a:pPr>
                      <a:r>
                        <a:rPr lang="en-US" sz="1000" b="1" dirty="0">
                          <a:latin typeface="Times New Roman"/>
                          <a:ea typeface="Times New Roman"/>
                        </a:rPr>
                        <a:t>Cloud updrafts; </a:t>
                      </a:r>
                      <a:r>
                        <a:rPr lang="en-US" sz="1000" dirty="0">
                          <a:latin typeface="Times New Roman"/>
                          <a:ea typeface="Times New Roman"/>
                        </a:rPr>
                        <a:t>main targets are cloud base updrafts of non- or lightly precipitating cumuli.</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marL="0" marR="0">
                        <a:spcBef>
                          <a:spcPts val="0"/>
                        </a:spcBef>
                        <a:spcAft>
                          <a:spcPts val="0"/>
                        </a:spcAft>
                      </a:pPr>
                      <a:r>
                        <a:rPr lang="en-US" sz="1000">
                          <a:latin typeface="Times New Roman"/>
                          <a:ea typeface="Times New Roman"/>
                        </a:rPr>
                        <a:t>Dimensions similar to thermals (a few 100’s of meters); vertical extent can be 1000’s of meters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1 – 5 m/s depending upon atmospheric stability.</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A few minutes, maximum duration ~ 10  minutes.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The cloud</a:t>
                      </a:r>
                    </a:p>
                    <a:p>
                      <a:pPr marL="0" marR="0">
                        <a:spcBef>
                          <a:spcPts val="0"/>
                        </a:spcBef>
                        <a:spcAft>
                          <a:spcPts val="0"/>
                        </a:spcAft>
                      </a:pPr>
                      <a:r>
                        <a:rPr lang="en-US" sz="1000" dirty="0">
                          <a:latin typeface="Times New Roman"/>
                          <a:ea typeface="Times New Roman"/>
                        </a:rPr>
                        <a:t>Convergence</a:t>
                      </a:r>
                    </a:p>
                    <a:p>
                      <a:pPr marL="0" marR="0">
                        <a:spcBef>
                          <a:spcPts val="0"/>
                        </a:spcBef>
                        <a:spcAft>
                          <a:spcPts val="0"/>
                        </a:spcAft>
                      </a:pPr>
                      <a:r>
                        <a:rPr lang="en-US" sz="1000" dirty="0">
                          <a:latin typeface="Times New Roman"/>
                          <a:ea typeface="Times New Roman"/>
                        </a:rPr>
                        <a:t>Temperature</a:t>
                      </a:r>
                    </a:p>
                    <a:p>
                      <a:pPr marL="0" marR="0">
                        <a:spcBef>
                          <a:spcPts val="0"/>
                        </a:spcBef>
                        <a:spcAft>
                          <a:spcPts val="0"/>
                        </a:spcAft>
                      </a:pPr>
                      <a:r>
                        <a:rPr lang="en-US" sz="1000" dirty="0">
                          <a:latin typeface="Times New Roman"/>
                          <a:ea typeface="Times New Roman"/>
                        </a:rPr>
                        <a:t>Precipitation</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5677">
                <a:tc>
                  <a:txBody>
                    <a:bodyPr/>
                    <a:lstStyle/>
                    <a:p>
                      <a:pPr marL="0" marR="0">
                        <a:spcBef>
                          <a:spcPts val="0"/>
                        </a:spcBef>
                        <a:spcAft>
                          <a:spcPts val="0"/>
                        </a:spcAft>
                      </a:pPr>
                      <a:r>
                        <a:rPr lang="en-US" sz="1000" b="1" dirty="0">
                          <a:latin typeface="Times New Roman"/>
                          <a:ea typeface="Times New Roman"/>
                        </a:rPr>
                        <a:t>Mountain Waves </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marL="0" marR="0">
                        <a:spcBef>
                          <a:spcPts val="0"/>
                        </a:spcBef>
                        <a:spcAft>
                          <a:spcPts val="0"/>
                        </a:spcAft>
                      </a:pPr>
                      <a:r>
                        <a:rPr lang="en-US" sz="1000">
                          <a:latin typeface="Times New Roman"/>
                          <a:ea typeface="Times New Roman"/>
                        </a:rPr>
                        <a:t>Horizontal extent of many km; Vertical extent of 10’s of km possible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Up to 10 m/s vertical velocities distributed in bands downwind of ridge line.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May last for hours throughout entire diurnal cycle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Vertical motions; visual wave clouds on occasion.</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9253">
                <a:tc>
                  <a:txBody>
                    <a:bodyPr/>
                    <a:lstStyle/>
                    <a:p>
                      <a:pPr marL="0" marR="0">
                        <a:spcBef>
                          <a:spcPts val="0"/>
                        </a:spcBef>
                        <a:spcAft>
                          <a:spcPts val="0"/>
                        </a:spcAft>
                      </a:pPr>
                      <a:r>
                        <a:rPr lang="en-US" sz="1000" b="1" dirty="0">
                          <a:latin typeface="Times New Roman"/>
                          <a:ea typeface="Times New Roman"/>
                        </a:rPr>
                        <a:t>Gravity waves </a:t>
                      </a:r>
                      <a:r>
                        <a:rPr lang="en-US" sz="1000" dirty="0">
                          <a:latin typeface="Times New Roman"/>
                          <a:ea typeface="Times New Roman"/>
                        </a:rPr>
                        <a:t>on density interface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Horizontal extent of many kms (50 – 500); Vertical extent of 5 – 10 km</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1 – 3 m/s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1 – 3 hours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Vertical motions</a:t>
                      </a:r>
                    </a:p>
                    <a:p>
                      <a:pPr marL="0" marR="0">
                        <a:spcBef>
                          <a:spcPts val="0"/>
                        </a:spcBef>
                        <a:spcAft>
                          <a:spcPts val="0"/>
                        </a:spcAft>
                      </a:pPr>
                      <a:r>
                        <a:rPr lang="en-US" sz="1000" dirty="0">
                          <a:latin typeface="Times New Roman"/>
                          <a:ea typeface="Times New Roman"/>
                        </a:rPr>
                        <a:t>Inversions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25677">
                <a:tc>
                  <a:txBody>
                    <a:bodyPr/>
                    <a:lstStyle/>
                    <a:p>
                      <a:pPr marL="0" marR="0">
                        <a:spcBef>
                          <a:spcPts val="0"/>
                        </a:spcBef>
                        <a:spcAft>
                          <a:spcPts val="0"/>
                        </a:spcAft>
                      </a:pPr>
                      <a:r>
                        <a:rPr lang="en-US" sz="1000" b="1" dirty="0">
                          <a:latin typeface="Times New Roman"/>
                          <a:ea typeface="Times New Roman"/>
                        </a:rPr>
                        <a:t>Shear layers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marL="0" marR="0">
                        <a:spcBef>
                          <a:spcPts val="0"/>
                        </a:spcBef>
                        <a:spcAft>
                          <a:spcPts val="0"/>
                        </a:spcAft>
                      </a:pPr>
                      <a:r>
                        <a:rPr lang="en-US" sz="1000">
                          <a:latin typeface="Times New Roman"/>
                          <a:ea typeface="Times New Roman"/>
                        </a:rPr>
                        <a:t>Horizontal extent of many kms defined by surface topography and atmospheric structures; vertical extent a few 100 meters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10 – 25m/s with a maximum near 100 -300 meters.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Times New Roman"/>
                          <a:ea typeface="Times New Roman"/>
                        </a:rPr>
                        <a:t>May persist for several days lasting through the nighttime</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Times New Roman"/>
                          <a:ea typeface="Times New Roman"/>
                        </a:rPr>
                        <a:t>Horizontal wind speed;</a:t>
                      </a:r>
                    </a:p>
                    <a:p>
                      <a:pPr marL="0" marR="0">
                        <a:spcBef>
                          <a:spcPts val="0"/>
                        </a:spcBef>
                        <a:spcAft>
                          <a:spcPts val="0"/>
                        </a:spcAft>
                      </a:pPr>
                      <a:r>
                        <a:rPr lang="en-US" sz="1000" dirty="0">
                          <a:latin typeface="Times New Roman"/>
                          <a:ea typeface="Times New Roman"/>
                        </a:rPr>
                        <a:t>Optical depths</a:t>
                      </a:r>
                    </a:p>
                  </a:txBody>
                  <a:tcPr marL="62425" marR="62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11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113" name="TextBox 9"/>
          <p:cNvSpPr txBox="1">
            <a:spLocks noChangeArrowheads="1"/>
          </p:cNvSpPr>
          <p:nvPr/>
        </p:nvSpPr>
        <p:spPr bwMode="auto">
          <a:xfrm>
            <a:off x="2133600" y="304800"/>
            <a:ext cx="5075238" cy="461963"/>
          </a:xfrm>
          <a:prstGeom prst="rect">
            <a:avLst/>
          </a:prstGeom>
          <a:noFill/>
          <a:ln w="9525">
            <a:noFill/>
            <a:miter lim="800000"/>
            <a:headEnd/>
            <a:tailEnd/>
          </a:ln>
        </p:spPr>
        <p:txBody>
          <a:bodyPr wrap="none">
            <a:spAutoFit/>
          </a:bodyPr>
          <a:lstStyle/>
          <a:p>
            <a:r>
              <a:rPr lang="en-US" sz="2400" b="1">
                <a:latin typeface="Times New Roman" pitchFamily="18" charset="0"/>
                <a:cs typeface="Times New Roman" pitchFamily="18" charset="0"/>
              </a:rPr>
              <a:t>Potential atmospheric energy sources</a:t>
            </a:r>
          </a:p>
        </p:txBody>
      </p:sp>
      <p:sp>
        <p:nvSpPr>
          <p:cNvPr id="2114" name="TextBox 10"/>
          <p:cNvSpPr txBox="1">
            <a:spLocks noChangeArrowheads="1"/>
          </p:cNvSpPr>
          <p:nvPr/>
        </p:nvSpPr>
        <p:spPr bwMode="auto">
          <a:xfrm>
            <a:off x="6477000" y="6400800"/>
            <a:ext cx="1789113" cy="307975"/>
          </a:xfrm>
          <a:prstGeom prst="rect">
            <a:avLst/>
          </a:prstGeom>
          <a:noFill/>
          <a:ln w="9525">
            <a:noFill/>
            <a:miter lim="800000"/>
            <a:headEnd/>
            <a:tailEnd/>
          </a:ln>
        </p:spPr>
        <p:txBody>
          <a:bodyPr wrap="none">
            <a:spAutoFit/>
          </a:bodyPr>
          <a:lstStyle/>
          <a:p>
            <a:r>
              <a:rPr lang="en-US" sz="1400">
                <a:latin typeface="Calibri" pitchFamily="34" charset="0"/>
              </a:rPr>
              <a:t>Source: SWA (Emmitt)</a:t>
            </a:r>
          </a:p>
        </p:txBody>
      </p:sp>
      <p:sp>
        <p:nvSpPr>
          <p:cNvPr id="12" name="Rectangle 11"/>
          <p:cNvSpPr/>
          <p:nvPr/>
        </p:nvSpPr>
        <p:spPr>
          <a:xfrm>
            <a:off x="1219200" y="6477000"/>
            <a:ext cx="914400" cy="228600"/>
          </a:xfrm>
          <a:prstGeom prst="rect">
            <a:avLst/>
          </a:prstGeom>
          <a:solidFill>
            <a:srgbClr val="17F57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16" name="TextBox 12"/>
          <p:cNvSpPr txBox="1">
            <a:spLocks noChangeArrowheads="1"/>
          </p:cNvSpPr>
          <p:nvPr/>
        </p:nvSpPr>
        <p:spPr bwMode="auto">
          <a:xfrm>
            <a:off x="2133600" y="6400800"/>
            <a:ext cx="3927475" cy="307975"/>
          </a:xfrm>
          <a:prstGeom prst="rect">
            <a:avLst/>
          </a:prstGeom>
          <a:noFill/>
          <a:ln w="9525">
            <a:noFill/>
            <a:miter lim="800000"/>
            <a:headEnd/>
            <a:tailEnd/>
          </a:ln>
        </p:spPr>
        <p:txBody>
          <a:bodyPr wrap="none">
            <a:spAutoFit/>
          </a:bodyPr>
          <a:lstStyle/>
          <a:p>
            <a:r>
              <a:rPr lang="en-US" sz="1400">
                <a:latin typeface="Calibri" pitchFamily="34" charset="0"/>
              </a:rPr>
              <a:t>= features studied with airborne Doppler wind lidar</a:t>
            </a:r>
          </a:p>
        </p:txBody>
      </p:sp>
    </p:spTree>
    <p:extLst>
      <p:ext uri="{BB962C8B-B14F-4D97-AF65-F5344CB8AC3E}">
        <p14:creationId xmlns:p14="http://schemas.microsoft.com/office/powerpoint/2010/main" val="231839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AEORA Software Package</a:t>
            </a:r>
          </a:p>
        </p:txBody>
      </p:sp>
      <p:sp>
        <p:nvSpPr>
          <p:cNvPr id="5" name="Rectangle 4"/>
          <p:cNvSpPr/>
          <p:nvPr/>
        </p:nvSpPr>
        <p:spPr>
          <a:xfrm>
            <a:off x="1066800" y="1676400"/>
            <a:ext cx="2743200" cy="1295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AMPT</a:t>
            </a:r>
          </a:p>
          <a:p>
            <a:pPr algn="ctr"/>
            <a:r>
              <a:rPr lang="en-US" sz="1600" dirty="0">
                <a:solidFill>
                  <a:schemeClr val="tx1"/>
                </a:solidFill>
              </a:rPr>
              <a:t>AEORA Mission Planning Tool</a:t>
            </a:r>
          </a:p>
        </p:txBody>
      </p:sp>
      <p:sp>
        <p:nvSpPr>
          <p:cNvPr id="6" name="Rectangle 5"/>
          <p:cNvSpPr/>
          <p:nvPr/>
        </p:nvSpPr>
        <p:spPr>
          <a:xfrm>
            <a:off x="4876800" y="1676400"/>
            <a:ext cx="2971800" cy="1295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AOPP</a:t>
            </a:r>
          </a:p>
          <a:p>
            <a:pPr algn="ctr"/>
            <a:r>
              <a:rPr lang="en-US" sz="1600" dirty="0">
                <a:solidFill>
                  <a:schemeClr val="tx1"/>
                </a:solidFill>
              </a:rPr>
              <a:t>AEORA Onboard Path Planner</a:t>
            </a:r>
          </a:p>
          <a:p>
            <a:pPr algn="ctr"/>
            <a:endParaRPr lang="en-US" dirty="0">
              <a:solidFill>
                <a:schemeClr val="tx1"/>
              </a:solidFill>
            </a:endParaRPr>
          </a:p>
        </p:txBody>
      </p:sp>
      <p:sp>
        <p:nvSpPr>
          <p:cNvPr id="7" name="Rectangle 6"/>
          <p:cNvSpPr/>
          <p:nvPr/>
        </p:nvSpPr>
        <p:spPr>
          <a:xfrm>
            <a:off x="4876800" y="3352800"/>
            <a:ext cx="2971800" cy="1219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FTIG</a:t>
            </a:r>
          </a:p>
          <a:p>
            <a:pPr algn="ctr"/>
            <a:r>
              <a:rPr lang="en-US" sz="1600" dirty="0">
                <a:solidFill>
                  <a:schemeClr val="tx1"/>
                </a:solidFill>
              </a:rPr>
              <a:t>Flight Trajectory Instruction Generator</a:t>
            </a:r>
          </a:p>
        </p:txBody>
      </p:sp>
      <p:sp>
        <p:nvSpPr>
          <p:cNvPr id="8" name="Rectangle 7"/>
          <p:cNvSpPr/>
          <p:nvPr/>
        </p:nvSpPr>
        <p:spPr>
          <a:xfrm>
            <a:off x="4876800" y="4953000"/>
            <a:ext cx="29718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FCSI</a:t>
            </a:r>
          </a:p>
          <a:p>
            <a:pPr algn="ctr"/>
            <a:r>
              <a:rPr lang="en-US" sz="1600" dirty="0">
                <a:solidFill>
                  <a:schemeClr val="tx1"/>
                </a:solidFill>
              </a:rPr>
              <a:t>Flight Control System Interface</a:t>
            </a:r>
          </a:p>
          <a:p>
            <a:pPr algn="ctr"/>
            <a:endParaRPr lang="en-US" dirty="0">
              <a:solidFill>
                <a:schemeClr val="tx1"/>
              </a:solidFill>
            </a:endParaRPr>
          </a:p>
        </p:txBody>
      </p:sp>
      <p:sp>
        <p:nvSpPr>
          <p:cNvPr id="9" name="Right Arrow 8"/>
          <p:cNvSpPr/>
          <p:nvPr/>
        </p:nvSpPr>
        <p:spPr>
          <a:xfrm>
            <a:off x="3810000" y="2133600"/>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5410200" y="29718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 Arrow 10"/>
          <p:cNvSpPr/>
          <p:nvPr/>
        </p:nvSpPr>
        <p:spPr>
          <a:xfrm rot="16200000">
            <a:off x="3552798" y="2543202"/>
            <a:ext cx="895402" cy="1752598"/>
          </a:xfrm>
          <a:prstGeom prst="bentArrow">
            <a:avLst>
              <a:gd name="adj1" fmla="val 25000"/>
              <a:gd name="adj2" fmla="val 2436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wn Arrow 11"/>
          <p:cNvSpPr/>
          <p:nvPr/>
        </p:nvSpPr>
        <p:spPr>
          <a:xfrm>
            <a:off x="7086600" y="2971800"/>
            <a:ext cx="304800" cy="3810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248400" y="4572000"/>
            <a:ext cx="304800" cy="3810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19200" y="3886200"/>
            <a:ext cx="1702454" cy="369332"/>
          </a:xfrm>
          <a:prstGeom prst="rect">
            <a:avLst/>
          </a:prstGeom>
          <a:noFill/>
        </p:spPr>
        <p:txBody>
          <a:bodyPr wrap="none" rtlCol="0">
            <a:spAutoFit/>
          </a:bodyPr>
          <a:lstStyle/>
          <a:p>
            <a:r>
              <a:rPr lang="en-US" dirty="0"/>
              <a:t>Simulation cycle</a:t>
            </a:r>
          </a:p>
        </p:txBody>
      </p:sp>
      <p:cxnSp>
        <p:nvCxnSpPr>
          <p:cNvPr id="16" name="Straight Arrow Connector 15"/>
          <p:cNvCxnSpPr>
            <a:stCxn id="14" idx="3"/>
          </p:cNvCxnSpPr>
          <p:nvPr/>
        </p:nvCxnSpPr>
        <p:spPr>
          <a:xfrm flipV="1">
            <a:off x="2921654" y="3733800"/>
            <a:ext cx="431146" cy="3370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52800" y="4572000"/>
            <a:ext cx="1014188" cy="369332"/>
          </a:xfrm>
          <a:prstGeom prst="rect">
            <a:avLst/>
          </a:prstGeom>
          <a:noFill/>
        </p:spPr>
        <p:txBody>
          <a:bodyPr wrap="none" rtlCol="0">
            <a:spAutoFit/>
          </a:bodyPr>
          <a:lstStyle/>
          <a:p>
            <a:r>
              <a:rPr lang="en-US" dirty="0" err="1"/>
              <a:t>Realtime</a:t>
            </a:r>
            <a:endParaRPr lang="en-US" dirty="0"/>
          </a:p>
        </p:txBody>
      </p:sp>
      <p:cxnSp>
        <p:nvCxnSpPr>
          <p:cNvPr id="19" name="Straight Arrow Connector 18"/>
          <p:cNvCxnSpPr>
            <a:stCxn id="17" idx="3"/>
          </p:cNvCxnSpPr>
          <p:nvPr/>
        </p:nvCxnSpPr>
        <p:spPr>
          <a:xfrm flipV="1">
            <a:off x="4366988" y="4724400"/>
            <a:ext cx="1957612" cy="322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086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2237"/>
            <a:ext cx="7886700" cy="1325563"/>
          </a:xfrm>
        </p:spPr>
        <p:txBody>
          <a:bodyPr>
            <a:normAutofit/>
          </a:bodyPr>
          <a:lstStyle/>
          <a:p>
            <a:pPr algn="ctr"/>
            <a:r>
              <a:rPr lang="en-US" dirty="0"/>
              <a:t>AOPP</a:t>
            </a:r>
            <a:br>
              <a:rPr lang="en-US" dirty="0"/>
            </a:br>
            <a:r>
              <a:rPr lang="en-US" dirty="0"/>
              <a:t>(AEORA Onboard Path Planner)</a:t>
            </a:r>
          </a:p>
        </p:txBody>
      </p:sp>
      <p:sp>
        <p:nvSpPr>
          <p:cNvPr id="3" name="Rectangle 2"/>
          <p:cNvSpPr/>
          <p:nvPr/>
        </p:nvSpPr>
        <p:spPr>
          <a:xfrm>
            <a:off x="2819400" y="2590800"/>
            <a:ext cx="3200400" cy="12192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AOPP*</a:t>
            </a:r>
          </a:p>
        </p:txBody>
      </p:sp>
      <p:sp>
        <p:nvSpPr>
          <p:cNvPr id="5" name="Rectangle 4"/>
          <p:cNvSpPr/>
          <p:nvPr/>
        </p:nvSpPr>
        <p:spPr>
          <a:xfrm>
            <a:off x="762000" y="1752600"/>
            <a:ext cx="17526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AMPT Wind Fields </a:t>
            </a:r>
          </a:p>
        </p:txBody>
      </p:sp>
      <p:sp>
        <p:nvSpPr>
          <p:cNvPr id="7" name="Rectangle 6"/>
          <p:cNvSpPr/>
          <p:nvPr/>
        </p:nvSpPr>
        <p:spPr>
          <a:xfrm>
            <a:off x="1143000" y="3048000"/>
            <a:ext cx="12954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AMPT PDFs</a:t>
            </a:r>
          </a:p>
        </p:txBody>
      </p:sp>
      <p:sp>
        <p:nvSpPr>
          <p:cNvPr id="8" name="Oval 7"/>
          <p:cNvSpPr/>
          <p:nvPr/>
        </p:nvSpPr>
        <p:spPr>
          <a:xfrm>
            <a:off x="3581400" y="1447800"/>
            <a:ext cx="15240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Lidar</a:t>
            </a:r>
            <a:r>
              <a:rPr lang="en-US" dirty="0">
                <a:solidFill>
                  <a:schemeClr val="tx1"/>
                </a:solidFill>
              </a:rPr>
              <a:t> returns</a:t>
            </a:r>
          </a:p>
        </p:txBody>
      </p:sp>
      <p:sp>
        <p:nvSpPr>
          <p:cNvPr id="9" name="Oval 8"/>
          <p:cNvSpPr/>
          <p:nvPr/>
        </p:nvSpPr>
        <p:spPr>
          <a:xfrm>
            <a:off x="3200400" y="4114800"/>
            <a:ext cx="21336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Passive sensor returns</a:t>
            </a:r>
          </a:p>
        </p:txBody>
      </p:sp>
      <p:sp>
        <p:nvSpPr>
          <p:cNvPr id="11" name="Rectangle 10"/>
          <p:cNvSpPr/>
          <p:nvPr/>
        </p:nvSpPr>
        <p:spPr>
          <a:xfrm>
            <a:off x="6705600" y="2819400"/>
            <a:ext cx="1447800"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Segmented path updates for FTIG</a:t>
            </a:r>
          </a:p>
        </p:txBody>
      </p:sp>
      <p:sp>
        <p:nvSpPr>
          <p:cNvPr id="12" name="Rectangle 11"/>
          <p:cNvSpPr/>
          <p:nvPr/>
        </p:nvSpPr>
        <p:spPr>
          <a:xfrm>
            <a:off x="685800" y="4038600"/>
            <a:ext cx="1828800" cy="99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Initial</a:t>
            </a:r>
          </a:p>
          <a:p>
            <a:pPr algn="ctr"/>
            <a:r>
              <a:rPr lang="en-US" dirty="0">
                <a:solidFill>
                  <a:schemeClr val="tx1"/>
                </a:solidFill>
              </a:rPr>
              <a:t>Segmented path</a:t>
            </a:r>
          </a:p>
        </p:txBody>
      </p:sp>
      <p:sp>
        <p:nvSpPr>
          <p:cNvPr id="13" name="TextBox 12"/>
          <p:cNvSpPr txBox="1"/>
          <p:nvPr/>
        </p:nvSpPr>
        <p:spPr>
          <a:xfrm>
            <a:off x="685800" y="5657671"/>
            <a:ext cx="7752572" cy="1200329"/>
          </a:xfrm>
          <a:prstGeom prst="rect">
            <a:avLst/>
          </a:prstGeom>
          <a:noFill/>
        </p:spPr>
        <p:txBody>
          <a:bodyPr wrap="none" rtlCol="0">
            <a:spAutoFit/>
          </a:bodyPr>
          <a:lstStyle/>
          <a:p>
            <a:r>
              <a:rPr lang="en-US" dirty="0"/>
              <a:t>* AOPP is the “heart and soul” of AEORA and resides on the UAS. Continuously</a:t>
            </a:r>
          </a:p>
          <a:p>
            <a:r>
              <a:rPr lang="en-US" dirty="0"/>
              <a:t>processing the </a:t>
            </a:r>
            <a:r>
              <a:rPr lang="en-US" dirty="0" err="1"/>
              <a:t>lidar</a:t>
            </a:r>
            <a:r>
              <a:rPr lang="en-US" dirty="0"/>
              <a:t> and instrument data, running the feature detection software</a:t>
            </a:r>
          </a:p>
          <a:p>
            <a:r>
              <a:rPr lang="en-US" dirty="0"/>
              <a:t> and ranking the energy features. The segmented path for the top ranked feature</a:t>
            </a:r>
          </a:p>
          <a:p>
            <a:r>
              <a:rPr lang="en-US" dirty="0"/>
              <a:t>is passed along to the FTIG.</a:t>
            </a:r>
          </a:p>
        </p:txBody>
      </p:sp>
      <p:sp>
        <p:nvSpPr>
          <p:cNvPr id="14" name="Right Arrow 13"/>
          <p:cNvSpPr/>
          <p:nvPr/>
        </p:nvSpPr>
        <p:spPr>
          <a:xfrm>
            <a:off x="6019800" y="3200400"/>
            <a:ext cx="685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267200" y="2362200"/>
            <a:ext cx="45719"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4267200" y="3810000"/>
            <a:ext cx="45719"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2438400" y="3200400"/>
            <a:ext cx="381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5" idx="3"/>
            <a:endCxn id="3" idx="1"/>
          </p:cNvCxnSpPr>
          <p:nvPr/>
        </p:nvCxnSpPr>
        <p:spPr>
          <a:xfrm>
            <a:off x="2514600" y="2209800"/>
            <a:ext cx="3048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3"/>
            <a:endCxn id="20" idx="2"/>
          </p:cNvCxnSpPr>
          <p:nvPr/>
        </p:nvCxnSpPr>
        <p:spPr>
          <a:xfrm flipV="1">
            <a:off x="2514600" y="3276600"/>
            <a:ext cx="266700" cy="125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325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a:scene3d>
            <a:camera prst="orthographicFront"/>
            <a:lightRig rig="threePt" dir="t"/>
          </a:scene3d>
          <a:sp3d>
            <a:bevelT/>
          </a:sp3d>
        </p:spPr>
        <p:txBody>
          <a:bodyPr>
            <a:normAutofit/>
          </a:bodyPr>
          <a:lstStyle/>
          <a:p>
            <a:r>
              <a:rPr lang="en-US" dirty="0"/>
              <a:t>Weather Research Forecast (WRF) Model</a:t>
            </a:r>
          </a:p>
        </p:txBody>
      </p:sp>
      <p:sp>
        <p:nvSpPr>
          <p:cNvPr id="3" name="TextBox 2"/>
          <p:cNvSpPr txBox="1"/>
          <p:nvPr/>
        </p:nvSpPr>
        <p:spPr>
          <a:xfrm>
            <a:off x="228600" y="1828800"/>
            <a:ext cx="8683980" cy="4524315"/>
          </a:xfrm>
          <a:prstGeom prst="rect">
            <a:avLst/>
          </a:prstGeom>
          <a:noFill/>
        </p:spPr>
        <p:txBody>
          <a:bodyPr wrap="none" rtlCol="0">
            <a:spAutoFit/>
          </a:bodyPr>
          <a:lstStyle/>
          <a:p>
            <a:r>
              <a:rPr lang="en-US" sz="3600" dirty="0"/>
              <a:t>• WRF V3.4</a:t>
            </a:r>
          </a:p>
          <a:p>
            <a:r>
              <a:rPr lang="en-US" sz="3600" dirty="0"/>
              <a:t>• LES options</a:t>
            </a:r>
          </a:p>
          <a:p>
            <a:r>
              <a:rPr lang="en-US" sz="3600" dirty="0"/>
              <a:t>• Lin Microphysics</a:t>
            </a:r>
          </a:p>
          <a:p>
            <a:r>
              <a:rPr lang="en-US" sz="3600" dirty="0"/>
              <a:t>• Surface layer physics based on M-O</a:t>
            </a:r>
          </a:p>
          <a:p>
            <a:r>
              <a:rPr lang="en-US" sz="3600" dirty="0"/>
              <a:t>• Surface physics – Noah Land Surface Model</a:t>
            </a:r>
          </a:p>
          <a:p>
            <a:r>
              <a:rPr lang="en-US" sz="3600" dirty="0"/>
              <a:t>• Mellor-Yamada Janjic scheme for BL Physics</a:t>
            </a:r>
          </a:p>
          <a:p>
            <a:r>
              <a:rPr lang="en-US" sz="3600" dirty="0"/>
              <a:t>• Betts-Miller Cum. Parameterization Scheme</a:t>
            </a:r>
          </a:p>
          <a:p>
            <a:r>
              <a:rPr lang="en-US" sz="3600" dirty="0"/>
              <a:t>• W-damping turned on</a:t>
            </a:r>
          </a:p>
        </p:txBody>
      </p:sp>
    </p:spTree>
    <p:extLst>
      <p:ext uri="{BB962C8B-B14F-4D97-AF65-F5344CB8AC3E}">
        <p14:creationId xmlns:p14="http://schemas.microsoft.com/office/powerpoint/2010/main" val="2156329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by_Mountain_1004.jpg"/>
          <p:cNvPicPr>
            <a:picLocks noChangeAspect="1"/>
          </p:cNvPicPr>
          <p:nvPr/>
        </p:nvPicPr>
        <p:blipFill>
          <a:blip r:embed="rId2" cstate="print"/>
          <a:stretch>
            <a:fillRect/>
          </a:stretch>
        </p:blipFill>
        <p:spPr>
          <a:xfrm>
            <a:off x="533400" y="1447800"/>
            <a:ext cx="8153400" cy="4876800"/>
          </a:xfrm>
          <a:prstGeom prst="rect">
            <a:avLst/>
          </a:prstGeom>
        </p:spPr>
      </p:pic>
      <p:sp>
        <p:nvSpPr>
          <p:cNvPr id="3" name="TextBox 2"/>
          <p:cNvSpPr txBox="1"/>
          <p:nvPr/>
        </p:nvSpPr>
        <p:spPr>
          <a:xfrm>
            <a:off x="381000" y="685800"/>
            <a:ext cx="8257260" cy="461665"/>
          </a:xfrm>
          <a:prstGeom prst="rect">
            <a:avLst/>
          </a:prstGeom>
          <a:noFill/>
        </p:spPr>
        <p:txBody>
          <a:bodyPr wrap="none" rtlCol="0">
            <a:spAutoFit/>
          </a:bodyPr>
          <a:lstStyle/>
          <a:p>
            <a:r>
              <a:rPr lang="en-US" sz="2400" dirty="0"/>
              <a:t>WRF Domains 2  (3 km res.) and 3 ( 1 km res) for 10/04/2012 20Z</a:t>
            </a:r>
          </a:p>
        </p:txBody>
      </p:sp>
    </p:spTree>
    <p:extLst>
      <p:ext uri="{BB962C8B-B14F-4D97-AF65-F5344CB8AC3E}">
        <p14:creationId xmlns:p14="http://schemas.microsoft.com/office/powerpoint/2010/main" val="304508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514600"/>
            <a:ext cx="7740517" cy="923330"/>
          </a:xfrm>
          <a:prstGeom prst="rect">
            <a:avLst/>
          </a:prstGeom>
          <a:solidFill>
            <a:schemeClr val="accent5">
              <a:lumMod val="40000"/>
              <a:lumOff val="60000"/>
            </a:schemeClr>
          </a:solidFill>
          <a:scene3d>
            <a:camera prst="orthographicFront"/>
            <a:lightRig rig="threePt" dir="t"/>
          </a:scene3d>
          <a:sp3d>
            <a:bevelT/>
          </a:sp3d>
        </p:spPr>
        <p:txBody>
          <a:bodyPr wrap="none" rtlCol="0">
            <a:spAutoFit/>
          </a:bodyPr>
          <a:lstStyle/>
          <a:p>
            <a:r>
              <a:rPr lang="en-US" sz="5400" dirty="0"/>
              <a:t>Waves and Vertical Motion</a:t>
            </a:r>
          </a:p>
        </p:txBody>
      </p:sp>
    </p:spTree>
    <p:extLst>
      <p:ext uri="{BB962C8B-B14F-4D97-AF65-F5344CB8AC3E}">
        <p14:creationId xmlns:p14="http://schemas.microsoft.com/office/powerpoint/2010/main" val="8528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_domain3_Level27.png"/>
          <p:cNvPicPr>
            <a:picLocks noChangeAspect="1"/>
          </p:cNvPicPr>
          <p:nvPr/>
        </p:nvPicPr>
        <p:blipFill>
          <a:blip r:embed="rId2" cstate="print"/>
          <a:stretch>
            <a:fillRect/>
          </a:stretch>
        </p:blipFill>
        <p:spPr>
          <a:xfrm>
            <a:off x="457199" y="608264"/>
            <a:ext cx="8153401" cy="6079289"/>
          </a:xfrm>
          <a:prstGeom prst="rect">
            <a:avLst/>
          </a:prstGeom>
        </p:spPr>
      </p:pic>
      <p:sp>
        <p:nvSpPr>
          <p:cNvPr id="3" name="TextBox 2"/>
          <p:cNvSpPr txBox="1"/>
          <p:nvPr/>
        </p:nvSpPr>
        <p:spPr>
          <a:xfrm>
            <a:off x="8153400" y="3048000"/>
            <a:ext cx="943272" cy="369332"/>
          </a:xfrm>
          <a:prstGeom prst="rect">
            <a:avLst/>
          </a:prstGeom>
          <a:noFill/>
        </p:spPr>
        <p:txBody>
          <a:bodyPr wrap="none" rtlCol="0">
            <a:spAutoFit/>
          </a:bodyPr>
          <a:lstStyle/>
          <a:p>
            <a:r>
              <a:rPr lang="en-US" dirty="0"/>
              <a:t>W (m/s)</a:t>
            </a:r>
          </a:p>
        </p:txBody>
      </p:sp>
      <p:sp>
        <p:nvSpPr>
          <p:cNvPr id="4" name="TextBox 3"/>
          <p:cNvSpPr txBox="1"/>
          <p:nvPr/>
        </p:nvSpPr>
        <p:spPr>
          <a:xfrm>
            <a:off x="609600" y="152400"/>
            <a:ext cx="7677423" cy="523220"/>
          </a:xfrm>
          <a:prstGeom prst="rect">
            <a:avLst/>
          </a:prstGeom>
          <a:noFill/>
        </p:spPr>
        <p:txBody>
          <a:bodyPr wrap="none" rtlCol="0">
            <a:spAutoFit/>
          </a:bodyPr>
          <a:lstStyle/>
          <a:p>
            <a:r>
              <a:rPr lang="en-US" sz="2800" dirty="0"/>
              <a:t>WRF Domain 3 Level 27 Vertical Motion and Terrain</a:t>
            </a:r>
          </a:p>
        </p:txBody>
      </p:sp>
    </p:spTree>
    <p:extLst>
      <p:ext uri="{BB962C8B-B14F-4D97-AF65-F5344CB8AC3E}">
        <p14:creationId xmlns:p14="http://schemas.microsoft.com/office/powerpoint/2010/main" val="3606534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TotalTime>
  <Words>1381</Words>
  <Application>Microsoft Office PowerPoint</Application>
  <PresentationFormat>On-screen Show (4:3)</PresentationFormat>
  <Paragraphs>197</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Cambria Math</vt:lpstr>
      <vt:lpstr>Times New Roman</vt:lpstr>
      <vt:lpstr>Office Theme</vt:lpstr>
      <vt:lpstr>Atmospheric energy harvesting for autonomous in-flight path planning of a UAV instrumented with Doppler Wind Lidar. </vt:lpstr>
      <vt:lpstr>Objectives of SBIR project AEORA</vt:lpstr>
      <vt:lpstr>PowerPoint Presentation</vt:lpstr>
      <vt:lpstr>AEORA Software Package</vt:lpstr>
      <vt:lpstr>AOPP (AEORA Onboard Path Planner)</vt:lpstr>
      <vt:lpstr>Weather Research Forecast (WRF)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utilization strategies</vt:lpstr>
      <vt:lpstr>Simulation Model</vt:lpstr>
      <vt:lpstr>Atmospheric Energy Extraction</vt:lpstr>
      <vt:lpstr>Thermal Centering</vt:lpstr>
      <vt:lpstr>Thermal Centering</vt:lpstr>
      <vt:lpstr>Lift Line Controller</vt:lpstr>
      <vt:lpstr>WRF Wind Field</vt:lpstr>
      <vt:lpstr>Thermal centering &amp; lift line controller comparisons for mountain waves</vt:lpstr>
      <vt:lpstr>Net advantage comparisons</vt:lpstr>
      <vt:lpstr>Small Scale Energy Extraction</vt:lpstr>
      <vt:lpstr>Mission Planning Tool for AEORA</vt:lpstr>
      <vt:lpstr>Mission Planning Tool for AEORA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energy harvesting for autonomous in-flight path planning of a UAV instrumented with Doppler Wind Lidar.</dc:title>
  <dc:creator>Dave Emmitt</dc:creator>
  <cp:lastModifiedBy>Dave Emmitt</cp:lastModifiedBy>
  <cp:revision>5</cp:revision>
  <dcterms:created xsi:type="dcterms:W3CDTF">2017-03-22T11:02:47Z</dcterms:created>
  <dcterms:modified xsi:type="dcterms:W3CDTF">2017-03-22T11:47:19Z</dcterms:modified>
</cp:coreProperties>
</file>