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279" r:id="rId2"/>
    <p:sldId id="280" r:id="rId3"/>
    <p:sldId id="282" r:id="rId4"/>
    <p:sldId id="339" r:id="rId5"/>
    <p:sldId id="298" r:id="rId6"/>
    <p:sldId id="296" r:id="rId7"/>
    <p:sldId id="281" r:id="rId8"/>
    <p:sldId id="346" r:id="rId9"/>
    <p:sldId id="287" r:id="rId10"/>
    <p:sldId id="299" r:id="rId11"/>
    <p:sldId id="335" r:id="rId12"/>
    <p:sldId id="283" r:id="rId13"/>
    <p:sldId id="284" r:id="rId14"/>
    <p:sldId id="340" r:id="rId15"/>
    <p:sldId id="271" r:id="rId16"/>
    <p:sldId id="338" r:id="rId17"/>
    <p:sldId id="359" r:id="rId18"/>
    <p:sldId id="360" r:id="rId19"/>
    <p:sldId id="285" r:id="rId20"/>
    <p:sldId id="270" r:id="rId21"/>
    <p:sldId id="329" r:id="rId22"/>
    <p:sldId id="330" r:id="rId23"/>
    <p:sldId id="331" r:id="rId24"/>
    <p:sldId id="286" r:id="rId25"/>
    <p:sldId id="358" r:id="rId26"/>
    <p:sldId id="259" r:id="rId27"/>
    <p:sldId id="278" r:id="rId28"/>
    <p:sldId id="263" r:id="rId29"/>
    <p:sldId id="265" r:id="rId30"/>
    <p:sldId id="341" r:id="rId31"/>
    <p:sldId id="289" r:id="rId32"/>
    <p:sldId id="301" r:id="rId33"/>
    <p:sldId id="302" r:id="rId34"/>
    <p:sldId id="303" r:id="rId35"/>
    <p:sldId id="304" r:id="rId36"/>
    <p:sldId id="305" r:id="rId37"/>
    <p:sldId id="351" r:id="rId38"/>
    <p:sldId id="311" r:id="rId39"/>
    <p:sldId id="312" r:id="rId40"/>
    <p:sldId id="313" r:id="rId41"/>
    <p:sldId id="314" r:id="rId42"/>
    <p:sldId id="315" r:id="rId43"/>
    <p:sldId id="334" r:id="rId44"/>
    <p:sldId id="327" r:id="rId45"/>
    <p:sldId id="291" r:id="rId46"/>
    <p:sldId id="293" r:id="rId47"/>
    <p:sldId id="344" r:id="rId48"/>
    <p:sldId id="343" r:id="rId49"/>
    <p:sldId id="347" r:id="rId50"/>
    <p:sldId id="352" r:id="rId51"/>
    <p:sldId id="357" r:id="rId52"/>
    <p:sldId id="353" r:id="rId53"/>
    <p:sldId id="354" r:id="rId54"/>
    <p:sldId id="355" r:id="rId55"/>
    <p:sldId id="356" r:id="rId56"/>
    <p:sldId id="348" r:id="rId57"/>
    <p:sldId id="349" r:id="rId58"/>
    <p:sldId id="350" r:id="rId59"/>
    <p:sldId id="345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46" autoAdjust="0"/>
    <p:restoredTop sz="90675" autoAdjust="0"/>
  </p:normalViewPr>
  <p:slideViewPr>
    <p:cSldViewPr snapToGrid="0">
      <p:cViewPr varScale="1">
        <p:scale>
          <a:sx n="72" d="100"/>
          <a:sy n="72" d="100"/>
        </p:scale>
        <p:origin x="59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mf"/><Relationship Id="rId1" Type="http://schemas.openxmlformats.org/officeDocument/2006/relationships/image" Target="../media/image56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image" Target="../media/image58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image" Target="../media/image6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D803C5-D1E2-4A50-A226-A25D238E0B79}" type="datetimeFigureOut">
              <a:rPr lang="en-US" smtClean="0"/>
              <a:t>3/21/2017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41AB93-F9BF-4824-9563-5E86139BC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734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1AB93-F9BF-4824-9563-5E86139BC0A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248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1AB93-F9BF-4824-9563-5E86139BC0A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45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Very sharp</a:t>
            </a:r>
            <a:r>
              <a:rPr lang="en-US" baseline="0" dirty="0"/>
              <a:t> jump from sea level to high elevation. Cold air can’t rise over the terrain.</a:t>
            </a:r>
            <a:endParaRPr lang="en-US" dirty="0"/>
          </a:p>
          <a:p>
            <a:r>
              <a:rPr lang="en-US" dirty="0"/>
              <a:t>Topography changes local pressure fields: this alters the winds</a:t>
            </a:r>
          </a:p>
          <a:p>
            <a:r>
              <a:rPr lang="en-US" dirty="0"/>
              <a:t>Air comes shooting off the tip after the barrier flow</a:t>
            </a:r>
            <a:r>
              <a:rPr lang="en-US" baseline="0" dirty="0"/>
              <a:t> -&gt; tip jet</a:t>
            </a:r>
          </a:p>
          <a:p>
            <a:r>
              <a:rPr lang="en-US" baseline="0" dirty="0"/>
              <a:t>Very basic dynamics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B5F6C-B939-E344-A642-9059C5BB2CE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151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WRF: high res marginally better and more vertical levels marginally better.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B34921-1402-CD4B-9DCE-73360622806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7504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1AB93-F9BF-4824-9563-5E86139BC0A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5755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Two campaigns: compare to obs. Look at satellite data from those times too. Note: surface </a:t>
            </a:r>
            <a:r>
              <a:rPr lang="en-US" baseline="0" dirty="0" err="1"/>
              <a:t>scatterometers</a:t>
            </a:r>
            <a:r>
              <a:rPr lang="en-US" baseline="0" dirty="0"/>
              <a:t> can’t capture winds along coast because of sea ice there.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B34921-1402-CD4B-9DCE-73360622806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3801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Two campaigns: compare to obs. Look at satellite data from those times too. Note: surface </a:t>
            </a:r>
            <a:r>
              <a:rPr lang="en-US" baseline="0" dirty="0" err="1"/>
              <a:t>scatterometers</a:t>
            </a:r>
            <a:r>
              <a:rPr lang="en-US" baseline="0" dirty="0"/>
              <a:t> can’t capture winds along coast because of sea ice there.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B34921-1402-CD4B-9DCE-73360622806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7663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1AB93-F9BF-4824-9563-5E86139BC0A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999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A7F22-2BD5-44A1-B031-E851E401F708}" type="datetimeFigureOut">
              <a:rPr lang="en-US" smtClean="0"/>
              <a:t>3/21/2017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32DC4-850C-4808-A14A-D18AE138B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513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A7F22-2BD5-44A1-B031-E851E401F708}" type="datetimeFigureOut">
              <a:rPr lang="en-US" smtClean="0"/>
              <a:t>3/21/2017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32DC4-850C-4808-A14A-D18AE138B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866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A7F22-2BD5-44A1-B031-E851E401F708}" type="datetimeFigureOut">
              <a:rPr lang="en-US" smtClean="0"/>
              <a:t>3/21/2017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32DC4-850C-4808-A14A-D18AE138B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93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A7F22-2BD5-44A1-B031-E851E401F708}" type="datetimeFigureOut">
              <a:rPr lang="en-US" smtClean="0"/>
              <a:t>3/21/2017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32DC4-850C-4808-A14A-D18AE138B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949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A7F22-2BD5-44A1-B031-E851E401F708}" type="datetimeFigureOut">
              <a:rPr lang="en-US" smtClean="0"/>
              <a:t>3/21/2017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32DC4-850C-4808-A14A-D18AE138B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000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A7F22-2BD5-44A1-B031-E851E401F708}" type="datetimeFigureOut">
              <a:rPr lang="en-US" smtClean="0"/>
              <a:t>3/21/2017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32DC4-850C-4808-A14A-D18AE138B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669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A7F22-2BD5-44A1-B031-E851E401F708}" type="datetimeFigureOut">
              <a:rPr lang="en-US" smtClean="0"/>
              <a:t>3/21/2017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32DC4-850C-4808-A14A-D18AE138B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33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A7F22-2BD5-44A1-B031-E851E401F708}" type="datetimeFigureOut">
              <a:rPr lang="en-US" smtClean="0"/>
              <a:t>3/21/2017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32DC4-850C-4808-A14A-D18AE138B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004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A7F22-2BD5-44A1-B031-E851E401F708}" type="datetimeFigureOut">
              <a:rPr lang="en-US" smtClean="0"/>
              <a:t>3/21/2017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32DC4-850C-4808-A14A-D18AE138B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607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A7F22-2BD5-44A1-B031-E851E401F708}" type="datetimeFigureOut">
              <a:rPr lang="en-US" smtClean="0"/>
              <a:t>3/21/2017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32DC4-850C-4808-A14A-D18AE138B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806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A7F22-2BD5-44A1-B031-E851E401F708}" type="datetimeFigureOut">
              <a:rPr lang="en-US" smtClean="0"/>
              <a:t>3/21/2017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32DC4-850C-4808-A14A-D18AE138B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756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A7F22-2BD5-44A1-B031-E851E401F708}" type="datetimeFigureOut">
              <a:rPr lang="en-US" smtClean="0"/>
              <a:t>3/21/2017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C32DC4-850C-4808-A14A-D18AE138B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86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7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56.w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9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58.w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1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60.w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4974" y="357809"/>
            <a:ext cx="9144000" cy="1987825"/>
          </a:xfr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r>
              <a:rPr lang="en-US" sz="4400" dirty="0"/>
              <a:t>DAWN Contributions to Investigating Arctic Atmospheric Dynamics and Numerical Model Validation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97495" y="2886420"/>
            <a:ext cx="9144000" cy="3839058"/>
          </a:xfrm>
        </p:spPr>
        <p:txBody>
          <a:bodyPr>
            <a:noAutofit/>
          </a:bodyPr>
          <a:lstStyle/>
          <a:p>
            <a:r>
              <a:rPr lang="en-US" sz="3200" dirty="0"/>
              <a:t>S. Greco, G.D. Emmitt, A.K. </a:t>
            </a:r>
            <a:r>
              <a:rPr lang="en-US" sz="3200" dirty="0" err="1"/>
              <a:t>DuVivier</a:t>
            </a:r>
            <a:r>
              <a:rPr lang="en-US" sz="3200" dirty="0"/>
              <a:t>, and M. </a:t>
            </a:r>
            <a:r>
              <a:rPr lang="en-US" sz="3200" dirty="0" err="1"/>
              <a:t>Kavaya</a:t>
            </a:r>
            <a:endParaRPr lang="en-US" sz="3200" dirty="0"/>
          </a:p>
          <a:p>
            <a:r>
              <a:rPr lang="en-US" sz="3200" dirty="0"/>
              <a:t>Simpson Weather Associates</a:t>
            </a:r>
          </a:p>
          <a:p>
            <a:r>
              <a:rPr lang="en-US" sz="3200" dirty="0"/>
              <a:t>University of Colorado - CIRES</a:t>
            </a:r>
          </a:p>
          <a:p>
            <a:r>
              <a:rPr lang="en-US" sz="3200" dirty="0"/>
              <a:t>NASA </a:t>
            </a:r>
            <a:r>
              <a:rPr lang="en-US" sz="3200" dirty="0" err="1"/>
              <a:t>LaRC</a:t>
            </a:r>
            <a:endParaRPr lang="en-US" sz="3200" dirty="0"/>
          </a:p>
          <a:p>
            <a:r>
              <a:rPr lang="en-US" sz="3200" dirty="0"/>
              <a:t>Working Group Meeting on Space-based Lidar Winds</a:t>
            </a:r>
          </a:p>
          <a:p>
            <a:r>
              <a:rPr lang="en-US" sz="3200" dirty="0"/>
              <a:t>Newport News, VA</a:t>
            </a:r>
          </a:p>
          <a:p>
            <a:r>
              <a:rPr lang="en-US" sz="3200" dirty="0"/>
              <a:t>March 21 2017</a:t>
            </a:r>
          </a:p>
        </p:txBody>
      </p:sp>
    </p:spTree>
    <p:extLst>
      <p:ext uri="{BB962C8B-B14F-4D97-AF65-F5344CB8AC3E}">
        <p14:creationId xmlns:p14="http://schemas.microsoft.com/office/powerpoint/2010/main" val="29858519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52408" y="1906292"/>
            <a:ext cx="1100379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-  274 x 324 one-domain grid with 8 km spacing</a:t>
            </a:r>
          </a:p>
          <a:p>
            <a:r>
              <a:rPr lang="en-US" sz="2800" dirty="0"/>
              <a:t>-  48 layers: Lowest levels at 7 and 14 m; 8 layers at lowest 500 m; </a:t>
            </a:r>
          </a:p>
          <a:p>
            <a:r>
              <a:rPr lang="en-US" sz="2800" dirty="0"/>
              <a:t>-  60-sec time step; run with 20 tasks; 48-hr runs; output every 3 </a:t>
            </a:r>
            <a:r>
              <a:rPr lang="en-US" sz="2800" dirty="0" err="1"/>
              <a:t>hr</a:t>
            </a:r>
            <a:endParaRPr lang="en-US" sz="2800" dirty="0"/>
          </a:p>
          <a:p>
            <a:r>
              <a:rPr lang="en-US" sz="2800" dirty="0"/>
              <a:t>-  Morrison 2-moment microphysics</a:t>
            </a:r>
          </a:p>
          <a:p>
            <a:r>
              <a:rPr lang="en-US" sz="2800" dirty="0"/>
              <a:t>-  RRTMG longwave and shortwave radiation</a:t>
            </a:r>
          </a:p>
          <a:p>
            <a:r>
              <a:rPr lang="en-US" sz="2800" dirty="0"/>
              <a:t>-  MYJ Planetary boundary layer and surface boundary layer</a:t>
            </a:r>
          </a:p>
          <a:p>
            <a:pPr marL="285750" indent="-285750">
              <a:buFontTx/>
              <a:buChar char="-"/>
            </a:pPr>
            <a:r>
              <a:rPr lang="en-US" sz="2800" dirty="0"/>
              <a:t>Noah Land surface model</a:t>
            </a:r>
          </a:p>
          <a:p>
            <a:pPr marL="285750" indent="-285750">
              <a:buFontTx/>
              <a:buChar char="-"/>
            </a:pPr>
            <a:r>
              <a:rPr lang="en-US" sz="2800" dirty="0"/>
              <a:t>Fractional sea ice 1.5 m thick; albedo 0.82; 5 cm snow on sea ice</a:t>
            </a:r>
          </a:p>
          <a:p>
            <a:r>
              <a:rPr lang="en-US" sz="2800" dirty="0"/>
              <a:t>-  Run TWICE a day with 00 &amp; 12 UTC as its initial times</a:t>
            </a:r>
          </a:p>
          <a:p>
            <a:r>
              <a:rPr lang="en-US" sz="2800" dirty="0"/>
              <a:t>-  IC and BC interpolated from the daily (00, 12Z) NCEP GFS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84880" y="464949"/>
            <a:ext cx="100738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Polar Winds Model Specifications WRF 3.6.1 with OSU BPCRC polar optimizations (Polar WRF)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467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925" y="685800"/>
            <a:ext cx="4124325" cy="5006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Box 3"/>
          <p:cNvSpPr txBox="1">
            <a:spLocks noChangeArrowheads="1"/>
          </p:cNvSpPr>
          <p:nvPr/>
        </p:nvSpPr>
        <p:spPr bwMode="auto">
          <a:xfrm>
            <a:off x="3867150" y="625079"/>
            <a:ext cx="4514850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Polar Winds North Atlantic/Greenland Grid</a:t>
            </a: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2" name="TextBox 3"/>
          <p:cNvSpPr txBox="1">
            <a:spLocks noChangeArrowheads="1"/>
          </p:cNvSpPr>
          <p:nvPr/>
        </p:nvSpPr>
        <p:spPr bwMode="auto">
          <a:xfrm>
            <a:off x="4267200" y="5829300"/>
            <a:ext cx="4000500" cy="3231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500" b="1">
                <a:latin typeface="Times New Roman" panose="02020603050405020304" pitchFamily="18" charset="0"/>
                <a:cs typeface="Times New Roman" panose="02020603050405020304" pitchFamily="18" charset="0"/>
              </a:rPr>
              <a:t>Polar WRF 3.6.1   274 x 324 Points   </a:t>
            </a:r>
            <a:r>
              <a:rPr lang="el-GR" altLang="en-US" sz="1500" b="1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altLang="en-US" sz="1500" b="1">
                <a:latin typeface="Times New Roman" panose="02020603050405020304" pitchFamily="18" charset="0"/>
                <a:cs typeface="Times New Roman" panose="02020603050405020304" pitchFamily="18" charset="0"/>
              </a:rPr>
              <a:t>x = 8 km</a:t>
            </a:r>
            <a:endParaRPr lang="en-US" altLang="en-US" sz="1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3" name="TextBox 3"/>
          <p:cNvSpPr txBox="1">
            <a:spLocks noChangeArrowheads="1"/>
          </p:cNvSpPr>
          <p:nvPr/>
        </p:nvSpPr>
        <p:spPr bwMode="auto">
          <a:xfrm>
            <a:off x="6744891" y="1803798"/>
            <a:ext cx="95130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Summit</a:t>
            </a:r>
            <a:endParaRPr lang="en-US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4" name="TextBox 3"/>
          <p:cNvSpPr txBox="1">
            <a:spLocks noChangeArrowheads="1"/>
          </p:cNvSpPr>
          <p:nvPr/>
        </p:nvSpPr>
        <p:spPr bwMode="auto">
          <a:xfrm>
            <a:off x="5581650" y="1232298"/>
            <a:ext cx="9513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Thule</a:t>
            </a:r>
            <a:endParaRPr lang="en-US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5" name="TextBox 3"/>
          <p:cNvSpPr txBox="1">
            <a:spLocks noChangeArrowheads="1"/>
          </p:cNvSpPr>
          <p:nvPr/>
        </p:nvSpPr>
        <p:spPr bwMode="auto">
          <a:xfrm>
            <a:off x="5773341" y="2807494"/>
            <a:ext cx="95130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Aasiaat</a:t>
            </a:r>
            <a:endParaRPr lang="en-US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6" name="TextBox 3"/>
          <p:cNvSpPr txBox="1">
            <a:spLocks noChangeArrowheads="1"/>
          </p:cNvSpPr>
          <p:nvPr/>
        </p:nvSpPr>
        <p:spPr bwMode="auto">
          <a:xfrm>
            <a:off x="5670947" y="3093244"/>
            <a:ext cx="95130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Sisimiut</a:t>
            </a:r>
            <a:endParaRPr lang="en-US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7" name="TextBox 3"/>
          <p:cNvSpPr txBox="1">
            <a:spLocks noChangeArrowheads="1"/>
          </p:cNvSpPr>
          <p:nvPr/>
        </p:nvSpPr>
        <p:spPr bwMode="auto">
          <a:xfrm>
            <a:off x="5087541" y="3607594"/>
            <a:ext cx="95130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Iqaluit</a:t>
            </a:r>
            <a:endParaRPr lang="en-US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8" name="TextBox 3"/>
          <p:cNvSpPr txBox="1">
            <a:spLocks noChangeArrowheads="1"/>
          </p:cNvSpPr>
          <p:nvPr/>
        </p:nvSpPr>
        <p:spPr bwMode="auto">
          <a:xfrm>
            <a:off x="7410450" y="3289698"/>
            <a:ext cx="9513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Tasiilaq</a:t>
            </a:r>
            <a:endParaRPr lang="en-US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9" name="TextBox 3"/>
          <p:cNvSpPr txBox="1">
            <a:spLocks noChangeArrowheads="1"/>
          </p:cNvSpPr>
          <p:nvPr/>
        </p:nvSpPr>
        <p:spPr bwMode="auto">
          <a:xfrm>
            <a:off x="6744891" y="4089798"/>
            <a:ext cx="95130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Narsaq</a:t>
            </a:r>
            <a:endParaRPr lang="en-US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60" name="TextBox 3"/>
          <p:cNvSpPr txBox="1">
            <a:spLocks noChangeArrowheads="1"/>
          </p:cNvSpPr>
          <p:nvPr/>
        </p:nvSpPr>
        <p:spPr bwMode="auto">
          <a:xfrm>
            <a:off x="5353050" y="2521744"/>
            <a:ext cx="10453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Qeqertarsuaq</a:t>
            </a:r>
            <a:endParaRPr lang="en-US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61" name="TextBox 3"/>
          <p:cNvSpPr txBox="1">
            <a:spLocks noChangeArrowheads="1"/>
          </p:cNvSpPr>
          <p:nvPr/>
        </p:nvSpPr>
        <p:spPr bwMode="auto">
          <a:xfrm>
            <a:off x="6381750" y="3346848"/>
            <a:ext cx="9513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Nuuq</a:t>
            </a:r>
            <a:endParaRPr lang="en-US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62" name="TextBox 3"/>
          <p:cNvSpPr txBox="1">
            <a:spLocks noChangeArrowheads="1"/>
          </p:cNvSpPr>
          <p:nvPr/>
        </p:nvSpPr>
        <p:spPr bwMode="auto">
          <a:xfrm>
            <a:off x="6381750" y="3003948"/>
            <a:ext cx="11191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Kangerlussaq</a:t>
            </a:r>
            <a:endParaRPr lang="en-US" altLang="en-US" sz="1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9871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756818" y="1888728"/>
            <a:ext cx="3237104" cy="23083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4800" dirty="0" err="1"/>
              <a:t>PolarWinds</a:t>
            </a:r>
            <a:endParaRPr lang="en-US" sz="4800" dirty="0"/>
          </a:p>
          <a:p>
            <a:pPr algn="ctr"/>
            <a:r>
              <a:rPr lang="en-US" sz="4800" dirty="0"/>
              <a:t>Campaign I </a:t>
            </a:r>
          </a:p>
          <a:p>
            <a:pPr algn="ctr"/>
            <a:r>
              <a:rPr lang="en-US" sz="4800" dirty="0"/>
              <a:t>Flight Tracks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60476" y="6239972"/>
            <a:ext cx="2743200" cy="365125"/>
          </a:xfrm>
        </p:spPr>
        <p:txBody>
          <a:bodyPr/>
          <a:lstStyle/>
          <a:p>
            <a:fld id="{76632E6D-9BCF-4C4D-B423-3622183901E8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93" y="396236"/>
            <a:ext cx="5918662" cy="59989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676503" y="640080"/>
            <a:ext cx="1167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Greenland</a:t>
            </a:r>
          </a:p>
        </p:txBody>
      </p:sp>
    </p:spTree>
    <p:extLst>
      <p:ext uri="{BB962C8B-B14F-4D97-AF65-F5344CB8AC3E}">
        <p14:creationId xmlns:p14="http://schemas.microsoft.com/office/powerpoint/2010/main" val="40704477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32E6D-9BCF-4C4D-B423-3622183901E8}" type="slidenum">
              <a:rPr lang="en-US" smtClean="0"/>
              <a:t>13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756818" y="1888728"/>
            <a:ext cx="3237104" cy="23083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4800" dirty="0" err="1"/>
              <a:t>PolarWinds</a:t>
            </a:r>
            <a:endParaRPr lang="en-US" sz="4800" dirty="0"/>
          </a:p>
          <a:p>
            <a:pPr algn="ctr"/>
            <a:r>
              <a:rPr lang="en-US" sz="4800" dirty="0"/>
              <a:t>Campaign II </a:t>
            </a:r>
          </a:p>
          <a:p>
            <a:pPr algn="ctr"/>
            <a:r>
              <a:rPr lang="en-US" sz="4800" dirty="0"/>
              <a:t>Flight Tracks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63" y="404465"/>
            <a:ext cx="6052012" cy="59518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2704011" y="731520"/>
            <a:ext cx="1167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Greenland</a:t>
            </a:r>
          </a:p>
        </p:txBody>
      </p:sp>
    </p:spTree>
    <p:extLst>
      <p:ext uri="{BB962C8B-B14F-4D97-AF65-F5344CB8AC3E}">
        <p14:creationId xmlns:p14="http://schemas.microsoft.com/office/powerpoint/2010/main" val="36744900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1200" y="2438400"/>
            <a:ext cx="10706100" cy="1358900"/>
          </a:xfr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r>
              <a:rPr lang="en-US" sz="4000" dirty="0"/>
              <a:t>May 21, 2015 – Barrier Wind Study</a:t>
            </a:r>
            <a:br>
              <a:rPr lang="en-US" sz="4000" dirty="0"/>
            </a:br>
            <a:r>
              <a:rPr lang="en-US" sz="4000" dirty="0" err="1"/>
              <a:t>Intercomparison</a:t>
            </a:r>
            <a:r>
              <a:rPr lang="en-US" sz="4000" dirty="0"/>
              <a:t> of DAWN, </a:t>
            </a:r>
            <a:r>
              <a:rPr lang="en-US" sz="4000" dirty="0" err="1"/>
              <a:t>Dropsondes</a:t>
            </a:r>
            <a:r>
              <a:rPr lang="en-US" sz="4000" dirty="0"/>
              <a:t> and WRF</a:t>
            </a:r>
          </a:p>
        </p:txBody>
      </p:sp>
    </p:spTree>
    <p:extLst>
      <p:ext uri="{BB962C8B-B14F-4D97-AF65-F5344CB8AC3E}">
        <p14:creationId xmlns:p14="http://schemas.microsoft.com/office/powerpoint/2010/main" val="6344329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3"/>
          <a:srcRect l="3487" t="2585" r="-1769" b="4019"/>
          <a:stretch>
            <a:fillRect/>
          </a:stretch>
        </p:blipFill>
        <p:spPr bwMode="auto">
          <a:xfrm>
            <a:off x="1524000" y="1144143"/>
            <a:ext cx="9144000" cy="466615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721994" y="6492876"/>
            <a:ext cx="762000" cy="365125"/>
          </a:xfrm>
        </p:spPr>
        <p:txBody>
          <a:bodyPr/>
          <a:lstStyle/>
          <a:p>
            <a:fld id="{AA245CE5-A38A-E74B-941C-E073E177C0A2}" type="slidenum">
              <a:rPr lang="en-US" smtClean="0">
                <a:solidFill>
                  <a:srgbClr val="000000"/>
                </a:solidFill>
              </a:rPr>
              <a:pPr/>
              <a:t>15</a:t>
            </a:fld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2" name="Group 14"/>
          <p:cNvGrpSpPr/>
          <p:nvPr/>
        </p:nvGrpSpPr>
        <p:grpSpPr>
          <a:xfrm>
            <a:off x="4972280" y="3782249"/>
            <a:ext cx="3358445" cy="2028053"/>
            <a:chOff x="3725333" y="3880556"/>
            <a:chExt cx="3358445" cy="2028053"/>
          </a:xfrm>
        </p:grpSpPr>
        <p:grpSp>
          <p:nvGrpSpPr>
            <p:cNvPr id="3" name="Group 12"/>
            <p:cNvGrpSpPr/>
            <p:nvPr/>
          </p:nvGrpSpPr>
          <p:grpSpPr>
            <a:xfrm>
              <a:off x="3725333" y="3880556"/>
              <a:ext cx="3358445" cy="2028053"/>
              <a:chOff x="3725333" y="3880556"/>
              <a:chExt cx="3358445" cy="2028053"/>
            </a:xfrm>
          </p:grpSpPr>
          <p:sp>
            <p:nvSpPr>
              <p:cNvPr id="8" name="Freeform 7"/>
              <p:cNvSpPr/>
              <p:nvPr/>
            </p:nvSpPr>
            <p:spPr>
              <a:xfrm>
                <a:off x="5672667" y="4459111"/>
                <a:ext cx="735171" cy="663222"/>
              </a:xfrm>
              <a:custGeom>
                <a:avLst/>
                <a:gdLst>
                  <a:gd name="connsiteX0" fmla="*/ 296333 w 735171"/>
                  <a:gd name="connsiteY0" fmla="*/ 0 h 663222"/>
                  <a:gd name="connsiteX1" fmla="*/ 225777 w 735171"/>
                  <a:gd name="connsiteY1" fmla="*/ 14111 h 663222"/>
                  <a:gd name="connsiteX2" fmla="*/ 141111 w 735171"/>
                  <a:gd name="connsiteY2" fmla="*/ 42333 h 663222"/>
                  <a:gd name="connsiteX3" fmla="*/ 28222 w 735171"/>
                  <a:gd name="connsiteY3" fmla="*/ 169333 h 663222"/>
                  <a:gd name="connsiteX4" fmla="*/ 0 w 735171"/>
                  <a:gd name="connsiteY4" fmla="*/ 268111 h 663222"/>
                  <a:gd name="connsiteX5" fmla="*/ 14111 w 735171"/>
                  <a:gd name="connsiteY5" fmla="*/ 465667 h 663222"/>
                  <a:gd name="connsiteX6" fmla="*/ 42333 w 735171"/>
                  <a:gd name="connsiteY6" fmla="*/ 550333 h 663222"/>
                  <a:gd name="connsiteX7" fmla="*/ 112889 w 735171"/>
                  <a:gd name="connsiteY7" fmla="*/ 606778 h 663222"/>
                  <a:gd name="connsiteX8" fmla="*/ 310444 w 735171"/>
                  <a:gd name="connsiteY8" fmla="*/ 649111 h 663222"/>
                  <a:gd name="connsiteX9" fmla="*/ 409222 w 735171"/>
                  <a:gd name="connsiteY9" fmla="*/ 663222 h 663222"/>
                  <a:gd name="connsiteX10" fmla="*/ 592666 w 735171"/>
                  <a:gd name="connsiteY10" fmla="*/ 635000 h 663222"/>
                  <a:gd name="connsiteX11" fmla="*/ 620889 w 735171"/>
                  <a:gd name="connsiteY11" fmla="*/ 606778 h 663222"/>
                  <a:gd name="connsiteX12" fmla="*/ 663222 w 735171"/>
                  <a:gd name="connsiteY12" fmla="*/ 479778 h 663222"/>
                  <a:gd name="connsiteX13" fmla="*/ 677333 w 735171"/>
                  <a:gd name="connsiteY13" fmla="*/ 437445 h 663222"/>
                  <a:gd name="connsiteX14" fmla="*/ 705555 w 735171"/>
                  <a:gd name="connsiteY14" fmla="*/ 395111 h 663222"/>
                  <a:gd name="connsiteX15" fmla="*/ 705555 w 735171"/>
                  <a:gd name="connsiteY15" fmla="*/ 211667 h 663222"/>
                  <a:gd name="connsiteX16" fmla="*/ 663222 w 735171"/>
                  <a:gd name="connsiteY16" fmla="*/ 183445 h 663222"/>
                  <a:gd name="connsiteX17" fmla="*/ 522111 w 735171"/>
                  <a:gd name="connsiteY17" fmla="*/ 70556 h 663222"/>
                  <a:gd name="connsiteX18" fmla="*/ 395111 w 735171"/>
                  <a:gd name="connsiteY18" fmla="*/ 28222 h 663222"/>
                  <a:gd name="connsiteX19" fmla="*/ 352777 w 735171"/>
                  <a:gd name="connsiteY19" fmla="*/ 14111 h 663222"/>
                  <a:gd name="connsiteX20" fmla="*/ 296333 w 735171"/>
                  <a:gd name="connsiteY20" fmla="*/ 0 h 663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735171" h="663222">
                    <a:moveTo>
                      <a:pt x="296333" y="0"/>
                    </a:moveTo>
                    <a:cubicBezTo>
                      <a:pt x="272814" y="4704"/>
                      <a:pt x="248916" y="7800"/>
                      <a:pt x="225777" y="14111"/>
                    </a:cubicBezTo>
                    <a:cubicBezTo>
                      <a:pt x="197077" y="21938"/>
                      <a:pt x="141111" y="42333"/>
                      <a:pt x="141111" y="42333"/>
                    </a:cubicBezTo>
                    <a:cubicBezTo>
                      <a:pt x="53925" y="129519"/>
                      <a:pt x="90511" y="86281"/>
                      <a:pt x="28222" y="169333"/>
                    </a:cubicBezTo>
                    <a:cubicBezTo>
                      <a:pt x="21568" y="189295"/>
                      <a:pt x="0" y="250394"/>
                      <a:pt x="0" y="268111"/>
                    </a:cubicBezTo>
                    <a:cubicBezTo>
                      <a:pt x="0" y="334131"/>
                      <a:pt x="4318" y="400378"/>
                      <a:pt x="14111" y="465667"/>
                    </a:cubicBezTo>
                    <a:cubicBezTo>
                      <a:pt x="18524" y="495086"/>
                      <a:pt x="21298" y="529297"/>
                      <a:pt x="42333" y="550333"/>
                    </a:cubicBezTo>
                    <a:cubicBezTo>
                      <a:pt x="65792" y="573793"/>
                      <a:pt x="80844" y="592536"/>
                      <a:pt x="112889" y="606778"/>
                    </a:cubicBezTo>
                    <a:cubicBezTo>
                      <a:pt x="193438" y="642577"/>
                      <a:pt x="219146" y="636938"/>
                      <a:pt x="310444" y="649111"/>
                    </a:cubicBezTo>
                    <a:lnTo>
                      <a:pt x="409222" y="663222"/>
                    </a:lnTo>
                    <a:cubicBezTo>
                      <a:pt x="417370" y="662407"/>
                      <a:pt x="551982" y="659410"/>
                      <a:pt x="592666" y="635000"/>
                    </a:cubicBezTo>
                    <a:cubicBezTo>
                      <a:pt x="604074" y="628155"/>
                      <a:pt x="611481" y="616185"/>
                      <a:pt x="620889" y="606778"/>
                    </a:cubicBezTo>
                    <a:lnTo>
                      <a:pt x="663222" y="479778"/>
                    </a:lnTo>
                    <a:cubicBezTo>
                      <a:pt x="667926" y="465667"/>
                      <a:pt x="669082" y="449821"/>
                      <a:pt x="677333" y="437445"/>
                    </a:cubicBezTo>
                    <a:lnTo>
                      <a:pt x="705555" y="395111"/>
                    </a:lnTo>
                    <a:cubicBezTo>
                      <a:pt x="719179" y="326992"/>
                      <a:pt x="735171" y="285706"/>
                      <a:pt x="705555" y="211667"/>
                    </a:cubicBezTo>
                    <a:cubicBezTo>
                      <a:pt x="699257" y="195921"/>
                      <a:pt x="676098" y="194482"/>
                      <a:pt x="663222" y="183445"/>
                    </a:cubicBezTo>
                    <a:cubicBezTo>
                      <a:pt x="614176" y="141405"/>
                      <a:pt x="588912" y="92823"/>
                      <a:pt x="522111" y="70556"/>
                    </a:cubicBezTo>
                    <a:lnTo>
                      <a:pt x="395111" y="28222"/>
                    </a:lnTo>
                    <a:cubicBezTo>
                      <a:pt x="381000" y="23518"/>
                      <a:pt x="367652" y="14111"/>
                      <a:pt x="352777" y="14111"/>
                    </a:cubicBezTo>
                    <a:lnTo>
                      <a:pt x="296333" y="0"/>
                    </a:lnTo>
                    <a:close/>
                  </a:path>
                </a:pathLst>
              </a:custGeom>
              <a:noFill/>
              <a:ln>
                <a:solidFill>
                  <a:srgbClr val="00009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Freeform 9"/>
              <p:cNvSpPr/>
              <p:nvPr/>
            </p:nvSpPr>
            <p:spPr>
              <a:xfrm>
                <a:off x="5136444" y="4148667"/>
                <a:ext cx="1594556" cy="1326444"/>
              </a:xfrm>
              <a:custGeom>
                <a:avLst/>
                <a:gdLst>
                  <a:gd name="connsiteX0" fmla="*/ 776112 w 1594556"/>
                  <a:gd name="connsiteY0" fmla="*/ 14111 h 1326444"/>
                  <a:gd name="connsiteX1" fmla="*/ 493889 w 1594556"/>
                  <a:gd name="connsiteY1" fmla="*/ 28222 h 1326444"/>
                  <a:gd name="connsiteX2" fmla="*/ 381000 w 1594556"/>
                  <a:gd name="connsiteY2" fmla="*/ 70555 h 1326444"/>
                  <a:gd name="connsiteX3" fmla="*/ 324556 w 1594556"/>
                  <a:gd name="connsiteY3" fmla="*/ 84666 h 1326444"/>
                  <a:gd name="connsiteX4" fmla="*/ 239889 w 1594556"/>
                  <a:gd name="connsiteY4" fmla="*/ 141111 h 1326444"/>
                  <a:gd name="connsiteX5" fmla="*/ 155223 w 1594556"/>
                  <a:gd name="connsiteY5" fmla="*/ 211666 h 1326444"/>
                  <a:gd name="connsiteX6" fmla="*/ 84667 w 1594556"/>
                  <a:gd name="connsiteY6" fmla="*/ 324555 h 1326444"/>
                  <a:gd name="connsiteX7" fmla="*/ 56445 w 1594556"/>
                  <a:gd name="connsiteY7" fmla="*/ 381000 h 1326444"/>
                  <a:gd name="connsiteX8" fmla="*/ 42334 w 1594556"/>
                  <a:gd name="connsiteY8" fmla="*/ 437444 h 1326444"/>
                  <a:gd name="connsiteX9" fmla="*/ 14112 w 1594556"/>
                  <a:gd name="connsiteY9" fmla="*/ 493889 h 1326444"/>
                  <a:gd name="connsiteX10" fmla="*/ 0 w 1594556"/>
                  <a:gd name="connsiteY10" fmla="*/ 536222 h 1326444"/>
                  <a:gd name="connsiteX11" fmla="*/ 14112 w 1594556"/>
                  <a:gd name="connsiteY11" fmla="*/ 889000 h 1326444"/>
                  <a:gd name="connsiteX12" fmla="*/ 42334 w 1594556"/>
                  <a:gd name="connsiteY12" fmla="*/ 973666 h 1326444"/>
                  <a:gd name="connsiteX13" fmla="*/ 70556 w 1594556"/>
                  <a:gd name="connsiteY13" fmla="*/ 1001889 h 1326444"/>
                  <a:gd name="connsiteX14" fmla="*/ 112889 w 1594556"/>
                  <a:gd name="connsiteY14" fmla="*/ 1086555 h 1326444"/>
                  <a:gd name="connsiteX15" fmla="*/ 197556 w 1594556"/>
                  <a:gd name="connsiteY15" fmla="*/ 1143000 h 1326444"/>
                  <a:gd name="connsiteX16" fmla="*/ 282223 w 1594556"/>
                  <a:gd name="connsiteY16" fmla="*/ 1185333 h 1326444"/>
                  <a:gd name="connsiteX17" fmla="*/ 381000 w 1594556"/>
                  <a:gd name="connsiteY17" fmla="*/ 1227666 h 1326444"/>
                  <a:gd name="connsiteX18" fmla="*/ 423334 w 1594556"/>
                  <a:gd name="connsiteY18" fmla="*/ 1241777 h 1326444"/>
                  <a:gd name="connsiteX19" fmla="*/ 592667 w 1594556"/>
                  <a:gd name="connsiteY19" fmla="*/ 1284111 h 1326444"/>
                  <a:gd name="connsiteX20" fmla="*/ 649112 w 1594556"/>
                  <a:gd name="connsiteY20" fmla="*/ 1298222 h 1326444"/>
                  <a:gd name="connsiteX21" fmla="*/ 776112 w 1594556"/>
                  <a:gd name="connsiteY21" fmla="*/ 1326444 h 1326444"/>
                  <a:gd name="connsiteX22" fmla="*/ 1312334 w 1594556"/>
                  <a:gd name="connsiteY22" fmla="*/ 1312333 h 1326444"/>
                  <a:gd name="connsiteX23" fmla="*/ 1397000 w 1594556"/>
                  <a:gd name="connsiteY23" fmla="*/ 1284111 h 1326444"/>
                  <a:gd name="connsiteX24" fmla="*/ 1425223 w 1594556"/>
                  <a:gd name="connsiteY24" fmla="*/ 1255889 h 1326444"/>
                  <a:gd name="connsiteX25" fmla="*/ 1481667 w 1594556"/>
                  <a:gd name="connsiteY25" fmla="*/ 1171222 h 1326444"/>
                  <a:gd name="connsiteX26" fmla="*/ 1509889 w 1594556"/>
                  <a:gd name="connsiteY26" fmla="*/ 1072444 h 1326444"/>
                  <a:gd name="connsiteX27" fmla="*/ 1552223 w 1594556"/>
                  <a:gd name="connsiteY27" fmla="*/ 931333 h 1326444"/>
                  <a:gd name="connsiteX28" fmla="*/ 1566334 w 1594556"/>
                  <a:gd name="connsiteY28" fmla="*/ 846666 h 1326444"/>
                  <a:gd name="connsiteX29" fmla="*/ 1594556 w 1594556"/>
                  <a:gd name="connsiteY29" fmla="*/ 663222 h 1326444"/>
                  <a:gd name="connsiteX30" fmla="*/ 1580445 w 1594556"/>
                  <a:gd name="connsiteY30" fmla="*/ 465666 h 1326444"/>
                  <a:gd name="connsiteX31" fmla="*/ 1524000 w 1594556"/>
                  <a:gd name="connsiteY31" fmla="*/ 395111 h 1326444"/>
                  <a:gd name="connsiteX32" fmla="*/ 1425223 w 1594556"/>
                  <a:gd name="connsiteY32" fmla="*/ 282222 h 1326444"/>
                  <a:gd name="connsiteX33" fmla="*/ 1284112 w 1594556"/>
                  <a:gd name="connsiteY33" fmla="*/ 169333 h 1326444"/>
                  <a:gd name="connsiteX34" fmla="*/ 1199445 w 1594556"/>
                  <a:gd name="connsiteY34" fmla="*/ 141111 h 1326444"/>
                  <a:gd name="connsiteX35" fmla="*/ 1143000 w 1594556"/>
                  <a:gd name="connsiteY35" fmla="*/ 112889 h 1326444"/>
                  <a:gd name="connsiteX36" fmla="*/ 1058334 w 1594556"/>
                  <a:gd name="connsiteY36" fmla="*/ 84666 h 1326444"/>
                  <a:gd name="connsiteX37" fmla="*/ 1016000 w 1594556"/>
                  <a:gd name="connsiteY37" fmla="*/ 70555 h 1326444"/>
                  <a:gd name="connsiteX38" fmla="*/ 959556 w 1594556"/>
                  <a:gd name="connsiteY38" fmla="*/ 56444 h 1326444"/>
                  <a:gd name="connsiteX39" fmla="*/ 832556 w 1594556"/>
                  <a:gd name="connsiteY39" fmla="*/ 14111 h 1326444"/>
                  <a:gd name="connsiteX40" fmla="*/ 790223 w 1594556"/>
                  <a:gd name="connsiteY40" fmla="*/ 0 h 1326444"/>
                  <a:gd name="connsiteX41" fmla="*/ 677334 w 1594556"/>
                  <a:gd name="connsiteY41" fmla="*/ 0 h 1326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594556" h="1326444">
                    <a:moveTo>
                      <a:pt x="776112" y="14111"/>
                    </a:moveTo>
                    <a:cubicBezTo>
                      <a:pt x="682038" y="18815"/>
                      <a:pt x="587755" y="20400"/>
                      <a:pt x="493889" y="28222"/>
                    </a:cubicBezTo>
                    <a:cubicBezTo>
                      <a:pt x="431798" y="33396"/>
                      <a:pt x="438781" y="48887"/>
                      <a:pt x="381000" y="70555"/>
                    </a:cubicBezTo>
                    <a:cubicBezTo>
                      <a:pt x="362841" y="77365"/>
                      <a:pt x="343371" y="79962"/>
                      <a:pt x="324556" y="84666"/>
                    </a:cubicBezTo>
                    <a:cubicBezTo>
                      <a:pt x="296334" y="103481"/>
                      <a:pt x="263873" y="117127"/>
                      <a:pt x="239889" y="141111"/>
                    </a:cubicBezTo>
                    <a:cubicBezTo>
                      <a:pt x="185564" y="195436"/>
                      <a:pt x="214160" y="172374"/>
                      <a:pt x="155223" y="211666"/>
                    </a:cubicBezTo>
                    <a:cubicBezTo>
                      <a:pt x="125819" y="255772"/>
                      <a:pt x="113033" y="273496"/>
                      <a:pt x="84667" y="324555"/>
                    </a:cubicBezTo>
                    <a:cubicBezTo>
                      <a:pt x="74451" y="342944"/>
                      <a:pt x="63831" y="361304"/>
                      <a:pt x="56445" y="381000"/>
                    </a:cubicBezTo>
                    <a:cubicBezTo>
                      <a:pt x="49635" y="399159"/>
                      <a:pt x="49144" y="419285"/>
                      <a:pt x="42334" y="437444"/>
                    </a:cubicBezTo>
                    <a:cubicBezTo>
                      <a:pt x="34948" y="457140"/>
                      <a:pt x="22398" y="474554"/>
                      <a:pt x="14112" y="493889"/>
                    </a:cubicBezTo>
                    <a:cubicBezTo>
                      <a:pt x="8253" y="507561"/>
                      <a:pt x="4704" y="522111"/>
                      <a:pt x="0" y="536222"/>
                    </a:cubicBezTo>
                    <a:cubicBezTo>
                      <a:pt x="4704" y="653815"/>
                      <a:pt x="2776" y="771861"/>
                      <a:pt x="14112" y="889000"/>
                    </a:cubicBezTo>
                    <a:cubicBezTo>
                      <a:pt x="16978" y="918610"/>
                      <a:pt x="21299" y="952630"/>
                      <a:pt x="42334" y="973666"/>
                    </a:cubicBezTo>
                    <a:lnTo>
                      <a:pt x="70556" y="1001889"/>
                    </a:lnTo>
                    <a:cubicBezTo>
                      <a:pt x="80622" y="1032086"/>
                      <a:pt x="87143" y="1064028"/>
                      <a:pt x="112889" y="1086555"/>
                    </a:cubicBezTo>
                    <a:cubicBezTo>
                      <a:pt x="138416" y="1108891"/>
                      <a:pt x="169334" y="1124185"/>
                      <a:pt x="197556" y="1143000"/>
                    </a:cubicBezTo>
                    <a:cubicBezTo>
                      <a:pt x="252265" y="1179473"/>
                      <a:pt x="223800" y="1165859"/>
                      <a:pt x="282223" y="1185333"/>
                    </a:cubicBezTo>
                    <a:cubicBezTo>
                      <a:pt x="346668" y="1228297"/>
                      <a:pt x="301270" y="1204886"/>
                      <a:pt x="381000" y="1227666"/>
                    </a:cubicBezTo>
                    <a:cubicBezTo>
                      <a:pt x="395302" y="1231752"/>
                      <a:pt x="408984" y="1237863"/>
                      <a:pt x="423334" y="1241777"/>
                    </a:cubicBezTo>
                    <a:cubicBezTo>
                      <a:pt x="423367" y="1241786"/>
                      <a:pt x="564428" y="1277051"/>
                      <a:pt x="592667" y="1284111"/>
                    </a:cubicBezTo>
                    <a:cubicBezTo>
                      <a:pt x="611482" y="1288815"/>
                      <a:pt x="629982" y="1295034"/>
                      <a:pt x="649112" y="1298222"/>
                    </a:cubicBezTo>
                    <a:cubicBezTo>
                      <a:pt x="748450" y="1314778"/>
                      <a:pt x="706635" y="1303286"/>
                      <a:pt x="776112" y="1326444"/>
                    </a:cubicBezTo>
                    <a:cubicBezTo>
                      <a:pt x="954853" y="1321740"/>
                      <a:pt x="1133946" y="1324496"/>
                      <a:pt x="1312334" y="1312333"/>
                    </a:cubicBezTo>
                    <a:cubicBezTo>
                      <a:pt x="1342014" y="1310309"/>
                      <a:pt x="1397000" y="1284111"/>
                      <a:pt x="1397000" y="1284111"/>
                    </a:cubicBezTo>
                    <a:cubicBezTo>
                      <a:pt x="1406408" y="1274704"/>
                      <a:pt x="1417240" y="1266532"/>
                      <a:pt x="1425223" y="1255889"/>
                    </a:cubicBezTo>
                    <a:cubicBezTo>
                      <a:pt x="1445574" y="1228754"/>
                      <a:pt x="1481667" y="1171222"/>
                      <a:pt x="1481667" y="1171222"/>
                    </a:cubicBezTo>
                    <a:cubicBezTo>
                      <a:pt x="1525777" y="994779"/>
                      <a:pt x="1469404" y="1214141"/>
                      <a:pt x="1509889" y="1072444"/>
                    </a:cubicBezTo>
                    <a:cubicBezTo>
                      <a:pt x="1552538" y="923171"/>
                      <a:pt x="1485158" y="1132522"/>
                      <a:pt x="1552223" y="931333"/>
                    </a:cubicBezTo>
                    <a:cubicBezTo>
                      <a:pt x="1556927" y="903111"/>
                      <a:pt x="1562785" y="875057"/>
                      <a:pt x="1566334" y="846666"/>
                    </a:cubicBezTo>
                    <a:cubicBezTo>
                      <a:pt x="1588161" y="672046"/>
                      <a:pt x="1563534" y="756288"/>
                      <a:pt x="1594556" y="663222"/>
                    </a:cubicBezTo>
                    <a:cubicBezTo>
                      <a:pt x="1589852" y="597370"/>
                      <a:pt x="1591918" y="530681"/>
                      <a:pt x="1580445" y="465666"/>
                    </a:cubicBezTo>
                    <a:cubicBezTo>
                      <a:pt x="1575132" y="435559"/>
                      <a:pt x="1540454" y="417050"/>
                      <a:pt x="1524000" y="395111"/>
                    </a:cubicBezTo>
                    <a:cubicBezTo>
                      <a:pt x="1378652" y="201314"/>
                      <a:pt x="1535526" y="376768"/>
                      <a:pt x="1425223" y="282222"/>
                    </a:cubicBezTo>
                    <a:cubicBezTo>
                      <a:pt x="1376178" y="240183"/>
                      <a:pt x="1350911" y="191599"/>
                      <a:pt x="1284112" y="169333"/>
                    </a:cubicBezTo>
                    <a:cubicBezTo>
                      <a:pt x="1255890" y="159926"/>
                      <a:pt x="1226053" y="154415"/>
                      <a:pt x="1199445" y="141111"/>
                    </a:cubicBezTo>
                    <a:cubicBezTo>
                      <a:pt x="1180630" y="131704"/>
                      <a:pt x="1162531" y="120702"/>
                      <a:pt x="1143000" y="112889"/>
                    </a:cubicBezTo>
                    <a:cubicBezTo>
                      <a:pt x="1115379" y="101841"/>
                      <a:pt x="1086556" y="94073"/>
                      <a:pt x="1058334" y="84666"/>
                    </a:cubicBezTo>
                    <a:cubicBezTo>
                      <a:pt x="1044223" y="79962"/>
                      <a:pt x="1030430" y="74163"/>
                      <a:pt x="1016000" y="70555"/>
                    </a:cubicBezTo>
                    <a:cubicBezTo>
                      <a:pt x="997185" y="65851"/>
                      <a:pt x="978132" y="62017"/>
                      <a:pt x="959556" y="56444"/>
                    </a:cubicBezTo>
                    <a:cubicBezTo>
                      <a:pt x="959544" y="56441"/>
                      <a:pt x="853729" y="21169"/>
                      <a:pt x="832556" y="14111"/>
                    </a:cubicBezTo>
                    <a:cubicBezTo>
                      <a:pt x="818445" y="9407"/>
                      <a:pt x="805097" y="0"/>
                      <a:pt x="790223" y="0"/>
                    </a:cubicBezTo>
                    <a:lnTo>
                      <a:pt x="677334" y="0"/>
                    </a:lnTo>
                  </a:path>
                </a:pathLst>
              </a:custGeom>
              <a:ln>
                <a:solidFill>
                  <a:srgbClr val="00009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 10"/>
              <p:cNvSpPr/>
              <p:nvPr/>
            </p:nvSpPr>
            <p:spPr>
              <a:xfrm>
                <a:off x="5140038" y="3880556"/>
                <a:ext cx="1943740" cy="2028053"/>
              </a:xfrm>
              <a:custGeom>
                <a:avLst/>
                <a:gdLst>
                  <a:gd name="connsiteX0" fmla="*/ 589073 w 1943740"/>
                  <a:gd name="connsiteY0" fmla="*/ 0 h 2028053"/>
                  <a:gd name="connsiteX1" fmla="*/ 52851 w 1943740"/>
                  <a:gd name="connsiteY1" fmla="*/ 14111 h 2028053"/>
                  <a:gd name="connsiteX2" fmla="*/ 10518 w 1943740"/>
                  <a:gd name="connsiteY2" fmla="*/ 28222 h 2028053"/>
                  <a:gd name="connsiteX3" fmla="*/ 81073 w 1943740"/>
                  <a:gd name="connsiteY3" fmla="*/ 42333 h 2028053"/>
                  <a:gd name="connsiteX4" fmla="*/ 179851 w 1943740"/>
                  <a:gd name="connsiteY4" fmla="*/ 28222 h 2028053"/>
                  <a:gd name="connsiteX5" fmla="*/ 1181740 w 1943740"/>
                  <a:gd name="connsiteY5" fmla="*/ 28222 h 2028053"/>
                  <a:gd name="connsiteX6" fmla="*/ 1308740 w 1943740"/>
                  <a:gd name="connsiteY6" fmla="*/ 56444 h 2028053"/>
                  <a:gd name="connsiteX7" fmla="*/ 1365184 w 1943740"/>
                  <a:gd name="connsiteY7" fmla="*/ 84666 h 2028053"/>
                  <a:gd name="connsiteX8" fmla="*/ 1407518 w 1943740"/>
                  <a:gd name="connsiteY8" fmla="*/ 98777 h 2028053"/>
                  <a:gd name="connsiteX9" fmla="*/ 1492184 w 1943740"/>
                  <a:gd name="connsiteY9" fmla="*/ 155222 h 2028053"/>
                  <a:gd name="connsiteX10" fmla="*/ 1534518 w 1943740"/>
                  <a:gd name="connsiteY10" fmla="*/ 197555 h 2028053"/>
                  <a:gd name="connsiteX11" fmla="*/ 1633295 w 1943740"/>
                  <a:gd name="connsiteY11" fmla="*/ 338666 h 2028053"/>
                  <a:gd name="connsiteX12" fmla="*/ 1689740 w 1943740"/>
                  <a:gd name="connsiteY12" fmla="*/ 423333 h 2028053"/>
                  <a:gd name="connsiteX13" fmla="*/ 1717962 w 1943740"/>
                  <a:gd name="connsiteY13" fmla="*/ 479777 h 2028053"/>
                  <a:gd name="connsiteX14" fmla="*/ 1746184 w 1943740"/>
                  <a:gd name="connsiteY14" fmla="*/ 606777 h 2028053"/>
                  <a:gd name="connsiteX15" fmla="*/ 1774406 w 1943740"/>
                  <a:gd name="connsiteY15" fmla="*/ 635000 h 2028053"/>
                  <a:gd name="connsiteX16" fmla="*/ 1816740 w 1943740"/>
                  <a:gd name="connsiteY16" fmla="*/ 762000 h 2028053"/>
                  <a:gd name="connsiteX17" fmla="*/ 1830851 w 1943740"/>
                  <a:gd name="connsiteY17" fmla="*/ 818444 h 2028053"/>
                  <a:gd name="connsiteX18" fmla="*/ 1844962 w 1943740"/>
                  <a:gd name="connsiteY18" fmla="*/ 889000 h 2028053"/>
                  <a:gd name="connsiteX19" fmla="*/ 1901406 w 1943740"/>
                  <a:gd name="connsiteY19" fmla="*/ 973666 h 2028053"/>
                  <a:gd name="connsiteX20" fmla="*/ 1929629 w 1943740"/>
                  <a:gd name="connsiteY20" fmla="*/ 1058333 h 2028053"/>
                  <a:gd name="connsiteX21" fmla="*/ 1943740 w 1943740"/>
                  <a:gd name="connsiteY21" fmla="*/ 1100666 h 2028053"/>
                  <a:gd name="connsiteX22" fmla="*/ 1929629 w 1943740"/>
                  <a:gd name="connsiteY22" fmla="*/ 1538111 h 2028053"/>
                  <a:gd name="connsiteX23" fmla="*/ 1901406 w 1943740"/>
                  <a:gd name="connsiteY23" fmla="*/ 1622777 h 2028053"/>
                  <a:gd name="connsiteX24" fmla="*/ 1887295 w 1943740"/>
                  <a:gd name="connsiteY24" fmla="*/ 1665111 h 2028053"/>
                  <a:gd name="connsiteX25" fmla="*/ 1844962 w 1943740"/>
                  <a:gd name="connsiteY25" fmla="*/ 1721555 h 2028053"/>
                  <a:gd name="connsiteX26" fmla="*/ 1802629 w 1943740"/>
                  <a:gd name="connsiteY26" fmla="*/ 1806222 h 2028053"/>
                  <a:gd name="connsiteX27" fmla="*/ 1760295 w 1943740"/>
                  <a:gd name="connsiteY27" fmla="*/ 1876777 h 2028053"/>
                  <a:gd name="connsiteX28" fmla="*/ 1717962 w 1943740"/>
                  <a:gd name="connsiteY28" fmla="*/ 1961444 h 2028053"/>
                  <a:gd name="connsiteX29" fmla="*/ 1633295 w 1943740"/>
                  <a:gd name="connsiteY29" fmla="*/ 2003777 h 2028053"/>
                  <a:gd name="connsiteX30" fmla="*/ 1633295 w 1943740"/>
                  <a:gd name="connsiteY30" fmla="*/ 2017888 h 2028053"/>
                  <a:gd name="connsiteX31" fmla="*/ 1689740 w 1943740"/>
                  <a:gd name="connsiteY31" fmla="*/ 1947333 h 2028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943740" h="2028053">
                    <a:moveTo>
                      <a:pt x="589073" y="0"/>
                    </a:moveTo>
                    <a:cubicBezTo>
                      <a:pt x="410332" y="4704"/>
                      <a:pt x="231441" y="5399"/>
                      <a:pt x="52851" y="14111"/>
                    </a:cubicBezTo>
                    <a:cubicBezTo>
                      <a:pt x="37994" y="14836"/>
                      <a:pt x="0" y="17704"/>
                      <a:pt x="10518" y="28222"/>
                    </a:cubicBezTo>
                    <a:cubicBezTo>
                      <a:pt x="27477" y="45181"/>
                      <a:pt x="57555" y="37629"/>
                      <a:pt x="81073" y="42333"/>
                    </a:cubicBezTo>
                    <a:cubicBezTo>
                      <a:pt x="113999" y="37629"/>
                      <a:pt x="146611" y="29388"/>
                      <a:pt x="179851" y="28222"/>
                    </a:cubicBezTo>
                    <a:cubicBezTo>
                      <a:pt x="837529" y="5146"/>
                      <a:pt x="712132" y="5860"/>
                      <a:pt x="1181740" y="28222"/>
                    </a:cubicBezTo>
                    <a:cubicBezTo>
                      <a:pt x="1200897" y="32053"/>
                      <a:pt x="1285966" y="47904"/>
                      <a:pt x="1308740" y="56444"/>
                    </a:cubicBezTo>
                    <a:cubicBezTo>
                      <a:pt x="1328436" y="63830"/>
                      <a:pt x="1345849" y="76380"/>
                      <a:pt x="1365184" y="84666"/>
                    </a:cubicBezTo>
                    <a:cubicBezTo>
                      <a:pt x="1378856" y="90525"/>
                      <a:pt x="1393407" y="94073"/>
                      <a:pt x="1407518" y="98777"/>
                    </a:cubicBezTo>
                    <a:cubicBezTo>
                      <a:pt x="1483027" y="174289"/>
                      <a:pt x="1372592" y="69800"/>
                      <a:pt x="1492184" y="155222"/>
                    </a:cubicBezTo>
                    <a:cubicBezTo>
                      <a:pt x="1508423" y="166821"/>
                      <a:pt x="1521531" y="182403"/>
                      <a:pt x="1534518" y="197555"/>
                    </a:cubicBezTo>
                    <a:cubicBezTo>
                      <a:pt x="1565856" y="234116"/>
                      <a:pt x="1609013" y="302243"/>
                      <a:pt x="1633295" y="338666"/>
                    </a:cubicBezTo>
                    <a:cubicBezTo>
                      <a:pt x="1633296" y="338668"/>
                      <a:pt x="1689739" y="423330"/>
                      <a:pt x="1689740" y="423333"/>
                    </a:cubicBezTo>
                    <a:lnTo>
                      <a:pt x="1717962" y="479777"/>
                    </a:lnTo>
                    <a:cubicBezTo>
                      <a:pt x="1719447" y="487200"/>
                      <a:pt x="1739541" y="593491"/>
                      <a:pt x="1746184" y="606777"/>
                    </a:cubicBezTo>
                    <a:cubicBezTo>
                      <a:pt x="1752134" y="618677"/>
                      <a:pt x="1764999" y="625592"/>
                      <a:pt x="1774406" y="635000"/>
                    </a:cubicBezTo>
                    <a:cubicBezTo>
                      <a:pt x="1805333" y="789625"/>
                      <a:pt x="1766663" y="628459"/>
                      <a:pt x="1816740" y="762000"/>
                    </a:cubicBezTo>
                    <a:cubicBezTo>
                      <a:pt x="1823550" y="780159"/>
                      <a:pt x="1826644" y="799512"/>
                      <a:pt x="1830851" y="818444"/>
                    </a:cubicBezTo>
                    <a:cubicBezTo>
                      <a:pt x="1836054" y="841857"/>
                      <a:pt x="1835037" y="867165"/>
                      <a:pt x="1844962" y="889000"/>
                    </a:cubicBezTo>
                    <a:cubicBezTo>
                      <a:pt x="1858998" y="919878"/>
                      <a:pt x="1890680" y="941488"/>
                      <a:pt x="1901406" y="973666"/>
                    </a:cubicBezTo>
                    <a:lnTo>
                      <a:pt x="1929629" y="1058333"/>
                    </a:lnTo>
                    <a:lnTo>
                      <a:pt x="1943740" y="1100666"/>
                    </a:lnTo>
                    <a:cubicBezTo>
                      <a:pt x="1939036" y="1246481"/>
                      <a:pt x="1941419" y="1392697"/>
                      <a:pt x="1929629" y="1538111"/>
                    </a:cubicBezTo>
                    <a:cubicBezTo>
                      <a:pt x="1927225" y="1567762"/>
                      <a:pt x="1910813" y="1594555"/>
                      <a:pt x="1901406" y="1622777"/>
                    </a:cubicBezTo>
                    <a:cubicBezTo>
                      <a:pt x="1896702" y="1636888"/>
                      <a:pt x="1896220" y="1653211"/>
                      <a:pt x="1887295" y="1665111"/>
                    </a:cubicBezTo>
                    <a:lnTo>
                      <a:pt x="1844962" y="1721555"/>
                    </a:lnTo>
                    <a:cubicBezTo>
                      <a:pt x="1809494" y="1827959"/>
                      <a:pt x="1857338" y="1696803"/>
                      <a:pt x="1802629" y="1806222"/>
                    </a:cubicBezTo>
                    <a:cubicBezTo>
                      <a:pt x="1765994" y="1879492"/>
                      <a:pt x="1815419" y="1821655"/>
                      <a:pt x="1760295" y="1876777"/>
                    </a:cubicBezTo>
                    <a:cubicBezTo>
                      <a:pt x="1748818" y="1911208"/>
                      <a:pt x="1745317" y="1934089"/>
                      <a:pt x="1717962" y="1961444"/>
                    </a:cubicBezTo>
                    <a:cubicBezTo>
                      <a:pt x="1651353" y="2028053"/>
                      <a:pt x="1702155" y="1957872"/>
                      <a:pt x="1633295" y="2003777"/>
                    </a:cubicBezTo>
                    <a:cubicBezTo>
                      <a:pt x="1629381" y="2006386"/>
                      <a:pt x="1633295" y="2013184"/>
                      <a:pt x="1633295" y="2017888"/>
                    </a:cubicBezTo>
                    <a:lnTo>
                      <a:pt x="1689740" y="1947333"/>
                    </a:lnTo>
                  </a:path>
                </a:pathLst>
              </a:custGeom>
              <a:ln>
                <a:solidFill>
                  <a:srgbClr val="00009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Freeform 11"/>
              <p:cNvSpPr/>
              <p:nvPr/>
            </p:nvSpPr>
            <p:spPr>
              <a:xfrm>
                <a:off x="3725333" y="3908778"/>
                <a:ext cx="649111" cy="1947333"/>
              </a:xfrm>
              <a:custGeom>
                <a:avLst/>
                <a:gdLst>
                  <a:gd name="connsiteX0" fmla="*/ 366889 w 649111"/>
                  <a:gd name="connsiteY0" fmla="*/ 0 h 1947333"/>
                  <a:gd name="connsiteX1" fmla="*/ 324556 w 649111"/>
                  <a:gd name="connsiteY1" fmla="*/ 70555 h 1947333"/>
                  <a:gd name="connsiteX2" fmla="*/ 296334 w 649111"/>
                  <a:gd name="connsiteY2" fmla="*/ 98778 h 1947333"/>
                  <a:gd name="connsiteX3" fmla="*/ 239889 w 649111"/>
                  <a:gd name="connsiteY3" fmla="*/ 183444 h 1947333"/>
                  <a:gd name="connsiteX4" fmla="*/ 155223 w 649111"/>
                  <a:gd name="connsiteY4" fmla="*/ 338666 h 1947333"/>
                  <a:gd name="connsiteX5" fmla="*/ 141111 w 649111"/>
                  <a:gd name="connsiteY5" fmla="*/ 381000 h 1947333"/>
                  <a:gd name="connsiteX6" fmla="*/ 112889 w 649111"/>
                  <a:gd name="connsiteY6" fmla="*/ 437444 h 1947333"/>
                  <a:gd name="connsiteX7" fmla="*/ 84667 w 649111"/>
                  <a:gd name="connsiteY7" fmla="*/ 508000 h 1947333"/>
                  <a:gd name="connsiteX8" fmla="*/ 70556 w 649111"/>
                  <a:gd name="connsiteY8" fmla="*/ 635000 h 1947333"/>
                  <a:gd name="connsiteX9" fmla="*/ 42334 w 649111"/>
                  <a:gd name="connsiteY9" fmla="*/ 705555 h 1947333"/>
                  <a:gd name="connsiteX10" fmla="*/ 28223 w 649111"/>
                  <a:gd name="connsiteY10" fmla="*/ 832555 h 1947333"/>
                  <a:gd name="connsiteX11" fmla="*/ 14111 w 649111"/>
                  <a:gd name="connsiteY11" fmla="*/ 917222 h 1947333"/>
                  <a:gd name="connsiteX12" fmla="*/ 0 w 649111"/>
                  <a:gd name="connsiteY12" fmla="*/ 1086555 h 1947333"/>
                  <a:gd name="connsiteX13" fmla="*/ 14111 w 649111"/>
                  <a:gd name="connsiteY13" fmla="*/ 1255889 h 1947333"/>
                  <a:gd name="connsiteX14" fmla="*/ 56445 w 649111"/>
                  <a:gd name="connsiteY14" fmla="*/ 1397000 h 1947333"/>
                  <a:gd name="connsiteX15" fmla="*/ 127000 w 649111"/>
                  <a:gd name="connsiteY15" fmla="*/ 1524000 h 1947333"/>
                  <a:gd name="connsiteX16" fmla="*/ 155223 w 649111"/>
                  <a:gd name="connsiteY16" fmla="*/ 1552222 h 1947333"/>
                  <a:gd name="connsiteX17" fmla="*/ 296334 w 649111"/>
                  <a:gd name="connsiteY17" fmla="*/ 1665111 h 1947333"/>
                  <a:gd name="connsiteX18" fmla="*/ 324556 w 649111"/>
                  <a:gd name="connsiteY18" fmla="*/ 1707444 h 1947333"/>
                  <a:gd name="connsiteX19" fmla="*/ 366889 w 649111"/>
                  <a:gd name="connsiteY19" fmla="*/ 1735666 h 1947333"/>
                  <a:gd name="connsiteX20" fmla="*/ 409223 w 649111"/>
                  <a:gd name="connsiteY20" fmla="*/ 1778000 h 1947333"/>
                  <a:gd name="connsiteX21" fmla="*/ 451556 w 649111"/>
                  <a:gd name="connsiteY21" fmla="*/ 1806222 h 1947333"/>
                  <a:gd name="connsiteX22" fmla="*/ 536223 w 649111"/>
                  <a:gd name="connsiteY22" fmla="*/ 1862666 h 1947333"/>
                  <a:gd name="connsiteX23" fmla="*/ 564445 w 649111"/>
                  <a:gd name="connsiteY23" fmla="*/ 1890889 h 1947333"/>
                  <a:gd name="connsiteX24" fmla="*/ 649111 w 649111"/>
                  <a:gd name="connsiteY24" fmla="*/ 1947333 h 1947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49111" h="1947333">
                    <a:moveTo>
                      <a:pt x="366889" y="0"/>
                    </a:moveTo>
                    <a:cubicBezTo>
                      <a:pt x="352778" y="23518"/>
                      <a:pt x="340497" y="48237"/>
                      <a:pt x="324556" y="70555"/>
                    </a:cubicBezTo>
                    <a:cubicBezTo>
                      <a:pt x="316823" y="81381"/>
                      <a:pt x="304317" y="88135"/>
                      <a:pt x="296334" y="98778"/>
                    </a:cubicBezTo>
                    <a:cubicBezTo>
                      <a:pt x="275983" y="125913"/>
                      <a:pt x="257666" y="154557"/>
                      <a:pt x="239889" y="183444"/>
                    </a:cubicBezTo>
                    <a:cubicBezTo>
                      <a:pt x="223142" y="210658"/>
                      <a:pt x="172596" y="298130"/>
                      <a:pt x="155223" y="338666"/>
                    </a:cubicBezTo>
                    <a:cubicBezTo>
                      <a:pt x="149363" y="352338"/>
                      <a:pt x="146971" y="367328"/>
                      <a:pt x="141111" y="381000"/>
                    </a:cubicBezTo>
                    <a:cubicBezTo>
                      <a:pt x="132825" y="400335"/>
                      <a:pt x="121432" y="418222"/>
                      <a:pt x="112889" y="437444"/>
                    </a:cubicBezTo>
                    <a:cubicBezTo>
                      <a:pt x="102601" y="460591"/>
                      <a:pt x="94074" y="484481"/>
                      <a:pt x="84667" y="508000"/>
                    </a:cubicBezTo>
                    <a:cubicBezTo>
                      <a:pt x="79963" y="550333"/>
                      <a:pt x="79481" y="593352"/>
                      <a:pt x="70556" y="635000"/>
                    </a:cubicBezTo>
                    <a:cubicBezTo>
                      <a:pt x="65249" y="659768"/>
                      <a:pt x="47641" y="680787"/>
                      <a:pt x="42334" y="705555"/>
                    </a:cubicBezTo>
                    <a:cubicBezTo>
                      <a:pt x="33409" y="747203"/>
                      <a:pt x="33853" y="790335"/>
                      <a:pt x="28223" y="832555"/>
                    </a:cubicBezTo>
                    <a:cubicBezTo>
                      <a:pt x="24441" y="860916"/>
                      <a:pt x="18815" y="889000"/>
                      <a:pt x="14111" y="917222"/>
                    </a:cubicBezTo>
                    <a:cubicBezTo>
                      <a:pt x="9407" y="973666"/>
                      <a:pt x="0" y="1029915"/>
                      <a:pt x="0" y="1086555"/>
                    </a:cubicBezTo>
                    <a:cubicBezTo>
                      <a:pt x="0" y="1143195"/>
                      <a:pt x="7085" y="1199686"/>
                      <a:pt x="14111" y="1255889"/>
                    </a:cubicBezTo>
                    <a:cubicBezTo>
                      <a:pt x="18375" y="1290003"/>
                      <a:pt x="48264" y="1372458"/>
                      <a:pt x="56445" y="1397000"/>
                    </a:cubicBezTo>
                    <a:cubicBezTo>
                      <a:pt x="74189" y="1450231"/>
                      <a:pt x="78481" y="1475483"/>
                      <a:pt x="127000" y="1524000"/>
                    </a:cubicBezTo>
                    <a:cubicBezTo>
                      <a:pt x="136408" y="1533407"/>
                      <a:pt x="144580" y="1544240"/>
                      <a:pt x="155223" y="1552222"/>
                    </a:cubicBezTo>
                    <a:cubicBezTo>
                      <a:pt x="205545" y="1589963"/>
                      <a:pt x="260215" y="1610933"/>
                      <a:pt x="296334" y="1665111"/>
                    </a:cubicBezTo>
                    <a:cubicBezTo>
                      <a:pt x="305741" y="1679222"/>
                      <a:pt x="312564" y="1695452"/>
                      <a:pt x="324556" y="1707444"/>
                    </a:cubicBezTo>
                    <a:cubicBezTo>
                      <a:pt x="336548" y="1719436"/>
                      <a:pt x="353861" y="1724809"/>
                      <a:pt x="366889" y="1735666"/>
                    </a:cubicBezTo>
                    <a:cubicBezTo>
                      <a:pt x="382220" y="1748442"/>
                      <a:pt x="393892" y="1765224"/>
                      <a:pt x="409223" y="1778000"/>
                    </a:cubicBezTo>
                    <a:cubicBezTo>
                      <a:pt x="422251" y="1788857"/>
                      <a:pt x="438527" y="1795365"/>
                      <a:pt x="451556" y="1806222"/>
                    </a:cubicBezTo>
                    <a:cubicBezTo>
                      <a:pt x="522024" y="1864945"/>
                      <a:pt x="461826" y="1837868"/>
                      <a:pt x="536223" y="1862666"/>
                    </a:cubicBezTo>
                    <a:cubicBezTo>
                      <a:pt x="545630" y="1872074"/>
                      <a:pt x="553802" y="1882906"/>
                      <a:pt x="564445" y="1890889"/>
                    </a:cubicBezTo>
                    <a:cubicBezTo>
                      <a:pt x="591580" y="1911240"/>
                      <a:pt x="649111" y="1947333"/>
                      <a:pt x="649111" y="1947333"/>
                    </a:cubicBezTo>
                  </a:path>
                </a:pathLst>
              </a:custGeom>
              <a:ln>
                <a:solidFill>
                  <a:srgbClr val="00009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5873044" y="4643777"/>
              <a:ext cx="2824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0090"/>
                  </a:solidFill>
                </a:rPr>
                <a:t>L</a:t>
              </a:r>
            </a:p>
          </p:txBody>
        </p:sp>
      </p:grpSp>
      <p:grpSp>
        <p:nvGrpSpPr>
          <p:cNvPr id="6" name="Group 26"/>
          <p:cNvGrpSpPr/>
          <p:nvPr/>
        </p:nvGrpSpPr>
        <p:grpSpPr>
          <a:xfrm>
            <a:off x="8058533" y="3945726"/>
            <a:ext cx="372529" cy="403578"/>
            <a:chOff x="6680204" y="4219222"/>
            <a:chExt cx="372529" cy="403578"/>
          </a:xfrm>
        </p:grpSpPr>
        <p:sp>
          <p:nvSpPr>
            <p:cNvPr id="16" name="Oval 15"/>
            <p:cNvSpPr/>
            <p:nvPr/>
          </p:nvSpPr>
          <p:spPr>
            <a:xfrm>
              <a:off x="6731000" y="4219222"/>
              <a:ext cx="169333" cy="155222"/>
            </a:xfrm>
            <a:prstGeom prst="ellipse">
              <a:avLst/>
            </a:prstGeom>
            <a:gradFill flip="none" rotWithShape="1">
              <a:gsLst>
                <a:gs pos="0">
                  <a:srgbClr val="FF6600"/>
                </a:gs>
                <a:gs pos="100000">
                  <a:srgbClr val="FFFFFF"/>
                </a:gs>
              </a:gsLst>
              <a:lin ang="0" scaled="1"/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6883400" y="4301067"/>
              <a:ext cx="169333" cy="155222"/>
            </a:xfrm>
            <a:prstGeom prst="ellipse">
              <a:avLst/>
            </a:prstGeom>
            <a:gradFill flip="none" rotWithShape="1">
              <a:gsLst>
                <a:gs pos="0">
                  <a:srgbClr val="FF6600"/>
                </a:gs>
                <a:gs pos="100000">
                  <a:srgbClr val="FFFFFF"/>
                </a:gs>
              </a:gsLst>
              <a:lin ang="0" scaled="1"/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6852357" y="4467578"/>
              <a:ext cx="169333" cy="155222"/>
            </a:xfrm>
            <a:prstGeom prst="ellipse">
              <a:avLst/>
            </a:prstGeom>
            <a:gradFill flip="none" rotWithShape="1">
              <a:gsLst>
                <a:gs pos="0">
                  <a:srgbClr val="FF6600"/>
                </a:gs>
                <a:gs pos="100000">
                  <a:srgbClr val="FFFFFF"/>
                </a:gs>
              </a:gsLst>
              <a:lin ang="0" scaled="1"/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6680204" y="4380091"/>
              <a:ext cx="169333" cy="155222"/>
            </a:xfrm>
            <a:prstGeom prst="ellipse">
              <a:avLst/>
            </a:prstGeom>
            <a:gradFill flip="none" rotWithShape="1">
              <a:gsLst>
                <a:gs pos="0">
                  <a:srgbClr val="FF6600"/>
                </a:gs>
                <a:gs pos="100000">
                  <a:srgbClr val="FFFFFF"/>
                </a:gs>
              </a:gsLst>
              <a:lin ang="0" scaled="1"/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32"/>
          <p:cNvGrpSpPr/>
          <p:nvPr/>
        </p:nvGrpSpPr>
        <p:grpSpPr>
          <a:xfrm>
            <a:off x="6193039" y="3189371"/>
            <a:ext cx="880526" cy="1089378"/>
            <a:chOff x="4814711" y="3462867"/>
            <a:chExt cx="880526" cy="1089378"/>
          </a:xfrm>
        </p:grpSpPr>
        <p:grpSp>
          <p:nvGrpSpPr>
            <p:cNvPr id="9" name="Group 26"/>
            <p:cNvGrpSpPr/>
            <p:nvPr/>
          </p:nvGrpSpPr>
          <p:grpSpPr>
            <a:xfrm>
              <a:off x="5136444" y="3678767"/>
              <a:ext cx="372529" cy="403578"/>
              <a:chOff x="6680204" y="4219222"/>
              <a:chExt cx="372529" cy="403578"/>
            </a:xfrm>
          </p:grpSpPr>
          <p:sp>
            <p:nvSpPr>
              <p:cNvPr id="50" name="Oval 49"/>
              <p:cNvSpPr/>
              <p:nvPr/>
            </p:nvSpPr>
            <p:spPr>
              <a:xfrm>
                <a:off x="6731000" y="4219222"/>
                <a:ext cx="169333" cy="155222"/>
              </a:xfrm>
              <a:prstGeom prst="ellipse">
                <a:avLst/>
              </a:prstGeom>
              <a:gradFill flip="none" rotWithShape="1">
                <a:gsLst>
                  <a:gs pos="0">
                    <a:srgbClr val="FF6600"/>
                  </a:gs>
                  <a:gs pos="100000">
                    <a:srgbClr val="FFFFFF"/>
                  </a:gs>
                </a:gsLst>
                <a:lin ang="0" scaled="1"/>
                <a:tileRect/>
              </a:gra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6883400" y="4301067"/>
                <a:ext cx="169333" cy="155222"/>
              </a:xfrm>
              <a:prstGeom prst="ellipse">
                <a:avLst/>
              </a:prstGeom>
              <a:gradFill flip="none" rotWithShape="1">
                <a:gsLst>
                  <a:gs pos="0">
                    <a:srgbClr val="FF6600"/>
                  </a:gs>
                  <a:gs pos="100000">
                    <a:srgbClr val="FFFFFF"/>
                  </a:gs>
                </a:gsLst>
                <a:lin ang="0" scaled="1"/>
                <a:tileRect/>
              </a:gra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6852357" y="4467578"/>
                <a:ext cx="169333" cy="155222"/>
              </a:xfrm>
              <a:prstGeom prst="ellipse">
                <a:avLst/>
              </a:prstGeom>
              <a:gradFill flip="none" rotWithShape="1">
                <a:gsLst>
                  <a:gs pos="0">
                    <a:srgbClr val="FF6600"/>
                  </a:gs>
                  <a:gs pos="100000">
                    <a:srgbClr val="FFFFFF"/>
                  </a:gs>
                </a:gsLst>
                <a:lin ang="0" scaled="1"/>
                <a:tileRect/>
              </a:gra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6680204" y="4380091"/>
                <a:ext cx="169333" cy="155222"/>
              </a:xfrm>
              <a:prstGeom prst="ellipse">
                <a:avLst/>
              </a:prstGeom>
              <a:gradFill flip="none" rotWithShape="1">
                <a:gsLst>
                  <a:gs pos="0">
                    <a:srgbClr val="FF6600"/>
                  </a:gs>
                  <a:gs pos="100000">
                    <a:srgbClr val="FFFFFF"/>
                  </a:gs>
                </a:gsLst>
                <a:lin ang="0" scaled="1"/>
                <a:tileRect/>
              </a:gra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26"/>
            <p:cNvGrpSpPr/>
            <p:nvPr/>
          </p:nvGrpSpPr>
          <p:grpSpPr>
            <a:xfrm>
              <a:off x="4967111" y="3866445"/>
              <a:ext cx="372529" cy="403578"/>
              <a:chOff x="6680204" y="4219222"/>
              <a:chExt cx="372529" cy="403578"/>
            </a:xfrm>
          </p:grpSpPr>
          <p:sp>
            <p:nvSpPr>
              <p:cNvPr id="46" name="Oval 45"/>
              <p:cNvSpPr/>
              <p:nvPr/>
            </p:nvSpPr>
            <p:spPr>
              <a:xfrm>
                <a:off x="6731000" y="4219222"/>
                <a:ext cx="169333" cy="155222"/>
              </a:xfrm>
              <a:prstGeom prst="ellipse">
                <a:avLst/>
              </a:prstGeom>
              <a:gradFill flip="none" rotWithShape="1">
                <a:gsLst>
                  <a:gs pos="0">
                    <a:srgbClr val="FF6600"/>
                  </a:gs>
                  <a:gs pos="100000">
                    <a:srgbClr val="FFFFFF"/>
                  </a:gs>
                </a:gsLst>
                <a:lin ang="0" scaled="1"/>
                <a:tileRect/>
              </a:gra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6883400" y="4301067"/>
                <a:ext cx="169333" cy="155222"/>
              </a:xfrm>
              <a:prstGeom prst="ellipse">
                <a:avLst/>
              </a:prstGeom>
              <a:gradFill flip="none" rotWithShape="1">
                <a:gsLst>
                  <a:gs pos="0">
                    <a:srgbClr val="FF6600"/>
                  </a:gs>
                  <a:gs pos="100000">
                    <a:srgbClr val="FFFFFF"/>
                  </a:gs>
                </a:gsLst>
                <a:lin ang="0" scaled="1"/>
                <a:tileRect/>
              </a:gra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6852357" y="4467578"/>
                <a:ext cx="169333" cy="155222"/>
              </a:xfrm>
              <a:prstGeom prst="ellipse">
                <a:avLst/>
              </a:prstGeom>
              <a:gradFill flip="none" rotWithShape="1">
                <a:gsLst>
                  <a:gs pos="0">
                    <a:srgbClr val="FF6600"/>
                  </a:gs>
                  <a:gs pos="100000">
                    <a:srgbClr val="FFFFFF"/>
                  </a:gs>
                </a:gsLst>
                <a:lin ang="0" scaled="1"/>
                <a:tileRect/>
              </a:gra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6680204" y="4380091"/>
                <a:ext cx="169333" cy="155222"/>
              </a:xfrm>
              <a:prstGeom prst="ellipse">
                <a:avLst/>
              </a:prstGeom>
              <a:gradFill flip="none" rotWithShape="1">
                <a:gsLst>
                  <a:gs pos="0">
                    <a:srgbClr val="FF6600"/>
                  </a:gs>
                  <a:gs pos="100000">
                    <a:srgbClr val="FFFFFF"/>
                  </a:gs>
                </a:gsLst>
                <a:lin ang="0" scaled="1"/>
                <a:tileRect/>
              </a:gra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oup 26"/>
            <p:cNvGrpSpPr/>
            <p:nvPr/>
          </p:nvGrpSpPr>
          <p:grpSpPr>
            <a:xfrm>
              <a:off x="5322708" y="3462867"/>
              <a:ext cx="372529" cy="403578"/>
              <a:chOff x="6680204" y="4219222"/>
              <a:chExt cx="372529" cy="403578"/>
            </a:xfrm>
          </p:grpSpPr>
          <p:sp>
            <p:nvSpPr>
              <p:cNvPr id="42" name="Oval 41"/>
              <p:cNvSpPr/>
              <p:nvPr/>
            </p:nvSpPr>
            <p:spPr>
              <a:xfrm>
                <a:off x="6731000" y="4219222"/>
                <a:ext cx="169333" cy="155222"/>
              </a:xfrm>
              <a:prstGeom prst="ellipse">
                <a:avLst/>
              </a:prstGeom>
              <a:gradFill flip="none" rotWithShape="1">
                <a:gsLst>
                  <a:gs pos="0">
                    <a:srgbClr val="FF6600"/>
                  </a:gs>
                  <a:gs pos="100000">
                    <a:srgbClr val="FFFFFF"/>
                  </a:gs>
                </a:gsLst>
                <a:lin ang="0" scaled="1"/>
                <a:tileRect/>
              </a:gra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6883400" y="4301067"/>
                <a:ext cx="169333" cy="155222"/>
              </a:xfrm>
              <a:prstGeom prst="ellipse">
                <a:avLst/>
              </a:prstGeom>
              <a:gradFill flip="none" rotWithShape="1">
                <a:gsLst>
                  <a:gs pos="0">
                    <a:srgbClr val="FF6600"/>
                  </a:gs>
                  <a:gs pos="100000">
                    <a:srgbClr val="FFFFFF"/>
                  </a:gs>
                </a:gsLst>
                <a:lin ang="0" scaled="1"/>
                <a:tileRect/>
              </a:gra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6852357" y="4467578"/>
                <a:ext cx="169333" cy="155222"/>
              </a:xfrm>
              <a:prstGeom prst="ellipse">
                <a:avLst/>
              </a:prstGeom>
              <a:gradFill flip="none" rotWithShape="1">
                <a:gsLst>
                  <a:gs pos="0">
                    <a:srgbClr val="FF6600"/>
                  </a:gs>
                  <a:gs pos="100000">
                    <a:srgbClr val="FFFFFF"/>
                  </a:gs>
                </a:gsLst>
                <a:lin ang="0" scaled="1"/>
                <a:tileRect/>
              </a:gra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6680204" y="4380091"/>
                <a:ext cx="169333" cy="155222"/>
              </a:xfrm>
              <a:prstGeom prst="ellipse">
                <a:avLst/>
              </a:prstGeom>
              <a:gradFill flip="none" rotWithShape="1">
                <a:gsLst>
                  <a:gs pos="0">
                    <a:srgbClr val="FF6600"/>
                  </a:gs>
                  <a:gs pos="100000">
                    <a:srgbClr val="FFFFFF"/>
                  </a:gs>
                </a:gsLst>
                <a:lin ang="0" scaled="1"/>
                <a:tileRect/>
              </a:gra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" name="Group 26"/>
            <p:cNvGrpSpPr/>
            <p:nvPr/>
          </p:nvGrpSpPr>
          <p:grpSpPr>
            <a:xfrm>
              <a:off x="4814711" y="4148667"/>
              <a:ext cx="372529" cy="403578"/>
              <a:chOff x="6680204" y="4219222"/>
              <a:chExt cx="372529" cy="403578"/>
            </a:xfrm>
          </p:grpSpPr>
          <p:sp>
            <p:nvSpPr>
              <p:cNvPr id="38" name="Oval 37"/>
              <p:cNvSpPr/>
              <p:nvPr/>
            </p:nvSpPr>
            <p:spPr>
              <a:xfrm>
                <a:off x="6731000" y="4219222"/>
                <a:ext cx="169333" cy="155222"/>
              </a:xfrm>
              <a:prstGeom prst="ellipse">
                <a:avLst/>
              </a:prstGeom>
              <a:gradFill flip="none" rotWithShape="1">
                <a:gsLst>
                  <a:gs pos="0">
                    <a:srgbClr val="FF6600"/>
                  </a:gs>
                  <a:gs pos="100000">
                    <a:srgbClr val="FFFFFF"/>
                  </a:gs>
                </a:gsLst>
                <a:lin ang="0" scaled="1"/>
                <a:tileRect/>
              </a:gra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6883400" y="4301067"/>
                <a:ext cx="169333" cy="155222"/>
              </a:xfrm>
              <a:prstGeom prst="ellipse">
                <a:avLst/>
              </a:prstGeom>
              <a:gradFill flip="none" rotWithShape="1">
                <a:gsLst>
                  <a:gs pos="0">
                    <a:srgbClr val="FF6600"/>
                  </a:gs>
                  <a:gs pos="100000">
                    <a:srgbClr val="FFFFFF"/>
                  </a:gs>
                </a:gsLst>
                <a:lin ang="0" scaled="1"/>
                <a:tileRect/>
              </a:gra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6852357" y="4467578"/>
                <a:ext cx="169333" cy="155222"/>
              </a:xfrm>
              <a:prstGeom prst="ellipse">
                <a:avLst/>
              </a:prstGeom>
              <a:gradFill flip="none" rotWithShape="1">
                <a:gsLst>
                  <a:gs pos="0">
                    <a:srgbClr val="FF6600"/>
                  </a:gs>
                  <a:gs pos="100000">
                    <a:srgbClr val="FFFFFF"/>
                  </a:gs>
                </a:gsLst>
                <a:lin ang="0" scaled="1"/>
                <a:tileRect/>
              </a:gra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6680204" y="4380091"/>
                <a:ext cx="169333" cy="155222"/>
              </a:xfrm>
              <a:prstGeom prst="ellipse">
                <a:avLst/>
              </a:prstGeom>
              <a:gradFill flip="none" rotWithShape="1">
                <a:gsLst>
                  <a:gs pos="0">
                    <a:srgbClr val="FF6600"/>
                  </a:gs>
                  <a:gs pos="100000">
                    <a:srgbClr val="FFFFFF"/>
                  </a:gs>
                </a:gsLst>
                <a:lin ang="0" scaled="1"/>
                <a:tileRect/>
              </a:gra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7" name="TextBox 56"/>
          <p:cNvSpPr txBox="1"/>
          <p:nvPr/>
        </p:nvSpPr>
        <p:spPr>
          <a:xfrm>
            <a:off x="8892260" y="1900198"/>
            <a:ext cx="12107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Pressure builds up along Coast</a:t>
            </a:r>
          </a:p>
        </p:txBody>
      </p:sp>
      <p:cxnSp>
        <p:nvCxnSpPr>
          <p:cNvPr id="60" name="Straight Arrow Connector 59"/>
          <p:cNvCxnSpPr/>
          <p:nvPr/>
        </p:nvCxnSpPr>
        <p:spPr>
          <a:xfrm rot="10800000" flipV="1">
            <a:off x="7251372" y="2412767"/>
            <a:ext cx="1640888" cy="93182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2" name="Group 12"/>
          <p:cNvGrpSpPr/>
          <p:nvPr/>
        </p:nvGrpSpPr>
        <p:grpSpPr>
          <a:xfrm>
            <a:off x="8384005" y="3548088"/>
            <a:ext cx="857401" cy="724253"/>
            <a:chOff x="7005676" y="3821583"/>
            <a:chExt cx="857401" cy="724253"/>
          </a:xfrm>
        </p:grpSpPr>
        <p:sp>
          <p:nvSpPr>
            <p:cNvPr id="77" name="Up Arrow 76"/>
            <p:cNvSpPr/>
            <p:nvPr/>
          </p:nvSpPr>
          <p:spPr>
            <a:xfrm rot="19552738">
              <a:off x="7005676" y="3980704"/>
              <a:ext cx="224175" cy="565132"/>
            </a:xfrm>
            <a:prstGeom prst="upArrow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TextBox 80"/>
            <p:cNvSpPr txBox="1"/>
            <p:nvPr/>
          </p:nvSpPr>
          <p:spPr>
            <a:xfrm rot="19754016">
              <a:off x="7164786" y="3821583"/>
              <a:ext cx="6982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0000"/>
                  </a:solidFill>
                </a:rPr>
                <a:t>Wind</a:t>
              </a:r>
            </a:p>
          </p:txBody>
        </p:sp>
      </p:grpSp>
      <p:sp>
        <p:nvSpPr>
          <p:cNvPr id="85" name="Up Arrow 84"/>
          <p:cNvSpPr/>
          <p:nvPr/>
        </p:nvSpPr>
        <p:spPr>
          <a:xfrm rot="12656803">
            <a:off x="6484779" y="3445857"/>
            <a:ext cx="224175" cy="565132"/>
          </a:xfrm>
          <a:prstGeom prst="upArrow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TextBox 97"/>
          <p:cNvSpPr txBox="1"/>
          <p:nvPr/>
        </p:nvSpPr>
        <p:spPr>
          <a:xfrm>
            <a:off x="6580949" y="3672140"/>
            <a:ext cx="1210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Barrier Wind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654030" y="1591163"/>
            <a:ext cx="21645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Figure from: Doyle and Shapiro (1999)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611902" y="1144142"/>
            <a:ext cx="29068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Note: The vertical and horizontal dimensions are not equal scales</a:t>
            </a:r>
          </a:p>
        </p:txBody>
      </p:sp>
      <p:sp>
        <p:nvSpPr>
          <p:cNvPr id="61" name="Title 1"/>
          <p:cNvSpPr txBox="1">
            <a:spLocks/>
          </p:cNvSpPr>
          <p:nvPr/>
        </p:nvSpPr>
        <p:spPr>
          <a:xfrm>
            <a:off x="1600202" y="109538"/>
            <a:ext cx="8915399" cy="817562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>
              <a:spcBef>
                <a:spcPct val="0"/>
              </a:spcBef>
              <a:defRPr/>
            </a:pPr>
            <a:r>
              <a:rPr lang="en-US" sz="4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Greenland is a barrier to cyclone circulation.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668759" y="1313965"/>
            <a:ext cx="1219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(11,000 ft.)</a:t>
            </a:r>
          </a:p>
        </p:txBody>
      </p:sp>
    </p:spTree>
    <p:extLst>
      <p:ext uri="{BB962C8B-B14F-4D97-AF65-F5344CB8AC3E}">
        <p14:creationId xmlns:p14="http://schemas.microsoft.com/office/powerpoint/2010/main" val="316246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07 -0.03357 C -0.01042 -0.04815 -0.01059 -0.0625 -0.03785 -0.07061 C -0.06511 -0.07871 -0.11945 -0.08079 -0.17379 -0.08287 " pathEditMode="relative" ptsTypes="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9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157" y="0"/>
            <a:ext cx="96596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8042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957064" y="1233230"/>
            <a:ext cx="1077401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4000" u="sng" dirty="0"/>
              <a:t>50, 25, 10, </a:t>
            </a:r>
            <a:r>
              <a:rPr lang="en-US" sz="4000" u="sng" dirty="0">
                <a:highlight>
                  <a:srgbClr val="FFFF00"/>
                </a:highlight>
              </a:rPr>
              <a:t>5 km </a:t>
            </a:r>
            <a:r>
              <a:rPr lang="en-US" sz="4000" u="sng" dirty="0"/>
              <a:t>grid spacing </a:t>
            </a:r>
            <a:r>
              <a:rPr lang="en-US" sz="4000" dirty="0"/>
              <a:t>(no nesting) over same domain</a:t>
            </a:r>
          </a:p>
          <a:p>
            <a:pPr marL="457200" indent="-457200">
              <a:buFontTx/>
              <a:buChar char="-"/>
            </a:pPr>
            <a:r>
              <a:rPr lang="en-US" sz="4000" u="sng" dirty="0"/>
              <a:t>40 and 60 vertical Levels</a:t>
            </a:r>
          </a:p>
          <a:p>
            <a:pPr marL="457200" indent="-457200">
              <a:buFontTx/>
              <a:buChar char="-"/>
            </a:pPr>
            <a:r>
              <a:rPr lang="en-US" sz="4000" u="sng" dirty="0"/>
              <a:t>MYNN2.5 and UW Boundary Layer Schemes</a:t>
            </a:r>
          </a:p>
          <a:p>
            <a:pPr marL="457200" indent="-457200">
              <a:buFontTx/>
              <a:buChar char="-"/>
            </a:pPr>
            <a:r>
              <a:rPr lang="en-US" sz="4000" dirty="0"/>
              <a:t>Sea ice thickness = 0.5m</a:t>
            </a:r>
          </a:p>
          <a:p>
            <a:pPr marL="457200" indent="-457200">
              <a:buFontTx/>
              <a:buChar char="-"/>
            </a:pPr>
            <a:r>
              <a:rPr lang="en-US" sz="4000" dirty="0"/>
              <a:t>RRTMG shortwave and longwave radiation</a:t>
            </a:r>
          </a:p>
          <a:p>
            <a:pPr marL="457200" indent="-457200">
              <a:buFontTx/>
              <a:buChar char="-"/>
            </a:pPr>
            <a:r>
              <a:rPr lang="en-US" sz="4000" dirty="0" err="1"/>
              <a:t>Kain</a:t>
            </a:r>
            <a:r>
              <a:rPr lang="en-US" sz="4000" dirty="0"/>
              <a:t>-Fritsch cumulus</a:t>
            </a:r>
          </a:p>
          <a:p>
            <a:pPr marL="457200" indent="-457200">
              <a:buFontTx/>
              <a:buChar char="-"/>
            </a:pPr>
            <a:r>
              <a:rPr lang="en-US" sz="4000" dirty="0"/>
              <a:t>Morrison microphysics</a:t>
            </a:r>
          </a:p>
          <a:p>
            <a:pPr marL="457200" indent="-457200">
              <a:buFontTx/>
              <a:buChar char="-"/>
            </a:pPr>
            <a:r>
              <a:rPr lang="en-US" sz="4000" dirty="0"/>
              <a:t>Revised MM5 surface layer</a:t>
            </a:r>
          </a:p>
          <a:p>
            <a:endParaRPr lang="en-US" dirty="0"/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423745" y="144379"/>
            <a:ext cx="11307337" cy="1088851"/>
          </a:xfr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algn="ctr"/>
            <a:r>
              <a:rPr lang="en-US" sz="4000" dirty="0"/>
              <a:t>Colorado WRF V3.7.1 – Summary of Model Runs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4653200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77" y="119270"/>
            <a:ext cx="10434645" cy="67387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8800" y="1166191"/>
            <a:ext cx="77418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ASCAT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28800" y="3694907"/>
            <a:ext cx="77418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ASCAT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48469" y="796859"/>
            <a:ext cx="112562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WRF-5KM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48468" y="3537609"/>
            <a:ext cx="112562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WRF-5KM</a:t>
            </a:r>
          </a:p>
        </p:txBody>
      </p:sp>
    </p:spTree>
    <p:extLst>
      <p:ext uri="{BB962C8B-B14F-4D97-AF65-F5344CB8AC3E}">
        <p14:creationId xmlns:p14="http://schemas.microsoft.com/office/powerpoint/2010/main" val="12211409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878" y="1581692"/>
            <a:ext cx="8320204" cy="513978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3745" y="144379"/>
            <a:ext cx="11307337" cy="1138011"/>
          </a:xfr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algn="ctr"/>
            <a:r>
              <a:rPr lang="en-US" sz="3200" dirty="0"/>
              <a:t>DAWN/</a:t>
            </a:r>
            <a:r>
              <a:rPr lang="en-US" sz="3200" dirty="0" err="1"/>
              <a:t>dropsonde</a:t>
            </a:r>
            <a:r>
              <a:rPr lang="en-US" sz="3200" dirty="0"/>
              <a:t> comparisons in highly varying coastal </a:t>
            </a:r>
            <a:r>
              <a:rPr lang="en-US" sz="3200" dirty="0" err="1"/>
              <a:t>region:</a:t>
            </a:r>
            <a:r>
              <a:rPr lang="en-US" sz="3200" b="1" dirty="0" err="1"/>
              <a:t>Greenland</a:t>
            </a:r>
            <a:r>
              <a:rPr lang="en-US" sz="3200" b="1" dirty="0"/>
              <a:t> East Coast Barrier Wind Case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32E6D-9BCF-4C4D-B423-3622183901E8}" type="slidenum">
              <a:rPr lang="en-US" smtClean="0"/>
              <a:t>19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23745" y="2767264"/>
            <a:ext cx="2807756" cy="25237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Red circles:</a:t>
            </a:r>
          </a:p>
          <a:p>
            <a:r>
              <a:rPr lang="en-US" sz="2800" dirty="0"/>
              <a:t>      DAWN profiles</a:t>
            </a:r>
          </a:p>
          <a:p>
            <a:endParaRPr lang="en-US" sz="2800" dirty="0"/>
          </a:p>
          <a:p>
            <a:r>
              <a:rPr lang="en-US" sz="2800" dirty="0"/>
              <a:t>Yellow stars:</a:t>
            </a:r>
          </a:p>
          <a:p>
            <a:r>
              <a:rPr lang="en-US" sz="2800" dirty="0"/>
              <a:t>      </a:t>
            </a:r>
            <a:r>
              <a:rPr lang="en-US" sz="2800" dirty="0" err="1"/>
              <a:t>Dropsondes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082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4030" y="31755"/>
            <a:ext cx="9976340" cy="1390900"/>
          </a:xfr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pPr algn="ctr"/>
            <a:r>
              <a:rPr lang="en-US" b="1" dirty="0"/>
              <a:t>NASA’s </a:t>
            </a:r>
            <a:r>
              <a:rPr lang="en-US" b="1" dirty="0" err="1"/>
              <a:t>PolarWinds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632805"/>
            <a:ext cx="8686800" cy="5088670"/>
          </a:xfrm>
        </p:spPr>
        <p:txBody>
          <a:bodyPr>
            <a:normAutofit fontScale="92500" lnSpcReduction="20000"/>
          </a:bodyPr>
          <a:lstStyle/>
          <a:p>
            <a:r>
              <a:rPr lang="en-US" sz="3200" dirty="0"/>
              <a:t>NASA funded two airborne Doppler Wind Lidar campaigns:</a:t>
            </a:r>
          </a:p>
          <a:p>
            <a:pPr lvl="1"/>
            <a:r>
              <a:rPr lang="en-US" sz="3200" dirty="0"/>
              <a:t>Campaign 1  Oct-Nov 2014 on NASA UC-12B King Air based </a:t>
            </a:r>
            <a:r>
              <a:rPr lang="en-US" sz="3200" dirty="0" err="1"/>
              <a:t>Kangerlussuaq</a:t>
            </a:r>
            <a:r>
              <a:rPr lang="en-US" sz="3200" dirty="0"/>
              <a:t>, Greenland</a:t>
            </a:r>
          </a:p>
          <a:p>
            <a:pPr lvl="1"/>
            <a:r>
              <a:rPr lang="en-US" sz="3200" dirty="0"/>
              <a:t>Campaign 2  May 2015 on NASA DC-8 based </a:t>
            </a:r>
          </a:p>
          <a:p>
            <a:pPr marL="457200" lvl="1" indent="0">
              <a:buNone/>
            </a:pPr>
            <a:r>
              <a:rPr lang="en-US" sz="3200" dirty="0"/>
              <a:t>   Keflavik, Iceland</a:t>
            </a:r>
          </a:p>
          <a:p>
            <a:r>
              <a:rPr lang="en-US" sz="3200" dirty="0"/>
              <a:t>Over 80 hours of research flights in the Arctic region near Greenland and Iceland </a:t>
            </a:r>
          </a:p>
          <a:p>
            <a:r>
              <a:rPr lang="en-US" sz="3200" dirty="0"/>
              <a:t>Purpose was to conduct  basic polar science investigations and demonstrate DWL technology readiness for ADM Cal/Val</a:t>
            </a:r>
          </a:p>
          <a:p>
            <a:r>
              <a:rPr lang="en-US" sz="3200" dirty="0"/>
              <a:t>Included Co-flights (six) with high-altitude DLR Falcon with DWL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32E6D-9BCF-4C4D-B423-3622183901E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8776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600202" y="109538"/>
            <a:ext cx="8915399" cy="81756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600" dirty="0">
                <a:solidFill>
                  <a:schemeClr val="bg1"/>
                </a:solidFill>
                <a:latin typeface="Verdana"/>
                <a:ea typeface="+mj-ea"/>
                <a:cs typeface="Verdana"/>
              </a:rPr>
              <a:t>Greenland terrain</a:t>
            </a:r>
          </a:p>
        </p:txBody>
      </p:sp>
      <p:pic>
        <p:nvPicPr>
          <p:cNvPr id="3" name="Picture 2" descr="Figure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711200"/>
            <a:ext cx="11049000" cy="565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7595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63" y="668214"/>
            <a:ext cx="5503983" cy="55215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446" y="668214"/>
            <a:ext cx="5486401" cy="55215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18200" y="283493"/>
            <a:ext cx="8178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highlight>
                  <a:srgbClr val="FFFF00"/>
                </a:highlight>
              </a:rPr>
              <a:t>D2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62931" y="6088559"/>
            <a:ext cx="23998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highlight>
                  <a:srgbClr val="FFFF00"/>
                </a:highlight>
              </a:rPr>
              <a:t>Off Coast</a:t>
            </a:r>
          </a:p>
        </p:txBody>
      </p:sp>
    </p:spTree>
    <p:extLst>
      <p:ext uri="{BB962C8B-B14F-4D97-AF65-F5344CB8AC3E}">
        <p14:creationId xmlns:p14="http://schemas.microsoft.com/office/powerpoint/2010/main" val="30090831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47" y="703384"/>
            <a:ext cx="5468816" cy="54512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862" y="703384"/>
            <a:ext cx="5486399" cy="55743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18823" y="195570"/>
            <a:ext cx="8178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highlight>
                  <a:srgbClr val="FFFF00"/>
                </a:highlight>
              </a:rPr>
              <a:t>D3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48030" y="6088559"/>
            <a:ext cx="27594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highlight>
                  <a:srgbClr val="FFFF00"/>
                </a:highlight>
              </a:rPr>
              <a:t>Near Coast</a:t>
            </a:r>
          </a:p>
        </p:txBody>
      </p:sp>
    </p:spTree>
    <p:extLst>
      <p:ext uri="{BB962C8B-B14F-4D97-AF65-F5344CB8AC3E}">
        <p14:creationId xmlns:p14="http://schemas.microsoft.com/office/powerpoint/2010/main" val="16673948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78" y="668215"/>
            <a:ext cx="5503984" cy="55039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861" y="545122"/>
            <a:ext cx="5486401" cy="56270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01860" y="160401"/>
            <a:ext cx="8178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highlight>
                  <a:srgbClr val="FFFF00"/>
                </a:highlight>
              </a:rPr>
              <a:t>D4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62931" y="6088559"/>
            <a:ext cx="23998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highlight>
                  <a:srgbClr val="FFFF00"/>
                </a:highlight>
              </a:rPr>
              <a:t>Off Coast</a:t>
            </a:r>
          </a:p>
        </p:txBody>
      </p:sp>
    </p:spTree>
    <p:extLst>
      <p:ext uri="{BB962C8B-B14F-4D97-AF65-F5344CB8AC3E}">
        <p14:creationId xmlns:p14="http://schemas.microsoft.com/office/powerpoint/2010/main" val="37663670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63" y="650631"/>
            <a:ext cx="5486399" cy="55215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862" y="650631"/>
            <a:ext cx="5503984" cy="552157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32E6D-9BCF-4C4D-B423-3622183901E8}" type="slidenum">
              <a:rPr lang="en-US" smtClean="0"/>
              <a:t>24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18823" y="195570"/>
            <a:ext cx="8178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highlight>
                  <a:srgbClr val="FFFF00"/>
                </a:highlight>
              </a:rPr>
              <a:t>D5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48030" y="6088559"/>
            <a:ext cx="27594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highlight>
                  <a:srgbClr val="FFFF00"/>
                </a:highlight>
              </a:rPr>
              <a:t>Near Coast</a:t>
            </a:r>
          </a:p>
        </p:txBody>
      </p:sp>
    </p:spTree>
    <p:extLst>
      <p:ext uri="{BB962C8B-B14F-4D97-AF65-F5344CB8AC3E}">
        <p14:creationId xmlns:p14="http://schemas.microsoft.com/office/powerpoint/2010/main" val="1663483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600202" y="109538"/>
            <a:ext cx="8915399" cy="81756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600" dirty="0">
                <a:solidFill>
                  <a:schemeClr val="bg1"/>
                </a:solidFill>
                <a:latin typeface="Verdana"/>
                <a:ea typeface="+mj-ea"/>
                <a:cs typeface="Verdana"/>
              </a:rPr>
              <a:t>Greenland terrain</a:t>
            </a:r>
          </a:p>
        </p:txBody>
      </p:sp>
      <p:pic>
        <p:nvPicPr>
          <p:cNvPr id="3" name="Picture 2" descr="Figure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711200"/>
            <a:ext cx="11049000" cy="5651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25365" y="1635215"/>
            <a:ext cx="5325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highlight>
                  <a:srgbClr val="FFFF00"/>
                </a:highlight>
              </a:rPr>
              <a:t>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449365" y="1038867"/>
            <a:ext cx="4443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highlight>
                  <a:srgbClr val="FFFF00"/>
                </a:highlight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8999178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62" y="4946667"/>
            <a:ext cx="11646876" cy="16859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46" y="206582"/>
            <a:ext cx="10058400" cy="550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3445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0" y="600765"/>
            <a:ext cx="11798300" cy="6654801"/>
            <a:chOff x="152400" y="3397250"/>
            <a:chExt cx="8200255" cy="3613151"/>
          </a:xfrm>
        </p:grpSpPr>
        <p:pic>
          <p:nvPicPr>
            <p:cNvPr id="3" name="Picture 2" descr="Figure10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093"/>
            <a:stretch/>
          </p:blipFill>
          <p:spPr>
            <a:xfrm>
              <a:off x="152400" y="3397250"/>
              <a:ext cx="8200255" cy="3079750"/>
            </a:xfrm>
            <a:prstGeom prst="rect">
              <a:avLst/>
            </a:prstGeom>
          </p:spPr>
        </p:pic>
        <p:pic>
          <p:nvPicPr>
            <p:cNvPr id="4" name="Picture 3" descr="Figure10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2222"/>
            <a:stretch/>
          </p:blipFill>
          <p:spPr>
            <a:xfrm>
              <a:off x="152400" y="6468097"/>
              <a:ext cx="8200255" cy="5423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97946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62" y="4946667"/>
            <a:ext cx="11646876" cy="16859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2" y="175846"/>
            <a:ext cx="10093569" cy="5539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7106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39" y="179457"/>
            <a:ext cx="117475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241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4700" y="122238"/>
            <a:ext cx="8229600" cy="1052357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algn="ctr"/>
            <a:r>
              <a:rPr lang="en-US" b="1" dirty="0" err="1"/>
              <a:t>PolarWinds</a:t>
            </a:r>
            <a:r>
              <a:rPr lang="en-US" b="1" dirty="0"/>
              <a:t> Science Objectives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3848" y="1454722"/>
            <a:ext cx="10162572" cy="5266753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Validate numerical model forecasts (WRF, P-WRF) and reanalysis (ASR, ERA) characterizations of airflow in the lower atmosphere over the open oceans, land, ice sheets and transition zones</a:t>
            </a:r>
          </a:p>
          <a:p>
            <a:pPr lvl="0"/>
            <a:r>
              <a:rPr lang="en-US" dirty="0"/>
              <a:t>Conduct detailed investigations into dynamic features such as Arctic low level jets (Tip Jet), barrier winds and OLEs.</a:t>
            </a:r>
          </a:p>
          <a:p>
            <a:pPr lvl="0"/>
            <a:r>
              <a:rPr lang="en-US" dirty="0"/>
              <a:t>Characterize and study the wind regime of the lower atmosphere over marginal ice zones in the Arctic</a:t>
            </a:r>
          </a:p>
          <a:p>
            <a:pPr lvl="0"/>
            <a:r>
              <a:rPr lang="en-US" dirty="0"/>
              <a:t>Provide  wind/aerosol observations to validate or compare with existing remote sensing platforms 	</a:t>
            </a:r>
          </a:p>
          <a:p>
            <a:pPr marL="0" lvl="0" indent="0">
              <a:buNone/>
            </a:pPr>
            <a:r>
              <a:rPr lang="en-US" dirty="0"/>
              <a:t>	-	CALIPSO aerosol measurements </a:t>
            </a:r>
          </a:p>
          <a:p>
            <a:pPr marL="457200" lvl="1" indent="0">
              <a:buNone/>
            </a:pPr>
            <a:r>
              <a:rPr lang="en-US" sz="2800" dirty="0"/>
              <a:t>	-	MODIS  Atmospheric Motion Vectors </a:t>
            </a:r>
          </a:p>
          <a:p>
            <a:pPr marL="457200" lvl="1" indent="0">
              <a:buNone/>
            </a:pPr>
            <a:r>
              <a:rPr lang="en-US" sz="2800" dirty="0"/>
              <a:t>	-	ASCAT Ocean Vector Winds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32E6D-9BCF-4C4D-B423-3622183901E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1469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4030" y="111267"/>
            <a:ext cx="9976340" cy="1147690"/>
          </a:xfr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pPr algn="ctr"/>
            <a:r>
              <a:rPr lang="en-US" b="1" dirty="0"/>
              <a:t>Barrier Winds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6034" y="1422863"/>
            <a:ext cx="8686800" cy="4769581"/>
          </a:xfrm>
        </p:spPr>
        <p:txBody>
          <a:bodyPr>
            <a:normAutofit fontScale="85000" lnSpcReduction="20000"/>
          </a:bodyPr>
          <a:lstStyle/>
          <a:p>
            <a:r>
              <a:rPr lang="en-US" sz="3600" dirty="0"/>
              <a:t>DAWN wind profiles closely match </a:t>
            </a:r>
            <a:r>
              <a:rPr lang="en-US" sz="3600" dirty="0" err="1"/>
              <a:t>dropsondes</a:t>
            </a:r>
            <a:endParaRPr lang="en-US" sz="3600" dirty="0"/>
          </a:p>
          <a:p>
            <a:r>
              <a:rPr lang="en-US" sz="3600" dirty="0"/>
              <a:t>DAWN and </a:t>
            </a:r>
            <a:r>
              <a:rPr lang="en-US" sz="3600" dirty="0" err="1"/>
              <a:t>dropsondes</a:t>
            </a:r>
            <a:r>
              <a:rPr lang="en-US" sz="3600" dirty="0"/>
              <a:t> show stronger narrower jet near the coast but a broader/deeper and slightly weaker wind max further off the coast</a:t>
            </a:r>
          </a:p>
          <a:p>
            <a:r>
              <a:rPr lang="en-US" sz="3600" dirty="0"/>
              <a:t>Higher horizontal and vertical resolution model runs better capture jet winds</a:t>
            </a:r>
          </a:p>
          <a:p>
            <a:r>
              <a:rPr lang="en-US" sz="3600" dirty="0"/>
              <a:t>Higher vertical resolution run is needed to capture DAWN observed jet structure but WRF still misses speed gradients and variability</a:t>
            </a:r>
          </a:p>
          <a:p>
            <a:r>
              <a:rPr lang="en-US" sz="3600" dirty="0"/>
              <a:t>Choice of BL scheme made little difference</a:t>
            </a:r>
          </a:p>
          <a:p>
            <a:r>
              <a:rPr lang="en-US" sz="3600" dirty="0" err="1"/>
              <a:t>DuVivier</a:t>
            </a:r>
            <a:r>
              <a:rPr lang="en-US" sz="3600" dirty="0"/>
              <a:t> et al., (2017) – complete model study ACCEPTED for publication in MWR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32E6D-9BCF-4C4D-B423-3622183901E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8344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11200" y="2463800"/>
            <a:ext cx="10706100" cy="1358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/>
              <a:t>October 31, 2014– Tip Jet Study</a:t>
            </a:r>
            <a:br>
              <a:rPr lang="en-US" sz="4000" dirty="0"/>
            </a:br>
            <a:r>
              <a:rPr lang="en-US" sz="4000" dirty="0" err="1"/>
              <a:t>Intercomparison</a:t>
            </a:r>
            <a:r>
              <a:rPr lang="en-US" sz="4000" dirty="0"/>
              <a:t> of DAWN and OSU Polar WRF</a:t>
            </a:r>
          </a:p>
        </p:txBody>
      </p:sp>
    </p:spTree>
    <p:extLst>
      <p:ext uri="{BB962C8B-B14F-4D97-AF65-F5344CB8AC3E}">
        <p14:creationId xmlns:p14="http://schemas.microsoft.com/office/powerpoint/2010/main" val="29974141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14" y="571500"/>
            <a:ext cx="7300685" cy="59181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78900" y="2120900"/>
            <a:ext cx="2540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Very similar to the easterly tip jet studied by Renfrew et al., 2009 (QJRMS)</a:t>
            </a:r>
          </a:p>
        </p:txBody>
      </p:sp>
    </p:spTree>
    <p:extLst>
      <p:ext uri="{BB962C8B-B14F-4D97-AF65-F5344CB8AC3E}">
        <p14:creationId xmlns:p14="http://schemas.microsoft.com/office/powerpoint/2010/main" val="26644351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422" y="348342"/>
            <a:ext cx="9659155" cy="650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7124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20914"/>
            <a:ext cx="10174514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4035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52" y="131166"/>
            <a:ext cx="11059887" cy="64101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18782" y="4850295"/>
            <a:ext cx="3659271" cy="95410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All sections of complete</a:t>
            </a:r>
          </a:p>
          <a:p>
            <a:r>
              <a:rPr lang="en-US" sz="2800" dirty="0"/>
              <a:t>Profiles below 1-1.2 km</a:t>
            </a:r>
          </a:p>
        </p:txBody>
      </p:sp>
    </p:spTree>
    <p:extLst>
      <p:ext uri="{BB962C8B-B14F-4D97-AF65-F5344CB8AC3E}">
        <p14:creationId xmlns:p14="http://schemas.microsoft.com/office/powerpoint/2010/main" val="764004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794" y="132522"/>
            <a:ext cx="9312169" cy="67254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792" y="2833541"/>
            <a:ext cx="22263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highlight>
                  <a:srgbClr val="FFFF00"/>
                </a:highlight>
              </a:rPr>
              <a:t>Stronger winds Near Tip</a:t>
            </a:r>
          </a:p>
          <a:p>
            <a:r>
              <a:rPr lang="en-US" sz="4000" dirty="0">
                <a:highlight>
                  <a:srgbClr val="FFFF00"/>
                </a:highlight>
              </a:rPr>
              <a:t>Section 1</a:t>
            </a:r>
          </a:p>
        </p:txBody>
      </p:sp>
    </p:spTree>
    <p:extLst>
      <p:ext uri="{BB962C8B-B14F-4D97-AF65-F5344CB8AC3E}">
        <p14:creationId xmlns:p14="http://schemas.microsoft.com/office/powerpoint/2010/main" val="24570319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011" y="0"/>
            <a:ext cx="931216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2522" y="2767280"/>
            <a:ext cx="22793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highlight>
                  <a:srgbClr val="FFFF00"/>
                </a:highlight>
              </a:rPr>
              <a:t>Weaker winds SW of TIP</a:t>
            </a:r>
          </a:p>
        </p:txBody>
      </p:sp>
    </p:spTree>
    <p:extLst>
      <p:ext uri="{BB962C8B-B14F-4D97-AF65-F5344CB8AC3E}">
        <p14:creationId xmlns:p14="http://schemas.microsoft.com/office/powerpoint/2010/main" val="31135786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600" y="2857500"/>
            <a:ext cx="4093028" cy="38515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2" y="333828"/>
            <a:ext cx="4093028" cy="38952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972" y="333828"/>
            <a:ext cx="4093028" cy="38952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65600" y="733308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highlight>
                  <a:srgbClr val="00FF00"/>
                </a:highlight>
              </a:rPr>
              <a:t>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34399" y="733308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highlight>
                  <a:srgbClr val="00FF00"/>
                </a:highlight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79619" y="4526643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highlight>
                  <a:srgbClr val="00FF00"/>
                </a:highlight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356035" y="5499652"/>
            <a:ext cx="1828800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Acceleration near tip</a:t>
            </a:r>
          </a:p>
        </p:txBody>
      </p:sp>
      <p:cxnSp>
        <p:nvCxnSpPr>
          <p:cNvPr id="10" name="Straight Arrow Connector 9"/>
          <p:cNvCxnSpPr>
            <a:cxnSpLocks/>
          </p:cNvCxnSpPr>
          <p:nvPr/>
        </p:nvCxnSpPr>
        <p:spPr>
          <a:xfrm flipH="1" flipV="1">
            <a:off x="8008595" y="5499652"/>
            <a:ext cx="1148657" cy="3445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43074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19" y="311755"/>
            <a:ext cx="4370210" cy="33382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116" y="3561749"/>
            <a:ext cx="3962400" cy="31975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257" y="311756"/>
            <a:ext cx="4180114" cy="33382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02629" y="754743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highlight>
                  <a:srgbClr val="00FF00"/>
                </a:highlight>
              </a:rPr>
              <a:t>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69129" y="4696824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highlight>
                  <a:srgbClr val="00FF00"/>
                </a:highlight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19963" y="754743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highlight>
                  <a:srgbClr val="00FF00"/>
                </a:highlight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77543" y="2250579"/>
            <a:ext cx="1828800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Veering around  tip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799443" y="4373659"/>
            <a:ext cx="1974573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Separation of flow layers</a:t>
            </a:r>
          </a:p>
        </p:txBody>
      </p:sp>
    </p:spTree>
    <p:extLst>
      <p:ext uri="{BB962C8B-B14F-4D97-AF65-F5344CB8AC3E}">
        <p14:creationId xmlns:p14="http://schemas.microsoft.com/office/powerpoint/2010/main" val="23883927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4700" y="136349"/>
            <a:ext cx="8229600" cy="1052357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algn="ctr"/>
            <a:r>
              <a:rPr lang="en-US" b="1" dirty="0"/>
              <a:t>Instruments and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148" y="2030081"/>
            <a:ext cx="10162572" cy="3900820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en-US" sz="4000" dirty="0"/>
              <a:t>DAWN (Doppler Aerosol </a:t>
            </a:r>
            <a:r>
              <a:rPr lang="en-US" sz="4000" dirty="0" err="1"/>
              <a:t>WiNd</a:t>
            </a:r>
            <a:r>
              <a:rPr lang="en-US" sz="4000" dirty="0"/>
              <a:t> </a:t>
            </a:r>
            <a:r>
              <a:rPr lang="en-US" sz="4000" b="1" dirty="0" err="1"/>
              <a:t>lidar</a:t>
            </a:r>
            <a:r>
              <a:rPr lang="en-US" sz="4000" dirty="0"/>
              <a:t>)</a:t>
            </a:r>
          </a:p>
          <a:p>
            <a:pPr marL="0" lvl="0" indent="0">
              <a:buNone/>
            </a:pPr>
            <a:r>
              <a:rPr lang="en-US" sz="4000" dirty="0"/>
              <a:t>	- 	Coherent detection </a:t>
            </a:r>
            <a:r>
              <a:rPr lang="en-US" sz="4000" dirty="0" err="1"/>
              <a:t>lidar</a:t>
            </a:r>
            <a:r>
              <a:rPr lang="en-US" sz="4000" dirty="0"/>
              <a:t> (aerosol)</a:t>
            </a:r>
          </a:p>
          <a:p>
            <a:pPr marL="0" lvl="0" indent="0">
              <a:buNone/>
            </a:pPr>
            <a:r>
              <a:rPr lang="en-US" sz="4000" dirty="0"/>
              <a:t>	- 	Downward pointing scanner</a:t>
            </a:r>
          </a:p>
          <a:p>
            <a:pPr marL="0" lvl="0" indent="0">
              <a:buNone/>
            </a:pPr>
            <a:r>
              <a:rPr lang="en-US" sz="4000" dirty="0"/>
              <a:t>	-	2-12 Scanning angles (mostly 2 and 5)</a:t>
            </a:r>
          </a:p>
          <a:p>
            <a:pPr lvl="0"/>
            <a:r>
              <a:rPr lang="en-US" sz="4000" dirty="0"/>
              <a:t>Yankee Environment (YES) </a:t>
            </a:r>
            <a:r>
              <a:rPr lang="en-US" sz="4000" dirty="0" err="1"/>
              <a:t>Dropsondes</a:t>
            </a:r>
            <a:r>
              <a:rPr lang="en-US" sz="4000" dirty="0"/>
              <a:t> </a:t>
            </a:r>
          </a:p>
          <a:p>
            <a:pPr marL="0" lvl="0" indent="0">
              <a:buNone/>
            </a:pPr>
            <a:r>
              <a:rPr lang="en-US" sz="4000" dirty="0"/>
              <a:t>	-	Campaign 2 – almost 90 </a:t>
            </a:r>
            <a:r>
              <a:rPr lang="en-US" sz="4000" dirty="0" err="1"/>
              <a:t>dropsondes</a:t>
            </a:r>
            <a:endParaRPr lang="en-US" sz="4000" dirty="0"/>
          </a:p>
          <a:p>
            <a:pPr lvl="0"/>
            <a:r>
              <a:rPr lang="en-US" sz="4000" dirty="0"/>
              <a:t>OSU Polar WRF run operationally twice daily</a:t>
            </a:r>
          </a:p>
          <a:p>
            <a:pPr lvl="0"/>
            <a:r>
              <a:rPr lang="en-US" sz="4000" dirty="0"/>
              <a:t>University of Colorado WRF for research</a:t>
            </a:r>
          </a:p>
          <a:p>
            <a:pPr marL="0" lv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32E6D-9BCF-4C4D-B423-3622183901E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5953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56" y="223930"/>
            <a:ext cx="11059887" cy="6410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6124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61" y="653142"/>
            <a:ext cx="5050970" cy="55154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971" y="653143"/>
            <a:ext cx="5050972" cy="55154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7989" y="145311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highlight>
                  <a:srgbClr val="00FF00"/>
                </a:highlight>
              </a:rPr>
              <a:t>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338845" y="145311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highlight>
                  <a:srgbClr val="00FF00"/>
                </a:highlight>
              </a:rPr>
              <a:t>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96114" y="237643"/>
            <a:ext cx="2105834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Acceleration and deepening near tip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1052917" y="5568405"/>
            <a:ext cx="2105834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Deceleration moving west</a:t>
            </a:r>
          </a:p>
          <a:p>
            <a:r>
              <a:rPr lang="en-US" sz="2400" dirty="0"/>
              <a:t>of Tip</a:t>
            </a:r>
          </a:p>
        </p:txBody>
      </p:sp>
    </p:spTree>
    <p:extLst>
      <p:ext uri="{BB962C8B-B14F-4D97-AF65-F5344CB8AC3E}">
        <p14:creationId xmlns:p14="http://schemas.microsoft.com/office/powerpoint/2010/main" val="9409488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667657"/>
            <a:ext cx="5065486" cy="55299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971" y="667657"/>
            <a:ext cx="5036458" cy="55299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405" y="159825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highlight>
                  <a:srgbClr val="00FF00"/>
                </a:highlight>
              </a:rPr>
              <a:t>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324331" y="159825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highlight>
                  <a:srgbClr val="00FF00"/>
                </a:highlight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6699453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073" y="678360"/>
            <a:ext cx="6996553" cy="5497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Box 3"/>
          <p:cNvSpPr txBox="1">
            <a:spLocks noChangeArrowheads="1"/>
          </p:cNvSpPr>
          <p:nvPr/>
        </p:nvSpPr>
        <p:spPr bwMode="auto">
          <a:xfrm>
            <a:off x="5087542" y="93585"/>
            <a:ext cx="2413396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Polar WRF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2" name="TextBox 3"/>
          <p:cNvSpPr txBox="1">
            <a:spLocks noChangeArrowheads="1"/>
          </p:cNvSpPr>
          <p:nvPr/>
        </p:nvSpPr>
        <p:spPr bwMode="auto">
          <a:xfrm>
            <a:off x="2671788" y="6334780"/>
            <a:ext cx="7419923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Polar WRF 3.6.1   274 x 324 Points   </a:t>
            </a:r>
            <a:r>
              <a:rPr lang="el-GR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= 8 km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3" name="TextBox 3"/>
          <p:cNvSpPr txBox="1">
            <a:spLocks noChangeArrowheads="1"/>
          </p:cNvSpPr>
          <p:nvPr/>
        </p:nvSpPr>
        <p:spPr bwMode="auto">
          <a:xfrm>
            <a:off x="6744891" y="1803798"/>
            <a:ext cx="95130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Summit</a:t>
            </a:r>
            <a:endParaRPr lang="en-US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4" name="TextBox 3"/>
          <p:cNvSpPr txBox="1">
            <a:spLocks noChangeArrowheads="1"/>
          </p:cNvSpPr>
          <p:nvPr/>
        </p:nvSpPr>
        <p:spPr bwMode="auto">
          <a:xfrm>
            <a:off x="5581650" y="1232298"/>
            <a:ext cx="9513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Thule</a:t>
            </a:r>
            <a:endParaRPr lang="en-US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5" name="TextBox 3"/>
          <p:cNvSpPr txBox="1">
            <a:spLocks noChangeArrowheads="1"/>
          </p:cNvSpPr>
          <p:nvPr/>
        </p:nvSpPr>
        <p:spPr bwMode="auto">
          <a:xfrm>
            <a:off x="5773341" y="2807494"/>
            <a:ext cx="95130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Aasiaat</a:t>
            </a:r>
            <a:endParaRPr lang="en-US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6" name="TextBox 3"/>
          <p:cNvSpPr txBox="1">
            <a:spLocks noChangeArrowheads="1"/>
          </p:cNvSpPr>
          <p:nvPr/>
        </p:nvSpPr>
        <p:spPr bwMode="auto">
          <a:xfrm>
            <a:off x="5670947" y="3093244"/>
            <a:ext cx="95130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Sisimiut</a:t>
            </a:r>
            <a:endParaRPr lang="en-US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7" name="TextBox 3"/>
          <p:cNvSpPr txBox="1">
            <a:spLocks noChangeArrowheads="1"/>
          </p:cNvSpPr>
          <p:nvPr/>
        </p:nvSpPr>
        <p:spPr bwMode="auto">
          <a:xfrm>
            <a:off x="5087541" y="3607594"/>
            <a:ext cx="95130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Iqaluit</a:t>
            </a:r>
            <a:endParaRPr lang="en-US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8" name="TextBox 3"/>
          <p:cNvSpPr txBox="1">
            <a:spLocks noChangeArrowheads="1"/>
          </p:cNvSpPr>
          <p:nvPr/>
        </p:nvSpPr>
        <p:spPr bwMode="auto">
          <a:xfrm>
            <a:off x="7410450" y="3289698"/>
            <a:ext cx="9513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Tasiilaq</a:t>
            </a:r>
            <a:endParaRPr lang="en-US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9" name="TextBox 3"/>
          <p:cNvSpPr txBox="1">
            <a:spLocks noChangeArrowheads="1"/>
          </p:cNvSpPr>
          <p:nvPr/>
        </p:nvSpPr>
        <p:spPr bwMode="auto">
          <a:xfrm>
            <a:off x="6744891" y="4089798"/>
            <a:ext cx="95130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Narsaq</a:t>
            </a:r>
            <a:endParaRPr lang="en-US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60" name="TextBox 3"/>
          <p:cNvSpPr txBox="1">
            <a:spLocks noChangeArrowheads="1"/>
          </p:cNvSpPr>
          <p:nvPr/>
        </p:nvSpPr>
        <p:spPr bwMode="auto">
          <a:xfrm>
            <a:off x="5353050" y="2521744"/>
            <a:ext cx="10453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Qeqertarsuaq</a:t>
            </a:r>
            <a:endParaRPr lang="en-US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61" name="TextBox 3"/>
          <p:cNvSpPr txBox="1">
            <a:spLocks noChangeArrowheads="1"/>
          </p:cNvSpPr>
          <p:nvPr/>
        </p:nvSpPr>
        <p:spPr bwMode="auto">
          <a:xfrm>
            <a:off x="6381750" y="3346848"/>
            <a:ext cx="9513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Nuuq</a:t>
            </a:r>
            <a:endParaRPr lang="en-US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62" name="TextBox 3"/>
          <p:cNvSpPr txBox="1">
            <a:spLocks noChangeArrowheads="1"/>
          </p:cNvSpPr>
          <p:nvPr/>
        </p:nvSpPr>
        <p:spPr bwMode="auto">
          <a:xfrm>
            <a:off x="6381750" y="3003948"/>
            <a:ext cx="11191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Kangerlussaq</a:t>
            </a:r>
            <a:endParaRPr lang="en-US" altLang="en-US" sz="1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1166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174" y="119270"/>
            <a:ext cx="9305365" cy="673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2013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86" y="696686"/>
            <a:ext cx="4601028" cy="54718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399" y="696686"/>
            <a:ext cx="4586515" cy="54718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09163" y="599968"/>
            <a:ext cx="1791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highlight>
                  <a:srgbClr val="FFFF00"/>
                </a:highlight>
              </a:rPr>
              <a:t>Section 2</a:t>
            </a:r>
          </a:p>
        </p:txBody>
      </p:sp>
    </p:spTree>
    <p:extLst>
      <p:ext uri="{BB962C8B-B14F-4D97-AF65-F5344CB8AC3E}">
        <p14:creationId xmlns:p14="http://schemas.microsoft.com/office/powerpoint/2010/main" val="35515196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1" y="682170"/>
            <a:ext cx="4615543" cy="54864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886" y="1016000"/>
            <a:ext cx="4615543" cy="52977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09163" y="599968"/>
            <a:ext cx="1791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highlight>
                  <a:srgbClr val="FFFF00"/>
                </a:highlight>
              </a:rPr>
              <a:t>Section 4</a:t>
            </a:r>
          </a:p>
        </p:txBody>
      </p:sp>
    </p:spTree>
    <p:extLst>
      <p:ext uri="{BB962C8B-B14F-4D97-AF65-F5344CB8AC3E}">
        <p14:creationId xmlns:p14="http://schemas.microsoft.com/office/powerpoint/2010/main" val="38347536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86" y="667657"/>
            <a:ext cx="4615543" cy="55154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885" y="1001486"/>
            <a:ext cx="4615543" cy="51816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09163" y="599968"/>
            <a:ext cx="1791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highlight>
                  <a:srgbClr val="FFFF00"/>
                </a:highlight>
              </a:rPr>
              <a:t>Section 5</a:t>
            </a:r>
          </a:p>
        </p:txBody>
      </p:sp>
    </p:spTree>
    <p:extLst>
      <p:ext uri="{BB962C8B-B14F-4D97-AF65-F5344CB8AC3E}">
        <p14:creationId xmlns:p14="http://schemas.microsoft.com/office/powerpoint/2010/main" val="13058803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1021" y="119270"/>
            <a:ext cx="9976340" cy="781878"/>
          </a:xfr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pPr algn="ctr"/>
            <a:r>
              <a:rPr lang="en-US" b="1" dirty="0"/>
              <a:t>Tip Jet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5791" y="1095754"/>
            <a:ext cx="8686800" cy="5625721"/>
          </a:xfrm>
        </p:spPr>
        <p:txBody>
          <a:bodyPr>
            <a:normAutofit/>
          </a:bodyPr>
          <a:lstStyle/>
          <a:p>
            <a:r>
              <a:rPr lang="en-US" sz="3600" dirty="0"/>
              <a:t>OSU WRF does decent job in forecasting the wind speeds near the tip</a:t>
            </a:r>
          </a:p>
          <a:p>
            <a:r>
              <a:rPr lang="en-US" sz="3600" dirty="0"/>
              <a:t>BL scheme chosen for </a:t>
            </a:r>
            <a:r>
              <a:rPr lang="en-US" sz="3600" dirty="0" err="1"/>
              <a:t>PolarWRF</a:t>
            </a:r>
            <a:r>
              <a:rPr lang="en-US" sz="3600" dirty="0"/>
              <a:t> results in very smooth and unchanging winds over significant layers and does not capture the variability in the DAWN profiles</a:t>
            </a:r>
          </a:p>
          <a:p>
            <a:r>
              <a:rPr lang="en-US" sz="3600" dirty="0"/>
              <a:t>WRF does not seem to capture the veering of the wind “around” the tip</a:t>
            </a:r>
          </a:p>
          <a:p>
            <a:r>
              <a:rPr lang="en-US" sz="3600" dirty="0"/>
              <a:t>Unfortunate that DAWN was unable to produce measurements above 1200-1300m</a:t>
            </a:r>
          </a:p>
          <a:p>
            <a:endParaRPr lang="en-US" sz="3600" dirty="0"/>
          </a:p>
          <a:p>
            <a:endParaRPr lang="en-US" sz="36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32E6D-9BCF-4C4D-B423-3622183901E8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2550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31304" y="1815547"/>
            <a:ext cx="11085996" cy="221311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/>
              <a:t>May 19, 2015– Upper Jet Study </a:t>
            </a:r>
          </a:p>
          <a:p>
            <a:pPr algn="ctr"/>
            <a:r>
              <a:rPr lang="en-US" sz="4800" dirty="0"/>
              <a:t>Co-Flight with DLR Falcon</a:t>
            </a:r>
            <a:br>
              <a:rPr lang="en-US" sz="4800" dirty="0"/>
            </a:br>
            <a:r>
              <a:rPr lang="en-US" sz="4800" dirty="0" err="1"/>
              <a:t>Intercomparison</a:t>
            </a:r>
            <a:r>
              <a:rPr lang="en-US" sz="4800" dirty="0"/>
              <a:t> of DAWN and </a:t>
            </a:r>
            <a:r>
              <a:rPr lang="en-US" sz="4800" dirty="0" err="1"/>
              <a:t>Dropsondes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5956878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025" y="1501457"/>
            <a:ext cx="3770334" cy="2578813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877" y="1509579"/>
            <a:ext cx="4290163" cy="2578813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025" y="4250041"/>
            <a:ext cx="3770334" cy="2451383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878" y="4266285"/>
            <a:ext cx="4290162" cy="24513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25943" y="246346"/>
            <a:ext cx="895905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DAWN on board the NASA King Air 12-C (11/2014)</a:t>
            </a:r>
          </a:p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NASA DC-8 (May 2015)</a:t>
            </a:r>
          </a:p>
        </p:txBody>
      </p:sp>
    </p:spTree>
    <p:extLst>
      <p:ext uri="{BB962C8B-B14F-4D97-AF65-F5344CB8AC3E}">
        <p14:creationId xmlns:p14="http://schemas.microsoft.com/office/powerpoint/2010/main" val="37882616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417" y="106017"/>
            <a:ext cx="9659686" cy="67779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2765" y="3101008"/>
            <a:ext cx="20516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SURFACE</a:t>
            </a:r>
          </a:p>
        </p:txBody>
      </p:sp>
    </p:spTree>
    <p:extLst>
      <p:ext uri="{BB962C8B-B14F-4D97-AF65-F5344CB8AC3E}">
        <p14:creationId xmlns:p14="http://schemas.microsoft.com/office/powerpoint/2010/main" val="33688359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2765" y="3101008"/>
            <a:ext cx="15728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~ 8 km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782" y="102445"/>
            <a:ext cx="9523809" cy="675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6666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83" y="152400"/>
            <a:ext cx="1183005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2057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202" y="0"/>
            <a:ext cx="84035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42179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762" y="357571"/>
            <a:ext cx="6790476" cy="61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8670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14" y="395666"/>
            <a:ext cx="6428571" cy="60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85562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609600" y="623454"/>
          <a:ext cx="5043055" cy="55556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8" name="Plot" r:id="rId3" imgW="6976800" imgH="7333920" progId="Grapher.Document">
                  <p:embed/>
                </p:oleObj>
              </mc:Choice>
              <mc:Fallback>
                <p:oleObj name="Plot" r:id="rId3" imgW="6976800" imgH="7333920" progId="Grapher.Document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9600" y="623454"/>
                        <a:ext cx="5043055" cy="55556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6567054" y="623454"/>
          <a:ext cx="5056909" cy="55556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9" name="Plot" r:id="rId5" imgW="6976800" imgH="7333920" progId="Grapher.Document">
                  <p:embed/>
                </p:oleObj>
              </mc:Choice>
              <mc:Fallback>
                <p:oleObj name="Plot" r:id="rId5" imgW="6976800" imgH="7333920" progId="Grapher.Document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567054" y="623454"/>
                        <a:ext cx="5056909" cy="55556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652656" y="202319"/>
            <a:ext cx="14253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highlight>
                  <a:srgbClr val="FFFF00"/>
                </a:highlight>
              </a:rPr>
              <a:t>1336z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52655" y="6053154"/>
            <a:ext cx="9637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highlight>
                  <a:srgbClr val="FFFF00"/>
                </a:highlight>
              </a:rPr>
              <a:t>180</a:t>
            </a:r>
          </a:p>
        </p:txBody>
      </p:sp>
    </p:spTree>
    <p:extLst>
      <p:ext uri="{BB962C8B-B14F-4D97-AF65-F5344CB8AC3E}">
        <p14:creationId xmlns:p14="http://schemas.microsoft.com/office/powerpoint/2010/main" val="47998647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623455" y="665018"/>
          <a:ext cx="5015345" cy="55002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2" name="Plot" r:id="rId3" imgW="7650000" imgH="7333920" progId="Grapher.Document">
                  <p:embed/>
                </p:oleObj>
              </mc:Choice>
              <mc:Fallback>
                <p:oleObj name="Plot" r:id="rId3" imgW="7650000" imgH="7333920" progId="Grapher.Document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3455" y="665018"/>
                        <a:ext cx="5015345" cy="55002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6553199" y="665018"/>
          <a:ext cx="5043055" cy="55002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3" name="Plot" r:id="rId5" imgW="6752520" imgH="7333920" progId="Grapher.Document">
                  <p:embed/>
                </p:oleObj>
              </mc:Choice>
              <mc:Fallback>
                <p:oleObj name="Plot" r:id="rId5" imgW="6752520" imgH="7333920" progId="Grapher.Document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553199" y="665018"/>
                        <a:ext cx="5043055" cy="55002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652656" y="202319"/>
            <a:ext cx="14253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highlight>
                  <a:srgbClr val="FFFF00"/>
                </a:highlight>
              </a:rPr>
              <a:t>1359z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83305" y="5920086"/>
            <a:ext cx="9637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highlight>
                  <a:srgbClr val="FFFF00"/>
                </a:highlight>
              </a:rPr>
              <a:t>225</a:t>
            </a:r>
          </a:p>
        </p:txBody>
      </p:sp>
    </p:spTree>
    <p:extLst>
      <p:ext uri="{BB962C8B-B14F-4D97-AF65-F5344CB8AC3E}">
        <p14:creationId xmlns:p14="http://schemas.microsoft.com/office/powerpoint/2010/main" val="21951009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623456" y="651164"/>
          <a:ext cx="5029200" cy="548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6" name="Plot" r:id="rId3" imgW="6762600" imgH="7333920" progId="Grapher.Document">
                  <p:embed/>
                </p:oleObj>
              </mc:Choice>
              <mc:Fallback>
                <p:oleObj name="Plot" r:id="rId3" imgW="6762600" imgH="7333920" progId="Grapher.Document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3456" y="651164"/>
                        <a:ext cx="5029200" cy="548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6553199" y="651164"/>
          <a:ext cx="5070765" cy="548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7" name="Plot" r:id="rId5" imgW="6742080" imgH="7333920" progId="Grapher.Document">
                  <p:embed/>
                </p:oleObj>
              </mc:Choice>
              <mc:Fallback>
                <p:oleObj name="Plot" r:id="rId5" imgW="6742080" imgH="7333920" progId="Grapher.Document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553199" y="651164"/>
                        <a:ext cx="5070765" cy="548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652656" y="202319"/>
            <a:ext cx="14253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highlight>
                  <a:srgbClr val="FFFF00"/>
                </a:highlight>
              </a:rPr>
              <a:t>1410z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52656" y="6013397"/>
            <a:ext cx="9637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highlight>
                  <a:srgbClr val="FFFF00"/>
                </a:highlight>
              </a:rPr>
              <a:t>250</a:t>
            </a:r>
          </a:p>
        </p:txBody>
      </p:sp>
    </p:spTree>
    <p:extLst>
      <p:ext uri="{BB962C8B-B14F-4D97-AF65-F5344CB8AC3E}">
        <p14:creationId xmlns:p14="http://schemas.microsoft.com/office/powerpoint/2010/main" val="59540182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1021" y="119270"/>
            <a:ext cx="9976340" cy="781878"/>
          </a:xfr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pPr algn="ctr"/>
            <a:r>
              <a:rPr lang="en-US" b="1" dirty="0"/>
              <a:t>Current and Future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5791" y="1095754"/>
            <a:ext cx="8686800" cy="5625721"/>
          </a:xfrm>
        </p:spPr>
        <p:txBody>
          <a:bodyPr>
            <a:normAutofit/>
          </a:bodyPr>
          <a:lstStyle/>
          <a:p>
            <a:r>
              <a:rPr lang="en-US" sz="3600" dirty="0"/>
              <a:t>Complete model validation for current and futures cases</a:t>
            </a:r>
          </a:p>
          <a:p>
            <a:r>
              <a:rPr lang="en-US" sz="3600" dirty="0"/>
              <a:t>Complete DAWN-</a:t>
            </a:r>
            <a:r>
              <a:rPr lang="en-US" sz="3600" dirty="0" err="1"/>
              <a:t>Dropsonde</a:t>
            </a:r>
            <a:r>
              <a:rPr lang="en-US" sz="3600" dirty="0"/>
              <a:t> comparisons</a:t>
            </a:r>
          </a:p>
          <a:p>
            <a:r>
              <a:rPr lang="en-US" sz="3600" dirty="0"/>
              <a:t>Processing and archival of all data</a:t>
            </a:r>
          </a:p>
          <a:p>
            <a:r>
              <a:rPr lang="en-US" sz="3600" dirty="0"/>
              <a:t>Scientific investigations of:</a:t>
            </a:r>
          </a:p>
          <a:p>
            <a:pPr lvl="2">
              <a:buFontTx/>
              <a:buChar char="-"/>
            </a:pPr>
            <a:r>
              <a:rPr lang="en-US" sz="3600" dirty="0"/>
              <a:t>Katabatic flows</a:t>
            </a:r>
          </a:p>
          <a:p>
            <a:pPr lvl="2">
              <a:buFontTx/>
              <a:buChar char="-"/>
            </a:pPr>
            <a:r>
              <a:rPr lang="en-US" sz="3600" dirty="0"/>
              <a:t>OLEs</a:t>
            </a:r>
          </a:p>
          <a:p>
            <a:pPr lvl="2">
              <a:buFontTx/>
              <a:buChar char="-"/>
            </a:pPr>
            <a:r>
              <a:rPr lang="en-US" sz="3600" dirty="0"/>
              <a:t>Low-level flow over Marginal Ice Zone</a:t>
            </a:r>
          </a:p>
          <a:p>
            <a:endParaRPr lang="en-US" sz="36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32E6D-9BCF-4C4D-B423-3622183901E8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380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50283"/>
              </p:ext>
            </p:extLst>
          </p:nvPr>
        </p:nvGraphicFramePr>
        <p:xfrm>
          <a:off x="431800" y="983182"/>
          <a:ext cx="10883900" cy="56589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41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41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0958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Attribute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Value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501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Airplanes</a:t>
                      </a:r>
                      <a:r>
                        <a:rPr lang="en-US" sz="2800" b="0" baseline="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Flown</a:t>
                      </a:r>
                      <a:endParaRPr lang="en-US" sz="28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830" marR="36830" marT="18415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DC-8 and UC-12B</a:t>
                      </a:r>
                    </a:p>
                  </a:txBody>
                  <a:tcPr marL="36830" marR="36830" marT="1841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0619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Solid-State Laser Crystal and Wavelength</a:t>
                      </a:r>
                      <a:endParaRPr lang="en-US" sz="28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830" marR="36830" marT="18415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Ho:Tm:LuLiF, 2.053472 Microns</a:t>
                      </a:r>
                      <a:endParaRPr lang="en-US" sz="28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830" marR="36830" marT="1841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0619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Laser Pulse Energy E, Rate f, FWHM Duration t</a:t>
                      </a:r>
                      <a:endParaRPr lang="en-US" sz="28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830" marR="36830" marT="18415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 </a:t>
                      </a:r>
                      <a:r>
                        <a:rPr lang="en-US" sz="2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mJ</a:t>
                      </a: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10 Hz, 180 ns</a:t>
                      </a:r>
                      <a:endParaRPr lang="en-US" sz="28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830" marR="36830" marT="1841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501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Pointing Knowledge Technique</a:t>
                      </a:r>
                      <a:endParaRPr lang="en-US" sz="28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830" marR="36830" marT="18415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Dedicated INS/GPS on Lidar</a:t>
                      </a:r>
                      <a:endParaRPr lang="en-US" sz="28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830" marR="36830" marT="1841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0501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LOS Wind Measurement Precision</a:t>
                      </a:r>
                      <a:endParaRPr lang="en-US" sz="28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830" marR="36830" marT="18415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 1 m/s</a:t>
                      </a:r>
                      <a:endParaRPr lang="en-US" sz="28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830" marR="36830" marT="18415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0501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u, v, w Measurement Precision</a:t>
                      </a:r>
                      <a:endParaRPr lang="en-US" sz="28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830" marR="36830" marT="18415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 1 m/s</a:t>
                      </a:r>
                      <a:endParaRPr lang="en-US" sz="28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830" marR="36830" marT="18415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790619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Horizontal Resolution of Full Vertical Profile</a:t>
                      </a:r>
                      <a:endParaRPr lang="en-US" sz="28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830" marR="36830" marT="18415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2-7 km</a:t>
                      </a:r>
                      <a:endParaRPr lang="en-US" sz="28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830" marR="36830" marT="18415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0501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Vertical Resolution of Full Vertical Profile</a:t>
                      </a:r>
                      <a:endParaRPr lang="en-US" sz="28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830" marR="36830" marT="18415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 – 150m</a:t>
                      </a:r>
                      <a:endParaRPr lang="en-US" sz="28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830" marR="36830" marT="18415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752230" y="93046"/>
            <a:ext cx="9976340" cy="65625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DAWN</a:t>
            </a:r>
          </a:p>
        </p:txBody>
      </p:sp>
    </p:spTree>
    <p:extLst>
      <p:ext uri="{BB962C8B-B14F-4D97-AF65-F5344CB8AC3E}">
        <p14:creationId xmlns:p14="http://schemas.microsoft.com/office/powerpoint/2010/main" val="6273192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05767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 algn="ctr"/>
            <a:r>
              <a:rPr lang="en-US" b="1" dirty="0"/>
              <a:t>DAWN Performance and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20116"/>
            <a:ext cx="10515600" cy="4873190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While DAWN performed less than ideally due to misalignments and sensitivity issues (</a:t>
            </a:r>
            <a:r>
              <a:rPr lang="en-US" sz="3600" u="sng" dirty="0"/>
              <a:t>see Emmitt and Henderson talks</a:t>
            </a:r>
            <a:r>
              <a:rPr lang="en-US" sz="3600" dirty="0"/>
              <a:t>), the DAWN profiles demonstrated close agreement with </a:t>
            </a:r>
            <a:r>
              <a:rPr lang="en-US" sz="3600" dirty="0" err="1"/>
              <a:t>Dropsondes</a:t>
            </a:r>
            <a:endParaRPr lang="en-US" sz="3600" dirty="0"/>
          </a:p>
          <a:p>
            <a:r>
              <a:rPr lang="en-US" sz="3600" dirty="0"/>
              <a:t>Post processing for optimum data set removed ground and aircraft effects</a:t>
            </a:r>
          </a:p>
          <a:p>
            <a:r>
              <a:rPr lang="en-US" sz="3600" dirty="0"/>
              <a:t>Final DAWN data have provided quality data for numerical model (e.g. Polar WRF) validation and for the </a:t>
            </a:r>
            <a:r>
              <a:rPr lang="en-US" sz="3600" dirty="0" err="1"/>
              <a:t>scientic</a:t>
            </a:r>
            <a:r>
              <a:rPr lang="en-US" sz="3600" dirty="0"/>
              <a:t> study of atmospheric circulations such as LLJs and Upper Jets.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32E6D-9BCF-4C4D-B423-3622183901E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058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0672538"/>
              </p:ext>
            </p:extLst>
          </p:nvPr>
        </p:nvGraphicFramePr>
        <p:xfrm>
          <a:off x="360218" y="1258957"/>
          <a:ext cx="11076408" cy="587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name="Document" r:id="rId3" imgW="6099983" imgH="2622315" progId="Word.Document.12">
                  <p:embed/>
                </p:oleObj>
              </mc:Choice>
              <mc:Fallback>
                <p:oleObj name="Document" r:id="rId3" imgW="6099983" imgH="2622315" progId="Word.Document.12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0218" y="1258957"/>
                        <a:ext cx="11076408" cy="5873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988730" y="554181"/>
            <a:ext cx="101023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Polar Winds DAWN-Dropsonde Comparison – 5 Days (35 Drops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24504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914401" y="2090057"/>
          <a:ext cx="10247088" cy="42311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86501">
                  <a:extLst>
                    <a:ext uri="{9D8B030D-6E8A-4147-A177-3AD203B41FA5}">
                      <a16:colId xmlns:a16="http://schemas.microsoft.com/office/drawing/2014/main" val="3226947368"/>
                    </a:ext>
                  </a:extLst>
                </a:gridCol>
                <a:gridCol w="1112731">
                  <a:extLst>
                    <a:ext uri="{9D8B030D-6E8A-4147-A177-3AD203B41FA5}">
                      <a16:colId xmlns:a16="http://schemas.microsoft.com/office/drawing/2014/main" val="3083627036"/>
                    </a:ext>
                  </a:extLst>
                </a:gridCol>
                <a:gridCol w="1207976">
                  <a:extLst>
                    <a:ext uri="{9D8B030D-6E8A-4147-A177-3AD203B41FA5}">
                      <a16:colId xmlns:a16="http://schemas.microsoft.com/office/drawing/2014/main" val="383373926"/>
                    </a:ext>
                  </a:extLst>
                </a:gridCol>
                <a:gridCol w="1207976">
                  <a:extLst>
                    <a:ext uri="{9D8B030D-6E8A-4147-A177-3AD203B41FA5}">
                      <a16:colId xmlns:a16="http://schemas.microsoft.com/office/drawing/2014/main" val="895061219"/>
                    </a:ext>
                  </a:extLst>
                </a:gridCol>
                <a:gridCol w="1207976">
                  <a:extLst>
                    <a:ext uri="{9D8B030D-6E8A-4147-A177-3AD203B41FA5}">
                      <a16:colId xmlns:a16="http://schemas.microsoft.com/office/drawing/2014/main" val="3584910887"/>
                    </a:ext>
                  </a:extLst>
                </a:gridCol>
                <a:gridCol w="1207976">
                  <a:extLst>
                    <a:ext uri="{9D8B030D-6E8A-4147-A177-3AD203B41FA5}">
                      <a16:colId xmlns:a16="http://schemas.microsoft.com/office/drawing/2014/main" val="3646983745"/>
                    </a:ext>
                  </a:extLst>
                </a:gridCol>
                <a:gridCol w="1207976">
                  <a:extLst>
                    <a:ext uri="{9D8B030D-6E8A-4147-A177-3AD203B41FA5}">
                      <a16:colId xmlns:a16="http://schemas.microsoft.com/office/drawing/2014/main" val="3233413048"/>
                    </a:ext>
                  </a:extLst>
                </a:gridCol>
                <a:gridCol w="1207976">
                  <a:extLst>
                    <a:ext uri="{9D8B030D-6E8A-4147-A177-3AD203B41FA5}">
                      <a16:colId xmlns:a16="http://schemas.microsoft.com/office/drawing/2014/main" val="109821780"/>
                    </a:ext>
                  </a:extLst>
                </a:gridCol>
              </a:tblGrid>
              <a:tr h="120377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Height Layer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Number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of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Comparisons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∆z (m)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DAWN –Drop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(m/sec)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Mean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∆WS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DAWN – Drop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(m/sec)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Mean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ABS(∆WS)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DAWN – Drop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(deg)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Mean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∆WD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DAWN – Drop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(deg)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Mean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ABS(∆WD)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RMSE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DAWN -Drop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∆WS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06597672"/>
                  </a:ext>
                </a:extLst>
              </a:tr>
              <a:tr h="3053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36808630"/>
                  </a:ext>
                </a:extLst>
              </a:tr>
              <a:tr h="3053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ALL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468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1.97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highlight>
                            <a:srgbClr val="FFFF00"/>
                          </a:highlight>
                        </a:rPr>
                        <a:t>-0.004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1.15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highlight>
                            <a:srgbClr val="FFFF00"/>
                          </a:highlight>
                        </a:rPr>
                        <a:t>-1.75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9.11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2.28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58130760"/>
                  </a:ext>
                </a:extLst>
              </a:tr>
              <a:tr h="3053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5200 – 4000 m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87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2.28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highlight>
                            <a:srgbClr val="FFFF00"/>
                          </a:highlight>
                        </a:rPr>
                        <a:t>0.13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1.06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highlight>
                            <a:srgbClr val="FFFF00"/>
                          </a:highlight>
                        </a:rPr>
                        <a:t>-7.80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13.81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1.87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61080462"/>
                  </a:ext>
                </a:extLst>
              </a:tr>
              <a:tr h="3053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4-3000 m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92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2.21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highlight>
                            <a:srgbClr val="FFFF00"/>
                          </a:highlight>
                        </a:rPr>
                        <a:t>0.26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1.28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highlight>
                            <a:srgbClr val="FFFF00"/>
                          </a:highlight>
                        </a:rPr>
                        <a:t>0.8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13.28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2.94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50977245"/>
                  </a:ext>
                </a:extLst>
              </a:tr>
              <a:tr h="3053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3-2000 m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92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1.92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highlight>
                            <a:srgbClr val="FFFF00"/>
                          </a:highlight>
                        </a:rPr>
                        <a:t>-0.005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0.92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highlight>
                            <a:srgbClr val="FFFF00"/>
                          </a:highlight>
                        </a:rPr>
                        <a:t>-1.95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11.33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1.32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32400838"/>
                  </a:ext>
                </a:extLst>
              </a:tr>
              <a:tr h="3053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2-1000 m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133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1.74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highlight>
                            <a:srgbClr val="FFFF00"/>
                          </a:highlight>
                        </a:rPr>
                        <a:t>0.108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1.14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highlight>
                            <a:srgbClr val="FFFF00"/>
                          </a:highlight>
                        </a:rPr>
                        <a:t>-0.27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4.70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2.03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23300716"/>
                  </a:ext>
                </a:extLst>
              </a:tr>
              <a:tr h="3053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1000m – sfc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64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1.73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highlight>
                            <a:srgbClr val="FFFF00"/>
                          </a:highlight>
                        </a:rPr>
                        <a:t>-0.815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1.52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highlight>
                            <a:srgbClr val="FFFF00"/>
                          </a:highlight>
                        </a:rPr>
                        <a:t>0.084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2.67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3.81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37363484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950488" y="1393180"/>
            <a:ext cx="1029102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DAWN-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Dropsonde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Comparison for May 21, 2015 mission including 8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dropsondes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2101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2035</TotalTime>
  <Words>1336</Words>
  <Application>Microsoft Office PowerPoint</Application>
  <PresentationFormat>Widescreen</PresentationFormat>
  <Paragraphs>299</Paragraphs>
  <Slides>59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59</vt:i4>
      </vt:variant>
    </vt:vector>
  </HeadingPairs>
  <TitlesOfParts>
    <vt:vector size="67" baseType="lpstr">
      <vt:lpstr>Arial</vt:lpstr>
      <vt:lpstr>Calibri</vt:lpstr>
      <vt:lpstr>Calibri Light</vt:lpstr>
      <vt:lpstr>Times New Roman</vt:lpstr>
      <vt:lpstr>Verdana</vt:lpstr>
      <vt:lpstr>Office Theme</vt:lpstr>
      <vt:lpstr>Document</vt:lpstr>
      <vt:lpstr>Plot</vt:lpstr>
      <vt:lpstr>DAWN Contributions to Investigating Arctic Atmospheric Dynamics and Numerical Model Validation</vt:lpstr>
      <vt:lpstr>NASA’s PolarWinds</vt:lpstr>
      <vt:lpstr>PolarWinds Science Objectives </vt:lpstr>
      <vt:lpstr>Instruments and Models</vt:lpstr>
      <vt:lpstr>PowerPoint Presentation</vt:lpstr>
      <vt:lpstr>PowerPoint Presentation</vt:lpstr>
      <vt:lpstr>DAWN Performance and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May 21, 2015 – Barrier Wind Study Intercomparison of DAWN, Dropsondes and WRF</vt:lpstr>
      <vt:lpstr>PowerPoint Presentation</vt:lpstr>
      <vt:lpstr>PowerPoint Presentation</vt:lpstr>
      <vt:lpstr>Colorado WRF V3.7.1 – Summary of Model Runs</vt:lpstr>
      <vt:lpstr>PowerPoint Presentation</vt:lpstr>
      <vt:lpstr>DAWN/dropsonde comparisons in highly varying coastal region:Greenland East Coast Barrier Wind Case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Barrier Winds Summary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Tip Jet Summary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Current and Future Work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SXG</dc:creator>
  <cp:lastModifiedBy>SXG</cp:lastModifiedBy>
  <cp:revision>80</cp:revision>
  <dcterms:created xsi:type="dcterms:W3CDTF">2017-01-22T02:38:54Z</dcterms:created>
  <dcterms:modified xsi:type="dcterms:W3CDTF">2017-03-21T17:24:58Z</dcterms:modified>
</cp:coreProperties>
</file>