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Default Extension="doc" ContentType="application/msword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27" r:id="rId3"/>
    <p:sldMasterId id="2147483747" r:id="rId4"/>
    <p:sldMasterId id="2147483759" r:id="rId5"/>
    <p:sldMasterId id="2147483761" r:id="rId6"/>
    <p:sldMasterId id="2147483763" r:id="rId7"/>
  </p:sldMasterIdLst>
  <p:notesMasterIdLst>
    <p:notesMasterId r:id="rId24"/>
  </p:notesMasterIdLst>
  <p:sldIdLst>
    <p:sldId id="325" r:id="rId8"/>
    <p:sldId id="453" r:id="rId9"/>
    <p:sldId id="456" r:id="rId10"/>
    <p:sldId id="457" r:id="rId11"/>
    <p:sldId id="455" r:id="rId12"/>
    <p:sldId id="458" r:id="rId13"/>
    <p:sldId id="375" r:id="rId14"/>
    <p:sldId id="413" r:id="rId15"/>
    <p:sldId id="416" r:id="rId16"/>
    <p:sldId id="415" r:id="rId17"/>
    <p:sldId id="419" r:id="rId18"/>
    <p:sldId id="420" r:id="rId19"/>
    <p:sldId id="421" r:id="rId20"/>
    <p:sldId id="461" r:id="rId21"/>
    <p:sldId id="460" r:id="rId22"/>
    <p:sldId id="40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1D170"/>
    <a:srgbClr val="EBFDFF"/>
    <a:srgbClr val="B1D7FF"/>
    <a:srgbClr val="7CB9FE"/>
    <a:srgbClr val="6496CC"/>
    <a:srgbClr val="6393CB"/>
    <a:srgbClr val="98B7DD"/>
    <a:srgbClr val="99B9DD"/>
    <a:srgbClr val="9ABBDD"/>
    <a:srgbClr val="B8E0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 autoAdjust="0"/>
    <p:restoredTop sz="99624" autoAdjust="0"/>
  </p:normalViewPr>
  <p:slideViewPr>
    <p:cSldViewPr snapToGrid="0">
      <p:cViewPr varScale="1">
        <p:scale>
          <a:sx n="88" d="100"/>
          <a:sy n="88" d="100"/>
        </p:scale>
        <p:origin x="-152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32"/>
    </p:cViewPr>
  </p:sorterViewPr>
  <p:notesViewPr>
    <p:cSldViewPr snapToGrid="0">
      <p:cViewPr varScale="1">
        <p:scale>
          <a:sx n="107" d="100"/>
          <a:sy n="107" d="100"/>
        </p:scale>
        <p:origin x="-4216" y="-11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1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1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F99018-4257-48E8-B642-875BD9FF16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1667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4006630" y="8902648"/>
            <a:ext cx="3066249" cy="46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78" tIns="46990" rIns="93978" bIns="46990" anchor="b"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7F4162E4-C0A5-481A-B8C6-CBBC4CAAE50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39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4006630" y="8902648"/>
            <a:ext cx="3066249" cy="46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78" tIns="46990" rIns="93978" bIns="46990" anchor="b"/>
          <a:lstStyle>
            <a:lvl1pPr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4BA4737D-48B4-4224-9C32-BAFB8B4C3A4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26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8B8C49-BD00-46EA-969B-6B3EAA376DED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147B50-6140-4989-9C3F-5DA50263AD10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C4BAB6-01DF-4FB1-9200-77D2104BE377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C82305-3B11-48DF-9C76-E1E025C2603A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_ohne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85326" y="6524626"/>
            <a:ext cx="358864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750">
                <a:solidFill>
                  <a:srgbClr val="686868"/>
                </a:solidFill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288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7221-989E-4B97-BF13-1AB252465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02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0A1E-AF4C-4DDE-8621-DAB0D3194E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952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2C88-2758-491A-A2B1-FD51021352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38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7F2C-BEAA-4306-A5C8-FF95787E8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14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0CDF9-EA29-4BEB-85F6-F95D092EB3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022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BA7A-1EFB-491E-89A4-EA21F75D8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22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AA2515-396A-4D82-8D16-106984A223B0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CB2CC-1E15-4BB8-9ABC-BA6E2A650A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16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5C37-E8E9-4CC0-84C2-F1330C2B4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545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34327-2800-4E8B-A765-6BA91BA5B3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014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07CB-6B56-4D6F-88AA-B694E0FB5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394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F2F5-5252-4DB7-A632-2258F8984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442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E41-F260-41F8-B073-D7A610CF6E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5C89-9F05-440B-ACD3-9B25370B74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791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R.Kakar/NASA HQ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19972CE-F1B7-431E-AA7D-D66AA2FE6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157078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Calibri" pitchFamily="-105" charset="0"/>
                <a:ea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R.Kakar/NASA HQ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DDD486F-2628-4A46-AFBB-62BF03A138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12186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R.Kakar/NASA HQ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51A2AD1-A320-4BFC-920C-AAF1949A8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2908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4CB909-3068-458D-8EC3-84601953832B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59F893-6FF6-4007-A622-74F5D6CF0E94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778ED8-9FC7-4643-9BE1-B1BEC0F9B56E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E3C74A-C6E9-45F0-9FCE-D44D003574A3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AC2C22-5744-4BD0-B1CA-8E40CCBC1408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644B97-A183-49BF-AD33-61B8C95CC5E1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9A5E8A-801E-42AA-968F-141C0455AD4F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-logo1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457" y="190632"/>
            <a:ext cx="783496" cy="647166"/>
          </a:xfrm>
          <a:prstGeom prst="rect">
            <a:avLst/>
          </a:prstGeom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838200"/>
            <a:ext cx="7620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5" name="Picture 11" descr="NASAmeatball_transp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96263" y="187329"/>
            <a:ext cx="752475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5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1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4F7A20-823F-4022-8037-ECFF4F5D6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 userDrawn="1"/>
        </p:nvGrpSpPr>
        <p:grpSpPr bwMode="auto">
          <a:xfrm>
            <a:off x="103190" y="106369"/>
            <a:ext cx="1114425" cy="909637"/>
            <a:chOff x="65" y="67"/>
            <a:chExt cx="702" cy="573"/>
          </a:xfrm>
        </p:grpSpPr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116" y="80"/>
              <a:ext cx="546" cy="5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pic>
          <p:nvPicPr>
            <p:cNvPr id="1037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" y="67"/>
              <a:ext cx="702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3" name="Group 10"/>
          <p:cNvGrpSpPr>
            <a:grpSpLocks/>
          </p:cNvGrpSpPr>
          <p:nvPr userDrawn="1"/>
        </p:nvGrpSpPr>
        <p:grpSpPr bwMode="auto">
          <a:xfrm>
            <a:off x="8305800" y="76200"/>
            <a:ext cx="762000" cy="890588"/>
            <a:chOff x="197" y="101"/>
            <a:chExt cx="560" cy="705"/>
          </a:xfrm>
        </p:grpSpPr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197" y="246"/>
              <a:ext cx="560" cy="560"/>
            </a:xfrm>
            <a:prstGeom prst="ellipse">
              <a:avLst/>
            </a:prstGeom>
            <a:gradFill rotWithShape="0">
              <a:gsLst>
                <a:gs pos="0">
                  <a:srgbClr val="67A3FF">
                    <a:gamma/>
                    <a:tint val="0"/>
                    <a:invGamma/>
                  </a:srgbClr>
                </a:gs>
                <a:gs pos="100000">
                  <a:srgbClr val="67A3FF"/>
                </a:gs>
              </a:gsLst>
              <a:lin ang="27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pic>
          <p:nvPicPr>
            <p:cNvPr id="1035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8" y="101"/>
              <a:ext cx="447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78820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563563" y="339725"/>
            <a:ext cx="743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9" descr="Ball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267450"/>
            <a:ext cx="5032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762000" y="6400800"/>
            <a:ext cx="7673975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 b="0" i="0" smtClean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/>
              <a:t>IEEE-GRSS Space-Based Lidar, Paris, France 8-12 September 2014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37575" y="6556375"/>
            <a:ext cx="606425" cy="3127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pg </a:t>
            </a:r>
            <a:fld id="{FEE2BD8B-1D30-4992-96A2-B1BB23C5BE58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1F5FA0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A59E41-F260-41F8-B073-D7A610CF6E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675C89-9F05-440B-ACD3-9B25370B74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83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620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R.Kakar/NASA HQ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DE954525-1B2E-4169-ACF9-0763FE2CA461}" type="slidenum">
              <a:rPr lang="en-US" altLang="en-US" smtClean="0">
                <a:ea typeface="MS PGothic" panose="020B0600070205080204" pitchFamily="34" charset="-128"/>
              </a:rPr>
              <a:pPr/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46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720725" y="247650"/>
            <a:ext cx="76152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25500"/>
            <a:ext cx="82296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sz="1200"/>
              <a:t>R.Kakar/NASA HQ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97968C5-12A9-459F-80D8-FE0109D86D43}" type="slidenum">
              <a:rPr lang="en-US" altLang="en-US" sz="1200" smtClean="0">
                <a:ea typeface="MS PGothic" panose="020B0600070205080204" pitchFamily="34" charset="-128"/>
              </a:rPr>
              <a:pPr/>
              <a:t>‹#›</a:t>
            </a:fld>
            <a:endParaRPr lang="en-US" altLang="en-US" sz="1200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1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8" charset="0"/>
          <a:ea typeface="MS PGothic" panose="020B0600070205080204" pitchFamily="34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8" charset="0"/>
          <a:ea typeface="MS PGothic" panose="020B0600070205080204" pitchFamily="34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8" charset="0"/>
          <a:ea typeface="MS PGothic" panose="020B0600070205080204" pitchFamily="34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8" charset="0"/>
          <a:ea typeface="MS PGothic" panose="020B0600070205080204" pitchFamily="34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JP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371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Nasa+Logo+histor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6934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R.Kakar/NASA HQ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Franklin Gothic Medium" panose="020B0603020102020204" pitchFamily="34" charset="0"/>
              </a:defRPr>
            </a:lvl1pPr>
          </a:lstStyle>
          <a:p>
            <a:fld id="{F03CB83F-BB10-4BC1-8CD7-E4560888ADDC}" type="slidenum">
              <a:rPr lang="en-US" altLang="en-US" smtClean="0">
                <a:ea typeface="MS PGothic" panose="020B0600070205080204" pitchFamily="34" charset="-128"/>
              </a:rPr>
              <a:pPr/>
              <a:t>‹#›</a:t>
            </a:fld>
            <a:endParaRPr lang="en-US" altLang="en-US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900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7539"/>
            <a:ext cx="7772400" cy="2222912"/>
          </a:xfrm>
        </p:spPr>
        <p:txBody>
          <a:bodyPr/>
          <a:lstStyle/>
          <a:p>
            <a:r>
              <a:rPr lang="en-US" sz="3600" dirty="0" smtClean="0"/>
              <a:t>Airborne Convective Processes Experiment (CPEX) and DAWN Participation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665" y="3349256"/>
            <a:ext cx="7134447" cy="2289544"/>
          </a:xfrm>
        </p:spPr>
        <p:txBody>
          <a:bodyPr/>
          <a:lstStyle/>
          <a:p>
            <a:r>
              <a:rPr lang="en-US" sz="2800" dirty="0" smtClean="0"/>
              <a:t>Ramesh Kakar</a:t>
            </a:r>
          </a:p>
          <a:p>
            <a:r>
              <a:rPr lang="en-US" sz="2800" dirty="0" smtClean="0"/>
              <a:t>NASA Headquarters</a:t>
            </a:r>
          </a:p>
          <a:p>
            <a:r>
              <a:rPr lang="en-US" sz="2800" dirty="0" smtClean="0"/>
              <a:t>March 21, 2017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78B8C49-BD00-46EA-969B-6B3EAA376DED}" type="slidenum">
              <a:rPr lang="en-US" smtClean="0"/>
              <a:pPr/>
              <a:t>1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644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28872"/>
            <a:ext cx="7886700" cy="700423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sz="2400" b="1" dirty="0" smtClean="0"/>
              <a:t>Mission Summary for Campaign II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500" dirty="0"/>
              <a:t>(51 hours not including ferry hours)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7324" y="1704112"/>
          <a:ext cx="8108027" cy="4622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845"/>
                <a:gridCol w="4261344"/>
                <a:gridCol w="485327"/>
                <a:gridCol w="739778"/>
                <a:gridCol w="486780"/>
                <a:gridCol w="743504"/>
                <a:gridCol w="676449"/>
              </a:tblGrid>
              <a:tr h="5305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Mission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DC-8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Falcon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Drops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DAWN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TWiLiTE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020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Iceland flow splitting with NE BL winds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3/5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305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5/13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TDS </a:t>
                      </a:r>
                      <a:r>
                        <a:rPr lang="en-US" sz="1400" dirty="0" err="1" smtClean="0"/>
                        <a:t>underflight</a:t>
                      </a:r>
                      <a:r>
                        <a:rPr lang="en-US" sz="1400" dirty="0" smtClean="0"/>
                        <a:t>(DLR/NASA) and Greenland CIZ (NASA)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906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5/15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Upper level jet between Iceland and Scotland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10/12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305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5/16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ADM </a:t>
                      </a:r>
                      <a:r>
                        <a:rPr lang="en-US" sz="1400" dirty="0" err="1" smtClean="0"/>
                        <a:t>cal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val</a:t>
                      </a:r>
                      <a:r>
                        <a:rPr lang="en-US" sz="1400" dirty="0" smtClean="0"/>
                        <a:t> over Greenland</a:t>
                      </a:r>
                      <a:r>
                        <a:rPr lang="en-US" sz="1400" baseline="0" dirty="0" smtClean="0"/>
                        <a:t> ice cap; CIZ and Kat-winds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8/10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020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5/17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CALIPSO, MODIS, ASCAT </a:t>
                      </a:r>
                      <a:r>
                        <a:rPr lang="en-US" sz="1400" dirty="0" err="1" smtClean="0"/>
                        <a:t>underflights</a:t>
                      </a:r>
                      <a:r>
                        <a:rPr lang="en-US" sz="1400" dirty="0" smtClean="0"/>
                        <a:t>; </a:t>
                      </a:r>
                      <a:r>
                        <a:rPr lang="en-US" sz="1400" dirty="0" err="1" smtClean="0"/>
                        <a:t>CIZ;Tip</a:t>
                      </a:r>
                      <a:r>
                        <a:rPr lang="en-US" sz="1400" dirty="0" smtClean="0"/>
                        <a:t> jet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8/9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020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5/19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Upper level jet over southern Greenland; Tip jet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7/8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020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5/21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Barrier jet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7/11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53054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5/23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Katabatic flows off Greenland east coast; ADM </a:t>
                      </a:r>
                      <a:r>
                        <a:rPr lang="en-US" sz="1400" dirty="0" err="1" smtClean="0"/>
                        <a:t>cal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val</a:t>
                      </a:r>
                      <a:r>
                        <a:rPr lang="en-US" sz="1400" dirty="0" smtClean="0"/>
                        <a:t> CIZ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15/19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4906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5/24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Baffin</a:t>
                      </a:r>
                      <a:r>
                        <a:rPr lang="en-US" sz="1400" baseline="0" dirty="0" smtClean="0"/>
                        <a:t> Strait ice edge west coast of Greenland; rolls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11/12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020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5/25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Upper level jet south of Iceland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5/6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2950" y="6276109"/>
            <a:ext cx="3962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CIZ (Coastal Ice Zone); Kat (Katabatic); BL (Boundary Layer)</a:t>
            </a:r>
          </a:p>
          <a:p>
            <a:r>
              <a:rPr lang="en-US" sz="1050" dirty="0" err="1"/>
              <a:t>Dropsonde</a:t>
            </a:r>
            <a:r>
              <a:rPr lang="en-US" sz="1050" dirty="0"/>
              <a:t> numbers indicate good/total dropped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498080" y="6417425"/>
            <a:ext cx="1645920" cy="32419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58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1360170"/>
            <a:ext cx="4126230" cy="4126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431" y="1360170"/>
            <a:ext cx="4191692" cy="41262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76632E6D-9BCF-4C4D-B423-3622183901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273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92" y="1356014"/>
            <a:ext cx="4114800" cy="4145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2392" y="1356014"/>
            <a:ext cx="4161558" cy="41459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76632E6D-9BCF-4C4D-B423-3622183901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2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31" y="1360170"/>
            <a:ext cx="41148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431" y="1360170"/>
            <a:ext cx="4126229" cy="4114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76632E6D-9BCF-4C4D-B423-3622183901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615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148"/>
            <a:ext cx="8229600" cy="536489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sz="2400" dirty="0" smtClean="0"/>
              <a:t>DAWN Data Archive Plans at </a:t>
            </a:r>
            <a:r>
              <a:rPr lang="en-US" sz="2400" dirty="0" err="1" smtClean="0"/>
              <a:t>LaRC</a:t>
            </a:r>
            <a:r>
              <a:rPr lang="en-US" sz="2400" dirty="0" smtClean="0"/>
              <a:t> ASDC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3429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0 (raw data files) with unpacking software</a:t>
            </a:r>
          </a:p>
          <a:p>
            <a:pPr indent="3429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of the raw data content, formats and basic DAWN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dropsonde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</a:t>
            </a:r>
          </a:p>
          <a:p>
            <a:pPr indent="3429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of instructions and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using the DAWN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dropsonde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1 processed data in the form of integrated LOS products with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aircraft motions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removed</a:t>
            </a:r>
          </a:p>
          <a:p>
            <a:pPr indent="3429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2 processed vector wind profiles with QC filters</a:t>
            </a:r>
          </a:p>
          <a:p>
            <a:pPr indent="3429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Dropsonde profiles of winds, temperature, humidity, pressure and sea surface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Documentation of the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dropsonde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and data processing</a:t>
            </a:r>
          </a:p>
          <a:p>
            <a:pPr indent="342900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Ancillary data including operator’s notes, relevant model runs,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satellite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products collected while in the field, etc.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76632E6D-9BCF-4C4D-B423-3622183901E8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99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505" y="274638"/>
            <a:ext cx="8487295" cy="573260"/>
          </a:xfrm>
        </p:spPr>
        <p:txBody>
          <a:bodyPr/>
          <a:lstStyle/>
          <a:p>
            <a:r>
              <a:rPr lang="en-US" sz="2400" dirty="0" smtClean="0"/>
              <a:t>NASA Convective Processes Field Experiment (CPEX)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0AA2515-396A-4D82-8D16-106984A223B0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r>
              <a:rPr lang="en-US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8066" name="Picture 2" descr="C:\Users\RKK\Desktop\TrdStn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772" y="4010855"/>
            <a:ext cx="3390592" cy="15919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5760" y="1120676"/>
            <a:ext cx="488788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NASA plans to conduct a Convective Processes Experiment (CPEX) to study the organization and disruption of convective activity in the tropics. This four-week experiment will take place during May 25 – June 25, 2017, and will be based at Fort Lauderdale, FL. </a:t>
            </a:r>
            <a:r>
              <a:rPr lang="en-US" dirty="0" smtClean="0">
                <a:solidFill>
                  <a:srgbClr val="FF0000"/>
                </a:solidFill>
              </a:rPr>
              <a:t>NASA will provide the DC-8 aircraft, a coherent Doppler wind </a:t>
            </a:r>
            <a:r>
              <a:rPr lang="en-US" dirty="0" err="1" smtClean="0">
                <a:solidFill>
                  <a:srgbClr val="FF0000"/>
                </a:solidFill>
              </a:rPr>
              <a:t>lidar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(https://airbornescience.nasa.gov/instrument/</a:t>
            </a:r>
            <a:r>
              <a:rPr lang="en-US" dirty="0" smtClean="0">
                <a:solidFill>
                  <a:srgbClr val="00B050"/>
                </a:solidFill>
              </a:rPr>
              <a:t>DAWN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for wind retrievals in the planetary boundary layer and above,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 Doppler radar </a:t>
            </a:r>
            <a:r>
              <a:rPr lang="en-US" dirty="0" smtClean="0">
                <a:solidFill>
                  <a:srgbClr val="000000"/>
                </a:solidFill>
              </a:rPr>
              <a:t>(http://airbornescience.jpl.nasa.gov/instruments/</a:t>
            </a:r>
            <a:r>
              <a:rPr lang="en-US" dirty="0" smtClean="0">
                <a:solidFill>
                  <a:srgbClr val="00B050"/>
                </a:solidFill>
              </a:rPr>
              <a:t>apr-2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to monitor the convection and rains, and </a:t>
            </a:r>
            <a:r>
              <a:rPr lang="en-US" dirty="0" err="1" smtClean="0">
                <a:solidFill>
                  <a:srgbClr val="00B050"/>
                </a:solidFill>
              </a:rPr>
              <a:t>dropsondes</a:t>
            </a:r>
            <a:r>
              <a:rPr lang="en-US" dirty="0" smtClean="0">
                <a:solidFill>
                  <a:srgbClr val="FF0000"/>
                </a:solidFill>
              </a:rPr>
              <a:t> to provide a broader picture of the tropospheric environment. </a:t>
            </a:r>
            <a:r>
              <a:rPr lang="en-US" dirty="0" smtClean="0">
                <a:solidFill>
                  <a:srgbClr val="000000"/>
                </a:solidFill>
              </a:rPr>
              <a:t>It is expected that funding will be available to fly the </a:t>
            </a:r>
            <a:r>
              <a:rPr lang="en-US" dirty="0" smtClean="0">
                <a:solidFill>
                  <a:srgbClr val="00B050"/>
                </a:solidFill>
              </a:rPr>
              <a:t>DC-8 for approximately 100 research hours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With CPEX, NASA is also interested in supporting the calibration/validation activities relating to the European Space Agency’s ADM/Aeolus mission scheduled for launch in 2017. </a:t>
            </a:r>
            <a:r>
              <a:rPr lang="en-US" dirty="0" smtClean="0">
                <a:solidFill>
                  <a:srgbClr val="000000"/>
                </a:solidFill>
              </a:rPr>
              <a:t>In particular, there is interest in developing simulated wind velocity retrieval algorithms under tropical conditions.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Funds are also available to accommodate 2-3 microwave radiometers  that have flown previously on the DC-8: </a:t>
            </a:r>
            <a:r>
              <a:rPr lang="en-US" dirty="0" smtClean="0">
                <a:solidFill>
                  <a:srgbClr val="00B050"/>
                </a:solidFill>
              </a:rPr>
              <a:t>HAMSR, MTHP and MASC(?)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3872" y="1262358"/>
            <a:ext cx="3306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Some of the broad questions to be addressed include: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What leads to convective initiation?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What are the relative roles of the environment and the convective storms in determining the convective organization?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-What are the factors that limit the storm growth?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u="sng" dirty="0" smtClean="0">
                <a:solidFill>
                  <a:srgbClr val="00B050"/>
                </a:solidFill>
              </a:rPr>
              <a:t>This is a good opportunity to showcase the upgraded DAWN instrument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3872" y="5624421"/>
            <a:ext cx="3830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GRIP DC-8 Payload (2010)</a:t>
            </a:r>
          </a:p>
        </p:txBody>
      </p:sp>
    </p:spTree>
    <p:extLst>
      <p:ext uri="{BB962C8B-B14F-4D97-AF65-F5344CB8AC3E}">
        <p14:creationId xmlns:p14="http://schemas.microsoft.com/office/powerpoint/2010/main" xmlns="" val="360354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661"/>
            <a:ext cx="7342533" cy="616226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sz="2400" b="1" dirty="0" smtClean="0"/>
              <a:t>Summary of Results and Plans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3487"/>
            <a:ext cx="8078028" cy="5337313"/>
          </a:xfrm>
        </p:spPr>
        <p:txBody>
          <a:bodyPr>
            <a:normAutofit fontScale="32500" lnSpcReduction="20000"/>
          </a:bodyPr>
          <a:lstStyle/>
          <a:p>
            <a:r>
              <a:rPr lang="en-US" sz="4900" dirty="0" smtClean="0"/>
              <a:t>More </a:t>
            </a:r>
            <a:r>
              <a:rPr lang="en-US" sz="4900" dirty="0"/>
              <a:t>than 80 hours of DAWN research flights in 2014 and 2015 in the Arctic region near Greenland and Iceland. Most </a:t>
            </a:r>
            <a:r>
              <a:rPr lang="en-US" sz="4900" dirty="0" smtClean="0"/>
              <a:t>hours </a:t>
            </a:r>
            <a:r>
              <a:rPr lang="en-US" sz="4900" dirty="0"/>
              <a:t>were related to </a:t>
            </a:r>
            <a:r>
              <a:rPr lang="en-US" sz="4900" dirty="0" err="1" smtClean="0"/>
              <a:t>PolarWinds</a:t>
            </a:r>
            <a:r>
              <a:rPr lang="en-US" sz="4900" dirty="0" smtClean="0"/>
              <a:t> </a:t>
            </a:r>
            <a:r>
              <a:rPr lang="en-US" sz="4900" dirty="0"/>
              <a:t>science objectives. </a:t>
            </a:r>
            <a:r>
              <a:rPr lang="en-US" sz="4900" dirty="0" smtClean="0"/>
              <a:t>Six missions flown together with DLR Falcon. NASA p</a:t>
            </a:r>
            <a:r>
              <a:rPr lang="en-US" sz="4900" u="sng" dirty="0" smtClean="0"/>
              <a:t>rovided ESA the requested dropsonde and wind profiling support and data. DAWN in final round of processing. </a:t>
            </a:r>
          </a:p>
          <a:p>
            <a:pPr marL="0" indent="0">
              <a:buNone/>
            </a:pPr>
            <a:endParaRPr lang="en-US" sz="4900" u="sng" dirty="0"/>
          </a:p>
          <a:p>
            <a:r>
              <a:rPr lang="en-US" sz="4900" dirty="0" smtClean="0"/>
              <a:t>DAWN/</a:t>
            </a:r>
            <a:r>
              <a:rPr lang="en-US" sz="4900" dirty="0" err="1" smtClean="0"/>
              <a:t>dropsonde</a:t>
            </a:r>
            <a:r>
              <a:rPr lang="en-US" sz="4900" dirty="0" smtClean="0"/>
              <a:t> </a:t>
            </a:r>
            <a:r>
              <a:rPr lang="en-US" sz="4900" dirty="0"/>
              <a:t>comparisons demonstrated close </a:t>
            </a:r>
            <a:r>
              <a:rPr lang="en-US" sz="4900" dirty="0" smtClean="0"/>
              <a:t>agreement.</a:t>
            </a:r>
          </a:p>
          <a:p>
            <a:pPr marL="0" indent="0">
              <a:buNone/>
            </a:pPr>
            <a:endParaRPr lang="en-US" sz="4900" dirty="0" smtClean="0"/>
          </a:p>
          <a:p>
            <a:r>
              <a:rPr lang="en-US" sz="4900" dirty="0"/>
              <a:t>While DAWN </a:t>
            </a:r>
            <a:r>
              <a:rPr lang="en-US" sz="4900" dirty="0" smtClean="0"/>
              <a:t>performed less than ideally due to misalignments, </a:t>
            </a:r>
            <a:r>
              <a:rPr lang="en-US" sz="4900" dirty="0"/>
              <a:t>the DAWN profiles have provided quality data for numerical model (e.g. Polar WRF) validation</a:t>
            </a:r>
            <a:r>
              <a:rPr lang="en-US" sz="4900" dirty="0" smtClean="0"/>
              <a:t>. </a:t>
            </a:r>
            <a:r>
              <a:rPr lang="en-US" sz="4900" dirty="0" smtClean="0">
                <a:solidFill>
                  <a:srgbClr val="FF0000"/>
                </a:solidFill>
              </a:rPr>
              <a:t>Since Campaign II, DAWN’s performance has been improved by a factor ~ 22x by Beyond Photonics.</a:t>
            </a:r>
          </a:p>
          <a:p>
            <a:pPr marL="0" indent="0">
              <a:buNone/>
            </a:pPr>
            <a:endParaRPr lang="en-US" sz="4900" dirty="0" smtClean="0">
              <a:solidFill>
                <a:srgbClr val="FF0000"/>
              </a:solidFill>
            </a:endParaRPr>
          </a:p>
          <a:p>
            <a:r>
              <a:rPr lang="en-US" sz="4900" b="1" u="sng" dirty="0"/>
              <a:t>All </a:t>
            </a:r>
            <a:r>
              <a:rPr lang="en-US" sz="4900" b="1" u="sng" dirty="0" err="1"/>
              <a:t>PolarWinds</a:t>
            </a:r>
            <a:r>
              <a:rPr lang="en-US" sz="4900" b="1" u="sng" dirty="0"/>
              <a:t> and ADM Cal/Val objectives </a:t>
            </a:r>
            <a:r>
              <a:rPr lang="en-US" sz="4900" b="1" u="sng" dirty="0" smtClean="0"/>
              <a:t>were met</a:t>
            </a:r>
            <a:r>
              <a:rPr lang="en-US" sz="4900" dirty="0" smtClean="0"/>
              <a:t>.</a:t>
            </a:r>
          </a:p>
          <a:p>
            <a:pPr marL="0" indent="0">
              <a:buNone/>
            </a:pPr>
            <a:endParaRPr lang="en-US" sz="4900" dirty="0" smtClean="0"/>
          </a:p>
          <a:p>
            <a:pPr marL="233363" indent="-233363"/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plans call for the final processed DAWN and </a:t>
            </a:r>
            <a:r>
              <a:rPr lang="en-US" sz="4900" dirty="0" err="1">
                <a:latin typeface="Arial" panose="020B0604020202020204" pitchFamily="34" charset="0"/>
                <a:cs typeface="Arial" panose="020B0604020202020204" pitchFamily="34" charset="0"/>
              </a:rPr>
              <a:t>dropsonde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 data from Campaign II (May 2015 based in Keflavik, Iceland) to be completed and sent for archival 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4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LaRC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DAAC by </a:t>
            </a:r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June 15, 2017. For DAWN, this will include Level 2 (Line-of-Sight (LOS) products) and Level 2b (vector wind profiles) data</a:t>
            </a:r>
            <a:r>
              <a:rPr 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33363" indent="-233363"/>
            <a:r>
              <a:rPr lang="en-US" sz="4900" dirty="0">
                <a:latin typeface="Arial" panose="020B0604020202020204" pitchFamily="34" charset="0"/>
                <a:cs typeface="Arial" panose="020B0604020202020204" pitchFamily="34" charset="0"/>
              </a:rPr>
              <a:t>DAWN, with its precision and restored sensitivity, will represent the most capable coherent airborne DWL available to atmospheric research (e.g. CPEX) and ADM Cal/Val after its launch in 2017. </a:t>
            </a:r>
          </a:p>
          <a:p>
            <a:pPr marL="233363" indent="-233363"/>
            <a:endParaRPr lang="en-US" sz="42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76632E6D-9BCF-4C4D-B423-3622183901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5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505" y="274638"/>
            <a:ext cx="8487295" cy="573260"/>
          </a:xfrm>
        </p:spPr>
        <p:txBody>
          <a:bodyPr/>
          <a:lstStyle/>
          <a:p>
            <a:r>
              <a:rPr lang="en-US" sz="2400" dirty="0" smtClean="0"/>
              <a:t>NASA Convective Processes Field Experiment (CPEX)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0AA2515-396A-4D82-8D16-106984A223B0}" type="slidenum">
              <a:rPr lang="en-US" smtClean="0"/>
              <a:pPr/>
              <a:t>2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88066" name="Picture 2" descr="C:\Users\RKK\Desktop\TrdStn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772" y="4010855"/>
            <a:ext cx="3390592" cy="159192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65760" y="1120676"/>
            <a:ext cx="48878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NASA plans to conduct a Convective Processes Experiment (CPEX) to study the organization and disruption of convective activity in the tropics. This four-week experiment will take place during May 25 – June 25, 2017, and will be based at Fort Lauderdale, FL. </a:t>
            </a:r>
            <a:r>
              <a:rPr lang="en-US" dirty="0" smtClean="0">
                <a:solidFill>
                  <a:srgbClr val="FF0000"/>
                </a:solidFill>
              </a:rPr>
              <a:t>NASA will provide the DC-8 aircraft, a </a:t>
            </a:r>
            <a:r>
              <a:rPr lang="en-US" dirty="0" smtClean="0">
                <a:solidFill>
                  <a:srgbClr val="00B050"/>
                </a:solidFill>
              </a:rPr>
              <a:t>recently upgraded </a:t>
            </a:r>
            <a:r>
              <a:rPr lang="en-US" dirty="0" smtClean="0">
                <a:solidFill>
                  <a:srgbClr val="FF0000"/>
                </a:solidFill>
              </a:rPr>
              <a:t>coherent </a:t>
            </a:r>
            <a:r>
              <a:rPr lang="en-US" dirty="0" smtClean="0">
                <a:solidFill>
                  <a:srgbClr val="FF0000"/>
                </a:solidFill>
              </a:rPr>
              <a:t>Doppler wind </a:t>
            </a:r>
            <a:r>
              <a:rPr lang="en-US" dirty="0" err="1" smtClean="0">
                <a:solidFill>
                  <a:srgbClr val="FF0000"/>
                </a:solidFill>
              </a:rPr>
              <a:t>lidar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(https://airbornescience.nasa.gov/instrument/</a:t>
            </a:r>
            <a:r>
              <a:rPr lang="en-US" dirty="0" smtClean="0">
                <a:solidFill>
                  <a:srgbClr val="00B050"/>
                </a:solidFill>
              </a:rPr>
              <a:t>DAWN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for wind retrievals in the planetary boundary layer and above,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 Doppler radar </a:t>
            </a:r>
            <a:r>
              <a:rPr lang="en-US" dirty="0" smtClean="0"/>
              <a:t>(http://airbornescience.jpl.nasa.gov/instruments/</a:t>
            </a:r>
            <a:r>
              <a:rPr lang="en-US" dirty="0" smtClean="0">
                <a:solidFill>
                  <a:srgbClr val="00B050"/>
                </a:solidFill>
              </a:rPr>
              <a:t>apr-2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0000"/>
                </a:solidFill>
              </a:rPr>
              <a:t>to monitor the convection and rains, and </a:t>
            </a:r>
            <a:r>
              <a:rPr lang="en-US" dirty="0" err="1" smtClean="0">
                <a:solidFill>
                  <a:srgbClr val="00B050"/>
                </a:solidFill>
              </a:rPr>
              <a:t>dropsondes</a:t>
            </a:r>
            <a:r>
              <a:rPr lang="en-US" dirty="0" smtClean="0">
                <a:solidFill>
                  <a:srgbClr val="FF0000"/>
                </a:solidFill>
              </a:rPr>
              <a:t> to provide a broader picture of the tropospheric environment. </a:t>
            </a:r>
            <a:r>
              <a:rPr lang="en-US" dirty="0" smtClean="0"/>
              <a:t>It is expected that funding will be available to fly the </a:t>
            </a:r>
            <a:r>
              <a:rPr lang="en-US" dirty="0" smtClean="0">
                <a:solidFill>
                  <a:srgbClr val="00B050"/>
                </a:solidFill>
              </a:rPr>
              <a:t>DC-8 for approximately 100 research hours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With CPEX, NASA is also interested in supporting the calibration/validation activities relating to the European Space Agency’s ADM/Aeolus mission scheduled for launch in 2017. </a:t>
            </a:r>
            <a:r>
              <a:rPr lang="en-US" dirty="0" smtClean="0"/>
              <a:t>In particular, there is interest in developing simulated wind velocity retrieval algorithms under tropical conditions.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Funds are also available to accommodate 2-3 microwave radiometers  that have flown previously on the DC-8: </a:t>
            </a:r>
            <a:r>
              <a:rPr lang="en-US" dirty="0" smtClean="0">
                <a:solidFill>
                  <a:srgbClr val="00B050"/>
                </a:solidFill>
              </a:rPr>
              <a:t>HAMSR, MTHP and MASC(?)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13872" y="1262358"/>
            <a:ext cx="3306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Some of the broad questions to be addressed include: </a:t>
            </a:r>
          </a:p>
          <a:p>
            <a:pPr>
              <a:buFontTx/>
              <a:buChar char="-"/>
            </a:pPr>
            <a:r>
              <a:rPr lang="en-US" dirty="0" smtClean="0"/>
              <a:t>What leads to convective initiation? </a:t>
            </a:r>
          </a:p>
          <a:p>
            <a:pPr>
              <a:buFontTx/>
              <a:buChar char="-"/>
            </a:pPr>
            <a:r>
              <a:rPr lang="en-US" dirty="0" smtClean="0"/>
              <a:t>What are the relative roles of the environment and the convective storms in determining the convective organization? </a:t>
            </a:r>
          </a:p>
          <a:p>
            <a:r>
              <a:rPr lang="en-US" dirty="0" smtClean="0"/>
              <a:t>-What are the factors that limit the storm growth?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This is a good opportunity to showcase the upgraded DAWN instrument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13872" y="5624421"/>
            <a:ext cx="3830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GRIP DC-8 Payload (2010)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>
          <a:xfrm>
            <a:off x="387350" y="266700"/>
            <a:ext cx="6464300" cy="452438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Capitals"/>
              </a:rPr>
              <a:t>Airborne Precipitation Radar (APR-2) </a:t>
            </a:r>
            <a:endParaRPr lang="en-US" altLang="en-US" sz="2500" smtClean="0"/>
          </a:p>
        </p:txBody>
      </p:sp>
      <p:sp>
        <p:nvSpPr>
          <p:cNvPr id="67587" name="Content Placeholder 4"/>
          <p:cNvSpPr>
            <a:spLocks noGrp="1"/>
          </p:cNvSpPr>
          <p:nvPr>
            <p:ph idx="1"/>
          </p:nvPr>
        </p:nvSpPr>
        <p:spPr>
          <a:xfrm>
            <a:off x="387350" y="695325"/>
            <a:ext cx="6394450" cy="1592263"/>
          </a:xfrm>
        </p:spPr>
        <p:txBody>
          <a:bodyPr/>
          <a:lstStyle/>
          <a:p>
            <a:pPr eaLnBrk="1" hangingPunct="1"/>
            <a:r>
              <a:rPr lang="en-US" altLang="en-US" smtClean="0"/>
              <a:t>APR-2 is a dual-frequency, dual-polarization, Doppler radar that operates on the NASA DC-8 aircraft</a:t>
            </a:r>
          </a:p>
          <a:p>
            <a:pPr eaLnBrk="1" hangingPunct="1"/>
            <a:r>
              <a:rPr lang="en-US" altLang="en-US" smtClean="0"/>
              <a:t>Below is vertical slice through Earl on Sep 2 from NNE to SSW (1815 UTC); southern eyewall was decaying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7588" name="Picture 4" descr="geom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6700"/>
            <a:ext cx="19685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APR20902_18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022475"/>
            <a:ext cx="7467600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Box 8"/>
          <p:cNvSpPr txBox="1">
            <a:spLocks noChangeArrowheads="1"/>
          </p:cNvSpPr>
          <p:nvPr/>
        </p:nvSpPr>
        <p:spPr bwMode="auto">
          <a:xfrm>
            <a:off x="4673600" y="2959100"/>
            <a:ext cx="557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eye</a:t>
            </a:r>
          </a:p>
        </p:txBody>
      </p:sp>
      <p:sp>
        <p:nvSpPr>
          <p:cNvPr id="67591" name="TextBox 9"/>
          <p:cNvSpPr txBox="1">
            <a:spLocks noChangeArrowheads="1"/>
          </p:cNvSpPr>
          <p:nvPr/>
        </p:nvSpPr>
        <p:spPr bwMode="auto">
          <a:xfrm>
            <a:off x="7442200" y="25273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13 GHz reflectivity</a:t>
            </a:r>
          </a:p>
        </p:txBody>
      </p:sp>
      <p:sp>
        <p:nvSpPr>
          <p:cNvPr id="67592" name="TextBox 10"/>
          <p:cNvSpPr txBox="1">
            <a:spLocks noChangeArrowheads="1"/>
          </p:cNvSpPr>
          <p:nvPr/>
        </p:nvSpPr>
        <p:spPr bwMode="auto">
          <a:xfrm>
            <a:off x="7442200" y="3389313"/>
            <a:ext cx="1625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Vertical motion of precipitation (fall speed + air motion)</a:t>
            </a:r>
          </a:p>
        </p:txBody>
      </p:sp>
      <p:sp>
        <p:nvSpPr>
          <p:cNvPr id="67593" name="TextBox 11"/>
          <p:cNvSpPr txBox="1">
            <a:spLocks noChangeArrowheads="1"/>
          </p:cNvSpPr>
          <p:nvPr/>
        </p:nvSpPr>
        <p:spPr bwMode="auto">
          <a:xfrm>
            <a:off x="7454900" y="5359400"/>
            <a:ext cx="154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  <a:latin typeface="Arial" panose="020B0604020202020204" pitchFamily="34" charset="0"/>
              </a:rPr>
              <a:t>Horizontal wind speed</a:t>
            </a:r>
          </a:p>
        </p:txBody>
      </p:sp>
      <p:sp>
        <p:nvSpPr>
          <p:cNvPr id="67594" name="TextBox 12"/>
          <p:cNvSpPr txBox="1">
            <a:spLocks noChangeArrowheads="1"/>
          </p:cNvSpPr>
          <p:nvPr/>
        </p:nvSpPr>
        <p:spPr bwMode="auto">
          <a:xfrm>
            <a:off x="4117975" y="5359400"/>
            <a:ext cx="111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Max 58 m/s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out of page</a:t>
            </a:r>
          </a:p>
        </p:txBody>
      </p:sp>
      <p:cxnSp>
        <p:nvCxnSpPr>
          <p:cNvPr id="67595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3962400" y="5883275"/>
            <a:ext cx="546100" cy="3651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596" name="TextBox 15"/>
          <p:cNvSpPr txBox="1">
            <a:spLocks noChangeArrowheads="1"/>
          </p:cNvSpPr>
          <p:nvPr/>
        </p:nvSpPr>
        <p:spPr bwMode="auto">
          <a:xfrm>
            <a:off x="5768975" y="5676900"/>
            <a:ext cx="1111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Max 49 m/s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into page</a:t>
            </a:r>
          </a:p>
        </p:txBody>
      </p:sp>
      <p:cxnSp>
        <p:nvCxnSpPr>
          <p:cNvPr id="67597" name="Straight Arrow Connector 16"/>
          <p:cNvCxnSpPr>
            <a:cxnSpLocks noChangeShapeType="1"/>
          </p:cNvCxnSpPr>
          <p:nvPr/>
        </p:nvCxnSpPr>
        <p:spPr bwMode="auto">
          <a:xfrm rot="10800000" flipV="1">
            <a:off x="5680075" y="6200775"/>
            <a:ext cx="546100" cy="1317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598" name="TextBox 19"/>
          <p:cNvSpPr txBox="1">
            <a:spLocks noChangeArrowheads="1"/>
          </p:cNvSpPr>
          <p:nvPr/>
        </p:nvSpPr>
        <p:spPr bwMode="auto">
          <a:xfrm>
            <a:off x="4508500" y="4346575"/>
            <a:ext cx="96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t>Updraft of 5 m/s</a:t>
            </a:r>
          </a:p>
        </p:txBody>
      </p:sp>
      <p:cxnSp>
        <p:nvCxnSpPr>
          <p:cNvPr id="67599" name="Straight Arrow Connector 21"/>
          <p:cNvCxnSpPr>
            <a:cxnSpLocks noChangeShapeType="1"/>
          </p:cNvCxnSpPr>
          <p:nvPr/>
        </p:nvCxnSpPr>
        <p:spPr bwMode="auto">
          <a:xfrm rot="10800000">
            <a:off x="4127500" y="4127500"/>
            <a:ext cx="711200" cy="2698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229600" cy="5059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JPL </a:t>
            </a:r>
            <a:r>
              <a:rPr lang="en-US" altLang="en-US" sz="2000" b="1" smtClean="0"/>
              <a:t>H</a:t>
            </a:r>
            <a:r>
              <a:rPr lang="en-US" altLang="en-US" sz="2000" smtClean="0"/>
              <a:t>igh </a:t>
            </a:r>
            <a:r>
              <a:rPr lang="en-US" altLang="en-US" sz="2000" b="1" smtClean="0"/>
              <a:t>A</a:t>
            </a:r>
            <a:r>
              <a:rPr lang="en-US" altLang="en-US" sz="2000" smtClean="0"/>
              <a:t>ltitude </a:t>
            </a:r>
            <a:r>
              <a:rPr lang="en-US" altLang="en-US" sz="2000" b="1" smtClean="0"/>
              <a:t>M</a:t>
            </a:r>
            <a:r>
              <a:rPr lang="en-US" altLang="en-US" sz="2000" smtClean="0"/>
              <a:t>MIC </a:t>
            </a:r>
            <a:r>
              <a:rPr lang="en-US" altLang="en-US" sz="2000" b="1" smtClean="0"/>
              <a:t>S</a:t>
            </a:r>
            <a:r>
              <a:rPr lang="en-US" altLang="en-US" sz="2000" smtClean="0"/>
              <a:t>ounding </a:t>
            </a:r>
            <a:r>
              <a:rPr lang="en-US" altLang="en-US" sz="2000" b="1" smtClean="0"/>
              <a:t>R</a:t>
            </a:r>
            <a:r>
              <a:rPr lang="en-US" altLang="en-US" sz="2000" smtClean="0"/>
              <a:t>adiometer (HAMSR) 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Microwave radiometer for 3-D all-weather temperature and water vapor sounding, similar to AMSU on NOAA platform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25 sounding channels in three bands: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1800" smtClean="0"/>
              <a:t>	</a:t>
            </a:r>
            <a:r>
              <a:rPr lang="en-US" altLang="en-US" sz="1800" smtClean="0">
                <a:solidFill>
                  <a:srgbClr val="0070C0"/>
                </a:solidFill>
              </a:rPr>
              <a:t>50-60 GHz, 118 GHz, 183 GHz</a:t>
            </a:r>
          </a:p>
          <a:p>
            <a:pPr>
              <a:lnSpc>
                <a:spcPct val="90000"/>
              </a:lnSpc>
            </a:pPr>
            <a:r>
              <a:rPr lang="en-US" altLang="en-US" sz="2000" smtClean="0"/>
              <a:t>Cross track scanning</a:t>
            </a:r>
          </a:p>
          <a:p>
            <a:pPr lvl="1">
              <a:lnSpc>
                <a:spcPct val="90000"/>
              </a:lnSpc>
            </a:pPr>
            <a:r>
              <a:rPr lang="en-US" altLang="en-US" sz="1800" u="sng" smtClean="0"/>
              <a:t>+</a:t>
            </a:r>
            <a:r>
              <a:rPr lang="en-US" altLang="en-US" sz="1800" smtClean="0"/>
              <a:t> 45</a:t>
            </a:r>
            <a:r>
              <a:rPr lang="en-US" altLang="en-US" sz="1800" baseline="30000" smtClean="0"/>
              <a:t>o</a:t>
            </a:r>
            <a:r>
              <a:rPr lang="en-US" altLang="en-US" sz="1800" smtClean="0"/>
              <a:t> off nadir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40 km swath at 20 km 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2 km resolution</a:t>
            </a:r>
          </a:p>
          <a:p>
            <a:pPr>
              <a:lnSpc>
                <a:spcPct val="90000"/>
              </a:lnSpc>
            </a:pPr>
            <a:r>
              <a:rPr lang="en-US" altLang="en-US" sz="1800" smtClean="0"/>
              <a:t>Flew in CAMEX-4, TCSP and NAMMA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2700">
                <a:effectLst>
                  <a:outerShdw blurRad="38100" dist="38100" dir="2700000" algn="tl">
                    <a:srgbClr val="C0C0C0"/>
                  </a:outerShdw>
                </a:effectLst>
              </a:rPr>
              <a:t>JPL 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2700">
                <a:effectLst>
                  <a:outerShdw blurRad="38100" dist="38100" dir="2700000" algn="tl">
                    <a:srgbClr val="C0C0C0"/>
                  </a:outerShdw>
                </a:effectLst>
              </a:rPr>
              <a:t>igh 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2700">
                <a:effectLst>
                  <a:outerShdw blurRad="38100" dist="38100" dir="2700000" algn="tl">
                    <a:srgbClr val="C0C0C0"/>
                  </a:outerShdw>
                </a:effectLst>
              </a:rPr>
              <a:t>ltitude 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2700">
                <a:effectLst>
                  <a:outerShdw blurRad="38100" dist="38100" dir="2700000" algn="tl">
                    <a:srgbClr val="C0C0C0"/>
                  </a:outerShdw>
                </a:effectLst>
              </a:rPr>
              <a:t>MIC 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700">
                <a:effectLst>
                  <a:outerShdw blurRad="38100" dist="38100" dir="2700000" algn="tl">
                    <a:srgbClr val="C0C0C0"/>
                  </a:outerShdw>
                </a:effectLst>
              </a:rPr>
              <a:t>ounding </a:t>
            </a:r>
            <a:r>
              <a:rPr lang="en-US" sz="2700" b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2700">
                <a:effectLst>
                  <a:outerShdw blurRad="38100" dist="38100" dir="2700000" algn="tl">
                    <a:srgbClr val="C0C0C0"/>
                  </a:outerShdw>
                </a:effectLst>
              </a:rPr>
              <a:t>adiometer (HAMSR)</a:t>
            </a:r>
          </a:p>
        </p:txBody>
      </p:sp>
      <p:sp>
        <p:nvSpPr>
          <p:cNvPr id="44036" name="Rectangle 12"/>
          <p:cNvSpPr>
            <a:spLocks noChangeArrowheads="1"/>
          </p:cNvSpPr>
          <p:nvPr/>
        </p:nvSpPr>
        <p:spPr bwMode="auto">
          <a:xfrm>
            <a:off x="0" y="4572000"/>
            <a:ext cx="518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rgbClr val="000000"/>
                </a:solidFill>
                <a:latin typeface="Franklin Gothic Medium" pitchFamily="34" charset="0"/>
                <a:ea typeface="MS PGothic" panose="020B0600070205080204" pitchFamily="34" charset="-128"/>
                <a:cs typeface="Arial" pitchFamily="34" charset="0"/>
              </a:rPr>
              <a:t>Upgraded for Global Hawk operations under NASA AITT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New state of the art receiver technology (developed under ESTO/ACT)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Upgraded data system for real time communication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Compact instrument packaging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sz="2000">
              <a:solidFill>
                <a:srgbClr val="000000"/>
              </a:solidFill>
              <a:latin typeface="Franklin Gothic Medium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19902">
            <a:off x="3949700" y="2255838"/>
            <a:ext cx="24384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10"/>
          <a:stretch>
            <a:fillRect/>
          </a:stretch>
        </p:blipFill>
        <p:spPr bwMode="auto">
          <a:xfrm>
            <a:off x="6629400" y="1828800"/>
            <a:ext cx="2232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ight Arrow 40"/>
          <p:cNvSpPr/>
          <p:nvPr/>
        </p:nvSpPr>
        <p:spPr>
          <a:xfrm rot="20466701">
            <a:off x="6284913" y="2932113"/>
            <a:ext cx="1712912" cy="161925"/>
          </a:xfrm>
          <a:prstGeom prst="rightArrow">
            <a:avLst>
              <a:gd name="adj1" fmla="val 74582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7352" name="Picture 10" descr="P10305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" r="5302"/>
          <a:stretch>
            <a:fillRect/>
          </a:stretch>
        </p:blipFill>
        <p:spPr bwMode="auto">
          <a:xfrm>
            <a:off x="4876800" y="4419600"/>
            <a:ext cx="1855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2" descr="HAMSR_old_new_T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6" r="9302" b="6201"/>
          <a:stretch>
            <a:fillRect/>
          </a:stretch>
        </p:blipFill>
        <p:spPr bwMode="auto">
          <a:xfrm>
            <a:off x="6858000" y="4876800"/>
            <a:ext cx="20574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 Box 23"/>
          <p:cNvSpPr txBox="1">
            <a:spLocks noChangeArrowheads="1"/>
          </p:cNvSpPr>
          <p:nvPr/>
        </p:nvSpPr>
        <p:spPr bwMode="auto">
          <a:xfrm>
            <a:off x="6934200" y="6613525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Noise reduced from 2 K to 0.2 K</a:t>
            </a:r>
          </a:p>
        </p:txBody>
      </p:sp>
      <p:sp>
        <p:nvSpPr>
          <p:cNvPr id="44043" name="Oval 48"/>
          <p:cNvSpPr>
            <a:spLocks noChangeArrowheads="1"/>
          </p:cNvSpPr>
          <p:nvPr/>
        </p:nvSpPr>
        <p:spPr bwMode="auto">
          <a:xfrm>
            <a:off x="6019800" y="4648200"/>
            <a:ext cx="609600" cy="428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4044" name="Line 49"/>
          <p:cNvSpPr>
            <a:spLocks noChangeShapeType="1"/>
          </p:cNvSpPr>
          <p:nvPr/>
        </p:nvSpPr>
        <p:spPr bwMode="auto">
          <a:xfrm flipV="1">
            <a:off x="4572000" y="4953000"/>
            <a:ext cx="14478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85344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HAMSR Microwave Sounder on Global Hawk</a:t>
            </a:r>
            <a:b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3492" name="Picture 3" descr="P103056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" r="5302"/>
          <a:stretch>
            <a:fillRect/>
          </a:stretch>
        </p:blipFill>
        <p:spPr>
          <a:xfrm>
            <a:off x="198438" y="3048000"/>
            <a:ext cx="2335212" cy="1630363"/>
          </a:xfrm>
        </p:spPr>
      </p:pic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828675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9863" indent="-169863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>
                <a:solidFill>
                  <a:srgbClr val="009999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Monitor real-time evolution of tropical cyclones</a:t>
            </a:r>
          </a:p>
          <a:p>
            <a:pPr marL="169863" indent="-169863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>
                <a:solidFill>
                  <a:srgbClr val="009999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Thermodynamic and convective structure</a:t>
            </a:r>
          </a:p>
          <a:p>
            <a:pPr marL="169863" indent="-169863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b="1">
                <a:solidFill>
                  <a:srgbClr val="009999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Risk reduction for decadal-survey “PATH” mission</a:t>
            </a:r>
            <a:endParaRPr lang="en-US" sz="1800">
              <a:solidFill>
                <a:srgbClr val="009999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63494" name="Picture 5" descr="HAMSR_old_new_T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6" r="9302" b="6201"/>
          <a:stretch>
            <a:fillRect/>
          </a:stretch>
        </p:blipFill>
        <p:spPr bwMode="auto">
          <a:xfrm>
            <a:off x="114300" y="4648200"/>
            <a:ext cx="2286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1905000"/>
            <a:ext cx="33734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New receiver technology</a:t>
            </a:r>
            <a:endParaRPr lang="en-US" sz="1600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183 GHz receiver upgraded with LNA developed under ESTO/ACT</a:t>
            </a: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Noise reduced by an order of magnitude </a:t>
            </a: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Defines new state-of-the art</a:t>
            </a: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233363" y="6613525"/>
            <a:ext cx="2209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Noise reduced from 2 K to 0.2 K</a:t>
            </a:r>
          </a:p>
        </p:txBody>
      </p:sp>
      <p:pic>
        <p:nvPicPr>
          <p:cNvPr id="63497" name="Picture 8" descr="NASA yell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747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6338888" y="1954213"/>
            <a:ext cx="280511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New science/algorithms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 </a:t>
            </a: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Radar-like observations</a:t>
            </a: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3D structure of convection</a:t>
            </a: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Enables new investigations</a:t>
            </a:r>
            <a:endParaRPr lang="en-US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pSp>
        <p:nvGrpSpPr>
          <p:cNvPr id="63499" name="Group 10"/>
          <p:cNvGrpSpPr>
            <a:grpSpLocks/>
          </p:cNvGrpSpPr>
          <p:nvPr/>
        </p:nvGrpSpPr>
        <p:grpSpPr bwMode="auto">
          <a:xfrm>
            <a:off x="6632575" y="2935288"/>
            <a:ext cx="2344738" cy="3586162"/>
            <a:chOff x="4055" y="1316"/>
            <a:chExt cx="1336" cy="2044"/>
          </a:xfrm>
        </p:grpSpPr>
        <p:sp>
          <p:nvSpPr>
            <p:cNvPr id="63514" name="Text Box 11"/>
            <p:cNvSpPr txBox="1">
              <a:spLocks noChangeAspect="1" noChangeArrowheads="1"/>
            </p:cNvSpPr>
            <p:nvPr/>
          </p:nvSpPr>
          <p:spPr bwMode="auto">
            <a:xfrm>
              <a:off x="5309" y="3219"/>
              <a:ext cx="8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2 km</a:t>
              </a:r>
            </a:p>
          </p:txBody>
        </p:sp>
        <p:sp>
          <p:nvSpPr>
            <p:cNvPr id="5148" name="AutoShape 12" descr="Eye2_23_sel"/>
            <p:cNvSpPr>
              <a:spLocks noChangeAspect="1" noChangeArrowheads="1"/>
            </p:cNvSpPr>
            <p:nvPr/>
          </p:nvSpPr>
          <p:spPr bwMode="auto">
            <a:xfrm rot="16200000" flipV="1">
              <a:off x="4538" y="1407"/>
              <a:ext cx="202" cy="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graphicFrame>
          <p:nvGraphicFramePr>
            <p:cNvPr id="63516" name="Object 13"/>
            <p:cNvGraphicFramePr>
              <a:graphicFrameLocks noChangeAspect="1"/>
            </p:cNvGraphicFramePr>
            <p:nvPr/>
          </p:nvGraphicFramePr>
          <p:xfrm>
            <a:off x="4055" y="1318"/>
            <a:ext cx="1214" cy="2042"/>
          </p:xfrm>
          <a:graphic>
            <a:graphicData uri="http://schemas.openxmlformats.org/presentationml/2006/ole">
              <p:oleObj spid="_x0000_s1038" name="Document" r:id="rId7" imgW="3404616" imgH="7184136" progId="Word.Document.8">
                <p:embed/>
              </p:oleObj>
            </a:graphicData>
          </a:graphic>
        </p:graphicFrame>
        <p:sp>
          <p:nvSpPr>
            <p:cNvPr id="63517" name="Text Box 14"/>
            <p:cNvSpPr txBox="1">
              <a:spLocks noChangeAspect="1" noChangeArrowheads="1"/>
            </p:cNvSpPr>
            <p:nvPr/>
          </p:nvSpPr>
          <p:spPr bwMode="auto">
            <a:xfrm>
              <a:off x="5308" y="2961"/>
              <a:ext cx="8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3 km</a:t>
              </a:r>
            </a:p>
          </p:txBody>
        </p:sp>
        <p:sp>
          <p:nvSpPr>
            <p:cNvPr id="63518" name="Text Box 15"/>
            <p:cNvSpPr txBox="1">
              <a:spLocks noChangeAspect="1" noChangeArrowheads="1"/>
            </p:cNvSpPr>
            <p:nvPr/>
          </p:nvSpPr>
          <p:spPr bwMode="auto">
            <a:xfrm>
              <a:off x="5309" y="2712"/>
              <a:ext cx="82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4 km</a:t>
              </a:r>
            </a:p>
          </p:txBody>
        </p:sp>
        <p:sp>
          <p:nvSpPr>
            <p:cNvPr id="63519" name="Text Box 16"/>
            <p:cNvSpPr txBox="1">
              <a:spLocks noChangeAspect="1" noChangeArrowheads="1"/>
            </p:cNvSpPr>
            <p:nvPr/>
          </p:nvSpPr>
          <p:spPr bwMode="auto">
            <a:xfrm>
              <a:off x="5308" y="2497"/>
              <a:ext cx="8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5 km</a:t>
              </a:r>
            </a:p>
          </p:txBody>
        </p:sp>
        <p:sp>
          <p:nvSpPr>
            <p:cNvPr id="63520" name="Text Box 17"/>
            <p:cNvSpPr txBox="1">
              <a:spLocks noChangeAspect="1" noChangeArrowheads="1"/>
            </p:cNvSpPr>
            <p:nvPr/>
          </p:nvSpPr>
          <p:spPr bwMode="auto">
            <a:xfrm>
              <a:off x="5309" y="2315"/>
              <a:ext cx="8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6 km</a:t>
              </a:r>
            </a:p>
          </p:txBody>
        </p:sp>
        <p:sp>
          <p:nvSpPr>
            <p:cNvPr id="63521" name="Text Box 18"/>
            <p:cNvSpPr txBox="1">
              <a:spLocks noChangeAspect="1" noChangeArrowheads="1"/>
            </p:cNvSpPr>
            <p:nvPr/>
          </p:nvSpPr>
          <p:spPr bwMode="auto">
            <a:xfrm>
              <a:off x="5309" y="2145"/>
              <a:ext cx="8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7 km</a:t>
              </a:r>
            </a:p>
          </p:txBody>
        </p:sp>
        <p:sp>
          <p:nvSpPr>
            <p:cNvPr id="63522" name="Text Box 19"/>
            <p:cNvSpPr txBox="1">
              <a:spLocks noChangeAspect="1" noChangeArrowheads="1"/>
            </p:cNvSpPr>
            <p:nvPr/>
          </p:nvSpPr>
          <p:spPr bwMode="auto">
            <a:xfrm>
              <a:off x="5309" y="1989"/>
              <a:ext cx="82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8 km</a:t>
              </a:r>
            </a:p>
          </p:txBody>
        </p:sp>
        <p:sp>
          <p:nvSpPr>
            <p:cNvPr id="63523" name="Text Box 20"/>
            <p:cNvSpPr txBox="1">
              <a:spLocks noChangeAspect="1" noChangeArrowheads="1"/>
            </p:cNvSpPr>
            <p:nvPr/>
          </p:nvSpPr>
          <p:spPr bwMode="auto">
            <a:xfrm>
              <a:off x="5309" y="1845"/>
              <a:ext cx="82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9 km</a:t>
              </a:r>
            </a:p>
          </p:txBody>
        </p:sp>
        <p:sp>
          <p:nvSpPr>
            <p:cNvPr id="63524" name="Text Box 21"/>
            <p:cNvSpPr txBox="1">
              <a:spLocks noChangeAspect="1" noChangeArrowheads="1"/>
            </p:cNvSpPr>
            <p:nvPr/>
          </p:nvSpPr>
          <p:spPr bwMode="auto">
            <a:xfrm>
              <a:off x="5284" y="1723"/>
              <a:ext cx="103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10 km</a:t>
              </a:r>
            </a:p>
          </p:txBody>
        </p:sp>
        <p:sp>
          <p:nvSpPr>
            <p:cNvPr id="63525" name="Text Box 22"/>
            <p:cNvSpPr txBox="1">
              <a:spLocks noChangeAspect="1" noChangeArrowheads="1"/>
            </p:cNvSpPr>
            <p:nvPr/>
          </p:nvSpPr>
          <p:spPr bwMode="auto">
            <a:xfrm>
              <a:off x="5284" y="1624"/>
              <a:ext cx="103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11 km</a:t>
              </a:r>
            </a:p>
          </p:txBody>
        </p:sp>
        <p:sp>
          <p:nvSpPr>
            <p:cNvPr id="63526" name="Text Box 23"/>
            <p:cNvSpPr txBox="1">
              <a:spLocks noChangeAspect="1" noChangeArrowheads="1"/>
            </p:cNvSpPr>
            <p:nvPr/>
          </p:nvSpPr>
          <p:spPr bwMode="auto">
            <a:xfrm>
              <a:off x="5288" y="1525"/>
              <a:ext cx="10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12 km</a:t>
              </a:r>
            </a:p>
          </p:txBody>
        </p:sp>
        <p:sp>
          <p:nvSpPr>
            <p:cNvPr id="63527" name="Text Box 24"/>
            <p:cNvSpPr txBox="1">
              <a:spLocks noChangeAspect="1" noChangeArrowheads="1"/>
            </p:cNvSpPr>
            <p:nvPr/>
          </p:nvSpPr>
          <p:spPr bwMode="auto">
            <a:xfrm>
              <a:off x="5284" y="1452"/>
              <a:ext cx="103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13 km</a:t>
              </a:r>
            </a:p>
          </p:txBody>
        </p:sp>
        <p:sp>
          <p:nvSpPr>
            <p:cNvPr id="63528" name="Text Box 25"/>
            <p:cNvSpPr txBox="1">
              <a:spLocks noChangeAspect="1" noChangeArrowheads="1"/>
            </p:cNvSpPr>
            <p:nvPr/>
          </p:nvSpPr>
          <p:spPr bwMode="auto">
            <a:xfrm>
              <a:off x="5285" y="1376"/>
              <a:ext cx="103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14 km</a:t>
              </a:r>
            </a:p>
          </p:txBody>
        </p:sp>
        <p:sp>
          <p:nvSpPr>
            <p:cNvPr id="63529" name="Text Box 26"/>
            <p:cNvSpPr txBox="1">
              <a:spLocks noChangeAspect="1" noChangeArrowheads="1"/>
            </p:cNvSpPr>
            <p:nvPr/>
          </p:nvSpPr>
          <p:spPr bwMode="auto">
            <a:xfrm>
              <a:off x="5288" y="1316"/>
              <a:ext cx="102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US" altLang="en-US" sz="500" b="1" smtClean="0">
                  <a:solidFill>
                    <a:srgbClr val="0000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15 km</a:t>
              </a:r>
            </a:p>
          </p:txBody>
        </p:sp>
      </p:grpSp>
      <p:sp>
        <p:nvSpPr>
          <p:cNvPr id="5133" name="Oval 27"/>
          <p:cNvSpPr>
            <a:spLocks noChangeArrowheads="1"/>
          </p:cNvSpPr>
          <p:nvPr/>
        </p:nvSpPr>
        <p:spPr bwMode="auto">
          <a:xfrm>
            <a:off x="1790700" y="3352800"/>
            <a:ext cx="609600" cy="4286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134" name="Line 28"/>
          <p:cNvSpPr>
            <a:spLocks noChangeShapeType="1"/>
          </p:cNvSpPr>
          <p:nvPr/>
        </p:nvSpPr>
        <p:spPr bwMode="auto">
          <a:xfrm flipH="1">
            <a:off x="2235200" y="2397125"/>
            <a:ext cx="228600" cy="957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135" name="Line 29"/>
          <p:cNvSpPr>
            <a:spLocks noChangeShapeType="1"/>
          </p:cNvSpPr>
          <p:nvPr/>
        </p:nvSpPr>
        <p:spPr bwMode="auto">
          <a:xfrm flipH="1">
            <a:off x="2463800" y="2757488"/>
            <a:ext cx="409575" cy="2720975"/>
          </a:xfrm>
          <a:prstGeom prst="line">
            <a:avLst/>
          </a:prstGeom>
          <a:noFill/>
          <a:ln w="19050">
            <a:solidFill>
              <a:srgbClr val="29C339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136" name="Text Box 30"/>
          <p:cNvSpPr txBox="1">
            <a:spLocks noChangeArrowheads="1"/>
          </p:cNvSpPr>
          <p:nvPr/>
        </p:nvSpPr>
        <p:spPr bwMode="auto">
          <a:xfrm>
            <a:off x="6584950" y="6613525"/>
            <a:ext cx="255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3D reflectivity, Hurricane Emily (2005)</a:t>
            </a:r>
          </a:p>
        </p:txBody>
      </p:sp>
      <p:sp>
        <p:nvSpPr>
          <p:cNvPr id="5137" name="Rectangle 31"/>
          <p:cNvSpPr>
            <a:spLocks noChangeArrowheads="1"/>
          </p:cNvSpPr>
          <p:nvPr/>
        </p:nvSpPr>
        <p:spPr bwMode="auto">
          <a:xfrm>
            <a:off x="3390900" y="1908175"/>
            <a:ext cx="28051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b="1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HAMSR on Global Hawk</a:t>
            </a:r>
            <a:r>
              <a:rPr lang="en-US" sz="16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  </a:t>
            </a: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Funded under AITT</a:t>
            </a: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Ready for test flights fall 2009</a:t>
            </a: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200">
                <a:solidFill>
                  <a:srgbClr val="0000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rPr>
              <a:t>Ready for field deployment 2010</a:t>
            </a:r>
            <a:endParaRPr lang="en-US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  <a:p>
            <a:pPr marL="341313" lvl="1" indent="-112713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  <p:grpSp>
        <p:nvGrpSpPr>
          <p:cNvPr id="63505" name="Group 32"/>
          <p:cNvGrpSpPr>
            <a:grpSpLocks/>
          </p:cNvGrpSpPr>
          <p:nvPr/>
        </p:nvGrpSpPr>
        <p:grpSpPr bwMode="auto">
          <a:xfrm>
            <a:off x="2921000" y="2846388"/>
            <a:ext cx="3636963" cy="4011612"/>
            <a:chOff x="1840" y="1674"/>
            <a:chExt cx="2291" cy="2527"/>
          </a:xfrm>
        </p:grpSpPr>
        <p:pic>
          <p:nvPicPr>
            <p:cNvPr id="63506" name="Picture 33" descr="hamsr on plane-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35" y="1674"/>
              <a:ext cx="900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507" name="Group 34"/>
            <p:cNvGrpSpPr>
              <a:grpSpLocks/>
            </p:cNvGrpSpPr>
            <p:nvPr/>
          </p:nvGrpSpPr>
          <p:grpSpPr bwMode="auto">
            <a:xfrm>
              <a:off x="1840" y="1964"/>
              <a:ext cx="2291" cy="2237"/>
              <a:chOff x="1840" y="1964"/>
              <a:chExt cx="2291" cy="2237"/>
            </a:xfrm>
          </p:grpSpPr>
          <p:pic>
            <p:nvPicPr>
              <p:cNvPr id="63508" name="Picture 35" descr="ATL-Hurr-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0" y="2265"/>
                <a:ext cx="2195" cy="1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2" name="Rectangle 36"/>
              <p:cNvSpPr>
                <a:spLocks noChangeArrowheads="1"/>
              </p:cNvSpPr>
              <p:nvPr/>
            </p:nvSpPr>
            <p:spPr bwMode="auto">
              <a:xfrm rot="-2198047">
                <a:off x="1953" y="2979"/>
                <a:ext cx="1575" cy="98"/>
              </a:xfrm>
              <a:prstGeom prst="rect">
                <a:avLst/>
              </a:prstGeom>
              <a:solidFill>
                <a:srgbClr val="FFFF00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endParaRPr>
              </a:p>
            </p:txBody>
          </p:sp>
          <p:sp>
            <p:nvSpPr>
              <p:cNvPr id="5143" name="AutoShape 37"/>
              <p:cNvSpPr>
                <a:spLocks noChangeArrowheads="1"/>
              </p:cNvSpPr>
              <p:nvPr/>
            </p:nvSpPr>
            <p:spPr bwMode="auto">
              <a:xfrm>
                <a:off x="3304" y="1964"/>
                <a:ext cx="112" cy="677"/>
              </a:xfrm>
              <a:prstGeom prst="triangle">
                <a:avLst>
                  <a:gd name="adj" fmla="val 50000"/>
                </a:avLst>
              </a:prstGeom>
              <a:solidFill>
                <a:srgbClr val="FFFF00">
                  <a:alpha val="4705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endParaRPr>
              </a:p>
            </p:txBody>
          </p:sp>
          <p:sp>
            <p:nvSpPr>
              <p:cNvPr id="5144" name="Line 38"/>
              <p:cNvSpPr>
                <a:spLocks noChangeShapeType="1"/>
              </p:cNvSpPr>
              <p:nvPr/>
            </p:nvSpPr>
            <p:spPr bwMode="auto">
              <a:xfrm flipH="1" flipV="1">
                <a:off x="2773" y="3077"/>
                <a:ext cx="601" cy="549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endParaRPr>
              </a:p>
            </p:txBody>
          </p:sp>
          <p:pic>
            <p:nvPicPr>
              <p:cNvPr id="63512" name="Picture 39" descr="Emily_warm_core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9" y="3469"/>
                <a:ext cx="96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6" name="Text Box 40"/>
              <p:cNvSpPr txBox="1">
                <a:spLocks noChangeArrowheads="1"/>
              </p:cNvSpPr>
              <p:nvPr/>
            </p:nvSpPr>
            <p:spPr bwMode="auto">
              <a:xfrm>
                <a:off x="3169" y="3325"/>
                <a:ext cx="867" cy="1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1000" b="1">
                    <a:solidFill>
                      <a:srgbClr val="FF0000"/>
                    </a:solidFill>
                    <a:latin typeface="Arial" pitchFamily="34" charset="0"/>
                    <a:ea typeface="MS PGothic" panose="020B0600070205080204" pitchFamily="34" charset="-128"/>
                    <a:cs typeface="Arial" pitchFamily="34" charset="0"/>
                  </a:rPr>
                  <a:t>Warm Core</a:t>
                </a:r>
                <a:endParaRPr lang="en-US" sz="1200" b="1">
                  <a:solidFill>
                    <a:srgbClr val="000000"/>
                  </a:solidFill>
                  <a:latin typeface="Arial" pitchFamily="34" charset="0"/>
                  <a:ea typeface="MS PGothic" panose="020B0600070205080204" pitchFamily="34" charset="-128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6BAC2C22-5744-4BD0-B1CA-8E40CCBC1408}" type="slidenum">
              <a:rPr lang="en-US" smtClean="0"/>
              <a:pPr/>
              <a:t>6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00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1606" y="1063883"/>
            <a:ext cx="59591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PolarWinds and ADM Cal/Val Preparatory Campaigns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63" y="1471613"/>
            <a:ext cx="53319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Campaign 1: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10/26 – 11/14/14;  LaRC’s UC-12B; Kangerlussaq, Greenland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Campaign 2: </a:t>
            </a:r>
            <a:r>
              <a:rPr lang="en-US" sz="1350" dirty="0">
                <a:solidFill>
                  <a:srgbClr val="FF0000"/>
                </a:solidFill>
                <a:latin typeface="Calibri"/>
              </a:rPr>
              <a:t>05/11 – 05/29/15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;  NASA DC-8; Keflavik, Iceland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7" y="2035969"/>
            <a:ext cx="6001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Leads: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NASA LaRC and Simpson Weather Associates (PI)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Science Team: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Colorado University, Ohio State University, University of Washington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NASA LaRC, Simpson Weather Associates.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81" y="3121819"/>
            <a:ext cx="6647974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Campaign Objectives: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1350" u="sng" dirty="0">
                <a:solidFill>
                  <a:prstClr val="black"/>
                </a:solidFill>
                <a:latin typeface="Calibri"/>
              </a:rPr>
              <a:t>PolarWinds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     Mesoscale model validation/development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     Stable boundary layers;  katabatic flows;  marginal ice zone dynamics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ESA </a:t>
            </a:r>
            <a:r>
              <a:rPr lang="en-US" sz="1350" u="sng" dirty="0">
                <a:solidFill>
                  <a:prstClr val="black"/>
                </a:solidFill>
                <a:latin typeface="Calibri"/>
              </a:rPr>
              <a:t>ADM Cal/Val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     Obtain DWL LOS observations that mimic those expected with ADM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     Co-fly with DLR Falcon in Campaign 2 to </a:t>
            </a:r>
            <a:r>
              <a:rPr lang="en-US" sz="1350">
                <a:solidFill>
                  <a:prstClr val="black"/>
                </a:solidFill>
                <a:latin typeface="Calibri"/>
              </a:rPr>
              <a:t>calibrate Aeolus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simulator (A2D)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032" y="4736306"/>
            <a:ext cx="38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Instrumentation: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Campaign 1: DAWN only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Campaign 2: DAWN, Yankee dropsondes,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1350" dirty="0" err="1" smtClean="0">
                <a:solidFill>
                  <a:prstClr val="black"/>
                </a:solidFill>
                <a:latin typeface="Calibri"/>
              </a:rPr>
              <a:t>TWiLiTE</a:t>
            </a: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1350" dirty="0" err="1" smtClean="0">
                <a:solidFill>
                  <a:prstClr val="black"/>
                </a:solidFill>
                <a:latin typeface="Calibri"/>
              </a:rPr>
              <a:t>dataTBD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), DLR </a:t>
            </a:r>
            <a:r>
              <a:rPr lang="en-US" sz="1350" dirty="0" smtClean="0">
                <a:solidFill>
                  <a:prstClr val="black"/>
                </a:solidFill>
                <a:latin typeface="Calibri"/>
              </a:rPr>
              <a:t>DWLs (2)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711" y="4936522"/>
            <a:ext cx="2194560" cy="865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5138" y="3253052"/>
            <a:ext cx="2194560" cy="1232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89" y="942976"/>
            <a:ext cx="710429" cy="59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66589">
            <a:off x="6961833" y="1366576"/>
            <a:ext cx="1463897" cy="104979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51" name="Picture 3" descr="C:\Users\RKK\Desktop\TrdStn\NASA DC8 over the Brooks Range 02__DL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1621" y="4702509"/>
            <a:ext cx="2402379" cy="1257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3592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8" r="12783" b="2894"/>
          <a:stretch/>
        </p:blipFill>
        <p:spPr bwMode="auto">
          <a:xfrm>
            <a:off x="1837113" y="1874436"/>
            <a:ext cx="6525490" cy="391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99704" y="3066139"/>
            <a:ext cx="881973" cy="461665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  <a:t>Sea ice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  <a:t>calibration</a:t>
            </a:r>
            <a:endParaRPr lang="en-US" sz="120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510325" y="4340073"/>
            <a:ext cx="1396088" cy="46166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Greenland Tip Jet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  <a:t>Aeolus Track</a:t>
            </a:r>
            <a:endParaRPr lang="en-US" sz="120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007881" y="4911940"/>
            <a:ext cx="928459" cy="27699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Jet Stream</a:t>
            </a:r>
            <a:endParaRPr lang="en-US" sz="120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171244" y="4869088"/>
            <a:ext cx="1441678" cy="46166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ASCAT underpass</a:t>
            </a:r>
            <a:b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</a:b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Aeolus Track</a:t>
            </a:r>
            <a:endParaRPr lang="en-US" sz="120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456245" y="4004992"/>
            <a:ext cx="881973" cy="461665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  <a:t>Ice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  <a:t>calibration</a:t>
            </a:r>
            <a:endParaRPr lang="en-US" sz="120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060584" y="2161186"/>
            <a:ext cx="942887" cy="46166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  <a:t>Greenland </a:t>
            </a:r>
            <a:b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</a:br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  <a:t>Summit</a:t>
            </a:r>
            <a:endParaRPr lang="en-US" sz="120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683769" y="3417458"/>
            <a:ext cx="928459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Jet Stream</a:t>
            </a:r>
            <a:endParaRPr lang="en-US" sz="120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172279" y="2627558"/>
            <a:ext cx="899605" cy="46166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  <a:t>TDS-1</a:t>
            </a:r>
            <a:b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</a:br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  <a:t>underpass</a:t>
            </a:r>
            <a:endParaRPr lang="en-US" sz="120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623455" y="1052736"/>
            <a:ext cx="7891895" cy="679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2175"/>
              </a:lnSpc>
            </a:pPr>
            <a:r>
              <a:rPr lang="de-DE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NASA DC-8*/DLR Falcon Flights in May 2015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292925" y="2003233"/>
            <a:ext cx="1276311" cy="46166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May 11-29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Arial"/>
                <a:ea typeface="ヒラギノ角ゴ Pro W3"/>
                <a:cs typeface="Times New Roman" pitchFamily="18" charset="0"/>
              </a:rPr>
              <a:t>47.5 flight hours</a:t>
            </a:r>
            <a:endParaRPr lang="en-US" sz="1200" dirty="0">
              <a:solidFill>
                <a:srgbClr val="000000"/>
              </a:solidFill>
              <a:latin typeface="Arial"/>
              <a:ea typeface="ヒラギノ角ゴ Pro W3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917C3B-CD55-4701-84F9-F08C458EA71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1249868" y="5777344"/>
            <a:ext cx="48766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*Exception: the DC-8 did not accompany the Falcon to the Greenland Summit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8065" y="2413338"/>
            <a:ext cx="15378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47.5 flight hours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79 </a:t>
            </a:r>
            <a:r>
              <a:rPr lang="en-US" dirty="0" err="1" smtClean="0"/>
              <a:t>dropsondes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10 Science Flights</a:t>
            </a:r>
          </a:p>
          <a:p>
            <a:pPr algn="ctr"/>
            <a:r>
              <a:rPr lang="en-US" dirty="0" smtClean="0"/>
              <a:t>on 10 Days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6 Formation Flights</a:t>
            </a:r>
          </a:p>
          <a:p>
            <a:pPr algn="ctr"/>
            <a:r>
              <a:rPr lang="en-US" dirty="0" smtClean="0"/>
              <a:t>with ESA/DLR Falcon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638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8" grpId="0" animBg="1"/>
      <p:bldP spid="16" grpId="0" animBg="1"/>
      <p:bldP spid="17" grpId="0" animBg="1"/>
      <p:bldP spid="18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027" y="1069549"/>
            <a:ext cx="7886700" cy="435055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sz="2400" b="1" dirty="0" smtClean="0"/>
              <a:t>Joint NASA/DLR Wind </a:t>
            </a:r>
            <a:r>
              <a:rPr lang="en-US" sz="2400" b="1" dirty="0"/>
              <a:t>S</a:t>
            </a:r>
            <a:r>
              <a:rPr lang="en-US" sz="2400" b="1" dirty="0" smtClean="0"/>
              <a:t>hear </a:t>
            </a:r>
            <a:r>
              <a:rPr lang="en-US" sz="2400" b="1" dirty="0"/>
              <a:t>M</a:t>
            </a:r>
            <a:r>
              <a:rPr lang="en-US" sz="2400" b="1" dirty="0" smtClean="0"/>
              <a:t>ission: 5/15/15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76632E6D-9BCF-4C4D-B423-3622183901E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972" y="2887580"/>
            <a:ext cx="239001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Red circles:</a:t>
            </a:r>
          </a:p>
          <a:p>
            <a:r>
              <a:rPr lang="en-US" sz="2100" dirty="0"/>
              <a:t>      DAWN profiles</a:t>
            </a:r>
          </a:p>
          <a:p>
            <a:endParaRPr lang="en-US" sz="2100" dirty="0"/>
          </a:p>
          <a:p>
            <a:r>
              <a:rPr lang="en-US" sz="2100" dirty="0"/>
              <a:t>Yellow stars:</a:t>
            </a:r>
          </a:p>
          <a:p>
            <a:r>
              <a:rPr lang="en-US" sz="2100" dirty="0"/>
              <a:t>      </a:t>
            </a:r>
            <a:r>
              <a:rPr lang="en-US" sz="2100" dirty="0" err="1"/>
              <a:t>Dropsondes</a:t>
            </a:r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259" y="2226209"/>
            <a:ext cx="5953468" cy="36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530491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DDL_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1">
            <a:lumMod val="50000"/>
          </a:schemeClr>
        </a:solidFill>
      </a:spPr>
      <a:bodyPr wrap="square" rtlCol="0" anchor="ctr">
        <a:spAutoFit/>
      </a:bodyPr>
      <a:lstStyle>
        <a:defPPr algn="l">
          <a:defRPr dirty="0" smtClean="0">
            <a:latin typeface="+mn-lt"/>
            <a:sym typeface="Wingdings" pitchFamily="2" charset="2"/>
          </a:defRPr>
        </a:defPPr>
      </a:lst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 algn="ctr">
          <a:defRPr sz="1800" dirty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imes New Roman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10239</TotalTime>
  <Words>1539</Words>
  <Application>Microsoft Office PowerPoint</Application>
  <PresentationFormat>On-screen Show (4:3)</PresentationFormat>
  <Paragraphs>243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Default Design</vt:lpstr>
      <vt:lpstr>1_Default Design</vt:lpstr>
      <vt:lpstr>1_FIDDL_template</vt:lpstr>
      <vt:lpstr>1_Office Theme</vt:lpstr>
      <vt:lpstr>5_Default Design</vt:lpstr>
      <vt:lpstr>3_Office Theme</vt:lpstr>
      <vt:lpstr>3_Default Design</vt:lpstr>
      <vt:lpstr>Document</vt:lpstr>
      <vt:lpstr>Airborne Convective Processes Experiment (CPEX) and DAWN Participation</vt:lpstr>
      <vt:lpstr>NASA Convective Processes Field Experiment (CPEX)</vt:lpstr>
      <vt:lpstr>Airborne Precipitation Radar (APR-2) </vt:lpstr>
      <vt:lpstr>JPL High Altitude MMIC Sounding Radiometer (HAMSR)</vt:lpstr>
      <vt:lpstr>HAMSR Microwave Sounder on Global Hawk </vt:lpstr>
      <vt:lpstr>Slide 6</vt:lpstr>
      <vt:lpstr>Slide 7</vt:lpstr>
      <vt:lpstr>Slide 8</vt:lpstr>
      <vt:lpstr>Joint NASA/DLR Wind Shear Mission: 5/15/15</vt:lpstr>
      <vt:lpstr>Mission Summary for Campaign II (51 hours not including ferry hours)</vt:lpstr>
      <vt:lpstr>Slide 11</vt:lpstr>
      <vt:lpstr>Slide 12</vt:lpstr>
      <vt:lpstr>Slide 13</vt:lpstr>
      <vt:lpstr>DAWN Data Archive Plans at LaRC ASDC</vt:lpstr>
      <vt:lpstr>NASA Convective Processes Field Experiment (CPEX)</vt:lpstr>
      <vt:lpstr>Summary of Results and Plans </vt:lpstr>
    </vt:vector>
  </TitlesOfParts>
  <Company>ODIN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Technology Office</dc:title>
  <dc:creator>PLarkin</dc:creator>
  <cp:lastModifiedBy>Ramesh Kumar</cp:lastModifiedBy>
  <cp:revision>651</cp:revision>
  <cp:lastPrinted>2017-03-17T20:36:01Z</cp:lastPrinted>
  <dcterms:created xsi:type="dcterms:W3CDTF">2012-01-20T22:24:11Z</dcterms:created>
  <dcterms:modified xsi:type="dcterms:W3CDTF">2017-03-20T20:52:04Z</dcterms:modified>
</cp:coreProperties>
</file>