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1" r:id="rId2"/>
    <p:sldId id="264" r:id="rId3"/>
    <p:sldId id="305" r:id="rId4"/>
    <p:sldId id="304" r:id="rId5"/>
    <p:sldId id="317" r:id="rId6"/>
    <p:sldId id="322" r:id="rId7"/>
    <p:sldId id="327" r:id="rId8"/>
    <p:sldId id="329" r:id="rId9"/>
    <p:sldId id="323" r:id="rId10"/>
    <p:sldId id="328" r:id="rId11"/>
    <p:sldId id="321" r:id="rId12"/>
    <p:sldId id="326" r:id="rId13"/>
    <p:sldId id="324" r:id="rId14"/>
    <p:sldId id="330" r:id="rId15"/>
    <p:sldId id="302" r:id="rId16"/>
    <p:sldId id="301" r:id="rId17"/>
    <p:sldId id="331" r:id="rId1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FFCC"/>
    <a:srgbClr val="008080"/>
    <a:srgbClr val="009999"/>
    <a:srgbClr val="FFFF66"/>
    <a:srgbClr val="000066"/>
    <a:srgbClr val="0066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7" y="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A607DF5-DCE5-424D-9E06-EAD6FD1CBC85}" type="datetimeFigureOut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803485C5-81ED-4159-B317-8C74CD367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71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A6D86-E359-45F4-B741-6B3C7BF87574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04CE0-E145-418A-8C8B-511F69D03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11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29EE9E-62E1-4E43-BA48-5B1AA72564D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01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24200" y="64684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Not for Distribution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68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1"/>
          <p:cNvSpPr>
            <a:spLocks noChangeArrowheads="1"/>
          </p:cNvSpPr>
          <p:nvPr userDrawn="1"/>
        </p:nvSpPr>
        <p:spPr bwMode="auto">
          <a:xfrm>
            <a:off x="966788" y="792163"/>
            <a:ext cx="7399337" cy="1222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006699"/>
          </a:solidFill>
          <a:ln w="9525">
            <a:solidFill>
              <a:srgbClr val="006699"/>
            </a:solidFill>
            <a:round/>
            <a:headEnd/>
            <a:tailEnd/>
          </a:ln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 userDrawn="1"/>
        </p:nvSpPr>
        <p:spPr bwMode="auto">
          <a:xfrm>
            <a:off x="8240713" y="455613"/>
            <a:ext cx="849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000" i="1" dirty="0" err="1">
                <a:solidFill>
                  <a:srgbClr val="000099"/>
                </a:solidFill>
                <a:latin typeface="+mn-lt"/>
              </a:rPr>
              <a:t>LaRC</a:t>
            </a:r>
            <a:endParaRPr lang="en-US" sz="2000" i="1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B336C-B97A-4FA8-A3BE-054994583C7D}" type="datetimeFigureOut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90F8C-6C00-46A6-A298-DEA04DFDD9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68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1"/>
          <p:cNvSpPr>
            <a:spLocks noChangeArrowheads="1"/>
          </p:cNvSpPr>
          <p:nvPr userDrawn="1"/>
        </p:nvSpPr>
        <p:spPr bwMode="auto">
          <a:xfrm>
            <a:off x="966788" y="792163"/>
            <a:ext cx="7399337" cy="1222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006699"/>
          </a:solidFill>
          <a:ln w="9525">
            <a:solidFill>
              <a:srgbClr val="006699"/>
            </a:solidFill>
            <a:round/>
            <a:headEnd/>
            <a:tailEnd/>
          </a:ln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 userDrawn="1"/>
        </p:nvSpPr>
        <p:spPr bwMode="auto">
          <a:xfrm>
            <a:off x="8240713" y="455613"/>
            <a:ext cx="849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000" i="1" dirty="0" err="1">
                <a:solidFill>
                  <a:srgbClr val="000099"/>
                </a:solidFill>
                <a:latin typeface="+mn-lt"/>
              </a:rPr>
              <a:t>LaRC</a:t>
            </a:r>
            <a:endParaRPr lang="en-US" sz="2000" i="1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5AEB3-655A-43F9-AD5A-413AFE8A903B}" type="datetimeFigureOut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6EF73-E2AF-4304-AFD4-0359D05E8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8"/>
          <p:cNvSpPr>
            <a:spLocks noGrp="1"/>
          </p:cNvSpPr>
          <p:nvPr>
            <p:ph type="title"/>
          </p:nvPr>
        </p:nvSpPr>
        <p:spPr bwMode="auto">
          <a:xfrm>
            <a:off x="1242239" y="167508"/>
            <a:ext cx="664606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0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2133600" cy="228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28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00800" y="6629400"/>
            <a:ext cx="2133600" cy="228600"/>
          </a:xfrm>
          <a:prstGeom prst="rect">
            <a:avLst/>
          </a:prstGeom>
        </p:spPr>
        <p:txBody>
          <a:bodyPr/>
          <a:lstStyle/>
          <a:p>
            <a:fld id="{90BEAFAC-BA4A-45F5-AFA3-38B450F010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Not for Distribution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Not for Distribution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3276600" y="65087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b="1" dirty="0" smtClean="0"/>
              <a:t>Not for Distribution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Not for Distribution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Not for Distribution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68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1"/>
          <p:cNvSpPr>
            <a:spLocks noChangeArrowheads="1"/>
          </p:cNvSpPr>
          <p:nvPr userDrawn="1"/>
        </p:nvSpPr>
        <p:spPr bwMode="auto">
          <a:xfrm>
            <a:off x="966788" y="792163"/>
            <a:ext cx="7399337" cy="1222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006699"/>
          </a:solidFill>
          <a:ln w="9525">
            <a:solidFill>
              <a:srgbClr val="006699"/>
            </a:solidFill>
            <a:round/>
            <a:headEnd/>
            <a:tailEnd/>
          </a:ln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 userDrawn="1"/>
        </p:nvSpPr>
        <p:spPr bwMode="auto">
          <a:xfrm>
            <a:off x="8240713" y="455613"/>
            <a:ext cx="849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000" i="1" dirty="0" err="1">
                <a:solidFill>
                  <a:srgbClr val="000099"/>
                </a:solidFill>
                <a:latin typeface="+mn-lt"/>
              </a:rPr>
              <a:t>LaRC</a:t>
            </a:r>
            <a:endParaRPr lang="en-US" sz="2000" i="1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4658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Not for Distribution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5080C-BFE1-4488-A32D-610EF9D50089}" type="datetimeFigureOut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70B71-02DC-4C8C-88DE-6146E79F4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B0CFB-CD77-458D-8423-BC82C087A53C}" type="datetimeFigureOut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46DA5-E3EF-4B58-B8C4-1130CA28D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10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0668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1"/>
          <p:cNvSpPr>
            <a:spLocks noChangeArrowheads="1"/>
          </p:cNvSpPr>
          <p:nvPr userDrawn="1"/>
        </p:nvSpPr>
        <p:spPr bwMode="auto">
          <a:xfrm>
            <a:off x="966788" y="792163"/>
            <a:ext cx="7399337" cy="1222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006699"/>
          </a:solidFill>
          <a:ln w="9525">
            <a:solidFill>
              <a:srgbClr val="006699"/>
            </a:solidFill>
            <a:round/>
            <a:headEnd/>
            <a:tailEnd/>
          </a:ln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auto">
          <a:xfrm>
            <a:off x="8240713" y="455613"/>
            <a:ext cx="7037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000" b="1" i="1" dirty="0" err="1">
                <a:solidFill>
                  <a:srgbClr val="000099"/>
                </a:solidFill>
                <a:latin typeface="+mn-lt"/>
              </a:rPr>
              <a:t>LaRC</a:t>
            </a:r>
            <a:endParaRPr lang="en-US" sz="2000" b="1" i="1" dirty="0">
              <a:solidFill>
                <a:srgbClr val="000099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rs valca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1074642" y="602096"/>
            <a:ext cx="70533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cap="small" dirty="0" smtClean="0">
                <a:solidFill>
                  <a:srgbClr val="FFFFCC"/>
                </a:solidFill>
              </a:rPr>
              <a:t>MARS ATMOSPHERIC LIDAR</a:t>
            </a:r>
            <a:endParaRPr lang="en-US" sz="3200" cap="small" dirty="0">
              <a:solidFill>
                <a:srgbClr val="FFFFCC"/>
              </a:solidFill>
            </a:endParaRPr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1004712" y="2807879"/>
            <a:ext cx="710071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FFFFCC"/>
                </a:solidFill>
                <a:latin typeface="+mn-lt"/>
              </a:rPr>
              <a:t>Farzin </a:t>
            </a:r>
            <a:r>
              <a:rPr lang="en-US" sz="2400" i="1" dirty="0" smtClean="0">
                <a:solidFill>
                  <a:srgbClr val="FFFFCC"/>
                </a:solidFill>
                <a:latin typeface="+mn-lt"/>
              </a:rPr>
              <a:t>Amzajerdian, </a:t>
            </a:r>
            <a:r>
              <a:rPr lang="en-US" sz="2400" i="1" dirty="0">
                <a:solidFill>
                  <a:srgbClr val="FFFFCC"/>
                </a:solidFill>
                <a:latin typeface="+mn-lt"/>
              </a:rPr>
              <a:t>George E. Busch, Nickolas </a:t>
            </a:r>
            <a:r>
              <a:rPr lang="en-US" sz="2400" i="1" dirty="0" smtClean="0">
                <a:solidFill>
                  <a:srgbClr val="FFFFCC"/>
                </a:solidFill>
                <a:latin typeface="+mn-lt"/>
              </a:rPr>
              <a:t>Heavens, Michelle Munk, Glenn Hines, Diego Pierrottet, </a:t>
            </a:r>
            <a:endParaRPr lang="en-US" sz="2400" i="1" dirty="0" smtClean="0">
              <a:solidFill>
                <a:srgbClr val="FFFFCC"/>
              </a:solidFill>
              <a:latin typeface="+mn-lt"/>
            </a:endParaRPr>
          </a:p>
          <a:p>
            <a:pPr algn="ctr"/>
            <a:r>
              <a:rPr lang="en-US" sz="2400" i="1" dirty="0" smtClean="0">
                <a:solidFill>
                  <a:srgbClr val="FFFFCC"/>
                </a:solidFill>
                <a:latin typeface="+mn-lt"/>
              </a:rPr>
              <a:t>Devin Pugh-Thomas, Keith </a:t>
            </a:r>
            <a:r>
              <a:rPr lang="en-US" sz="2400" i="1" dirty="0" smtClean="0">
                <a:solidFill>
                  <a:srgbClr val="FFFFCC"/>
                </a:solidFill>
                <a:latin typeface="+mn-lt"/>
              </a:rPr>
              <a:t>Murray</a:t>
            </a:r>
          </a:p>
          <a:p>
            <a:pPr algn="ctr"/>
            <a:r>
              <a:rPr lang="en-US" sz="2400" i="1" dirty="0" smtClean="0">
                <a:solidFill>
                  <a:srgbClr val="FFFFCC"/>
                </a:solidFill>
                <a:latin typeface="+mn-lt"/>
              </a:rPr>
              <a:t> </a:t>
            </a:r>
            <a:endParaRPr lang="en-US" sz="2400" i="1" dirty="0">
              <a:solidFill>
                <a:srgbClr val="FFFFCC"/>
              </a:solidFill>
              <a:latin typeface="+mn-lt"/>
            </a:endParaRPr>
          </a:p>
          <a:p>
            <a:pPr algn="ctr"/>
            <a:r>
              <a:rPr lang="en-US" sz="2400" b="1" i="1" dirty="0">
                <a:solidFill>
                  <a:srgbClr val="FFFFCC"/>
                </a:solidFill>
                <a:latin typeface="+mn-lt"/>
              </a:rPr>
              <a:t>NASA Langley Research </a:t>
            </a:r>
            <a:r>
              <a:rPr lang="en-US" sz="2400" b="1" i="1" dirty="0" smtClean="0">
                <a:solidFill>
                  <a:srgbClr val="FFFFCC"/>
                </a:solidFill>
                <a:latin typeface="+mn-lt"/>
              </a:rPr>
              <a:t>Center</a:t>
            </a:r>
          </a:p>
        </p:txBody>
      </p:sp>
      <p:sp>
        <p:nvSpPr>
          <p:cNvPr id="6" name="Rectangle 12"/>
          <p:cNvSpPr txBox="1">
            <a:spLocks noChangeArrowheads="1"/>
          </p:cNvSpPr>
          <p:nvPr/>
        </p:nvSpPr>
        <p:spPr bwMode="auto">
          <a:xfrm>
            <a:off x="0" y="5635531"/>
            <a:ext cx="9144000" cy="1140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 eaLnBrk="0" hangingPunct="0">
              <a:spcBef>
                <a:spcPct val="20000"/>
              </a:spcBef>
              <a:defRPr/>
            </a:pPr>
            <a:r>
              <a:rPr lang="en-US" sz="2400" dirty="0" smtClean="0">
                <a:solidFill>
                  <a:srgbClr val="FFFFCC"/>
                </a:solidFill>
              </a:rPr>
              <a:t>Meeting of Working </a:t>
            </a:r>
            <a:r>
              <a:rPr lang="en-US" sz="2400" dirty="0">
                <a:solidFill>
                  <a:srgbClr val="FFFFCC"/>
                </a:solidFill>
              </a:rPr>
              <a:t>Group on Space-based Lidar </a:t>
            </a:r>
            <a:r>
              <a:rPr lang="en-US" sz="2400" dirty="0" smtClean="0">
                <a:solidFill>
                  <a:srgbClr val="FFFFCC"/>
                </a:solidFill>
              </a:rPr>
              <a:t>Winds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March 22,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71965" y="74608"/>
            <a:ext cx="6810374" cy="628073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i="1" dirty="0" smtClean="0">
                <a:ea typeface="Times New Roman" panose="02020603050405020304" pitchFamily="18" charset="0"/>
              </a:rPr>
              <a:t>Laser Frequency Modulator</a:t>
            </a:r>
            <a:endParaRPr lang="en-US" sz="32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929887" y="2352403"/>
            <a:ext cx="4027682" cy="923330"/>
          </a:xfrm>
          <a:prstGeom prst="rect">
            <a:avLst/>
          </a:prstGeom>
          <a:solidFill>
            <a:srgbClr val="008080"/>
          </a:solidFill>
          <a:ln w="158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Can tune the laser frequency to several GHz </a:t>
            </a:r>
            <a:r>
              <a:rPr lang="en-US" b="1" dirty="0">
                <a:solidFill>
                  <a:schemeClr val="bg1"/>
                </a:solidFill>
              </a:rPr>
              <a:t>with 1 GHz/</a:t>
            </a:r>
            <a:r>
              <a:rPr lang="en-US" b="1" dirty="0" err="1">
                <a:solidFill>
                  <a:schemeClr val="bg1"/>
                </a:solidFill>
              </a:rPr>
              <a:t>msec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rate and better </a:t>
            </a:r>
            <a:r>
              <a:rPr lang="en-US" b="1" dirty="0">
                <a:solidFill>
                  <a:schemeClr val="bg1"/>
                </a:solidFill>
              </a:rPr>
              <a:t>than 2 KHz </a:t>
            </a:r>
            <a:r>
              <a:rPr lang="en-US" b="1" dirty="0" smtClean="0">
                <a:solidFill>
                  <a:schemeClr val="bg1"/>
                </a:solidFill>
              </a:rPr>
              <a:t>precision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5528" y="898343"/>
            <a:ext cx="5126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Times New Roman" panose="02020603050405020304" pitchFamily="18" charset="0"/>
              </a:rPr>
              <a:t>NDL Frequency Modulation (</a:t>
            </a:r>
            <a:r>
              <a:rPr lang="en-US" dirty="0">
                <a:ea typeface="Times New Roman" panose="02020603050405020304" pitchFamily="18" charset="0"/>
              </a:rPr>
              <a:t>FMCW) Waveform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98" y="1287262"/>
            <a:ext cx="4347936" cy="542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6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" name="Picture 11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36" y="2216761"/>
            <a:ext cx="7732900" cy="4380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12" y="1075037"/>
            <a:ext cx="2514599" cy="1213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6001" y="1126672"/>
            <a:ext cx="1545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NDL Modulation Waveform</a:t>
            </a:r>
            <a:endParaRPr lang="en-US" sz="14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1134" y="0"/>
            <a:ext cx="7750206" cy="65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i="1" dirty="0" smtClean="0">
                <a:latin typeface="+mn-lt"/>
                <a:ea typeface="ＭＳ Ｐゴシック" pitchFamily="34" charset="-128"/>
                <a:cs typeface="Arial"/>
              </a:rPr>
              <a:t>NDL Real-Time Processor &amp; System Controller</a:t>
            </a:r>
            <a:endParaRPr lang="en-US" sz="3200" i="1" dirty="0">
              <a:latin typeface="+mn-lt"/>
              <a:ea typeface="ＭＳ Ｐゴシック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825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227" y="1051566"/>
            <a:ext cx="8694864" cy="3131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spcAft>
                <a:spcPts val="900"/>
              </a:spcAft>
              <a:buFont typeface="Wingdings" pitchFamily="2" charset="2"/>
              <a:buChar char="§"/>
            </a:pPr>
            <a:r>
              <a:rPr lang="en-US" sz="2000" dirty="0">
                <a:latin typeface="+mn-lt"/>
              </a:rPr>
              <a:t>Deterministic operational sequence - essential for autonomous operation</a:t>
            </a:r>
          </a:p>
          <a:p>
            <a:pPr marL="227013" indent="-227013">
              <a:spcAft>
                <a:spcPts val="900"/>
              </a:spcAft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Robust </a:t>
            </a:r>
            <a:r>
              <a:rPr lang="en-US" sz="2000" dirty="0">
                <a:latin typeface="+mn-lt"/>
              </a:rPr>
              <a:t>real-time processing </a:t>
            </a:r>
            <a:r>
              <a:rPr lang="en-US" sz="2000" dirty="0" smtClean="0">
                <a:latin typeface="+mn-lt"/>
              </a:rPr>
              <a:t>- essential for limited data transmission B.W.</a:t>
            </a:r>
          </a:p>
          <a:p>
            <a:pPr marL="227013" indent="-227013">
              <a:spcAft>
                <a:spcPts val="900"/>
              </a:spcAft>
              <a:buFont typeface="Wingdings" pitchFamily="2" charset="2"/>
              <a:buChar char="§"/>
            </a:pPr>
            <a:r>
              <a:rPr lang="en-US" sz="2000" dirty="0">
                <a:latin typeface="+mn-lt"/>
              </a:rPr>
              <a:t>Capable of 50M points FFT/sec - can support 500 pulses/sec </a:t>
            </a:r>
          </a:p>
          <a:p>
            <a:pPr marL="227013" indent="-227013"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Background subtraction</a:t>
            </a:r>
          </a:p>
          <a:p>
            <a:pPr marL="573088" lvl="1" indent="-2286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Eliminate internal backscattering </a:t>
            </a:r>
          </a:p>
          <a:p>
            <a:pPr marL="573088" lvl="1" indent="-2286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Minimize sporadic frequency noises </a:t>
            </a:r>
          </a:p>
          <a:p>
            <a:pPr marL="573088" lvl="1" indent="-2286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Noise whitening</a:t>
            </a:r>
          </a:p>
          <a:p>
            <a:pPr marL="22860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Peak detection algorithm needs to be modified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4296" y="71021"/>
            <a:ext cx="6480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+mn-lt"/>
              </a:rPr>
              <a:t>Utilization of NDL C&amp;DH in Mars Lidar</a:t>
            </a:r>
            <a:endParaRPr lang="en-US" sz="3200" i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9193" y="5086907"/>
            <a:ext cx="3915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In-house built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single board </a:t>
            </a:r>
            <a:endParaRPr lang="en-US" sz="1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Highly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compact and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powerful:  </a:t>
            </a:r>
          </a:p>
          <a:p>
            <a:pPr marL="168275" lvl="1"/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9”x7”, </a:t>
            </a:r>
            <a:r>
              <a:rPr lang="en-US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0.08</a:t>
            </a:r>
            <a:r>
              <a:rPr lang="en-US" sz="1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” thick, 20 layers, 1000’s </a:t>
            </a:r>
            <a:r>
              <a:rPr lang="en-US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traces</a:t>
            </a:r>
            <a:endParaRPr lang="en-US" sz="14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 descr="C&amp;DH Board Assembled To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246" y="4380669"/>
            <a:ext cx="2902998" cy="229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2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228" y="1013217"/>
            <a:ext cx="8231846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 smtClean="0"/>
              <a:t>Lightweight and low-power utilizing thin film liquid crystal elements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 smtClean="0"/>
              <a:t>Capable of steering the beam in Az. And El. with a few milliseconds switching speed</a:t>
            </a:r>
          </a:p>
          <a:p>
            <a:pPr marL="28575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 smtClean="0"/>
              <a:t>Experimental device being tested</a:t>
            </a:r>
          </a:p>
          <a:p>
            <a:pPr marL="630238" lvl="1" indent="-2301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5.5 cm clear aperture </a:t>
            </a:r>
          </a:p>
          <a:p>
            <a:pPr marL="630238" lvl="1" indent="-2301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Steering angles up to 48 deg</a:t>
            </a:r>
            <a:r>
              <a:rPr lang="en-US" sz="2000" dirty="0"/>
              <a:t>. </a:t>
            </a:r>
            <a:r>
              <a:rPr lang="en-US" sz="2000" dirty="0" smtClean="0"/>
              <a:t> </a:t>
            </a:r>
          </a:p>
          <a:p>
            <a:pPr marL="630238" lvl="1" indent="-2301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98% deflection efficiency</a:t>
            </a:r>
          </a:p>
          <a:p>
            <a:pPr marL="288925" indent="-28892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 smtClean="0"/>
              <a:t>Tests </a:t>
            </a:r>
            <a:r>
              <a:rPr lang="en-US" sz="2000" dirty="0"/>
              <a:t>include double-pass </a:t>
            </a:r>
            <a:r>
              <a:rPr lang="en-US" sz="2000" dirty="0" smtClean="0"/>
              <a:t>throughputs, heterodyne detection efficiency, and switching time</a:t>
            </a:r>
            <a:r>
              <a:rPr lang="en-US" sz="2000" dirty="0"/>
              <a:t>	</a:t>
            </a:r>
            <a:endParaRPr lang="en-US" sz="2000" dirty="0" smtClean="0"/>
          </a:p>
          <a:p>
            <a:pPr marL="288925" indent="-28892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 smtClean="0"/>
              <a:t>Investigating options for scaling to larger apertures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268" y="4403324"/>
            <a:ext cx="1572062" cy="2338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2422" y="95423"/>
            <a:ext cx="5403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3200" i="1" dirty="0">
                <a:latin typeface="+mn-lt"/>
              </a:rPr>
              <a:t>Non-mechanical </a:t>
            </a:r>
            <a:r>
              <a:rPr lang="en-US" sz="3200" i="1" dirty="0" smtClean="0">
                <a:latin typeface="+mn-lt"/>
              </a:rPr>
              <a:t>Beam Steering</a:t>
            </a:r>
            <a:endParaRPr lang="en-US" sz="32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547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599293" y="1855071"/>
            <a:ext cx="671354" cy="432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258276" y="1375508"/>
            <a:ext cx="1328615" cy="50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6" tIns="34529" rIns="69056" bIns="3452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Master Oscillator Laser</a:t>
            </a:r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 flipV="1">
            <a:off x="2277728" y="2039815"/>
            <a:ext cx="5912795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 type="non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4" name="Rectangle 40"/>
          <p:cNvSpPr>
            <a:spLocks noChangeArrowheads="1"/>
          </p:cNvSpPr>
          <p:nvPr/>
        </p:nvSpPr>
        <p:spPr bwMode="auto">
          <a:xfrm>
            <a:off x="2893845" y="1904481"/>
            <a:ext cx="495726" cy="3186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5" name="Rectangle 41"/>
          <p:cNvSpPr>
            <a:spLocks noChangeArrowheads="1"/>
          </p:cNvSpPr>
          <p:nvPr/>
        </p:nvSpPr>
        <p:spPr bwMode="auto">
          <a:xfrm>
            <a:off x="2694193" y="1608925"/>
            <a:ext cx="930550" cy="29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Modulator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790401" y="1797142"/>
            <a:ext cx="956043" cy="5366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740829" y="1808588"/>
            <a:ext cx="1055187" cy="50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Pre-Amplifier</a:t>
            </a:r>
          </a:p>
        </p:txBody>
      </p:sp>
      <p:sp>
        <p:nvSpPr>
          <p:cNvPr id="28" name="Line 177"/>
          <p:cNvSpPr>
            <a:spLocks noChangeShapeType="1"/>
          </p:cNvSpPr>
          <p:nvPr/>
        </p:nvSpPr>
        <p:spPr bwMode="auto">
          <a:xfrm>
            <a:off x="2541171" y="2042191"/>
            <a:ext cx="189792" cy="0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9" name="Line 177"/>
          <p:cNvSpPr>
            <a:spLocks noChangeShapeType="1"/>
          </p:cNvSpPr>
          <p:nvPr/>
        </p:nvSpPr>
        <p:spPr bwMode="auto">
          <a:xfrm>
            <a:off x="8025313" y="2038782"/>
            <a:ext cx="188376" cy="0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30" name="Rectangle 49"/>
          <p:cNvSpPr>
            <a:spLocks noChangeArrowheads="1"/>
          </p:cNvSpPr>
          <p:nvPr/>
        </p:nvSpPr>
        <p:spPr bwMode="auto">
          <a:xfrm>
            <a:off x="6749897" y="1677877"/>
            <a:ext cx="729426" cy="29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Output</a:t>
            </a: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5721001" y="1771289"/>
            <a:ext cx="956042" cy="53499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5690774" y="1895721"/>
            <a:ext cx="1055189" cy="28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Amplifier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43385" y="2475251"/>
            <a:ext cx="802016" cy="460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Pump Module</a:t>
            </a:r>
          </a:p>
        </p:txBody>
      </p:sp>
      <p:cxnSp>
        <p:nvCxnSpPr>
          <p:cNvPr id="34" name="Elbow Connector 2067"/>
          <p:cNvCxnSpPr>
            <a:stCxn id="33" idx="3"/>
          </p:cNvCxnSpPr>
          <p:nvPr/>
        </p:nvCxnSpPr>
        <p:spPr>
          <a:xfrm flipV="1">
            <a:off x="4045401" y="2338951"/>
            <a:ext cx="195457" cy="366312"/>
          </a:xfrm>
          <a:prstGeom prst="bentConnector2">
            <a:avLst/>
          </a:prstGeom>
          <a:ln w="19050">
            <a:solidFill>
              <a:srgbClr val="33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236307" y="2449420"/>
            <a:ext cx="797112" cy="4600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Pump Module</a:t>
            </a:r>
          </a:p>
        </p:txBody>
      </p:sp>
      <p:cxnSp>
        <p:nvCxnSpPr>
          <p:cNvPr id="36" name="Elbow Connector 35"/>
          <p:cNvCxnSpPr/>
          <p:nvPr/>
        </p:nvCxnSpPr>
        <p:spPr>
          <a:xfrm flipV="1">
            <a:off x="6025602" y="2313120"/>
            <a:ext cx="195458" cy="366315"/>
          </a:xfrm>
          <a:prstGeom prst="bentConnector2">
            <a:avLst/>
          </a:prstGeom>
          <a:ln w="19050">
            <a:solidFill>
              <a:srgbClr val="33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0" y="3601400"/>
            <a:ext cx="4737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600" i="1" dirty="0" smtClean="0">
                <a:latin typeface="+mn-lt"/>
              </a:rPr>
              <a:t>Demonstrated record </a:t>
            </a:r>
            <a:r>
              <a:rPr lang="en-US" sz="1600" i="1" dirty="0">
                <a:latin typeface="+mn-lt"/>
              </a:rPr>
              <a:t>pulse energy </a:t>
            </a:r>
            <a:r>
              <a:rPr lang="en-US" sz="1600" i="1" dirty="0" smtClean="0">
                <a:latin typeface="+mn-lt"/>
              </a:rPr>
              <a:t>(0.7 </a:t>
            </a:r>
            <a:r>
              <a:rPr lang="en-US" sz="1600" i="1" dirty="0" err="1">
                <a:latin typeface="+mn-lt"/>
              </a:rPr>
              <a:t>mJ</a:t>
            </a:r>
            <a:r>
              <a:rPr lang="en-US" sz="1600" i="1" dirty="0" smtClean="0">
                <a:latin typeface="+mn-lt"/>
              </a:rPr>
              <a:t>)</a:t>
            </a:r>
            <a:endParaRPr lang="en-US" sz="1600" i="1" dirty="0">
              <a:latin typeface="+mn-lt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10791" y="1181425"/>
            <a:ext cx="3923322" cy="196166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1846555" y="3062797"/>
            <a:ext cx="346229" cy="514904"/>
          </a:xfrm>
          <a:prstGeom prst="straightConnector1">
            <a:avLst/>
          </a:prstGeom>
          <a:ln w="158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4986867" y="1367693"/>
            <a:ext cx="1929748" cy="1942774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766800" y="1041457"/>
            <a:ext cx="2633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Hybrid Fiber </a:t>
            </a:r>
            <a:r>
              <a:rPr lang="en-US" sz="1600" dirty="0" smtClean="0"/>
              <a:t>Rod Amplifier 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7568625" y="2058293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30 </a:t>
            </a:r>
            <a:r>
              <a:rPr lang="en-US" sz="1600" dirty="0" err="1" smtClean="0"/>
              <a:t>mJ</a:t>
            </a:r>
            <a:endParaRPr lang="en-US" sz="1600" dirty="0" smtClean="0"/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4410444" y="5200756"/>
            <a:ext cx="3682809" cy="71274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35"/>
          <p:cNvSpPr txBox="1">
            <a:spLocks noChangeArrowheads="1"/>
          </p:cNvSpPr>
          <p:nvPr/>
        </p:nvSpPr>
        <p:spPr bwMode="auto">
          <a:xfrm>
            <a:off x="4157490" y="6094538"/>
            <a:ext cx="121558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00" kern="0" dirty="0">
                <a:solidFill>
                  <a:prstClr val="black"/>
                </a:solidFill>
                <a:latin typeface="Calibri" pitchFamily="34" charset="0"/>
              </a:rPr>
              <a:t>1.5 </a:t>
            </a:r>
            <a:r>
              <a:rPr lang="en-US" altLang="en-US" sz="1300" kern="0" dirty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n-US" altLang="en-US" sz="1300" kern="0" dirty="0">
                <a:solidFill>
                  <a:prstClr val="black"/>
                </a:solidFill>
                <a:latin typeface="Calibri" pitchFamily="34" charset="0"/>
              </a:rPr>
              <a:t>m </a:t>
            </a:r>
            <a:r>
              <a:rPr lang="en-US" altLang="en-US" sz="1300" kern="0" dirty="0" smtClean="0">
                <a:solidFill>
                  <a:prstClr val="black"/>
                </a:solidFill>
                <a:latin typeface="Calibri" pitchFamily="34" charset="0"/>
              </a:rPr>
              <a:t>Pump</a:t>
            </a:r>
            <a:endParaRPr lang="en-US" altLang="en-US" sz="1300" kern="0" dirty="0">
              <a:solidFill>
                <a:prstClr val="black"/>
              </a:solidFill>
              <a:latin typeface="Calibri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813298" y="5449770"/>
            <a:ext cx="1126528" cy="728775"/>
            <a:chOff x="3114915" y="4515348"/>
            <a:chExt cx="1309705" cy="917421"/>
          </a:xfrm>
        </p:grpSpPr>
        <p:sp>
          <p:nvSpPr>
            <p:cNvPr id="80" name="Oval 30"/>
            <p:cNvSpPr>
              <a:spLocks noChangeArrowheads="1"/>
            </p:cNvSpPr>
            <p:nvPr/>
          </p:nvSpPr>
          <p:spPr bwMode="auto">
            <a:xfrm rot="19262627">
              <a:off x="3514724" y="4742415"/>
              <a:ext cx="91846" cy="368977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 sz="1300" kern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grpSp>
          <p:nvGrpSpPr>
            <p:cNvPr id="81" name="Group 37"/>
            <p:cNvGrpSpPr>
              <a:grpSpLocks/>
            </p:cNvGrpSpPr>
            <p:nvPr/>
          </p:nvGrpSpPr>
          <p:grpSpPr bwMode="auto">
            <a:xfrm rot="19262627">
              <a:off x="3114915" y="4973599"/>
              <a:ext cx="220685" cy="459170"/>
              <a:chOff x="1582" y="3082"/>
              <a:chExt cx="173" cy="336"/>
            </a:xfrm>
          </p:grpSpPr>
          <p:sp>
            <p:nvSpPr>
              <p:cNvPr id="84" name="Rectangle 38"/>
              <p:cNvSpPr>
                <a:spLocks noChangeArrowheads="1"/>
              </p:cNvSpPr>
              <p:nvPr/>
            </p:nvSpPr>
            <p:spPr bwMode="auto">
              <a:xfrm>
                <a:off x="1582" y="3082"/>
                <a:ext cx="69" cy="336"/>
              </a:xfrm>
              <a:prstGeom prst="rect">
                <a:avLst/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 sz="1300" kern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85" name="Rectangle 39"/>
              <p:cNvSpPr>
                <a:spLocks noChangeArrowheads="1"/>
              </p:cNvSpPr>
              <p:nvPr/>
            </p:nvSpPr>
            <p:spPr bwMode="auto">
              <a:xfrm>
                <a:off x="1647" y="3168"/>
                <a:ext cx="108" cy="171"/>
              </a:xfrm>
              <a:prstGeom prst="rect">
                <a:avLst/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 sz="1300" kern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82" name="AutoShape 40"/>
            <p:cNvSpPr>
              <a:spLocks noChangeArrowheads="1"/>
            </p:cNvSpPr>
            <p:nvPr/>
          </p:nvSpPr>
          <p:spPr bwMode="auto">
            <a:xfrm rot="2912164">
              <a:off x="3322310" y="4903848"/>
              <a:ext cx="200888" cy="285743"/>
            </a:xfrm>
            <a:custGeom>
              <a:avLst/>
              <a:gdLst>
                <a:gd name="T0" fmla="*/ 257440363 w 21600"/>
                <a:gd name="T1" fmla="*/ 793237108 h 21600"/>
                <a:gd name="T2" fmla="*/ 147108538 w 21600"/>
                <a:gd name="T3" fmla="*/ 1586474217 h 21600"/>
                <a:gd name="T4" fmla="*/ 36776832 w 21600"/>
                <a:gd name="T5" fmla="*/ 793237108 h 21600"/>
                <a:gd name="T6" fmla="*/ 14710853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>
                <a:alpha val="6313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300" kern="0">
                <a:solidFill>
                  <a:prstClr val="black"/>
                </a:solidFill>
              </a:endParaRPr>
            </a:p>
          </p:txBody>
        </p:sp>
        <p:sp>
          <p:nvSpPr>
            <p:cNvPr id="83" name="AutoShape 41"/>
            <p:cNvSpPr>
              <a:spLocks noChangeArrowheads="1"/>
            </p:cNvSpPr>
            <p:nvPr/>
          </p:nvSpPr>
          <p:spPr bwMode="auto">
            <a:xfrm rot="13862627" flipH="1">
              <a:off x="3853606" y="4146850"/>
              <a:ext cx="202516" cy="939512"/>
            </a:xfrm>
            <a:custGeom>
              <a:avLst/>
              <a:gdLst>
                <a:gd name="T0" fmla="*/ 241415688 w 21600"/>
                <a:gd name="T1" fmla="*/ 2147483647 h 21600"/>
                <a:gd name="T2" fmla="*/ 152401651 w 21600"/>
                <a:gd name="T3" fmla="*/ 2147483647 h 21600"/>
                <a:gd name="T4" fmla="*/ 63387548 w 21600"/>
                <a:gd name="T5" fmla="*/ 2147483647 h 21600"/>
                <a:gd name="T6" fmla="*/ 15240165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292 w 21600"/>
                <a:gd name="T13" fmla="*/ 6292 h 21600"/>
                <a:gd name="T14" fmla="*/ 15308 w 21600"/>
                <a:gd name="T15" fmla="*/ 1530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984" y="21600"/>
                  </a:lnTo>
                  <a:lnTo>
                    <a:pt x="1261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>
                <a:alpha val="6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300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50" name="Group 26"/>
          <p:cNvGrpSpPr>
            <a:grpSpLocks/>
          </p:cNvGrpSpPr>
          <p:nvPr/>
        </p:nvGrpSpPr>
        <p:grpSpPr bwMode="auto">
          <a:xfrm rot="19394076">
            <a:off x="5852404" y="5051655"/>
            <a:ext cx="696584" cy="364958"/>
            <a:chOff x="6964164" y="3849505"/>
            <a:chExt cx="867149" cy="458440"/>
          </a:xfrm>
        </p:grpSpPr>
        <p:sp>
          <p:nvSpPr>
            <p:cNvPr id="78" name="Rectangle 77"/>
            <p:cNvSpPr/>
            <p:nvPr/>
          </p:nvSpPr>
          <p:spPr>
            <a:xfrm rot="2198927">
              <a:off x="6963698" y="3849584"/>
              <a:ext cx="867032" cy="458470"/>
            </a:xfrm>
            <a:prstGeom prst="rect">
              <a:avLst/>
            </a:prstGeom>
            <a:gradFill flip="none" rotWithShape="1"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  <a:tileRect/>
            </a:gra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300" kern="0">
                <a:solidFill>
                  <a:prstClr val="white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 rot="2198927">
              <a:off x="6963698" y="4007559"/>
              <a:ext cx="860680" cy="137369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300" kern="0">
                <a:solidFill>
                  <a:prstClr val="white"/>
                </a:solidFill>
              </a:endParaRPr>
            </a:p>
          </p:txBody>
        </p:sp>
      </p:grp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3811465" y="4138178"/>
            <a:ext cx="132059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00" kern="0" dirty="0" smtClean="0">
                <a:solidFill>
                  <a:prstClr val="black"/>
                </a:solidFill>
                <a:latin typeface="Calibri" pitchFamily="34" charset="0"/>
              </a:rPr>
              <a:t>1.5 </a:t>
            </a:r>
            <a:r>
              <a:rPr lang="en-US" altLang="en-US" sz="1300" kern="0" dirty="0" smtClean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n-US" altLang="en-US" sz="1300" kern="0" dirty="0" smtClean="0">
                <a:solidFill>
                  <a:prstClr val="black"/>
                </a:solidFill>
                <a:latin typeface="Calibri" pitchFamily="34" charset="0"/>
              </a:rPr>
              <a:t>m pu</a:t>
            </a:r>
            <a:r>
              <a:rPr lang="en-US" altLang="en-US" sz="1300" i="1" kern="0" dirty="0" smtClean="0">
                <a:solidFill>
                  <a:prstClr val="black"/>
                </a:solidFill>
                <a:latin typeface="Calibri" pitchFamily="34" charset="0"/>
              </a:rPr>
              <a:t>mp</a:t>
            </a:r>
            <a:endParaRPr lang="en-US" altLang="en-US" sz="1300" kern="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0" name="Text Box 34"/>
          <p:cNvSpPr txBox="1">
            <a:spLocks noChangeArrowheads="1"/>
          </p:cNvSpPr>
          <p:nvPr/>
        </p:nvSpPr>
        <p:spPr bwMode="auto">
          <a:xfrm>
            <a:off x="5746335" y="4775377"/>
            <a:ext cx="953437" cy="31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300" kern="0" dirty="0" err="1" smtClean="0">
                <a:solidFill>
                  <a:prstClr val="black"/>
                </a:solidFill>
                <a:latin typeface="Calibri" pitchFamily="34" charset="0"/>
              </a:rPr>
              <a:t>Er:Glass</a:t>
            </a:r>
            <a:r>
              <a:rPr lang="en-US" altLang="en-US" sz="1300" kern="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altLang="en-US" sz="1300" kern="0" dirty="0">
                <a:solidFill>
                  <a:prstClr val="black"/>
                </a:solidFill>
                <a:latin typeface="Calibri" pitchFamily="34" charset="0"/>
              </a:rPr>
              <a:t>Fiber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815006" y="4271686"/>
            <a:ext cx="1120178" cy="754174"/>
            <a:chOff x="4654139" y="4561670"/>
            <a:chExt cx="1120178" cy="754174"/>
          </a:xfrm>
        </p:grpSpPr>
        <p:grpSp>
          <p:nvGrpSpPr>
            <p:cNvPr id="11" name="Group 10"/>
            <p:cNvGrpSpPr/>
            <p:nvPr/>
          </p:nvGrpSpPr>
          <p:grpSpPr>
            <a:xfrm>
              <a:off x="4654139" y="4561670"/>
              <a:ext cx="422891" cy="548399"/>
              <a:chOff x="4654139" y="4561670"/>
              <a:chExt cx="422891" cy="548399"/>
            </a:xfrm>
          </p:grpSpPr>
          <p:sp>
            <p:nvSpPr>
              <p:cNvPr id="72" name="Oval 30"/>
              <p:cNvSpPr>
                <a:spLocks noChangeArrowheads="1"/>
              </p:cNvSpPr>
              <p:nvPr/>
            </p:nvSpPr>
            <p:spPr bwMode="auto">
              <a:xfrm rot="2337373" flipV="1">
                <a:off x="4998030" y="4816963"/>
                <a:ext cx="79000" cy="293106"/>
              </a:xfrm>
              <a:prstGeom prst="ellipse">
                <a:avLst/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 sz="1300" kern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73" name="Group 37"/>
              <p:cNvGrpSpPr>
                <a:grpSpLocks/>
              </p:cNvGrpSpPr>
              <p:nvPr/>
            </p:nvGrpSpPr>
            <p:grpSpPr bwMode="auto">
              <a:xfrm rot="2337373" flipV="1">
                <a:off x="4654139" y="4561670"/>
                <a:ext cx="189820" cy="364753"/>
                <a:chOff x="1582" y="3082"/>
                <a:chExt cx="173" cy="336"/>
              </a:xfrm>
            </p:grpSpPr>
            <p:sp>
              <p:nvSpPr>
                <p:cNvPr id="76" name="Rectangle 38"/>
                <p:cNvSpPr>
                  <a:spLocks noChangeArrowheads="1"/>
                </p:cNvSpPr>
                <p:nvPr/>
              </p:nvSpPr>
              <p:spPr bwMode="auto">
                <a:xfrm>
                  <a:off x="1582" y="3082"/>
                  <a:ext cx="69" cy="336"/>
                </a:xfrm>
                <a:prstGeom prst="rect">
                  <a:avLst/>
                </a:prstGeom>
                <a:solidFill>
                  <a:srgbClr val="4F81BD"/>
                </a:soli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 sz="1300" kern="0">
                    <a:solidFill>
                      <a:prstClr val="black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77" name="Rectangle 39"/>
                <p:cNvSpPr>
                  <a:spLocks noChangeArrowheads="1"/>
                </p:cNvSpPr>
                <p:nvPr/>
              </p:nvSpPr>
              <p:spPr bwMode="auto">
                <a:xfrm>
                  <a:off x="1647" y="3168"/>
                  <a:ext cx="108" cy="171"/>
                </a:xfrm>
                <a:prstGeom prst="rect">
                  <a:avLst/>
                </a:prstGeom>
                <a:solidFill>
                  <a:srgbClr val="4F81BD"/>
                </a:soli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 sz="1300" kern="0">
                    <a:solidFill>
                      <a:prstClr val="black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74" name="AutoShape 40"/>
              <p:cNvSpPr>
                <a:spLocks noChangeArrowheads="1"/>
              </p:cNvSpPr>
              <p:nvPr/>
            </p:nvSpPr>
            <p:spPr bwMode="auto">
              <a:xfrm rot="18687836" flipV="1">
                <a:off x="4839133" y="4745448"/>
                <a:ext cx="159580" cy="245779"/>
              </a:xfrm>
              <a:custGeom>
                <a:avLst/>
                <a:gdLst>
                  <a:gd name="T0" fmla="*/ 257440363 w 21600"/>
                  <a:gd name="T1" fmla="*/ 793237108 h 21600"/>
                  <a:gd name="T2" fmla="*/ 147108538 w 21600"/>
                  <a:gd name="T3" fmla="*/ 1586474217 h 21600"/>
                  <a:gd name="T4" fmla="*/ 36776832 w 21600"/>
                  <a:gd name="T5" fmla="*/ 793237108 h 21600"/>
                  <a:gd name="T6" fmla="*/ 147108538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0000">
                  <a:alpha val="6313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300" ker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5" name="AutoShape 41"/>
            <p:cNvSpPr>
              <a:spLocks noChangeArrowheads="1"/>
            </p:cNvSpPr>
            <p:nvPr/>
          </p:nvSpPr>
          <p:spPr bwMode="auto">
            <a:xfrm rot="7737373" flipH="1" flipV="1">
              <a:off x="5289825" y="4831352"/>
              <a:ext cx="160873" cy="808111"/>
            </a:xfrm>
            <a:custGeom>
              <a:avLst/>
              <a:gdLst>
                <a:gd name="T0" fmla="*/ 241415688 w 21600"/>
                <a:gd name="T1" fmla="*/ 2147483647 h 21600"/>
                <a:gd name="T2" fmla="*/ 152401651 w 21600"/>
                <a:gd name="T3" fmla="*/ 2147483647 h 21600"/>
                <a:gd name="T4" fmla="*/ 63387548 w 21600"/>
                <a:gd name="T5" fmla="*/ 2147483647 h 21600"/>
                <a:gd name="T6" fmla="*/ 15240165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292 w 21600"/>
                <a:gd name="T13" fmla="*/ 6292 h 21600"/>
                <a:gd name="T14" fmla="*/ 15308 w 21600"/>
                <a:gd name="T15" fmla="*/ 1530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984" y="21600"/>
                  </a:lnTo>
                  <a:lnTo>
                    <a:pt x="1261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>
                <a:alpha val="6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300" kern="0">
                <a:solidFill>
                  <a:prstClr val="black"/>
                </a:solidFill>
              </a:endParaRPr>
            </a:p>
          </p:txBody>
        </p:sp>
      </p:grpSp>
      <p:sp>
        <p:nvSpPr>
          <p:cNvPr id="86" name="Oval 85"/>
          <p:cNvSpPr/>
          <p:nvPr/>
        </p:nvSpPr>
        <p:spPr>
          <a:xfrm>
            <a:off x="5167873" y="5070958"/>
            <a:ext cx="97654" cy="36398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4226839" y="494831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input</a:t>
            </a:r>
            <a:endParaRPr lang="en-US" sz="1400" dirty="0">
              <a:latin typeface="+mn-lt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596655" y="4858550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output</a:t>
            </a:r>
            <a:endParaRPr lang="en-US" sz="1400" dirty="0">
              <a:latin typeface="+mn-lt"/>
            </a:endParaRPr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5865181" y="3323373"/>
            <a:ext cx="239286" cy="1070827"/>
          </a:xfrm>
          <a:prstGeom prst="straightConnector1">
            <a:avLst/>
          </a:prstGeom>
          <a:ln w="158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1713390" y="79899"/>
            <a:ext cx="5944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+mn-lt"/>
              </a:rPr>
              <a:t>Highly Efficient and Compact Laser</a:t>
            </a:r>
            <a:endParaRPr lang="en-US" sz="3200" i="1" dirty="0">
              <a:latin typeface="+mn-l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844117" y="5158316"/>
            <a:ext cx="692150" cy="127000"/>
          </a:xfrm>
          <a:custGeom>
            <a:avLst/>
            <a:gdLst>
              <a:gd name="connsiteX0" fmla="*/ 0 w 825500"/>
              <a:gd name="connsiteY0" fmla="*/ 133350 h 133350"/>
              <a:gd name="connsiteX1" fmla="*/ 139700 w 825500"/>
              <a:gd name="connsiteY1" fmla="*/ 0 h 133350"/>
              <a:gd name="connsiteX2" fmla="*/ 266700 w 825500"/>
              <a:gd name="connsiteY2" fmla="*/ 133350 h 133350"/>
              <a:gd name="connsiteX3" fmla="*/ 425450 w 825500"/>
              <a:gd name="connsiteY3" fmla="*/ 6350 h 133350"/>
              <a:gd name="connsiteX4" fmla="*/ 539750 w 825500"/>
              <a:gd name="connsiteY4" fmla="*/ 133350 h 133350"/>
              <a:gd name="connsiteX5" fmla="*/ 704850 w 825500"/>
              <a:gd name="connsiteY5" fmla="*/ 0 h 133350"/>
              <a:gd name="connsiteX6" fmla="*/ 825500 w 825500"/>
              <a:gd name="connsiteY6" fmla="*/ 1206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5500" h="133350">
                <a:moveTo>
                  <a:pt x="0" y="133350"/>
                </a:moveTo>
                <a:lnTo>
                  <a:pt x="139700" y="0"/>
                </a:lnTo>
                <a:lnTo>
                  <a:pt x="266700" y="133350"/>
                </a:lnTo>
                <a:lnTo>
                  <a:pt x="425450" y="6350"/>
                </a:lnTo>
                <a:lnTo>
                  <a:pt x="539750" y="133350"/>
                </a:lnTo>
                <a:lnTo>
                  <a:pt x="704850" y="0"/>
                </a:lnTo>
                <a:lnTo>
                  <a:pt x="825500" y="1206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2"/>
          <p:cNvSpPr/>
          <p:nvPr/>
        </p:nvSpPr>
        <p:spPr>
          <a:xfrm flipH="1" flipV="1">
            <a:off x="5856817" y="5177366"/>
            <a:ext cx="692150" cy="127000"/>
          </a:xfrm>
          <a:custGeom>
            <a:avLst/>
            <a:gdLst>
              <a:gd name="connsiteX0" fmla="*/ 0 w 825500"/>
              <a:gd name="connsiteY0" fmla="*/ 133350 h 133350"/>
              <a:gd name="connsiteX1" fmla="*/ 139700 w 825500"/>
              <a:gd name="connsiteY1" fmla="*/ 0 h 133350"/>
              <a:gd name="connsiteX2" fmla="*/ 266700 w 825500"/>
              <a:gd name="connsiteY2" fmla="*/ 133350 h 133350"/>
              <a:gd name="connsiteX3" fmla="*/ 425450 w 825500"/>
              <a:gd name="connsiteY3" fmla="*/ 6350 h 133350"/>
              <a:gd name="connsiteX4" fmla="*/ 539750 w 825500"/>
              <a:gd name="connsiteY4" fmla="*/ 133350 h 133350"/>
              <a:gd name="connsiteX5" fmla="*/ 704850 w 825500"/>
              <a:gd name="connsiteY5" fmla="*/ 0 h 133350"/>
              <a:gd name="connsiteX6" fmla="*/ 825500 w 825500"/>
              <a:gd name="connsiteY6" fmla="*/ 1206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5500" h="133350">
                <a:moveTo>
                  <a:pt x="0" y="133350"/>
                </a:moveTo>
                <a:lnTo>
                  <a:pt x="139700" y="0"/>
                </a:lnTo>
                <a:lnTo>
                  <a:pt x="266700" y="133350"/>
                </a:lnTo>
                <a:lnTo>
                  <a:pt x="425450" y="6350"/>
                </a:lnTo>
                <a:lnTo>
                  <a:pt x="539750" y="133350"/>
                </a:lnTo>
                <a:lnTo>
                  <a:pt x="704850" y="0"/>
                </a:lnTo>
                <a:lnTo>
                  <a:pt x="825500" y="120650"/>
                </a:lnTo>
              </a:path>
            </a:pathLst>
          </a:custGeom>
          <a:noFill/>
          <a:ln>
            <a:solidFill>
              <a:srgbClr val="FF9999">
                <a:alpha val="6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2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357720" y="1173361"/>
            <a:ext cx="8315763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A relatively low-mass and low-power lidar instrument concept has been devised that is capable of providing major Mars atmospheric parameters </a:t>
            </a:r>
          </a:p>
          <a:p>
            <a:pPr marL="342900" indent="-342900"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Several of the key components </a:t>
            </a:r>
            <a:r>
              <a:rPr lang="en-US" sz="2000" dirty="0">
                <a:latin typeface="+mn-lt"/>
              </a:rPr>
              <a:t>of the Mars Atmospheric Lidar </a:t>
            </a:r>
            <a:r>
              <a:rPr lang="en-US" sz="2000" dirty="0" smtClean="0">
                <a:latin typeface="+mn-lt"/>
              </a:rPr>
              <a:t>have already been developed and tested (high speed real-time Doppler processor, Heterodyne receiver, frequency modulator, master oscillator laser)</a:t>
            </a:r>
          </a:p>
          <a:p>
            <a:pPr marL="342900" indent="-342900"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A new highly efficient and compact laser suitable for a Mars </a:t>
            </a:r>
            <a:r>
              <a:rPr lang="en-US" sz="2000" dirty="0" err="1" smtClean="0">
                <a:latin typeface="+mn-lt"/>
              </a:rPr>
              <a:t>lidar</a:t>
            </a:r>
            <a:r>
              <a:rPr lang="en-US" sz="2000" dirty="0" smtClean="0">
                <a:latin typeface="+mn-lt"/>
              </a:rPr>
              <a:t> is being developed under an IRAD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project</a:t>
            </a:r>
          </a:p>
          <a:p>
            <a:pPr marL="342900" indent="-342900"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Development and characterization of low-power, non-mechanical scanner is in progress  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Proposed lidar instrument is feasible for a mid 2020s lunch</a:t>
            </a:r>
          </a:p>
        </p:txBody>
      </p:sp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3457575" y="171450"/>
            <a:ext cx="2274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i="1"/>
              <a:t>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275366" y="1061736"/>
            <a:ext cx="8408419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lvl="2" indent="-34290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15000"/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" pitchFamily="34" charset="0"/>
              </a:rPr>
              <a:t>3 km vertical and horizontal measurement resolution from surface to 50 km</a:t>
            </a:r>
          </a:p>
          <a:p>
            <a:pPr marL="342900" lvl="2" indent="-34290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15000"/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" pitchFamily="34" charset="0"/>
              </a:rPr>
              <a:t>Column density and temperature measurements from 50 km to 100 km</a:t>
            </a:r>
          </a:p>
          <a:p>
            <a:pPr marL="342900" lvl="1" indent="-34290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15000"/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itchFamily="34" charset="0"/>
              </a:rPr>
              <a:t>Mass:  60 kg</a:t>
            </a:r>
          </a:p>
          <a:p>
            <a:pPr marL="342900" lvl="1" indent="-34290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15000"/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" pitchFamily="34" charset="0"/>
              </a:rPr>
              <a:t>Power:  250 W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966126" y="99782"/>
            <a:ext cx="47125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i="1" dirty="0">
                <a:latin typeface="Calibri" pitchFamily="34" charset="0"/>
              </a:rPr>
              <a:t>Instrument </a:t>
            </a:r>
            <a:r>
              <a:rPr lang="en-US" sz="3200" i="1" dirty="0" smtClean="0">
                <a:latin typeface="Calibri" pitchFamily="34" charset="0"/>
              </a:rPr>
              <a:t>Baseline Design</a:t>
            </a:r>
            <a:endParaRPr lang="en-US" sz="3200" i="1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6291" y="3324221"/>
            <a:ext cx="4114800" cy="31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873" y="3329104"/>
            <a:ext cx="4114800" cy="31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617467" y="2900472"/>
            <a:ext cx="3775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0" lvl="2">
              <a:spcAft>
                <a:spcPts val="600"/>
              </a:spcAft>
              <a:buSzPct val="115000"/>
            </a:pPr>
            <a:r>
              <a:rPr lang="en-US" sz="2000" dirty="0">
                <a:latin typeface="Calibri" pitchFamily="34" charset="0"/>
              </a:rPr>
              <a:t>Estimates based on 300 km orbit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F15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1635"/>
            <a:ext cx="9163108" cy="515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7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famzajer\AppData\Local\Microsoft\Windows\Temporary Internet Files\Content.Outlook\EF8QA9RK\descent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8523" y="4102877"/>
            <a:ext cx="2610061" cy="1958498"/>
          </a:xfrm>
          <a:prstGeom prst="rect">
            <a:avLst/>
          </a:prstGeom>
          <a:noFill/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69633" y="988337"/>
            <a:ext cx="7848600" cy="337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96875" indent="-342900" fontAlgn="auto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+mn-lt"/>
              </a:rPr>
              <a:t>Measurement of Mars atmospheric winds, density, </a:t>
            </a:r>
            <a:r>
              <a:rPr lang="en-US" sz="2000" dirty="0" smtClean="0">
                <a:latin typeface="+mn-lt"/>
              </a:rPr>
              <a:t>temperature, and </a:t>
            </a:r>
            <a:r>
              <a:rPr lang="en-US" sz="2000" dirty="0">
                <a:latin typeface="+mn-lt"/>
              </a:rPr>
              <a:t>aerosol are essential for “</a:t>
            </a:r>
            <a:r>
              <a:rPr lang="en-US" sz="2000" b="1" i="1" dirty="0">
                <a:latin typeface="+mn-lt"/>
              </a:rPr>
              <a:t>Climate Research</a:t>
            </a:r>
            <a:r>
              <a:rPr lang="en-US" sz="2000" dirty="0">
                <a:latin typeface="+mn-lt"/>
              </a:rPr>
              <a:t>”, “</a:t>
            </a:r>
            <a:r>
              <a:rPr lang="en-US" sz="2000" b="1" i="1" dirty="0" smtClean="0">
                <a:latin typeface="+mn-lt"/>
              </a:rPr>
              <a:t>Weather Models</a:t>
            </a:r>
            <a:r>
              <a:rPr lang="en-US" sz="2000" dirty="0" smtClean="0">
                <a:latin typeface="+mn-lt"/>
              </a:rPr>
              <a:t>”, and </a:t>
            </a:r>
            <a:r>
              <a:rPr lang="en-US" sz="2000" dirty="0">
                <a:latin typeface="+mn-lt"/>
              </a:rPr>
              <a:t>“</a:t>
            </a:r>
            <a:r>
              <a:rPr lang="en-US" sz="2000" b="1" i="1" dirty="0">
                <a:latin typeface="+mn-lt"/>
              </a:rPr>
              <a:t>Design of Future Large Robotic and Crewed Landing Missions</a:t>
            </a:r>
            <a:r>
              <a:rPr lang="en-US" sz="2000" dirty="0">
                <a:latin typeface="+mn-lt"/>
              </a:rPr>
              <a:t>”</a:t>
            </a:r>
          </a:p>
          <a:p>
            <a:pPr marL="396875" indent="-342900" fontAlgn="auto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+mn-lt"/>
              </a:rPr>
              <a:t>Climate Research and </a:t>
            </a:r>
            <a:r>
              <a:rPr lang="en-US" sz="2000" dirty="0" smtClean="0">
                <a:latin typeface="+mn-lt"/>
              </a:rPr>
              <a:t>Weather Models require:</a:t>
            </a:r>
            <a:endParaRPr lang="en-US" sz="2000" dirty="0">
              <a:latin typeface="+mn-lt"/>
            </a:endParaRPr>
          </a:p>
          <a:p>
            <a:pPr marL="684213" lvl="1" indent="-236538" fontAlgn="auto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Characterization of </a:t>
            </a:r>
            <a:r>
              <a:rPr lang="en-US" sz="2000" dirty="0" smtClean="0">
                <a:latin typeface="+mn-lt"/>
              </a:rPr>
              <a:t>middle and lower atmosphere structure, and its spatial </a:t>
            </a:r>
            <a:r>
              <a:rPr lang="en-US" sz="2000" dirty="0">
                <a:latin typeface="+mn-lt"/>
              </a:rPr>
              <a:t>and temporal variability</a:t>
            </a:r>
          </a:p>
          <a:p>
            <a:pPr marL="396875" indent="-342900" fontAlgn="auto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+mn-lt"/>
              </a:rPr>
              <a:t>Design of low-risk and cost-effective landing missions requires</a:t>
            </a:r>
            <a:r>
              <a:rPr lang="en-US" sz="2000" dirty="0">
                <a:latin typeface="+mn-lt"/>
              </a:rPr>
              <a:t>:</a:t>
            </a:r>
          </a:p>
          <a:p>
            <a:pPr marL="684213" lvl="1" indent="-220663" fontAlgn="auto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Atmospheric density and its natural variability </a:t>
            </a:r>
            <a:r>
              <a:rPr lang="en-US" sz="2000" dirty="0" smtClean="0">
                <a:latin typeface="+mn-lt"/>
              </a:rPr>
              <a:t>at altitudes ranging </a:t>
            </a:r>
            <a:r>
              <a:rPr lang="en-US" sz="2000" dirty="0">
                <a:latin typeface="+mn-lt"/>
              </a:rPr>
              <a:t>from </a:t>
            </a:r>
            <a:r>
              <a:rPr lang="en-US" sz="2000" dirty="0" smtClean="0">
                <a:latin typeface="+mn-lt"/>
              </a:rPr>
              <a:t>100 km to surface</a:t>
            </a:r>
            <a:endParaRPr lang="en-US" sz="2000" dirty="0">
              <a:latin typeface="+mn-lt"/>
            </a:endParaRPr>
          </a:p>
          <a:p>
            <a:pPr marL="684213" lvl="1" indent="-220663" fontAlgn="auto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Accurate wind velocity data from </a:t>
            </a:r>
            <a:r>
              <a:rPr lang="en-US" sz="2000" dirty="0" smtClean="0">
                <a:latin typeface="+mn-lt"/>
              </a:rPr>
              <a:t>20 km to surface</a:t>
            </a:r>
            <a:endParaRPr lang="en-US" sz="2000" dirty="0">
              <a:latin typeface="+mn-lt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295400" y="101600"/>
            <a:ext cx="6553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1">
                <a:latin typeface="Calibri" pitchFamily="34" charset="0"/>
              </a:rPr>
              <a:t>Mars Scientific and Engineering Needs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368" y="4731025"/>
            <a:ext cx="35462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Large sample return or human-class spacecrafts using </a:t>
            </a:r>
            <a:r>
              <a:rPr lang="en-US" sz="1600" dirty="0" err="1" smtClean="0"/>
              <a:t>aerocapture</a:t>
            </a:r>
            <a:r>
              <a:rPr lang="en-US" sz="1600" dirty="0" smtClean="0"/>
              <a:t> techniques require accurate knowledge of upper atmospheric densities </a:t>
            </a:r>
            <a:endParaRPr lang="en-US" sz="1600" dirty="0"/>
          </a:p>
        </p:txBody>
      </p:sp>
      <p:sp>
        <p:nvSpPr>
          <p:cNvPr id="17410" name="AutoShape 2" descr="data:image/jpeg;base64,/9j/4AAQSkZJRgABAQAAAQABAAD/2wCEAAkGBhQSERUUExQWFRUVGBcXFxgYFxgYFRgUFBcXGBUYFxcYHCYeGBwkHBQXHy8gJCcpLCwsFR4xNTAqNSYrLCkBCQoKDgwOGg8PGikkHSQtKSwsKSwpKSwpLCwsKSwpLCwsLCwpLCksLCwsLCwsKSwsLCwsKSwsLCwsLCksLCksLP/AABEIAMkA+wMBIgACEQEDEQH/xAAcAAABBQEBAQAAAAAAAAAAAAABAAIDBAUGBwj/xAA8EAABAwIDBQUHAwMDBQEAAAABAAIRAyEEMUEFElFhcYGRocHwBhMiMrHR8QcU4SNCUjNickNTgqLCFf/EABoBAAIDAQEAAAAAAAAAAAAAAAABAgMEBQb/xAAqEQACAQIFBAEFAQEBAAAAAAAAAQIDEQQSITGhFEFh4UITIjJSYlGRBf/aAAwDAQACEQMRAD8A8jSRhJSACcEEkAJwSCCIQAX1CTJvl4CAmlOaOPC3VN/KQErKlogcZ17+Cs0qipAqejUi45jvEaosBdDpT20++3nM+Ciorsdnex4fTkul5aHAMIhs5B8+SqnNQV2NJvYxcFTWpTw6gweHIMEXGfYtzD4WQotjIsFSvC0/29kcPg4K1KdCypcx2MDFYayx8RQErscRgZaVzuNw8KcJ3ItGXTb9Fg7UMAnXTzuulFNYW3MPDSYVq3Ec8apKYkkVcA7eQSCMIABKRShKUAIBKM/U3QySSALWzlzPddBJIoASPegEkwHlsGDoY7QmhJJABlCEgUJQAUQ45XiZjScu+6DrHikUABJEa9kIQkA5zyTJuSZPFWdmbLq4io2nSY57nEAAAmJMS4jIc1v/AKd+yrMdiiyrve7YwvdB3STIa2LZSfBfQeytmUcNTFOkxrGjRojv4nmVGUrAeL7S/Smph6QecTSLiPkDXzM3AOtryQMlsbKMe7pbxDRuNc+5LWjWO8xkOxdb7V4xzqzGNqe7DgWVHcGuLSQewi03XO1mMovNMEEtJGYueJ4yqnaW5LYWP2TUaXMIZY57jN7Ox343jPGdVLgsLxWls2u/EkNJaCwAF2u7eLHMgWlZQxcEgaE9yrkBdNIK1h28ewC5UNJnwb7zut04noFm4nbBybZvj2rJKfZF0abZrufeIt1Cxtp+53Y+MVJvMbkcjmO1KntKFW2nUBdOhCUKjTJukmZ5w8FZ+3MFNNxjILWovyB7FNjcNvUnDktsZ31RnccrseTFBS4hkOI4FRLWQHEiBa95PHhbRNlGUiIQAj6806JgAX+pJtA0TEQJQAiEE7JBAATgNUEkAJG3r8IEpWQAkt5OawmYmwnoLCTyv4ppQA4usBw5eaaE8UfhLpFiBEjevJkDMi1zpIUYQAoSRhBABCc2nvEBoJJgREkngAM7pkrq/wBNWA7QY83FKnXqnoyk8zyuRdJ6ASeyWy8ZhcTRre7NIE7pNT4Zpk7r5YfiIGYkRLRmvYW7ZqYYNo1P6tUMG/VFMsY5zid0AxHdlylecbE9oHY4OdUM1R83MaEctIVnBe07g00i41N9282mDdpFp3z8pIzvGSzV5WWm5OCuzptvYqo+jUFRjXS6md9tt0jLem7pBjTNVdiUC+lUw4ydFRtph7THZNvFWcPtl7qJZ+3aGx8W+5xB46C86rKr7Tc5u4wimw5tYIn/AJGSXdpSpqSj924StfQlxuMGHD2Un79VzdxzmXYwEiRObiYzGX0l2Th/dt36xF/lB155KDY+GaCajw3dblOruUZgLM2ztU1nnOOCx16mriaKVO+pf2ntM1HG9tAqBuq1GreCdLHj/KsVKoa2T65ALLfsjZlRVdiItw+ihq7R3haT0y7yoMU3eMnLQffiVDvqxCtcvNxJ1HcZWpgMZvAg9FzvvVLgcduvHMwroTKKsNDlNs092s8cyqS2faulu1zzuseo6Y5CO5dWLvFMwvcTAJvbn+E1FJMQm9Ym35SQRTAM93r+ESRAz59eXgmwkEAIol3TIC3rNBxSQAilKLWyDlbx6JiAJYQhOATyxFwIEtE9zU2oQSTEDuQAmjPkJ/CsbN2a+vVbSYPicYvkBqTyAuq7Qtf2exoo1C4j+2ByuCkwNvansYyg0g7znR82QPQaBP8A042c4sx1UhwaMM+iHAZPrOa0gaE7s2lbFLb4xFLcfukiDvf3buo3cytzD4cDZrqcbjXOptAZYyS6o463NpKwVsTkTXcvjTvqcRQwH7dor0A4TL4PxH3DeOUuIi3M8Fa2Tj6VYuqMpv35G8A4kA/8TO72K/hapaxtKoN00xDXHJ1PQh2UxodQsqgH0MVNNrNxwEkODSHdkkCbwOKyUMVL7lNX3a8k501pY6d+Kr1m7paQzM33W246d6hwdEVH7rIIHzPEwOMTn1VHa2Aq1XBzajjOYBcY8u2y0sU79tQFEPJqOEuMyWg8D5K14hyjdaCjTu7EW2doC1Nlmtssqi6DIUTqpBh2eh6/QqU2WN3OhGKQyu8NG8TEd4OkJtKuXmTY6Dhb6lU31N906D5fv9lJSfB6/UJrTQdrk9ZVHKw9ygKkhDCqZqneb1/CulU6rZe3qpxZGSJvbvCw6k7/ACYFypHrw8l3X6h0v6OGP+1cKuphnemjlzVpMEoxyRfnx6JoWggFEOtEC5BmLiJ8L+AQlOiTDQbxAzMmBwugBqJEerIBKfK3f67UAIJBFAhAAUjH2yHcmoWQBaNJFpVg01C5iAGPpKB7FahF1Oec9/8AKiBTYFep3ABFhyAzPHVV3U7qei/SOcngBNpSYHfex+xgMNUquHxVTuMJzaxnzOHVxA/8FuY6gW4Sgwvcf6lV0w1shjA0CBE5ujM5p9CkKVCiz/t0ml3Vzd93W7itzA4ik11GkQ1+9Sc05EtNRznEmcpkA9i859WVavUTemy/7Y3JZIo4vB1qlUQ4t3SLbwjWB04WzVqr7NU90log7u98MTIOg8M1rs2aG1SHbu8JFhYXA8AB4qw2kbzEAG8Xz49FleeMrR08FmZMpDDsoM95vEkAEB0zPeuWxNcveXG5JWlt7FEndn4RcydSsQT6jXxW53tYnSj3Y57RedbKniCfkmQbniB/jzn6KzUqBoLjp4nQKk3iczc9fVkloXsRScfC/chKISGSkphSpm0cPQTXOJMN7ToPuVYRCckMLhd6qOoSGHGonmb/AFWjsTD/ABxpp1UkQnsM/Ug/06A4DyXAkrtf1Mrf1abf8QuJXWwqtSRyqn5DmRIkGNbwSNYMGE1FLdtP5V5ACLoEQdOkHhzQSQApSRgQeOnDnPgkAmAd2wyvNhnbiNECkkgBAJFvDyR0/KBQBr0rp1SjmhRCuNppXAy3MhTMvcCDym0aqxWw3r+VVLISYDvczY96vbF9l62LqFlABxAkkmGgaSeaqtq8R66LT2NiiyoC1xbNpBIInI24GFED0HbOHqteS6m4N+EAxI4ESJHNNxTWyyoCW74AtEBrr27lHgvanEssT7wf7xP/ALCD9VqMxuGxMCtRLHC4c3jxtB7wVyZf+c4XyS0ZoVdPdETceHu3miXOa2Wi5tEuJHyqbHYsClreZ7ND2wrjPZhm7NCpOpBOnUR3QsPb1TdBbM6Hs9FUyo5ZZmTg76HHbQJLrGNSM2ns07FWGJIHxWLtc29+napaxk9TPYEDUAlxyaPQQ/JuSstCPFVpcGjJtz1OXcL9qjJVRtSOpM9pzsp9+UpIkhwUjVG1Pc+Bbs6qJIa4y6BaRc9OHOJUwZFuCj3YFr69qlDlJPQQWBdD7N4IlwPPz/hYdFtwvQfZrCAUi46A+KaKqrsjyz9Q6u9ijyC5aFue2NbexT+v8hYa7lJWgkcqW4SRa0ceZk35Wt2IEpFIiwP2VhELSJuCRyMfdABBKEAGUZ80Eg716zQAvXenMjWY5RPimj12IkpgNTu1IFCUgNqitCiFAMLGn5Vik0hVgT+5lVquBB5dVp4dsqaphZyy8uaVwOe9wRMdPXcntdF3De4Xhaj8GozgkrgbOwNrBzROfynut1t9F1WAoi2oXnmGpbro0dbt0Priul2RtdzCAZI8fWam4OUboV7M73DH3TXOm0HvXAe0GKlxHZ912FfHA4feac4GYm0uNu5ed7UqEuJnvXJnvqbaK7lQnMqjtCt8LW/5GT0b/P0U9WpkPosjF15qE8LffxKhGN3c1t6WJXZiFaaqtI2BKssKhImh1B2aex0ye7p/KrsGnE+AU6iyRKCpaDdOH5CYxivYGid4WzCitxvYvYHA5cV2zXe6wTnG1iqOwtlSL/n+Ez9QMaKWE3BmRC0U4XkjFWnoeKbQrb1Vx4kqvUgn4ZjSSCY55BF5k+ab9F2lojniI9ckEkUwE4Qb8tZ05JOOsRPcOV0EUgCQkDf16KAukUwCQk532Q3UkAEJkJxlBAHo9LZ8px2XyWmylCs0wFkzk7GCMEWq7RpytU4UFQuwkZJZgsU34GUxuB5LTo8Cp/24N0s4WMSrs1MdSgg+p1+/aujp0BqocbgPhMDmOoVtKpZ6kJR0KmKfApgTBZPWYafFpXP48XWticYajgD/ANNjWCOALnf/AEszHNWCsrSZvovRGTWf8x0ErCiQDx81sbRMUXHjbvKxaNQWulTWly6T1NGnkFKx8qEP80aIht9T4KposRYot8fpp65qZqr0HZnj9FKHKtk0aOFI1XRbI2SXOBHrkuawFEvcAPRXq/stsndpiQiEczsQqSyq5ewlAMpyeC8p/U7au8d1eoe0mNFOnHKexeBe0+PNWqTpK6GHhqc6pK5ikpqeR5JpXRM4uSCJQhACRn1zQRJ9dUgFMJRp69XQSTAKI4Sl6800FABJSMJFIhAHtbMU05t8QpwGeiFlNDefX0VKHRk8DsP03lxVVZ2Hh4djSa5uikhhzWczEt69J81I2+RU1ORS6MEW3YNpyKVOjGqpGq4GCbcb/RWPf2+6leRX9OH+l1tCcip6dAlZVPFEXkEcgZ+q0KGK5EdiWdrcX0U9mYO18NGIfI0b1yWbtHAGCQT4H6rc2sf688WNPcXD7JjqMhKTuEft0PPNssIY2TIk2gcOSyGUrrrvafZxIECwlc3hxBupR0iW3ux/uLi2iJYZgE/XPPNWg8EhSYRkmeaq1LrohFJ4GncrOGwbyflW5hQzI9V0uxqTC6QEZL7kXOwvZH2UMtc4L0U7tNnAAKtg6rWMWNt7bMtI0HiVYlGmrLcyVJOb1OT9t9skh3F3gNF5bXwxJJXZbWearyTks1+BWuk8qKJHLvw6iNAzzXR1dnqpUwC0KZFow/d8EwhatTBqs/DKVxFIpKd1BMNNAiMIo7qBEFMBIyhKSACfXr1khCQKCAPWKz4n5p7TKibhnGbOadDNu1bDsOfx/KH7bqvPqdj0OS71KTKDojXjeD2SrLZaPUfWU+vgC4/Du85lCpgnNHwnqDJ8bpqp5E6a/wAJaTiefSc+5TUagPzUyZ5FZtLe1Jb2W8lDUMO+HdnmSB4ELRCa2ZkqUnujfbhz/a0nlw6FWjs8+pWRs/bWp7xcfdbNHabH6g94KsksxTG8TG27h90Nfex3T0Nx4iO1HZ9Sea6GphG1aZY4SHCOa5Wpg34apuvt/i7+1w9aJKJCT1uT7V2cCJXE7Tw7BlmvRW1Q9sOsfBcN7QYEsceGaLWHBnMVHkGy0dkSWqkWSbLV2Th3ZeoSSLmzX2fs5ziu02ZghTA9XWdsDZT3ZZDM6Bb+IxlPDi3xO4/woTqRpogk5vQtOqBjZeY5Lndp4unVMacllbV2y+qTmAswP5rF9d3uaelbWpo1NjtPyuVSrsh40lGninDiR64qxS2oBmfIq+OJfcplhmjKqYMjMKtUwy6huJa4aEKOrgWFaI4iLKJUJI5Gpg1Vq4JdXW2RwMqjWwDhmFpjVTKHG25y1XBKrUwa6mphVXqYJWqoRynLOwyhNKF0dXAKnVwCsUrkbGLuIBvrzWhVwkKs+hCmmIryjvJz2QmQmB7uxhGZBPYmHECY+6s7iRb1Xlbo9VYrufyKfvSpHN7FGGg5GeiLhYDqAKhrYMHTJTFp/tB77J7Z1B6lSUmiLimUXYJFtCLjeB6rQDQhAHBSVaSIOjFjMNj3MzuOZWm3adN7d2o2RwgELP8Adc4UjaQGq0RxK7oyzwt9mXMNsei75HFv+0/EPuO9ZPtF7E1qn+mWEdYPiFosfGRjtSftWoMjPUqbxCexn6WaZyeG/Tiu03A67zfut3Aex7KV6rwY/tb5uPkrL9qVD+VWqVy7VUTrytoXRwrf5MvYjaQA3GANaMgFm1BOg7UoTizqsTqN7myNKMVZFKowagKpWwzVquYCoHUYySzFqMQ0nD+fuEx1UxG6SfWuS2H4EZwJzVSrQbE7wTUh5UyowkDKJ5Dy81MysQg+nGueSYQnmIuki5TxilbiAc/uPus8RMT67bpxBGSmqjRnlh4yLb8KxwVOtsrgU5tQjKOh8iLhPO0IE7ruwT9FqhiWjHUwttjMrYMjMKpUwi6EYsO0z4x5qOrg2u5FbIV4sySpSicvVwIVKrgV1FfZ5HNU6mH5LSqhU0crWwSrnCdF1FXCKo7Z6tVQg0er7qXUFNgj8gn6KTd5eIXmT09xjxNr+CbTpcTPdJUvqySB3Gn1ZLdv+EYjj3ISgQd1RmmpQECmBGWHijTnW6kCEFAA3kt4FFN3RMgIARYE0UQnb44+KcCOKAI3U+aYwOH9tuKnKi3TKNHuJq42q0dFF7vmpnc4Qa3lCg4u41oRtoqOrggfmAPUSrJRKWUV2ZGM2eXQG2A4fZQYnZx1HaP4MrbNATP4UBdGZHeLpElJmD7ottuuB7b9uSTd8zDCYzgz9FtvY0jI/RUMXgmH5nEDKJAcRyIzUlqNy0KVSrMWhRbt4kTpBk9CFe//AD91ou53AuIJjTRVn05uWgiRcxI70JobV1cgL9Dnw/KDakcR1PlKs4lrQQHEgnLny4KF9HhJ5RKmpFUoJkjMcpDuuzCoOnVNYSL6dsd+YWmFVxMlTDp9izW2f/iZVI4c8FMzFuBFjB5gx2q1+76LXGuu5hlQd9Dsmjv4RKBpnQHxXkTs08LN0vnj2b+p8c+j1v3ZPHuKTRx+hXkSDkdJ549h1Pjn0evimct2ed0PdHge4ryUIlN4Tzx7F1Vu3J6yGngUTTPAryMJxzS6X+uPYdV45PWhTPA9xQcw8D2heTFMfqn0v9cew6rxyeuCmeB7ikWnmewryUJpR0vnj2PqvHPo9adQJzE9l+9QO2e7QuGUiJy65LyxFNYZr5cexdT/ADyeqVMM4fLv9DcfdIGplu+C8qckjpvPHsOp8c+j0yq2rLviADQDdlo15p9PEg5etOC8nf8A6h6KrV+ZvTzVywiffgj1eXtyeyxvHdtOoyPcbpzaZHzX7F5Divn9cE8ZFVvCeeCaxV+3J606ieY7yFH+2JOV+kT1XluiSg8Jf5cDeJ8c+j0+tg3Gwc9otYgOA6E6d6jrYZ0WZJ4+gvNBqmU1DpH+3HsFiV+vJ6Uxrg2HDwMd6qPgcAeB1XntRQFCwV/lx7J9YktI8+j0Juz7zu9jSd2OmSVVp4Edh8V51hvJSvTeDf7cexLGK348+jvKlPiFVdRdm0dl4PbFlxKamsLb5cexSxSfx59HX4t263eIdzEX7wIPggwkiRJByXJUslA7NXLD6blP1tdj/9k="/>
          <p:cNvSpPr>
            <a:spLocks noChangeAspect="1" noChangeArrowheads="1"/>
          </p:cNvSpPr>
          <p:nvPr/>
        </p:nvSpPr>
        <p:spPr bwMode="auto">
          <a:xfrm>
            <a:off x="0" y="-914400"/>
            <a:ext cx="2390775" cy="19145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2" name="AutoShape 4" descr="data:image/jpeg;base64,/9j/4AAQSkZJRgABAQAAAQABAAD/2wCEAAkGBhQSERUUExQWFRUVGBcXFxgYFxgYFRgUFBcXGBUYFxcYHCYeGBwkHBQXHy8gJCcpLCwsFR4xNTAqNSYrLCkBCQoKDgwOGg8PGikkHSQtKSwsKSwpKSwpLCwsKSwpLCwsLCwpLCksLCwsLCwsKSwsLCwsKSwsLCwsLCksLCksLP/AABEIAMkA+wMBIgACEQEDEQH/xAAcAAABBQEBAQAAAAAAAAAAAAABAAIDBAUGBwj/xAA8EAABAwIDBQUHAwMDBQEAAAABAAIRAyEEMUEFElFhcYGRocHwBhMiMrHR8QcU4SNCUjNickNTgqLCFf/EABoBAAIDAQEAAAAAAAAAAAAAAAABAgMEBQb/xAAqEQACAQIFBAEFAQEBAAAAAAAAAQIDEQQSITGhFEFh4UITIjJSYlGRBf/aAAwDAQACEQMRAD8A8jSRhJSACcEEkAJwSCCIQAX1CTJvl4CAmlOaOPC3VN/KQErKlogcZ17+Cs0qipAqejUi45jvEaosBdDpT20++3nM+Ciorsdnex4fTkul5aHAMIhs5B8+SqnNQV2NJvYxcFTWpTw6gweHIMEXGfYtzD4WQotjIsFSvC0/29kcPg4K1KdCypcx2MDFYayx8RQErscRgZaVzuNw8KcJ3ItGXTb9Fg7UMAnXTzuulFNYW3MPDSYVq3Ec8apKYkkVcA7eQSCMIABKRShKUAIBKM/U3QySSALWzlzPddBJIoASPegEkwHlsGDoY7QmhJJABlCEgUJQAUQ45XiZjScu+6DrHikUABJEa9kIQkA5zyTJuSZPFWdmbLq4io2nSY57nEAAAmJMS4jIc1v/AKd+yrMdiiyrve7YwvdB3STIa2LZSfBfQeytmUcNTFOkxrGjRojv4nmVGUrAeL7S/Smph6QecTSLiPkDXzM3AOtryQMlsbKMe7pbxDRuNc+5LWjWO8xkOxdb7V4xzqzGNqe7DgWVHcGuLSQewi03XO1mMovNMEEtJGYueJ4yqnaW5LYWP2TUaXMIZY57jN7Ox343jPGdVLgsLxWls2u/EkNJaCwAF2u7eLHMgWlZQxcEgaE9yrkBdNIK1h28ewC5UNJnwb7zut04noFm4nbBybZvj2rJKfZF0abZrufeIt1Cxtp+53Y+MVJvMbkcjmO1KntKFW2nUBdOhCUKjTJukmZ5w8FZ+3MFNNxjILWovyB7FNjcNvUnDktsZ31RnccrseTFBS4hkOI4FRLWQHEiBa95PHhbRNlGUiIQAj6806JgAX+pJtA0TEQJQAiEE7JBAATgNUEkAJG3r8IEpWQAkt5OawmYmwnoLCTyv4ppQA4usBw5eaaE8UfhLpFiBEjevJkDMi1zpIUYQAoSRhBABCc2nvEBoJJgREkngAM7pkrq/wBNWA7QY83FKnXqnoyk8zyuRdJ6ASeyWy8ZhcTRre7NIE7pNT4Zpk7r5YfiIGYkRLRmvYW7ZqYYNo1P6tUMG/VFMsY5zid0AxHdlylecbE9oHY4OdUM1R83MaEctIVnBe07g00i41N9282mDdpFp3z8pIzvGSzV5WWm5OCuzptvYqo+jUFRjXS6md9tt0jLem7pBjTNVdiUC+lUw4ydFRtph7THZNvFWcPtl7qJZ+3aGx8W+5xB46C86rKr7Tc5u4wimw5tYIn/AJGSXdpSpqSj924StfQlxuMGHD2Un79VzdxzmXYwEiRObiYzGX0l2Th/dt36xF/lB155KDY+GaCajw3dblOruUZgLM2ztU1nnOOCx16mriaKVO+pf2ntM1HG9tAqBuq1GreCdLHj/KsVKoa2T65ALLfsjZlRVdiItw+ihq7R3haT0y7yoMU3eMnLQffiVDvqxCtcvNxJ1HcZWpgMZvAg9FzvvVLgcduvHMwroTKKsNDlNs092s8cyqS2faulu1zzuseo6Y5CO5dWLvFMwvcTAJvbn+E1FJMQm9Ym35SQRTAM93r+ESRAz59eXgmwkEAIol3TIC3rNBxSQAilKLWyDlbx6JiAJYQhOATyxFwIEtE9zU2oQSTEDuQAmjPkJ/CsbN2a+vVbSYPicYvkBqTyAuq7Qtf2exoo1C4j+2ByuCkwNvansYyg0g7znR82QPQaBP8A042c4sx1UhwaMM+iHAZPrOa0gaE7s2lbFLb4xFLcfukiDvf3buo3cytzD4cDZrqcbjXOptAZYyS6o463NpKwVsTkTXcvjTvqcRQwH7dor0A4TL4PxH3DeOUuIi3M8Fa2Tj6VYuqMpv35G8A4kA/8TO72K/hapaxtKoN00xDXHJ1PQh2UxodQsqgH0MVNNrNxwEkODSHdkkCbwOKyUMVL7lNX3a8k501pY6d+Kr1m7paQzM33W246d6hwdEVH7rIIHzPEwOMTn1VHa2Aq1XBzajjOYBcY8u2y0sU79tQFEPJqOEuMyWg8D5K14hyjdaCjTu7EW2doC1Nlmtssqi6DIUTqpBh2eh6/QqU2WN3OhGKQyu8NG8TEd4OkJtKuXmTY6Dhb6lU31N906D5fv9lJSfB6/UJrTQdrk9ZVHKw9ygKkhDCqZqneb1/CulU6rZe3qpxZGSJvbvCw6k7/ACYFypHrw8l3X6h0v6OGP+1cKuphnemjlzVpMEoxyRfnx6JoWggFEOtEC5BmLiJ8L+AQlOiTDQbxAzMmBwugBqJEerIBKfK3f67UAIJBFAhAAUjH2yHcmoWQBaNJFpVg01C5iAGPpKB7FahF1Oec9/8AKiBTYFep3ABFhyAzPHVV3U7qei/SOcngBNpSYHfex+xgMNUquHxVTuMJzaxnzOHVxA/8FuY6gW4Sgwvcf6lV0w1shjA0CBE5ujM5p9CkKVCiz/t0ml3Vzd93W7itzA4ik11GkQ1+9Sc05EtNRznEmcpkA9i859WVavUTemy/7Y3JZIo4vB1qlUQ4t3SLbwjWB04WzVqr7NU90log7u98MTIOg8M1rs2aG1SHbu8JFhYXA8AB4qw2kbzEAG8Xz49FleeMrR08FmZMpDDsoM95vEkAEB0zPeuWxNcveXG5JWlt7FEndn4RcydSsQT6jXxW53tYnSj3Y57RedbKniCfkmQbniB/jzn6KzUqBoLjp4nQKk3iczc9fVkloXsRScfC/chKISGSkphSpm0cPQTXOJMN7ToPuVYRCckMLhd6qOoSGHGonmb/AFWjsTD/ABxpp1UkQnsM/Ug/06A4DyXAkrtf1Mrf1abf8QuJXWwqtSRyqn5DmRIkGNbwSNYMGE1FLdtP5V5ACLoEQdOkHhzQSQApSRgQeOnDnPgkAmAd2wyvNhnbiNECkkgBAJFvDyR0/KBQBr0rp1SjmhRCuNppXAy3MhTMvcCDym0aqxWw3r+VVLISYDvczY96vbF9l62LqFlABxAkkmGgaSeaqtq8R66LT2NiiyoC1xbNpBIInI24GFED0HbOHqteS6m4N+EAxI4ESJHNNxTWyyoCW74AtEBrr27lHgvanEssT7wf7xP/ALCD9VqMxuGxMCtRLHC4c3jxtB7wVyZf+c4XyS0ZoVdPdETceHu3miXOa2Wi5tEuJHyqbHYsClreZ7ND2wrjPZhm7NCpOpBOnUR3QsPb1TdBbM6Hs9FUyo5ZZmTg76HHbQJLrGNSM2ns07FWGJIHxWLtc29+napaxk9TPYEDUAlxyaPQQ/JuSstCPFVpcGjJtz1OXcL9qjJVRtSOpM9pzsp9+UpIkhwUjVG1Pc+Bbs6qJIa4y6BaRc9OHOJUwZFuCj3YFr69qlDlJPQQWBdD7N4IlwPPz/hYdFtwvQfZrCAUi46A+KaKqrsjyz9Q6u9ijyC5aFue2NbexT+v8hYa7lJWgkcqW4SRa0ceZk35Wt2IEpFIiwP2VhELSJuCRyMfdABBKEAGUZ80Eg716zQAvXenMjWY5RPimj12IkpgNTu1IFCUgNqitCiFAMLGn5Vik0hVgT+5lVquBB5dVp4dsqaphZyy8uaVwOe9wRMdPXcntdF3De4Xhaj8GozgkrgbOwNrBzROfynut1t9F1WAoi2oXnmGpbro0dbt0Priul2RtdzCAZI8fWam4OUboV7M73DH3TXOm0HvXAe0GKlxHZ912FfHA4feac4GYm0uNu5ed7UqEuJnvXJnvqbaK7lQnMqjtCt8LW/5GT0b/P0U9WpkPosjF15qE8LffxKhGN3c1t6WJXZiFaaqtI2BKssKhImh1B2aex0ye7p/KrsGnE+AU6iyRKCpaDdOH5CYxivYGid4WzCitxvYvYHA5cV2zXe6wTnG1iqOwtlSL/n+Ez9QMaKWE3BmRC0U4XkjFWnoeKbQrb1Vx4kqvUgn4ZjSSCY55BF5k+ab9F2lojniI9ckEkUwE4Qb8tZ05JOOsRPcOV0EUgCQkDf16KAukUwCQk532Q3UkAEJkJxlBAHo9LZ8px2XyWmylCs0wFkzk7GCMEWq7RpytU4UFQuwkZJZgsU34GUxuB5LTo8Cp/24N0s4WMSrs1MdSgg+p1+/aujp0BqocbgPhMDmOoVtKpZ6kJR0KmKfApgTBZPWYafFpXP48XWticYajgD/ANNjWCOALnf/AEszHNWCsrSZvovRGTWf8x0ErCiQDx81sbRMUXHjbvKxaNQWulTWly6T1NGnkFKx8qEP80aIht9T4KposRYot8fpp65qZqr0HZnj9FKHKtk0aOFI1XRbI2SXOBHrkuawFEvcAPRXq/stsndpiQiEczsQqSyq5ewlAMpyeC8p/U7au8d1eoe0mNFOnHKexeBe0+PNWqTpK6GHhqc6pK5ikpqeR5JpXRM4uSCJQhACRn1zQRJ9dUgFMJRp69XQSTAKI4Sl6800FABJSMJFIhAHtbMU05t8QpwGeiFlNDefX0VKHRk8DsP03lxVVZ2Hh4djSa5uikhhzWczEt69J81I2+RU1ORS6MEW3YNpyKVOjGqpGq4GCbcb/RWPf2+6leRX9OH+l1tCcip6dAlZVPFEXkEcgZ+q0KGK5EdiWdrcX0U9mYO18NGIfI0b1yWbtHAGCQT4H6rc2sf688WNPcXD7JjqMhKTuEft0PPNssIY2TIk2gcOSyGUrrrvafZxIECwlc3hxBupR0iW3ux/uLi2iJYZgE/XPPNWg8EhSYRkmeaq1LrohFJ4GncrOGwbyflW5hQzI9V0uxqTC6QEZL7kXOwvZH2UMtc4L0U7tNnAAKtg6rWMWNt7bMtI0HiVYlGmrLcyVJOb1OT9t9skh3F3gNF5bXwxJJXZbWearyTks1+BWuk8qKJHLvw6iNAzzXR1dnqpUwC0KZFow/d8EwhatTBqs/DKVxFIpKd1BMNNAiMIo7qBEFMBIyhKSACfXr1khCQKCAPWKz4n5p7TKibhnGbOadDNu1bDsOfx/KH7bqvPqdj0OS71KTKDojXjeD2SrLZaPUfWU+vgC4/Du85lCpgnNHwnqDJ8bpqp5E6a/wAJaTiefSc+5TUagPzUyZ5FZtLe1Jb2W8lDUMO+HdnmSB4ELRCa2ZkqUnujfbhz/a0nlw6FWjs8+pWRs/bWp7xcfdbNHabH6g94KsksxTG8TG27h90Nfex3T0Nx4iO1HZ9Sea6GphG1aZY4SHCOa5Wpg34apuvt/i7+1w9aJKJCT1uT7V2cCJXE7Tw7BlmvRW1Q9sOsfBcN7QYEsceGaLWHBnMVHkGy0dkSWqkWSbLV2Th3ZeoSSLmzX2fs5ziu02ZghTA9XWdsDZT3ZZDM6Bb+IxlPDi3xO4/woTqRpogk5vQtOqBjZeY5Lndp4unVMacllbV2y+qTmAswP5rF9d3uaelbWpo1NjtPyuVSrsh40lGninDiR64qxS2oBmfIq+OJfcplhmjKqYMjMKtUwy6huJa4aEKOrgWFaI4iLKJUJI5Gpg1Vq4JdXW2RwMqjWwDhmFpjVTKHG25y1XBKrUwa6mphVXqYJWqoRynLOwyhNKF0dXAKnVwCsUrkbGLuIBvrzWhVwkKs+hCmmIryjvJz2QmQmB7uxhGZBPYmHECY+6s7iRb1Xlbo9VYrufyKfvSpHN7FGGg5GeiLhYDqAKhrYMHTJTFp/tB77J7Z1B6lSUmiLimUXYJFtCLjeB6rQDQhAHBSVaSIOjFjMNj3MzuOZWm3adN7d2o2RwgELP8Adc4UjaQGq0RxK7oyzwt9mXMNsei75HFv+0/EPuO9ZPtF7E1qn+mWEdYPiFosfGRjtSftWoMjPUqbxCexn6WaZyeG/Tiu03A67zfut3Aex7KV6rwY/tb5uPkrL9qVD+VWqVy7VUTrytoXRwrf5MvYjaQA3GANaMgFm1BOg7UoTizqsTqN7myNKMVZFKowagKpWwzVquYCoHUYySzFqMQ0nD+fuEx1UxG6SfWuS2H4EZwJzVSrQbE7wTUh5UyowkDKJ5Dy81MysQg+nGueSYQnmIuki5TxilbiAc/uPus8RMT67bpxBGSmqjRnlh4yLb8KxwVOtsrgU5tQjKOh8iLhPO0IE7ruwT9FqhiWjHUwttjMrYMjMKpUwi6EYsO0z4x5qOrg2u5FbIV4sySpSicvVwIVKrgV1FfZ5HNU6mH5LSqhU0crWwSrnCdF1FXCKo7Z6tVQg0er7qXUFNgj8gn6KTd5eIXmT09xjxNr+CbTpcTPdJUvqySB3Gn1ZLdv+EYjj3ISgQd1RmmpQECmBGWHijTnW6kCEFAA3kt4FFN3RMgIARYE0UQnb44+KcCOKAI3U+aYwOH9tuKnKi3TKNHuJq42q0dFF7vmpnc4Qa3lCg4u41oRtoqOrggfmAPUSrJRKWUV2ZGM2eXQG2A4fZQYnZx1HaP4MrbNATP4UBdGZHeLpElJmD7ottuuB7b9uSTd8zDCYzgz9FtvY0jI/RUMXgmH5nEDKJAcRyIzUlqNy0KVSrMWhRbt4kTpBk9CFe//AD91ou53AuIJjTRVn05uWgiRcxI70JobV1cgL9Dnw/KDakcR1PlKs4lrQQHEgnLny4KF9HhJ5RKmpFUoJkjMcpDuuzCoOnVNYSL6dsd+YWmFVxMlTDp9izW2f/iZVI4c8FMzFuBFjB5gx2q1+76LXGuu5hlQd9Dsmjv4RKBpnQHxXkTs08LN0vnj2b+p8c+j1v3ZPHuKTRx+hXkSDkdJ549h1Pjn0evimct2ed0PdHge4ryUIlN4Tzx7F1Vu3J6yGngUTTPAryMJxzS6X+uPYdV45PWhTPA9xQcw8D2heTFMfqn0v9cew6rxyeuCmeB7ikWnmewryUJpR0vnj2PqvHPo9adQJzE9l+9QO2e7QuGUiJy65LyxFNYZr5cexdT/ADyeqVMM4fLv9DcfdIGplu+C8qckjpvPHsOp8c+j0yq2rLviADQDdlo15p9PEg5etOC8nf8A6h6KrV+ZvTzVywiffgj1eXtyeyxvHdtOoyPcbpzaZHzX7F5Divn9cE8ZFVvCeeCaxV+3J606ieY7yFH+2JOV+kT1XluiSg8Jf5cDeJ8c+j0+tg3Gwc9otYgOA6E6d6jrYZ0WZJ4+gvNBqmU1DpH+3HsFiV+vJ6Uxrg2HDwMd6qPgcAeB1XntRQFCwV/lx7J9YktI8+j0Juz7zu9jSd2OmSVVp4Edh8V51hvJSvTeDf7cexLGK348+jvKlPiFVdRdm0dl4PbFlxKamsLb5cexSxSfx59HX4t263eIdzEX7wIPggwkiRJByXJUslA7NXLD6blP1tdj/9k="/>
          <p:cNvSpPr>
            <a:spLocks noChangeAspect="1" noChangeArrowheads="1"/>
          </p:cNvSpPr>
          <p:nvPr/>
        </p:nvSpPr>
        <p:spPr bwMode="auto">
          <a:xfrm>
            <a:off x="0" y="-914400"/>
            <a:ext cx="2390775" cy="19145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4" name="Picture 6" descr="http://cfp.ist.utl.pt/geg/projects/aerocap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9223" y="4425663"/>
            <a:ext cx="2818212" cy="224945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96216" y="6027003"/>
            <a:ext cx="2518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Low-level winds are major source of error for parachute landings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625" y="1112604"/>
            <a:ext cx="8305942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+mn-lt"/>
              </a:rPr>
              <a:t>A </a:t>
            </a:r>
            <a:r>
              <a:rPr lang="en-US" sz="2000" dirty="0">
                <a:latin typeface="+mn-lt"/>
              </a:rPr>
              <a:t>multifunctional </a:t>
            </a:r>
            <a:r>
              <a:rPr lang="en-US" sz="2000" dirty="0" err="1">
                <a:latin typeface="+mn-lt"/>
              </a:rPr>
              <a:t>lidar</a:t>
            </a:r>
            <a:r>
              <a:rPr lang="en-US" sz="2000" dirty="0">
                <a:latin typeface="+mn-lt"/>
              </a:rPr>
              <a:t> instrument </a:t>
            </a:r>
            <a:r>
              <a:rPr lang="en-US" sz="2000" dirty="0" smtClean="0">
                <a:latin typeface="+mn-lt"/>
              </a:rPr>
              <a:t>is being proposed that capitalizes </a:t>
            </a:r>
            <a:r>
              <a:rPr lang="en-US" sz="2000" dirty="0">
                <a:latin typeface="+mn-lt"/>
              </a:rPr>
              <a:t>on recent advances achieved by </a:t>
            </a:r>
            <a:r>
              <a:rPr lang="en-US" sz="2000" dirty="0" err="1">
                <a:latin typeface="+mn-lt"/>
              </a:rPr>
              <a:t>LaRC</a:t>
            </a:r>
            <a:r>
              <a:rPr lang="en-US" sz="2000" dirty="0">
                <a:latin typeface="+mn-lt"/>
              </a:rPr>
              <a:t> on highly efficient lasers and advanced coherent </a:t>
            </a:r>
            <a:r>
              <a:rPr lang="en-US" sz="2000" dirty="0" err="1">
                <a:latin typeface="+mn-lt"/>
              </a:rPr>
              <a:t>lidar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components</a:t>
            </a:r>
          </a:p>
          <a:p>
            <a:pPr marL="342900" indent="-342900">
              <a:spcAft>
                <a:spcPts val="12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 err="1" smtClean="0">
                <a:latin typeface="+mn-lt"/>
              </a:rPr>
              <a:t>Lidar</a:t>
            </a:r>
            <a:r>
              <a:rPr lang="en-US" sz="2000" dirty="0" smtClean="0">
                <a:latin typeface="+mn-lt"/>
              </a:rPr>
              <a:t> will be capable of providing global profiles of major Mars atmospheric parameters: </a:t>
            </a:r>
            <a:r>
              <a:rPr lang="en-US" sz="2000" b="1" i="1" dirty="0" smtClean="0">
                <a:solidFill>
                  <a:srgbClr val="0070C0"/>
                </a:solidFill>
                <a:latin typeface="+mn-lt"/>
              </a:rPr>
              <a:t>Winds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b="1" i="1" dirty="0" smtClean="0">
                <a:solidFill>
                  <a:srgbClr val="0070C0"/>
                </a:solidFill>
                <a:latin typeface="+mn-lt"/>
              </a:rPr>
              <a:t>Density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b="1" i="1" dirty="0" smtClean="0">
                <a:solidFill>
                  <a:srgbClr val="0070C0"/>
                </a:solidFill>
                <a:latin typeface="+mn-lt"/>
              </a:rPr>
              <a:t>Temperature</a:t>
            </a:r>
            <a:r>
              <a:rPr lang="en-US" sz="2000" dirty="0" smtClean="0">
                <a:latin typeface="+mn-lt"/>
              </a:rPr>
              <a:t>, and </a:t>
            </a:r>
            <a:r>
              <a:rPr lang="en-US" sz="2000" b="1" i="1" dirty="0" smtClean="0">
                <a:solidFill>
                  <a:srgbClr val="0070C0"/>
                </a:solidFill>
                <a:latin typeface="+mn-lt"/>
              </a:rPr>
              <a:t>Aerosols</a:t>
            </a:r>
            <a:r>
              <a:rPr lang="en-US" sz="2000" dirty="0" smtClean="0">
                <a:latin typeface="+mn-lt"/>
              </a:rPr>
              <a:t>.  </a:t>
            </a:r>
            <a:endParaRPr lang="en-US" sz="2000" dirty="0">
              <a:latin typeface="+mn-lt"/>
            </a:endParaRPr>
          </a:p>
          <a:p>
            <a:pPr marL="342900" lvl="1" indent="-342900"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+mn-lt"/>
              </a:rPr>
              <a:t>Proposed Mars </a:t>
            </a:r>
            <a:r>
              <a:rPr lang="en-US" sz="2000" dirty="0" err="1">
                <a:latin typeface="+mn-lt"/>
              </a:rPr>
              <a:t>lidar</a:t>
            </a:r>
            <a:r>
              <a:rPr lang="en-US" sz="2000" dirty="0">
                <a:latin typeface="+mn-lt"/>
              </a:rPr>
              <a:t> is substantially smaller than the ones proposed for Earth-orbiting </a:t>
            </a:r>
            <a:r>
              <a:rPr lang="en-US" sz="2000" dirty="0" err="1">
                <a:latin typeface="+mn-lt"/>
              </a:rPr>
              <a:t>lidars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by taking advantage of:</a:t>
            </a:r>
            <a:endParaRPr lang="en-US" sz="2000" dirty="0">
              <a:latin typeface="+mn-lt"/>
            </a:endParaRPr>
          </a:p>
          <a:p>
            <a:pPr marL="460375" lvl="1" indent="-233363"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Mars </a:t>
            </a:r>
            <a:r>
              <a:rPr lang="en-US" sz="2000" dirty="0" smtClean="0">
                <a:latin typeface="+mn-lt"/>
              </a:rPr>
              <a:t>higher aerosol mixing ratio </a:t>
            </a:r>
          </a:p>
          <a:p>
            <a:pPr marL="460375" lvl="1" indent="-233363"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en-US" sz="2000" dirty="0" smtClean="0">
                <a:latin typeface="+mn-lt"/>
              </a:rPr>
              <a:t>Low atmospheric </a:t>
            </a:r>
            <a:r>
              <a:rPr lang="en-US" sz="2000" dirty="0">
                <a:latin typeface="+mn-lt"/>
              </a:rPr>
              <a:t>density </a:t>
            </a:r>
            <a:r>
              <a:rPr lang="en-US" sz="2000" dirty="0" smtClean="0">
                <a:latin typeface="+mn-lt"/>
              </a:rPr>
              <a:t>and dominance by CO</a:t>
            </a:r>
            <a:r>
              <a:rPr lang="en-US" sz="2000" baseline="-25000" dirty="0" smtClean="0">
                <a:latin typeface="+mn-lt"/>
              </a:rPr>
              <a:t>2</a:t>
            </a:r>
          </a:p>
          <a:p>
            <a:pPr marL="460375" lvl="1" indent="-233363">
              <a:spcAft>
                <a:spcPts val="1200"/>
              </a:spcAft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en-US" sz="2000" dirty="0" smtClean="0">
                <a:latin typeface="+mn-lt"/>
              </a:rPr>
              <a:t>Relaxed measurement accuracy and resolution </a:t>
            </a:r>
            <a:endParaRPr lang="en-US" sz="2000" dirty="0">
              <a:latin typeface="+mn-lt"/>
            </a:endParaRPr>
          </a:p>
          <a:p>
            <a:pPr marL="342900" indent="-342900">
              <a:spcAft>
                <a:spcPts val="12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+mn-lt"/>
              </a:rPr>
              <a:t>Single </a:t>
            </a:r>
            <a:r>
              <a:rPr lang="en-US" sz="2000" dirty="0">
                <a:latin typeface="+mn-lt"/>
              </a:rPr>
              <a:t>instrument offers higher reliability and significant reduction in complexity, mass, volume, and power compared </a:t>
            </a:r>
            <a:r>
              <a:rPr lang="en-US" sz="2000" dirty="0" smtClean="0">
                <a:latin typeface="+mn-lt"/>
              </a:rPr>
              <a:t>to </a:t>
            </a:r>
            <a:r>
              <a:rPr lang="en-US" sz="2000" dirty="0">
                <a:latin typeface="+mn-lt"/>
              </a:rPr>
              <a:t>multiple </a:t>
            </a:r>
            <a:r>
              <a:rPr lang="en-US" sz="2000" dirty="0" smtClean="0">
                <a:latin typeface="+mn-lt"/>
              </a:rPr>
              <a:t>systems</a:t>
            </a: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711200" y="76200"/>
            <a:ext cx="7743825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2800" i="1" dirty="0">
                <a:latin typeface="Calibri" pitchFamily="34" charset="0"/>
              </a:rPr>
              <a:t>Multi-functional </a:t>
            </a:r>
            <a:r>
              <a:rPr lang="en-US" sz="2800" i="1" dirty="0" smtClean="0">
                <a:latin typeface="Calibri" pitchFamily="34" charset="0"/>
              </a:rPr>
              <a:t>Mars Atmospheric Lidar</a:t>
            </a:r>
            <a:endParaRPr lang="en-US" sz="2800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4706" y="4612943"/>
            <a:ext cx="4486984" cy="224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ounded Rectangle 47"/>
          <p:cNvSpPr/>
          <p:nvPr/>
        </p:nvSpPr>
        <p:spPr>
          <a:xfrm>
            <a:off x="177421" y="5704765"/>
            <a:ext cx="5022376" cy="95534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781792" y="2005985"/>
            <a:ext cx="4384675" cy="1812925"/>
          </a:xfrm>
          <a:custGeom>
            <a:avLst/>
            <a:gdLst>
              <a:gd name="connsiteX0" fmla="*/ 0 w 2513949"/>
              <a:gd name="connsiteY0" fmla="*/ 31262 h 1083734"/>
              <a:gd name="connsiteX1" fmla="*/ 1008185 w 2513949"/>
              <a:gd name="connsiteY1" fmla="*/ 39077 h 1083734"/>
              <a:gd name="connsiteX2" fmla="*/ 1172308 w 2513949"/>
              <a:gd name="connsiteY2" fmla="*/ 78154 h 1083734"/>
              <a:gd name="connsiteX3" fmla="*/ 1281723 w 2513949"/>
              <a:gd name="connsiteY3" fmla="*/ 508000 h 1083734"/>
              <a:gd name="connsiteX4" fmla="*/ 1406769 w 2513949"/>
              <a:gd name="connsiteY4" fmla="*/ 1031631 h 1083734"/>
              <a:gd name="connsiteX5" fmla="*/ 1508369 w 2513949"/>
              <a:gd name="connsiteY5" fmla="*/ 820616 h 1083734"/>
              <a:gd name="connsiteX6" fmla="*/ 1570892 w 2513949"/>
              <a:gd name="connsiteY6" fmla="*/ 343877 h 1083734"/>
              <a:gd name="connsiteX7" fmla="*/ 1586523 w 2513949"/>
              <a:gd name="connsiteY7" fmla="*/ 132862 h 1083734"/>
              <a:gd name="connsiteX8" fmla="*/ 1641231 w 2513949"/>
              <a:gd name="connsiteY8" fmla="*/ 39077 h 1083734"/>
              <a:gd name="connsiteX9" fmla="*/ 1938215 w 2513949"/>
              <a:gd name="connsiteY9" fmla="*/ 31262 h 1083734"/>
              <a:gd name="connsiteX10" fmla="*/ 2430585 w 2513949"/>
              <a:gd name="connsiteY10" fmla="*/ 46892 h 1083734"/>
              <a:gd name="connsiteX11" fmla="*/ 2438400 w 2513949"/>
              <a:gd name="connsiteY11" fmla="*/ 39077 h 1083734"/>
              <a:gd name="connsiteX0" fmla="*/ 0 w 2648113"/>
              <a:gd name="connsiteY0" fmla="*/ 31262 h 1083734"/>
              <a:gd name="connsiteX1" fmla="*/ 1008185 w 2648113"/>
              <a:gd name="connsiteY1" fmla="*/ 39077 h 1083734"/>
              <a:gd name="connsiteX2" fmla="*/ 1172308 w 2648113"/>
              <a:gd name="connsiteY2" fmla="*/ 78154 h 1083734"/>
              <a:gd name="connsiteX3" fmla="*/ 1281723 w 2648113"/>
              <a:gd name="connsiteY3" fmla="*/ 508000 h 1083734"/>
              <a:gd name="connsiteX4" fmla="*/ 1406769 w 2648113"/>
              <a:gd name="connsiteY4" fmla="*/ 1031631 h 1083734"/>
              <a:gd name="connsiteX5" fmla="*/ 1508369 w 2648113"/>
              <a:gd name="connsiteY5" fmla="*/ 820616 h 1083734"/>
              <a:gd name="connsiteX6" fmla="*/ 1570892 w 2648113"/>
              <a:gd name="connsiteY6" fmla="*/ 343877 h 1083734"/>
              <a:gd name="connsiteX7" fmla="*/ 1586523 w 2648113"/>
              <a:gd name="connsiteY7" fmla="*/ 132862 h 1083734"/>
              <a:gd name="connsiteX8" fmla="*/ 1641231 w 2648113"/>
              <a:gd name="connsiteY8" fmla="*/ 39077 h 1083734"/>
              <a:gd name="connsiteX9" fmla="*/ 1938215 w 2648113"/>
              <a:gd name="connsiteY9" fmla="*/ 31262 h 1083734"/>
              <a:gd name="connsiteX10" fmla="*/ 2430585 w 2648113"/>
              <a:gd name="connsiteY10" fmla="*/ 46892 h 1083734"/>
              <a:gd name="connsiteX11" fmla="*/ 2610339 w 2648113"/>
              <a:gd name="connsiteY11" fmla="*/ 54708 h 108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48113" h="1083734">
                <a:moveTo>
                  <a:pt x="0" y="31262"/>
                </a:moveTo>
                <a:lnTo>
                  <a:pt x="1008185" y="39077"/>
                </a:lnTo>
                <a:cubicBezTo>
                  <a:pt x="1203570" y="46892"/>
                  <a:pt x="1126718" y="0"/>
                  <a:pt x="1172308" y="78154"/>
                </a:cubicBezTo>
                <a:cubicBezTo>
                  <a:pt x="1217898" y="156308"/>
                  <a:pt x="1242646" y="349087"/>
                  <a:pt x="1281723" y="508000"/>
                </a:cubicBezTo>
                <a:cubicBezTo>
                  <a:pt x="1320800" y="666913"/>
                  <a:pt x="1368995" y="979528"/>
                  <a:pt x="1406769" y="1031631"/>
                </a:cubicBezTo>
                <a:cubicBezTo>
                  <a:pt x="1444543" y="1083734"/>
                  <a:pt x="1481015" y="935242"/>
                  <a:pt x="1508369" y="820616"/>
                </a:cubicBezTo>
                <a:cubicBezTo>
                  <a:pt x="1535723" y="705990"/>
                  <a:pt x="1557866" y="458503"/>
                  <a:pt x="1570892" y="343877"/>
                </a:cubicBezTo>
                <a:cubicBezTo>
                  <a:pt x="1583918" y="229251"/>
                  <a:pt x="1574800" y="183662"/>
                  <a:pt x="1586523" y="132862"/>
                </a:cubicBezTo>
                <a:cubicBezTo>
                  <a:pt x="1598246" y="82062"/>
                  <a:pt x="1582616" y="56010"/>
                  <a:pt x="1641231" y="39077"/>
                </a:cubicBezTo>
                <a:cubicBezTo>
                  <a:pt x="1699846" y="22144"/>
                  <a:pt x="1806656" y="29960"/>
                  <a:pt x="1938215" y="31262"/>
                </a:cubicBezTo>
                <a:cubicBezTo>
                  <a:pt x="2069774" y="32565"/>
                  <a:pt x="2318565" y="42984"/>
                  <a:pt x="2430585" y="46892"/>
                </a:cubicBezTo>
                <a:cubicBezTo>
                  <a:pt x="2542605" y="50800"/>
                  <a:pt x="2648113" y="59266"/>
                  <a:pt x="2610339" y="54708"/>
                </a:cubicBezTo>
              </a:path>
            </a:pathLst>
          </a:cu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6041055" y="1958360"/>
            <a:ext cx="227012" cy="211137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 flipV="1">
            <a:off x="6159639" y="1985347"/>
            <a:ext cx="227013" cy="21113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668637" y="2251029"/>
            <a:ext cx="71120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896342" y="2794972"/>
            <a:ext cx="465138" cy="793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-149243" y="2777296"/>
            <a:ext cx="30175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83330" y="4293993"/>
            <a:ext cx="70647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442" name="TextBox 22"/>
          <p:cNvSpPr txBox="1">
            <a:spLocks noChangeArrowheads="1"/>
          </p:cNvSpPr>
          <p:nvPr/>
        </p:nvSpPr>
        <p:spPr bwMode="auto">
          <a:xfrm>
            <a:off x="8210789" y="4259379"/>
            <a:ext cx="3177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 smtClean="0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endParaRPr lang="en-US" sz="2000" i="1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18443" name="TextBox 23"/>
          <p:cNvSpPr txBox="1">
            <a:spLocks noChangeArrowheads="1"/>
          </p:cNvSpPr>
          <p:nvPr/>
        </p:nvSpPr>
        <p:spPr bwMode="auto">
          <a:xfrm>
            <a:off x="2178738" y="2232641"/>
            <a:ext cx="16954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/>
              <a:t>Wind velocity (Doppler shift)</a:t>
            </a:r>
          </a:p>
        </p:txBody>
      </p:sp>
      <p:sp>
        <p:nvSpPr>
          <p:cNvPr id="18444" name="TextBox 24"/>
          <p:cNvSpPr txBox="1">
            <a:spLocks noChangeArrowheads="1"/>
          </p:cNvSpPr>
          <p:nvPr/>
        </p:nvSpPr>
        <p:spPr bwMode="auto">
          <a:xfrm>
            <a:off x="4399580" y="2615585"/>
            <a:ext cx="27245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Density and Temperature (Absorption spectral </a:t>
            </a:r>
            <a:r>
              <a:rPr lang="en-US" sz="1600" dirty="0" smtClean="0"/>
              <a:t>relative strength </a:t>
            </a:r>
            <a:r>
              <a:rPr lang="en-US" sz="1600" dirty="0"/>
              <a:t>and width)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H="1">
            <a:off x="801986" y="3200814"/>
            <a:ext cx="219456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6" name="TextBox 30"/>
          <p:cNvSpPr txBox="1">
            <a:spLocks noChangeArrowheads="1"/>
          </p:cNvSpPr>
          <p:nvPr/>
        </p:nvSpPr>
        <p:spPr bwMode="auto">
          <a:xfrm>
            <a:off x="1873085" y="2988268"/>
            <a:ext cx="2125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/>
              <a:t>Aerosols </a:t>
            </a:r>
            <a:r>
              <a:rPr lang="en-US" sz="1600" dirty="0"/>
              <a:t>and </a:t>
            </a:r>
            <a:r>
              <a:rPr lang="en-US" sz="1600" dirty="0" smtClean="0"/>
              <a:t>clouds </a:t>
            </a:r>
            <a:r>
              <a:rPr lang="en-US" sz="1600" dirty="0"/>
              <a:t>concentration </a:t>
            </a:r>
          </a:p>
          <a:p>
            <a:r>
              <a:rPr lang="en-US" sz="1600" dirty="0"/>
              <a:t>(Signal Intensity)</a:t>
            </a:r>
          </a:p>
        </p:txBody>
      </p:sp>
      <p:sp>
        <p:nvSpPr>
          <p:cNvPr id="33" name="Oval 32"/>
          <p:cNvSpPr/>
          <p:nvPr/>
        </p:nvSpPr>
        <p:spPr>
          <a:xfrm>
            <a:off x="2727942" y="2036147"/>
            <a:ext cx="44450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099417" y="2040910"/>
            <a:ext cx="44450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482005" y="2048847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797917" y="2490172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918567" y="3048972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040805" y="3583960"/>
            <a:ext cx="46037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302742" y="3198197"/>
            <a:ext cx="44450" cy="44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353542" y="2661622"/>
            <a:ext cx="44450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474192" y="2048847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853605" y="2029797"/>
            <a:ext cx="46037" cy="44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57" name="TextBox 46"/>
          <p:cNvSpPr txBox="1">
            <a:spLocks noChangeArrowheads="1"/>
          </p:cNvSpPr>
          <p:nvPr/>
        </p:nvSpPr>
        <p:spPr bwMode="auto">
          <a:xfrm>
            <a:off x="457155" y="1310043"/>
            <a:ext cx="132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Signal Intensity</a:t>
            </a:r>
          </a:p>
        </p:txBody>
      </p:sp>
      <p:sp>
        <p:nvSpPr>
          <p:cNvPr id="18458" name="Rectangle 67"/>
          <p:cNvSpPr>
            <a:spLocks noChangeArrowheads="1"/>
          </p:cNvSpPr>
          <p:nvPr/>
        </p:nvSpPr>
        <p:spPr bwMode="auto">
          <a:xfrm>
            <a:off x="1569054" y="101600"/>
            <a:ext cx="60995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i="1" dirty="0" smtClean="0">
                <a:latin typeface="Calibri" pitchFamily="34" charset="0"/>
              </a:rPr>
              <a:t>Principle </a:t>
            </a:r>
            <a:r>
              <a:rPr lang="en-US" sz="3200" i="1" dirty="0">
                <a:latin typeface="Calibri" pitchFamily="34" charset="0"/>
              </a:rPr>
              <a:t>of Mars Atmospheric </a:t>
            </a:r>
            <a:r>
              <a:rPr lang="en-US" sz="3200" i="1" dirty="0" err="1">
                <a:latin typeface="Calibri" pitchFamily="34" charset="0"/>
              </a:rPr>
              <a:t>Lidar</a:t>
            </a:r>
            <a:endParaRPr lang="en-US" sz="3200" i="1" dirty="0">
              <a:latin typeface="Calibri" pitchFamily="34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rot="5400000">
            <a:off x="2742823" y="1546345"/>
            <a:ext cx="497148" cy="431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>
            <a:off x="2913478" y="1731762"/>
            <a:ext cx="498262" cy="755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61" name="TextBox 55"/>
          <p:cNvSpPr txBox="1">
            <a:spLocks noChangeArrowheads="1"/>
          </p:cNvSpPr>
          <p:nvPr/>
        </p:nvSpPr>
        <p:spPr bwMode="auto">
          <a:xfrm>
            <a:off x="1985443" y="985222"/>
            <a:ext cx="2854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/>
              <a:t>Laser Pulses tuned to a set of discrete frequencies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rot="16200000" flipH="1">
            <a:off x="3310555" y="2915622"/>
            <a:ext cx="166370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797917" y="2067897"/>
            <a:ext cx="563563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6200000" flipH="1">
            <a:off x="3099216" y="1621608"/>
            <a:ext cx="514611" cy="2985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220872" y="1520423"/>
            <a:ext cx="1610436" cy="4913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364174" y="1766082"/>
            <a:ext cx="607325" cy="68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456070" y="2824690"/>
            <a:ext cx="150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rotational transition line</a:t>
            </a:r>
            <a:endParaRPr lang="en-US" sz="1600" dirty="0"/>
          </a:p>
        </p:txBody>
      </p:sp>
      <p:cxnSp>
        <p:nvCxnSpPr>
          <p:cNvPr id="72" name="Straight Arrow Connector 71"/>
          <p:cNvCxnSpPr/>
          <p:nvPr/>
        </p:nvCxnSpPr>
        <p:spPr>
          <a:xfrm rot="10800000">
            <a:off x="7568207" y="2583149"/>
            <a:ext cx="405440" cy="3105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41"/>
          <p:cNvSpPr/>
          <p:nvPr/>
        </p:nvSpPr>
        <p:spPr>
          <a:xfrm>
            <a:off x="6273287" y="2101976"/>
            <a:ext cx="2079925" cy="1652234"/>
          </a:xfrm>
          <a:custGeom>
            <a:avLst/>
            <a:gdLst>
              <a:gd name="connsiteX0" fmla="*/ 0 w 2513949"/>
              <a:gd name="connsiteY0" fmla="*/ 31262 h 1083734"/>
              <a:gd name="connsiteX1" fmla="*/ 1008185 w 2513949"/>
              <a:gd name="connsiteY1" fmla="*/ 39077 h 1083734"/>
              <a:gd name="connsiteX2" fmla="*/ 1172308 w 2513949"/>
              <a:gd name="connsiteY2" fmla="*/ 78154 h 1083734"/>
              <a:gd name="connsiteX3" fmla="*/ 1281723 w 2513949"/>
              <a:gd name="connsiteY3" fmla="*/ 508000 h 1083734"/>
              <a:gd name="connsiteX4" fmla="*/ 1406769 w 2513949"/>
              <a:gd name="connsiteY4" fmla="*/ 1031631 h 1083734"/>
              <a:gd name="connsiteX5" fmla="*/ 1508369 w 2513949"/>
              <a:gd name="connsiteY5" fmla="*/ 820616 h 1083734"/>
              <a:gd name="connsiteX6" fmla="*/ 1570892 w 2513949"/>
              <a:gd name="connsiteY6" fmla="*/ 343877 h 1083734"/>
              <a:gd name="connsiteX7" fmla="*/ 1586523 w 2513949"/>
              <a:gd name="connsiteY7" fmla="*/ 132862 h 1083734"/>
              <a:gd name="connsiteX8" fmla="*/ 1641231 w 2513949"/>
              <a:gd name="connsiteY8" fmla="*/ 39077 h 1083734"/>
              <a:gd name="connsiteX9" fmla="*/ 1938215 w 2513949"/>
              <a:gd name="connsiteY9" fmla="*/ 31262 h 1083734"/>
              <a:gd name="connsiteX10" fmla="*/ 2430585 w 2513949"/>
              <a:gd name="connsiteY10" fmla="*/ 46892 h 1083734"/>
              <a:gd name="connsiteX11" fmla="*/ 2438400 w 2513949"/>
              <a:gd name="connsiteY11" fmla="*/ 39077 h 1083734"/>
              <a:gd name="connsiteX0" fmla="*/ 0 w 2648113"/>
              <a:gd name="connsiteY0" fmla="*/ 31262 h 1083734"/>
              <a:gd name="connsiteX1" fmla="*/ 1008185 w 2648113"/>
              <a:gd name="connsiteY1" fmla="*/ 39077 h 1083734"/>
              <a:gd name="connsiteX2" fmla="*/ 1172308 w 2648113"/>
              <a:gd name="connsiteY2" fmla="*/ 78154 h 1083734"/>
              <a:gd name="connsiteX3" fmla="*/ 1281723 w 2648113"/>
              <a:gd name="connsiteY3" fmla="*/ 508000 h 1083734"/>
              <a:gd name="connsiteX4" fmla="*/ 1406769 w 2648113"/>
              <a:gd name="connsiteY4" fmla="*/ 1031631 h 1083734"/>
              <a:gd name="connsiteX5" fmla="*/ 1508369 w 2648113"/>
              <a:gd name="connsiteY5" fmla="*/ 820616 h 1083734"/>
              <a:gd name="connsiteX6" fmla="*/ 1570892 w 2648113"/>
              <a:gd name="connsiteY6" fmla="*/ 343877 h 1083734"/>
              <a:gd name="connsiteX7" fmla="*/ 1586523 w 2648113"/>
              <a:gd name="connsiteY7" fmla="*/ 132862 h 1083734"/>
              <a:gd name="connsiteX8" fmla="*/ 1641231 w 2648113"/>
              <a:gd name="connsiteY8" fmla="*/ 39077 h 1083734"/>
              <a:gd name="connsiteX9" fmla="*/ 1938215 w 2648113"/>
              <a:gd name="connsiteY9" fmla="*/ 31262 h 1083734"/>
              <a:gd name="connsiteX10" fmla="*/ 2430585 w 2648113"/>
              <a:gd name="connsiteY10" fmla="*/ 46892 h 1083734"/>
              <a:gd name="connsiteX11" fmla="*/ 2610339 w 2648113"/>
              <a:gd name="connsiteY11" fmla="*/ 54708 h 1083734"/>
              <a:gd name="connsiteX0" fmla="*/ 0 w 2648113"/>
              <a:gd name="connsiteY0" fmla="*/ 31262 h 1083734"/>
              <a:gd name="connsiteX1" fmla="*/ 1008185 w 2648113"/>
              <a:gd name="connsiteY1" fmla="*/ 39077 h 1083734"/>
              <a:gd name="connsiteX2" fmla="*/ 1172308 w 2648113"/>
              <a:gd name="connsiteY2" fmla="*/ 78154 h 1083734"/>
              <a:gd name="connsiteX3" fmla="*/ 1281723 w 2648113"/>
              <a:gd name="connsiteY3" fmla="*/ 508000 h 1083734"/>
              <a:gd name="connsiteX4" fmla="*/ 1406769 w 2648113"/>
              <a:gd name="connsiteY4" fmla="*/ 1031631 h 1083734"/>
              <a:gd name="connsiteX5" fmla="*/ 1508369 w 2648113"/>
              <a:gd name="connsiteY5" fmla="*/ 820616 h 1083734"/>
              <a:gd name="connsiteX6" fmla="*/ 1570892 w 2648113"/>
              <a:gd name="connsiteY6" fmla="*/ 343877 h 1083734"/>
              <a:gd name="connsiteX7" fmla="*/ 1586523 w 2648113"/>
              <a:gd name="connsiteY7" fmla="*/ 132862 h 1083734"/>
              <a:gd name="connsiteX8" fmla="*/ 1641231 w 2648113"/>
              <a:gd name="connsiteY8" fmla="*/ 39077 h 1083734"/>
              <a:gd name="connsiteX9" fmla="*/ 1938215 w 2648113"/>
              <a:gd name="connsiteY9" fmla="*/ 31262 h 1083734"/>
              <a:gd name="connsiteX10" fmla="*/ 2430585 w 2648113"/>
              <a:gd name="connsiteY10" fmla="*/ 31422 h 1083734"/>
              <a:gd name="connsiteX11" fmla="*/ 2610339 w 2648113"/>
              <a:gd name="connsiteY11" fmla="*/ 54708 h 1083734"/>
              <a:gd name="connsiteX0" fmla="*/ 0 w 2657304"/>
              <a:gd name="connsiteY0" fmla="*/ 31262 h 1083734"/>
              <a:gd name="connsiteX1" fmla="*/ 1008185 w 2657304"/>
              <a:gd name="connsiteY1" fmla="*/ 39077 h 1083734"/>
              <a:gd name="connsiteX2" fmla="*/ 1172308 w 2657304"/>
              <a:gd name="connsiteY2" fmla="*/ 78154 h 1083734"/>
              <a:gd name="connsiteX3" fmla="*/ 1281723 w 2657304"/>
              <a:gd name="connsiteY3" fmla="*/ 508000 h 1083734"/>
              <a:gd name="connsiteX4" fmla="*/ 1406769 w 2657304"/>
              <a:gd name="connsiteY4" fmla="*/ 1031631 h 1083734"/>
              <a:gd name="connsiteX5" fmla="*/ 1508369 w 2657304"/>
              <a:gd name="connsiteY5" fmla="*/ 820616 h 1083734"/>
              <a:gd name="connsiteX6" fmla="*/ 1570892 w 2657304"/>
              <a:gd name="connsiteY6" fmla="*/ 343877 h 1083734"/>
              <a:gd name="connsiteX7" fmla="*/ 1586523 w 2657304"/>
              <a:gd name="connsiteY7" fmla="*/ 132862 h 1083734"/>
              <a:gd name="connsiteX8" fmla="*/ 1641231 w 2657304"/>
              <a:gd name="connsiteY8" fmla="*/ 39077 h 1083734"/>
              <a:gd name="connsiteX9" fmla="*/ 1938215 w 2657304"/>
              <a:gd name="connsiteY9" fmla="*/ 31262 h 1083734"/>
              <a:gd name="connsiteX10" fmla="*/ 2430585 w 2657304"/>
              <a:gd name="connsiteY10" fmla="*/ 31422 h 1083734"/>
              <a:gd name="connsiteX11" fmla="*/ 2619530 w 2657304"/>
              <a:gd name="connsiteY11" fmla="*/ 34082 h 1083734"/>
              <a:gd name="connsiteX0" fmla="*/ 0 w 2657304"/>
              <a:gd name="connsiteY0" fmla="*/ 31262 h 1083734"/>
              <a:gd name="connsiteX1" fmla="*/ 686491 w 2657304"/>
              <a:gd name="connsiteY1" fmla="*/ 39077 h 1083734"/>
              <a:gd name="connsiteX2" fmla="*/ 1172308 w 2657304"/>
              <a:gd name="connsiteY2" fmla="*/ 78154 h 1083734"/>
              <a:gd name="connsiteX3" fmla="*/ 1281723 w 2657304"/>
              <a:gd name="connsiteY3" fmla="*/ 508000 h 1083734"/>
              <a:gd name="connsiteX4" fmla="*/ 1406769 w 2657304"/>
              <a:gd name="connsiteY4" fmla="*/ 1031631 h 1083734"/>
              <a:gd name="connsiteX5" fmla="*/ 1508369 w 2657304"/>
              <a:gd name="connsiteY5" fmla="*/ 820616 h 1083734"/>
              <a:gd name="connsiteX6" fmla="*/ 1570892 w 2657304"/>
              <a:gd name="connsiteY6" fmla="*/ 343877 h 1083734"/>
              <a:gd name="connsiteX7" fmla="*/ 1586523 w 2657304"/>
              <a:gd name="connsiteY7" fmla="*/ 132862 h 1083734"/>
              <a:gd name="connsiteX8" fmla="*/ 1641231 w 2657304"/>
              <a:gd name="connsiteY8" fmla="*/ 39077 h 1083734"/>
              <a:gd name="connsiteX9" fmla="*/ 1938215 w 2657304"/>
              <a:gd name="connsiteY9" fmla="*/ 31262 h 1083734"/>
              <a:gd name="connsiteX10" fmla="*/ 2430585 w 2657304"/>
              <a:gd name="connsiteY10" fmla="*/ 31422 h 1083734"/>
              <a:gd name="connsiteX11" fmla="*/ 2619530 w 2657304"/>
              <a:gd name="connsiteY11" fmla="*/ 34082 h 1083734"/>
              <a:gd name="connsiteX0" fmla="*/ 0 w 2657304"/>
              <a:gd name="connsiteY0" fmla="*/ 32981 h 1083734"/>
              <a:gd name="connsiteX1" fmla="*/ 686491 w 2657304"/>
              <a:gd name="connsiteY1" fmla="*/ 40796 h 1083734"/>
              <a:gd name="connsiteX2" fmla="*/ 1172308 w 2657304"/>
              <a:gd name="connsiteY2" fmla="*/ 79873 h 1083734"/>
              <a:gd name="connsiteX3" fmla="*/ 1244959 w 2657304"/>
              <a:gd name="connsiteY3" fmla="*/ 520032 h 1083734"/>
              <a:gd name="connsiteX4" fmla="*/ 1406769 w 2657304"/>
              <a:gd name="connsiteY4" fmla="*/ 1033350 h 1083734"/>
              <a:gd name="connsiteX5" fmla="*/ 1508369 w 2657304"/>
              <a:gd name="connsiteY5" fmla="*/ 822335 h 1083734"/>
              <a:gd name="connsiteX6" fmla="*/ 1570892 w 2657304"/>
              <a:gd name="connsiteY6" fmla="*/ 345596 h 1083734"/>
              <a:gd name="connsiteX7" fmla="*/ 1586523 w 2657304"/>
              <a:gd name="connsiteY7" fmla="*/ 134581 h 1083734"/>
              <a:gd name="connsiteX8" fmla="*/ 1641231 w 2657304"/>
              <a:gd name="connsiteY8" fmla="*/ 40796 h 1083734"/>
              <a:gd name="connsiteX9" fmla="*/ 1938215 w 2657304"/>
              <a:gd name="connsiteY9" fmla="*/ 32981 h 1083734"/>
              <a:gd name="connsiteX10" fmla="*/ 2430585 w 2657304"/>
              <a:gd name="connsiteY10" fmla="*/ 33141 h 1083734"/>
              <a:gd name="connsiteX11" fmla="*/ 2619530 w 2657304"/>
              <a:gd name="connsiteY11" fmla="*/ 35801 h 1083734"/>
              <a:gd name="connsiteX0" fmla="*/ 0 w 2657304"/>
              <a:gd name="connsiteY0" fmla="*/ 32981 h 1087172"/>
              <a:gd name="connsiteX1" fmla="*/ 686491 w 2657304"/>
              <a:gd name="connsiteY1" fmla="*/ 40796 h 1087172"/>
              <a:gd name="connsiteX2" fmla="*/ 1172308 w 2657304"/>
              <a:gd name="connsiteY2" fmla="*/ 79873 h 1087172"/>
              <a:gd name="connsiteX3" fmla="*/ 1244959 w 2657304"/>
              <a:gd name="connsiteY3" fmla="*/ 520032 h 1087172"/>
              <a:gd name="connsiteX4" fmla="*/ 1406769 w 2657304"/>
              <a:gd name="connsiteY4" fmla="*/ 1033350 h 1087172"/>
              <a:gd name="connsiteX5" fmla="*/ 1572709 w 2657304"/>
              <a:gd name="connsiteY5" fmla="*/ 842962 h 1087172"/>
              <a:gd name="connsiteX6" fmla="*/ 1570892 w 2657304"/>
              <a:gd name="connsiteY6" fmla="*/ 345596 h 1087172"/>
              <a:gd name="connsiteX7" fmla="*/ 1586523 w 2657304"/>
              <a:gd name="connsiteY7" fmla="*/ 134581 h 1087172"/>
              <a:gd name="connsiteX8" fmla="*/ 1641231 w 2657304"/>
              <a:gd name="connsiteY8" fmla="*/ 40796 h 1087172"/>
              <a:gd name="connsiteX9" fmla="*/ 1938215 w 2657304"/>
              <a:gd name="connsiteY9" fmla="*/ 32981 h 1087172"/>
              <a:gd name="connsiteX10" fmla="*/ 2430585 w 2657304"/>
              <a:gd name="connsiteY10" fmla="*/ 33141 h 1087172"/>
              <a:gd name="connsiteX11" fmla="*/ 2619530 w 2657304"/>
              <a:gd name="connsiteY11" fmla="*/ 35801 h 1087172"/>
              <a:gd name="connsiteX0" fmla="*/ 0 w 2657304"/>
              <a:gd name="connsiteY0" fmla="*/ 32981 h 1087172"/>
              <a:gd name="connsiteX1" fmla="*/ 686491 w 2657304"/>
              <a:gd name="connsiteY1" fmla="*/ 40796 h 1087172"/>
              <a:gd name="connsiteX2" fmla="*/ 1172308 w 2657304"/>
              <a:gd name="connsiteY2" fmla="*/ 79873 h 1087172"/>
              <a:gd name="connsiteX3" fmla="*/ 1244959 w 2657304"/>
              <a:gd name="connsiteY3" fmla="*/ 520032 h 1087172"/>
              <a:gd name="connsiteX4" fmla="*/ 1406769 w 2657304"/>
              <a:gd name="connsiteY4" fmla="*/ 1033350 h 1087172"/>
              <a:gd name="connsiteX5" fmla="*/ 1572709 w 2657304"/>
              <a:gd name="connsiteY5" fmla="*/ 842962 h 1087172"/>
              <a:gd name="connsiteX6" fmla="*/ 1681187 w 2657304"/>
              <a:gd name="connsiteY6" fmla="*/ 345596 h 1087172"/>
              <a:gd name="connsiteX7" fmla="*/ 1586523 w 2657304"/>
              <a:gd name="connsiteY7" fmla="*/ 134581 h 1087172"/>
              <a:gd name="connsiteX8" fmla="*/ 1641231 w 2657304"/>
              <a:gd name="connsiteY8" fmla="*/ 40796 h 1087172"/>
              <a:gd name="connsiteX9" fmla="*/ 1938215 w 2657304"/>
              <a:gd name="connsiteY9" fmla="*/ 32981 h 1087172"/>
              <a:gd name="connsiteX10" fmla="*/ 2430585 w 2657304"/>
              <a:gd name="connsiteY10" fmla="*/ 33141 h 1087172"/>
              <a:gd name="connsiteX11" fmla="*/ 2619530 w 2657304"/>
              <a:gd name="connsiteY11" fmla="*/ 35801 h 1087172"/>
              <a:gd name="connsiteX0" fmla="*/ 0 w 2657304"/>
              <a:gd name="connsiteY0" fmla="*/ 32981 h 1087172"/>
              <a:gd name="connsiteX1" fmla="*/ 686491 w 2657304"/>
              <a:gd name="connsiteY1" fmla="*/ 40796 h 1087172"/>
              <a:gd name="connsiteX2" fmla="*/ 1172308 w 2657304"/>
              <a:gd name="connsiteY2" fmla="*/ 79873 h 1087172"/>
              <a:gd name="connsiteX3" fmla="*/ 1244959 w 2657304"/>
              <a:gd name="connsiteY3" fmla="*/ 520032 h 1087172"/>
              <a:gd name="connsiteX4" fmla="*/ 1406769 w 2657304"/>
              <a:gd name="connsiteY4" fmla="*/ 1033350 h 1087172"/>
              <a:gd name="connsiteX5" fmla="*/ 1572709 w 2657304"/>
              <a:gd name="connsiteY5" fmla="*/ 842962 h 1087172"/>
              <a:gd name="connsiteX6" fmla="*/ 1681187 w 2657304"/>
              <a:gd name="connsiteY6" fmla="*/ 345596 h 1087172"/>
              <a:gd name="connsiteX7" fmla="*/ 1669245 w 2657304"/>
              <a:gd name="connsiteY7" fmla="*/ 124268 h 1087172"/>
              <a:gd name="connsiteX8" fmla="*/ 1641231 w 2657304"/>
              <a:gd name="connsiteY8" fmla="*/ 40796 h 1087172"/>
              <a:gd name="connsiteX9" fmla="*/ 1938215 w 2657304"/>
              <a:gd name="connsiteY9" fmla="*/ 32981 h 1087172"/>
              <a:gd name="connsiteX10" fmla="*/ 2430585 w 2657304"/>
              <a:gd name="connsiteY10" fmla="*/ 33141 h 1087172"/>
              <a:gd name="connsiteX11" fmla="*/ 2619530 w 2657304"/>
              <a:gd name="connsiteY11" fmla="*/ 35801 h 1087172"/>
              <a:gd name="connsiteX0" fmla="*/ 0 w 2657304"/>
              <a:gd name="connsiteY0" fmla="*/ 32981 h 1087172"/>
              <a:gd name="connsiteX1" fmla="*/ 686491 w 2657304"/>
              <a:gd name="connsiteY1" fmla="*/ 40796 h 1087172"/>
              <a:gd name="connsiteX2" fmla="*/ 1172308 w 2657304"/>
              <a:gd name="connsiteY2" fmla="*/ 79873 h 1087172"/>
              <a:gd name="connsiteX3" fmla="*/ 1244959 w 2657304"/>
              <a:gd name="connsiteY3" fmla="*/ 520032 h 1087172"/>
              <a:gd name="connsiteX4" fmla="*/ 1406769 w 2657304"/>
              <a:gd name="connsiteY4" fmla="*/ 1033350 h 1087172"/>
              <a:gd name="connsiteX5" fmla="*/ 1572709 w 2657304"/>
              <a:gd name="connsiteY5" fmla="*/ 842962 h 1087172"/>
              <a:gd name="connsiteX6" fmla="*/ 1681187 w 2657304"/>
              <a:gd name="connsiteY6" fmla="*/ 345596 h 1087172"/>
              <a:gd name="connsiteX7" fmla="*/ 1669245 w 2657304"/>
              <a:gd name="connsiteY7" fmla="*/ 124268 h 1087172"/>
              <a:gd name="connsiteX8" fmla="*/ 1641231 w 2657304"/>
              <a:gd name="connsiteY8" fmla="*/ 40796 h 1087172"/>
              <a:gd name="connsiteX9" fmla="*/ 2167999 w 2657304"/>
              <a:gd name="connsiteY9" fmla="*/ 32981 h 1087172"/>
              <a:gd name="connsiteX10" fmla="*/ 2430585 w 2657304"/>
              <a:gd name="connsiteY10" fmla="*/ 33141 h 1087172"/>
              <a:gd name="connsiteX11" fmla="*/ 2619530 w 2657304"/>
              <a:gd name="connsiteY11" fmla="*/ 35801 h 1087172"/>
              <a:gd name="connsiteX0" fmla="*/ 0 w 2657304"/>
              <a:gd name="connsiteY0" fmla="*/ 32981 h 1087172"/>
              <a:gd name="connsiteX1" fmla="*/ 686491 w 2657304"/>
              <a:gd name="connsiteY1" fmla="*/ 40796 h 1087172"/>
              <a:gd name="connsiteX2" fmla="*/ 1172308 w 2657304"/>
              <a:gd name="connsiteY2" fmla="*/ 79873 h 1087172"/>
              <a:gd name="connsiteX3" fmla="*/ 1244959 w 2657304"/>
              <a:gd name="connsiteY3" fmla="*/ 520032 h 1087172"/>
              <a:gd name="connsiteX4" fmla="*/ 1406769 w 2657304"/>
              <a:gd name="connsiteY4" fmla="*/ 1033350 h 1087172"/>
              <a:gd name="connsiteX5" fmla="*/ 1572709 w 2657304"/>
              <a:gd name="connsiteY5" fmla="*/ 842962 h 1087172"/>
              <a:gd name="connsiteX6" fmla="*/ 1681187 w 2657304"/>
              <a:gd name="connsiteY6" fmla="*/ 345596 h 1087172"/>
              <a:gd name="connsiteX7" fmla="*/ 1669245 w 2657304"/>
              <a:gd name="connsiteY7" fmla="*/ 124268 h 1087172"/>
              <a:gd name="connsiteX8" fmla="*/ 1889395 w 2657304"/>
              <a:gd name="connsiteY8" fmla="*/ 40796 h 1087172"/>
              <a:gd name="connsiteX9" fmla="*/ 2167999 w 2657304"/>
              <a:gd name="connsiteY9" fmla="*/ 32981 h 1087172"/>
              <a:gd name="connsiteX10" fmla="*/ 2430585 w 2657304"/>
              <a:gd name="connsiteY10" fmla="*/ 33141 h 1087172"/>
              <a:gd name="connsiteX11" fmla="*/ 2619530 w 2657304"/>
              <a:gd name="connsiteY11" fmla="*/ 35801 h 1087172"/>
              <a:gd name="connsiteX0" fmla="*/ 0 w 2657304"/>
              <a:gd name="connsiteY0" fmla="*/ 32981 h 1087172"/>
              <a:gd name="connsiteX1" fmla="*/ 686491 w 2657304"/>
              <a:gd name="connsiteY1" fmla="*/ 40796 h 1087172"/>
              <a:gd name="connsiteX2" fmla="*/ 1172308 w 2657304"/>
              <a:gd name="connsiteY2" fmla="*/ 79873 h 1087172"/>
              <a:gd name="connsiteX3" fmla="*/ 1244959 w 2657304"/>
              <a:gd name="connsiteY3" fmla="*/ 520032 h 1087172"/>
              <a:gd name="connsiteX4" fmla="*/ 1406769 w 2657304"/>
              <a:gd name="connsiteY4" fmla="*/ 1033350 h 1087172"/>
              <a:gd name="connsiteX5" fmla="*/ 1572709 w 2657304"/>
              <a:gd name="connsiteY5" fmla="*/ 842962 h 1087172"/>
              <a:gd name="connsiteX6" fmla="*/ 1681187 w 2657304"/>
              <a:gd name="connsiteY6" fmla="*/ 345596 h 1087172"/>
              <a:gd name="connsiteX7" fmla="*/ 1669245 w 2657304"/>
              <a:gd name="connsiteY7" fmla="*/ 124268 h 1087172"/>
              <a:gd name="connsiteX8" fmla="*/ 1806675 w 2657304"/>
              <a:gd name="connsiteY8" fmla="*/ 35640 h 1087172"/>
              <a:gd name="connsiteX9" fmla="*/ 2167999 w 2657304"/>
              <a:gd name="connsiteY9" fmla="*/ 32981 h 1087172"/>
              <a:gd name="connsiteX10" fmla="*/ 2430585 w 2657304"/>
              <a:gd name="connsiteY10" fmla="*/ 33141 h 1087172"/>
              <a:gd name="connsiteX11" fmla="*/ 2619530 w 2657304"/>
              <a:gd name="connsiteY11" fmla="*/ 35801 h 1087172"/>
              <a:gd name="connsiteX0" fmla="*/ 0 w 2657304"/>
              <a:gd name="connsiteY0" fmla="*/ 12555 h 1066746"/>
              <a:gd name="connsiteX1" fmla="*/ 686491 w 2657304"/>
              <a:gd name="connsiteY1" fmla="*/ 20370 h 1066746"/>
              <a:gd name="connsiteX2" fmla="*/ 1172308 w 2657304"/>
              <a:gd name="connsiteY2" fmla="*/ 85231 h 1066746"/>
              <a:gd name="connsiteX3" fmla="*/ 1244959 w 2657304"/>
              <a:gd name="connsiteY3" fmla="*/ 499606 h 1066746"/>
              <a:gd name="connsiteX4" fmla="*/ 1406769 w 2657304"/>
              <a:gd name="connsiteY4" fmla="*/ 1012924 h 1066746"/>
              <a:gd name="connsiteX5" fmla="*/ 1572709 w 2657304"/>
              <a:gd name="connsiteY5" fmla="*/ 822536 h 1066746"/>
              <a:gd name="connsiteX6" fmla="*/ 1681187 w 2657304"/>
              <a:gd name="connsiteY6" fmla="*/ 325170 h 1066746"/>
              <a:gd name="connsiteX7" fmla="*/ 1669245 w 2657304"/>
              <a:gd name="connsiteY7" fmla="*/ 103842 h 1066746"/>
              <a:gd name="connsiteX8" fmla="*/ 1806675 w 2657304"/>
              <a:gd name="connsiteY8" fmla="*/ 15214 h 1066746"/>
              <a:gd name="connsiteX9" fmla="*/ 2167999 w 2657304"/>
              <a:gd name="connsiteY9" fmla="*/ 12555 h 1066746"/>
              <a:gd name="connsiteX10" fmla="*/ 2430585 w 2657304"/>
              <a:gd name="connsiteY10" fmla="*/ 12715 h 1066746"/>
              <a:gd name="connsiteX11" fmla="*/ 2619530 w 2657304"/>
              <a:gd name="connsiteY11" fmla="*/ 15375 h 1066746"/>
              <a:gd name="connsiteX0" fmla="*/ 0 w 2657304"/>
              <a:gd name="connsiteY0" fmla="*/ 12555 h 1066746"/>
              <a:gd name="connsiteX1" fmla="*/ 686491 w 2657304"/>
              <a:gd name="connsiteY1" fmla="*/ 20370 h 1066746"/>
              <a:gd name="connsiteX2" fmla="*/ 1172308 w 2657304"/>
              <a:gd name="connsiteY2" fmla="*/ 85231 h 1066746"/>
              <a:gd name="connsiteX3" fmla="*/ 1244959 w 2657304"/>
              <a:gd name="connsiteY3" fmla="*/ 499606 h 1066746"/>
              <a:gd name="connsiteX4" fmla="*/ 1406769 w 2657304"/>
              <a:gd name="connsiteY4" fmla="*/ 1012924 h 1066746"/>
              <a:gd name="connsiteX5" fmla="*/ 1572709 w 2657304"/>
              <a:gd name="connsiteY5" fmla="*/ 822536 h 1066746"/>
              <a:gd name="connsiteX6" fmla="*/ 1635231 w 2657304"/>
              <a:gd name="connsiteY6" fmla="*/ 330327 h 1066746"/>
              <a:gd name="connsiteX7" fmla="*/ 1669245 w 2657304"/>
              <a:gd name="connsiteY7" fmla="*/ 103842 h 1066746"/>
              <a:gd name="connsiteX8" fmla="*/ 1806675 w 2657304"/>
              <a:gd name="connsiteY8" fmla="*/ 15214 h 1066746"/>
              <a:gd name="connsiteX9" fmla="*/ 2167999 w 2657304"/>
              <a:gd name="connsiteY9" fmla="*/ 12555 h 1066746"/>
              <a:gd name="connsiteX10" fmla="*/ 2430585 w 2657304"/>
              <a:gd name="connsiteY10" fmla="*/ 12715 h 1066746"/>
              <a:gd name="connsiteX11" fmla="*/ 2619530 w 2657304"/>
              <a:gd name="connsiteY11" fmla="*/ 15375 h 1066746"/>
              <a:gd name="connsiteX0" fmla="*/ 0 w 2657304"/>
              <a:gd name="connsiteY0" fmla="*/ 12555 h 1070183"/>
              <a:gd name="connsiteX1" fmla="*/ 686491 w 2657304"/>
              <a:gd name="connsiteY1" fmla="*/ 20370 h 1070183"/>
              <a:gd name="connsiteX2" fmla="*/ 1172308 w 2657304"/>
              <a:gd name="connsiteY2" fmla="*/ 85231 h 1070183"/>
              <a:gd name="connsiteX3" fmla="*/ 1281723 w 2657304"/>
              <a:gd name="connsiteY3" fmla="*/ 478980 h 1070183"/>
              <a:gd name="connsiteX4" fmla="*/ 1406769 w 2657304"/>
              <a:gd name="connsiteY4" fmla="*/ 1012924 h 1070183"/>
              <a:gd name="connsiteX5" fmla="*/ 1572709 w 2657304"/>
              <a:gd name="connsiteY5" fmla="*/ 822536 h 1070183"/>
              <a:gd name="connsiteX6" fmla="*/ 1635231 w 2657304"/>
              <a:gd name="connsiteY6" fmla="*/ 330327 h 1070183"/>
              <a:gd name="connsiteX7" fmla="*/ 1669245 w 2657304"/>
              <a:gd name="connsiteY7" fmla="*/ 103842 h 1070183"/>
              <a:gd name="connsiteX8" fmla="*/ 1806675 w 2657304"/>
              <a:gd name="connsiteY8" fmla="*/ 15214 h 1070183"/>
              <a:gd name="connsiteX9" fmla="*/ 2167999 w 2657304"/>
              <a:gd name="connsiteY9" fmla="*/ 12555 h 1070183"/>
              <a:gd name="connsiteX10" fmla="*/ 2430585 w 2657304"/>
              <a:gd name="connsiteY10" fmla="*/ 12715 h 1070183"/>
              <a:gd name="connsiteX11" fmla="*/ 2619530 w 2657304"/>
              <a:gd name="connsiteY11" fmla="*/ 15375 h 1070183"/>
              <a:gd name="connsiteX0" fmla="*/ 0 w 2657304"/>
              <a:gd name="connsiteY0" fmla="*/ 12555 h 1070183"/>
              <a:gd name="connsiteX1" fmla="*/ 548622 w 2657304"/>
              <a:gd name="connsiteY1" fmla="*/ 20370 h 1070183"/>
              <a:gd name="connsiteX2" fmla="*/ 1172308 w 2657304"/>
              <a:gd name="connsiteY2" fmla="*/ 85231 h 1070183"/>
              <a:gd name="connsiteX3" fmla="*/ 1281723 w 2657304"/>
              <a:gd name="connsiteY3" fmla="*/ 478980 h 1070183"/>
              <a:gd name="connsiteX4" fmla="*/ 1406769 w 2657304"/>
              <a:gd name="connsiteY4" fmla="*/ 1012924 h 1070183"/>
              <a:gd name="connsiteX5" fmla="*/ 1572709 w 2657304"/>
              <a:gd name="connsiteY5" fmla="*/ 822536 h 1070183"/>
              <a:gd name="connsiteX6" fmla="*/ 1635231 w 2657304"/>
              <a:gd name="connsiteY6" fmla="*/ 330327 h 1070183"/>
              <a:gd name="connsiteX7" fmla="*/ 1669245 w 2657304"/>
              <a:gd name="connsiteY7" fmla="*/ 103842 h 1070183"/>
              <a:gd name="connsiteX8" fmla="*/ 1806675 w 2657304"/>
              <a:gd name="connsiteY8" fmla="*/ 15214 h 1070183"/>
              <a:gd name="connsiteX9" fmla="*/ 2167999 w 2657304"/>
              <a:gd name="connsiteY9" fmla="*/ 12555 h 1070183"/>
              <a:gd name="connsiteX10" fmla="*/ 2430585 w 2657304"/>
              <a:gd name="connsiteY10" fmla="*/ 12715 h 1070183"/>
              <a:gd name="connsiteX11" fmla="*/ 2619530 w 2657304"/>
              <a:gd name="connsiteY11" fmla="*/ 15375 h 1070183"/>
              <a:gd name="connsiteX0" fmla="*/ 0 w 2657304"/>
              <a:gd name="connsiteY0" fmla="*/ 12555 h 1070183"/>
              <a:gd name="connsiteX1" fmla="*/ 548622 w 2657304"/>
              <a:gd name="connsiteY1" fmla="*/ 20370 h 1070183"/>
              <a:gd name="connsiteX2" fmla="*/ 1098778 w 2657304"/>
              <a:gd name="connsiteY2" fmla="*/ 95545 h 1070183"/>
              <a:gd name="connsiteX3" fmla="*/ 1281723 w 2657304"/>
              <a:gd name="connsiteY3" fmla="*/ 478980 h 1070183"/>
              <a:gd name="connsiteX4" fmla="*/ 1406769 w 2657304"/>
              <a:gd name="connsiteY4" fmla="*/ 1012924 h 1070183"/>
              <a:gd name="connsiteX5" fmla="*/ 1572709 w 2657304"/>
              <a:gd name="connsiteY5" fmla="*/ 822536 h 1070183"/>
              <a:gd name="connsiteX6" fmla="*/ 1635231 w 2657304"/>
              <a:gd name="connsiteY6" fmla="*/ 330327 h 1070183"/>
              <a:gd name="connsiteX7" fmla="*/ 1669245 w 2657304"/>
              <a:gd name="connsiteY7" fmla="*/ 103842 h 1070183"/>
              <a:gd name="connsiteX8" fmla="*/ 1806675 w 2657304"/>
              <a:gd name="connsiteY8" fmla="*/ 15214 h 1070183"/>
              <a:gd name="connsiteX9" fmla="*/ 2167999 w 2657304"/>
              <a:gd name="connsiteY9" fmla="*/ 12555 h 1070183"/>
              <a:gd name="connsiteX10" fmla="*/ 2430585 w 2657304"/>
              <a:gd name="connsiteY10" fmla="*/ 12715 h 1070183"/>
              <a:gd name="connsiteX11" fmla="*/ 2619530 w 2657304"/>
              <a:gd name="connsiteY11" fmla="*/ 15375 h 1070183"/>
              <a:gd name="connsiteX0" fmla="*/ 0 w 2657304"/>
              <a:gd name="connsiteY0" fmla="*/ 12555 h 1068464"/>
              <a:gd name="connsiteX1" fmla="*/ 548622 w 2657304"/>
              <a:gd name="connsiteY1" fmla="*/ 20370 h 1068464"/>
              <a:gd name="connsiteX2" fmla="*/ 1098778 w 2657304"/>
              <a:gd name="connsiteY2" fmla="*/ 95545 h 1068464"/>
              <a:gd name="connsiteX3" fmla="*/ 1244959 w 2657304"/>
              <a:gd name="connsiteY3" fmla="*/ 489294 h 1068464"/>
              <a:gd name="connsiteX4" fmla="*/ 1406769 w 2657304"/>
              <a:gd name="connsiteY4" fmla="*/ 1012924 h 1068464"/>
              <a:gd name="connsiteX5" fmla="*/ 1572709 w 2657304"/>
              <a:gd name="connsiteY5" fmla="*/ 822536 h 1068464"/>
              <a:gd name="connsiteX6" fmla="*/ 1635231 w 2657304"/>
              <a:gd name="connsiteY6" fmla="*/ 330327 h 1068464"/>
              <a:gd name="connsiteX7" fmla="*/ 1669245 w 2657304"/>
              <a:gd name="connsiteY7" fmla="*/ 103842 h 1068464"/>
              <a:gd name="connsiteX8" fmla="*/ 1806675 w 2657304"/>
              <a:gd name="connsiteY8" fmla="*/ 15214 h 1068464"/>
              <a:gd name="connsiteX9" fmla="*/ 2167999 w 2657304"/>
              <a:gd name="connsiteY9" fmla="*/ 12555 h 1068464"/>
              <a:gd name="connsiteX10" fmla="*/ 2430585 w 2657304"/>
              <a:gd name="connsiteY10" fmla="*/ 12715 h 1068464"/>
              <a:gd name="connsiteX11" fmla="*/ 2619530 w 2657304"/>
              <a:gd name="connsiteY11" fmla="*/ 15375 h 1068464"/>
              <a:gd name="connsiteX0" fmla="*/ 0 w 2657304"/>
              <a:gd name="connsiteY0" fmla="*/ 12555 h 991113"/>
              <a:gd name="connsiteX1" fmla="*/ 548622 w 2657304"/>
              <a:gd name="connsiteY1" fmla="*/ 20370 h 991113"/>
              <a:gd name="connsiteX2" fmla="*/ 1098778 w 2657304"/>
              <a:gd name="connsiteY2" fmla="*/ 95545 h 991113"/>
              <a:gd name="connsiteX3" fmla="*/ 1244959 w 2657304"/>
              <a:gd name="connsiteY3" fmla="*/ 489294 h 991113"/>
              <a:gd name="connsiteX4" fmla="*/ 1406769 w 2657304"/>
              <a:gd name="connsiteY4" fmla="*/ 935573 h 991113"/>
              <a:gd name="connsiteX5" fmla="*/ 1572709 w 2657304"/>
              <a:gd name="connsiteY5" fmla="*/ 822536 h 991113"/>
              <a:gd name="connsiteX6" fmla="*/ 1635231 w 2657304"/>
              <a:gd name="connsiteY6" fmla="*/ 330327 h 991113"/>
              <a:gd name="connsiteX7" fmla="*/ 1669245 w 2657304"/>
              <a:gd name="connsiteY7" fmla="*/ 103842 h 991113"/>
              <a:gd name="connsiteX8" fmla="*/ 1806675 w 2657304"/>
              <a:gd name="connsiteY8" fmla="*/ 15214 h 991113"/>
              <a:gd name="connsiteX9" fmla="*/ 2167999 w 2657304"/>
              <a:gd name="connsiteY9" fmla="*/ 12555 h 991113"/>
              <a:gd name="connsiteX10" fmla="*/ 2430585 w 2657304"/>
              <a:gd name="connsiteY10" fmla="*/ 12715 h 991113"/>
              <a:gd name="connsiteX11" fmla="*/ 2619530 w 2657304"/>
              <a:gd name="connsiteY11" fmla="*/ 15375 h 991113"/>
              <a:gd name="connsiteX0" fmla="*/ 0 w 2657304"/>
              <a:gd name="connsiteY0" fmla="*/ 12555 h 997129"/>
              <a:gd name="connsiteX1" fmla="*/ 548622 w 2657304"/>
              <a:gd name="connsiteY1" fmla="*/ 20370 h 997129"/>
              <a:gd name="connsiteX2" fmla="*/ 1098778 w 2657304"/>
              <a:gd name="connsiteY2" fmla="*/ 95545 h 997129"/>
              <a:gd name="connsiteX3" fmla="*/ 1244959 w 2657304"/>
              <a:gd name="connsiteY3" fmla="*/ 489294 h 997129"/>
              <a:gd name="connsiteX4" fmla="*/ 1406769 w 2657304"/>
              <a:gd name="connsiteY4" fmla="*/ 935573 h 997129"/>
              <a:gd name="connsiteX5" fmla="*/ 1554327 w 2657304"/>
              <a:gd name="connsiteY5" fmla="*/ 858632 h 997129"/>
              <a:gd name="connsiteX6" fmla="*/ 1635231 w 2657304"/>
              <a:gd name="connsiteY6" fmla="*/ 330327 h 997129"/>
              <a:gd name="connsiteX7" fmla="*/ 1669245 w 2657304"/>
              <a:gd name="connsiteY7" fmla="*/ 103842 h 997129"/>
              <a:gd name="connsiteX8" fmla="*/ 1806675 w 2657304"/>
              <a:gd name="connsiteY8" fmla="*/ 15214 h 997129"/>
              <a:gd name="connsiteX9" fmla="*/ 2167999 w 2657304"/>
              <a:gd name="connsiteY9" fmla="*/ 12555 h 997129"/>
              <a:gd name="connsiteX10" fmla="*/ 2430585 w 2657304"/>
              <a:gd name="connsiteY10" fmla="*/ 12715 h 997129"/>
              <a:gd name="connsiteX11" fmla="*/ 2619530 w 2657304"/>
              <a:gd name="connsiteY11" fmla="*/ 15375 h 997129"/>
              <a:gd name="connsiteX0" fmla="*/ 0 w 2657304"/>
              <a:gd name="connsiteY0" fmla="*/ 12555 h 997129"/>
              <a:gd name="connsiteX1" fmla="*/ 548622 w 2657304"/>
              <a:gd name="connsiteY1" fmla="*/ 20370 h 997129"/>
              <a:gd name="connsiteX2" fmla="*/ 1098778 w 2657304"/>
              <a:gd name="connsiteY2" fmla="*/ 95545 h 997129"/>
              <a:gd name="connsiteX3" fmla="*/ 1244959 w 2657304"/>
              <a:gd name="connsiteY3" fmla="*/ 489294 h 997129"/>
              <a:gd name="connsiteX4" fmla="*/ 1406769 w 2657304"/>
              <a:gd name="connsiteY4" fmla="*/ 935573 h 997129"/>
              <a:gd name="connsiteX5" fmla="*/ 1554327 w 2657304"/>
              <a:gd name="connsiteY5" fmla="*/ 858632 h 997129"/>
              <a:gd name="connsiteX6" fmla="*/ 1662805 w 2657304"/>
              <a:gd name="connsiteY6" fmla="*/ 479872 h 997129"/>
              <a:gd name="connsiteX7" fmla="*/ 1669245 w 2657304"/>
              <a:gd name="connsiteY7" fmla="*/ 103842 h 997129"/>
              <a:gd name="connsiteX8" fmla="*/ 1806675 w 2657304"/>
              <a:gd name="connsiteY8" fmla="*/ 15214 h 997129"/>
              <a:gd name="connsiteX9" fmla="*/ 2167999 w 2657304"/>
              <a:gd name="connsiteY9" fmla="*/ 12555 h 997129"/>
              <a:gd name="connsiteX10" fmla="*/ 2430585 w 2657304"/>
              <a:gd name="connsiteY10" fmla="*/ 12715 h 997129"/>
              <a:gd name="connsiteX11" fmla="*/ 2619530 w 2657304"/>
              <a:gd name="connsiteY11" fmla="*/ 15375 h 997129"/>
              <a:gd name="connsiteX0" fmla="*/ 0 w 2657304"/>
              <a:gd name="connsiteY0" fmla="*/ 18572 h 1003146"/>
              <a:gd name="connsiteX1" fmla="*/ 548622 w 2657304"/>
              <a:gd name="connsiteY1" fmla="*/ 26387 h 1003146"/>
              <a:gd name="connsiteX2" fmla="*/ 1098778 w 2657304"/>
              <a:gd name="connsiteY2" fmla="*/ 101562 h 1003146"/>
              <a:gd name="connsiteX3" fmla="*/ 1244959 w 2657304"/>
              <a:gd name="connsiteY3" fmla="*/ 495311 h 1003146"/>
              <a:gd name="connsiteX4" fmla="*/ 1406769 w 2657304"/>
              <a:gd name="connsiteY4" fmla="*/ 941590 h 1003146"/>
              <a:gd name="connsiteX5" fmla="*/ 1554327 w 2657304"/>
              <a:gd name="connsiteY5" fmla="*/ 864649 h 1003146"/>
              <a:gd name="connsiteX6" fmla="*/ 1662805 w 2657304"/>
              <a:gd name="connsiteY6" fmla="*/ 485889 h 1003146"/>
              <a:gd name="connsiteX7" fmla="*/ 1696819 w 2657304"/>
              <a:gd name="connsiteY7" fmla="*/ 145956 h 1003146"/>
              <a:gd name="connsiteX8" fmla="*/ 1806675 w 2657304"/>
              <a:gd name="connsiteY8" fmla="*/ 21231 h 1003146"/>
              <a:gd name="connsiteX9" fmla="*/ 2167999 w 2657304"/>
              <a:gd name="connsiteY9" fmla="*/ 18572 h 1003146"/>
              <a:gd name="connsiteX10" fmla="*/ 2430585 w 2657304"/>
              <a:gd name="connsiteY10" fmla="*/ 18732 h 1003146"/>
              <a:gd name="connsiteX11" fmla="*/ 2619530 w 2657304"/>
              <a:gd name="connsiteY11" fmla="*/ 21392 h 1003146"/>
              <a:gd name="connsiteX0" fmla="*/ 0 w 2657304"/>
              <a:gd name="connsiteY0" fmla="*/ 3102 h 987676"/>
              <a:gd name="connsiteX1" fmla="*/ 548622 w 2657304"/>
              <a:gd name="connsiteY1" fmla="*/ 10917 h 987676"/>
              <a:gd name="connsiteX2" fmla="*/ 1098778 w 2657304"/>
              <a:gd name="connsiteY2" fmla="*/ 86092 h 987676"/>
              <a:gd name="connsiteX3" fmla="*/ 1244959 w 2657304"/>
              <a:gd name="connsiteY3" fmla="*/ 479841 h 987676"/>
              <a:gd name="connsiteX4" fmla="*/ 1406769 w 2657304"/>
              <a:gd name="connsiteY4" fmla="*/ 926120 h 987676"/>
              <a:gd name="connsiteX5" fmla="*/ 1554327 w 2657304"/>
              <a:gd name="connsiteY5" fmla="*/ 849179 h 987676"/>
              <a:gd name="connsiteX6" fmla="*/ 1662805 w 2657304"/>
              <a:gd name="connsiteY6" fmla="*/ 470419 h 987676"/>
              <a:gd name="connsiteX7" fmla="*/ 1696819 w 2657304"/>
              <a:gd name="connsiteY7" fmla="*/ 130486 h 987676"/>
              <a:gd name="connsiteX8" fmla="*/ 1880207 w 2657304"/>
              <a:gd name="connsiteY8" fmla="*/ 21231 h 987676"/>
              <a:gd name="connsiteX9" fmla="*/ 2167999 w 2657304"/>
              <a:gd name="connsiteY9" fmla="*/ 3102 h 987676"/>
              <a:gd name="connsiteX10" fmla="*/ 2430585 w 2657304"/>
              <a:gd name="connsiteY10" fmla="*/ 3262 h 987676"/>
              <a:gd name="connsiteX11" fmla="*/ 2619530 w 2657304"/>
              <a:gd name="connsiteY11" fmla="*/ 5922 h 987676"/>
              <a:gd name="connsiteX0" fmla="*/ 0 w 2657304"/>
              <a:gd name="connsiteY0" fmla="*/ 3102 h 987676"/>
              <a:gd name="connsiteX1" fmla="*/ 548622 w 2657304"/>
              <a:gd name="connsiteY1" fmla="*/ 10917 h 987676"/>
              <a:gd name="connsiteX2" fmla="*/ 1098778 w 2657304"/>
              <a:gd name="connsiteY2" fmla="*/ 86092 h 987676"/>
              <a:gd name="connsiteX3" fmla="*/ 1244959 w 2657304"/>
              <a:gd name="connsiteY3" fmla="*/ 479841 h 987676"/>
              <a:gd name="connsiteX4" fmla="*/ 1406769 w 2657304"/>
              <a:gd name="connsiteY4" fmla="*/ 926120 h 987676"/>
              <a:gd name="connsiteX5" fmla="*/ 1554327 w 2657304"/>
              <a:gd name="connsiteY5" fmla="*/ 849179 h 987676"/>
              <a:gd name="connsiteX6" fmla="*/ 1635231 w 2657304"/>
              <a:gd name="connsiteY6" fmla="*/ 470419 h 987676"/>
              <a:gd name="connsiteX7" fmla="*/ 1696819 w 2657304"/>
              <a:gd name="connsiteY7" fmla="*/ 130486 h 987676"/>
              <a:gd name="connsiteX8" fmla="*/ 1880207 w 2657304"/>
              <a:gd name="connsiteY8" fmla="*/ 21231 h 987676"/>
              <a:gd name="connsiteX9" fmla="*/ 2167999 w 2657304"/>
              <a:gd name="connsiteY9" fmla="*/ 3102 h 987676"/>
              <a:gd name="connsiteX10" fmla="*/ 2430585 w 2657304"/>
              <a:gd name="connsiteY10" fmla="*/ 3262 h 987676"/>
              <a:gd name="connsiteX11" fmla="*/ 2619530 w 2657304"/>
              <a:gd name="connsiteY11" fmla="*/ 5922 h 987676"/>
              <a:gd name="connsiteX0" fmla="*/ 0 w 2472706"/>
              <a:gd name="connsiteY0" fmla="*/ 3102 h 987676"/>
              <a:gd name="connsiteX1" fmla="*/ 364024 w 2472706"/>
              <a:gd name="connsiteY1" fmla="*/ 10917 h 987676"/>
              <a:gd name="connsiteX2" fmla="*/ 914180 w 2472706"/>
              <a:gd name="connsiteY2" fmla="*/ 86092 h 987676"/>
              <a:gd name="connsiteX3" fmla="*/ 1060361 w 2472706"/>
              <a:gd name="connsiteY3" fmla="*/ 479841 h 987676"/>
              <a:gd name="connsiteX4" fmla="*/ 1222171 w 2472706"/>
              <a:gd name="connsiteY4" fmla="*/ 926120 h 987676"/>
              <a:gd name="connsiteX5" fmla="*/ 1369729 w 2472706"/>
              <a:gd name="connsiteY5" fmla="*/ 849179 h 987676"/>
              <a:gd name="connsiteX6" fmla="*/ 1450633 w 2472706"/>
              <a:gd name="connsiteY6" fmla="*/ 470419 h 987676"/>
              <a:gd name="connsiteX7" fmla="*/ 1512221 w 2472706"/>
              <a:gd name="connsiteY7" fmla="*/ 130486 h 987676"/>
              <a:gd name="connsiteX8" fmla="*/ 1695609 w 2472706"/>
              <a:gd name="connsiteY8" fmla="*/ 21231 h 987676"/>
              <a:gd name="connsiteX9" fmla="*/ 1983401 w 2472706"/>
              <a:gd name="connsiteY9" fmla="*/ 3102 h 987676"/>
              <a:gd name="connsiteX10" fmla="*/ 2245987 w 2472706"/>
              <a:gd name="connsiteY10" fmla="*/ 3262 h 987676"/>
              <a:gd name="connsiteX11" fmla="*/ 2434932 w 2472706"/>
              <a:gd name="connsiteY11" fmla="*/ 5922 h 9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72706" h="987676">
                <a:moveTo>
                  <a:pt x="0" y="3102"/>
                </a:moveTo>
                <a:lnTo>
                  <a:pt x="364024" y="10917"/>
                </a:lnTo>
                <a:cubicBezTo>
                  <a:pt x="559409" y="18732"/>
                  <a:pt x="798124" y="7938"/>
                  <a:pt x="914180" y="86092"/>
                </a:cubicBezTo>
                <a:cubicBezTo>
                  <a:pt x="1030236" y="164246"/>
                  <a:pt x="1009029" y="339836"/>
                  <a:pt x="1060361" y="479841"/>
                </a:cubicBezTo>
                <a:cubicBezTo>
                  <a:pt x="1111693" y="619846"/>
                  <a:pt x="1170610" y="864564"/>
                  <a:pt x="1222171" y="926120"/>
                </a:cubicBezTo>
                <a:cubicBezTo>
                  <a:pt x="1273732" y="987676"/>
                  <a:pt x="1331652" y="925129"/>
                  <a:pt x="1369729" y="849179"/>
                </a:cubicBezTo>
                <a:cubicBezTo>
                  <a:pt x="1407806" y="773229"/>
                  <a:pt x="1426884" y="590201"/>
                  <a:pt x="1450633" y="470419"/>
                </a:cubicBezTo>
                <a:cubicBezTo>
                  <a:pt x="1474382" y="350637"/>
                  <a:pt x="1471392" y="205351"/>
                  <a:pt x="1512221" y="130486"/>
                </a:cubicBezTo>
                <a:cubicBezTo>
                  <a:pt x="1553050" y="55621"/>
                  <a:pt x="1617079" y="42462"/>
                  <a:pt x="1695609" y="21231"/>
                </a:cubicBezTo>
                <a:cubicBezTo>
                  <a:pt x="1774139" y="0"/>
                  <a:pt x="1851842" y="4378"/>
                  <a:pt x="1983401" y="3102"/>
                </a:cubicBezTo>
                <a:lnTo>
                  <a:pt x="2245987" y="3262"/>
                </a:lnTo>
                <a:cubicBezTo>
                  <a:pt x="2358007" y="7170"/>
                  <a:pt x="2472706" y="10480"/>
                  <a:pt x="2434932" y="5922"/>
                </a:cubicBezTo>
              </a:path>
            </a:pathLst>
          </a:cu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TextBox 26"/>
          <p:cNvSpPr txBox="1">
            <a:spLocks noChangeArrowheads="1"/>
          </p:cNvSpPr>
          <p:nvPr/>
        </p:nvSpPr>
        <p:spPr bwMode="auto">
          <a:xfrm>
            <a:off x="163776" y="5673186"/>
            <a:ext cx="516070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/>
              <a:t>In </a:t>
            </a:r>
            <a:r>
              <a:rPr lang="en-US" sz="1600" dirty="0"/>
              <a:t>Mars atmosphere:</a:t>
            </a:r>
          </a:p>
          <a:p>
            <a:pPr marL="182880" lvl="1" indent="-182880" defTabSz="731520">
              <a:spcAft>
                <a:spcPts val="600"/>
              </a:spcAft>
              <a:buFont typeface="Arial" pitchFamily="34" charset="0"/>
              <a:buChar char="−"/>
            </a:pPr>
            <a:r>
              <a:rPr lang="en-US" sz="1600" dirty="0"/>
              <a:t>Width of absorption line is </a:t>
            </a:r>
            <a:r>
              <a:rPr lang="en-US" sz="1600" dirty="0" smtClean="0"/>
              <a:t>a function of temperature</a:t>
            </a:r>
            <a:endParaRPr lang="en-US" sz="1600" dirty="0"/>
          </a:p>
          <a:p>
            <a:pPr marL="182880" lvl="1" indent="-182880" defTabSz="731520">
              <a:spcAft>
                <a:spcPts val="600"/>
              </a:spcAft>
              <a:buFont typeface="Arial" pitchFamily="34" charset="0"/>
              <a:buChar char="−"/>
            </a:pPr>
            <a:r>
              <a:rPr lang="en-US" sz="1600" dirty="0"/>
              <a:t>Strength of absorption line is </a:t>
            </a:r>
            <a:r>
              <a:rPr lang="en-US" sz="1600" dirty="0" smtClean="0"/>
              <a:t>proportional to </a:t>
            </a:r>
            <a:r>
              <a:rPr lang="en-US" sz="1600" dirty="0"/>
              <a:t>density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368798" y="1523102"/>
            <a:ext cx="8521797" cy="4390890"/>
            <a:chOff x="58080" y="1159118"/>
            <a:chExt cx="8521797" cy="4390890"/>
          </a:xfrm>
        </p:grpSpPr>
        <p:sp>
          <p:nvSpPr>
            <p:cNvPr id="402" name="Rectangle 401"/>
            <p:cNvSpPr/>
            <p:nvPr/>
          </p:nvSpPr>
          <p:spPr>
            <a:xfrm>
              <a:off x="829559" y="4147793"/>
              <a:ext cx="2997724" cy="87669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3" name="Group 402"/>
            <p:cNvGrpSpPr>
              <a:grpSpLocks/>
            </p:cNvGrpSpPr>
            <p:nvPr/>
          </p:nvGrpSpPr>
          <p:grpSpPr bwMode="auto">
            <a:xfrm>
              <a:off x="5468834" y="1789533"/>
              <a:ext cx="238125" cy="238125"/>
              <a:chOff x="3872" y="2856"/>
              <a:chExt cx="150" cy="150"/>
            </a:xfrm>
          </p:grpSpPr>
          <p:sp>
            <p:nvSpPr>
              <p:cNvPr id="404" name="Rectangle 403"/>
              <p:cNvSpPr>
                <a:spLocks noChangeArrowheads="1"/>
              </p:cNvSpPr>
              <p:nvPr/>
            </p:nvSpPr>
            <p:spPr bwMode="auto">
              <a:xfrm>
                <a:off x="3872" y="2856"/>
                <a:ext cx="150" cy="150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05" name="Line 5"/>
              <p:cNvSpPr>
                <a:spLocks noChangeShapeType="1"/>
              </p:cNvSpPr>
              <p:nvPr/>
            </p:nvSpPr>
            <p:spPr bwMode="auto">
              <a:xfrm flipH="1">
                <a:off x="3874" y="2860"/>
                <a:ext cx="148" cy="146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06" name="Line 6"/>
            <p:cNvSpPr>
              <a:spLocks noChangeShapeType="1"/>
            </p:cNvSpPr>
            <p:nvPr/>
          </p:nvSpPr>
          <p:spPr bwMode="auto">
            <a:xfrm flipV="1">
              <a:off x="4589253" y="1940343"/>
              <a:ext cx="2651760" cy="599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Rectangle 8"/>
            <p:cNvSpPr>
              <a:spLocks noChangeArrowheads="1"/>
            </p:cNvSpPr>
            <p:nvPr/>
          </p:nvSpPr>
          <p:spPr bwMode="auto">
            <a:xfrm>
              <a:off x="110201" y="1727621"/>
              <a:ext cx="752456" cy="403104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3333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08" name="Rectangle 9"/>
            <p:cNvSpPr>
              <a:spLocks noChangeArrowheads="1"/>
            </p:cNvSpPr>
            <p:nvPr/>
          </p:nvSpPr>
          <p:spPr bwMode="auto">
            <a:xfrm>
              <a:off x="58080" y="1664542"/>
              <a:ext cx="804574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/>
              <a:r>
                <a:rPr 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Seed </a:t>
              </a:r>
              <a:endParaRPr lang="en-US" sz="1400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 pitchFamily="34" charset="0"/>
                </a:rPr>
                <a:t>Laser</a:t>
              </a:r>
            </a:p>
          </p:txBody>
        </p:sp>
        <p:sp>
          <p:nvSpPr>
            <p:cNvPr id="409" name="Line 11"/>
            <p:cNvSpPr>
              <a:spLocks noChangeShapeType="1"/>
            </p:cNvSpPr>
            <p:nvPr/>
          </p:nvSpPr>
          <p:spPr bwMode="auto">
            <a:xfrm flipH="1">
              <a:off x="2299647" y="3327095"/>
              <a:ext cx="3329971" cy="8046"/>
            </a:xfrm>
            <a:prstGeom prst="line">
              <a:avLst/>
            </a:prstGeom>
            <a:noFill/>
            <a:ln w="25400">
              <a:solidFill>
                <a:srgbClr val="66FF6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" name="Line 12"/>
            <p:cNvSpPr>
              <a:spLocks noChangeShapeType="1"/>
            </p:cNvSpPr>
            <p:nvPr/>
          </p:nvSpPr>
          <p:spPr bwMode="auto">
            <a:xfrm flipV="1">
              <a:off x="871268" y="1915064"/>
              <a:ext cx="3017520" cy="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Line 13"/>
            <p:cNvSpPr>
              <a:spLocks noChangeShapeType="1"/>
            </p:cNvSpPr>
            <p:nvPr/>
          </p:nvSpPr>
          <p:spPr bwMode="auto">
            <a:xfrm flipH="1" flipV="1">
              <a:off x="5627583" y="1902245"/>
              <a:ext cx="3449" cy="1411477"/>
            </a:xfrm>
            <a:prstGeom prst="line">
              <a:avLst/>
            </a:prstGeom>
            <a:noFill/>
            <a:ln w="25400">
              <a:solidFill>
                <a:srgbClr val="66FF6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Line 14"/>
            <p:cNvSpPr>
              <a:spLocks noChangeShapeType="1"/>
            </p:cNvSpPr>
            <p:nvPr/>
          </p:nvSpPr>
          <p:spPr bwMode="auto">
            <a:xfrm flipH="1">
              <a:off x="5494234" y="3201790"/>
              <a:ext cx="271462" cy="271462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Line 15"/>
            <p:cNvSpPr>
              <a:spLocks noChangeShapeType="1"/>
            </p:cNvSpPr>
            <p:nvPr/>
          </p:nvSpPr>
          <p:spPr bwMode="auto">
            <a:xfrm>
              <a:off x="1129697" y="1805285"/>
              <a:ext cx="271462" cy="258762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Line 16"/>
            <p:cNvSpPr>
              <a:spLocks noChangeShapeType="1"/>
            </p:cNvSpPr>
            <p:nvPr/>
          </p:nvSpPr>
          <p:spPr bwMode="auto">
            <a:xfrm flipH="1">
              <a:off x="1236910" y="1940224"/>
              <a:ext cx="3757" cy="82642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Line 17"/>
            <p:cNvSpPr>
              <a:spLocks noChangeShapeType="1"/>
            </p:cNvSpPr>
            <p:nvPr/>
          </p:nvSpPr>
          <p:spPr bwMode="auto">
            <a:xfrm flipV="1">
              <a:off x="1233632" y="2769079"/>
              <a:ext cx="2260066" cy="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Line 18"/>
            <p:cNvSpPr>
              <a:spLocks noChangeShapeType="1"/>
            </p:cNvSpPr>
            <p:nvPr/>
          </p:nvSpPr>
          <p:spPr bwMode="auto">
            <a:xfrm flipV="1">
              <a:off x="2301234" y="3303917"/>
              <a:ext cx="1209717" cy="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Line 19"/>
            <p:cNvSpPr>
              <a:spLocks noChangeShapeType="1"/>
            </p:cNvSpPr>
            <p:nvPr/>
          </p:nvSpPr>
          <p:spPr bwMode="auto">
            <a:xfrm>
              <a:off x="3357457" y="2626217"/>
              <a:ext cx="284162" cy="271462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Line 20"/>
            <p:cNvSpPr>
              <a:spLocks noChangeShapeType="1"/>
            </p:cNvSpPr>
            <p:nvPr/>
          </p:nvSpPr>
          <p:spPr bwMode="auto">
            <a:xfrm>
              <a:off x="3498745" y="2775442"/>
              <a:ext cx="3175" cy="54610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Line 21"/>
            <p:cNvSpPr>
              <a:spLocks noChangeShapeType="1"/>
            </p:cNvSpPr>
            <p:nvPr/>
          </p:nvSpPr>
          <p:spPr bwMode="auto">
            <a:xfrm flipH="1">
              <a:off x="3360632" y="3200891"/>
              <a:ext cx="284162" cy="271462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Line 22"/>
            <p:cNvSpPr>
              <a:spLocks noChangeShapeType="1"/>
            </p:cNvSpPr>
            <p:nvPr/>
          </p:nvSpPr>
          <p:spPr bwMode="auto">
            <a:xfrm>
              <a:off x="615571" y="4569427"/>
              <a:ext cx="380470" cy="34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" name="Rectangle 26"/>
            <p:cNvSpPr>
              <a:spLocks noChangeArrowheads="1"/>
            </p:cNvSpPr>
            <p:nvPr/>
          </p:nvSpPr>
          <p:spPr bwMode="auto">
            <a:xfrm>
              <a:off x="3318406" y="3816554"/>
              <a:ext cx="1621854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 dirty="0" smtClean="0">
                  <a:solidFill>
                    <a:srgbClr val="000000"/>
                  </a:solidFill>
                  <a:latin typeface="Calibri" pitchFamily="34" charset="0"/>
                </a:rPr>
                <a:t>Beam Pointing Control </a:t>
              </a:r>
              <a:endParaRPr lang="en-US" sz="12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22" name="Freeform 28"/>
            <p:cNvSpPr>
              <a:spLocks/>
            </p:cNvSpPr>
            <p:nvPr/>
          </p:nvSpPr>
          <p:spPr bwMode="auto">
            <a:xfrm>
              <a:off x="975080" y="4120168"/>
              <a:ext cx="26987" cy="1587"/>
            </a:xfrm>
            <a:custGeom>
              <a:avLst/>
              <a:gdLst>
                <a:gd name="T0" fmla="*/ 16 w 17"/>
                <a:gd name="T1" fmla="*/ 0 h 1"/>
                <a:gd name="T2" fmla="*/ 16 w 17"/>
                <a:gd name="T3" fmla="*/ 0 h 1"/>
                <a:gd name="T4" fmla="*/ 0 w 17"/>
                <a:gd name="T5" fmla="*/ 0 h 1"/>
                <a:gd name="T6" fmla="*/ 0 w 17"/>
                <a:gd name="T7" fmla="*/ 0 h 1"/>
                <a:gd name="T8" fmla="*/ 16 w 17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"/>
                <a:gd name="T17" fmla="*/ 17 w 17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">
                  <a:moveTo>
                    <a:pt x="16" y="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200">
                <a:latin typeface="Calibri" pitchFamily="34" charset="0"/>
              </a:endParaRPr>
            </a:p>
          </p:txBody>
        </p:sp>
        <p:sp>
          <p:nvSpPr>
            <p:cNvPr id="423" name="Freeform 29"/>
            <p:cNvSpPr>
              <a:spLocks/>
            </p:cNvSpPr>
            <p:nvPr/>
          </p:nvSpPr>
          <p:spPr bwMode="auto">
            <a:xfrm>
              <a:off x="975080" y="4337655"/>
              <a:ext cx="26987" cy="1587"/>
            </a:xfrm>
            <a:custGeom>
              <a:avLst/>
              <a:gdLst>
                <a:gd name="T0" fmla="*/ 16 w 17"/>
                <a:gd name="T1" fmla="*/ 0 h 1"/>
                <a:gd name="T2" fmla="*/ 16 w 17"/>
                <a:gd name="T3" fmla="*/ 0 h 1"/>
                <a:gd name="T4" fmla="*/ 0 w 17"/>
                <a:gd name="T5" fmla="*/ 0 h 1"/>
                <a:gd name="T6" fmla="*/ 0 w 17"/>
                <a:gd name="T7" fmla="*/ 0 h 1"/>
                <a:gd name="T8" fmla="*/ 16 w 17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"/>
                <a:gd name="T17" fmla="*/ 17 w 17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">
                  <a:moveTo>
                    <a:pt x="16" y="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200">
                <a:latin typeface="Calibri" pitchFamily="34" charset="0"/>
              </a:endParaRPr>
            </a:p>
          </p:txBody>
        </p:sp>
        <p:sp>
          <p:nvSpPr>
            <p:cNvPr id="424" name="Rectangle 30"/>
            <p:cNvSpPr>
              <a:spLocks noChangeArrowheads="1"/>
            </p:cNvSpPr>
            <p:nvPr/>
          </p:nvSpPr>
          <p:spPr bwMode="auto">
            <a:xfrm>
              <a:off x="2079104" y="3455920"/>
              <a:ext cx="768672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</a:rPr>
                <a:t>Detector </a:t>
              </a:r>
            </a:p>
          </p:txBody>
        </p:sp>
        <p:sp>
          <p:nvSpPr>
            <p:cNvPr id="425" name="Freeform 32"/>
            <p:cNvSpPr>
              <a:spLocks/>
            </p:cNvSpPr>
            <p:nvPr/>
          </p:nvSpPr>
          <p:spPr bwMode="auto">
            <a:xfrm>
              <a:off x="3703532" y="3429491"/>
              <a:ext cx="1587" cy="23812"/>
            </a:xfrm>
            <a:custGeom>
              <a:avLst/>
              <a:gdLst>
                <a:gd name="T0" fmla="*/ 0 w 1"/>
                <a:gd name="T1" fmla="*/ 16 h 17"/>
                <a:gd name="T2" fmla="*/ 0 w 1"/>
                <a:gd name="T3" fmla="*/ 16 h 17"/>
                <a:gd name="T4" fmla="*/ 0 w 1"/>
                <a:gd name="T5" fmla="*/ 0 h 17"/>
                <a:gd name="T6" fmla="*/ 0 w 1"/>
                <a:gd name="T7" fmla="*/ 0 h 17"/>
                <a:gd name="T8" fmla="*/ 0 w 1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7"/>
                <a:gd name="T17" fmla="*/ 1 w 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7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26" name="Rectangle 33"/>
            <p:cNvSpPr>
              <a:spLocks noChangeArrowheads="1"/>
            </p:cNvSpPr>
            <p:nvPr/>
          </p:nvSpPr>
          <p:spPr bwMode="auto">
            <a:xfrm>
              <a:off x="2864206" y="3788777"/>
              <a:ext cx="549831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</a:rPr>
                <a:t>Laser </a:t>
              </a:r>
            </a:p>
          </p:txBody>
        </p:sp>
        <p:sp>
          <p:nvSpPr>
            <p:cNvPr id="427" name="Rectangle 35"/>
            <p:cNvSpPr>
              <a:spLocks noChangeArrowheads="1"/>
            </p:cNvSpPr>
            <p:nvPr/>
          </p:nvSpPr>
          <p:spPr bwMode="auto">
            <a:xfrm>
              <a:off x="3793891" y="4399781"/>
              <a:ext cx="903581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r" eaLnBrk="0" hangingPunct="0"/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</a:rPr>
                <a:t>Data </a:t>
              </a:r>
              <a:endParaRPr lang="en-US" sz="1200" dirty="0" smtClean="0">
                <a:solidFill>
                  <a:srgbClr val="000000"/>
                </a:solidFill>
                <a:latin typeface="Calibri" pitchFamily="34" charset="0"/>
              </a:endParaRPr>
            </a:p>
            <a:p>
              <a:pPr algn="r" eaLnBrk="0" hangingPunct="0"/>
              <a:r>
                <a:rPr lang="en-US" sz="1200" dirty="0" smtClean="0">
                  <a:solidFill>
                    <a:srgbClr val="000000"/>
                  </a:solidFill>
                  <a:latin typeface="Calibri" pitchFamily="34" charset="0"/>
                </a:rPr>
                <a:t>Transmitter</a:t>
              </a:r>
              <a:endParaRPr lang="en-US" sz="12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28" name="Rectangle 36"/>
            <p:cNvSpPr>
              <a:spLocks noChangeArrowheads="1"/>
            </p:cNvSpPr>
            <p:nvPr/>
          </p:nvSpPr>
          <p:spPr bwMode="auto">
            <a:xfrm>
              <a:off x="2359973" y="3009703"/>
              <a:ext cx="444032" cy="262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Calibri" pitchFamily="34" charset="0"/>
                </a:rPr>
                <a:t>Lens</a:t>
              </a:r>
            </a:p>
          </p:txBody>
        </p:sp>
        <p:sp>
          <p:nvSpPr>
            <p:cNvPr id="429" name="Line 37"/>
            <p:cNvSpPr>
              <a:spLocks noChangeShapeType="1"/>
            </p:cNvSpPr>
            <p:nvPr/>
          </p:nvSpPr>
          <p:spPr bwMode="auto">
            <a:xfrm flipH="1">
              <a:off x="603314" y="3316332"/>
              <a:ext cx="1399" cy="1255668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" name="Rectangle 38"/>
            <p:cNvSpPr>
              <a:spLocks noChangeArrowheads="1"/>
            </p:cNvSpPr>
            <p:nvPr/>
          </p:nvSpPr>
          <p:spPr bwMode="auto">
            <a:xfrm>
              <a:off x="3189224" y="5087701"/>
              <a:ext cx="812659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</a:rPr>
                <a:t>S/C Flight</a:t>
              </a:r>
            </a:p>
            <a:p>
              <a:pPr algn="ctr" eaLnBrk="0" hangingPunct="0"/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</a:rPr>
                <a:t>Computer</a:t>
              </a:r>
            </a:p>
          </p:txBody>
        </p:sp>
        <p:sp>
          <p:nvSpPr>
            <p:cNvPr id="431" name="Rectangle 41"/>
            <p:cNvSpPr>
              <a:spLocks noChangeArrowheads="1"/>
            </p:cNvSpPr>
            <p:nvPr/>
          </p:nvSpPr>
          <p:spPr bwMode="auto">
            <a:xfrm>
              <a:off x="2188308" y="3204965"/>
              <a:ext cx="127214" cy="236537"/>
            </a:xfrm>
            <a:prstGeom prst="rect">
              <a:avLst/>
            </a:prstGeom>
            <a:solidFill>
              <a:srgbClr val="FF99CC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32" name="Line 42"/>
            <p:cNvSpPr>
              <a:spLocks noChangeShapeType="1"/>
            </p:cNvSpPr>
            <p:nvPr/>
          </p:nvSpPr>
          <p:spPr bwMode="auto">
            <a:xfrm flipV="1">
              <a:off x="3651350" y="4583281"/>
              <a:ext cx="457200" cy="1268"/>
            </a:xfrm>
            <a:prstGeom prst="line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33" name="Line 43"/>
            <p:cNvSpPr>
              <a:spLocks noChangeShapeType="1"/>
            </p:cNvSpPr>
            <p:nvPr/>
          </p:nvSpPr>
          <p:spPr bwMode="auto">
            <a:xfrm flipH="1" flipV="1">
              <a:off x="3240821" y="4836121"/>
              <a:ext cx="2000" cy="480596"/>
            </a:xfrm>
            <a:prstGeom prst="line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 type="stealth" w="med" len="med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34" name="Line 44"/>
            <p:cNvSpPr>
              <a:spLocks noChangeShapeType="1"/>
            </p:cNvSpPr>
            <p:nvPr/>
          </p:nvSpPr>
          <p:spPr bwMode="auto">
            <a:xfrm>
              <a:off x="3476586" y="4052881"/>
              <a:ext cx="454025" cy="1587"/>
            </a:xfrm>
            <a:prstGeom prst="line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35" name="Line 45"/>
            <p:cNvSpPr>
              <a:spLocks noChangeShapeType="1"/>
            </p:cNvSpPr>
            <p:nvPr/>
          </p:nvSpPr>
          <p:spPr bwMode="auto">
            <a:xfrm flipV="1">
              <a:off x="3068386" y="4035617"/>
              <a:ext cx="1587" cy="274320"/>
            </a:xfrm>
            <a:prstGeom prst="line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36" name="Freeform 47"/>
            <p:cNvSpPr>
              <a:spLocks/>
            </p:cNvSpPr>
            <p:nvPr/>
          </p:nvSpPr>
          <p:spPr bwMode="auto">
            <a:xfrm>
              <a:off x="3682820" y="3335829"/>
              <a:ext cx="1587" cy="23812"/>
            </a:xfrm>
            <a:custGeom>
              <a:avLst/>
              <a:gdLst>
                <a:gd name="T0" fmla="*/ 0 w 1"/>
                <a:gd name="T1" fmla="*/ 16 h 17"/>
                <a:gd name="T2" fmla="*/ 0 w 1"/>
                <a:gd name="T3" fmla="*/ 16 h 17"/>
                <a:gd name="T4" fmla="*/ 0 w 1"/>
                <a:gd name="T5" fmla="*/ 0 h 17"/>
                <a:gd name="T6" fmla="*/ 0 w 1"/>
                <a:gd name="T7" fmla="*/ 0 h 17"/>
                <a:gd name="T8" fmla="*/ 0 w 1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7"/>
                <a:gd name="T17" fmla="*/ 1 w 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7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solidFill>
              <a:srgbClr val="00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37" name="Freeform 50"/>
            <p:cNvSpPr>
              <a:spLocks/>
            </p:cNvSpPr>
            <p:nvPr/>
          </p:nvSpPr>
          <p:spPr bwMode="auto">
            <a:xfrm>
              <a:off x="3682820" y="3335829"/>
              <a:ext cx="1587" cy="23812"/>
            </a:xfrm>
            <a:custGeom>
              <a:avLst/>
              <a:gdLst>
                <a:gd name="T0" fmla="*/ 0 w 1"/>
                <a:gd name="T1" fmla="*/ 16 h 17"/>
                <a:gd name="T2" fmla="*/ 0 w 1"/>
                <a:gd name="T3" fmla="*/ 16 h 17"/>
                <a:gd name="T4" fmla="*/ 0 w 1"/>
                <a:gd name="T5" fmla="*/ 0 h 17"/>
                <a:gd name="T6" fmla="*/ 0 w 1"/>
                <a:gd name="T7" fmla="*/ 0 h 17"/>
                <a:gd name="T8" fmla="*/ 0 w 1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7"/>
                <a:gd name="T17" fmla="*/ 1 w 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7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solidFill>
              <a:srgbClr val="00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38" name="Oval 52"/>
            <p:cNvSpPr>
              <a:spLocks noChangeArrowheads="1"/>
            </p:cNvSpPr>
            <p:nvPr/>
          </p:nvSpPr>
          <p:spPr bwMode="auto">
            <a:xfrm>
              <a:off x="2558410" y="3220840"/>
              <a:ext cx="53975" cy="200025"/>
            </a:xfrm>
            <a:prstGeom prst="ellipse">
              <a:avLst/>
            </a:prstGeom>
            <a:solidFill>
              <a:srgbClr val="99CC00">
                <a:alpha val="50195"/>
              </a:srgbClr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39" name="Line 53"/>
            <p:cNvSpPr>
              <a:spLocks noChangeShapeType="1"/>
            </p:cNvSpPr>
            <p:nvPr/>
          </p:nvSpPr>
          <p:spPr bwMode="auto">
            <a:xfrm flipH="1">
              <a:off x="609843" y="3320852"/>
              <a:ext cx="640080" cy="686"/>
            </a:xfrm>
            <a:prstGeom prst="line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Rectangle 55"/>
            <p:cNvSpPr>
              <a:spLocks noChangeArrowheads="1"/>
            </p:cNvSpPr>
            <p:nvPr/>
          </p:nvSpPr>
          <p:spPr bwMode="auto">
            <a:xfrm>
              <a:off x="1666301" y="4260915"/>
              <a:ext cx="765815" cy="631242"/>
            </a:xfrm>
            <a:prstGeom prst="rect">
              <a:avLst/>
            </a:prstGeom>
            <a:solidFill>
              <a:srgbClr val="CC99FF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441" name="Rectangle 57"/>
            <p:cNvSpPr>
              <a:spLocks noChangeArrowheads="1"/>
            </p:cNvSpPr>
            <p:nvPr/>
          </p:nvSpPr>
          <p:spPr bwMode="auto">
            <a:xfrm>
              <a:off x="1025028" y="4440025"/>
              <a:ext cx="313578" cy="266973"/>
            </a:xfrm>
            <a:prstGeom prst="rect">
              <a:avLst/>
            </a:prstGeom>
            <a:solidFill>
              <a:srgbClr val="CC99FF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Calibri" pitchFamily="34" charset="0"/>
              </a:endParaRPr>
            </a:p>
          </p:txBody>
        </p:sp>
        <p:sp>
          <p:nvSpPr>
            <p:cNvPr id="442" name="Rectangle 58"/>
            <p:cNvSpPr>
              <a:spLocks noChangeArrowheads="1"/>
            </p:cNvSpPr>
            <p:nvPr/>
          </p:nvSpPr>
          <p:spPr bwMode="auto">
            <a:xfrm>
              <a:off x="953787" y="4425276"/>
              <a:ext cx="483004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</a:rPr>
                <a:t>A/D</a:t>
              </a:r>
            </a:p>
          </p:txBody>
        </p:sp>
        <p:sp>
          <p:nvSpPr>
            <p:cNvPr id="443" name="Rectangle 60"/>
            <p:cNvSpPr>
              <a:spLocks noChangeArrowheads="1"/>
            </p:cNvSpPr>
            <p:nvPr/>
          </p:nvSpPr>
          <p:spPr bwMode="auto">
            <a:xfrm>
              <a:off x="1339349" y="2153211"/>
              <a:ext cx="1377981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 pitchFamily="34" charset="0"/>
                </a:rPr>
                <a:t>Local </a:t>
              </a:r>
              <a:r>
                <a:rPr lang="en-US" sz="1400" dirty="0" err="1">
                  <a:solidFill>
                    <a:srgbClr val="000000"/>
                  </a:solidFill>
                  <a:latin typeface="Calibri" pitchFamily="34" charset="0"/>
                </a:rPr>
                <a:t>Osc</a:t>
              </a:r>
              <a:r>
                <a:rPr lang="en-US" sz="1400" dirty="0">
                  <a:solidFill>
                    <a:srgbClr val="000000"/>
                  </a:solidFill>
                  <a:latin typeface="Calibri" pitchFamily="34" charset="0"/>
                </a:rPr>
                <a:t>.</a:t>
              </a:r>
            </a:p>
            <a:p>
              <a:pPr algn="ctr" eaLnBrk="0" hangingPunct="0"/>
              <a:r>
                <a:rPr 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Freq. Modulator</a:t>
              </a:r>
              <a:endParaRPr lang="en-US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44" name="Line 64"/>
            <p:cNvSpPr>
              <a:spLocks noChangeShapeType="1"/>
            </p:cNvSpPr>
            <p:nvPr/>
          </p:nvSpPr>
          <p:spPr bwMode="auto">
            <a:xfrm>
              <a:off x="4958490" y="1938758"/>
              <a:ext cx="330200" cy="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arrow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Text Box 65"/>
            <p:cNvSpPr txBox="1">
              <a:spLocks noChangeArrowheads="1"/>
            </p:cNvSpPr>
            <p:nvPr/>
          </p:nvSpPr>
          <p:spPr bwMode="auto">
            <a:xfrm>
              <a:off x="4992438" y="1366093"/>
              <a:ext cx="126425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smtClean="0">
                  <a:latin typeface="Calibri" pitchFamily="34" charset="0"/>
                </a:rPr>
                <a:t>Transmit/Receive</a:t>
              </a:r>
            </a:p>
            <a:p>
              <a:pPr algn="ctr"/>
              <a:r>
                <a:rPr lang="en-US" sz="1200" dirty="0" smtClean="0">
                  <a:latin typeface="Calibri" pitchFamily="34" charset="0"/>
                </a:rPr>
                <a:t>Switch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446" name="Freeform 66"/>
            <p:cNvSpPr>
              <a:spLocks/>
            </p:cNvSpPr>
            <p:nvPr/>
          </p:nvSpPr>
          <p:spPr bwMode="auto">
            <a:xfrm>
              <a:off x="5819672" y="2676083"/>
              <a:ext cx="1587" cy="23812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6 h 17"/>
                <a:gd name="T6" fmla="*/ 0 w 1"/>
                <a:gd name="T7" fmla="*/ 16 h 17"/>
                <a:gd name="T8" fmla="*/ 0 w 1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7"/>
                <a:gd name="T17" fmla="*/ 1 w 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47" name="Rectangle 101"/>
            <p:cNvSpPr>
              <a:spLocks noChangeArrowheads="1"/>
            </p:cNvSpPr>
            <p:nvPr/>
          </p:nvSpPr>
          <p:spPr bwMode="auto">
            <a:xfrm>
              <a:off x="6179703" y="2982908"/>
              <a:ext cx="902683" cy="308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Calibri" pitchFamily="34" charset="0"/>
                </a:rPr>
                <a:t>Telescope</a:t>
              </a:r>
            </a:p>
          </p:txBody>
        </p:sp>
        <p:sp>
          <p:nvSpPr>
            <p:cNvPr id="448" name="Freeform 156"/>
            <p:cNvSpPr>
              <a:spLocks/>
            </p:cNvSpPr>
            <p:nvPr/>
          </p:nvSpPr>
          <p:spPr bwMode="auto">
            <a:xfrm>
              <a:off x="5367234" y="2032421"/>
              <a:ext cx="25400" cy="23812"/>
            </a:xfrm>
            <a:custGeom>
              <a:avLst/>
              <a:gdLst>
                <a:gd name="T0" fmla="*/ 16 w 17"/>
                <a:gd name="T1" fmla="*/ 16 h 17"/>
                <a:gd name="T2" fmla="*/ 16 w 17"/>
                <a:gd name="T3" fmla="*/ 16 h 17"/>
                <a:gd name="T4" fmla="*/ 0 w 17"/>
                <a:gd name="T5" fmla="*/ 0 h 17"/>
                <a:gd name="T6" fmla="*/ 0 w 17"/>
                <a:gd name="T7" fmla="*/ 0 h 17"/>
                <a:gd name="T8" fmla="*/ 16 w 17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16"/>
                  </a:moveTo>
                  <a:lnTo>
                    <a:pt x="16" y="16"/>
                  </a:lnTo>
                  <a:lnTo>
                    <a:pt x="0" y="0"/>
                  </a:lnTo>
                  <a:lnTo>
                    <a:pt x="16" y="16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49" name="Line 177"/>
            <p:cNvSpPr>
              <a:spLocks noChangeShapeType="1"/>
            </p:cNvSpPr>
            <p:nvPr/>
          </p:nvSpPr>
          <p:spPr bwMode="auto">
            <a:xfrm>
              <a:off x="1357674" y="2765024"/>
              <a:ext cx="212089" cy="414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arrow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" name="Line 178"/>
            <p:cNvSpPr>
              <a:spLocks noChangeShapeType="1"/>
            </p:cNvSpPr>
            <p:nvPr/>
          </p:nvSpPr>
          <p:spPr bwMode="auto">
            <a:xfrm flipH="1">
              <a:off x="2813998" y="3311328"/>
              <a:ext cx="330200" cy="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arrow" w="lg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451" name="Straight Connector 450"/>
            <p:cNvCxnSpPr/>
            <p:nvPr/>
          </p:nvCxnSpPr>
          <p:spPr>
            <a:xfrm rot="16200000" flipH="1">
              <a:off x="3342105" y="4182426"/>
              <a:ext cx="246888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2" name="Rectangle 451"/>
            <p:cNvSpPr>
              <a:spLocks noChangeArrowheads="1"/>
            </p:cNvSpPr>
            <p:nvPr/>
          </p:nvSpPr>
          <p:spPr bwMode="auto">
            <a:xfrm>
              <a:off x="1655469" y="1774093"/>
              <a:ext cx="554893" cy="29698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53" name="Rectangle 452"/>
            <p:cNvSpPr>
              <a:spLocks noChangeArrowheads="1"/>
            </p:cNvSpPr>
            <p:nvPr/>
          </p:nvSpPr>
          <p:spPr bwMode="auto">
            <a:xfrm>
              <a:off x="1283609" y="1272845"/>
              <a:ext cx="1381961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/>
              <a:r>
                <a:rPr 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Transmitter Freq. Modulator</a:t>
              </a:r>
              <a:endParaRPr lang="en-US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54" name="Rectangle 59"/>
            <p:cNvSpPr>
              <a:spLocks noChangeArrowheads="1"/>
            </p:cNvSpPr>
            <p:nvPr/>
          </p:nvSpPr>
          <p:spPr bwMode="auto">
            <a:xfrm>
              <a:off x="1658566" y="2629850"/>
              <a:ext cx="554893" cy="29698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55" name="Text Box 65"/>
            <p:cNvSpPr txBox="1">
              <a:spLocks noChangeArrowheads="1"/>
            </p:cNvSpPr>
            <p:nvPr/>
          </p:nvSpPr>
          <p:spPr bwMode="auto">
            <a:xfrm>
              <a:off x="2981450" y="3413054"/>
              <a:ext cx="118974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smtClean="0">
                  <a:latin typeface="Calibri" pitchFamily="34" charset="0"/>
                </a:rPr>
                <a:t>Beam Combiner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456" name="Rectangle 41"/>
            <p:cNvSpPr>
              <a:spLocks noChangeArrowheads="1"/>
            </p:cNvSpPr>
            <p:nvPr/>
          </p:nvSpPr>
          <p:spPr bwMode="auto">
            <a:xfrm>
              <a:off x="1291471" y="3148642"/>
              <a:ext cx="904653" cy="353683"/>
            </a:xfrm>
            <a:prstGeom prst="rect">
              <a:avLst/>
            </a:prstGeom>
            <a:solidFill>
              <a:srgbClr val="FF99CC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dirty="0" err="1" smtClean="0">
                  <a:latin typeface="Calibri" pitchFamily="34" charset="0"/>
                </a:rPr>
                <a:t>Photoreceiver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457" name="Line 37"/>
            <p:cNvSpPr>
              <a:spLocks noChangeShapeType="1"/>
            </p:cNvSpPr>
            <p:nvPr/>
          </p:nvSpPr>
          <p:spPr bwMode="auto">
            <a:xfrm flipV="1">
              <a:off x="1338606" y="4577076"/>
              <a:ext cx="31827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58" name="Text Box 56"/>
            <p:cNvSpPr txBox="1">
              <a:spLocks noChangeArrowheads="1"/>
            </p:cNvSpPr>
            <p:nvPr/>
          </p:nvSpPr>
          <p:spPr bwMode="auto">
            <a:xfrm>
              <a:off x="1618074" y="4241544"/>
              <a:ext cx="86170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>
                  <a:latin typeface="Calibri" pitchFamily="34" charset="0"/>
                </a:rPr>
                <a:t>Real-time Signal Processor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459" name="Rectangle 55"/>
            <p:cNvSpPr>
              <a:spLocks noChangeArrowheads="1"/>
            </p:cNvSpPr>
            <p:nvPr/>
          </p:nvSpPr>
          <p:spPr bwMode="auto">
            <a:xfrm>
              <a:off x="2815336" y="4317476"/>
              <a:ext cx="861118" cy="527900"/>
            </a:xfrm>
            <a:prstGeom prst="rect">
              <a:avLst/>
            </a:prstGeom>
            <a:solidFill>
              <a:srgbClr val="CC99FF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460" name="Text Box 56"/>
            <p:cNvSpPr txBox="1">
              <a:spLocks noChangeArrowheads="1"/>
            </p:cNvSpPr>
            <p:nvPr/>
          </p:nvSpPr>
          <p:spPr bwMode="auto">
            <a:xfrm>
              <a:off x="876692" y="4958643"/>
              <a:ext cx="209275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Calibri" pitchFamily="34" charset="0"/>
                </a:rPr>
                <a:t>Command &amp; </a:t>
              </a:r>
              <a:r>
                <a:rPr lang="en-US" sz="1400" dirty="0">
                  <a:latin typeface="Calibri" pitchFamily="34" charset="0"/>
                </a:rPr>
                <a:t>Data</a:t>
              </a:r>
            </a:p>
            <a:p>
              <a:pPr algn="ctr"/>
              <a:r>
                <a:rPr lang="en-US" sz="1400" dirty="0" smtClean="0">
                  <a:latin typeface="Calibri" pitchFamily="34" charset="0"/>
                </a:rPr>
                <a:t>Handling System (C&amp;DH)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461" name="Line 42"/>
            <p:cNvSpPr>
              <a:spLocks noChangeShapeType="1"/>
            </p:cNvSpPr>
            <p:nvPr/>
          </p:nvSpPr>
          <p:spPr bwMode="auto">
            <a:xfrm>
              <a:off x="2431810" y="4582251"/>
              <a:ext cx="365760" cy="0"/>
            </a:xfrm>
            <a:prstGeom prst="line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62" name="Freeform 92"/>
            <p:cNvSpPr>
              <a:spLocks/>
            </p:cNvSpPr>
            <p:nvPr/>
          </p:nvSpPr>
          <p:spPr bwMode="auto">
            <a:xfrm>
              <a:off x="5713520" y="1159118"/>
              <a:ext cx="25400" cy="2222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6" y="0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16" y="0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16" y="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63" name="Freeform 93"/>
            <p:cNvSpPr>
              <a:spLocks/>
            </p:cNvSpPr>
            <p:nvPr/>
          </p:nvSpPr>
          <p:spPr bwMode="auto">
            <a:xfrm>
              <a:off x="5765907" y="1224206"/>
              <a:ext cx="25400" cy="2381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6" y="0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16" y="0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16" y="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64" name="Freeform 94"/>
            <p:cNvSpPr>
              <a:spLocks/>
            </p:cNvSpPr>
            <p:nvPr/>
          </p:nvSpPr>
          <p:spPr bwMode="auto">
            <a:xfrm>
              <a:off x="5805595" y="1159118"/>
              <a:ext cx="26988" cy="22225"/>
            </a:xfrm>
            <a:custGeom>
              <a:avLst/>
              <a:gdLst/>
              <a:ahLst/>
              <a:cxnLst>
                <a:cxn ang="0">
                  <a:pos x="16" y="16"/>
                </a:cxn>
                <a:cxn ang="0">
                  <a:pos x="16" y="1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6" y="16"/>
                </a:cxn>
              </a:cxnLst>
              <a:rect l="0" t="0" r="r" b="b"/>
              <a:pathLst>
                <a:path w="17" h="17">
                  <a:moveTo>
                    <a:pt x="16" y="16"/>
                  </a:moveTo>
                  <a:lnTo>
                    <a:pt x="16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16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Line 13"/>
            <p:cNvSpPr>
              <a:spLocks noChangeShapeType="1"/>
            </p:cNvSpPr>
            <p:nvPr/>
          </p:nvSpPr>
          <p:spPr bwMode="auto">
            <a:xfrm>
              <a:off x="5629618" y="1894901"/>
              <a:ext cx="1737360" cy="0"/>
            </a:xfrm>
            <a:prstGeom prst="line">
              <a:avLst/>
            </a:prstGeom>
            <a:noFill/>
            <a:ln w="25400">
              <a:solidFill>
                <a:srgbClr val="66FF6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" name="Rectangle 7"/>
            <p:cNvSpPr>
              <a:spLocks noChangeArrowheads="1"/>
            </p:cNvSpPr>
            <p:nvPr/>
          </p:nvSpPr>
          <p:spPr bwMode="auto">
            <a:xfrm>
              <a:off x="3884570" y="1692696"/>
              <a:ext cx="1045650" cy="490537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3333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467" name="Rectangle 10"/>
            <p:cNvSpPr>
              <a:spLocks noChangeArrowheads="1"/>
            </p:cNvSpPr>
            <p:nvPr/>
          </p:nvSpPr>
          <p:spPr bwMode="auto">
            <a:xfrm>
              <a:off x="3786529" y="1675654"/>
              <a:ext cx="1256226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/>
              <a:r>
                <a:rPr 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Laser Pulse Amplifier</a:t>
              </a:r>
              <a:endParaRPr lang="en-US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68" name="Rectangle 8"/>
            <p:cNvSpPr>
              <a:spLocks noChangeArrowheads="1"/>
            </p:cNvSpPr>
            <p:nvPr/>
          </p:nvSpPr>
          <p:spPr bwMode="auto">
            <a:xfrm>
              <a:off x="2599981" y="1673525"/>
              <a:ext cx="1010485" cy="500332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3333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69" name="Rectangle 10"/>
            <p:cNvSpPr>
              <a:spLocks noChangeArrowheads="1"/>
            </p:cNvSpPr>
            <p:nvPr/>
          </p:nvSpPr>
          <p:spPr bwMode="auto">
            <a:xfrm>
              <a:off x="2476915" y="1664152"/>
              <a:ext cx="1256226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/>
              <a:r>
                <a:rPr 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 Laser Pulse Pre-Amplifier</a:t>
              </a:r>
              <a:endParaRPr lang="en-US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cxnSp>
          <p:nvCxnSpPr>
            <p:cNvPr id="470" name="Straight Arrow Connector 469"/>
            <p:cNvCxnSpPr/>
            <p:nvPr/>
          </p:nvCxnSpPr>
          <p:spPr>
            <a:xfrm flipH="1" flipV="1">
              <a:off x="6389682" y="1895421"/>
              <a:ext cx="362310" cy="0"/>
            </a:xfrm>
            <a:prstGeom prst="straightConnector1">
              <a:avLst/>
            </a:prstGeom>
            <a:ln w="15875">
              <a:solidFill>
                <a:srgbClr val="66FF99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Arrow Connector 470"/>
            <p:cNvCxnSpPr/>
            <p:nvPr/>
          </p:nvCxnSpPr>
          <p:spPr>
            <a:xfrm>
              <a:off x="5633443" y="2363638"/>
              <a:ext cx="0" cy="350807"/>
            </a:xfrm>
            <a:prstGeom prst="straightConnector1">
              <a:avLst/>
            </a:prstGeom>
            <a:ln w="15875">
              <a:solidFill>
                <a:srgbClr val="66FF99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Arrow Connector 471"/>
            <p:cNvCxnSpPr/>
            <p:nvPr/>
          </p:nvCxnSpPr>
          <p:spPr>
            <a:xfrm flipH="1" flipV="1">
              <a:off x="4086044" y="3335547"/>
              <a:ext cx="362310" cy="0"/>
            </a:xfrm>
            <a:prstGeom prst="straightConnector1">
              <a:avLst/>
            </a:prstGeom>
            <a:ln w="15875">
              <a:solidFill>
                <a:srgbClr val="66FF99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3" name="Line 177"/>
            <p:cNvSpPr>
              <a:spLocks noChangeShapeType="1"/>
            </p:cNvSpPr>
            <p:nvPr/>
          </p:nvSpPr>
          <p:spPr bwMode="auto">
            <a:xfrm>
              <a:off x="1346173" y="1916760"/>
              <a:ext cx="212089" cy="414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arrow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" name="Freeform 69" descr="70%"/>
            <p:cNvSpPr>
              <a:spLocks/>
            </p:cNvSpPr>
            <p:nvPr/>
          </p:nvSpPr>
          <p:spPr bwMode="auto">
            <a:xfrm>
              <a:off x="6001501" y="1908596"/>
              <a:ext cx="1346200" cy="1073150"/>
            </a:xfrm>
            <a:custGeom>
              <a:avLst/>
              <a:gdLst>
                <a:gd name="T0" fmla="*/ 918 w 925"/>
                <a:gd name="T1" fmla="*/ 0 h 724"/>
                <a:gd name="T2" fmla="*/ 924 w 925"/>
                <a:gd name="T3" fmla="*/ 6 h 724"/>
                <a:gd name="T4" fmla="*/ 165 w 925"/>
                <a:gd name="T5" fmla="*/ 723 h 724"/>
                <a:gd name="T6" fmla="*/ 0 w 925"/>
                <a:gd name="T7" fmla="*/ 312 h 724"/>
                <a:gd name="T8" fmla="*/ 918 w 925"/>
                <a:gd name="T9" fmla="*/ 0 h 7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5"/>
                <a:gd name="T16" fmla="*/ 0 h 724"/>
                <a:gd name="T17" fmla="*/ 925 w 925"/>
                <a:gd name="T18" fmla="*/ 724 h 7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5" h="724">
                  <a:moveTo>
                    <a:pt x="918" y="0"/>
                  </a:moveTo>
                  <a:lnTo>
                    <a:pt x="924" y="6"/>
                  </a:lnTo>
                  <a:lnTo>
                    <a:pt x="165" y="723"/>
                  </a:lnTo>
                  <a:lnTo>
                    <a:pt x="0" y="312"/>
                  </a:lnTo>
                  <a:lnTo>
                    <a:pt x="918" y="0"/>
                  </a:lnTo>
                </a:path>
              </a:pathLst>
            </a:custGeom>
            <a:pattFill prst="pct70">
              <a:fgClr>
                <a:srgbClr val="00FF66"/>
              </a:fgClr>
              <a:bgClr>
                <a:schemeClr val="bg1"/>
              </a:bgClr>
            </a:pattFill>
            <a:ln w="9525" cap="rnd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75" name="Freeform 71"/>
            <p:cNvSpPr>
              <a:spLocks/>
            </p:cNvSpPr>
            <p:nvPr/>
          </p:nvSpPr>
          <p:spPr bwMode="auto">
            <a:xfrm>
              <a:off x="5958834" y="2321346"/>
              <a:ext cx="25400" cy="617537"/>
            </a:xfrm>
            <a:custGeom>
              <a:avLst/>
              <a:gdLst>
                <a:gd name="T0" fmla="*/ 0 w 17"/>
                <a:gd name="T1" fmla="*/ 0 h 422"/>
                <a:gd name="T2" fmla="*/ 16 w 17"/>
                <a:gd name="T3" fmla="*/ 0 h 422"/>
                <a:gd name="T4" fmla="*/ 16 w 17"/>
                <a:gd name="T5" fmla="*/ 421 h 422"/>
                <a:gd name="T6" fmla="*/ 0 w 17"/>
                <a:gd name="T7" fmla="*/ 421 h 422"/>
                <a:gd name="T8" fmla="*/ 0 w 17"/>
                <a:gd name="T9" fmla="*/ 0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22"/>
                <a:gd name="T17" fmla="*/ 17 w 17"/>
                <a:gd name="T18" fmla="*/ 422 h 4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22">
                  <a:moveTo>
                    <a:pt x="0" y="0"/>
                  </a:moveTo>
                  <a:lnTo>
                    <a:pt x="16" y="0"/>
                  </a:lnTo>
                  <a:lnTo>
                    <a:pt x="16" y="421"/>
                  </a:lnTo>
                  <a:lnTo>
                    <a:pt x="0" y="421"/>
                  </a:lnTo>
                  <a:lnTo>
                    <a:pt x="0" y="0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76" name="Freeform 72"/>
            <p:cNvSpPr>
              <a:spLocks/>
            </p:cNvSpPr>
            <p:nvPr/>
          </p:nvSpPr>
          <p:spPr bwMode="auto">
            <a:xfrm>
              <a:off x="6095359" y="2888083"/>
              <a:ext cx="68262" cy="68262"/>
            </a:xfrm>
            <a:custGeom>
              <a:avLst/>
              <a:gdLst>
                <a:gd name="T0" fmla="*/ 7 w 17"/>
                <a:gd name="T1" fmla="*/ 0 h 17"/>
                <a:gd name="T2" fmla="*/ 0 w 17"/>
                <a:gd name="T3" fmla="*/ 0 h 17"/>
                <a:gd name="T4" fmla="*/ 7 w 17"/>
                <a:gd name="T5" fmla="*/ 16 h 17"/>
                <a:gd name="T6" fmla="*/ 16 w 17"/>
                <a:gd name="T7" fmla="*/ 16 h 17"/>
                <a:gd name="T8" fmla="*/ 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7" y="0"/>
                  </a:moveTo>
                  <a:lnTo>
                    <a:pt x="0" y="0"/>
                  </a:lnTo>
                  <a:lnTo>
                    <a:pt x="7" y="16"/>
                  </a:lnTo>
                  <a:lnTo>
                    <a:pt x="16" y="16"/>
                  </a:lnTo>
                  <a:lnTo>
                    <a:pt x="7" y="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77" name="Freeform 73"/>
            <p:cNvSpPr>
              <a:spLocks/>
            </p:cNvSpPr>
            <p:nvPr/>
          </p:nvSpPr>
          <p:spPr bwMode="auto">
            <a:xfrm>
              <a:off x="5949309" y="2449933"/>
              <a:ext cx="23812" cy="25400"/>
            </a:xfrm>
            <a:custGeom>
              <a:avLst/>
              <a:gdLst>
                <a:gd name="T0" fmla="*/ 16 w 17"/>
                <a:gd name="T1" fmla="*/ 16 h 17"/>
                <a:gd name="T2" fmla="*/ 0 w 17"/>
                <a:gd name="T3" fmla="*/ 16 h 17"/>
                <a:gd name="T4" fmla="*/ 0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6"/>
                  </a:lnTo>
                </a:path>
              </a:pathLst>
            </a:custGeom>
            <a:solidFill>
              <a:srgbClr val="00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78" name="Rectangle 74" descr="Light upward diagonal"/>
            <p:cNvSpPr>
              <a:spLocks noChangeArrowheads="1"/>
            </p:cNvSpPr>
            <p:nvPr/>
          </p:nvSpPr>
          <p:spPr bwMode="auto">
            <a:xfrm>
              <a:off x="5919147" y="2300708"/>
              <a:ext cx="338137" cy="696912"/>
            </a:xfrm>
            <a:prstGeom prst="rect">
              <a:avLst/>
            </a:prstGeom>
            <a:pattFill prst="ltUpDiag">
              <a:fgClr>
                <a:srgbClr val="FF0066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79" name="Freeform 75"/>
            <p:cNvSpPr>
              <a:spLocks/>
            </p:cNvSpPr>
            <p:nvPr/>
          </p:nvSpPr>
          <p:spPr bwMode="auto">
            <a:xfrm>
              <a:off x="5919147" y="2300708"/>
              <a:ext cx="349250" cy="25400"/>
            </a:xfrm>
            <a:custGeom>
              <a:avLst/>
              <a:gdLst>
                <a:gd name="T0" fmla="*/ 0 w 239"/>
                <a:gd name="T1" fmla="*/ 0 h 17"/>
                <a:gd name="T2" fmla="*/ 238 w 239"/>
                <a:gd name="T3" fmla="*/ 0 h 17"/>
                <a:gd name="T4" fmla="*/ 238 w 239"/>
                <a:gd name="T5" fmla="*/ 16 h 17"/>
                <a:gd name="T6" fmla="*/ 0 w 239"/>
                <a:gd name="T7" fmla="*/ 16 h 17"/>
                <a:gd name="T8" fmla="*/ 0 w 23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7"/>
                <a:gd name="T17" fmla="*/ 239 w 23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7">
                  <a:moveTo>
                    <a:pt x="0" y="0"/>
                  </a:moveTo>
                  <a:lnTo>
                    <a:pt x="238" y="0"/>
                  </a:lnTo>
                  <a:lnTo>
                    <a:pt x="238" y="16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80" name="Freeform 76"/>
            <p:cNvSpPr>
              <a:spLocks/>
            </p:cNvSpPr>
            <p:nvPr/>
          </p:nvSpPr>
          <p:spPr bwMode="auto">
            <a:xfrm>
              <a:off x="6257284" y="2300708"/>
              <a:ext cx="23812" cy="708025"/>
            </a:xfrm>
            <a:custGeom>
              <a:avLst/>
              <a:gdLst>
                <a:gd name="T0" fmla="*/ 0 w 17"/>
                <a:gd name="T1" fmla="*/ 0 h 484"/>
                <a:gd name="T2" fmla="*/ 16 w 17"/>
                <a:gd name="T3" fmla="*/ 0 h 484"/>
                <a:gd name="T4" fmla="*/ 16 w 17"/>
                <a:gd name="T5" fmla="*/ 483 h 484"/>
                <a:gd name="T6" fmla="*/ 0 w 17"/>
                <a:gd name="T7" fmla="*/ 483 h 484"/>
                <a:gd name="T8" fmla="*/ 0 w 17"/>
                <a:gd name="T9" fmla="*/ 0 h 4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84"/>
                <a:gd name="T17" fmla="*/ 17 w 17"/>
                <a:gd name="T18" fmla="*/ 484 h 4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84">
                  <a:moveTo>
                    <a:pt x="0" y="0"/>
                  </a:moveTo>
                  <a:lnTo>
                    <a:pt x="16" y="0"/>
                  </a:lnTo>
                  <a:lnTo>
                    <a:pt x="16" y="483"/>
                  </a:lnTo>
                  <a:lnTo>
                    <a:pt x="0" y="483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81" name="Freeform 77"/>
            <p:cNvSpPr>
              <a:spLocks/>
            </p:cNvSpPr>
            <p:nvPr/>
          </p:nvSpPr>
          <p:spPr bwMode="auto">
            <a:xfrm>
              <a:off x="5919147" y="2300708"/>
              <a:ext cx="25400" cy="698500"/>
            </a:xfrm>
            <a:custGeom>
              <a:avLst/>
              <a:gdLst>
                <a:gd name="T0" fmla="*/ 0 w 17"/>
                <a:gd name="T1" fmla="*/ 0 h 477"/>
                <a:gd name="T2" fmla="*/ 16 w 17"/>
                <a:gd name="T3" fmla="*/ 0 h 477"/>
                <a:gd name="T4" fmla="*/ 16 w 17"/>
                <a:gd name="T5" fmla="*/ 476 h 477"/>
                <a:gd name="T6" fmla="*/ 0 w 17"/>
                <a:gd name="T7" fmla="*/ 476 h 477"/>
                <a:gd name="T8" fmla="*/ 0 w 17"/>
                <a:gd name="T9" fmla="*/ 0 h 4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77"/>
                <a:gd name="T17" fmla="*/ 17 w 17"/>
                <a:gd name="T18" fmla="*/ 477 h 4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77">
                  <a:moveTo>
                    <a:pt x="0" y="0"/>
                  </a:moveTo>
                  <a:lnTo>
                    <a:pt x="16" y="0"/>
                  </a:lnTo>
                  <a:lnTo>
                    <a:pt x="16" y="476"/>
                  </a:lnTo>
                  <a:lnTo>
                    <a:pt x="0" y="476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82" name="Freeform 78"/>
            <p:cNvSpPr>
              <a:spLocks/>
            </p:cNvSpPr>
            <p:nvPr/>
          </p:nvSpPr>
          <p:spPr bwMode="auto">
            <a:xfrm>
              <a:off x="5965184" y="2297533"/>
              <a:ext cx="398462" cy="708025"/>
            </a:xfrm>
            <a:custGeom>
              <a:avLst/>
              <a:gdLst>
                <a:gd name="T0" fmla="*/ 211 w 273"/>
                <a:gd name="T1" fmla="*/ 483 h 484"/>
                <a:gd name="T2" fmla="*/ 170 w 273"/>
                <a:gd name="T3" fmla="*/ 455 h 484"/>
                <a:gd name="T4" fmla="*/ 129 w 273"/>
                <a:gd name="T5" fmla="*/ 421 h 484"/>
                <a:gd name="T6" fmla="*/ 61 w 273"/>
                <a:gd name="T7" fmla="*/ 310 h 484"/>
                <a:gd name="T8" fmla="*/ 21 w 273"/>
                <a:gd name="T9" fmla="*/ 166 h 484"/>
                <a:gd name="T10" fmla="*/ 0 w 273"/>
                <a:gd name="T11" fmla="*/ 0 h 484"/>
                <a:gd name="T12" fmla="*/ 136 w 273"/>
                <a:gd name="T13" fmla="*/ 0 h 484"/>
                <a:gd name="T14" fmla="*/ 272 w 273"/>
                <a:gd name="T15" fmla="*/ 0 h 484"/>
                <a:gd name="T16" fmla="*/ 238 w 273"/>
                <a:gd name="T17" fmla="*/ 241 h 484"/>
                <a:gd name="T18" fmla="*/ 211 w 273"/>
                <a:gd name="T19" fmla="*/ 483 h 4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3"/>
                <a:gd name="T31" fmla="*/ 0 h 484"/>
                <a:gd name="T32" fmla="*/ 273 w 273"/>
                <a:gd name="T33" fmla="*/ 484 h 4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3" h="484">
                  <a:moveTo>
                    <a:pt x="211" y="483"/>
                  </a:moveTo>
                  <a:lnTo>
                    <a:pt x="170" y="455"/>
                  </a:lnTo>
                  <a:lnTo>
                    <a:pt x="129" y="421"/>
                  </a:lnTo>
                  <a:lnTo>
                    <a:pt x="61" y="310"/>
                  </a:lnTo>
                  <a:lnTo>
                    <a:pt x="21" y="166"/>
                  </a:lnTo>
                  <a:lnTo>
                    <a:pt x="0" y="0"/>
                  </a:lnTo>
                  <a:lnTo>
                    <a:pt x="136" y="0"/>
                  </a:lnTo>
                  <a:lnTo>
                    <a:pt x="272" y="0"/>
                  </a:lnTo>
                  <a:lnTo>
                    <a:pt x="238" y="241"/>
                  </a:lnTo>
                  <a:lnTo>
                    <a:pt x="211" y="483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83" name="Freeform 79"/>
            <p:cNvSpPr>
              <a:spLocks/>
            </p:cNvSpPr>
            <p:nvPr/>
          </p:nvSpPr>
          <p:spPr bwMode="auto">
            <a:xfrm>
              <a:off x="6042972" y="2734096"/>
              <a:ext cx="230187" cy="273050"/>
            </a:xfrm>
            <a:custGeom>
              <a:avLst/>
              <a:gdLst>
                <a:gd name="T0" fmla="*/ 150 w 158"/>
                <a:gd name="T1" fmla="*/ 183 h 184"/>
                <a:gd name="T2" fmla="*/ 109 w 158"/>
                <a:gd name="T3" fmla="*/ 155 h 184"/>
                <a:gd name="T4" fmla="*/ 109 w 158"/>
                <a:gd name="T5" fmla="*/ 155 h 184"/>
                <a:gd name="T6" fmla="*/ 109 w 158"/>
                <a:gd name="T7" fmla="*/ 155 h 184"/>
                <a:gd name="T8" fmla="*/ 68 w 158"/>
                <a:gd name="T9" fmla="*/ 119 h 184"/>
                <a:gd name="T10" fmla="*/ 68 w 158"/>
                <a:gd name="T11" fmla="*/ 119 h 184"/>
                <a:gd name="T12" fmla="*/ 68 w 158"/>
                <a:gd name="T13" fmla="*/ 119 h 184"/>
                <a:gd name="T14" fmla="*/ 0 w 158"/>
                <a:gd name="T15" fmla="*/ 7 h 184"/>
                <a:gd name="T16" fmla="*/ 0 w 158"/>
                <a:gd name="T17" fmla="*/ 0 h 184"/>
                <a:gd name="T18" fmla="*/ 7 w 158"/>
                <a:gd name="T19" fmla="*/ 0 h 184"/>
                <a:gd name="T20" fmla="*/ 7 w 158"/>
                <a:gd name="T21" fmla="*/ 0 h 184"/>
                <a:gd name="T22" fmla="*/ 75 w 158"/>
                <a:gd name="T23" fmla="*/ 112 h 184"/>
                <a:gd name="T24" fmla="*/ 75 w 158"/>
                <a:gd name="T25" fmla="*/ 112 h 184"/>
                <a:gd name="T26" fmla="*/ 75 w 158"/>
                <a:gd name="T27" fmla="*/ 112 h 184"/>
                <a:gd name="T28" fmla="*/ 116 w 158"/>
                <a:gd name="T29" fmla="*/ 147 h 184"/>
                <a:gd name="T30" fmla="*/ 116 w 158"/>
                <a:gd name="T31" fmla="*/ 147 h 184"/>
                <a:gd name="T32" fmla="*/ 116 w 158"/>
                <a:gd name="T33" fmla="*/ 147 h 184"/>
                <a:gd name="T34" fmla="*/ 157 w 158"/>
                <a:gd name="T35" fmla="*/ 175 h 184"/>
                <a:gd name="T36" fmla="*/ 150 w 158"/>
                <a:gd name="T37" fmla="*/ 183 h 1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184"/>
                <a:gd name="T59" fmla="*/ 158 w 158"/>
                <a:gd name="T60" fmla="*/ 184 h 1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184">
                  <a:moveTo>
                    <a:pt x="150" y="183"/>
                  </a:moveTo>
                  <a:lnTo>
                    <a:pt x="109" y="155"/>
                  </a:lnTo>
                  <a:lnTo>
                    <a:pt x="68" y="119"/>
                  </a:lnTo>
                  <a:lnTo>
                    <a:pt x="0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75" y="112"/>
                  </a:lnTo>
                  <a:lnTo>
                    <a:pt x="116" y="147"/>
                  </a:lnTo>
                  <a:lnTo>
                    <a:pt x="157" y="175"/>
                  </a:lnTo>
                  <a:lnTo>
                    <a:pt x="150" y="183"/>
                  </a:lnTo>
                </a:path>
              </a:pathLst>
            </a:custGeom>
            <a:solidFill>
              <a:srgbClr val="FF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84" name="Freeform 80"/>
            <p:cNvSpPr>
              <a:spLocks/>
            </p:cNvSpPr>
            <p:nvPr/>
          </p:nvSpPr>
          <p:spPr bwMode="auto">
            <a:xfrm>
              <a:off x="5988997" y="2530896"/>
              <a:ext cx="71437" cy="209550"/>
            </a:xfrm>
            <a:custGeom>
              <a:avLst/>
              <a:gdLst>
                <a:gd name="T0" fmla="*/ 40 w 48"/>
                <a:gd name="T1" fmla="*/ 142 h 143"/>
                <a:gd name="T2" fmla="*/ 0 w 48"/>
                <a:gd name="T3" fmla="*/ 0 h 143"/>
                <a:gd name="T4" fmla="*/ 0 w 48"/>
                <a:gd name="T5" fmla="*/ 0 h 143"/>
                <a:gd name="T6" fmla="*/ 6 w 48"/>
                <a:gd name="T7" fmla="*/ 0 h 143"/>
                <a:gd name="T8" fmla="*/ 6 w 48"/>
                <a:gd name="T9" fmla="*/ 0 h 143"/>
                <a:gd name="T10" fmla="*/ 47 w 48"/>
                <a:gd name="T11" fmla="*/ 142 h 143"/>
                <a:gd name="T12" fmla="*/ 40 w 48"/>
                <a:gd name="T13" fmla="*/ 142 h 1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143"/>
                <a:gd name="T23" fmla="*/ 48 w 48"/>
                <a:gd name="T24" fmla="*/ 143 h 1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143">
                  <a:moveTo>
                    <a:pt x="40" y="14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47" y="142"/>
                  </a:lnTo>
                  <a:lnTo>
                    <a:pt x="40" y="142"/>
                  </a:lnTo>
                </a:path>
              </a:pathLst>
            </a:custGeom>
            <a:solidFill>
              <a:srgbClr val="FF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85" name="Freeform 81"/>
            <p:cNvSpPr>
              <a:spLocks/>
            </p:cNvSpPr>
            <p:nvPr/>
          </p:nvSpPr>
          <p:spPr bwMode="auto">
            <a:xfrm>
              <a:off x="5963597" y="2303883"/>
              <a:ext cx="36512" cy="228600"/>
            </a:xfrm>
            <a:custGeom>
              <a:avLst/>
              <a:gdLst>
                <a:gd name="T0" fmla="*/ 18 w 25"/>
                <a:gd name="T1" fmla="*/ 155 h 156"/>
                <a:gd name="T2" fmla="*/ 24 w 25"/>
                <a:gd name="T3" fmla="*/ 155 h 156"/>
                <a:gd name="T4" fmla="*/ 6 w 25"/>
                <a:gd name="T5" fmla="*/ 0 h 156"/>
                <a:gd name="T6" fmla="*/ 0 w 25"/>
                <a:gd name="T7" fmla="*/ 0 h 156"/>
                <a:gd name="T8" fmla="*/ 18 w 25"/>
                <a:gd name="T9" fmla="*/ 155 h 1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156"/>
                <a:gd name="T17" fmla="*/ 25 w 25"/>
                <a:gd name="T18" fmla="*/ 156 h 1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156">
                  <a:moveTo>
                    <a:pt x="18" y="155"/>
                  </a:moveTo>
                  <a:lnTo>
                    <a:pt x="24" y="155"/>
                  </a:lnTo>
                  <a:lnTo>
                    <a:pt x="6" y="0"/>
                  </a:lnTo>
                  <a:lnTo>
                    <a:pt x="0" y="0"/>
                  </a:lnTo>
                  <a:lnTo>
                    <a:pt x="18" y="155"/>
                  </a:lnTo>
                </a:path>
              </a:pathLst>
            </a:custGeom>
            <a:solidFill>
              <a:srgbClr val="FF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86" name="Rectangle 82"/>
            <p:cNvSpPr>
              <a:spLocks noChangeArrowheads="1"/>
            </p:cNvSpPr>
            <p:nvPr/>
          </p:nvSpPr>
          <p:spPr bwMode="auto">
            <a:xfrm>
              <a:off x="6273159" y="2903958"/>
              <a:ext cx="80962" cy="1254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87" name="Freeform 83"/>
            <p:cNvSpPr>
              <a:spLocks/>
            </p:cNvSpPr>
            <p:nvPr/>
          </p:nvSpPr>
          <p:spPr bwMode="auto">
            <a:xfrm>
              <a:off x="6130284" y="2937296"/>
              <a:ext cx="68262" cy="68262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6 h 17"/>
                <a:gd name="T6" fmla="*/ 0 w 1"/>
                <a:gd name="T7" fmla="*/ 16 h 17"/>
                <a:gd name="T8" fmla="*/ 0 w 1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7"/>
                <a:gd name="T17" fmla="*/ 1 w 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488" name="Group 84"/>
            <p:cNvGrpSpPr>
              <a:grpSpLocks/>
            </p:cNvGrpSpPr>
            <p:nvPr/>
          </p:nvGrpSpPr>
          <p:grpSpPr bwMode="auto">
            <a:xfrm>
              <a:off x="6200134" y="2821408"/>
              <a:ext cx="101600" cy="109537"/>
              <a:chOff x="3914" y="3092"/>
              <a:chExt cx="70" cy="88"/>
            </a:xfrm>
          </p:grpSpPr>
          <p:sp>
            <p:nvSpPr>
              <p:cNvPr id="489" name="Freeform 85"/>
              <p:cNvSpPr>
                <a:spLocks/>
              </p:cNvSpPr>
              <p:nvPr/>
            </p:nvSpPr>
            <p:spPr bwMode="auto">
              <a:xfrm>
                <a:off x="3914" y="3133"/>
                <a:ext cx="47" cy="47"/>
              </a:xfrm>
              <a:custGeom>
                <a:avLst/>
                <a:gdLst>
                  <a:gd name="T0" fmla="*/ 0 w 1"/>
                  <a:gd name="T1" fmla="*/ 0 h 17"/>
                  <a:gd name="T2" fmla="*/ 0 w 1"/>
                  <a:gd name="T3" fmla="*/ 0 h 17"/>
                  <a:gd name="T4" fmla="*/ 0 w 1"/>
                  <a:gd name="T5" fmla="*/ 16 h 17"/>
                  <a:gd name="T6" fmla="*/ 0 w 1"/>
                  <a:gd name="T7" fmla="*/ 16 h 17"/>
                  <a:gd name="T8" fmla="*/ 0 w 1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7"/>
                  <a:gd name="T17" fmla="*/ 1 w 1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1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90" name="Freeform 86"/>
              <p:cNvSpPr>
                <a:spLocks/>
              </p:cNvSpPr>
              <p:nvPr/>
            </p:nvSpPr>
            <p:spPr bwMode="auto">
              <a:xfrm>
                <a:off x="3967" y="3092"/>
                <a:ext cx="17" cy="17"/>
              </a:xfrm>
              <a:custGeom>
                <a:avLst/>
                <a:gdLst>
                  <a:gd name="T0" fmla="*/ 16 w 17"/>
                  <a:gd name="T1" fmla="*/ 16 h 17"/>
                  <a:gd name="T2" fmla="*/ 16 w 17"/>
                  <a:gd name="T3" fmla="*/ 16 h 17"/>
                  <a:gd name="T4" fmla="*/ 0 w 17"/>
                  <a:gd name="T5" fmla="*/ 0 h 17"/>
                  <a:gd name="T6" fmla="*/ 0 w 17"/>
                  <a:gd name="T7" fmla="*/ 0 h 17"/>
                  <a:gd name="T8" fmla="*/ 16 w 17"/>
                  <a:gd name="T9" fmla="*/ 16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16" y="16"/>
                    </a:moveTo>
                    <a:lnTo>
                      <a:pt x="16" y="16"/>
                    </a:lnTo>
                    <a:lnTo>
                      <a:pt x="0" y="0"/>
                    </a:lnTo>
                    <a:lnTo>
                      <a:pt x="16" y="16"/>
                    </a:lnTo>
                  </a:path>
                </a:pathLst>
              </a:custGeom>
              <a:solidFill>
                <a:srgbClr val="0000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91" name="Freeform 87"/>
              <p:cNvSpPr>
                <a:spLocks/>
              </p:cNvSpPr>
              <p:nvPr/>
            </p:nvSpPr>
            <p:spPr bwMode="auto">
              <a:xfrm>
                <a:off x="3916" y="3106"/>
                <a:ext cx="47" cy="47"/>
              </a:xfrm>
              <a:custGeom>
                <a:avLst/>
                <a:gdLst>
                  <a:gd name="T0" fmla="*/ 16 w 17"/>
                  <a:gd name="T1" fmla="*/ 16 h 17"/>
                  <a:gd name="T2" fmla="*/ 16 w 17"/>
                  <a:gd name="T3" fmla="*/ 16 h 17"/>
                  <a:gd name="T4" fmla="*/ 0 w 17"/>
                  <a:gd name="T5" fmla="*/ 0 h 17"/>
                  <a:gd name="T6" fmla="*/ 0 w 17"/>
                  <a:gd name="T7" fmla="*/ 0 h 17"/>
                  <a:gd name="T8" fmla="*/ 16 w 17"/>
                  <a:gd name="T9" fmla="*/ 16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16" y="16"/>
                    </a:moveTo>
                    <a:lnTo>
                      <a:pt x="16" y="16"/>
                    </a:lnTo>
                    <a:lnTo>
                      <a:pt x="0" y="0"/>
                    </a:lnTo>
                    <a:lnTo>
                      <a:pt x="16" y="16"/>
                    </a:lnTo>
                  </a:path>
                </a:pathLst>
              </a:custGeom>
              <a:solidFill>
                <a:srgbClr val="0000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492" name="Freeform 88"/>
            <p:cNvSpPr>
              <a:spLocks/>
            </p:cNvSpPr>
            <p:nvPr/>
          </p:nvSpPr>
          <p:spPr bwMode="auto">
            <a:xfrm>
              <a:off x="7698833" y="2370363"/>
              <a:ext cx="738157" cy="884237"/>
            </a:xfrm>
            <a:custGeom>
              <a:avLst/>
              <a:gdLst>
                <a:gd name="T0" fmla="*/ 0 w 292"/>
                <a:gd name="T1" fmla="*/ 0 h 604"/>
                <a:gd name="T2" fmla="*/ 291 w 292"/>
                <a:gd name="T3" fmla="*/ 171 h 604"/>
                <a:gd name="T4" fmla="*/ 291 w 292"/>
                <a:gd name="T5" fmla="*/ 603 h 604"/>
                <a:gd name="T6" fmla="*/ 0 w 292"/>
                <a:gd name="T7" fmla="*/ 417 h 604"/>
                <a:gd name="T8" fmla="*/ 0 w 292"/>
                <a:gd name="T9" fmla="*/ 0 h 6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2"/>
                <a:gd name="T16" fmla="*/ 0 h 604"/>
                <a:gd name="T17" fmla="*/ 292 w 292"/>
                <a:gd name="T18" fmla="*/ 604 h 6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2" h="604">
                  <a:moveTo>
                    <a:pt x="0" y="0"/>
                  </a:moveTo>
                  <a:lnTo>
                    <a:pt x="291" y="171"/>
                  </a:lnTo>
                  <a:lnTo>
                    <a:pt x="291" y="603"/>
                  </a:lnTo>
                  <a:lnTo>
                    <a:pt x="0" y="417"/>
                  </a:lnTo>
                  <a:lnTo>
                    <a:pt x="0" y="0"/>
                  </a:lnTo>
                </a:path>
              </a:pathLst>
            </a:custGeom>
            <a:pattFill prst="pct50">
              <a:fgClr>
                <a:srgbClr val="0066FF"/>
              </a:fgClr>
              <a:bgClr>
                <a:schemeClr val="bg1"/>
              </a:bgClr>
            </a:patt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93" name="Freeform 89"/>
            <p:cNvSpPr>
              <a:spLocks/>
            </p:cNvSpPr>
            <p:nvPr/>
          </p:nvSpPr>
          <p:spPr bwMode="auto">
            <a:xfrm>
              <a:off x="7705084" y="2356701"/>
              <a:ext cx="741332" cy="906032"/>
            </a:xfrm>
            <a:custGeom>
              <a:avLst/>
              <a:gdLst>
                <a:gd name="T0" fmla="*/ 7 w 302"/>
                <a:gd name="T1" fmla="*/ 0 h 622"/>
                <a:gd name="T2" fmla="*/ 301 w 302"/>
                <a:gd name="T3" fmla="*/ 172 h 622"/>
                <a:gd name="T4" fmla="*/ 301 w 302"/>
                <a:gd name="T5" fmla="*/ 172 h 622"/>
                <a:gd name="T6" fmla="*/ 301 w 302"/>
                <a:gd name="T7" fmla="*/ 172 h 622"/>
                <a:gd name="T8" fmla="*/ 301 w 302"/>
                <a:gd name="T9" fmla="*/ 607 h 622"/>
                <a:gd name="T10" fmla="*/ 301 w 302"/>
                <a:gd name="T11" fmla="*/ 621 h 622"/>
                <a:gd name="T12" fmla="*/ 293 w 302"/>
                <a:gd name="T13" fmla="*/ 613 h 622"/>
                <a:gd name="T14" fmla="*/ 0 w 302"/>
                <a:gd name="T15" fmla="*/ 427 h 622"/>
                <a:gd name="T16" fmla="*/ 0 w 302"/>
                <a:gd name="T17" fmla="*/ 427 h 622"/>
                <a:gd name="T18" fmla="*/ 0 w 302"/>
                <a:gd name="T19" fmla="*/ 420 h 622"/>
                <a:gd name="T20" fmla="*/ 7 w 302"/>
                <a:gd name="T21" fmla="*/ 420 h 622"/>
                <a:gd name="T22" fmla="*/ 301 w 302"/>
                <a:gd name="T23" fmla="*/ 607 h 622"/>
                <a:gd name="T24" fmla="*/ 293 w 302"/>
                <a:gd name="T25" fmla="*/ 613 h 622"/>
                <a:gd name="T26" fmla="*/ 293 w 302"/>
                <a:gd name="T27" fmla="*/ 607 h 622"/>
                <a:gd name="T28" fmla="*/ 293 w 302"/>
                <a:gd name="T29" fmla="*/ 172 h 622"/>
                <a:gd name="T30" fmla="*/ 301 w 302"/>
                <a:gd name="T31" fmla="*/ 172 h 622"/>
                <a:gd name="T32" fmla="*/ 293 w 302"/>
                <a:gd name="T33" fmla="*/ 178 h 622"/>
                <a:gd name="T34" fmla="*/ 0 w 302"/>
                <a:gd name="T35" fmla="*/ 6 h 622"/>
                <a:gd name="T36" fmla="*/ 7 w 302"/>
                <a:gd name="T37" fmla="*/ 0 h 6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2"/>
                <a:gd name="T58" fmla="*/ 0 h 622"/>
                <a:gd name="T59" fmla="*/ 302 w 302"/>
                <a:gd name="T60" fmla="*/ 622 h 62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2" h="622">
                  <a:moveTo>
                    <a:pt x="7" y="0"/>
                  </a:moveTo>
                  <a:lnTo>
                    <a:pt x="301" y="172"/>
                  </a:lnTo>
                  <a:lnTo>
                    <a:pt x="301" y="607"/>
                  </a:lnTo>
                  <a:lnTo>
                    <a:pt x="301" y="621"/>
                  </a:lnTo>
                  <a:lnTo>
                    <a:pt x="293" y="613"/>
                  </a:lnTo>
                  <a:lnTo>
                    <a:pt x="0" y="427"/>
                  </a:lnTo>
                  <a:lnTo>
                    <a:pt x="0" y="420"/>
                  </a:lnTo>
                  <a:lnTo>
                    <a:pt x="7" y="420"/>
                  </a:lnTo>
                  <a:lnTo>
                    <a:pt x="301" y="607"/>
                  </a:lnTo>
                  <a:lnTo>
                    <a:pt x="293" y="613"/>
                  </a:lnTo>
                  <a:lnTo>
                    <a:pt x="293" y="607"/>
                  </a:lnTo>
                  <a:lnTo>
                    <a:pt x="293" y="172"/>
                  </a:lnTo>
                  <a:lnTo>
                    <a:pt x="301" y="172"/>
                  </a:lnTo>
                  <a:lnTo>
                    <a:pt x="293" y="178"/>
                  </a:lnTo>
                  <a:lnTo>
                    <a:pt x="0" y="6"/>
                  </a:lnTo>
                  <a:lnTo>
                    <a:pt x="7" y="0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94" name="Freeform 90"/>
            <p:cNvSpPr>
              <a:spLocks/>
            </p:cNvSpPr>
            <p:nvPr/>
          </p:nvSpPr>
          <p:spPr bwMode="auto">
            <a:xfrm>
              <a:off x="5987409" y="2345158"/>
              <a:ext cx="1682750" cy="23812"/>
            </a:xfrm>
            <a:custGeom>
              <a:avLst/>
              <a:gdLst>
                <a:gd name="T0" fmla="*/ 0 w 1152"/>
                <a:gd name="T1" fmla="*/ 0 h 17"/>
                <a:gd name="T2" fmla="*/ 1151 w 1152"/>
                <a:gd name="T3" fmla="*/ 0 h 17"/>
                <a:gd name="T4" fmla="*/ 1151 w 1152"/>
                <a:gd name="T5" fmla="*/ 16 h 17"/>
                <a:gd name="T6" fmla="*/ 0 w 1152"/>
                <a:gd name="T7" fmla="*/ 16 h 17"/>
                <a:gd name="T8" fmla="*/ 0 w 1152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2"/>
                <a:gd name="T16" fmla="*/ 0 h 17"/>
                <a:gd name="T17" fmla="*/ 1152 w 1152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2" h="17">
                  <a:moveTo>
                    <a:pt x="0" y="0"/>
                  </a:moveTo>
                  <a:lnTo>
                    <a:pt x="1151" y="0"/>
                  </a:lnTo>
                  <a:lnTo>
                    <a:pt x="1151" y="16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95" name="Rectangle 93"/>
            <p:cNvSpPr>
              <a:spLocks noChangeArrowheads="1"/>
            </p:cNvSpPr>
            <p:nvPr/>
          </p:nvSpPr>
          <p:spPr bwMode="auto">
            <a:xfrm>
              <a:off x="7299446" y="3329348"/>
              <a:ext cx="682174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200" dirty="0" smtClean="0">
                  <a:solidFill>
                    <a:srgbClr val="000000"/>
                  </a:solidFill>
                  <a:latin typeface="Calibri" pitchFamily="34" charset="0"/>
                </a:rPr>
                <a:t>Control </a:t>
              </a:r>
            </a:p>
            <a:p>
              <a:pPr algn="ctr" eaLnBrk="0" hangingPunct="0"/>
              <a:r>
                <a:rPr lang="en-US" sz="1200" dirty="0" smtClean="0">
                  <a:solidFill>
                    <a:srgbClr val="000000"/>
                  </a:solidFill>
                  <a:latin typeface="Calibri" pitchFamily="34" charset="0"/>
                </a:rPr>
                <a:t>Signal</a:t>
              </a:r>
              <a:endParaRPr lang="en-US" sz="12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96" name="Rectangle 95"/>
            <p:cNvSpPr>
              <a:spLocks noChangeArrowheads="1"/>
            </p:cNvSpPr>
            <p:nvPr/>
          </p:nvSpPr>
          <p:spPr bwMode="auto">
            <a:xfrm>
              <a:off x="7486693" y="1968068"/>
              <a:ext cx="1093184" cy="375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lnSpc>
                  <a:spcPts val="1100"/>
                </a:lnSpc>
              </a:pPr>
              <a:r>
                <a:rPr lang="en-US" sz="1200" dirty="0" smtClean="0">
                  <a:solidFill>
                    <a:srgbClr val="000000"/>
                  </a:solidFill>
                  <a:latin typeface="Calibri" pitchFamily="34" charset="0"/>
                </a:rPr>
                <a:t>Beam Steering</a:t>
              </a:r>
            </a:p>
            <a:p>
              <a:pPr algn="ctr" eaLnBrk="0" hangingPunct="0">
                <a:lnSpc>
                  <a:spcPts val="1100"/>
                </a:lnSpc>
              </a:pPr>
              <a:r>
                <a:rPr lang="en-US" sz="1200" dirty="0" smtClean="0">
                  <a:solidFill>
                    <a:srgbClr val="000000"/>
                  </a:solidFill>
                  <a:latin typeface="Calibri" pitchFamily="34" charset="0"/>
                </a:rPr>
                <a:t>Element </a:t>
              </a:r>
              <a:endParaRPr lang="en-US" sz="12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97" name="Rectangle 118" descr="50%"/>
            <p:cNvSpPr>
              <a:spLocks noChangeArrowheads="1"/>
            </p:cNvSpPr>
            <p:nvPr/>
          </p:nvSpPr>
          <p:spPr bwMode="auto">
            <a:xfrm>
              <a:off x="6212834" y="2346746"/>
              <a:ext cx="1449387" cy="628650"/>
            </a:xfrm>
            <a:prstGeom prst="rect">
              <a:avLst/>
            </a:prstGeom>
            <a:pattFill prst="pct50">
              <a:fgClr>
                <a:srgbClr val="0000FF"/>
              </a:fgClr>
              <a:bgClr>
                <a:srgbClr val="FFFFFF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98" name="Freeform 119"/>
            <p:cNvSpPr>
              <a:spLocks/>
            </p:cNvSpPr>
            <p:nvPr/>
          </p:nvSpPr>
          <p:spPr bwMode="auto">
            <a:xfrm>
              <a:off x="6395397" y="2829346"/>
              <a:ext cx="1214437" cy="23812"/>
            </a:xfrm>
            <a:custGeom>
              <a:avLst/>
              <a:gdLst>
                <a:gd name="T0" fmla="*/ 830 w 831"/>
                <a:gd name="T1" fmla="*/ 16 h 17"/>
                <a:gd name="T2" fmla="*/ 830 w 831"/>
                <a:gd name="T3" fmla="*/ 0 h 17"/>
                <a:gd name="T4" fmla="*/ 0 w 831"/>
                <a:gd name="T5" fmla="*/ 0 h 17"/>
                <a:gd name="T6" fmla="*/ 0 w 831"/>
                <a:gd name="T7" fmla="*/ 16 h 17"/>
                <a:gd name="T8" fmla="*/ 830 w 831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1"/>
                <a:gd name="T16" fmla="*/ 0 h 17"/>
                <a:gd name="T17" fmla="*/ 831 w 83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1" h="17">
                  <a:moveTo>
                    <a:pt x="830" y="16"/>
                  </a:moveTo>
                  <a:lnTo>
                    <a:pt x="83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830" y="16"/>
                  </a:lnTo>
                </a:path>
              </a:pathLst>
            </a:custGeom>
            <a:solidFill>
              <a:srgbClr val="00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99" name="Freeform 121"/>
            <p:cNvSpPr>
              <a:spLocks/>
            </p:cNvSpPr>
            <p:nvPr/>
          </p:nvSpPr>
          <p:spPr bwMode="auto">
            <a:xfrm>
              <a:off x="7309797" y="2829346"/>
              <a:ext cx="25400" cy="23812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16 h 17"/>
                <a:gd name="T4" fmla="*/ 16 w 17"/>
                <a:gd name="T5" fmla="*/ 0 h 17"/>
                <a:gd name="T6" fmla="*/ 16 w 17"/>
                <a:gd name="T7" fmla="*/ 0 h 17"/>
                <a:gd name="T8" fmla="*/ 0 w 17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6"/>
                  </a:moveTo>
                  <a:lnTo>
                    <a:pt x="0" y="16"/>
                  </a:lnTo>
                  <a:lnTo>
                    <a:pt x="16" y="0"/>
                  </a:lnTo>
                  <a:lnTo>
                    <a:pt x="0" y="16"/>
                  </a:lnTo>
                </a:path>
              </a:pathLst>
            </a:custGeom>
            <a:solidFill>
              <a:srgbClr val="00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0" name="Freeform 122"/>
            <p:cNvSpPr>
              <a:spLocks/>
            </p:cNvSpPr>
            <p:nvPr/>
          </p:nvSpPr>
          <p:spPr bwMode="auto">
            <a:xfrm>
              <a:off x="7309797" y="2829346"/>
              <a:ext cx="90487" cy="69850"/>
            </a:xfrm>
            <a:custGeom>
              <a:avLst/>
              <a:gdLst>
                <a:gd name="T0" fmla="*/ 54 w 62"/>
                <a:gd name="T1" fmla="*/ 47 h 48"/>
                <a:gd name="T2" fmla="*/ 61 w 62"/>
                <a:gd name="T3" fmla="*/ 41 h 48"/>
                <a:gd name="T4" fmla="*/ 7 w 62"/>
                <a:gd name="T5" fmla="*/ 0 h 48"/>
                <a:gd name="T6" fmla="*/ 0 w 62"/>
                <a:gd name="T7" fmla="*/ 7 h 48"/>
                <a:gd name="T8" fmla="*/ 54 w 62"/>
                <a:gd name="T9" fmla="*/ 47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48"/>
                <a:gd name="T17" fmla="*/ 62 w 6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48">
                  <a:moveTo>
                    <a:pt x="54" y="47"/>
                  </a:moveTo>
                  <a:lnTo>
                    <a:pt x="61" y="41"/>
                  </a:lnTo>
                  <a:lnTo>
                    <a:pt x="7" y="0"/>
                  </a:lnTo>
                  <a:lnTo>
                    <a:pt x="0" y="7"/>
                  </a:lnTo>
                  <a:lnTo>
                    <a:pt x="54" y="47"/>
                  </a:lnTo>
                </a:path>
              </a:pathLst>
            </a:custGeom>
            <a:solidFill>
              <a:srgbClr val="00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1" name="Freeform 124"/>
            <p:cNvSpPr>
              <a:spLocks/>
            </p:cNvSpPr>
            <p:nvPr/>
          </p:nvSpPr>
          <p:spPr bwMode="auto">
            <a:xfrm>
              <a:off x="7309797" y="2838871"/>
              <a:ext cx="25400" cy="25400"/>
            </a:xfrm>
            <a:custGeom>
              <a:avLst/>
              <a:gdLst>
                <a:gd name="T0" fmla="*/ 16 w 17"/>
                <a:gd name="T1" fmla="*/ 16 h 17"/>
                <a:gd name="T2" fmla="*/ 16 w 17"/>
                <a:gd name="T3" fmla="*/ 16 h 17"/>
                <a:gd name="T4" fmla="*/ 0 w 17"/>
                <a:gd name="T5" fmla="*/ 0 h 17"/>
                <a:gd name="T6" fmla="*/ 0 w 17"/>
                <a:gd name="T7" fmla="*/ 0 h 17"/>
                <a:gd name="T8" fmla="*/ 16 w 17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16"/>
                  </a:moveTo>
                  <a:lnTo>
                    <a:pt x="16" y="16"/>
                  </a:lnTo>
                  <a:lnTo>
                    <a:pt x="0" y="0"/>
                  </a:lnTo>
                  <a:lnTo>
                    <a:pt x="16" y="16"/>
                  </a:lnTo>
                </a:path>
              </a:pathLst>
            </a:custGeom>
            <a:solidFill>
              <a:srgbClr val="00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2" name="Freeform 125"/>
            <p:cNvSpPr>
              <a:spLocks/>
            </p:cNvSpPr>
            <p:nvPr/>
          </p:nvSpPr>
          <p:spPr bwMode="auto">
            <a:xfrm>
              <a:off x="7309797" y="2789658"/>
              <a:ext cx="90487" cy="60325"/>
            </a:xfrm>
            <a:custGeom>
              <a:avLst/>
              <a:gdLst>
                <a:gd name="T0" fmla="*/ 61 w 62"/>
                <a:gd name="T1" fmla="*/ 6 h 41"/>
                <a:gd name="T2" fmla="*/ 54 w 62"/>
                <a:gd name="T3" fmla="*/ 0 h 41"/>
                <a:gd name="T4" fmla="*/ 0 w 62"/>
                <a:gd name="T5" fmla="*/ 34 h 41"/>
                <a:gd name="T6" fmla="*/ 7 w 62"/>
                <a:gd name="T7" fmla="*/ 40 h 41"/>
                <a:gd name="T8" fmla="*/ 61 w 62"/>
                <a:gd name="T9" fmla="*/ 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41"/>
                <a:gd name="T17" fmla="*/ 62 w 62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41">
                  <a:moveTo>
                    <a:pt x="61" y="6"/>
                  </a:moveTo>
                  <a:lnTo>
                    <a:pt x="54" y="0"/>
                  </a:lnTo>
                  <a:lnTo>
                    <a:pt x="0" y="34"/>
                  </a:lnTo>
                  <a:lnTo>
                    <a:pt x="7" y="40"/>
                  </a:lnTo>
                  <a:lnTo>
                    <a:pt x="61" y="6"/>
                  </a:lnTo>
                </a:path>
              </a:pathLst>
            </a:custGeom>
            <a:solidFill>
              <a:srgbClr val="00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3" name="Freeform 126"/>
            <p:cNvSpPr>
              <a:spLocks/>
            </p:cNvSpPr>
            <p:nvPr/>
          </p:nvSpPr>
          <p:spPr bwMode="auto">
            <a:xfrm>
              <a:off x="6774809" y="2473746"/>
              <a:ext cx="863600" cy="25400"/>
            </a:xfrm>
            <a:custGeom>
              <a:avLst/>
              <a:gdLst>
                <a:gd name="T0" fmla="*/ 590 w 591"/>
                <a:gd name="T1" fmla="*/ 16 h 17"/>
                <a:gd name="T2" fmla="*/ 590 w 591"/>
                <a:gd name="T3" fmla="*/ 0 h 17"/>
                <a:gd name="T4" fmla="*/ 0 w 591"/>
                <a:gd name="T5" fmla="*/ 0 h 17"/>
                <a:gd name="T6" fmla="*/ 0 w 591"/>
                <a:gd name="T7" fmla="*/ 16 h 17"/>
                <a:gd name="T8" fmla="*/ 590 w 591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1"/>
                <a:gd name="T16" fmla="*/ 0 h 17"/>
                <a:gd name="T17" fmla="*/ 591 w 59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1" h="17">
                  <a:moveTo>
                    <a:pt x="590" y="16"/>
                  </a:moveTo>
                  <a:lnTo>
                    <a:pt x="59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590" y="16"/>
                  </a:lnTo>
                </a:path>
              </a:pathLst>
            </a:custGeom>
            <a:solidFill>
              <a:srgbClr val="00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4" name="Freeform 128"/>
            <p:cNvSpPr>
              <a:spLocks/>
            </p:cNvSpPr>
            <p:nvPr/>
          </p:nvSpPr>
          <p:spPr bwMode="auto">
            <a:xfrm>
              <a:off x="7327259" y="2465808"/>
              <a:ext cx="25400" cy="25400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16 h 17"/>
                <a:gd name="T4" fmla="*/ 16 w 17"/>
                <a:gd name="T5" fmla="*/ 0 h 17"/>
                <a:gd name="T6" fmla="*/ 16 w 17"/>
                <a:gd name="T7" fmla="*/ 0 h 17"/>
                <a:gd name="T8" fmla="*/ 0 w 17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6"/>
                  </a:moveTo>
                  <a:lnTo>
                    <a:pt x="0" y="16"/>
                  </a:lnTo>
                  <a:lnTo>
                    <a:pt x="16" y="0"/>
                  </a:lnTo>
                  <a:lnTo>
                    <a:pt x="0" y="16"/>
                  </a:lnTo>
                </a:path>
              </a:pathLst>
            </a:custGeom>
            <a:solidFill>
              <a:srgbClr val="00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5" name="Freeform 129"/>
            <p:cNvSpPr>
              <a:spLocks/>
            </p:cNvSpPr>
            <p:nvPr/>
          </p:nvSpPr>
          <p:spPr bwMode="auto">
            <a:xfrm>
              <a:off x="7327259" y="2465808"/>
              <a:ext cx="90487" cy="69850"/>
            </a:xfrm>
            <a:custGeom>
              <a:avLst/>
              <a:gdLst>
                <a:gd name="T0" fmla="*/ 54 w 62"/>
                <a:gd name="T1" fmla="*/ 47 h 48"/>
                <a:gd name="T2" fmla="*/ 61 w 62"/>
                <a:gd name="T3" fmla="*/ 41 h 48"/>
                <a:gd name="T4" fmla="*/ 7 w 62"/>
                <a:gd name="T5" fmla="*/ 0 h 48"/>
                <a:gd name="T6" fmla="*/ 0 w 62"/>
                <a:gd name="T7" fmla="*/ 7 h 48"/>
                <a:gd name="T8" fmla="*/ 54 w 62"/>
                <a:gd name="T9" fmla="*/ 47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48"/>
                <a:gd name="T17" fmla="*/ 62 w 6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48">
                  <a:moveTo>
                    <a:pt x="54" y="47"/>
                  </a:moveTo>
                  <a:lnTo>
                    <a:pt x="61" y="41"/>
                  </a:lnTo>
                  <a:lnTo>
                    <a:pt x="7" y="0"/>
                  </a:lnTo>
                  <a:lnTo>
                    <a:pt x="0" y="7"/>
                  </a:lnTo>
                  <a:lnTo>
                    <a:pt x="54" y="47"/>
                  </a:lnTo>
                </a:path>
              </a:pathLst>
            </a:custGeom>
            <a:solidFill>
              <a:srgbClr val="00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6" name="Freeform 131"/>
            <p:cNvSpPr>
              <a:spLocks/>
            </p:cNvSpPr>
            <p:nvPr/>
          </p:nvSpPr>
          <p:spPr bwMode="auto">
            <a:xfrm>
              <a:off x="7327259" y="2476921"/>
              <a:ext cx="25400" cy="23812"/>
            </a:xfrm>
            <a:custGeom>
              <a:avLst/>
              <a:gdLst>
                <a:gd name="T0" fmla="*/ 16 w 17"/>
                <a:gd name="T1" fmla="*/ 16 h 17"/>
                <a:gd name="T2" fmla="*/ 16 w 17"/>
                <a:gd name="T3" fmla="*/ 16 h 17"/>
                <a:gd name="T4" fmla="*/ 0 w 17"/>
                <a:gd name="T5" fmla="*/ 0 h 17"/>
                <a:gd name="T6" fmla="*/ 0 w 17"/>
                <a:gd name="T7" fmla="*/ 0 h 17"/>
                <a:gd name="T8" fmla="*/ 16 w 17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16"/>
                  </a:moveTo>
                  <a:lnTo>
                    <a:pt x="16" y="16"/>
                  </a:lnTo>
                  <a:lnTo>
                    <a:pt x="0" y="0"/>
                  </a:lnTo>
                  <a:lnTo>
                    <a:pt x="16" y="16"/>
                  </a:lnTo>
                </a:path>
              </a:pathLst>
            </a:custGeom>
            <a:solidFill>
              <a:srgbClr val="00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7" name="Freeform 132"/>
            <p:cNvSpPr>
              <a:spLocks/>
            </p:cNvSpPr>
            <p:nvPr/>
          </p:nvSpPr>
          <p:spPr bwMode="auto">
            <a:xfrm>
              <a:off x="7327259" y="2426121"/>
              <a:ext cx="90487" cy="60325"/>
            </a:xfrm>
            <a:custGeom>
              <a:avLst/>
              <a:gdLst>
                <a:gd name="T0" fmla="*/ 61 w 62"/>
                <a:gd name="T1" fmla="*/ 6 h 41"/>
                <a:gd name="T2" fmla="*/ 54 w 62"/>
                <a:gd name="T3" fmla="*/ 0 h 41"/>
                <a:gd name="T4" fmla="*/ 0 w 62"/>
                <a:gd name="T5" fmla="*/ 34 h 41"/>
                <a:gd name="T6" fmla="*/ 7 w 62"/>
                <a:gd name="T7" fmla="*/ 40 h 41"/>
                <a:gd name="T8" fmla="*/ 61 w 62"/>
                <a:gd name="T9" fmla="*/ 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41"/>
                <a:gd name="T17" fmla="*/ 62 w 62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41">
                  <a:moveTo>
                    <a:pt x="61" y="6"/>
                  </a:moveTo>
                  <a:lnTo>
                    <a:pt x="54" y="0"/>
                  </a:lnTo>
                  <a:lnTo>
                    <a:pt x="0" y="34"/>
                  </a:lnTo>
                  <a:lnTo>
                    <a:pt x="7" y="40"/>
                  </a:lnTo>
                  <a:lnTo>
                    <a:pt x="61" y="6"/>
                  </a:lnTo>
                </a:path>
              </a:pathLst>
            </a:custGeom>
            <a:solidFill>
              <a:srgbClr val="00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8" name="Freeform 133" descr="50%"/>
            <p:cNvSpPr>
              <a:spLocks/>
            </p:cNvSpPr>
            <p:nvPr/>
          </p:nvSpPr>
          <p:spPr bwMode="auto">
            <a:xfrm>
              <a:off x="6119172" y="2759496"/>
              <a:ext cx="147637" cy="204787"/>
            </a:xfrm>
            <a:custGeom>
              <a:avLst/>
              <a:gdLst>
                <a:gd name="T0" fmla="*/ 112 w 113"/>
                <a:gd name="T1" fmla="*/ 140 h 141"/>
                <a:gd name="T2" fmla="*/ 66 w 113"/>
                <a:gd name="T3" fmla="*/ 131 h 141"/>
                <a:gd name="T4" fmla="*/ 29 w 113"/>
                <a:gd name="T5" fmla="*/ 96 h 141"/>
                <a:gd name="T6" fmla="*/ 7 w 113"/>
                <a:gd name="T7" fmla="*/ 52 h 141"/>
                <a:gd name="T8" fmla="*/ 0 w 113"/>
                <a:gd name="T9" fmla="*/ 0 h 141"/>
                <a:gd name="T10" fmla="*/ 52 w 113"/>
                <a:gd name="T11" fmla="*/ 0 h 141"/>
                <a:gd name="T12" fmla="*/ 112 w 113"/>
                <a:gd name="T13" fmla="*/ 0 h 141"/>
                <a:gd name="T14" fmla="*/ 112 w 113"/>
                <a:gd name="T15" fmla="*/ 70 h 141"/>
                <a:gd name="T16" fmla="*/ 112 w 113"/>
                <a:gd name="T17" fmla="*/ 140 h 1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3"/>
                <a:gd name="T28" fmla="*/ 0 h 141"/>
                <a:gd name="T29" fmla="*/ 113 w 113"/>
                <a:gd name="T30" fmla="*/ 141 h 1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3" h="141">
                  <a:moveTo>
                    <a:pt x="112" y="140"/>
                  </a:moveTo>
                  <a:lnTo>
                    <a:pt x="66" y="131"/>
                  </a:lnTo>
                  <a:lnTo>
                    <a:pt x="29" y="96"/>
                  </a:lnTo>
                  <a:lnTo>
                    <a:pt x="7" y="52"/>
                  </a:lnTo>
                  <a:lnTo>
                    <a:pt x="0" y="0"/>
                  </a:lnTo>
                  <a:lnTo>
                    <a:pt x="52" y="0"/>
                  </a:lnTo>
                  <a:lnTo>
                    <a:pt x="112" y="0"/>
                  </a:lnTo>
                  <a:lnTo>
                    <a:pt x="112" y="70"/>
                  </a:lnTo>
                  <a:lnTo>
                    <a:pt x="112" y="140"/>
                  </a:lnTo>
                </a:path>
              </a:pathLst>
            </a:custGeom>
            <a:pattFill prst="pct50">
              <a:fgClr>
                <a:srgbClr val="0000FF"/>
              </a:fgClr>
              <a:bgClr>
                <a:srgbClr val="FFFFFF"/>
              </a:bgClr>
            </a:patt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9" name="Rectangle 134"/>
            <p:cNvSpPr>
              <a:spLocks noChangeArrowheads="1"/>
            </p:cNvSpPr>
            <p:nvPr/>
          </p:nvSpPr>
          <p:spPr bwMode="auto">
            <a:xfrm>
              <a:off x="5998465" y="1514628"/>
              <a:ext cx="423193" cy="308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400" dirty="0">
                  <a:latin typeface="Symbol" pitchFamily="18" charset="2"/>
                </a:rPr>
                <a:t>l</a:t>
              </a:r>
              <a:r>
                <a:rPr lang="en-US" sz="1400" dirty="0">
                  <a:latin typeface="Times New Roman" pitchFamily="18" charset="0"/>
                </a:rPr>
                <a:t>/4</a:t>
              </a:r>
            </a:p>
          </p:txBody>
        </p:sp>
        <p:sp>
          <p:nvSpPr>
            <p:cNvPr id="510" name="Freeform 157"/>
            <p:cNvSpPr>
              <a:spLocks/>
            </p:cNvSpPr>
            <p:nvPr/>
          </p:nvSpPr>
          <p:spPr bwMode="auto">
            <a:xfrm>
              <a:off x="6181084" y="1953046"/>
              <a:ext cx="1587" cy="23812"/>
            </a:xfrm>
            <a:custGeom>
              <a:avLst/>
              <a:gdLst>
                <a:gd name="T0" fmla="*/ 0 w 1"/>
                <a:gd name="T1" fmla="*/ 16 h 17"/>
                <a:gd name="T2" fmla="*/ 0 w 1"/>
                <a:gd name="T3" fmla="*/ 16 h 17"/>
                <a:gd name="T4" fmla="*/ 0 w 1"/>
                <a:gd name="T5" fmla="*/ 0 h 17"/>
                <a:gd name="T6" fmla="*/ 0 w 1"/>
                <a:gd name="T7" fmla="*/ 0 h 17"/>
                <a:gd name="T8" fmla="*/ 0 w 1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7"/>
                <a:gd name="T17" fmla="*/ 1 w 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7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solidFill>
              <a:srgbClr val="00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1" name="Freeform 160"/>
            <p:cNvSpPr>
              <a:spLocks/>
            </p:cNvSpPr>
            <p:nvPr/>
          </p:nvSpPr>
          <p:spPr bwMode="auto">
            <a:xfrm>
              <a:off x="6181084" y="1873671"/>
              <a:ext cx="1587" cy="25400"/>
            </a:xfrm>
            <a:custGeom>
              <a:avLst/>
              <a:gdLst>
                <a:gd name="T0" fmla="*/ 0 w 1"/>
                <a:gd name="T1" fmla="*/ 16 h 17"/>
                <a:gd name="T2" fmla="*/ 0 w 1"/>
                <a:gd name="T3" fmla="*/ 16 h 17"/>
                <a:gd name="T4" fmla="*/ 0 w 1"/>
                <a:gd name="T5" fmla="*/ 0 h 17"/>
                <a:gd name="T6" fmla="*/ 0 w 1"/>
                <a:gd name="T7" fmla="*/ 0 h 17"/>
                <a:gd name="T8" fmla="*/ 0 w 1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7"/>
                <a:gd name="T17" fmla="*/ 1 w 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7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solidFill>
              <a:srgbClr val="00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2" name="Line 163"/>
            <p:cNvSpPr>
              <a:spLocks noChangeShapeType="1"/>
            </p:cNvSpPr>
            <p:nvPr/>
          </p:nvSpPr>
          <p:spPr bwMode="auto">
            <a:xfrm flipV="1">
              <a:off x="5973122" y="1941922"/>
              <a:ext cx="1379785" cy="409586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13" name="Group 164"/>
            <p:cNvGrpSpPr>
              <a:grpSpLocks/>
            </p:cNvGrpSpPr>
            <p:nvPr/>
          </p:nvGrpSpPr>
          <p:grpSpPr bwMode="auto">
            <a:xfrm>
              <a:off x="7351926" y="1785993"/>
              <a:ext cx="88900" cy="247650"/>
              <a:chOff x="4683" y="2343"/>
              <a:chExt cx="63" cy="156"/>
            </a:xfrm>
          </p:grpSpPr>
          <p:sp>
            <p:nvSpPr>
              <p:cNvPr id="514" name="Freeform 165"/>
              <p:cNvSpPr>
                <a:spLocks/>
              </p:cNvSpPr>
              <p:nvPr/>
            </p:nvSpPr>
            <p:spPr bwMode="auto">
              <a:xfrm>
                <a:off x="4685" y="2498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0 w 17"/>
                  <a:gd name="T3" fmla="*/ 0 h 1"/>
                  <a:gd name="T4" fmla="*/ 16 w 17"/>
                  <a:gd name="T5" fmla="*/ 0 h 1"/>
                  <a:gd name="T6" fmla="*/ 16 w 17"/>
                  <a:gd name="T7" fmla="*/ 0 h 1"/>
                  <a:gd name="T8" fmla="*/ 0 w 17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"/>
                  <a:gd name="T17" fmla="*/ 17 w 17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15" name="Freeform 166"/>
              <p:cNvSpPr>
                <a:spLocks/>
              </p:cNvSpPr>
              <p:nvPr/>
            </p:nvSpPr>
            <p:spPr bwMode="auto">
              <a:xfrm>
                <a:off x="4723" y="2498"/>
                <a:ext cx="17" cy="1"/>
              </a:xfrm>
              <a:custGeom>
                <a:avLst/>
                <a:gdLst>
                  <a:gd name="T0" fmla="*/ 16 w 17"/>
                  <a:gd name="T1" fmla="*/ 0 h 1"/>
                  <a:gd name="T2" fmla="*/ 16 w 17"/>
                  <a:gd name="T3" fmla="*/ 0 h 1"/>
                  <a:gd name="T4" fmla="*/ 0 w 17"/>
                  <a:gd name="T5" fmla="*/ 0 h 1"/>
                  <a:gd name="T6" fmla="*/ 0 w 17"/>
                  <a:gd name="T7" fmla="*/ 0 h 1"/>
                  <a:gd name="T8" fmla="*/ 16 w 17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"/>
                  <a:gd name="T17" fmla="*/ 17 w 17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">
                    <a:moveTo>
                      <a:pt x="16" y="0"/>
                    </a:moveTo>
                    <a:lnTo>
                      <a:pt x="16" y="0"/>
                    </a:lnTo>
                    <a:lnTo>
                      <a:pt x="0" y="0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16" name="Arc 167" descr="Light upward diagonal"/>
              <p:cNvSpPr>
                <a:spLocks/>
              </p:cNvSpPr>
              <p:nvPr/>
            </p:nvSpPr>
            <p:spPr bwMode="auto">
              <a:xfrm rot="10800000">
                <a:off x="4692" y="2422"/>
                <a:ext cx="54" cy="66"/>
              </a:xfrm>
              <a:custGeom>
                <a:avLst/>
                <a:gdLst>
                  <a:gd name="T0" fmla="*/ 0 w 22007"/>
                  <a:gd name="T1" fmla="*/ 0 h 21600"/>
                  <a:gd name="T2" fmla="*/ 54 w 22007"/>
                  <a:gd name="T3" fmla="*/ 66 h 21600"/>
                  <a:gd name="T4" fmla="*/ 1 w 22007"/>
                  <a:gd name="T5" fmla="*/ 66 h 21600"/>
                  <a:gd name="T6" fmla="*/ 0 60000 65536"/>
                  <a:gd name="T7" fmla="*/ 0 60000 65536"/>
                  <a:gd name="T8" fmla="*/ 0 60000 65536"/>
                  <a:gd name="T9" fmla="*/ 0 w 22007"/>
                  <a:gd name="T10" fmla="*/ 0 h 21600"/>
                  <a:gd name="T11" fmla="*/ 22007 w 2200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007" h="21600" fill="none" extrusionOk="0">
                    <a:moveTo>
                      <a:pt x="-1" y="3"/>
                    </a:moveTo>
                    <a:cubicBezTo>
                      <a:pt x="135" y="1"/>
                      <a:pt x="271" y="-1"/>
                      <a:pt x="407" y="0"/>
                    </a:cubicBezTo>
                    <a:cubicBezTo>
                      <a:pt x="12336" y="0"/>
                      <a:pt x="22007" y="9670"/>
                      <a:pt x="22007" y="21600"/>
                    </a:cubicBezTo>
                  </a:path>
                  <a:path w="22007" h="21600" stroke="0" extrusionOk="0">
                    <a:moveTo>
                      <a:pt x="-1" y="3"/>
                    </a:moveTo>
                    <a:cubicBezTo>
                      <a:pt x="135" y="1"/>
                      <a:pt x="271" y="-1"/>
                      <a:pt x="407" y="0"/>
                    </a:cubicBezTo>
                    <a:cubicBezTo>
                      <a:pt x="12336" y="0"/>
                      <a:pt x="22007" y="9670"/>
                      <a:pt x="22007" y="21600"/>
                    </a:cubicBezTo>
                    <a:lnTo>
                      <a:pt x="407" y="21600"/>
                    </a:lnTo>
                    <a:close/>
                  </a:path>
                </a:pathLst>
              </a:custGeom>
              <a:pattFill prst="ltUpDiag">
                <a:fgClr>
                  <a:srgbClr val="FF5050"/>
                </a:fgClr>
                <a:bgClr>
                  <a:schemeClr val="bg1"/>
                </a:bgClr>
              </a:pattFill>
              <a:ln w="12700" cap="rnd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17" name="Line 168"/>
              <p:cNvSpPr>
                <a:spLocks noChangeShapeType="1"/>
              </p:cNvSpPr>
              <p:nvPr/>
            </p:nvSpPr>
            <p:spPr bwMode="auto">
              <a:xfrm flipV="1">
                <a:off x="4744" y="2353"/>
                <a:ext cx="0" cy="130"/>
              </a:xfrm>
              <a:prstGeom prst="line">
                <a:avLst/>
              </a:prstGeom>
              <a:noFill/>
              <a:ln w="127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" name="Arc 169" descr="Light upward diagonal"/>
              <p:cNvSpPr>
                <a:spLocks/>
              </p:cNvSpPr>
              <p:nvPr/>
            </p:nvSpPr>
            <p:spPr bwMode="auto">
              <a:xfrm>
                <a:off x="4683" y="2343"/>
                <a:ext cx="58" cy="82"/>
              </a:xfrm>
              <a:custGeom>
                <a:avLst/>
                <a:gdLst>
                  <a:gd name="T0" fmla="*/ 2 w 23629"/>
                  <a:gd name="T1" fmla="*/ 82 h 26781"/>
                  <a:gd name="T2" fmla="*/ 58 w 23629"/>
                  <a:gd name="T3" fmla="*/ 0 h 26781"/>
                  <a:gd name="T4" fmla="*/ 53 w 23629"/>
                  <a:gd name="T5" fmla="*/ 66 h 26781"/>
                  <a:gd name="T6" fmla="*/ 0 60000 65536"/>
                  <a:gd name="T7" fmla="*/ 0 60000 65536"/>
                  <a:gd name="T8" fmla="*/ 0 60000 65536"/>
                  <a:gd name="T9" fmla="*/ 0 w 23629"/>
                  <a:gd name="T10" fmla="*/ 0 h 26781"/>
                  <a:gd name="T11" fmla="*/ 23629 w 23629"/>
                  <a:gd name="T12" fmla="*/ 26781 h 2678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629" h="26781" fill="none" extrusionOk="0">
                    <a:moveTo>
                      <a:pt x="630" y="26781"/>
                    </a:moveTo>
                    <a:cubicBezTo>
                      <a:pt x="211" y="25085"/>
                      <a:pt x="0" y="2334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2277" y="-1"/>
                      <a:pt x="22954" y="31"/>
                      <a:pt x="23628" y="95"/>
                    </a:cubicBezTo>
                  </a:path>
                  <a:path w="23629" h="26781" stroke="0" extrusionOk="0">
                    <a:moveTo>
                      <a:pt x="630" y="26781"/>
                    </a:moveTo>
                    <a:cubicBezTo>
                      <a:pt x="211" y="25085"/>
                      <a:pt x="0" y="2334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2277" y="-1"/>
                      <a:pt x="22954" y="31"/>
                      <a:pt x="23628" y="95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pattFill prst="ltUpDiag">
                <a:fgClr>
                  <a:srgbClr val="FF5050"/>
                </a:fgClr>
                <a:bgClr>
                  <a:schemeClr val="bg1"/>
                </a:bgClr>
              </a:pattFill>
              <a:ln w="12700" cap="rnd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519" name="Rectangle 170"/>
            <p:cNvSpPr>
              <a:spLocks noChangeArrowheads="1"/>
            </p:cNvSpPr>
            <p:nvPr/>
          </p:nvSpPr>
          <p:spPr bwMode="auto">
            <a:xfrm>
              <a:off x="6203309" y="1787946"/>
              <a:ext cx="41275" cy="277812"/>
            </a:xfrm>
            <a:prstGeom prst="rect">
              <a:avLst/>
            </a:prstGeom>
            <a:solidFill>
              <a:srgbClr val="FF0066">
                <a:alpha val="50195"/>
              </a:srgbClr>
            </a:solidFill>
            <a:ln w="12700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20" name="Freeform 171"/>
            <p:cNvSpPr>
              <a:spLocks/>
            </p:cNvSpPr>
            <p:nvPr/>
          </p:nvSpPr>
          <p:spPr bwMode="auto">
            <a:xfrm>
              <a:off x="5919147" y="2997620"/>
              <a:ext cx="373062" cy="23812"/>
            </a:xfrm>
            <a:custGeom>
              <a:avLst/>
              <a:gdLst>
                <a:gd name="T0" fmla="*/ 0 w 255"/>
                <a:gd name="T1" fmla="*/ 0 h 17"/>
                <a:gd name="T2" fmla="*/ 254 w 255"/>
                <a:gd name="T3" fmla="*/ 0 h 17"/>
                <a:gd name="T4" fmla="*/ 254 w 255"/>
                <a:gd name="T5" fmla="*/ 16 h 17"/>
                <a:gd name="T6" fmla="*/ 0 w 255"/>
                <a:gd name="T7" fmla="*/ 16 h 17"/>
                <a:gd name="T8" fmla="*/ 0 w 255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5"/>
                <a:gd name="T16" fmla="*/ 0 h 17"/>
                <a:gd name="T17" fmla="*/ 255 w 255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5" h="17">
                  <a:moveTo>
                    <a:pt x="0" y="0"/>
                  </a:moveTo>
                  <a:lnTo>
                    <a:pt x="254" y="0"/>
                  </a:lnTo>
                  <a:lnTo>
                    <a:pt x="254" y="16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21" name="Line 172"/>
            <p:cNvSpPr>
              <a:spLocks noChangeShapeType="1"/>
            </p:cNvSpPr>
            <p:nvPr/>
          </p:nvSpPr>
          <p:spPr bwMode="auto">
            <a:xfrm flipV="1">
              <a:off x="6249347" y="1940346"/>
              <a:ext cx="1100137" cy="1039812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" name="Line 173"/>
            <p:cNvSpPr>
              <a:spLocks noChangeShapeType="1"/>
            </p:cNvSpPr>
            <p:nvPr/>
          </p:nvSpPr>
          <p:spPr bwMode="auto">
            <a:xfrm>
              <a:off x="6012809" y="2348333"/>
              <a:ext cx="1639887" cy="793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" name="Freeform 174" descr="50%"/>
            <p:cNvSpPr>
              <a:spLocks/>
            </p:cNvSpPr>
            <p:nvPr/>
          </p:nvSpPr>
          <p:spPr bwMode="auto">
            <a:xfrm>
              <a:off x="5993660" y="1960775"/>
              <a:ext cx="1344612" cy="1014618"/>
            </a:xfrm>
            <a:custGeom>
              <a:avLst/>
              <a:gdLst>
                <a:gd name="T0" fmla="*/ 927 w 927"/>
                <a:gd name="T1" fmla="*/ 0 h 718"/>
                <a:gd name="T2" fmla="*/ 927 w 927"/>
                <a:gd name="T3" fmla="*/ 5 h 718"/>
                <a:gd name="T4" fmla="*/ 182 w 927"/>
                <a:gd name="T5" fmla="*/ 718 h 718"/>
                <a:gd name="T6" fmla="*/ 0 w 927"/>
                <a:gd name="T7" fmla="*/ 281 h 718"/>
                <a:gd name="T8" fmla="*/ 927 w 927"/>
                <a:gd name="T9" fmla="*/ 0 h 7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7"/>
                <a:gd name="T16" fmla="*/ 0 h 718"/>
                <a:gd name="T17" fmla="*/ 927 w 927"/>
                <a:gd name="T18" fmla="*/ 718 h 7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7" h="718">
                  <a:moveTo>
                    <a:pt x="927" y="0"/>
                  </a:moveTo>
                  <a:lnTo>
                    <a:pt x="927" y="5"/>
                  </a:lnTo>
                  <a:lnTo>
                    <a:pt x="182" y="718"/>
                  </a:lnTo>
                  <a:lnTo>
                    <a:pt x="0" y="281"/>
                  </a:lnTo>
                  <a:lnTo>
                    <a:pt x="927" y="0"/>
                  </a:lnTo>
                </a:path>
              </a:pathLst>
            </a:custGeom>
            <a:pattFill prst="pct50">
              <a:fgClr>
                <a:srgbClr val="0000FF"/>
              </a:fgClr>
              <a:bgClr>
                <a:schemeClr val="bg1"/>
              </a:bgClr>
            </a:patt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24" name="Freeform 175" descr="50%"/>
            <p:cNvSpPr>
              <a:spLocks/>
            </p:cNvSpPr>
            <p:nvPr/>
          </p:nvSpPr>
          <p:spPr bwMode="auto">
            <a:xfrm>
              <a:off x="5987409" y="2362621"/>
              <a:ext cx="269875" cy="541337"/>
            </a:xfrm>
            <a:custGeom>
              <a:avLst/>
              <a:gdLst>
                <a:gd name="T0" fmla="*/ 157 w 205"/>
                <a:gd name="T1" fmla="*/ 381 h 382"/>
                <a:gd name="T2" fmla="*/ 91 w 205"/>
                <a:gd name="T3" fmla="*/ 324 h 382"/>
                <a:gd name="T4" fmla="*/ 46 w 205"/>
                <a:gd name="T5" fmla="*/ 242 h 382"/>
                <a:gd name="T6" fmla="*/ 13 w 205"/>
                <a:gd name="T7" fmla="*/ 124 h 382"/>
                <a:gd name="T8" fmla="*/ 0 w 205"/>
                <a:gd name="T9" fmla="*/ 0 h 382"/>
                <a:gd name="T10" fmla="*/ 98 w 205"/>
                <a:gd name="T11" fmla="*/ 0 h 382"/>
                <a:gd name="T12" fmla="*/ 204 w 205"/>
                <a:gd name="T13" fmla="*/ 0 h 382"/>
                <a:gd name="T14" fmla="*/ 177 w 205"/>
                <a:gd name="T15" fmla="*/ 186 h 382"/>
                <a:gd name="T16" fmla="*/ 157 w 205"/>
                <a:gd name="T17" fmla="*/ 381 h 3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382"/>
                <a:gd name="T29" fmla="*/ 205 w 205"/>
                <a:gd name="T30" fmla="*/ 382 h 3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382">
                  <a:moveTo>
                    <a:pt x="157" y="381"/>
                  </a:moveTo>
                  <a:lnTo>
                    <a:pt x="91" y="324"/>
                  </a:lnTo>
                  <a:lnTo>
                    <a:pt x="46" y="242"/>
                  </a:lnTo>
                  <a:lnTo>
                    <a:pt x="13" y="124"/>
                  </a:lnTo>
                  <a:lnTo>
                    <a:pt x="0" y="0"/>
                  </a:lnTo>
                  <a:lnTo>
                    <a:pt x="98" y="0"/>
                  </a:lnTo>
                  <a:lnTo>
                    <a:pt x="204" y="0"/>
                  </a:lnTo>
                  <a:lnTo>
                    <a:pt x="177" y="186"/>
                  </a:lnTo>
                  <a:lnTo>
                    <a:pt x="157" y="381"/>
                  </a:lnTo>
                </a:path>
              </a:pathLst>
            </a:custGeom>
            <a:pattFill prst="pct50">
              <a:fgClr>
                <a:srgbClr val="0000FF"/>
              </a:fgClr>
              <a:bgClr>
                <a:srgbClr val="FFFFFF"/>
              </a:bgClr>
            </a:patt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25" name="Line 176"/>
            <p:cNvSpPr>
              <a:spLocks noChangeShapeType="1"/>
            </p:cNvSpPr>
            <p:nvPr/>
          </p:nvSpPr>
          <p:spPr bwMode="auto">
            <a:xfrm>
              <a:off x="6249347" y="2970633"/>
              <a:ext cx="13716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26" name="Straight Arrow Connector 525"/>
            <p:cNvCxnSpPr>
              <a:stCxn id="495" idx="0"/>
            </p:cNvCxnSpPr>
            <p:nvPr/>
          </p:nvCxnSpPr>
          <p:spPr>
            <a:xfrm flipV="1">
              <a:off x="7640533" y="3131498"/>
              <a:ext cx="0" cy="274320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Arrow Connector 526"/>
            <p:cNvCxnSpPr/>
            <p:nvPr/>
          </p:nvCxnSpPr>
          <p:spPr>
            <a:xfrm flipH="1" flipV="1">
              <a:off x="7731549" y="2843262"/>
              <a:ext cx="281234" cy="107328"/>
            </a:xfrm>
            <a:prstGeom prst="straightConnector1">
              <a:avLst/>
            </a:prstGeom>
            <a:ln w="28575">
              <a:solidFill>
                <a:srgbClr val="66FF99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Arrow Connector 527"/>
            <p:cNvCxnSpPr/>
            <p:nvPr/>
          </p:nvCxnSpPr>
          <p:spPr>
            <a:xfrm flipH="1" flipV="1">
              <a:off x="7742546" y="2496042"/>
              <a:ext cx="281234" cy="107328"/>
            </a:xfrm>
            <a:prstGeom prst="straightConnector1">
              <a:avLst/>
            </a:prstGeom>
            <a:ln w="28575">
              <a:solidFill>
                <a:srgbClr val="66FF99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Arrow Connector 528"/>
            <p:cNvCxnSpPr/>
            <p:nvPr/>
          </p:nvCxnSpPr>
          <p:spPr>
            <a:xfrm>
              <a:off x="7758258" y="2653153"/>
              <a:ext cx="367647" cy="156035"/>
            </a:xfrm>
            <a:prstGeom prst="straightConnector1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0" name="Rectangle 155"/>
            <p:cNvSpPr>
              <a:spLocks noChangeArrowheads="1"/>
            </p:cNvSpPr>
            <p:nvPr/>
          </p:nvSpPr>
          <p:spPr bwMode="auto">
            <a:xfrm>
              <a:off x="7643514" y="2262433"/>
              <a:ext cx="58185" cy="829558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31" name="Rectangle 154"/>
            <p:cNvSpPr>
              <a:spLocks noChangeArrowheads="1"/>
            </p:cNvSpPr>
            <p:nvPr/>
          </p:nvSpPr>
          <p:spPr bwMode="auto">
            <a:xfrm>
              <a:off x="7571295" y="2196392"/>
              <a:ext cx="158125" cy="1053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32" name="Rectangle 154"/>
            <p:cNvSpPr>
              <a:spLocks noChangeArrowheads="1"/>
            </p:cNvSpPr>
            <p:nvPr/>
          </p:nvSpPr>
          <p:spPr bwMode="auto">
            <a:xfrm>
              <a:off x="7569723" y="3024379"/>
              <a:ext cx="158125" cy="1053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33" name="Text Box 56"/>
            <p:cNvSpPr txBox="1">
              <a:spLocks noChangeArrowheads="1"/>
            </p:cNvSpPr>
            <p:nvPr/>
          </p:nvSpPr>
          <p:spPr bwMode="auto">
            <a:xfrm>
              <a:off x="2714922" y="4356238"/>
              <a:ext cx="102962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>
                  <a:latin typeface="Calibri" pitchFamily="34" charset="0"/>
                </a:rPr>
                <a:t>Commands and Control</a:t>
              </a:r>
              <a:endParaRPr lang="en-US" sz="1200" dirty="0">
                <a:latin typeface="Calibri" pitchFamily="34" charset="0"/>
              </a:endParaRPr>
            </a:p>
          </p:txBody>
        </p:sp>
      </p:grp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83821" y="76200"/>
            <a:ext cx="7743825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3200" i="1" dirty="0" smtClean="0">
                <a:latin typeface="Calibri" pitchFamily="34" charset="0"/>
              </a:rPr>
              <a:t>Mars Lidar System Diagram</a:t>
            </a:r>
            <a:endParaRPr lang="en-US" sz="3200" i="1" dirty="0">
              <a:latin typeface="Calibri" pitchFamily="34" charset="0"/>
            </a:endParaRPr>
          </a:p>
        </p:txBody>
      </p:sp>
      <p:sp>
        <p:nvSpPr>
          <p:cNvPr id="136" name="Oval 135"/>
          <p:cNvSpPr/>
          <p:nvPr/>
        </p:nvSpPr>
        <p:spPr>
          <a:xfrm rot="16200000">
            <a:off x="7350713" y="2760953"/>
            <a:ext cx="1207363" cy="585929"/>
          </a:xfrm>
          <a:prstGeom prst="ellipse">
            <a:avLst/>
          </a:prstGeom>
          <a:solidFill>
            <a:schemeClr val="accent3">
              <a:lumMod val="75000"/>
              <a:alpha val="15000"/>
            </a:schemeClr>
          </a:solidFill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 rot="16200000">
            <a:off x="4247968" y="1637929"/>
            <a:ext cx="958791" cy="1340528"/>
          </a:xfrm>
          <a:prstGeom prst="ellipse">
            <a:avLst/>
          </a:prstGeom>
          <a:solidFill>
            <a:schemeClr val="accent3">
              <a:lumMod val="75000"/>
              <a:alpha val="15000"/>
            </a:schemeClr>
          </a:solidFill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 101"/>
          <p:cNvSpPr/>
          <p:nvPr/>
        </p:nvSpPr>
        <p:spPr>
          <a:xfrm>
            <a:off x="125599" y="3262242"/>
            <a:ext cx="7315542" cy="3400914"/>
          </a:xfrm>
          <a:custGeom>
            <a:avLst/>
            <a:gdLst>
              <a:gd name="connsiteX0" fmla="*/ 238036 w 7744976"/>
              <a:gd name="connsiteY0" fmla="*/ 587803 h 3618672"/>
              <a:gd name="connsiteX1" fmla="*/ 108727 w 7744976"/>
              <a:gd name="connsiteY1" fmla="*/ 846421 h 3618672"/>
              <a:gd name="connsiteX2" fmla="*/ 44072 w 7744976"/>
              <a:gd name="connsiteY2" fmla="*/ 1585330 h 3618672"/>
              <a:gd name="connsiteX3" fmla="*/ 810690 w 7744976"/>
              <a:gd name="connsiteY3" fmla="*/ 2157985 h 3618672"/>
              <a:gd name="connsiteX4" fmla="*/ 1909818 w 7744976"/>
              <a:gd name="connsiteY4" fmla="*/ 2407367 h 3618672"/>
              <a:gd name="connsiteX5" fmla="*/ 2039127 w 7744976"/>
              <a:gd name="connsiteY5" fmla="*/ 3247876 h 3618672"/>
              <a:gd name="connsiteX6" fmla="*/ 2972000 w 7744976"/>
              <a:gd name="connsiteY6" fmla="*/ 3617330 h 3618672"/>
              <a:gd name="connsiteX7" fmla="*/ 6334036 w 7744976"/>
              <a:gd name="connsiteY7" fmla="*/ 3340240 h 3618672"/>
              <a:gd name="connsiteX8" fmla="*/ 7737963 w 7744976"/>
              <a:gd name="connsiteY8" fmla="*/ 2573621 h 3618672"/>
              <a:gd name="connsiteX9" fmla="*/ 6878981 w 7744976"/>
              <a:gd name="connsiteY9" fmla="*/ 1908603 h 3618672"/>
              <a:gd name="connsiteX10" fmla="*/ 6952872 w 7744976"/>
              <a:gd name="connsiteY10" fmla="*/ 1557621 h 3618672"/>
              <a:gd name="connsiteX11" fmla="*/ 7211490 w 7744976"/>
              <a:gd name="connsiteY11" fmla="*/ 218349 h 3618672"/>
              <a:gd name="connsiteX12" fmla="*/ 6389454 w 7744976"/>
              <a:gd name="connsiteY12" fmla="*/ 98276 h 3618672"/>
              <a:gd name="connsiteX13" fmla="*/ 5983054 w 7744976"/>
              <a:gd name="connsiteY13" fmla="*/ 1197403 h 3618672"/>
              <a:gd name="connsiteX14" fmla="*/ 4496000 w 7744976"/>
              <a:gd name="connsiteY14" fmla="*/ 1705403 h 3618672"/>
              <a:gd name="connsiteX15" fmla="*/ 3341454 w 7744976"/>
              <a:gd name="connsiteY15" fmla="*/ 1141985 h 3618672"/>
              <a:gd name="connsiteX16" fmla="*/ 2833454 w 7744976"/>
              <a:gd name="connsiteY16" fmla="*/ 550858 h 3618672"/>
              <a:gd name="connsiteX17" fmla="*/ 238036 w 7744976"/>
              <a:gd name="connsiteY17" fmla="*/ 587803 h 3618672"/>
              <a:gd name="connsiteX0" fmla="*/ 238036 w 7748719"/>
              <a:gd name="connsiteY0" fmla="*/ 587803 h 3618672"/>
              <a:gd name="connsiteX1" fmla="*/ 108727 w 7748719"/>
              <a:gd name="connsiteY1" fmla="*/ 846421 h 3618672"/>
              <a:gd name="connsiteX2" fmla="*/ 44072 w 7748719"/>
              <a:gd name="connsiteY2" fmla="*/ 1585330 h 3618672"/>
              <a:gd name="connsiteX3" fmla="*/ 810690 w 7748719"/>
              <a:gd name="connsiteY3" fmla="*/ 2157985 h 3618672"/>
              <a:gd name="connsiteX4" fmla="*/ 1909818 w 7748719"/>
              <a:gd name="connsiteY4" fmla="*/ 2407367 h 3618672"/>
              <a:gd name="connsiteX5" fmla="*/ 2039127 w 7748719"/>
              <a:gd name="connsiteY5" fmla="*/ 3247876 h 3618672"/>
              <a:gd name="connsiteX6" fmla="*/ 2972000 w 7748719"/>
              <a:gd name="connsiteY6" fmla="*/ 3617330 h 3618672"/>
              <a:gd name="connsiteX7" fmla="*/ 6334036 w 7748719"/>
              <a:gd name="connsiteY7" fmla="*/ 3340240 h 3618672"/>
              <a:gd name="connsiteX8" fmla="*/ 7737963 w 7748719"/>
              <a:gd name="connsiteY8" fmla="*/ 2573621 h 3618672"/>
              <a:gd name="connsiteX9" fmla="*/ 6980581 w 7748719"/>
              <a:gd name="connsiteY9" fmla="*/ 1917839 h 3618672"/>
              <a:gd name="connsiteX10" fmla="*/ 6952872 w 7748719"/>
              <a:gd name="connsiteY10" fmla="*/ 1557621 h 3618672"/>
              <a:gd name="connsiteX11" fmla="*/ 7211490 w 7748719"/>
              <a:gd name="connsiteY11" fmla="*/ 218349 h 3618672"/>
              <a:gd name="connsiteX12" fmla="*/ 6389454 w 7748719"/>
              <a:gd name="connsiteY12" fmla="*/ 98276 h 3618672"/>
              <a:gd name="connsiteX13" fmla="*/ 5983054 w 7748719"/>
              <a:gd name="connsiteY13" fmla="*/ 1197403 h 3618672"/>
              <a:gd name="connsiteX14" fmla="*/ 4496000 w 7748719"/>
              <a:gd name="connsiteY14" fmla="*/ 1705403 h 3618672"/>
              <a:gd name="connsiteX15" fmla="*/ 3341454 w 7748719"/>
              <a:gd name="connsiteY15" fmla="*/ 1141985 h 3618672"/>
              <a:gd name="connsiteX16" fmla="*/ 2833454 w 7748719"/>
              <a:gd name="connsiteY16" fmla="*/ 550858 h 3618672"/>
              <a:gd name="connsiteX17" fmla="*/ 238036 w 7748719"/>
              <a:gd name="connsiteY17" fmla="*/ 587803 h 3618672"/>
              <a:gd name="connsiteX0" fmla="*/ 238036 w 7350056"/>
              <a:gd name="connsiteY0" fmla="*/ 587803 h 3618702"/>
              <a:gd name="connsiteX1" fmla="*/ 108727 w 7350056"/>
              <a:gd name="connsiteY1" fmla="*/ 846421 h 3618702"/>
              <a:gd name="connsiteX2" fmla="*/ 44072 w 7350056"/>
              <a:gd name="connsiteY2" fmla="*/ 1585330 h 3618702"/>
              <a:gd name="connsiteX3" fmla="*/ 810690 w 7350056"/>
              <a:gd name="connsiteY3" fmla="*/ 2157985 h 3618702"/>
              <a:gd name="connsiteX4" fmla="*/ 1909818 w 7350056"/>
              <a:gd name="connsiteY4" fmla="*/ 2407367 h 3618702"/>
              <a:gd name="connsiteX5" fmla="*/ 2039127 w 7350056"/>
              <a:gd name="connsiteY5" fmla="*/ 3247876 h 3618702"/>
              <a:gd name="connsiteX6" fmla="*/ 2972000 w 7350056"/>
              <a:gd name="connsiteY6" fmla="*/ 3617330 h 3618702"/>
              <a:gd name="connsiteX7" fmla="*/ 6334036 w 7350056"/>
              <a:gd name="connsiteY7" fmla="*/ 3340240 h 3618702"/>
              <a:gd name="connsiteX8" fmla="*/ 7331563 w 7350056"/>
              <a:gd name="connsiteY8" fmla="*/ 2555148 h 3618702"/>
              <a:gd name="connsiteX9" fmla="*/ 6980581 w 7350056"/>
              <a:gd name="connsiteY9" fmla="*/ 1917839 h 3618702"/>
              <a:gd name="connsiteX10" fmla="*/ 6952872 w 7350056"/>
              <a:gd name="connsiteY10" fmla="*/ 1557621 h 3618702"/>
              <a:gd name="connsiteX11" fmla="*/ 7211490 w 7350056"/>
              <a:gd name="connsiteY11" fmla="*/ 218349 h 3618702"/>
              <a:gd name="connsiteX12" fmla="*/ 6389454 w 7350056"/>
              <a:gd name="connsiteY12" fmla="*/ 98276 h 3618702"/>
              <a:gd name="connsiteX13" fmla="*/ 5983054 w 7350056"/>
              <a:gd name="connsiteY13" fmla="*/ 1197403 h 3618702"/>
              <a:gd name="connsiteX14" fmla="*/ 4496000 w 7350056"/>
              <a:gd name="connsiteY14" fmla="*/ 1705403 h 3618702"/>
              <a:gd name="connsiteX15" fmla="*/ 3341454 w 7350056"/>
              <a:gd name="connsiteY15" fmla="*/ 1141985 h 3618702"/>
              <a:gd name="connsiteX16" fmla="*/ 2833454 w 7350056"/>
              <a:gd name="connsiteY16" fmla="*/ 550858 h 3618702"/>
              <a:gd name="connsiteX17" fmla="*/ 238036 w 7350056"/>
              <a:gd name="connsiteY17" fmla="*/ 587803 h 3618702"/>
              <a:gd name="connsiteX0" fmla="*/ 238036 w 7349773"/>
              <a:gd name="connsiteY0" fmla="*/ 588249 h 3619148"/>
              <a:gd name="connsiteX1" fmla="*/ 108727 w 7349773"/>
              <a:gd name="connsiteY1" fmla="*/ 846867 h 3619148"/>
              <a:gd name="connsiteX2" fmla="*/ 44072 w 7349773"/>
              <a:gd name="connsiteY2" fmla="*/ 1585776 h 3619148"/>
              <a:gd name="connsiteX3" fmla="*/ 810690 w 7349773"/>
              <a:gd name="connsiteY3" fmla="*/ 2158431 h 3619148"/>
              <a:gd name="connsiteX4" fmla="*/ 1909818 w 7349773"/>
              <a:gd name="connsiteY4" fmla="*/ 2407813 h 3619148"/>
              <a:gd name="connsiteX5" fmla="*/ 2039127 w 7349773"/>
              <a:gd name="connsiteY5" fmla="*/ 3248322 h 3619148"/>
              <a:gd name="connsiteX6" fmla="*/ 2972000 w 7349773"/>
              <a:gd name="connsiteY6" fmla="*/ 3617776 h 3619148"/>
              <a:gd name="connsiteX7" fmla="*/ 6334036 w 7349773"/>
              <a:gd name="connsiteY7" fmla="*/ 3340686 h 3619148"/>
              <a:gd name="connsiteX8" fmla="*/ 7331563 w 7349773"/>
              <a:gd name="connsiteY8" fmla="*/ 2555594 h 3619148"/>
              <a:gd name="connsiteX9" fmla="*/ 6980581 w 7349773"/>
              <a:gd name="connsiteY9" fmla="*/ 1918285 h 3619148"/>
              <a:gd name="connsiteX10" fmla="*/ 6999054 w 7349773"/>
              <a:gd name="connsiteY10" fmla="*/ 1567303 h 3619148"/>
              <a:gd name="connsiteX11" fmla="*/ 7211490 w 7349773"/>
              <a:gd name="connsiteY11" fmla="*/ 218795 h 3619148"/>
              <a:gd name="connsiteX12" fmla="*/ 6389454 w 7349773"/>
              <a:gd name="connsiteY12" fmla="*/ 98722 h 3619148"/>
              <a:gd name="connsiteX13" fmla="*/ 5983054 w 7349773"/>
              <a:gd name="connsiteY13" fmla="*/ 1197849 h 3619148"/>
              <a:gd name="connsiteX14" fmla="*/ 4496000 w 7349773"/>
              <a:gd name="connsiteY14" fmla="*/ 1705849 h 3619148"/>
              <a:gd name="connsiteX15" fmla="*/ 3341454 w 7349773"/>
              <a:gd name="connsiteY15" fmla="*/ 1142431 h 3619148"/>
              <a:gd name="connsiteX16" fmla="*/ 2833454 w 7349773"/>
              <a:gd name="connsiteY16" fmla="*/ 551304 h 3619148"/>
              <a:gd name="connsiteX17" fmla="*/ 238036 w 7349773"/>
              <a:gd name="connsiteY17" fmla="*/ 588249 h 3619148"/>
              <a:gd name="connsiteX0" fmla="*/ 437804 w 7355578"/>
              <a:gd name="connsiteY0" fmla="*/ 597485 h 3619148"/>
              <a:gd name="connsiteX1" fmla="*/ 114532 w 7355578"/>
              <a:gd name="connsiteY1" fmla="*/ 846867 h 3619148"/>
              <a:gd name="connsiteX2" fmla="*/ 49877 w 7355578"/>
              <a:gd name="connsiteY2" fmla="*/ 1585776 h 3619148"/>
              <a:gd name="connsiteX3" fmla="*/ 816495 w 7355578"/>
              <a:gd name="connsiteY3" fmla="*/ 2158431 h 3619148"/>
              <a:gd name="connsiteX4" fmla="*/ 1915623 w 7355578"/>
              <a:gd name="connsiteY4" fmla="*/ 2407813 h 3619148"/>
              <a:gd name="connsiteX5" fmla="*/ 2044932 w 7355578"/>
              <a:gd name="connsiteY5" fmla="*/ 3248322 h 3619148"/>
              <a:gd name="connsiteX6" fmla="*/ 2977805 w 7355578"/>
              <a:gd name="connsiteY6" fmla="*/ 3617776 h 3619148"/>
              <a:gd name="connsiteX7" fmla="*/ 6339841 w 7355578"/>
              <a:gd name="connsiteY7" fmla="*/ 3340686 h 3619148"/>
              <a:gd name="connsiteX8" fmla="*/ 7337368 w 7355578"/>
              <a:gd name="connsiteY8" fmla="*/ 2555594 h 3619148"/>
              <a:gd name="connsiteX9" fmla="*/ 6986386 w 7355578"/>
              <a:gd name="connsiteY9" fmla="*/ 1918285 h 3619148"/>
              <a:gd name="connsiteX10" fmla="*/ 7004859 w 7355578"/>
              <a:gd name="connsiteY10" fmla="*/ 1567303 h 3619148"/>
              <a:gd name="connsiteX11" fmla="*/ 7217295 w 7355578"/>
              <a:gd name="connsiteY11" fmla="*/ 218795 h 3619148"/>
              <a:gd name="connsiteX12" fmla="*/ 6395259 w 7355578"/>
              <a:gd name="connsiteY12" fmla="*/ 98722 h 3619148"/>
              <a:gd name="connsiteX13" fmla="*/ 5988859 w 7355578"/>
              <a:gd name="connsiteY13" fmla="*/ 1197849 h 3619148"/>
              <a:gd name="connsiteX14" fmla="*/ 4501805 w 7355578"/>
              <a:gd name="connsiteY14" fmla="*/ 1705849 h 3619148"/>
              <a:gd name="connsiteX15" fmla="*/ 3347259 w 7355578"/>
              <a:gd name="connsiteY15" fmla="*/ 1142431 h 3619148"/>
              <a:gd name="connsiteX16" fmla="*/ 2839259 w 7355578"/>
              <a:gd name="connsiteY16" fmla="*/ 551304 h 3619148"/>
              <a:gd name="connsiteX17" fmla="*/ 437804 w 7355578"/>
              <a:gd name="connsiteY17" fmla="*/ 597485 h 3619148"/>
              <a:gd name="connsiteX0" fmla="*/ 450337 w 7368111"/>
              <a:gd name="connsiteY0" fmla="*/ 597485 h 3619148"/>
              <a:gd name="connsiteX1" fmla="*/ 90120 w 7368111"/>
              <a:gd name="connsiteY1" fmla="*/ 846867 h 3619148"/>
              <a:gd name="connsiteX2" fmla="*/ 62410 w 7368111"/>
              <a:gd name="connsiteY2" fmla="*/ 1585776 h 3619148"/>
              <a:gd name="connsiteX3" fmla="*/ 829028 w 7368111"/>
              <a:gd name="connsiteY3" fmla="*/ 2158431 h 3619148"/>
              <a:gd name="connsiteX4" fmla="*/ 1928156 w 7368111"/>
              <a:gd name="connsiteY4" fmla="*/ 2407813 h 3619148"/>
              <a:gd name="connsiteX5" fmla="*/ 2057465 w 7368111"/>
              <a:gd name="connsiteY5" fmla="*/ 3248322 h 3619148"/>
              <a:gd name="connsiteX6" fmla="*/ 2990338 w 7368111"/>
              <a:gd name="connsiteY6" fmla="*/ 3617776 h 3619148"/>
              <a:gd name="connsiteX7" fmla="*/ 6352374 w 7368111"/>
              <a:gd name="connsiteY7" fmla="*/ 3340686 h 3619148"/>
              <a:gd name="connsiteX8" fmla="*/ 7349901 w 7368111"/>
              <a:gd name="connsiteY8" fmla="*/ 2555594 h 3619148"/>
              <a:gd name="connsiteX9" fmla="*/ 6998919 w 7368111"/>
              <a:gd name="connsiteY9" fmla="*/ 1918285 h 3619148"/>
              <a:gd name="connsiteX10" fmla="*/ 7017392 w 7368111"/>
              <a:gd name="connsiteY10" fmla="*/ 1567303 h 3619148"/>
              <a:gd name="connsiteX11" fmla="*/ 7229828 w 7368111"/>
              <a:gd name="connsiteY11" fmla="*/ 218795 h 3619148"/>
              <a:gd name="connsiteX12" fmla="*/ 6407792 w 7368111"/>
              <a:gd name="connsiteY12" fmla="*/ 98722 h 3619148"/>
              <a:gd name="connsiteX13" fmla="*/ 6001392 w 7368111"/>
              <a:gd name="connsiteY13" fmla="*/ 1197849 h 3619148"/>
              <a:gd name="connsiteX14" fmla="*/ 4514338 w 7368111"/>
              <a:gd name="connsiteY14" fmla="*/ 1705849 h 3619148"/>
              <a:gd name="connsiteX15" fmla="*/ 3359792 w 7368111"/>
              <a:gd name="connsiteY15" fmla="*/ 1142431 h 3619148"/>
              <a:gd name="connsiteX16" fmla="*/ 2851792 w 7368111"/>
              <a:gd name="connsiteY16" fmla="*/ 551304 h 3619148"/>
              <a:gd name="connsiteX17" fmla="*/ 450337 w 7368111"/>
              <a:gd name="connsiteY17" fmla="*/ 597485 h 3619148"/>
              <a:gd name="connsiteX0" fmla="*/ 450337 w 7368111"/>
              <a:gd name="connsiteY0" fmla="*/ 597485 h 3537435"/>
              <a:gd name="connsiteX1" fmla="*/ 90120 w 7368111"/>
              <a:gd name="connsiteY1" fmla="*/ 846867 h 3537435"/>
              <a:gd name="connsiteX2" fmla="*/ 62410 w 7368111"/>
              <a:gd name="connsiteY2" fmla="*/ 1585776 h 3537435"/>
              <a:gd name="connsiteX3" fmla="*/ 829028 w 7368111"/>
              <a:gd name="connsiteY3" fmla="*/ 2158431 h 3537435"/>
              <a:gd name="connsiteX4" fmla="*/ 1928156 w 7368111"/>
              <a:gd name="connsiteY4" fmla="*/ 2407813 h 3537435"/>
              <a:gd name="connsiteX5" fmla="*/ 2057465 w 7368111"/>
              <a:gd name="connsiteY5" fmla="*/ 3248322 h 3537435"/>
              <a:gd name="connsiteX6" fmla="*/ 3018047 w 7368111"/>
              <a:gd name="connsiteY6" fmla="*/ 3534649 h 3537435"/>
              <a:gd name="connsiteX7" fmla="*/ 6352374 w 7368111"/>
              <a:gd name="connsiteY7" fmla="*/ 3340686 h 3537435"/>
              <a:gd name="connsiteX8" fmla="*/ 7349901 w 7368111"/>
              <a:gd name="connsiteY8" fmla="*/ 2555594 h 3537435"/>
              <a:gd name="connsiteX9" fmla="*/ 6998919 w 7368111"/>
              <a:gd name="connsiteY9" fmla="*/ 1918285 h 3537435"/>
              <a:gd name="connsiteX10" fmla="*/ 7017392 w 7368111"/>
              <a:gd name="connsiteY10" fmla="*/ 1567303 h 3537435"/>
              <a:gd name="connsiteX11" fmla="*/ 7229828 w 7368111"/>
              <a:gd name="connsiteY11" fmla="*/ 218795 h 3537435"/>
              <a:gd name="connsiteX12" fmla="*/ 6407792 w 7368111"/>
              <a:gd name="connsiteY12" fmla="*/ 98722 h 3537435"/>
              <a:gd name="connsiteX13" fmla="*/ 6001392 w 7368111"/>
              <a:gd name="connsiteY13" fmla="*/ 1197849 h 3537435"/>
              <a:gd name="connsiteX14" fmla="*/ 4514338 w 7368111"/>
              <a:gd name="connsiteY14" fmla="*/ 1705849 h 3537435"/>
              <a:gd name="connsiteX15" fmla="*/ 3359792 w 7368111"/>
              <a:gd name="connsiteY15" fmla="*/ 1142431 h 3537435"/>
              <a:gd name="connsiteX16" fmla="*/ 2851792 w 7368111"/>
              <a:gd name="connsiteY16" fmla="*/ 551304 h 3537435"/>
              <a:gd name="connsiteX17" fmla="*/ 450337 w 7368111"/>
              <a:gd name="connsiteY17" fmla="*/ 597485 h 3537435"/>
              <a:gd name="connsiteX0" fmla="*/ 450337 w 7368111"/>
              <a:gd name="connsiteY0" fmla="*/ 597485 h 3539740"/>
              <a:gd name="connsiteX1" fmla="*/ 90120 w 7368111"/>
              <a:gd name="connsiteY1" fmla="*/ 846867 h 3539740"/>
              <a:gd name="connsiteX2" fmla="*/ 62410 w 7368111"/>
              <a:gd name="connsiteY2" fmla="*/ 1585776 h 3539740"/>
              <a:gd name="connsiteX3" fmla="*/ 829028 w 7368111"/>
              <a:gd name="connsiteY3" fmla="*/ 2158431 h 3539740"/>
              <a:gd name="connsiteX4" fmla="*/ 1928156 w 7368111"/>
              <a:gd name="connsiteY4" fmla="*/ 2407813 h 3539740"/>
              <a:gd name="connsiteX5" fmla="*/ 2168301 w 7368111"/>
              <a:gd name="connsiteY5" fmla="*/ 3202140 h 3539740"/>
              <a:gd name="connsiteX6" fmla="*/ 3018047 w 7368111"/>
              <a:gd name="connsiteY6" fmla="*/ 3534649 h 3539740"/>
              <a:gd name="connsiteX7" fmla="*/ 6352374 w 7368111"/>
              <a:gd name="connsiteY7" fmla="*/ 3340686 h 3539740"/>
              <a:gd name="connsiteX8" fmla="*/ 7349901 w 7368111"/>
              <a:gd name="connsiteY8" fmla="*/ 2555594 h 3539740"/>
              <a:gd name="connsiteX9" fmla="*/ 6998919 w 7368111"/>
              <a:gd name="connsiteY9" fmla="*/ 1918285 h 3539740"/>
              <a:gd name="connsiteX10" fmla="*/ 7017392 w 7368111"/>
              <a:gd name="connsiteY10" fmla="*/ 1567303 h 3539740"/>
              <a:gd name="connsiteX11" fmla="*/ 7229828 w 7368111"/>
              <a:gd name="connsiteY11" fmla="*/ 218795 h 3539740"/>
              <a:gd name="connsiteX12" fmla="*/ 6407792 w 7368111"/>
              <a:gd name="connsiteY12" fmla="*/ 98722 h 3539740"/>
              <a:gd name="connsiteX13" fmla="*/ 6001392 w 7368111"/>
              <a:gd name="connsiteY13" fmla="*/ 1197849 h 3539740"/>
              <a:gd name="connsiteX14" fmla="*/ 4514338 w 7368111"/>
              <a:gd name="connsiteY14" fmla="*/ 1705849 h 3539740"/>
              <a:gd name="connsiteX15" fmla="*/ 3359792 w 7368111"/>
              <a:gd name="connsiteY15" fmla="*/ 1142431 h 3539740"/>
              <a:gd name="connsiteX16" fmla="*/ 2851792 w 7368111"/>
              <a:gd name="connsiteY16" fmla="*/ 551304 h 3539740"/>
              <a:gd name="connsiteX17" fmla="*/ 450337 w 7368111"/>
              <a:gd name="connsiteY17" fmla="*/ 597485 h 3539740"/>
              <a:gd name="connsiteX0" fmla="*/ 450337 w 7252866"/>
              <a:gd name="connsiteY0" fmla="*/ 597485 h 3539499"/>
              <a:gd name="connsiteX1" fmla="*/ 90120 w 7252866"/>
              <a:gd name="connsiteY1" fmla="*/ 846867 h 3539499"/>
              <a:gd name="connsiteX2" fmla="*/ 62410 w 7252866"/>
              <a:gd name="connsiteY2" fmla="*/ 1585776 h 3539499"/>
              <a:gd name="connsiteX3" fmla="*/ 829028 w 7252866"/>
              <a:gd name="connsiteY3" fmla="*/ 2158431 h 3539499"/>
              <a:gd name="connsiteX4" fmla="*/ 1928156 w 7252866"/>
              <a:gd name="connsiteY4" fmla="*/ 2407813 h 3539499"/>
              <a:gd name="connsiteX5" fmla="*/ 2168301 w 7252866"/>
              <a:gd name="connsiteY5" fmla="*/ 3202140 h 3539499"/>
              <a:gd name="connsiteX6" fmla="*/ 3018047 w 7252866"/>
              <a:gd name="connsiteY6" fmla="*/ 3534649 h 3539499"/>
              <a:gd name="connsiteX7" fmla="*/ 6352374 w 7252866"/>
              <a:gd name="connsiteY7" fmla="*/ 3340686 h 3539499"/>
              <a:gd name="connsiteX8" fmla="*/ 7229828 w 7252866"/>
              <a:gd name="connsiteY8" fmla="*/ 2583303 h 3539499"/>
              <a:gd name="connsiteX9" fmla="*/ 6998919 w 7252866"/>
              <a:gd name="connsiteY9" fmla="*/ 1918285 h 3539499"/>
              <a:gd name="connsiteX10" fmla="*/ 7017392 w 7252866"/>
              <a:gd name="connsiteY10" fmla="*/ 1567303 h 3539499"/>
              <a:gd name="connsiteX11" fmla="*/ 7229828 w 7252866"/>
              <a:gd name="connsiteY11" fmla="*/ 218795 h 3539499"/>
              <a:gd name="connsiteX12" fmla="*/ 6407792 w 7252866"/>
              <a:gd name="connsiteY12" fmla="*/ 98722 h 3539499"/>
              <a:gd name="connsiteX13" fmla="*/ 6001392 w 7252866"/>
              <a:gd name="connsiteY13" fmla="*/ 1197849 h 3539499"/>
              <a:gd name="connsiteX14" fmla="*/ 4514338 w 7252866"/>
              <a:gd name="connsiteY14" fmla="*/ 1705849 h 3539499"/>
              <a:gd name="connsiteX15" fmla="*/ 3359792 w 7252866"/>
              <a:gd name="connsiteY15" fmla="*/ 1142431 h 3539499"/>
              <a:gd name="connsiteX16" fmla="*/ 2851792 w 7252866"/>
              <a:gd name="connsiteY16" fmla="*/ 551304 h 3539499"/>
              <a:gd name="connsiteX17" fmla="*/ 450337 w 7252866"/>
              <a:gd name="connsiteY17" fmla="*/ 597485 h 3539499"/>
              <a:gd name="connsiteX0" fmla="*/ 450337 w 7412934"/>
              <a:gd name="connsiteY0" fmla="*/ 597485 h 3539071"/>
              <a:gd name="connsiteX1" fmla="*/ 90120 w 7412934"/>
              <a:gd name="connsiteY1" fmla="*/ 846867 h 3539071"/>
              <a:gd name="connsiteX2" fmla="*/ 62410 w 7412934"/>
              <a:gd name="connsiteY2" fmla="*/ 1585776 h 3539071"/>
              <a:gd name="connsiteX3" fmla="*/ 829028 w 7412934"/>
              <a:gd name="connsiteY3" fmla="*/ 2158431 h 3539071"/>
              <a:gd name="connsiteX4" fmla="*/ 1928156 w 7412934"/>
              <a:gd name="connsiteY4" fmla="*/ 2407813 h 3539071"/>
              <a:gd name="connsiteX5" fmla="*/ 2168301 w 7412934"/>
              <a:gd name="connsiteY5" fmla="*/ 3202140 h 3539071"/>
              <a:gd name="connsiteX6" fmla="*/ 3018047 w 7412934"/>
              <a:gd name="connsiteY6" fmla="*/ 3534649 h 3539071"/>
              <a:gd name="connsiteX7" fmla="*/ 6352374 w 7412934"/>
              <a:gd name="connsiteY7" fmla="*/ 3340686 h 3539071"/>
              <a:gd name="connsiteX8" fmla="*/ 7396082 w 7412934"/>
              <a:gd name="connsiteY8" fmla="*/ 2638721 h 3539071"/>
              <a:gd name="connsiteX9" fmla="*/ 6998919 w 7412934"/>
              <a:gd name="connsiteY9" fmla="*/ 1918285 h 3539071"/>
              <a:gd name="connsiteX10" fmla="*/ 7017392 w 7412934"/>
              <a:gd name="connsiteY10" fmla="*/ 1567303 h 3539071"/>
              <a:gd name="connsiteX11" fmla="*/ 7229828 w 7412934"/>
              <a:gd name="connsiteY11" fmla="*/ 218795 h 3539071"/>
              <a:gd name="connsiteX12" fmla="*/ 6407792 w 7412934"/>
              <a:gd name="connsiteY12" fmla="*/ 98722 h 3539071"/>
              <a:gd name="connsiteX13" fmla="*/ 6001392 w 7412934"/>
              <a:gd name="connsiteY13" fmla="*/ 1197849 h 3539071"/>
              <a:gd name="connsiteX14" fmla="*/ 4514338 w 7412934"/>
              <a:gd name="connsiteY14" fmla="*/ 1705849 h 3539071"/>
              <a:gd name="connsiteX15" fmla="*/ 3359792 w 7412934"/>
              <a:gd name="connsiteY15" fmla="*/ 1142431 h 3539071"/>
              <a:gd name="connsiteX16" fmla="*/ 2851792 w 7412934"/>
              <a:gd name="connsiteY16" fmla="*/ 551304 h 3539071"/>
              <a:gd name="connsiteX17" fmla="*/ 450337 w 7412934"/>
              <a:gd name="connsiteY17" fmla="*/ 597485 h 3539071"/>
              <a:gd name="connsiteX0" fmla="*/ 546829 w 7417062"/>
              <a:gd name="connsiteY0" fmla="*/ 634430 h 3539071"/>
              <a:gd name="connsiteX1" fmla="*/ 94248 w 7417062"/>
              <a:gd name="connsiteY1" fmla="*/ 846867 h 3539071"/>
              <a:gd name="connsiteX2" fmla="*/ 66538 w 7417062"/>
              <a:gd name="connsiteY2" fmla="*/ 1585776 h 3539071"/>
              <a:gd name="connsiteX3" fmla="*/ 833156 w 7417062"/>
              <a:gd name="connsiteY3" fmla="*/ 2158431 h 3539071"/>
              <a:gd name="connsiteX4" fmla="*/ 1932284 w 7417062"/>
              <a:gd name="connsiteY4" fmla="*/ 2407813 h 3539071"/>
              <a:gd name="connsiteX5" fmla="*/ 2172429 w 7417062"/>
              <a:gd name="connsiteY5" fmla="*/ 3202140 h 3539071"/>
              <a:gd name="connsiteX6" fmla="*/ 3022175 w 7417062"/>
              <a:gd name="connsiteY6" fmla="*/ 3534649 h 3539071"/>
              <a:gd name="connsiteX7" fmla="*/ 6356502 w 7417062"/>
              <a:gd name="connsiteY7" fmla="*/ 3340686 h 3539071"/>
              <a:gd name="connsiteX8" fmla="*/ 7400210 w 7417062"/>
              <a:gd name="connsiteY8" fmla="*/ 2638721 h 3539071"/>
              <a:gd name="connsiteX9" fmla="*/ 7003047 w 7417062"/>
              <a:gd name="connsiteY9" fmla="*/ 1918285 h 3539071"/>
              <a:gd name="connsiteX10" fmla="*/ 7021520 w 7417062"/>
              <a:gd name="connsiteY10" fmla="*/ 1567303 h 3539071"/>
              <a:gd name="connsiteX11" fmla="*/ 7233956 w 7417062"/>
              <a:gd name="connsiteY11" fmla="*/ 218795 h 3539071"/>
              <a:gd name="connsiteX12" fmla="*/ 6411920 w 7417062"/>
              <a:gd name="connsiteY12" fmla="*/ 98722 h 3539071"/>
              <a:gd name="connsiteX13" fmla="*/ 6005520 w 7417062"/>
              <a:gd name="connsiteY13" fmla="*/ 1197849 h 3539071"/>
              <a:gd name="connsiteX14" fmla="*/ 4518466 w 7417062"/>
              <a:gd name="connsiteY14" fmla="*/ 1705849 h 3539071"/>
              <a:gd name="connsiteX15" fmla="*/ 3363920 w 7417062"/>
              <a:gd name="connsiteY15" fmla="*/ 1142431 h 3539071"/>
              <a:gd name="connsiteX16" fmla="*/ 2855920 w 7417062"/>
              <a:gd name="connsiteY16" fmla="*/ 551304 h 3539071"/>
              <a:gd name="connsiteX17" fmla="*/ 546829 w 7417062"/>
              <a:gd name="connsiteY17" fmla="*/ 634430 h 3539071"/>
              <a:gd name="connsiteX0" fmla="*/ 546829 w 7417062"/>
              <a:gd name="connsiteY0" fmla="*/ 634430 h 3539071"/>
              <a:gd name="connsiteX1" fmla="*/ 94248 w 7417062"/>
              <a:gd name="connsiteY1" fmla="*/ 846867 h 3539071"/>
              <a:gd name="connsiteX2" fmla="*/ 66538 w 7417062"/>
              <a:gd name="connsiteY2" fmla="*/ 1585776 h 3539071"/>
              <a:gd name="connsiteX3" fmla="*/ 833156 w 7417062"/>
              <a:gd name="connsiteY3" fmla="*/ 2158431 h 3539071"/>
              <a:gd name="connsiteX4" fmla="*/ 1932284 w 7417062"/>
              <a:gd name="connsiteY4" fmla="*/ 2407813 h 3539071"/>
              <a:gd name="connsiteX5" fmla="*/ 2172429 w 7417062"/>
              <a:gd name="connsiteY5" fmla="*/ 3202140 h 3539071"/>
              <a:gd name="connsiteX6" fmla="*/ 3022175 w 7417062"/>
              <a:gd name="connsiteY6" fmla="*/ 3534649 h 3539071"/>
              <a:gd name="connsiteX7" fmla="*/ 6356502 w 7417062"/>
              <a:gd name="connsiteY7" fmla="*/ 3340686 h 3539071"/>
              <a:gd name="connsiteX8" fmla="*/ 7400210 w 7417062"/>
              <a:gd name="connsiteY8" fmla="*/ 2638721 h 3539071"/>
              <a:gd name="connsiteX9" fmla="*/ 7003047 w 7417062"/>
              <a:gd name="connsiteY9" fmla="*/ 1918285 h 3539071"/>
              <a:gd name="connsiteX10" fmla="*/ 7021520 w 7417062"/>
              <a:gd name="connsiteY10" fmla="*/ 1567303 h 3539071"/>
              <a:gd name="connsiteX11" fmla="*/ 7233956 w 7417062"/>
              <a:gd name="connsiteY11" fmla="*/ 218795 h 3539071"/>
              <a:gd name="connsiteX12" fmla="*/ 6411920 w 7417062"/>
              <a:gd name="connsiteY12" fmla="*/ 98722 h 3539071"/>
              <a:gd name="connsiteX13" fmla="*/ 6005520 w 7417062"/>
              <a:gd name="connsiteY13" fmla="*/ 1197849 h 3539071"/>
              <a:gd name="connsiteX14" fmla="*/ 4518466 w 7417062"/>
              <a:gd name="connsiteY14" fmla="*/ 1705849 h 3539071"/>
              <a:gd name="connsiteX15" fmla="*/ 3363920 w 7417062"/>
              <a:gd name="connsiteY15" fmla="*/ 1142431 h 3539071"/>
              <a:gd name="connsiteX16" fmla="*/ 2855920 w 7417062"/>
              <a:gd name="connsiteY16" fmla="*/ 551304 h 3539071"/>
              <a:gd name="connsiteX17" fmla="*/ 546829 w 7417062"/>
              <a:gd name="connsiteY17" fmla="*/ 634430 h 3539071"/>
              <a:gd name="connsiteX0" fmla="*/ 536417 w 7406650"/>
              <a:gd name="connsiteY0" fmla="*/ 634430 h 3539071"/>
              <a:gd name="connsiteX1" fmla="*/ 111545 w 7406650"/>
              <a:gd name="connsiteY1" fmla="*/ 893048 h 3539071"/>
              <a:gd name="connsiteX2" fmla="*/ 56126 w 7406650"/>
              <a:gd name="connsiteY2" fmla="*/ 1585776 h 3539071"/>
              <a:gd name="connsiteX3" fmla="*/ 822744 w 7406650"/>
              <a:gd name="connsiteY3" fmla="*/ 2158431 h 3539071"/>
              <a:gd name="connsiteX4" fmla="*/ 1921872 w 7406650"/>
              <a:gd name="connsiteY4" fmla="*/ 2407813 h 3539071"/>
              <a:gd name="connsiteX5" fmla="*/ 2162017 w 7406650"/>
              <a:gd name="connsiteY5" fmla="*/ 3202140 h 3539071"/>
              <a:gd name="connsiteX6" fmla="*/ 3011763 w 7406650"/>
              <a:gd name="connsiteY6" fmla="*/ 3534649 h 3539071"/>
              <a:gd name="connsiteX7" fmla="*/ 6346090 w 7406650"/>
              <a:gd name="connsiteY7" fmla="*/ 3340686 h 3539071"/>
              <a:gd name="connsiteX8" fmla="*/ 7389798 w 7406650"/>
              <a:gd name="connsiteY8" fmla="*/ 2638721 h 3539071"/>
              <a:gd name="connsiteX9" fmla="*/ 6992635 w 7406650"/>
              <a:gd name="connsiteY9" fmla="*/ 1918285 h 3539071"/>
              <a:gd name="connsiteX10" fmla="*/ 7011108 w 7406650"/>
              <a:gd name="connsiteY10" fmla="*/ 1567303 h 3539071"/>
              <a:gd name="connsiteX11" fmla="*/ 7223544 w 7406650"/>
              <a:gd name="connsiteY11" fmla="*/ 218795 h 3539071"/>
              <a:gd name="connsiteX12" fmla="*/ 6401508 w 7406650"/>
              <a:gd name="connsiteY12" fmla="*/ 98722 h 3539071"/>
              <a:gd name="connsiteX13" fmla="*/ 5995108 w 7406650"/>
              <a:gd name="connsiteY13" fmla="*/ 1197849 h 3539071"/>
              <a:gd name="connsiteX14" fmla="*/ 4508054 w 7406650"/>
              <a:gd name="connsiteY14" fmla="*/ 1705849 h 3539071"/>
              <a:gd name="connsiteX15" fmla="*/ 3353508 w 7406650"/>
              <a:gd name="connsiteY15" fmla="*/ 1142431 h 3539071"/>
              <a:gd name="connsiteX16" fmla="*/ 2845508 w 7406650"/>
              <a:gd name="connsiteY16" fmla="*/ 551304 h 3539071"/>
              <a:gd name="connsiteX17" fmla="*/ 536417 w 7406650"/>
              <a:gd name="connsiteY17" fmla="*/ 634430 h 3539071"/>
              <a:gd name="connsiteX0" fmla="*/ 536417 w 7406650"/>
              <a:gd name="connsiteY0" fmla="*/ 638416 h 3543057"/>
              <a:gd name="connsiteX1" fmla="*/ 111545 w 7406650"/>
              <a:gd name="connsiteY1" fmla="*/ 897034 h 3543057"/>
              <a:gd name="connsiteX2" fmla="*/ 56126 w 7406650"/>
              <a:gd name="connsiteY2" fmla="*/ 1589762 h 3543057"/>
              <a:gd name="connsiteX3" fmla="*/ 822744 w 7406650"/>
              <a:gd name="connsiteY3" fmla="*/ 2162417 h 3543057"/>
              <a:gd name="connsiteX4" fmla="*/ 1921872 w 7406650"/>
              <a:gd name="connsiteY4" fmla="*/ 2411799 h 3543057"/>
              <a:gd name="connsiteX5" fmla="*/ 2162017 w 7406650"/>
              <a:gd name="connsiteY5" fmla="*/ 3206126 h 3543057"/>
              <a:gd name="connsiteX6" fmla="*/ 3011763 w 7406650"/>
              <a:gd name="connsiteY6" fmla="*/ 3538635 h 3543057"/>
              <a:gd name="connsiteX7" fmla="*/ 6346090 w 7406650"/>
              <a:gd name="connsiteY7" fmla="*/ 3344672 h 3543057"/>
              <a:gd name="connsiteX8" fmla="*/ 7389798 w 7406650"/>
              <a:gd name="connsiteY8" fmla="*/ 2642707 h 3543057"/>
              <a:gd name="connsiteX9" fmla="*/ 6992635 w 7406650"/>
              <a:gd name="connsiteY9" fmla="*/ 1922271 h 3543057"/>
              <a:gd name="connsiteX10" fmla="*/ 7011108 w 7406650"/>
              <a:gd name="connsiteY10" fmla="*/ 1571289 h 3543057"/>
              <a:gd name="connsiteX11" fmla="*/ 7223544 w 7406650"/>
              <a:gd name="connsiteY11" fmla="*/ 222781 h 3543057"/>
              <a:gd name="connsiteX12" fmla="*/ 6401508 w 7406650"/>
              <a:gd name="connsiteY12" fmla="*/ 102708 h 3543057"/>
              <a:gd name="connsiteX13" fmla="*/ 6068999 w 7406650"/>
              <a:gd name="connsiteY13" fmla="*/ 1257253 h 3543057"/>
              <a:gd name="connsiteX14" fmla="*/ 4508054 w 7406650"/>
              <a:gd name="connsiteY14" fmla="*/ 1709835 h 3543057"/>
              <a:gd name="connsiteX15" fmla="*/ 3353508 w 7406650"/>
              <a:gd name="connsiteY15" fmla="*/ 1146417 h 3543057"/>
              <a:gd name="connsiteX16" fmla="*/ 2845508 w 7406650"/>
              <a:gd name="connsiteY16" fmla="*/ 555290 h 3543057"/>
              <a:gd name="connsiteX17" fmla="*/ 536417 w 7406650"/>
              <a:gd name="connsiteY17" fmla="*/ 638416 h 3543057"/>
              <a:gd name="connsiteX0" fmla="*/ 536417 w 7411300"/>
              <a:gd name="connsiteY0" fmla="*/ 638416 h 3543057"/>
              <a:gd name="connsiteX1" fmla="*/ 111545 w 7411300"/>
              <a:gd name="connsiteY1" fmla="*/ 897034 h 3543057"/>
              <a:gd name="connsiteX2" fmla="*/ 56126 w 7411300"/>
              <a:gd name="connsiteY2" fmla="*/ 1589762 h 3543057"/>
              <a:gd name="connsiteX3" fmla="*/ 822744 w 7411300"/>
              <a:gd name="connsiteY3" fmla="*/ 2162417 h 3543057"/>
              <a:gd name="connsiteX4" fmla="*/ 1921872 w 7411300"/>
              <a:gd name="connsiteY4" fmla="*/ 2411799 h 3543057"/>
              <a:gd name="connsiteX5" fmla="*/ 2162017 w 7411300"/>
              <a:gd name="connsiteY5" fmla="*/ 3206126 h 3543057"/>
              <a:gd name="connsiteX6" fmla="*/ 3011763 w 7411300"/>
              <a:gd name="connsiteY6" fmla="*/ 3538635 h 3543057"/>
              <a:gd name="connsiteX7" fmla="*/ 6346090 w 7411300"/>
              <a:gd name="connsiteY7" fmla="*/ 3344672 h 3543057"/>
              <a:gd name="connsiteX8" fmla="*/ 7389798 w 7411300"/>
              <a:gd name="connsiteY8" fmla="*/ 2642707 h 3543057"/>
              <a:gd name="connsiteX9" fmla="*/ 7048053 w 7411300"/>
              <a:gd name="connsiteY9" fmla="*/ 1940744 h 3543057"/>
              <a:gd name="connsiteX10" fmla="*/ 7011108 w 7411300"/>
              <a:gd name="connsiteY10" fmla="*/ 1571289 h 3543057"/>
              <a:gd name="connsiteX11" fmla="*/ 7223544 w 7411300"/>
              <a:gd name="connsiteY11" fmla="*/ 222781 h 3543057"/>
              <a:gd name="connsiteX12" fmla="*/ 6401508 w 7411300"/>
              <a:gd name="connsiteY12" fmla="*/ 102708 h 3543057"/>
              <a:gd name="connsiteX13" fmla="*/ 6068999 w 7411300"/>
              <a:gd name="connsiteY13" fmla="*/ 1257253 h 3543057"/>
              <a:gd name="connsiteX14" fmla="*/ 4508054 w 7411300"/>
              <a:gd name="connsiteY14" fmla="*/ 1709835 h 3543057"/>
              <a:gd name="connsiteX15" fmla="*/ 3353508 w 7411300"/>
              <a:gd name="connsiteY15" fmla="*/ 1146417 h 3543057"/>
              <a:gd name="connsiteX16" fmla="*/ 2845508 w 7411300"/>
              <a:gd name="connsiteY16" fmla="*/ 555290 h 3543057"/>
              <a:gd name="connsiteX17" fmla="*/ 536417 w 7411300"/>
              <a:gd name="connsiteY17" fmla="*/ 638416 h 3543057"/>
              <a:gd name="connsiteX0" fmla="*/ 536417 w 7411700"/>
              <a:gd name="connsiteY0" fmla="*/ 638416 h 3543057"/>
              <a:gd name="connsiteX1" fmla="*/ 111545 w 7411700"/>
              <a:gd name="connsiteY1" fmla="*/ 897034 h 3543057"/>
              <a:gd name="connsiteX2" fmla="*/ 56126 w 7411700"/>
              <a:gd name="connsiteY2" fmla="*/ 1589762 h 3543057"/>
              <a:gd name="connsiteX3" fmla="*/ 822744 w 7411700"/>
              <a:gd name="connsiteY3" fmla="*/ 2162417 h 3543057"/>
              <a:gd name="connsiteX4" fmla="*/ 1921872 w 7411700"/>
              <a:gd name="connsiteY4" fmla="*/ 2411799 h 3543057"/>
              <a:gd name="connsiteX5" fmla="*/ 2162017 w 7411700"/>
              <a:gd name="connsiteY5" fmla="*/ 3206126 h 3543057"/>
              <a:gd name="connsiteX6" fmla="*/ 3011763 w 7411700"/>
              <a:gd name="connsiteY6" fmla="*/ 3538635 h 3543057"/>
              <a:gd name="connsiteX7" fmla="*/ 6346090 w 7411700"/>
              <a:gd name="connsiteY7" fmla="*/ 3344672 h 3543057"/>
              <a:gd name="connsiteX8" fmla="*/ 7389798 w 7411700"/>
              <a:gd name="connsiteY8" fmla="*/ 2642707 h 3543057"/>
              <a:gd name="connsiteX9" fmla="*/ 7048053 w 7411700"/>
              <a:gd name="connsiteY9" fmla="*/ 1940744 h 3543057"/>
              <a:gd name="connsiteX10" fmla="*/ 7011108 w 7411700"/>
              <a:gd name="connsiteY10" fmla="*/ 1571289 h 3543057"/>
              <a:gd name="connsiteX11" fmla="*/ 7223544 w 7411700"/>
              <a:gd name="connsiteY11" fmla="*/ 222781 h 3543057"/>
              <a:gd name="connsiteX12" fmla="*/ 6401508 w 7411700"/>
              <a:gd name="connsiteY12" fmla="*/ 102708 h 3543057"/>
              <a:gd name="connsiteX13" fmla="*/ 6068999 w 7411700"/>
              <a:gd name="connsiteY13" fmla="*/ 1257253 h 3543057"/>
              <a:gd name="connsiteX14" fmla="*/ 4508054 w 7411700"/>
              <a:gd name="connsiteY14" fmla="*/ 1709835 h 3543057"/>
              <a:gd name="connsiteX15" fmla="*/ 3353508 w 7411700"/>
              <a:gd name="connsiteY15" fmla="*/ 1146417 h 3543057"/>
              <a:gd name="connsiteX16" fmla="*/ 2845508 w 7411700"/>
              <a:gd name="connsiteY16" fmla="*/ 555290 h 3543057"/>
              <a:gd name="connsiteX17" fmla="*/ 536417 w 7411700"/>
              <a:gd name="connsiteY17" fmla="*/ 638416 h 3543057"/>
              <a:gd name="connsiteX0" fmla="*/ 536417 w 7410913"/>
              <a:gd name="connsiteY0" fmla="*/ 638416 h 3543057"/>
              <a:gd name="connsiteX1" fmla="*/ 111545 w 7410913"/>
              <a:gd name="connsiteY1" fmla="*/ 897034 h 3543057"/>
              <a:gd name="connsiteX2" fmla="*/ 56126 w 7410913"/>
              <a:gd name="connsiteY2" fmla="*/ 1589762 h 3543057"/>
              <a:gd name="connsiteX3" fmla="*/ 822744 w 7410913"/>
              <a:gd name="connsiteY3" fmla="*/ 2162417 h 3543057"/>
              <a:gd name="connsiteX4" fmla="*/ 1921872 w 7410913"/>
              <a:gd name="connsiteY4" fmla="*/ 2411799 h 3543057"/>
              <a:gd name="connsiteX5" fmla="*/ 2162017 w 7410913"/>
              <a:gd name="connsiteY5" fmla="*/ 3206126 h 3543057"/>
              <a:gd name="connsiteX6" fmla="*/ 3011763 w 7410913"/>
              <a:gd name="connsiteY6" fmla="*/ 3538635 h 3543057"/>
              <a:gd name="connsiteX7" fmla="*/ 6346090 w 7410913"/>
              <a:gd name="connsiteY7" fmla="*/ 3344672 h 3543057"/>
              <a:gd name="connsiteX8" fmla="*/ 7389798 w 7410913"/>
              <a:gd name="connsiteY8" fmla="*/ 2642707 h 3543057"/>
              <a:gd name="connsiteX9" fmla="*/ 7048053 w 7410913"/>
              <a:gd name="connsiteY9" fmla="*/ 1940744 h 3543057"/>
              <a:gd name="connsiteX10" fmla="*/ 7011108 w 7410913"/>
              <a:gd name="connsiteY10" fmla="*/ 1571289 h 3543057"/>
              <a:gd name="connsiteX11" fmla="*/ 7223544 w 7410913"/>
              <a:gd name="connsiteY11" fmla="*/ 222781 h 3543057"/>
              <a:gd name="connsiteX12" fmla="*/ 6401508 w 7410913"/>
              <a:gd name="connsiteY12" fmla="*/ 102708 h 3543057"/>
              <a:gd name="connsiteX13" fmla="*/ 6068999 w 7410913"/>
              <a:gd name="connsiteY13" fmla="*/ 1257253 h 3543057"/>
              <a:gd name="connsiteX14" fmla="*/ 4508054 w 7410913"/>
              <a:gd name="connsiteY14" fmla="*/ 1709835 h 3543057"/>
              <a:gd name="connsiteX15" fmla="*/ 3353508 w 7410913"/>
              <a:gd name="connsiteY15" fmla="*/ 1146417 h 3543057"/>
              <a:gd name="connsiteX16" fmla="*/ 2845508 w 7410913"/>
              <a:gd name="connsiteY16" fmla="*/ 555290 h 3543057"/>
              <a:gd name="connsiteX17" fmla="*/ 536417 w 7410913"/>
              <a:gd name="connsiteY17" fmla="*/ 638416 h 3543057"/>
              <a:gd name="connsiteX0" fmla="*/ 536417 w 7411105"/>
              <a:gd name="connsiteY0" fmla="*/ 637974 h 3542615"/>
              <a:gd name="connsiteX1" fmla="*/ 111545 w 7411105"/>
              <a:gd name="connsiteY1" fmla="*/ 896592 h 3542615"/>
              <a:gd name="connsiteX2" fmla="*/ 56126 w 7411105"/>
              <a:gd name="connsiteY2" fmla="*/ 1589320 h 3542615"/>
              <a:gd name="connsiteX3" fmla="*/ 822744 w 7411105"/>
              <a:gd name="connsiteY3" fmla="*/ 2161975 h 3542615"/>
              <a:gd name="connsiteX4" fmla="*/ 1921872 w 7411105"/>
              <a:gd name="connsiteY4" fmla="*/ 2411357 h 3542615"/>
              <a:gd name="connsiteX5" fmla="*/ 2162017 w 7411105"/>
              <a:gd name="connsiteY5" fmla="*/ 3205684 h 3542615"/>
              <a:gd name="connsiteX6" fmla="*/ 3011763 w 7411105"/>
              <a:gd name="connsiteY6" fmla="*/ 3538193 h 3542615"/>
              <a:gd name="connsiteX7" fmla="*/ 6346090 w 7411105"/>
              <a:gd name="connsiteY7" fmla="*/ 3344230 h 3542615"/>
              <a:gd name="connsiteX8" fmla="*/ 7389798 w 7411105"/>
              <a:gd name="connsiteY8" fmla="*/ 2642265 h 3542615"/>
              <a:gd name="connsiteX9" fmla="*/ 7048053 w 7411105"/>
              <a:gd name="connsiteY9" fmla="*/ 1940302 h 3542615"/>
              <a:gd name="connsiteX10" fmla="*/ 7038817 w 7411105"/>
              <a:gd name="connsiteY10" fmla="*/ 1561610 h 3542615"/>
              <a:gd name="connsiteX11" fmla="*/ 7223544 w 7411105"/>
              <a:gd name="connsiteY11" fmla="*/ 222339 h 3542615"/>
              <a:gd name="connsiteX12" fmla="*/ 6401508 w 7411105"/>
              <a:gd name="connsiteY12" fmla="*/ 102266 h 3542615"/>
              <a:gd name="connsiteX13" fmla="*/ 6068999 w 7411105"/>
              <a:gd name="connsiteY13" fmla="*/ 1256811 h 3542615"/>
              <a:gd name="connsiteX14" fmla="*/ 4508054 w 7411105"/>
              <a:gd name="connsiteY14" fmla="*/ 1709393 h 3542615"/>
              <a:gd name="connsiteX15" fmla="*/ 3353508 w 7411105"/>
              <a:gd name="connsiteY15" fmla="*/ 1145975 h 3542615"/>
              <a:gd name="connsiteX16" fmla="*/ 2845508 w 7411105"/>
              <a:gd name="connsiteY16" fmla="*/ 554848 h 3542615"/>
              <a:gd name="connsiteX17" fmla="*/ 536417 w 7411105"/>
              <a:gd name="connsiteY17" fmla="*/ 637974 h 3542615"/>
              <a:gd name="connsiteX0" fmla="*/ 444230 w 7318918"/>
              <a:gd name="connsiteY0" fmla="*/ 637974 h 3542615"/>
              <a:gd name="connsiteX1" fmla="*/ 19358 w 7318918"/>
              <a:gd name="connsiteY1" fmla="*/ 896592 h 3542615"/>
              <a:gd name="connsiteX2" fmla="*/ 139430 w 7318918"/>
              <a:gd name="connsiteY2" fmla="*/ 1589320 h 3542615"/>
              <a:gd name="connsiteX3" fmla="*/ 730557 w 7318918"/>
              <a:gd name="connsiteY3" fmla="*/ 2161975 h 3542615"/>
              <a:gd name="connsiteX4" fmla="*/ 1829685 w 7318918"/>
              <a:gd name="connsiteY4" fmla="*/ 2411357 h 3542615"/>
              <a:gd name="connsiteX5" fmla="*/ 2069830 w 7318918"/>
              <a:gd name="connsiteY5" fmla="*/ 3205684 h 3542615"/>
              <a:gd name="connsiteX6" fmla="*/ 2919576 w 7318918"/>
              <a:gd name="connsiteY6" fmla="*/ 3538193 h 3542615"/>
              <a:gd name="connsiteX7" fmla="*/ 6253903 w 7318918"/>
              <a:gd name="connsiteY7" fmla="*/ 3344230 h 3542615"/>
              <a:gd name="connsiteX8" fmla="*/ 7297611 w 7318918"/>
              <a:gd name="connsiteY8" fmla="*/ 2642265 h 3542615"/>
              <a:gd name="connsiteX9" fmla="*/ 6955866 w 7318918"/>
              <a:gd name="connsiteY9" fmla="*/ 1940302 h 3542615"/>
              <a:gd name="connsiteX10" fmla="*/ 6946630 w 7318918"/>
              <a:gd name="connsiteY10" fmla="*/ 1561610 h 3542615"/>
              <a:gd name="connsiteX11" fmla="*/ 7131357 w 7318918"/>
              <a:gd name="connsiteY11" fmla="*/ 222339 h 3542615"/>
              <a:gd name="connsiteX12" fmla="*/ 6309321 w 7318918"/>
              <a:gd name="connsiteY12" fmla="*/ 102266 h 3542615"/>
              <a:gd name="connsiteX13" fmla="*/ 5976812 w 7318918"/>
              <a:gd name="connsiteY13" fmla="*/ 1256811 h 3542615"/>
              <a:gd name="connsiteX14" fmla="*/ 4415867 w 7318918"/>
              <a:gd name="connsiteY14" fmla="*/ 1709393 h 3542615"/>
              <a:gd name="connsiteX15" fmla="*/ 3261321 w 7318918"/>
              <a:gd name="connsiteY15" fmla="*/ 1145975 h 3542615"/>
              <a:gd name="connsiteX16" fmla="*/ 2753321 w 7318918"/>
              <a:gd name="connsiteY16" fmla="*/ 554848 h 3542615"/>
              <a:gd name="connsiteX17" fmla="*/ 444230 w 7318918"/>
              <a:gd name="connsiteY17" fmla="*/ 637974 h 3542615"/>
              <a:gd name="connsiteX0" fmla="*/ 413928 w 7288616"/>
              <a:gd name="connsiteY0" fmla="*/ 637974 h 3542615"/>
              <a:gd name="connsiteX1" fmla="*/ 26002 w 7288616"/>
              <a:gd name="connsiteY1" fmla="*/ 988956 h 3542615"/>
              <a:gd name="connsiteX2" fmla="*/ 109128 w 7288616"/>
              <a:gd name="connsiteY2" fmla="*/ 1589320 h 3542615"/>
              <a:gd name="connsiteX3" fmla="*/ 700255 w 7288616"/>
              <a:gd name="connsiteY3" fmla="*/ 2161975 h 3542615"/>
              <a:gd name="connsiteX4" fmla="*/ 1799383 w 7288616"/>
              <a:gd name="connsiteY4" fmla="*/ 2411357 h 3542615"/>
              <a:gd name="connsiteX5" fmla="*/ 2039528 w 7288616"/>
              <a:gd name="connsiteY5" fmla="*/ 3205684 h 3542615"/>
              <a:gd name="connsiteX6" fmla="*/ 2889274 w 7288616"/>
              <a:gd name="connsiteY6" fmla="*/ 3538193 h 3542615"/>
              <a:gd name="connsiteX7" fmla="*/ 6223601 w 7288616"/>
              <a:gd name="connsiteY7" fmla="*/ 3344230 h 3542615"/>
              <a:gd name="connsiteX8" fmla="*/ 7267309 w 7288616"/>
              <a:gd name="connsiteY8" fmla="*/ 2642265 h 3542615"/>
              <a:gd name="connsiteX9" fmla="*/ 6925564 w 7288616"/>
              <a:gd name="connsiteY9" fmla="*/ 1940302 h 3542615"/>
              <a:gd name="connsiteX10" fmla="*/ 6916328 w 7288616"/>
              <a:gd name="connsiteY10" fmla="*/ 1561610 h 3542615"/>
              <a:gd name="connsiteX11" fmla="*/ 7101055 w 7288616"/>
              <a:gd name="connsiteY11" fmla="*/ 222339 h 3542615"/>
              <a:gd name="connsiteX12" fmla="*/ 6279019 w 7288616"/>
              <a:gd name="connsiteY12" fmla="*/ 102266 h 3542615"/>
              <a:gd name="connsiteX13" fmla="*/ 5946510 w 7288616"/>
              <a:gd name="connsiteY13" fmla="*/ 1256811 h 3542615"/>
              <a:gd name="connsiteX14" fmla="*/ 4385565 w 7288616"/>
              <a:gd name="connsiteY14" fmla="*/ 1709393 h 3542615"/>
              <a:gd name="connsiteX15" fmla="*/ 3231019 w 7288616"/>
              <a:gd name="connsiteY15" fmla="*/ 1145975 h 3542615"/>
              <a:gd name="connsiteX16" fmla="*/ 2723019 w 7288616"/>
              <a:gd name="connsiteY16" fmla="*/ 554848 h 3542615"/>
              <a:gd name="connsiteX17" fmla="*/ 413928 w 7288616"/>
              <a:gd name="connsiteY17" fmla="*/ 637974 h 3542615"/>
              <a:gd name="connsiteX0" fmla="*/ 405718 w 7280406"/>
              <a:gd name="connsiteY0" fmla="*/ 637974 h 3542615"/>
              <a:gd name="connsiteX1" fmla="*/ 17792 w 7280406"/>
              <a:gd name="connsiteY1" fmla="*/ 988956 h 3542615"/>
              <a:gd name="connsiteX2" fmla="*/ 100918 w 7280406"/>
              <a:gd name="connsiteY2" fmla="*/ 1589320 h 3542615"/>
              <a:gd name="connsiteX3" fmla="*/ 692045 w 7280406"/>
              <a:gd name="connsiteY3" fmla="*/ 2161975 h 3542615"/>
              <a:gd name="connsiteX4" fmla="*/ 1791173 w 7280406"/>
              <a:gd name="connsiteY4" fmla="*/ 2411357 h 3542615"/>
              <a:gd name="connsiteX5" fmla="*/ 2031318 w 7280406"/>
              <a:gd name="connsiteY5" fmla="*/ 3205684 h 3542615"/>
              <a:gd name="connsiteX6" fmla="*/ 2881064 w 7280406"/>
              <a:gd name="connsiteY6" fmla="*/ 3538193 h 3542615"/>
              <a:gd name="connsiteX7" fmla="*/ 6215391 w 7280406"/>
              <a:gd name="connsiteY7" fmla="*/ 3344230 h 3542615"/>
              <a:gd name="connsiteX8" fmla="*/ 7259099 w 7280406"/>
              <a:gd name="connsiteY8" fmla="*/ 2642265 h 3542615"/>
              <a:gd name="connsiteX9" fmla="*/ 6917354 w 7280406"/>
              <a:gd name="connsiteY9" fmla="*/ 1940302 h 3542615"/>
              <a:gd name="connsiteX10" fmla="*/ 6908118 w 7280406"/>
              <a:gd name="connsiteY10" fmla="*/ 1561610 h 3542615"/>
              <a:gd name="connsiteX11" fmla="*/ 7092845 w 7280406"/>
              <a:gd name="connsiteY11" fmla="*/ 222339 h 3542615"/>
              <a:gd name="connsiteX12" fmla="*/ 6270809 w 7280406"/>
              <a:gd name="connsiteY12" fmla="*/ 102266 h 3542615"/>
              <a:gd name="connsiteX13" fmla="*/ 5938300 w 7280406"/>
              <a:gd name="connsiteY13" fmla="*/ 1256811 h 3542615"/>
              <a:gd name="connsiteX14" fmla="*/ 4377355 w 7280406"/>
              <a:gd name="connsiteY14" fmla="*/ 1709393 h 3542615"/>
              <a:gd name="connsiteX15" fmla="*/ 3222809 w 7280406"/>
              <a:gd name="connsiteY15" fmla="*/ 1145975 h 3542615"/>
              <a:gd name="connsiteX16" fmla="*/ 2714809 w 7280406"/>
              <a:gd name="connsiteY16" fmla="*/ 554848 h 3542615"/>
              <a:gd name="connsiteX17" fmla="*/ 405718 w 7280406"/>
              <a:gd name="connsiteY17" fmla="*/ 637974 h 3542615"/>
              <a:gd name="connsiteX0" fmla="*/ 409521 w 7284209"/>
              <a:gd name="connsiteY0" fmla="*/ 637974 h 3542615"/>
              <a:gd name="connsiteX1" fmla="*/ 21595 w 7284209"/>
              <a:gd name="connsiteY1" fmla="*/ 988956 h 3542615"/>
              <a:gd name="connsiteX2" fmla="*/ 104721 w 7284209"/>
              <a:gd name="connsiteY2" fmla="*/ 1589320 h 3542615"/>
              <a:gd name="connsiteX3" fmla="*/ 788212 w 7284209"/>
              <a:gd name="connsiteY3" fmla="*/ 2032666 h 3542615"/>
              <a:gd name="connsiteX4" fmla="*/ 1794976 w 7284209"/>
              <a:gd name="connsiteY4" fmla="*/ 2411357 h 3542615"/>
              <a:gd name="connsiteX5" fmla="*/ 2035121 w 7284209"/>
              <a:gd name="connsiteY5" fmla="*/ 3205684 h 3542615"/>
              <a:gd name="connsiteX6" fmla="*/ 2884867 w 7284209"/>
              <a:gd name="connsiteY6" fmla="*/ 3538193 h 3542615"/>
              <a:gd name="connsiteX7" fmla="*/ 6219194 w 7284209"/>
              <a:gd name="connsiteY7" fmla="*/ 3344230 h 3542615"/>
              <a:gd name="connsiteX8" fmla="*/ 7262902 w 7284209"/>
              <a:gd name="connsiteY8" fmla="*/ 2642265 h 3542615"/>
              <a:gd name="connsiteX9" fmla="*/ 6921157 w 7284209"/>
              <a:gd name="connsiteY9" fmla="*/ 1940302 h 3542615"/>
              <a:gd name="connsiteX10" fmla="*/ 6911921 w 7284209"/>
              <a:gd name="connsiteY10" fmla="*/ 1561610 h 3542615"/>
              <a:gd name="connsiteX11" fmla="*/ 7096648 w 7284209"/>
              <a:gd name="connsiteY11" fmla="*/ 222339 h 3542615"/>
              <a:gd name="connsiteX12" fmla="*/ 6274612 w 7284209"/>
              <a:gd name="connsiteY12" fmla="*/ 102266 h 3542615"/>
              <a:gd name="connsiteX13" fmla="*/ 5942103 w 7284209"/>
              <a:gd name="connsiteY13" fmla="*/ 1256811 h 3542615"/>
              <a:gd name="connsiteX14" fmla="*/ 4381158 w 7284209"/>
              <a:gd name="connsiteY14" fmla="*/ 1709393 h 3542615"/>
              <a:gd name="connsiteX15" fmla="*/ 3226612 w 7284209"/>
              <a:gd name="connsiteY15" fmla="*/ 1145975 h 3542615"/>
              <a:gd name="connsiteX16" fmla="*/ 2718612 w 7284209"/>
              <a:gd name="connsiteY16" fmla="*/ 554848 h 3542615"/>
              <a:gd name="connsiteX17" fmla="*/ 409521 w 7284209"/>
              <a:gd name="connsiteY17" fmla="*/ 637974 h 3542615"/>
              <a:gd name="connsiteX0" fmla="*/ 409521 w 7284209"/>
              <a:gd name="connsiteY0" fmla="*/ 637974 h 3542615"/>
              <a:gd name="connsiteX1" fmla="*/ 21595 w 7284209"/>
              <a:gd name="connsiteY1" fmla="*/ 988956 h 3542615"/>
              <a:gd name="connsiteX2" fmla="*/ 104721 w 7284209"/>
              <a:gd name="connsiteY2" fmla="*/ 1589320 h 3542615"/>
              <a:gd name="connsiteX3" fmla="*/ 788212 w 7284209"/>
              <a:gd name="connsiteY3" fmla="*/ 2032666 h 3542615"/>
              <a:gd name="connsiteX4" fmla="*/ 1933522 w 7284209"/>
              <a:gd name="connsiteY4" fmla="*/ 2318994 h 3542615"/>
              <a:gd name="connsiteX5" fmla="*/ 2035121 w 7284209"/>
              <a:gd name="connsiteY5" fmla="*/ 3205684 h 3542615"/>
              <a:gd name="connsiteX6" fmla="*/ 2884867 w 7284209"/>
              <a:gd name="connsiteY6" fmla="*/ 3538193 h 3542615"/>
              <a:gd name="connsiteX7" fmla="*/ 6219194 w 7284209"/>
              <a:gd name="connsiteY7" fmla="*/ 3344230 h 3542615"/>
              <a:gd name="connsiteX8" fmla="*/ 7262902 w 7284209"/>
              <a:gd name="connsiteY8" fmla="*/ 2642265 h 3542615"/>
              <a:gd name="connsiteX9" fmla="*/ 6921157 w 7284209"/>
              <a:gd name="connsiteY9" fmla="*/ 1940302 h 3542615"/>
              <a:gd name="connsiteX10" fmla="*/ 6911921 w 7284209"/>
              <a:gd name="connsiteY10" fmla="*/ 1561610 h 3542615"/>
              <a:gd name="connsiteX11" fmla="*/ 7096648 w 7284209"/>
              <a:gd name="connsiteY11" fmla="*/ 222339 h 3542615"/>
              <a:gd name="connsiteX12" fmla="*/ 6274612 w 7284209"/>
              <a:gd name="connsiteY12" fmla="*/ 102266 h 3542615"/>
              <a:gd name="connsiteX13" fmla="*/ 5942103 w 7284209"/>
              <a:gd name="connsiteY13" fmla="*/ 1256811 h 3542615"/>
              <a:gd name="connsiteX14" fmla="*/ 4381158 w 7284209"/>
              <a:gd name="connsiteY14" fmla="*/ 1709393 h 3542615"/>
              <a:gd name="connsiteX15" fmla="*/ 3226612 w 7284209"/>
              <a:gd name="connsiteY15" fmla="*/ 1145975 h 3542615"/>
              <a:gd name="connsiteX16" fmla="*/ 2718612 w 7284209"/>
              <a:gd name="connsiteY16" fmla="*/ 554848 h 3542615"/>
              <a:gd name="connsiteX17" fmla="*/ 409521 w 7284209"/>
              <a:gd name="connsiteY17" fmla="*/ 637974 h 3542615"/>
              <a:gd name="connsiteX0" fmla="*/ 409521 w 7284209"/>
              <a:gd name="connsiteY0" fmla="*/ 637974 h 3543069"/>
              <a:gd name="connsiteX1" fmla="*/ 21595 w 7284209"/>
              <a:gd name="connsiteY1" fmla="*/ 988956 h 3543069"/>
              <a:gd name="connsiteX2" fmla="*/ 104721 w 7284209"/>
              <a:gd name="connsiteY2" fmla="*/ 1589320 h 3543069"/>
              <a:gd name="connsiteX3" fmla="*/ 788212 w 7284209"/>
              <a:gd name="connsiteY3" fmla="*/ 2032666 h 3543069"/>
              <a:gd name="connsiteX4" fmla="*/ 1933522 w 7284209"/>
              <a:gd name="connsiteY4" fmla="*/ 2318994 h 3543069"/>
              <a:gd name="connsiteX5" fmla="*/ 2044357 w 7284209"/>
              <a:gd name="connsiteY5" fmla="*/ 3196448 h 3543069"/>
              <a:gd name="connsiteX6" fmla="*/ 2884867 w 7284209"/>
              <a:gd name="connsiteY6" fmla="*/ 3538193 h 3543069"/>
              <a:gd name="connsiteX7" fmla="*/ 6219194 w 7284209"/>
              <a:gd name="connsiteY7" fmla="*/ 3344230 h 3543069"/>
              <a:gd name="connsiteX8" fmla="*/ 7262902 w 7284209"/>
              <a:gd name="connsiteY8" fmla="*/ 2642265 h 3543069"/>
              <a:gd name="connsiteX9" fmla="*/ 6921157 w 7284209"/>
              <a:gd name="connsiteY9" fmla="*/ 1940302 h 3543069"/>
              <a:gd name="connsiteX10" fmla="*/ 6911921 w 7284209"/>
              <a:gd name="connsiteY10" fmla="*/ 1561610 h 3543069"/>
              <a:gd name="connsiteX11" fmla="*/ 7096648 w 7284209"/>
              <a:gd name="connsiteY11" fmla="*/ 222339 h 3543069"/>
              <a:gd name="connsiteX12" fmla="*/ 6274612 w 7284209"/>
              <a:gd name="connsiteY12" fmla="*/ 102266 h 3543069"/>
              <a:gd name="connsiteX13" fmla="*/ 5942103 w 7284209"/>
              <a:gd name="connsiteY13" fmla="*/ 1256811 h 3543069"/>
              <a:gd name="connsiteX14" fmla="*/ 4381158 w 7284209"/>
              <a:gd name="connsiteY14" fmla="*/ 1709393 h 3543069"/>
              <a:gd name="connsiteX15" fmla="*/ 3226612 w 7284209"/>
              <a:gd name="connsiteY15" fmla="*/ 1145975 h 3543069"/>
              <a:gd name="connsiteX16" fmla="*/ 2718612 w 7284209"/>
              <a:gd name="connsiteY16" fmla="*/ 554848 h 3543069"/>
              <a:gd name="connsiteX17" fmla="*/ 409521 w 7284209"/>
              <a:gd name="connsiteY17" fmla="*/ 637974 h 3543069"/>
              <a:gd name="connsiteX0" fmla="*/ 409521 w 7293110"/>
              <a:gd name="connsiteY0" fmla="*/ 637974 h 3542677"/>
              <a:gd name="connsiteX1" fmla="*/ 21595 w 7293110"/>
              <a:gd name="connsiteY1" fmla="*/ 988956 h 3542677"/>
              <a:gd name="connsiteX2" fmla="*/ 104721 w 7293110"/>
              <a:gd name="connsiteY2" fmla="*/ 1589320 h 3542677"/>
              <a:gd name="connsiteX3" fmla="*/ 788212 w 7293110"/>
              <a:gd name="connsiteY3" fmla="*/ 2032666 h 3542677"/>
              <a:gd name="connsiteX4" fmla="*/ 1933522 w 7293110"/>
              <a:gd name="connsiteY4" fmla="*/ 2318994 h 3542677"/>
              <a:gd name="connsiteX5" fmla="*/ 2044357 w 7293110"/>
              <a:gd name="connsiteY5" fmla="*/ 3196448 h 3542677"/>
              <a:gd name="connsiteX6" fmla="*/ 2884867 w 7293110"/>
              <a:gd name="connsiteY6" fmla="*/ 3538193 h 3542677"/>
              <a:gd name="connsiteX7" fmla="*/ 6219194 w 7293110"/>
              <a:gd name="connsiteY7" fmla="*/ 3344230 h 3542677"/>
              <a:gd name="connsiteX8" fmla="*/ 7272139 w 7293110"/>
              <a:gd name="connsiteY8" fmla="*/ 2697683 h 3542677"/>
              <a:gd name="connsiteX9" fmla="*/ 6921157 w 7293110"/>
              <a:gd name="connsiteY9" fmla="*/ 1940302 h 3542677"/>
              <a:gd name="connsiteX10" fmla="*/ 6911921 w 7293110"/>
              <a:gd name="connsiteY10" fmla="*/ 1561610 h 3542677"/>
              <a:gd name="connsiteX11" fmla="*/ 7096648 w 7293110"/>
              <a:gd name="connsiteY11" fmla="*/ 222339 h 3542677"/>
              <a:gd name="connsiteX12" fmla="*/ 6274612 w 7293110"/>
              <a:gd name="connsiteY12" fmla="*/ 102266 h 3542677"/>
              <a:gd name="connsiteX13" fmla="*/ 5942103 w 7293110"/>
              <a:gd name="connsiteY13" fmla="*/ 1256811 h 3542677"/>
              <a:gd name="connsiteX14" fmla="*/ 4381158 w 7293110"/>
              <a:gd name="connsiteY14" fmla="*/ 1709393 h 3542677"/>
              <a:gd name="connsiteX15" fmla="*/ 3226612 w 7293110"/>
              <a:gd name="connsiteY15" fmla="*/ 1145975 h 3542677"/>
              <a:gd name="connsiteX16" fmla="*/ 2718612 w 7293110"/>
              <a:gd name="connsiteY16" fmla="*/ 554848 h 3542677"/>
              <a:gd name="connsiteX17" fmla="*/ 409521 w 7293110"/>
              <a:gd name="connsiteY17" fmla="*/ 637974 h 3542677"/>
              <a:gd name="connsiteX0" fmla="*/ 409521 w 7295746"/>
              <a:gd name="connsiteY0" fmla="*/ 637974 h 3542677"/>
              <a:gd name="connsiteX1" fmla="*/ 21595 w 7295746"/>
              <a:gd name="connsiteY1" fmla="*/ 988956 h 3542677"/>
              <a:gd name="connsiteX2" fmla="*/ 104721 w 7295746"/>
              <a:gd name="connsiteY2" fmla="*/ 1589320 h 3542677"/>
              <a:gd name="connsiteX3" fmla="*/ 788212 w 7295746"/>
              <a:gd name="connsiteY3" fmla="*/ 2032666 h 3542677"/>
              <a:gd name="connsiteX4" fmla="*/ 1933522 w 7295746"/>
              <a:gd name="connsiteY4" fmla="*/ 2318994 h 3542677"/>
              <a:gd name="connsiteX5" fmla="*/ 2044357 w 7295746"/>
              <a:gd name="connsiteY5" fmla="*/ 3196448 h 3542677"/>
              <a:gd name="connsiteX6" fmla="*/ 2884867 w 7295746"/>
              <a:gd name="connsiteY6" fmla="*/ 3538193 h 3542677"/>
              <a:gd name="connsiteX7" fmla="*/ 6219194 w 7295746"/>
              <a:gd name="connsiteY7" fmla="*/ 3344230 h 3542677"/>
              <a:gd name="connsiteX8" fmla="*/ 7272139 w 7295746"/>
              <a:gd name="connsiteY8" fmla="*/ 2697683 h 3542677"/>
              <a:gd name="connsiteX9" fmla="*/ 6948866 w 7295746"/>
              <a:gd name="connsiteY9" fmla="*/ 1958774 h 3542677"/>
              <a:gd name="connsiteX10" fmla="*/ 6911921 w 7295746"/>
              <a:gd name="connsiteY10" fmla="*/ 1561610 h 3542677"/>
              <a:gd name="connsiteX11" fmla="*/ 7096648 w 7295746"/>
              <a:gd name="connsiteY11" fmla="*/ 222339 h 3542677"/>
              <a:gd name="connsiteX12" fmla="*/ 6274612 w 7295746"/>
              <a:gd name="connsiteY12" fmla="*/ 102266 h 3542677"/>
              <a:gd name="connsiteX13" fmla="*/ 5942103 w 7295746"/>
              <a:gd name="connsiteY13" fmla="*/ 1256811 h 3542677"/>
              <a:gd name="connsiteX14" fmla="*/ 4381158 w 7295746"/>
              <a:gd name="connsiteY14" fmla="*/ 1709393 h 3542677"/>
              <a:gd name="connsiteX15" fmla="*/ 3226612 w 7295746"/>
              <a:gd name="connsiteY15" fmla="*/ 1145975 h 3542677"/>
              <a:gd name="connsiteX16" fmla="*/ 2718612 w 7295746"/>
              <a:gd name="connsiteY16" fmla="*/ 554848 h 3542677"/>
              <a:gd name="connsiteX17" fmla="*/ 409521 w 7295746"/>
              <a:gd name="connsiteY17" fmla="*/ 637974 h 3542677"/>
              <a:gd name="connsiteX0" fmla="*/ 416368 w 7302593"/>
              <a:gd name="connsiteY0" fmla="*/ 637974 h 3542677"/>
              <a:gd name="connsiteX1" fmla="*/ 19206 w 7302593"/>
              <a:gd name="connsiteY1" fmla="*/ 988956 h 3542677"/>
              <a:gd name="connsiteX2" fmla="*/ 111568 w 7302593"/>
              <a:gd name="connsiteY2" fmla="*/ 1589320 h 3542677"/>
              <a:gd name="connsiteX3" fmla="*/ 795059 w 7302593"/>
              <a:gd name="connsiteY3" fmla="*/ 2032666 h 3542677"/>
              <a:gd name="connsiteX4" fmla="*/ 1940369 w 7302593"/>
              <a:gd name="connsiteY4" fmla="*/ 2318994 h 3542677"/>
              <a:gd name="connsiteX5" fmla="*/ 2051204 w 7302593"/>
              <a:gd name="connsiteY5" fmla="*/ 3196448 h 3542677"/>
              <a:gd name="connsiteX6" fmla="*/ 2891714 w 7302593"/>
              <a:gd name="connsiteY6" fmla="*/ 3538193 h 3542677"/>
              <a:gd name="connsiteX7" fmla="*/ 6226041 w 7302593"/>
              <a:gd name="connsiteY7" fmla="*/ 3344230 h 3542677"/>
              <a:gd name="connsiteX8" fmla="*/ 7278986 w 7302593"/>
              <a:gd name="connsiteY8" fmla="*/ 2697683 h 3542677"/>
              <a:gd name="connsiteX9" fmla="*/ 6955713 w 7302593"/>
              <a:gd name="connsiteY9" fmla="*/ 1958774 h 3542677"/>
              <a:gd name="connsiteX10" fmla="*/ 6918768 w 7302593"/>
              <a:gd name="connsiteY10" fmla="*/ 1561610 h 3542677"/>
              <a:gd name="connsiteX11" fmla="*/ 7103495 w 7302593"/>
              <a:gd name="connsiteY11" fmla="*/ 222339 h 3542677"/>
              <a:gd name="connsiteX12" fmla="*/ 6281459 w 7302593"/>
              <a:gd name="connsiteY12" fmla="*/ 102266 h 3542677"/>
              <a:gd name="connsiteX13" fmla="*/ 5948950 w 7302593"/>
              <a:gd name="connsiteY13" fmla="*/ 1256811 h 3542677"/>
              <a:gd name="connsiteX14" fmla="*/ 4388005 w 7302593"/>
              <a:gd name="connsiteY14" fmla="*/ 1709393 h 3542677"/>
              <a:gd name="connsiteX15" fmla="*/ 3233459 w 7302593"/>
              <a:gd name="connsiteY15" fmla="*/ 1145975 h 3542677"/>
              <a:gd name="connsiteX16" fmla="*/ 2725459 w 7302593"/>
              <a:gd name="connsiteY16" fmla="*/ 554848 h 3542677"/>
              <a:gd name="connsiteX17" fmla="*/ 416368 w 7302593"/>
              <a:gd name="connsiteY17" fmla="*/ 637974 h 3542677"/>
              <a:gd name="connsiteX0" fmla="*/ 416368 w 7302593"/>
              <a:gd name="connsiteY0" fmla="*/ 637974 h 3542677"/>
              <a:gd name="connsiteX1" fmla="*/ 19206 w 7302593"/>
              <a:gd name="connsiteY1" fmla="*/ 988956 h 3542677"/>
              <a:gd name="connsiteX2" fmla="*/ 111568 w 7302593"/>
              <a:gd name="connsiteY2" fmla="*/ 1589320 h 3542677"/>
              <a:gd name="connsiteX3" fmla="*/ 795059 w 7302593"/>
              <a:gd name="connsiteY3" fmla="*/ 2032666 h 3542677"/>
              <a:gd name="connsiteX4" fmla="*/ 1940369 w 7302593"/>
              <a:gd name="connsiteY4" fmla="*/ 2318994 h 3542677"/>
              <a:gd name="connsiteX5" fmla="*/ 2051204 w 7302593"/>
              <a:gd name="connsiteY5" fmla="*/ 3196448 h 3542677"/>
              <a:gd name="connsiteX6" fmla="*/ 2891714 w 7302593"/>
              <a:gd name="connsiteY6" fmla="*/ 3538193 h 3542677"/>
              <a:gd name="connsiteX7" fmla="*/ 6226041 w 7302593"/>
              <a:gd name="connsiteY7" fmla="*/ 3344230 h 3542677"/>
              <a:gd name="connsiteX8" fmla="*/ 7278986 w 7302593"/>
              <a:gd name="connsiteY8" fmla="*/ 2697683 h 3542677"/>
              <a:gd name="connsiteX9" fmla="*/ 6955713 w 7302593"/>
              <a:gd name="connsiteY9" fmla="*/ 1958774 h 3542677"/>
              <a:gd name="connsiteX10" fmla="*/ 6918768 w 7302593"/>
              <a:gd name="connsiteY10" fmla="*/ 1561610 h 3542677"/>
              <a:gd name="connsiteX11" fmla="*/ 7103495 w 7302593"/>
              <a:gd name="connsiteY11" fmla="*/ 222339 h 3542677"/>
              <a:gd name="connsiteX12" fmla="*/ 6281459 w 7302593"/>
              <a:gd name="connsiteY12" fmla="*/ 102266 h 3542677"/>
              <a:gd name="connsiteX13" fmla="*/ 5948950 w 7302593"/>
              <a:gd name="connsiteY13" fmla="*/ 1256811 h 3542677"/>
              <a:gd name="connsiteX14" fmla="*/ 4388005 w 7302593"/>
              <a:gd name="connsiteY14" fmla="*/ 1709393 h 3542677"/>
              <a:gd name="connsiteX15" fmla="*/ 3233459 w 7302593"/>
              <a:gd name="connsiteY15" fmla="*/ 1145975 h 3542677"/>
              <a:gd name="connsiteX16" fmla="*/ 2670041 w 7302593"/>
              <a:gd name="connsiteY16" fmla="*/ 841175 h 3542677"/>
              <a:gd name="connsiteX17" fmla="*/ 416368 w 7302593"/>
              <a:gd name="connsiteY17" fmla="*/ 637974 h 3542677"/>
              <a:gd name="connsiteX0" fmla="*/ 464247 w 7313527"/>
              <a:gd name="connsiteY0" fmla="*/ 785756 h 3542677"/>
              <a:gd name="connsiteX1" fmla="*/ 30140 w 7313527"/>
              <a:gd name="connsiteY1" fmla="*/ 988956 h 3542677"/>
              <a:gd name="connsiteX2" fmla="*/ 122502 w 7313527"/>
              <a:gd name="connsiteY2" fmla="*/ 1589320 h 3542677"/>
              <a:gd name="connsiteX3" fmla="*/ 805993 w 7313527"/>
              <a:gd name="connsiteY3" fmla="*/ 2032666 h 3542677"/>
              <a:gd name="connsiteX4" fmla="*/ 1951303 w 7313527"/>
              <a:gd name="connsiteY4" fmla="*/ 2318994 h 3542677"/>
              <a:gd name="connsiteX5" fmla="*/ 2062138 w 7313527"/>
              <a:gd name="connsiteY5" fmla="*/ 3196448 h 3542677"/>
              <a:gd name="connsiteX6" fmla="*/ 2902648 w 7313527"/>
              <a:gd name="connsiteY6" fmla="*/ 3538193 h 3542677"/>
              <a:gd name="connsiteX7" fmla="*/ 6236975 w 7313527"/>
              <a:gd name="connsiteY7" fmla="*/ 3344230 h 3542677"/>
              <a:gd name="connsiteX8" fmla="*/ 7289920 w 7313527"/>
              <a:gd name="connsiteY8" fmla="*/ 2697683 h 3542677"/>
              <a:gd name="connsiteX9" fmla="*/ 6966647 w 7313527"/>
              <a:gd name="connsiteY9" fmla="*/ 1958774 h 3542677"/>
              <a:gd name="connsiteX10" fmla="*/ 6929702 w 7313527"/>
              <a:gd name="connsiteY10" fmla="*/ 1561610 h 3542677"/>
              <a:gd name="connsiteX11" fmla="*/ 7114429 w 7313527"/>
              <a:gd name="connsiteY11" fmla="*/ 222339 h 3542677"/>
              <a:gd name="connsiteX12" fmla="*/ 6292393 w 7313527"/>
              <a:gd name="connsiteY12" fmla="*/ 102266 h 3542677"/>
              <a:gd name="connsiteX13" fmla="*/ 5959884 w 7313527"/>
              <a:gd name="connsiteY13" fmla="*/ 1256811 h 3542677"/>
              <a:gd name="connsiteX14" fmla="*/ 4398939 w 7313527"/>
              <a:gd name="connsiteY14" fmla="*/ 1709393 h 3542677"/>
              <a:gd name="connsiteX15" fmla="*/ 3244393 w 7313527"/>
              <a:gd name="connsiteY15" fmla="*/ 1145975 h 3542677"/>
              <a:gd name="connsiteX16" fmla="*/ 2680975 w 7313527"/>
              <a:gd name="connsiteY16" fmla="*/ 841175 h 3542677"/>
              <a:gd name="connsiteX17" fmla="*/ 464247 w 7313527"/>
              <a:gd name="connsiteY17" fmla="*/ 785756 h 3542677"/>
              <a:gd name="connsiteX0" fmla="*/ 464247 w 7313527"/>
              <a:gd name="connsiteY0" fmla="*/ 752832 h 3509753"/>
              <a:gd name="connsiteX1" fmla="*/ 30140 w 7313527"/>
              <a:gd name="connsiteY1" fmla="*/ 956032 h 3509753"/>
              <a:gd name="connsiteX2" fmla="*/ 122502 w 7313527"/>
              <a:gd name="connsiteY2" fmla="*/ 1556396 h 3509753"/>
              <a:gd name="connsiteX3" fmla="*/ 805993 w 7313527"/>
              <a:gd name="connsiteY3" fmla="*/ 1999742 h 3509753"/>
              <a:gd name="connsiteX4" fmla="*/ 1951303 w 7313527"/>
              <a:gd name="connsiteY4" fmla="*/ 2286070 h 3509753"/>
              <a:gd name="connsiteX5" fmla="*/ 2062138 w 7313527"/>
              <a:gd name="connsiteY5" fmla="*/ 3163524 h 3509753"/>
              <a:gd name="connsiteX6" fmla="*/ 2902648 w 7313527"/>
              <a:gd name="connsiteY6" fmla="*/ 3505269 h 3509753"/>
              <a:gd name="connsiteX7" fmla="*/ 6236975 w 7313527"/>
              <a:gd name="connsiteY7" fmla="*/ 3311306 h 3509753"/>
              <a:gd name="connsiteX8" fmla="*/ 7289920 w 7313527"/>
              <a:gd name="connsiteY8" fmla="*/ 2664759 h 3509753"/>
              <a:gd name="connsiteX9" fmla="*/ 6966647 w 7313527"/>
              <a:gd name="connsiteY9" fmla="*/ 1925850 h 3509753"/>
              <a:gd name="connsiteX10" fmla="*/ 6929702 w 7313527"/>
              <a:gd name="connsiteY10" fmla="*/ 1528686 h 3509753"/>
              <a:gd name="connsiteX11" fmla="*/ 7003593 w 7313527"/>
              <a:gd name="connsiteY11" fmla="*/ 281778 h 3509753"/>
              <a:gd name="connsiteX12" fmla="*/ 6292393 w 7313527"/>
              <a:gd name="connsiteY12" fmla="*/ 69342 h 3509753"/>
              <a:gd name="connsiteX13" fmla="*/ 5959884 w 7313527"/>
              <a:gd name="connsiteY13" fmla="*/ 1223887 h 3509753"/>
              <a:gd name="connsiteX14" fmla="*/ 4398939 w 7313527"/>
              <a:gd name="connsiteY14" fmla="*/ 1676469 h 3509753"/>
              <a:gd name="connsiteX15" fmla="*/ 3244393 w 7313527"/>
              <a:gd name="connsiteY15" fmla="*/ 1113051 h 3509753"/>
              <a:gd name="connsiteX16" fmla="*/ 2680975 w 7313527"/>
              <a:gd name="connsiteY16" fmla="*/ 808251 h 3509753"/>
              <a:gd name="connsiteX17" fmla="*/ 464247 w 7313527"/>
              <a:gd name="connsiteY17" fmla="*/ 752832 h 3509753"/>
              <a:gd name="connsiteX0" fmla="*/ 464247 w 7313527"/>
              <a:gd name="connsiteY0" fmla="*/ 599300 h 3356221"/>
              <a:gd name="connsiteX1" fmla="*/ 30140 w 7313527"/>
              <a:gd name="connsiteY1" fmla="*/ 802500 h 3356221"/>
              <a:gd name="connsiteX2" fmla="*/ 122502 w 7313527"/>
              <a:gd name="connsiteY2" fmla="*/ 1402864 h 3356221"/>
              <a:gd name="connsiteX3" fmla="*/ 805993 w 7313527"/>
              <a:gd name="connsiteY3" fmla="*/ 1846210 h 3356221"/>
              <a:gd name="connsiteX4" fmla="*/ 1951303 w 7313527"/>
              <a:gd name="connsiteY4" fmla="*/ 2132538 h 3356221"/>
              <a:gd name="connsiteX5" fmla="*/ 2062138 w 7313527"/>
              <a:gd name="connsiteY5" fmla="*/ 3009992 h 3356221"/>
              <a:gd name="connsiteX6" fmla="*/ 2902648 w 7313527"/>
              <a:gd name="connsiteY6" fmla="*/ 3351737 h 3356221"/>
              <a:gd name="connsiteX7" fmla="*/ 6236975 w 7313527"/>
              <a:gd name="connsiteY7" fmla="*/ 3157774 h 3356221"/>
              <a:gd name="connsiteX8" fmla="*/ 7289920 w 7313527"/>
              <a:gd name="connsiteY8" fmla="*/ 2511227 h 3356221"/>
              <a:gd name="connsiteX9" fmla="*/ 6966647 w 7313527"/>
              <a:gd name="connsiteY9" fmla="*/ 1772318 h 3356221"/>
              <a:gd name="connsiteX10" fmla="*/ 6929702 w 7313527"/>
              <a:gd name="connsiteY10" fmla="*/ 1375154 h 3356221"/>
              <a:gd name="connsiteX11" fmla="*/ 7003593 w 7313527"/>
              <a:gd name="connsiteY11" fmla="*/ 128246 h 3356221"/>
              <a:gd name="connsiteX12" fmla="*/ 6283156 w 7313527"/>
              <a:gd name="connsiteY12" fmla="*/ 146719 h 3356221"/>
              <a:gd name="connsiteX13" fmla="*/ 5959884 w 7313527"/>
              <a:gd name="connsiteY13" fmla="*/ 1070355 h 3356221"/>
              <a:gd name="connsiteX14" fmla="*/ 4398939 w 7313527"/>
              <a:gd name="connsiteY14" fmla="*/ 1522937 h 3356221"/>
              <a:gd name="connsiteX15" fmla="*/ 3244393 w 7313527"/>
              <a:gd name="connsiteY15" fmla="*/ 959519 h 3356221"/>
              <a:gd name="connsiteX16" fmla="*/ 2680975 w 7313527"/>
              <a:gd name="connsiteY16" fmla="*/ 654719 h 3356221"/>
              <a:gd name="connsiteX17" fmla="*/ 464247 w 7313527"/>
              <a:gd name="connsiteY17" fmla="*/ 599300 h 3356221"/>
              <a:gd name="connsiteX0" fmla="*/ 464247 w 7313527"/>
              <a:gd name="connsiteY0" fmla="*/ 623453 h 3380374"/>
              <a:gd name="connsiteX1" fmla="*/ 30140 w 7313527"/>
              <a:gd name="connsiteY1" fmla="*/ 826653 h 3380374"/>
              <a:gd name="connsiteX2" fmla="*/ 122502 w 7313527"/>
              <a:gd name="connsiteY2" fmla="*/ 1427017 h 3380374"/>
              <a:gd name="connsiteX3" fmla="*/ 805993 w 7313527"/>
              <a:gd name="connsiteY3" fmla="*/ 1870363 h 3380374"/>
              <a:gd name="connsiteX4" fmla="*/ 1951303 w 7313527"/>
              <a:gd name="connsiteY4" fmla="*/ 2156691 h 3380374"/>
              <a:gd name="connsiteX5" fmla="*/ 2062138 w 7313527"/>
              <a:gd name="connsiteY5" fmla="*/ 3034145 h 3380374"/>
              <a:gd name="connsiteX6" fmla="*/ 2902648 w 7313527"/>
              <a:gd name="connsiteY6" fmla="*/ 3375890 h 3380374"/>
              <a:gd name="connsiteX7" fmla="*/ 6236975 w 7313527"/>
              <a:gd name="connsiteY7" fmla="*/ 3181927 h 3380374"/>
              <a:gd name="connsiteX8" fmla="*/ 7289920 w 7313527"/>
              <a:gd name="connsiteY8" fmla="*/ 2535380 h 3380374"/>
              <a:gd name="connsiteX9" fmla="*/ 6966647 w 7313527"/>
              <a:gd name="connsiteY9" fmla="*/ 1796471 h 3380374"/>
              <a:gd name="connsiteX10" fmla="*/ 6929702 w 7313527"/>
              <a:gd name="connsiteY10" fmla="*/ 1399307 h 3380374"/>
              <a:gd name="connsiteX11" fmla="*/ 7003593 w 7313527"/>
              <a:gd name="connsiteY11" fmla="*/ 152399 h 3380374"/>
              <a:gd name="connsiteX12" fmla="*/ 6273920 w 7313527"/>
              <a:gd name="connsiteY12" fmla="*/ 124691 h 3380374"/>
              <a:gd name="connsiteX13" fmla="*/ 5959884 w 7313527"/>
              <a:gd name="connsiteY13" fmla="*/ 1094508 h 3380374"/>
              <a:gd name="connsiteX14" fmla="*/ 4398939 w 7313527"/>
              <a:gd name="connsiteY14" fmla="*/ 1547090 h 3380374"/>
              <a:gd name="connsiteX15" fmla="*/ 3244393 w 7313527"/>
              <a:gd name="connsiteY15" fmla="*/ 983672 h 3380374"/>
              <a:gd name="connsiteX16" fmla="*/ 2680975 w 7313527"/>
              <a:gd name="connsiteY16" fmla="*/ 678872 h 3380374"/>
              <a:gd name="connsiteX17" fmla="*/ 464247 w 7313527"/>
              <a:gd name="connsiteY17" fmla="*/ 623453 h 3380374"/>
              <a:gd name="connsiteX0" fmla="*/ 464247 w 7313527"/>
              <a:gd name="connsiteY0" fmla="*/ 623453 h 3380374"/>
              <a:gd name="connsiteX1" fmla="*/ 30140 w 7313527"/>
              <a:gd name="connsiteY1" fmla="*/ 986451 h 3380374"/>
              <a:gd name="connsiteX2" fmla="*/ 122502 w 7313527"/>
              <a:gd name="connsiteY2" fmla="*/ 1427017 h 3380374"/>
              <a:gd name="connsiteX3" fmla="*/ 805993 w 7313527"/>
              <a:gd name="connsiteY3" fmla="*/ 1870363 h 3380374"/>
              <a:gd name="connsiteX4" fmla="*/ 1951303 w 7313527"/>
              <a:gd name="connsiteY4" fmla="*/ 2156691 h 3380374"/>
              <a:gd name="connsiteX5" fmla="*/ 2062138 w 7313527"/>
              <a:gd name="connsiteY5" fmla="*/ 3034145 h 3380374"/>
              <a:gd name="connsiteX6" fmla="*/ 2902648 w 7313527"/>
              <a:gd name="connsiteY6" fmla="*/ 3375890 h 3380374"/>
              <a:gd name="connsiteX7" fmla="*/ 6236975 w 7313527"/>
              <a:gd name="connsiteY7" fmla="*/ 3181927 h 3380374"/>
              <a:gd name="connsiteX8" fmla="*/ 7289920 w 7313527"/>
              <a:gd name="connsiteY8" fmla="*/ 2535380 h 3380374"/>
              <a:gd name="connsiteX9" fmla="*/ 6966647 w 7313527"/>
              <a:gd name="connsiteY9" fmla="*/ 1796471 h 3380374"/>
              <a:gd name="connsiteX10" fmla="*/ 6929702 w 7313527"/>
              <a:gd name="connsiteY10" fmla="*/ 1399307 h 3380374"/>
              <a:gd name="connsiteX11" fmla="*/ 7003593 w 7313527"/>
              <a:gd name="connsiteY11" fmla="*/ 152399 h 3380374"/>
              <a:gd name="connsiteX12" fmla="*/ 6273920 w 7313527"/>
              <a:gd name="connsiteY12" fmla="*/ 124691 h 3380374"/>
              <a:gd name="connsiteX13" fmla="*/ 5959884 w 7313527"/>
              <a:gd name="connsiteY13" fmla="*/ 1094508 h 3380374"/>
              <a:gd name="connsiteX14" fmla="*/ 4398939 w 7313527"/>
              <a:gd name="connsiteY14" fmla="*/ 1547090 h 3380374"/>
              <a:gd name="connsiteX15" fmla="*/ 3244393 w 7313527"/>
              <a:gd name="connsiteY15" fmla="*/ 983672 h 3380374"/>
              <a:gd name="connsiteX16" fmla="*/ 2680975 w 7313527"/>
              <a:gd name="connsiteY16" fmla="*/ 678872 h 3380374"/>
              <a:gd name="connsiteX17" fmla="*/ 464247 w 7313527"/>
              <a:gd name="connsiteY17" fmla="*/ 623453 h 3380374"/>
              <a:gd name="connsiteX0" fmla="*/ 444555 w 7293835"/>
              <a:gd name="connsiteY0" fmla="*/ 623453 h 3380374"/>
              <a:gd name="connsiteX1" fmla="*/ 10448 w 7293835"/>
              <a:gd name="connsiteY1" fmla="*/ 986451 h 3380374"/>
              <a:gd name="connsiteX2" fmla="*/ 102810 w 7293835"/>
              <a:gd name="connsiteY2" fmla="*/ 1427017 h 3380374"/>
              <a:gd name="connsiteX3" fmla="*/ 786301 w 7293835"/>
              <a:gd name="connsiteY3" fmla="*/ 1870363 h 3380374"/>
              <a:gd name="connsiteX4" fmla="*/ 1931611 w 7293835"/>
              <a:gd name="connsiteY4" fmla="*/ 2156691 h 3380374"/>
              <a:gd name="connsiteX5" fmla="*/ 2042446 w 7293835"/>
              <a:gd name="connsiteY5" fmla="*/ 3034145 h 3380374"/>
              <a:gd name="connsiteX6" fmla="*/ 2882956 w 7293835"/>
              <a:gd name="connsiteY6" fmla="*/ 3375890 h 3380374"/>
              <a:gd name="connsiteX7" fmla="*/ 6217283 w 7293835"/>
              <a:gd name="connsiteY7" fmla="*/ 3181927 h 3380374"/>
              <a:gd name="connsiteX8" fmla="*/ 7270228 w 7293835"/>
              <a:gd name="connsiteY8" fmla="*/ 2535380 h 3380374"/>
              <a:gd name="connsiteX9" fmla="*/ 6946955 w 7293835"/>
              <a:gd name="connsiteY9" fmla="*/ 1796471 h 3380374"/>
              <a:gd name="connsiteX10" fmla="*/ 6910010 w 7293835"/>
              <a:gd name="connsiteY10" fmla="*/ 1399307 h 3380374"/>
              <a:gd name="connsiteX11" fmla="*/ 6983901 w 7293835"/>
              <a:gd name="connsiteY11" fmla="*/ 152399 h 3380374"/>
              <a:gd name="connsiteX12" fmla="*/ 6254228 w 7293835"/>
              <a:gd name="connsiteY12" fmla="*/ 124691 h 3380374"/>
              <a:gd name="connsiteX13" fmla="*/ 5940192 w 7293835"/>
              <a:gd name="connsiteY13" fmla="*/ 1094508 h 3380374"/>
              <a:gd name="connsiteX14" fmla="*/ 4379247 w 7293835"/>
              <a:gd name="connsiteY14" fmla="*/ 1547090 h 3380374"/>
              <a:gd name="connsiteX15" fmla="*/ 3224701 w 7293835"/>
              <a:gd name="connsiteY15" fmla="*/ 983672 h 3380374"/>
              <a:gd name="connsiteX16" fmla="*/ 2661283 w 7293835"/>
              <a:gd name="connsiteY16" fmla="*/ 678872 h 3380374"/>
              <a:gd name="connsiteX17" fmla="*/ 444555 w 7293835"/>
              <a:gd name="connsiteY17" fmla="*/ 623453 h 3380374"/>
              <a:gd name="connsiteX0" fmla="*/ 468189 w 7317469"/>
              <a:gd name="connsiteY0" fmla="*/ 623453 h 3380374"/>
              <a:gd name="connsiteX1" fmla="*/ 34082 w 7317469"/>
              <a:gd name="connsiteY1" fmla="*/ 986451 h 3380374"/>
              <a:gd name="connsiteX2" fmla="*/ 126444 w 7317469"/>
              <a:gd name="connsiteY2" fmla="*/ 1427017 h 3380374"/>
              <a:gd name="connsiteX3" fmla="*/ 809935 w 7317469"/>
              <a:gd name="connsiteY3" fmla="*/ 1870363 h 3380374"/>
              <a:gd name="connsiteX4" fmla="*/ 1955245 w 7317469"/>
              <a:gd name="connsiteY4" fmla="*/ 2156691 h 3380374"/>
              <a:gd name="connsiteX5" fmla="*/ 2066080 w 7317469"/>
              <a:gd name="connsiteY5" fmla="*/ 3034145 h 3380374"/>
              <a:gd name="connsiteX6" fmla="*/ 2906590 w 7317469"/>
              <a:gd name="connsiteY6" fmla="*/ 3375890 h 3380374"/>
              <a:gd name="connsiteX7" fmla="*/ 6240917 w 7317469"/>
              <a:gd name="connsiteY7" fmla="*/ 3181927 h 3380374"/>
              <a:gd name="connsiteX8" fmla="*/ 7293862 w 7317469"/>
              <a:gd name="connsiteY8" fmla="*/ 2535380 h 3380374"/>
              <a:gd name="connsiteX9" fmla="*/ 6970589 w 7317469"/>
              <a:gd name="connsiteY9" fmla="*/ 1796471 h 3380374"/>
              <a:gd name="connsiteX10" fmla="*/ 6933644 w 7317469"/>
              <a:gd name="connsiteY10" fmla="*/ 1399307 h 3380374"/>
              <a:gd name="connsiteX11" fmla="*/ 7007535 w 7317469"/>
              <a:gd name="connsiteY11" fmla="*/ 152399 h 3380374"/>
              <a:gd name="connsiteX12" fmla="*/ 6277862 w 7317469"/>
              <a:gd name="connsiteY12" fmla="*/ 124691 h 3380374"/>
              <a:gd name="connsiteX13" fmla="*/ 5963826 w 7317469"/>
              <a:gd name="connsiteY13" fmla="*/ 1094508 h 3380374"/>
              <a:gd name="connsiteX14" fmla="*/ 4402881 w 7317469"/>
              <a:gd name="connsiteY14" fmla="*/ 1547090 h 3380374"/>
              <a:gd name="connsiteX15" fmla="*/ 3248335 w 7317469"/>
              <a:gd name="connsiteY15" fmla="*/ 983672 h 3380374"/>
              <a:gd name="connsiteX16" fmla="*/ 2684917 w 7317469"/>
              <a:gd name="connsiteY16" fmla="*/ 678872 h 3380374"/>
              <a:gd name="connsiteX17" fmla="*/ 468189 w 7317469"/>
              <a:gd name="connsiteY17" fmla="*/ 623453 h 3380374"/>
              <a:gd name="connsiteX0" fmla="*/ 616804 w 7324041"/>
              <a:gd name="connsiteY0" fmla="*/ 605698 h 3380374"/>
              <a:gd name="connsiteX1" fmla="*/ 40654 w 7324041"/>
              <a:gd name="connsiteY1" fmla="*/ 986451 h 3380374"/>
              <a:gd name="connsiteX2" fmla="*/ 133016 w 7324041"/>
              <a:gd name="connsiteY2" fmla="*/ 1427017 h 3380374"/>
              <a:gd name="connsiteX3" fmla="*/ 816507 w 7324041"/>
              <a:gd name="connsiteY3" fmla="*/ 1870363 h 3380374"/>
              <a:gd name="connsiteX4" fmla="*/ 1961817 w 7324041"/>
              <a:gd name="connsiteY4" fmla="*/ 2156691 h 3380374"/>
              <a:gd name="connsiteX5" fmla="*/ 2072652 w 7324041"/>
              <a:gd name="connsiteY5" fmla="*/ 3034145 h 3380374"/>
              <a:gd name="connsiteX6" fmla="*/ 2913162 w 7324041"/>
              <a:gd name="connsiteY6" fmla="*/ 3375890 h 3380374"/>
              <a:gd name="connsiteX7" fmla="*/ 6247489 w 7324041"/>
              <a:gd name="connsiteY7" fmla="*/ 3181927 h 3380374"/>
              <a:gd name="connsiteX8" fmla="*/ 7300434 w 7324041"/>
              <a:gd name="connsiteY8" fmla="*/ 2535380 h 3380374"/>
              <a:gd name="connsiteX9" fmla="*/ 6977161 w 7324041"/>
              <a:gd name="connsiteY9" fmla="*/ 1796471 h 3380374"/>
              <a:gd name="connsiteX10" fmla="*/ 6940216 w 7324041"/>
              <a:gd name="connsiteY10" fmla="*/ 1399307 h 3380374"/>
              <a:gd name="connsiteX11" fmla="*/ 7014107 w 7324041"/>
              <a:gd name="connsiteY11" fmla="*/ 152399 h 3380374"/>
              <a:gd name="connsiteX12" fmla="*/ 6284434 w 7324041"/>
              <a:gd name="connsiteY12" fmla="*/ 124691 h 3380374"/>
              <a:gd name="connsiteX13" fmla="*/ 5970398 w 7324041"/>
              <a:gd name="connsiteY13" fmla="*/ 1094508 h 3380374"/>
              <a:gd name="connsiteX14" fmla="*/ 4409453 w 7324041"/>
              <a:gd name="connsiteY14" fmla="*/ 1547090 h 3380374"/>
              <a:gd name="connsiteX15" fmla="*/ 3254907 w 7324041"/>
              <a:gd name="connsiteY15" fmla="*/ 983672 h 3380374"/>
              <a:gd name="connsiteX16" fmla="*/ 2691489 w 7324041"/>
              <a:gd name="connsiteY16" fmla="*/ 678872 h 3380374"/>
              <a:gd name="connsiteX17" fmla="*/ 616804 w 7324041"/>
              <a:gd name="connsiteY17" fmla="*/ 605698 h 3380374"/>
              <a:gd name="connsiteX0" fmla="*/ 616804 w 7324041"/>
              <a:gd name="connsiteY0" fmla="*/ 605698 h 3380374"/>
              <a:gd name="connsiteX1" fmla="*/ 40654 w 7324041"/>
              <a:gd name="connsiteY1" fmla="*/ 986451 h 3380374"/>
              <a:gd name="connsiteX2" fmla="*/ 133016 w 7324041"/>
              <a:gd name="connsiteY2" fmla="*/ 1480283 h 3380374"/>
              <a:gd name="connsiteX3" fmla="*/ 816507 w 7324041"/>
              <a:gd name="connsiteY3" fmla="*/ 1870363 h 3380374"/>
              <a:gd name="connsiteX4" fmla="*/ 1961817 w 7324041"/>
              <a:gd name="connsiteY4" fmla="*/ 2156691 h 3380374"/>
              <a:gd name="connsiteX5" fmla="*/ 2072652 w 7324041"/>
              <a:gd name="connsiteY5" fmla="*/ 3034145 h 3380374"/>
              <a:gd name="connsiteX6" fmla="*/ 2913162 w 7324041"/>
              <a:gd name="connsiteY6" fmla="*/ 3375890 h 3380374"/>
              <a:gd name="connsiteX7" fmla="*/ 6247489 w 7324041"/>
              <a:gd name="connsiteY7" fmla="*/ 3181927 h 3380374"/>
              <a:gd name="connsiteX8" fmla="*/ 7300434 w 7324041"/>
              <a:gd name="connsiteY8" fmla="*/ 2535380 h 3380374"/>
              <a:gd name="connsiteX9" fmla="*/ 6977161 w 7324041"/>
              <a:gd name="connsiteY9" fmla="*/ 1796471 h 3380374"/>
              <a:gd name="connsiteX10" fmla="*/ 6940216 w 7324041"/>
              <a:gd name="connsiteY10" fmla="*/ 1399307 h 3380374"/>
              <a:gd name="connsiteX11" fmla="*/ 7014107 w 7324041"/>
              <a:gd name="connsiteY11" fmla="*/ 152399 h 3380374"/>
              <a:gd name="connsiteX12" fmla="*/ 6284434 w 7324041"/>
              <a:gd name="connsiteY12" fmla="*/ 124691 h 3380374"/>
              <a:gd name="connsiteX13" fmla="*/ 5970398 w 7324041"/>
              <a:gd name="connsiteY13" fmla="*/ 1094508 h 3380374"/>
              <a:gd name="connsiteX14" fmla="*/ 4409453 w 7324041"/>
              <a:gd name="connsiteY14" fmla="*/ 1547090 h 3380374"/>
              <a:gd name="connsiteX15" fmla="*/ 3254907 w 7324041"/>
              <a:gd name="connsiteY15" fmla="*/ 983672 h 3380374"/>
              <a:gd name="connsiteX16" fmla="*/ 2691489 w 7324041"/>
              <a:gd name="connsiteY16" fmla="*/ 678872 h 3380374"/>
              <a:gd name="connsiteX17" fmla="*/ 616804 w 7324041"/>
              <a:gd name="connsiteY17" fmla="*/ 605698 h 3380374"/>
              <a:gd name="connsiteX0" fmla="*/ 616804 w 7315542"/>
              <a:gd name="connsiteY0" fmla="*/ 605698 h 3379629"/>
              <a:gd name="connsiteX1" fmla="*/ 40654 w 7315542"/>
              <a:gd name="connsiteY1" fmla="*/ 986451 h 3379629"/>
              <a:gd name="connsiteX2" fmla="*/ 133016 w 7315542"/>
              <a:gd name="connsiteY2" fmla="*/ 1480283 h 3379629"/>
              <a:gd name="connsiteX3" fmla="*/ 816507 w 7315542"/>
              <a:gd name="connsiteY3" fmla="*/ 1870363 h 3379629"/>
              <a:gd name="connsiteX4" fmla="*/ 1961817 w 7315542"/>
              <a:gd name="connsiteY4" fmla="*/ 2156691 h 3379629"/>
              <a:gd name="connsiteX5" fmla="*/ 2072652 w 7315542"/>
              <a:gd name="connsiteY5" fmla="*/ 3034145 h 3379629"/>
              <a:gd name="connsiteX6" fmla="*/ 2913162 w 7315542"/>
              <a:gd name="connsiteY6" fmla="*/ 3375890 h 3379629"/>
              <a:gd name="connsiteX7" fmla="*/ 6247489 w 7315542"/>
              <a:gd name="connsiteY7" fmla="*/ 3181927 h 3379629"/>
              <a:gd name="connsiteX8" fmla="*/ 7291557 w 7315542"/>
              <a:gd name="connsiteY8" fmla="*/ 2668545 h 3379629"/>
              <a:gd name="connsiteX9" fmla="*/ 6977161 w 7315542"/>
              <a:gd name="connsiteY9" fmla="*/ 1796471 h 3379629"/>
              <a:gd name="connsiteX10" fmla="*/ 6940216 w 7315542"/>
              <a:gd name="connsiteY10" fmla="*/ 1399307 h 3379629"/>
              <a:gd name="connsiteX11" fmla="*/ 7014107 w 7315542"/>
              <a:gd name="connsiteY11" fmla="*/ 152399 h 3379629"/>
              <a:gd name="connsiteX12" fmla="*/ 6284434 w 7315542"/>
              <a:gd name="connsiteY12" fmla="*/ 124691 h 3379629"/>
              <a:gd name="connsiteX13" fmla="*/ 5970398 w 7315542"/>
              <a:gd name="connsiteY13" fmla="*/ 1094508 h 3379629"/>
              <a:gd name="connsiteX14" fmla="*/ 4409453 w 7315542"/>
              <a:gd name="connsiteY14" fmla="*/ 1547090 h 3379629"/>
              <a:gd name="connsiteX15" fmla="*/ 3254907 w 7315542"/>
              <a:gd name="connsiteY15" fmla="*/ 983672 h 3379629"/>
              <a:gd name="connsiteX16" fmla="*/ 2691489 w 7315542"/>
              <a:gd name="connsiteY16" fmla="*/ 678872 h 3379629"/>
              <a:gd name="connsiteX17" fmla="*/ 616804 w 7315542"/>
              <a:gd name="connsiteY17" fmla="*/ 605698 h 3379629"/>
              <a:gd name="connsiteX0" fmla="*/ 616804 w 7315542"/>
              <a:gd name="connsiteY0" fmla="*/ 582415 h 3356346"/>
              <a:gd name="connsiteX1" fmla="*/ 40654 w 7315542"/>
              <a:gd name="connsiteY1" fmla="*/ 963168 h 3356346"/>
              <a:gd name="connsiteX2" fmla="*/ 133016 w 7315542"/>
              <a:gd name="connsiteY2" fmla="*/ 1457000 h 3356346"/>
              <a:gd name="connsiteX3" fmla="*/ 816507 w 7315542"/>
              <a:gd name="connsiteY3" fmla="*/ 1847080 h 3356346"/>
              <a:gd name="connsiteX4" fmla="*/ 1961817 w 7315542"/>
              <a:gd name="connsiteY4" fmla="*/ 2133408 h 3356346"/>
              <a:gd name="connsiteX5" fmla="*/ 2072652 w 7315542"/>
              <a:gd name="connsiteY5" fmla="*/ 3010862 h 3356346"/>
              <a:gd name="connsiteX6" fmla="*/ 2913162 w 7315542"/>
              <a:gd name="connsiteY6" fmla="*/ 3352607 h 3356346"/>
              <a:gd name="connsiteX7" fmla="*/ 6247489 w 7315542"/>
              <a:gd name="connsiteY7" fmla="*/ 3158644 h 3356346"/>
              <a:gd name="connsiteX8" fmla="*/ 7291557 w 7315542"/>
              <a:gd name="connsiteY8" fmla="*/ 2645262 h 3356346"/>
              <a:gd name="connsiteX9" fmla="*/ 6977161 w 7315542"/>
              <a:gd name="connsiteY9" fmla="*/ 1773188 h 3356346"/>
              <a:gd name="connsiteX10" fmla="*/ 6940216 w 7315542"/>
              <a:gd name="connsiteY10" fmla="*/ 1376024 h 3356346"/>
              <a:gd name="connsiteX11" fmla="*/ 7014107 w 7315542"/>
              <a:gd name="connsiteY11" fmla="*/ 129116 h 3356346"/>
              <a:gd name="connsiteX12" fmla="*/ 6311067 w 7315542"/>
              <a:gd name="connsiteY12" fmla="*/ 145796 h 3356346"/>
              <a:gd name="connsiteX13" fmla="*/ 5970398 w 7315542"/>
              <a:gd name="connsiteY13" fmla="*/ 1071225 h 3356346"/>
              <a:gd name="connsiteX14" fmla="*/ 4409453 w 7315542"/>
              <a:gd name="connsiteY14" fmla="*/ 1523807 h 3356346"/>
              <a:gd name="connsiteX15" fmla="*/ 3254907 w 7315542"/>
              <a:gd name="connsiteY15" fmla="*/ 960389 h 3356346"/>
              <a:gd name="connsiteX16" fmla="*/ 2691489 w 7315542"/>
              <a:gd name="connsiteY16" fmla="*/ 655589 h 3356346"/>
              <a:gd name="connsiteX17" fmla="*/ 616804 w 7315542"/>
              <a:gd name="connsiteY17" fmla="*/ 582415 h 3356346"/>
              <a:gd name="connsiteX0" fmla="*/ 616804 w 7315542"/>
              <a:gd name="connsiteY0" fmla="*/ 596635 h 3370566"/>
              <a:gd name="connsiteX1" fmla="*/ 40654 w 7315542"/>
              <a:gd name="connsiteY1" fmla="*/ 977388 h 3370566"/>
              <a:gd name="connsiteX2" fmla="*/ 133016 w 7315542"/>
              <a:gd name="connsiteY2" fmla="*/ 1471220 h 3370566"/>
              <a:gd name="connsiteX3" fmla="*/ 816507 w 7315542"/>
              <a:gd name="connsiteY3" fmla="*/ 1861300 h 3370566"/>
              <a:gd name="connsiteX4" fmla="*/ 1961817 w 7315542"/>
              <a:gd name="connsiteY4" fmla="*/ 2147628 h 3370566"/>
              <a:gd name="connsiteX5" fmla="*/ 2072652 w 7315542"/>
              <a:gd name="connsiteY5" fmla="*/ 3025082 h 3370566"/>
              <a:gd name="connsiteX6" fmla="*/ 2913162 w 7315542"/>
              <a:gd name="connsiteY6" fmla="*/ 3366827 h 3370566"/>
              <a:gd name="connsiteX7" fmla="*/ 6247489 w 7315542"/>
              <a:gd name="connsiteY7" fmla="*/ 3172864 h 3370566"/>
              <a:gd name="connsiteX8" fmla="*/ 7291557 w 7315542"/>
              <a:gd name="connsiteY8" fmla="*/ 2659482 h 3370566"/>
              <a:gd name="connsiteX9" fmla="*/ 6977161 w 7315542"/>
              <a:gd name="connsiteY9" fmla="*/ 1787408 h 3370566"/>
              <a:gd name="connsiteX10" fmla="*/ 6940216 w 7315542"/>
              <a:gd name="connsiteY10" fmla="*/ 1390244 h 3370566"/>
              <a:gd name="connsiteX11" fmla="*/ 7014107 w 7315542"/>
              <a:gd name="connsiteY11" fmla="*/ 143336 h 3370566"/>
              <a:gd name="connsiteX12" fmla="*/ 6311067 w 7315542"/>
              <a:gd name="connsiteY12" fmla="*/ 160016 h 3370566"/>
              <a:gd name="connsiteX13" fmla="*/ 5997031 w 7315542"/>
              <a:gd name="connsiteY13" fmla="*/ 1334020 h 3370566"/>
              <a:gd name="connsiteX14" fmla="*/ 4409453 w 7315542"/>
              <a:gd name="connsiteY14" fmla="*/ 1538027 h 3370566"/>
              <a:gd name="connsiteX15" fmla="*/ 3254907 w 7315542"/>
              <a:gd name="connsiteY15" fmla="*/ 974609 h 3370566"/>
              <a:gd name="connsiteX16" fmla="*/ 2691489 w 7315542"/>
              <a:gd name="connsiteY16" fmla="*/ 669809 h 3370566"/>
              <a:gd name="connsiteX17" fmla="*/ 616804 w 7315542"/>
              <a:gd name="connsiteY17" fmla="*/ 596635 h 3370566"/>
              <a:gd name="connsiteX0" fmla="*/ 616804 w 7315542"/>
              <a:gd name="connsiteY0" fmla="*/ 626983 h 3400914"/>
              <a:gd name="connsiteX1" fmla="*/ 40654 w 7315542"/>
              <a:gd name="connsiteY1" fmla="*/ 1007736 h 3400914"/>
              <a:gd name="connsiteX2" fmla="*/ 133016 w 7315542"/>
              <a:gd name="connsiteY2" fmla="*/ 1501568 h 3400914"/>
              <a:gd name="connsiteX3" fmla="*/ 816507 w 7315542"/>
              <a:gd name="connsiteY3" fmla="*/ 1891648 h 3400914"/>
              <a:gd name="connsiteX4" fmla="*/ 1961817 w 7315542"/>
              <a:gd name="connsiteY4" fmla="*/ 2177976 h 3400914"/>
              <a:gd name="connsiteX5" fmla="*/ 2072652 w 7315542"/>
              <a:gd name="connsiteY5" fmla="*/ 3055430 h 3400914"/>
              <a:gd name="connsiteX6" fmla="*/ 2913162 w 7315542"/>
              <a:gd name="connsiteY6" fmla="*/ 3397175 h 3400914"/>
              <a:gd name="connsiteX7" fmla="*/ 6247489 w 7315542"/>
              <a:gd name="connsiteY7" fmla="*/ 3203212 h 3400914"/>
              <a:gd name="connsiteX8" fmla="*/ 7291557 w 7315542"/>
              <a:gd name="connsiteY8" fmla="*/ 2689830 h 3400914"/>
              <a:gd name="connsiteX9" fmla="*/ 6977161 w 7315542"/>
              <a:gd name="connsiteY9" fmla="*/ 1817756 h 3400914"/>
              <a:gd name="connsiteX10" fmla="*/ 6940216 w 7315542"/>
              <a:gd name="connsiteY10" fmla="*/ 1420592 h 3400914"/>
              <a:gd name="connsiteX11" fmla="*/ 7014107 w 7315542"/>
              <a:gd name="connsiteY11" fmla="*/ 173684 h 3400914"/>
              <a:gd name="connsiteX12" fmla="*/ 6364333 w 7315542"/>
              <a:gd name="connsiteY12" fmla="*/ 137098 h 3400914"/>
              <a:gd name="connsiteX13" fmla="*/ 5997031 w 7315542"/>
              <a:gd name="connsiteY13" fmla="*/ 1364368 h 3400914"/>
              <a:gd name="connsiteX14" fmla="*/ 4409453 w 7315542"/>
              <a:gd name="connsiteY14" fmla="*/ 1568375 h 3400914"/>
              <a:gd name="connsiteX15" fmla="*/ 3254907 w 7315542"/>
              <a:gd name="connsiteY15" fmla="*/ 1004957 h 3400914"/>
              <a:gd name="connsiteX16" fmla="*/ 2691489 w 7315542"/>
              <a:gd name="connsiteY16" fmla="*/ 700157 h 3400914"/>
              <a:gd name="connsiteX17" fmla="*/ 616804 w 7315542"/>
              <a:gd name="connsiteY17" fmla="*/ 626983 h 340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15542" h="3400914">
                <a:moveTo>
                  <a:pt x="616804" y="626983"/>
                </a:moveTo>
                <a:cubicBezTo>
                  <a:pt x="174998" y="678246"/>
                  <a:pt x="121285" y="861972"/>
                  <a:pt x="40654" y="1007736"/>
                </a:cubicBezTo>
                <a:cubicBezTo>
                  <a:pt x="-39977" y="1153500"/>
                  <a:pt x="3707" y="1354249"/>
                  <a:pt x="133016" y="1501568"/>
                </a:cubicBezTo>
                <a:cubicBezTo>
                  <a:pt x="262325" y="1648887"/>
                  <a:pt x="511707" y="1778913"/>
                  <a:pt x="816507" y="1891648"/>
                </a:cubicBezTo>
                <a:cubicBezTo>
                  <a:pt x="1121307" y="2004383"/>
                  <a:pt x="1752460" y="1984013"/>
                  <a:pt x="1961817" y="2177976"/>
                </a:cubicBezTo>
                <a:cubicBezTo>
                  <a:pt x="2171174" y="2371939"/>
                  <a:pt x="1914095" y="2852230"/>
                  <a:pt x="2072652" y="3055430"/>
                </a:cubicBezTo>
                <a:cubicBezTo>
                  <a:pt x="2231209" y="3258630"/>
                  <a:pt x="2217356" y="3372545"/>
                  <a:pt x="2913162" y="3397175"/>
                </a:cubicBezTo>
                <a:cubicBezTo>
                  <a:pt x="3608968" y="3421805"/>
                  <a:pt x="5517757" y="3321103"/>
                  <a:pt x="6247489" y="3203212"/>
                </a:cubicBezTo>
                <a:cubicBezTo>
                  <a:pt x="6977221" y="3085321"/>
                  <a:pt x="7169945" y="2920739"/>
                  <a:pt x="7291557" y="2689830"/>
                </a:cubicBezTo>
                <a:cubicBezTo>
                  <a:pt x="7413169" y="2458921"/>
                  <a:pt x="7035718" y="2029296"/>
                  <a:pt x="6977161" y="1817756"/>
                </a:cubicBezTo>
                <a:cubicBezTo>
                  <a:pt x="6918604" y="1606216"/>
                  <a:pt x="6934058" y="1694604"/>
                  <a:pt x="6940216" y="1420592"/>
                </a:cubicBezTo>
                <a:cubicBezTo>
                  <a:pt x="6946374" y="1146580"/>
                  <a:pt x="7110087" y="387600"/>
                  <a:pt x="7014107" y="173684"/>
                </a:cubicBezTo>
                <a:cubicBezTo>
                  <a:pt x="6918127" y="-40232"/>
                  <a:pt x="6533846" y="-61349"/>
                  <a:pt x="6364333" y="137098"/>
                </a:cubicBezTo>
                <a:cubicBezTo>
                  <a:pt x="6194820" y="335545"/>
                  <a:pt x="6322844" y="1125822"/>
                  <a:pt x="5997031" y="1364368"/>
                </a:cubicBezTo>
                <a:cubicBezTo>
                  <a:pt x="5671218" y="1602914"/>
                  <a:pt x="4866474" y="1628277"/>
                  <a:pt x="4409453" y="1568375"/>
                </a:cubicBezTo>
                <a:cubicBezTo>
                  <a:pt x="3952432" y="1508473"/>
                  <a:pt x="3531998" y="1197381"/>
                  <a:pt x="3254907" y="1004957"/>
                </a:cubicBezTo>
                <a:cubicBezTo>
                  <a:pt x="2977816" y="812533"/>
                  <a:pt x="3131173" y="763153"/>
                  <a:pt x="2691489" y="700157"/>
                </a:cubicBezTo>
                <a:cubicBezTo>
                  <a:pt x="2251805" y="637161"/>
                  <a:pt x="1058610" y="575720"/>
                  <a:pt x="616804" y="62698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34000"/>
            </a:schemeClr>
          </a:solidFill>
          <a:ln w="63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 flipH="1">
            <a:off x="2146368" y="4393326"/>
            <a:ext cx="314951" cy="2397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04068" y="1046756"/>
            <a:ext cx="8601075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587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800100" indent="-342900">
              <a:tabLst>
                <a:tab pos="587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587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587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587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7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7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7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7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284163" indent="-284163">
              <a:spcAft>
                <a:spcPts val="600"/>
              </a:spcAft>
              <a:buClr>
                <a:srgbClr val="996633"/>
              </a:buClr>
              <a:buFont typeface="Wingdings" panose="05000000000000000000" pitchFamily="2" charset="2"/>
              <a:buChar char="Ø"/>
              <a:tabLst/>
            </a:pPr>
            <a:r>
              <a:rPr lang="en-US" altLang="en-US" dirty="0" smtClean="0">
                <a:latin typeface="Arial" panose="020B0604020202020204" pitchFamily="34" charset="0"/>
              </a:rPr>
              <a:t>NDL Measures </a:t>
            </a:r>
            <a:r>
              <a:rPr lang="en-US" altLang="en-US" dirty="0">
                <a:latin typeface="Arial" panose="020B0604020202020204" pitchFamily="34" charset="0"/>
              </a:rPr>
              <a:t>velocity and range along three different laser beams </a:t>
            </a:r>
          </a:p>
          <a:p>
            <a:pPr marL="284163" indent="-284163">
              <a:spcAft>
                <a:spcPts val="600"/>
              </a:spcAft>
              <a:buClr>
                <a:srgbClr val="996633"/>
              </a:buClr>
              <a:buFont typeface="Wingdings" panose="05000000000000000000" pitchFamily="2" charset="2"/>
              <a:buChar char="Ø"/>
              <a:tabLst/>
            </a:pPr>
            <a:r>
              <a:rPr lang="en-US" altLang="en-US" dirty="0">
                <a:latin typeface="Arial" panose="020B0604020202020204" pitchFamily="34" charset="0"/>
              </a:rPr>
              <a:t>Simultaneous line-of-sight measurements are used to </a:t>
            </a:r>
            <a:r>
              <a:rPr lang="en-US" altLang="en-US" dirty="0" smtClean="0">
                <a:latin typeface="Arial" panose="020B0604020202020204" pitchFamily="34" charset="0"/>
              </a:rPr>
              <a:t>estimate:</a:t>
            </a:r>
            <a:endParaRPr lang="en-US" altLang="en-US" dirty="0">
              <a:latin typeface="Arial" panose="020B0604020202020204" pitchFamily="34" charset="0"/>
            </a:endParaRPr>
          </a:p>
          <a:p>
            <a:pPr marL="684213" lvl="1" indent="-227013">
              <a:spcAft>
                <a:spcPts val="600"/>
              </a:spcAft>
              <a:buClr>
                <a:srgbClr val="996633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Arial" panose="020B0604020202020204" pitchFamily="34" charset="0"/>
              </a:rPr>
              <a:t>Velocity Vector (V)</a:t>
            </a:r>
          </a:p>
          <a:p>
            <a:pPr marL="684213" lvl="1" indent="-227013">
              <a:spcAft>
                <a:spcPts val="600"/>
              </a:spcAft>
              <a:buClr>
                <a:srgbClr val="996633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>
                <a:latin typeface="Arial" panose="020B0604020202020204" pitchFamily="34" charset="0"/>
              </a:rPr>
              <a:t>Altitude relative </a:t>
            </a:r>
            <a:r>
              <a:rPr lang="en-US" altLang="en-US" dirty="0">
                <a:latin typeface="Arial" panose="020B0604020202020204" pitchFamily="34" charset="0"/>
              </a:rPr>
              <a:t>to local </a:t>
            </a:r>
            <a:r>
              <a:rPr lang="en-US" altLang="en-US" dirty="0" smtClean="0">
                <a:latin typeface="Arial" panose="020B0604020202020204" pitchFamily="34" charset="0"/>
              </a:rPr>
              <a:t>ground </a:t>
            </a:r>
            <a:r>
              <a:rPr lang="en-US" dirty="0" smtClean="0">
                <a:latin typeface="Arial" panose="020B0604020202020204" pitchFamily="34" charset="0"/>
              </a:rPr>
              <a:t>(No IMU data required)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751955" y="2694466"/>
            <a:ext cx="351568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1" dirty="0" smtClean="0">
                <a:latin typeface="+mn-lt"/>
                <a:ea typeface="ＭＳ Ｐゴシック" pitchFamily="34" charset="-128"/>
                <a:cs typeface="Arial"/>
              </a:rPr>
              <a:t>Navigation Doppler Lidar (NDL)</a:t>
            </a:r>
            <a:endParaRPr lang="en-US" sz="1600" b="1" dirty="0">
              <a:latin typeface="+mn-lt"/>
              <a:ea typeface="ＭＳ Ｐゴシック" pitchFamily="34" charset="-128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3770" y="-104017"/>
            <a:ext cx="72248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 algn="ctr"/>
            <a:r>
              <a:rPr lang="en-US" sz="3000" i="1" dirty="0" smtClean="0">
                <a:latin typeface="+mn-lt"/>
              </a:rPr>
              <a:t>Leveraging component technologies developed for Navigation Doppler Lidar </a:t>
            </a:r>
            <a:endParaRPr lang="en-US" sz="3000" i="1" dirty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2750" y="4189649"/>
            <a:ext cx="64081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Seed Laser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98844" y="4179134"/>
            <a:ext cx="836484" cy="461665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2"/>
            </a:solidFill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200" b="1" dirty="0"/>
              <a:t>Freq.</a:t>
            </a:r>
          </a:p>
          <a:p>
            <a:pPr algn="ctr"/>
            <a:r>
              <a:rPr lang="en-US" sz="1200" b="1" dirty="0"/>
              <a:t>Modulator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11905" y="4258854"/>
            <a:ext cx="405880" cy="27699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1:2</a:t>
            </a:r>
          </a:p>
        </p:txBody>
      </p:sp>
      <p:sp>
        <p:nvSpPr>
          <p:cNvPr id="32" name="Freeform 31"/>
          <p:cNvSpPr/>
          <p:nvPr/>
        </p:nvSpPr>
        <p:spPr>
          <a:xfrm>
            <a:off x="2814545" y="4388689"/>
            <a:ext cx="1079832" cy="718316"/>
          </a:xfrm>
          <a:custGeom>
            <a:avLst/>
            <a:gdLst>
              <a:gd name="connsiteX0" fmla="*/ 0 w 1108953"/>
              <a:gd name="connsiteY0" fmla="*/ 564 h 1188064"/>
              <a:gd name="connsiteX1" fmla="*/ 243192 w 1108953"/>
              <a:gd name="connsiteY1" fmla="*/ 49203 h 1188064"/>
              <a:gd name="connsiteX2" fmla="*/ 379379 w 1108953"/>
              <a:gd name="connsiteY2" fmla="*/ 311849 h 1188064"/>
              <a:gd name="connsiteX3" fmla="*/ 408562 w 1108953"/>
              <a:gd name="connsiteY3" fmla="*/ 924692 h 1188064"/>
              <a:gd name="connsiteX4" fmla="*/ 661481 w 1108953"/>
              <a:gd name="connsiteY4" fmla="*/ 1158156 h 1188064"/>
              <a:gd name="connsiteX5" fmla="*/ 1108953 w 1108953"/>
              <a:gd name="connsiteY5" fmla="*/ 1177611 h 1188064"/>
              <a:gd name="connsiteX0" fmla="*/ 0 w 1108953"/>
              <a:gd name="connsiteY0" fmla="*/ 564 h 1188064"/>
              <a:gd name="connsiteX1" fmla="*/ 243192 w 1108953"/>
              <a:gd name="connsiteY1" fmla="*/ 49203 h 1188064"/>
              <a:gd name="connsiteX2" fmla="*/ 379379 w 1108953"/>
              <a:gd name="connsiteY2" fmla="*/ 311849 h 1188064"/>
              <a:gd name="connsiteX3" fmla="*/ 460141 w 1108953"/>
              <a:gd name="connsiteY3" fmla="*/ 924692 h 1188064"/>
              <a:gd name="connsiteX4" fmla="*/ 661481 w 1108953"/>
              <a:gd name="connsiteY4" fmla="*/ 1158156 h 1188064"/>
              <a:gd name="connsiteX5" fmla="*/ 1108953 w 1108953"/>
              <a:gd name="connsiteY5" fmla="*/ 1177611 h 1188064"/>
              <a:gd name="connsiteX0" fmla="*/ 0 w 1108953"/>
              <a:gd name="connsiteY0" fmla="*/ 564 h 1193026"/>
              <a:gd name="connsiteX1" fmla="*/ 243192 w 1108953"/>
              <a:gd name="connsiteY1" fmla="*/ 49203 h 1193026"/>
              <a:gd name="connsiteX2" fmla="*/ 379379 w 1108953"/>
              <a:gd name="connsiteY2" fmla="*/ 311849 h 1193026"/>
              <a:gd name="connsiteX3" fmla="*/ 460141 w 1108953"/>
              <a:gd name="connsiteY3" fmla="*/ 924692 h 1193026"/>
              <a:gd name="connsiteX4" fmla="*/ 713060 w 1108953"/>
              <a:gd name="connsiteY4" fmla="*/ 1167883 h 1193026"/>
              <a:gd name="connsiteX5" fmla="*/ 1108953 w 1108953"/>
              <a:gd name="connsiteY5" fmla="*/ 1177611 h 1193026"/>
              <a:gd name="connsiteX0" fmla="*/ 0 w 1126146"/>
              <a:gd name="connsiteY0" fmla="*/ 564 h 1204793"/>
              <a:gd name="connsiteX1" fmla="*/ 243192 w 1126146"/>
              <a:gd name="connsiteY1" fmla="*/ 49203 h 1204793"/>
              <a:gd name="connsiteX2" fmla="*/ 379379 w 1126146"/>
              <a:gd name="connsiteY2" fmla="*/ 311849 h 1204793"/>
              <a:gd name="connsiteX3" fmla="*/ 460141 w 1126146"/>
              <a:gd name="connsiteY3" fmla="*/ 924692 h 1204793"/>
              <a:gd name="connsiteX4" fmla="*/ 713060 w 1126146"/>
              <a:gd name="connsiteY4" fmla="*/ 1167883 h 1204793"/>
              <a:gd name="connsiteX5" fmla="*/ 1126146 w 1126146"/>
              <a:gd name="connsiteY5" fmla="*/ 1197067 h 1204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6146" h="1204793">
                <a:moveTo>
                  <a:pt x="0" y="564"/>
                </a:moveTo>
                <a:cubicBezTo>
                  <a:pt x="89981" y="-1057"/>
                  <a:pt x="179962" y="-2678"/>
                  <a:pt x="243192" y="49203"/>
                </a:cubicBezTo>
                <a:cubicBezTo>
                  <a:pt x="306422" y="101084"/>
                  <a:pt x="343221" y="165934"/>
                  <a:pt x="379379" y="311849"/>
                </a:cubicBezTo>
                <a:cubicBezTo>
                  <a:pt x="415537" y="457764"/>
                  <a:pt x="404528" y="782020"/>
                  <a:pt x="460141" y="924692"/>
                </a:cubicBezTo>
                <a:cubicBezTo>
                  <a:pt x="515755" y="1067364"/>
                  <a:pt x="602059" y="1122487"/>
                  <a:pt x="713060" y="1167883"/>
                </a:cubicBezTo>
                <a:cubicBezTo>
                  <a:pt x="824061" y="1213279"/>
                  <a:pt x="960776" y="1208416"/>
                  <a:pt x="1126146" y="1197067"/>
                </a:cubicBezTo>
              </a:path>
            </a:pathLst>
          </a:cu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33" name="Freeform 32"/>
          <p:cNvSpPr/>
          <p:nvPr/>
        </p:nvSpPr>
        <p:spPr>
          <a:xfrm>
            <a:off x="2814545" y="3704797"/>
            <a:ext cx="1259804" cy="673867"/>
          </a:xfrm>
          <a:custGeom>
            <a:avLst/>
            <a:gdLst>
              <a:gd name="connsiteX0" fmla="*/ 0 w 1634247"/>
              <a:gd name="connsiteY0" fmla="*/ 1072581 h 1076195"/>
              <a:gd name="connsiteX1" fmla="*/ 389107 w 1634247"/>
              <a:gd name="connsiteY1" fmla="*/ 1033670 h 1076195"/>
              <a:gd name="connsiteX2" fmla="*/ 690664 w 1634247"/>
              <a:gd name="connsiteY2" fmla="*/ 771023 h 1076195"/>
              <a:gd name="connsiteX3" fmla="*/ 768485 w 1634247"/>
              <a:gd name="connsiteY3" fmla="*/ 226275 h 1076195"/>
              <a:gd name="connsiteX4" fmla="*/ 963039 w 1634247"/>
              <a:gd name="connsiteY4" fmla="*/ 31721 h 1076195"/>
              <a:gd name="connsiteX5" fmla="*/ 1634247 w 1634247"/>
              <a:gd name="connsiteY5" fmla="*/ 2538 h 1076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4247" h="1076195">
                <a:moveTo>
                  <a:pt x="0" y="1072581"/>
                </a:moveTo>
                <a:cubicBezTo>
                  <a:pt x="136998" y="1078255"/>
                  <a:pt x="273996" y="1083930"/>
                  <a:pt x="389107" y="1033670"/>
                </a:cubicBezTo>
                <a:cubicBezTo>
                  <a:pt x="504218" y="983410"/>
                  <a:pt x="627434" y="905589"/>
                  <a:pt x="690664" y="771023"/>
                </a:cubicBezTo>
                <a:cubicBezTo>
                  <a:pt x="753894" y="636457"/>
                  <a:pt x="723089" y="349492"/>
                  <a:pt x="768485" y="226275"/>
                </a:cubicBezTo>
                <a:cubicBezTo>
                  <a:pt x="813881" y="103058"/>
                  <a:pt x="818745" y="69011"/>
                  <a:pt x="963039" y="31721"/>
                </a:cubicBezTo>
                <a:cubicBezTo>
                  <a:pt x="1107333" y="-5569"/>
                  <a:pt x="1370790" y="-1516"/>
                  <a:pt x="1634247" y="2538"/>
                </a:cubicBezTo>
              </a:path>
            </a:pathLst>
          </a:cu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34" name="Isosceles Triangle 33"/>
          <p:cNvSpPr/>
          <p:nvPr/>
        </p:nvSpPr>
        <p:spPr>
          <a:xfrm rot="5400000">
            <a:off x="4172042" y="3202043"/>
            <a:ext cx="764465" cy="944852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4024142" y="3522311"/>
            <a:ext cx="952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Fiber Amp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4997330" y="3671144"/>
            <a:ext cx="389939" cy="3325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37"/>
          <p:cNvSpPr/>
          <p:nvPr/>
        </p:nvSpPr>
        <p:spPr>
          <a:xfrm>
            <a:off x="5762211" y="3671144"/>
            <a:ext cx="929854" cy="751168"/>
          </a:xfrm>
          <a:custGeom>
            <a:avLst/>
            <a:gdLst>
              <a:gd name="connsiteX0" fmla="*/ 0 w 1060315"/>
              <a:gd name="connsiteY0" fmla="*/ 0 h 1021405"/>
              <a:gd name="connsiteX1" fmla="*/ 252919 w 1060315"/>
              <a:gd name="connsiteY1" fmla="*/ 126460 h 1021405"/>
              <a:gd name="connsiteX2" fmla="*/ 389106 w 1060315"/>
              <a:gd name="connsiteY2" fmla="*/ 564205 h 1021405"/>
              <a:gd name="connsiteX3" fmla="*/ 564204 w 1060315"/>
              <a:gd name="connsiteY3" fmla="*/ 924128 h 1021405"/>
              <a:gd name="connsiteX4" fmla="*/ 1060315 w 1060315"/>
              <a:gd name="connsiteY4" fmla="*/ 1021405 h 1021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315" h="1021405">
                <a:moveTo>
                  <a:pt x="0" y="0"/>
                </a:moveTo>
                <a:cubicBezTo>
                  <a:pt x="94034" y="16213"/>
                  <a:pt x="188068" y="32426"/>
                  <a:pt x="252919" y="126460"/>
                </a:cubicBezTo>
                <a:cubicBezTo>
                  <a:pt x="317770" y="220494"/>
                  <a:pt x="337225" y="431260"/>
                  <a:pt x="389106" y="564205"/>
                </a:cubicBezTo>
                <a:cubicBezTo>
                  <a:pt x="440987" y="697150"/>
                  <a:pt x="452336" y="847928"/>
                  <a:pt x="564204" y="924128"/>
                </a:cubicBezTo>
                <a:cubicBezTo>
                  <a:pt x="676072" y="1000328"/>
                  <a:pt x="868193" y="1010866"/>
                  <a:pt x="1060315" y="1021405"/>
                </a:cubicBezTo>
              </a:path>
            </a:pathLst>
          </a:cu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39" name="Freeform 38"/>
          <p:cNvSpPr/>
          <p:nvPr/>
        </p:nvSpPr>
        <p:spPr>
          <a:xfrm>
            <a:off x="5769710" y="3661298"/>
            <a:ext cx="899860" cy="541646"/>
          </a:xfrm>
          <a:custGeom>
            <a:avLst/>
            <a:gdLst>
              <a:gd name="connsiteX0" fmla="*/ 0 w 1059361"/>
              <a:gd name="connsiteY0" fmla="*/ 4680 h 760262"/>
              <a:gd name="connsiteX1" fmla="*/ 107004 w 1059361"/>
              <a:gd name="connsiteY1" fmla="*/ 4680 h 760262"/>
              <a:gd name="connsiteX2" fmla="*/ 350196 w 1059361"/>
              <a:gd name="connsiteY2" fmla="*/ 53319 h 760262"/>
              <a:gd name="connsiteX3" fmla="*/ 554477 w 1059361"/>
              <a:gd name="connsiteY3" fmla="*/ 267327 h 760262"/>
              <a:gd name="connsiteX4" fmla="*/ 749030 w 1059361"/>
              <a:gd name="connsiteY4" fmla="*/ 685617 h 760262"/>
              <a:gd name="connsiteX5" fmla="*/ 1021404 w 1059361"/>
              <a:gd name="connsiteY5" fmla="*/ 753710 h 760262"/>
              <a:gd name="connsiteX6" fmla="*/ 1050587 w 1059361"/>
              <a:gd name="connsiteY6" fmla="*/ 753710 h 760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9361" h="760262">
                <a:moveTo>
                  <a:pt x="0" y="4680"/>
                </a:moveTo>
                <a:cubicBezTo>
                  <a:pt x="24319" y="627"/>
                  <a:pt x="48638" y="-3426"/>
                  <a:pt x="107004" y="4680"/>
                </a:cubicBezTo>
                <a:cubicBezTo>
                  <a:pt x="165370" y="12786"/>
                  <a:pt x="275617" y="9545"/>
                  <a:pt x="350196" y="53319"/>
                </a:cubicBezTo>
                <a:cubicBezTo>
                  <a:pt x="424775" y="97093"/>
                  <a:pt x="488005" y="161944"/>
                  <a:pt x="554477" y="267327"/>
                </a:cubicBezTo>
                <a:cubicBezTo>
                  <a:pt x="620949" y="372710"/>
                  <a:pt x="671209" y="604553"/>
                  <a:pt x="749030" y="685617"/>
                </a:cubicBezTo>
                <a:cubicBezTo>
                  <a:pt x="826851" y="766681"/>
                  <a:pt x="971144" y="742361"/>
                  <a:pt x="1021404" y="753710"/>
                </a:cubicBezTo>
                <a:cubicBezTo>
                  <a:pt x="1071664" y="765059"/>
                  <a:pt x="1061125" y="759384"/>
                  <a:pt x="1050587" y="753710"/>
                </a:cubicBezTo>
              </a:path>
            </a:pathLst>
          </a:cu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40" name="Freeform 39"/>
          <p:cNvSpPr/>
          <p:nvPr/>
        </p:nvSpPr>
        <p:spPr>
          <a:xfrm>
            <a:off x="5769709" y="3657851"/>
            <a:ext cx="899860" cy="299136"/>
          </a:xfrm>
          <a:custGeom>
            <a:avLst/>
            <a:gdLst>
              <a:gd name="connsiteX0" fmla="*/ 0 w 1089498"/>
              <a:gd name="connsiteY0" fmla="*/ 9727 h 568896"/>
              <a:gd name="connsiteX1" fmla="*/ 486383 w 1089498"/>
              <a:gd name="connsiteY1" fmla="*/ 19455 h 568896"/>
              <a:gd name="connsiteX2" fmla="*/ 690664 w 1089498"/>
              <a:gd name="connsiteY2" fmla="*/ 184825 h 568896"/>
              <a:gd name="connsiteX3" fmla="*/ 885217 w 1089498"/>
              <a:gd name="connsiteY3" fmla="*/ 515565 h 568896"/>
              <a:gd name="connsiteX4" fmla="*/ 1089498 w 1089498"/>
              <a:gd name="connsiteY4" fmla="*/ 564204 h 56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9498" h="568896">
                <a:moveTo>
                  <a:pt x="0" y="9727"/>
                </a:moveTo>
                <a:cubicBezTo>
                  <a:pt x="185636" y="-1"/>
                  <a:pt x="371272" y="-9728"/>
                  <a:pt x="486383" y="19455"/>
                </a:cubicBezTo>
                <a:cubicBezTo>
                  <a:pt x="601494" y="48638"/>
                  <a:pt x="624192" y="102140"/>
                  <a:pt x="690664" y="184825"/>
                </a:cubicBezTo>
                <a:cubicBezTo>
                  <a:pt x="757136" y="267510"/>
                  <a:pt x="818745" y="452335"/>
                  <a:pt x="885217" y="515565"/>
                </a:cubicBezTo>
                <a:cubicBezTo>
                  <a:pt x="951689" y="578795"/>
                  <a:pt x="1020593" y="571499"/>
                  <a:pt x="1089498" y="564204"/>
                </a:cubicBezTo>
              </a:path>
            </a:pathLst>
          </a:cu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41" name="Freeform 40"/>
          <p:cNvSpPr/>
          <p:nvPr/>
        </p:nvSpPr>
        <p:spPr>
          <a:xfrm>
            <a:off x="4907344" y="3963635"/>
            <a:ext cx="1762225" cy="1661874"/>
          </a:xfrm>
          <a:custGeom>
            <a:avLst/>
            <a:gdLst>
              <a:gd name="connsiteX0" fmla="*/ 1792814 w 1792814"/>
              <a:gd name="connsiteY0" fmla="*/ 0 h 2315183"/>
              <a:gd name="connsiteX1" fmla="*/ 946508 w 1792814"/>
              <a:gd name="connsiteY1" fmla="*/ 184826 h 2315183"/>
              <a:gd name="connsiteX2" fmla="*/ 119657 w 1792814"/>
              <a:gd name="connsiteY2" fmla="*/ 894945 h 2315183"/>
              <a:gd name="connsiteX3" fmla="*/ 22380 w 1792814"/>
              <a:gd name="connsiteY3" fmla="*/ 2315183 h 231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2814" h="2315183">
                <a:moveTo>
                  <a:pt x="1792814" y="0"/>
                </a:moveTo>
                <a:cubicBezTo>
                  <a:pt x="1509090" y="17834"/>
                  <a:pt x="1225367" y="35669"/>
                  <a:pt x="946508" y="184826"/>
                </a:cubicBezTo>
                <a:cubicBezTo>
                  <a:pt x="667649" y="333983"/>
                  <a:pt x="273678" y="539886"/>
                  <a:pt x="119657" y="894945"/>
                </a:cubicBezTo>
                <a:cubicBezTo>
                  <a:pt x="-34364" y="1250005"/>
                  <a:pt x="-5992" y="1782594"/>
                  <a:pt x="22380" y="2315183"/>
                </a:cubicBezTo>
              </a:path>
            </a:pathLst>
          </a:cu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42" name="Freeform 41"/>
          <p:cNvSpPr/>
          <p:nvPr/>
        </p:nvSpPr>
        <p:spPr>
          <a:xfrm>
            <a:off x="5447260" y="4194080"/>
            <a:ext cx="1242306" cy="1444724"/>
          </a:xfrm>
          <a:custGeom>
            <a:avLst/>
            <a:gdLst>
              <a:gd name="connsiteX0" fmla="*/ 1792814 w 1792814"/>
              <a:gd name="connsiteY0" fmla="*/ 0 h 2315183"/>
              <a:gd name="connsiteX1" fmla="*/ 946508 w 1792814"/>
              <a:gd name="connsiteY1" fmla="*/ 184826 h 2315183"/>
              <a:gd name="connsiteX2" fmla="*/ 119657 w 1792814"/>
              <a:gd name="connsiteY2" fmla="*/ 894945 h 2315183"/>
              <a:gd name="connsiteX3" fmla="*/ 22380 w 1792814"/>
              <a:gd name="connsiteY3" fmla="*/ 2315183 h 231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2814" h="2315183">
                <a:moveTo>
                  <a:pt x="1792814" y="0"/>
                </a:moveTo>
                <a:cubicBezTo>
                  <a:pt x="1509090" y="17834"/>
                  <a:pt x="1225367" y="35669"/>
                  <a:pt x="946508" y="184826"/>
                </a:cubicBezTo>
                <a:cubicBezTo>
                  <a:pt x="667649" y="333983"/>
                  <a:pt x="273678" y="539886"/>
                  <a:pt x="119657" y="894945"/>
                </a:cubicBezTo>
                <a:cubicBezTo>
                  <a:pt x="-34364" y="1250005"/>
                  <a:pt x="-5992" y="1782594"/>
                  <a:pt x="22380" y="2315183"/>
                </a:cubicBezTo>
              </a:path>
            </a:pathLst>
          </a:cu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43" name="Freeform 42"/>
          <p:cNvSpPr/>
          <p:nvPr/>
        </p:nvSpPr>
        <p:spPr>
          <a:xfrm>
            <a:off x="5987176" y="4424526"/>
            <a:ext cx="704889" cy="1260811"/>
          </a:xfrm>
          <a:custGeom>
            <a:avLst/>
            <a:gdLst>
              <a:gd name="connsiteX0" fmla="*/ 1792814 w 1792814"/>
              <a:gd name="connsiteY0" fmla="*/ 0 h 2315183"/>
              <a:gd name="connsiteX1" fmla="*/ 946508 w 1792814"/>
              <a:gd name="connsiteY1" fmla="*/ 184826 h 2315183"/>
              <a:gd name="connsiteX2" fmla="*/ 119657 w 1792814"/>
              <a:gd name="connsiteY2" fmla="*/ 894945 h 2315183"/>
              <a:gd name="connsiteX3" fmla="*/ 22380 w 1792814"/>
              <a:gd name="connsiteY3" fmla="*/ 2315183 h 231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2814" h="2315183">
                <a:moveTo>
                  <a:pt x="1792814" y="0"/>
                </a:moveTo>
                <a:cubicBezTo>
                  <a:pt x="1509090" y="17834"/>
                  <a:pt x="1225367" y="35669"/>
                  <a:pt x="946508" y="184826"/>
                </a:cubicBezTo>
                <a:cubicBezTo>
                  <a:pt x="667649" y="333983"/>
                  <a:pt x="273678" y="539886"/>
                  <a:pt x="119657" y="894945"/>
                </a:cubicBezTo>
                <a:cubicBezTo>
                  <a:pt x="-34364" y="1250005"/>
                  <a:pt x="-5992" y="1782594"/>
                  <a:pt x="22380" y="2315183"/>
                </a:cubicBezTo>
              </a:path>
            </a:pathLst>
          </a:cu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44" name="Freeform 43"/>
          <p:cNvSpPr/>
          <p:nvPr/>
        </p:nvSpPr>
        <p:spPr>
          <a:xfrm>
            <a:off x="4224950" y="5086909"/>
            <a:ext cx="704890" cy="538738"/>
          </a:xfrm>
          <a:custGeom>
            <a:avLst/>
            <a:gdLst>
              <a:gd name="connsiteX0" fmla="*/ 0 w 963038"/>
              <a:gd name="connsiteY0" fmla="*/ 2283 h 790224"/>
              <a:gd name="connsiteX1" fmla="*/ 505838 w 963038"/>
              <a:gd name="connsiteY1" fmla="*/ 41194 h 790224"/>
              <a:gd name="connsiteX2" fmla="*/ 885217 w 963038"/>
              <a:gd name="connsiteY2" fmla="*/ 284385 h 790224"/>
              <a:gd name="connsiteX3" fmla="*/ 963038 w 963038"/>
              <a:gd name="connsiteY3" fmla="*/ 790224 h 790224"/>
              <a:gd name="connsiteX0" fmla="*/ 0 w 963038"/>
              <a:gd name="connsiteY0" fmla="*/ 425 h 788366"/>
              <a:gd name="connsiteX1" fmla="*/ 544749 w 963038"/>
              <a:gd name="connsiteY1" fmla="*/ 68519 h 788366"/>
              <a:gd name="connsiteX2" fmla="*/ 885217 w 963038"/>
              <a:gd name="connsiteY2" fmla="*/ 282527 h 788366"/>
              <a:gd name="connsiteX3" fmla="*/ 963038 w 963038"/>
              <a:gd name="connsiteY3" fmla="*/ 788366 h 7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3038" h="788366">
                <a:moveTo>
                  <a:pt x="0" y="425"/>
                </a:moveTo>
                <a:cubicBezTo>
                  <a:pt x="179151" y="-3628"/>
                  <a:pt x="397213" y="21502"/>
                  <a:pt x="544749" y="68519"/>
                </a:cubicBezTo>
                <a:cubicBezTo>
                  <a:pt x="692285" y="115536"/>
                  <a:pt x="815502" y="162552"/>
                  <a:pt x="885217" y="282527"/>
                </a:cubicBezTo>
                <a:cubicBezTo>
                  <a:pt x="954932" y="402502"/>
                  <a:pt x="962227" y="597865"/>
                  <a:pt x="963038" y="788366"/>
                </a:cubicBezTo>
              </a:path>
            </a:pathLst>
          </a:cu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45" name="Freeform 44"/>
          <p:cNvSpPr/>
          <p:nvPr/>
        </p:nvSpPr>
        <p:spPr>
          <a:xfrm>
            <a:off x="4222451" y="5084554"/>
            <a:ext cx="1239806" cy="538738"/>
          </a:xfrm>
          <a:custGeom>
            <a:avLst/>
            <a:gdLst>
              <a:gd name="connsiteX0" fmla="*/ 0 w 963038"/>
              <a:gd name="connsiteY0" fmla="*/ 2283 h 790224"/>
              <a:gd name="connsiteX1" fmla="*/ 505838 w 963038"/>
              <a:gd name="connsiteY1" fmla="*/ 41194 h 790224"/>
              <a:gd name="connsiteX2" fmla="*/ 885217 w 963038"/>
              <a:gd name="connsiteY2" fmla="*/ 284385 h 790224"/>
              <a:gd name="connsiteX3" fmla="*/ 963038 w 963038"/>
              <a:gd name="connsiteY3" fmla="*/ 790224 h 790224"/>
              <a:gd name="connsiteX0" fmla="*/ 0 w 963038"/>
              <a:gd name="connsiteY0" fmla="*/ 425 h 788366"/>
              <a:gd name="connsiteX1" fmla="*/ 544749 w 963038"/>
              <a:gd name="connsiteY1" fmla="*/ 68519 h 788366"/>
              <a:gd name="connsiteX2" fmla="*/ 885217 w 963038"/>
              <a:gd name="connsiteY2" fmla="*/ 282527 h 788366"/>
              <a:gd name="connsiteX3" fmla="*/ 963038 w 963038"/>
              <a:gd name="connsiteY3" fmla="*/ 788366 h 7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3038" h="788366">
                <a:moveTo>
                  <a:pt x="0" y="425"/>
                </a:moveTo>
                <a:cubicBezTo>
                  <a:pt x="179151" y="-3628"/>
                  <a:pt x="397213" y="21502"/>
                  <a:pt x="544749" y="68519"/>
                </a:cubicBezTo>
                <a:cubicBezTo>
                  <a:pt x="692285" y="115536"/>
                  <a:pt x="815502" y="162552"/>
                  <a:pt x="885217" y="282527"/>
                </a:cubicBezTo>
                <a:cubicBezTo>
                  <a:pt x="954932" y="402502"/>
                  <a:pt x="962227" y="597865"/>
                  <a:pt x="963038" y="788366"/>
                </a:cubicBezTo>
              </a:path>
            </a:pathLst>
          </a:cu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46" name="Freeform 45"/>
          <p:cNvSpPr/>
          <p:nvPr/>
        </p:nvSpPr>
        <p:spPr>
          <a:xfrm>
            <a:off x="4244947" y="5077907"/>
            <a:ext cx="1742229" cy="538738"/>
          </a:xfrm>
          <a:custGeom>
            <a:avLst/>
            <a:gdLst>
              <a:gd name="connsiteX0" fmla="*/ 0 w 963038"/>
              <a:gd name="connsiteY0" fmla="*/ 2283 h 790224"/>
              <a:gd name="connsiteX1" fmla="*/ 505838 w 963038"/>
              <a:gd name="connsiteY1" fmla="*/ 41194 h 790224"/>
              <a:gd name="connsiteX2" fmla="*/ 885217 w 963038"/>
              <a:gd name="connsiteY2" fmla="*/ 284385 h 790224"/>
              <a:gd name="connsiteX3" fmla="*/ 963038 w 963038"/>
              <a:gd name="connsiteY3" fmla="*/ 790224 h 790224"/>
              <a:gd name="connsiteX0" fmla="*/ 0 w 963038"/>
              <a:gd name="connsiteY0" fmla="*/ 425 h 788366"/>
              <a:gd name="connsiteX1" fmla="*/ 544749 w 963038"/>
              <a:gd name="connsiteY1" fmla="*/ 68519 h 788366"/>
              <a:gd name="connsiteX2" fmla="*/ 885217 w 963038"/>
              <a:gd name="connsiteY2" fmla="*/ 282527 h 788366"/>
              <a:gd name="connsiteX3" fmla="*/ 963038 w 963038"/>
              <a:gd name="connsiteY3" fmla="*/ 788366 h 7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3038" h="788366">
                <a:moveTo>
                  <a:pt x="0" y="425"/>
                </a:moveTo>
                <a:cubicBezTo>
                  <a:pt x="179151" y="-3628"/>
                  <a:pt x="397213" y="21502"/>
                  <a:pt x="544749" y="68519"/>
                </a:cubicBezTo>
                <a:cubicBezTo>
                  <a:pt x="692285" y="115536"/>
                  <a:pt x="815502" y="162552"/>
                  <a:pt x="885217" y="282527"/>
                </a:cubicBezTo>
                <a:cubicBezTo>
                  <a:pt x="954932" y="402502"/>
                  <a:pt x="962227" y="597865"/>
                  <a:pt x="963038" y="788366"/>
                </a:cubicBezTo>
              </a:path>
            </a:pathLst>
          </a:cu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47" name="Freeform 46"/>
          <p:cNvSpPr/>
          <p:nvPr/>
        </p:nvSpPr>
        <p:spPr>
          <a:xfrm>
            <a:off x="6902033" y="3697735"/>
            <a:ext cx="667395" cy="279194"/>
          </a:xfrm>
          <a:custGeom>
            <a:avLst/>
            <a:gdLst>
              <a:gd name="connsiteX0" fmla="*/ 0 w 817123"/>
              <a:gd name="connsiteY0" fmla="*/ 243191 h 249320"/>
              <a:gd name="connsiteX1" fmla="*/ 272374 w 817123"/>
              <a:gd name="connsiteY1" fmla="*/ 223736 h 249320"/>
              <a:gd name="connsiteX2" fmla="*/ 622570 w 817123"/>
              <a:gd name="connsiteY2" fmla="*/ 38911 h 249320"/>
              <a:gd name="connsiteX3" fmla="*/ 817123 w 817123"/>
              <a:gd name="connsiteY3" fmla="*/ 0 h 249320"/>
              <a:gd name="connsiteX0" fmla="*/ 0 w 855575"/>
              <a:gd name="connsiteY0" fmla="*/ 284744 h 290873"/>
              <a:gd name="connsiteX1" fmla="*/ 272374 w 855575"/>
              <a:gd name="connsiteY1" fmla="*/ 265289 h 290873"/>
              <a:gd name="connsiteX2" fmla="*/ 622570 w 855575"/>
              <a:gd name="connsiteY2" fmla="*/ 80464 h 290873"/>
              <a:gd name="connsiteX3" fmla="*/ 855575 w 855575"/>
              <a:gd name="connsiteY3" fmla="*/ 0 h 29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5575" h="290873">
                <a:moveTo>
                  <a:pt x="0" y="284744"/>
                </a:moveTo>
                <a:cubicBezTo>
                  <a:pt x="84306" y="292040"/>
                  <a:pt x="168612" y="299336"/>
                  <a:pt x="272374" y="265289"/>
                </a:cubicBezTo>
                <a:cubicBezTo>
                  <a:pt x="376136" y="231242"/>
                  <a:pt x="525370" y="124679"/>
                  <a:pt x="622570" y="80464"/>
                </a:cubicBezTo>
                <a:cubicBezTo>
                  <a:pt x="719770" y="36249"/>
                  <a:pt x="803694" y="811"/>
                  <a:pt x="855575" y="0"/>
                </a:cubicBezTo>
              </a:path>
            </a:pathLst>
          </a:cu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48" name="Freeform 47"/>
          <p:cNvSpPr/>
          <p:nvPr/>
        </p:nvSpPr>
        <p:spPr>
          <a:xfrm flipV="1">
            <a:off x="6902033" y="4030109"/>
            <a:ext cx="719888" cy="170011"/>
          </a:xfrm>
          <a:custGeom>
            <a:avLst/>
            <a:gdLst>
              <a:gd name="connsiteX0" fmla="*/ 0 w 749030"/>
              <a:gd name="connsiteY0" fmla="*/ 1466 h 163223"/>
              <a:gd name="connsiteX1" fmla="*/ 272374 w 749030"/>
              <a:gd name="connsiteY1" fmla="*/ 20922 h 163223"/>
              <a:gd name="connsiteX2" fmla="*/ 447472 w 749030"/>
              <a:gd name="connsiteY2" fmla="*/ 147381 h 163223"/>
              <a:gd name="connsiteX3" fmla="*/ 749030 w 749030"/>
              <a:gd name="connsiteY3" fmla="*/ 157109 h 16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030" h="163223">
                <a:moveTo>
                  <a:pt x="0" y="1466"/>
                </a:moveTo>
                <a:cubicBezTo>
                  <a:pt x="98897" y="-966"/>
                  <a:pt x="197795" y="-3397"/>
                  <a:pt x="272374" y="20922"/>
                </a:cubicBezTo>
                <a:cubicBezTo>
                  <a:pt x="346953" y="45241"/>
                  <a:pt x="368029" y="124683"/>
                  <a:pt x="447472" y="147381"/>
                </a:cubicBezTo>
                <a:cubicBezTo>
                  <a:pt x="526915" y="170079"/>
                  <a:pt x="637972" y="163594"/>
                  <a:pt x="749030" y="157109"/>
                </a:cubicBezTo>
              </a:path>
            </a:pathLst>
          </a:cu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49" name="Freeform 48"/>
          <p:cNvSpPr/>
          <p:nvPr/>
        </p:nvSpPr>
        <p:spPr>
          <a:xfrm flipV="1">
            <a:off x="6909534" y="4348726"/>
            <a:ext cx="652396" cy="90664"/>
          </a:xfrm>
          <a:custGeom>
            <a:avLst/>
            <a:gdLst>
              <a:gd name="connsiteX0" fmla="*/ 0 w 963038"/>
              <a:gd name="connsiteY0" fmla="*/ 0 h 311285"/>
              <a:gd name="connsiteX1" fmla="*/ 359923 w 963038"/>
              <a:gd name="connsiteY1" fmla="*/ 48638 h 311285"/>
              <a:gd name="connsiteX2" fmla="*/ 593387 w 963038"/>
              <a:gd name="connsiteY2" fmla="*/ 252919 h 311285"/>
              <a:gd name="connsiteX3" fmla="*/ 963038 w 963038"/>
              <a:gd name="connsiteY3" fmla="*/ 311285 h 311285"/>
              <a:gd name="connsiteX0" fmla="*/ 0 w 1169403"/>
              <a:gd name="connsiteY0" fmla="*/ 0 h 254399"/>
              <a:gd name="connsiteX1" fmla="*/ 359923 w 1169403"/>
              <a:gd name="connsiteY1" fmla="*/ 48638 h 254399"/>
              <a:gd name="connsiteX2" fmla="*/ 593387 w 1169403"/>
              <a:gd name="connsiteY2" fmla="*/ 252919 h 254399"/>
              <a:gd name="connsiteX3" fmla="*/ 1169403 w 1169403"/>
              <a:gd name="connsiteY3" fmla="*/ 148230 h 254399"/>
              <a:gd name="connsiteX0" fmla="*/ 0 w 1169403"/>
              <a:gd name="connsiteY0" fmla="*/ 0 h 255927"/>
              <a:gd name="connsiteX1" fmla="*/ 359923 w 1169403"/>
              <a:gd name="connsiteY1" fmla="*/ 48638 h 255927"/>
              <a:gd name="connsiteX2" fmla="*/ 593387 w 1169403"/>
              <a:gd name="connsiteY2" fmla="*/ 252919 h 255927"/>
              <a:gd name="connsiteX3" fmla="*/ 1169403 w 1169403"/>
              <a:gd name="connsiteY3" fmla="*/ 148230 h 255927"/>
              <a:gd name="connsiteX0" fmla="*/ 0 w 1169403"/>
              <a:gd name="connsiteY0" fmla="*/ 26428 h 285443"/>
              <a:gd name="connsiteX1" fmla="*/ 373680 w 1169403"/>
              <a:gd name="connsiteY1" fmla="*/ 15772 h 285443"/>
              <a:gd name="connsiteX2" fmla="*/ 593387 w 1169403"/>
              <a:gd name="connsiteY2" fmla="*/ 279347 h 285443"/>
              <a:gd name="connsiteX3" fmla="*/ 1169403 w 1169403"/>
              <a:gd name="connsiteY3" fmla="*/ 174658 h 285443"/>
              <a:gd name="connsiteX0" fmla="*/ 0 w 1169403"/>
              <a:gd name="connsiteY0" fmla="*/ 27499 h 300479"/>
              <a:gd name="connsiteX1" fmla="*/ 373680 w 1169403"/>
              <a:gd name="connsiteY1" fmla="*/ 16843 h 300479"/>
              <a:gd name="connsiteX2" fmla="*/ 689692 w 1169403"/>
              <a:gd name="connsiteY2" fmla="*/ 295241 h 300479"/>
              <a:gd name="connsiteX3" fmla="*/ 1169403 w 1169403"/>
              <a:gd name="connsiteY3" fmla="*/ 175729 h 300479"/>
              <a:gd name="connsiteX0" fmla="*/ 0 w 1169403"/>
              <a:gd name="connsiteY0" fmla="*/ 21158 h 220480"/>
              <a:gd name="connsiteX1" fmla="*/ 373680 w 1169403"/>
              <a:gd name="connsiteY1" fmla="*/ 10502 h 220480"/>
              <a:gd name="connsiteX2" fmla="*/ 675934 w 1169403"/>
              <a:gd name="connsiteY2" fmla="*/ 200594 h 220480"/>
              <a:gd name="connsiteX3" fmla="*/ 1169403 w 1169403"/>
              <a:gd name="connsiteY3" fmla="*/ 169388 h 220480"/>
              <a:gd name="connsiteX0" fmla="*/ 0 w 1196919"/>
              <a:gd name="connsiteY0" fmla="*/ 21158 h 200733"/>
              <a:gd name="connsiteX1" fmla="*/ 373680 w 1196919"/>
              <a:gd name="connsiteY1" fmla="*/ 10502 h 200733"/>
              <a:gd name="connsiteX2" fmla="*/ 675934 w 1196919"/>
              <a:gd name="connsiteY2" fmla="*/ 200594 h 200733"/>
              <a:gd name="connsiteX3" fmla="*/ 1196919 w 1196919"/>
              <a:gd name="connsiteY3" fmla="*/ 36930 h 20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6919" h="200733">
                <a:moveTo>
                  <a:pt x="0" y="21158"/>
                </a:moveTo>
                <a:cubicBezTo>
                  <a:pt x="130512" y="24400"/>
                  <a:pt x="261024" y="-19404"/>
                  <a:pt x="373680" y="10502"/>
                </a:cubicBezTo>
                <a:cubicBezTo>
                  <a:pt x="486336" y="40408"/>
                  <a:pt x="538728" y="196189"/>
                  <a:pt x="675934" y="200594"/>
                </a:cubicBezTo>
                <a:cubicBezTo>
                  <a:pt x="813140" y="204999"/>
                  <a:pt x="1048595" y="103749"/>
                  <a:pt x="1196919" y="36930"/>
                </a:cubicBezTo>
              </a:path>
            </a:pathLst>
          </a:cu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51" name="Rectangle 50"/>
          <p:cNvSpPr/>
          <p:nvPr/>
        </p:nvSpPr>
        <p:spPr>
          <a:xfrm>
            <a:off x="6674568" y="3875001"/>
            <a:ext cx="219966" cy="1750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6681664" y="3883753"/>
            <a:ext cx="200098" cy="1645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6675330" y="4103231"/>
            <a:ext cx="219966" cy="1750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cxnSp>
        <p:nvCxnSpPr>
          <p:cNvPr id="55" name="Straight Connector 54"/>
          <p:cNvCxnSpPr/>
          <p:nvPr/>
        </p:nvCxnSpPr>
        <p:spPr>
          <a:xfrm flipH="1">
            <a:off x="6682426" y="4111983"/>
            <a:ext cx="200098" cy="1645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6680329" y="4342914"/>
            <a:ext cx="219966" cy="1750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cxnSp>
        <p:nvCxnSpPr>
          <p:cNvPr id="58" name="Straight Connector 57"/>
          <p:cNvCxnSpPr/>
          <p:nvPr/>
        </p:nvCxnSpPr>
        <p:spPr>
          <a:xfrm flipH="1">
            <a:off x="6687425" y="4351666"/>
            <a:ext cx="200098" cy="1645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>
            <a:grpSpLocks noChangeAspect="1"/>
          </p:cNvGrpSpPr>
          <p:nvPr/>
        </p:nvGrpSpPr>
        <p:grpSpPr>
          <a:xfrm>
            <a:off x="7615875" y="3823258"/>
            <a:ext cx="1130962" cy="424110"/>
            <a:chOff x="6120588" y="2333498"/>
            <a:chExt cx="1251762" cy="529528"/>
          </a:xfrm>
        </p:grpSpPr>
        <p:sp>
          <p:nvSpPr>
            <p:cNvPr id="60" name="Freeform 59"/>
            <p:cNvSpPr>
              <a:spLocks noChangeAspect="1"/>
            </p:cNvSpPr>
            <p:nvPr/>
          </p:nvSpPr>
          <p:spPr bwMode="auto">
            <a:xfrm>
              <a:off x="6120588" y="2397808"/>
              <a:ext cx="383627" cy="407751"/>
            </a:xfrm>
            <a:custGeom>
              <a:avLst/>
              <a:gdLst>
                <a:gd name="T0" fmla="*/ 0 w 301"/>
                <a:gd name="T1" fmla="*/ 1926205073 h 309"/>
                <a:gd name="T2" fmla="*/ 1549962326 w 301"/>
                <a:gd name="T3" fmla="*/ 0 h 309"/>
                <a:gd name="T4" fmla="*/ 1549962326 w 301"/>
                <a:gd name="T5" fmla="*/ 1926205073 h 309"/>
                <a:gd name="T6" fmla="*/ 0 w 301"/>
                <a:gd name="T7" fmla="*/ 1926205073 h 3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1"/>
                <a:gd name="T13" fmla="*/ 0 h 309"/>
                <a:gd name="T14" fmla="*/ 301 w 301"/>
                <a:gd name="T15" fmla="*/ 309 h 3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1" h="309">
                  <a:moveTo>
                    <a:pt x="0" y="150"/>
                  </a:moveTo>
                  <a:lnTo>
                    <a:pt x="292" y="0"/>
                  </a:lnTo>
                  <a:lnTo>
                    <a:pt x="301" y="309"/>
                  </a:lnTo>
                  <a:lnTo>
                    <a:pt x="0" y="150"/>
                  </a:lnTo>
                  <a:close/>
                </a:path>
              </a:pathLst>
            </a:custGeom>
            <a:gradFill rotWithShape="1">
              <a:gsLst>
                <a:gs pos="0">
                  <a:srgbClr val="FF9900"/>
                </a:gs>
                <a:gs pos="100000">
                  <a:srgbClr val="7647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200" b="1"/>
            </a:p>
          </p:txBody>
        </p:sp>
        <p:sp>
          <p:nvSpPr>
            <p:cNvPr id="61" name="Rectangle 60"/>
            <p:cNvSpPr>
              <a:spLocks noChangeAspect="1" noChangeArrowheads="1"/>
            </p:cNvSpPr>
            <p:nvPr/>
          </p:nvSpPr>
          <p:spPr bwMode="auto">
            <a:xfrm>
              <a:off x="6494269" y="2397808"/>
              <a:ext cx="878081" cy="396804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200" b="1">
                <a:ea typeface="ＭＳ Ｐゴシック" pitchFamily="34" charset="-128"/>
              </a:endParaRPr>
            </a:p>
          </p:txBody>
        </p:sp>
        <p:sp>
          <p:nvSpPr>
            <p:cNvPr id="62" name="Oval 61"/>
            <p:cNvSpPr>
              <a:spLocks noChangeAspect="1" noChangeArrowheads="1"/>
            </p:cNvSpPr>
            <p:nvPr/>
          </p:nvSpPr>
          <p:spPr bwMode="auto">
            <a:xfrm>
              <a:off x="6450223" y="2333498"/>
              <a:ext cx="170501" cy="529528"/>
            </a:xfrm>
            <a:prstGeom prst="ellipse">
              <a:avLst/>
            </a:prstGeom>
            <a:solidFill>
              <a:srgbClr val="CCFFFF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200" b="1">
                <a:ea typeface="ＭＳ Ｐゴシック" pitchFamily="34" charset="-128"/>
              </a:endParaRPr>
            </a:p>
          </p:txBody>
        </p:sp>
        <p:sp>
          <p:nvSpPr>
            <p:cNvPr id="63" name="Line 41"/>
            <p:cNvSpPr>
              <a:spLocks noChangeAspect="1" noChangeShapeType="1"/>
            </p:cNvSpPr>
            <p:nvPr/>
          </p:nvSpPr>
          <p:spPr bwMode="auto">
            <a:xfrm>
              <a:off x="6767071" y="2574317"/>
              <a:ext cx="447565" cy="0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200" b="1"/>
            </a:p>
          </p:txBody>
        </p:sp>
        <p:sp>
          <p:nvSpPr>
            <p:cNvPr id="64" name="Line 42"/>
            <p:cNvSpPr>
              <a:spLocks noChangeAspect="1" noChangeShapeType="1"/>
            </p:cNvSpPr>
            <p:nvPr/>
          </p:nvSpPr>
          <p:spPr bwMode="auto">
            <a:xfrm flipH="1" flipV="1">
              <a:off x="6674716" y="2458012"/>
              <a:ext cx="407782" cy="0"/>
            </a:xfrm>
            <a:prstGeom prst="line">
              <a:avLst/>
            </a:prstGeom>
            <a:noFill/>
            <a:ln w="25400">
              <a:solidFill>
                <a:srgbClr val="CC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200" b="1"/>
            </a:p>
          </p:txBody>
        </p:sp>
        <p:sp>
          <p:nvSpPr>
            <p:cNvPr id="65" name="Line 43"/>
            <p:cNvSpPr>
              <a:spLocks noChangeAspect="1" noChangeShapeType="1"/>
            </p:cNvSpPr>
            <p:nvPr/>
          </p:nvSpPr>
          <p:spPr bwMode="auto">
            <a:xfrm flipH="1" flipV="1">
              <a:off x="6674716" y="2733039"/>
              <a:ext cx="407782" cy="0"/>
            </a:xfrm>
            <a:prstGeom prst="line">
              <a:avLst/>
            </a:prstGeom>
            <a:noFill/>
            <a:ln w="25400">
              <a:solidFill>
                <a:srgbClr val="CC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200" b="1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809860" y="5625508"/>
            <a:ext cx="247462" cy="38555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67" name="Rectangle 66"/>
          <p:cNvSpPr/>
          <p:nvPr/>
        </p:nvSpPr>
        <p:spPr>
          <a:xfrm>
            <a:off x="5332279" y="5623292"/>
            <a:ext cx="247462" cy="38555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68" name="Rectangle 67"/>
          <p:cNvSpPr/>
          <p:nvPr/>
        </p:nvSpPr>
        <p:spPr>
          <a:xfrm>
            <a:off x="5887192" y="5623292"/>
            <a:ext cx="247462" cy="38555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3542400" y="6203842"/>
            <a:ext cx="248211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981082" y="4398034"/>
            <a:ext cx="314951" cy="2397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66" idx="2"/>
          </p:cNvCxnSpPr>
          <p:nvPr/>
        </p:nvCxnSpPr>
        <p:spPr>
          <a:xfrm>
            <a:off x="4933590" y="6011062"/>
            <a:ext cx="0" cy="1874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463508" y="6009733"/>
            <a:ext cx="0" cy="1874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018420" y="6009733"/>
            <a:ext cx="0" cy="1874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2612077" y="5935172"/>
            <a:ext cx="1312296" cy="5583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Command and Data Handling (C&amp;DH) unit</a:t>
            </a:r>
            <a:endParaRPr lang="en-US" sz="1200" b="1" dirty="0">
              <a:solidFill>
                <a:schemeClr val="tx1"/>
              </a:solidFill>
            </a:endParaRPr>
          </a:p>
        </p:txBody>
      </p:sp>
      <p:grpSp>
        <p:nvGrpSpPr>
          <p:cNvPr id="76" name="Group 75"/>
          <p:cNvGrpSpPr>
            <a:grpSpLocks noChangeAspect="1"/>
          </p:cNvGrpSpPr>
          <p:nvPr/>
        </p:nvGrpSpPr>
        <p:grpSpPr>
          <a:xfrm rot="1711676">
            <a:off x="7470896" y="4476205"/>
            <a:ext cx="1130962" cy="424110"/>
            <a:chOff x="6120588" y="2333498"/>
            <a:chExt cx="1251762" cy="529528"/>
          </a:xfrm>
        </p:grpSpPr>
        <p:sp>
          <p:nvSpPr>
            <p:cNvPr id="77" name="Freeform 76"/>
            <p:cNvSpPr>
              <a:spLocks noChangeAspect="1"/>
            </p:cNvSpPr>
            <p:nvPr/>
          </p:nvSpPr>
          <p:spPr bwMode="auto">
            <a:xfrm>
              <a:off x="6120588" y="2397808"/>
              <a:ext cx="383627" cy="407751"/>
            </a:xfrm>
            <a:custGeom>
              <a:avLst/>
              <a:gdLst>
                <a:gd name="T0" fmla="*/ 0 w 301"/>
                <a:gd name="T1" fmla="*/ 1926205073 h 309"/>
                <a:gd name="T2" fmla="*/ 1549962326 w 301"/>
                <a:gd name="T3" fmla="*/ 0 h 309"/>
                <a:gd name="T4" fmla="*/ 1549962326 w 301"/>
                <a:gd name="T5" fmla="*/ 1926205073 h 309"/>
                <a:gd name="T6" fmla="*/ 0 w 301"/>
                <a:gd name="T7" fmla="*/ 1926205073 h 3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1"/>
                <a:gd name="T13" fmla="*/ 0 h 309"/>
                <a:gd name="T14" fmla="*/ 301 w 301"/>
                <a:gd name="T15" fmla="*/ 309 h 3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1" h="309">
                  <a:moveTo>
                    <a:pt x="0" y="150"/>
                  </a:moveTo>
                  <a:lnTo>
                    <a:pt x="292" y="0"/>
                  </a:lnTo>
                  <a:lnTo>
                    <a:pt x="301" y="309"/>
                  </a:lnTo>
                  <a:lnTo>
                    <a:pt x="0" y="150"/>
                  </a:lnTo>
                  <a:close/>
                </a:path>
              </a:pathLst>
            </a:custGeom>
            <a:gradFill rotWithShape="1">
              <a:gsLst>
                <a:gs pos="0">
                  <a:srgbClr val="FF9900"/>
                </a:gs>
                <a:gs pos="100000">
                  <a:srgbClr val="7647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200" b="1"/>
            </a:p>
          </p:txBody>
        </p:sp>
        <p:sp>
          <p:nvSpPr>
            <p:cNvPr id="78" name="Rectangle 77"/>
            <p:cNvSpPr>
              <a:spLocks noChangeAspect="1" noChangeArrowheads="1"/>
            </p:cNvSpPr>
            <p:nvPr/>
          </p:nvSpPr>
          <p:spPr bwMode="auto">
            <a:xfrm>
              <a:off x="6494269" y="2397808"/>
              <a:ext cx="878081" cy="396804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200" b="1">
                <a:ea typeface="ＭＳ Ｐゴシック" pitchFamily="34" charset="-128"/>
              </a:endParaRPr>
            </a:p>
          </p:txBody>
        </p:sp>
        <p:sp>
          <p:nvSpPr>
            <p:cNvPr id="79" name="Oval 78"/>
            <p:cNvSpPr>
              <a:spLocks noChangeAspect="1" noChangeArrowheads="1"/>
            </p:cNvSpPr>
            <p:nvPr/>
          </p:nvSpPr>
          <p:spPr bwMode="auto">
            <a:xfrm>
              <a:off x="6450223" y="2333498"/>
              <a:ext cx="170501" cy="529528"/>
            </a:xfrm>
            <a:prstGeom prst="ellipse">
              <a:avLst/>
            </a:prstGeom>
            <a:solidFill>
              <a:srgbClr val="CCFFFF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200" b="1">
                <a:ea typeface="ＭＳ Ｐゴシック" pitchFamily="34" charset="-128"/>
              </a:endParaRPr>
            </a:p>
          </p:txBody>
        </p:sp>
        <p:sp>
          <p:nvSpPr>
            <p:cNvPr id="80" name="Line 41"/>
            <p:cNvSpPr>
              <a:spLocks noChangeAspect="1" noChangeShapeType="1"/>
            </p:cNvSpPr>
            <p:nvPr/>
          </p:nvSpPr>
          <p:spPr bwMode="auto">
            <a:xfrm>
              <a:off x="6767071" y="2574317"/>
              <a:ext cx="447565" cy="0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200" b="1"/>
            </a:p>
          </p:txBody>
        </p:sp>
        <p:sp>
          <p:nvSpPr>
            <p:cNvPr id="81" name="Line 42"/>
            <p:cNvSpPr>
              <a:spLocks noChangeAspect="1" noChangeShapeType="1"/>
            </p:cNvSpPr>
            <p:nvPr/>
          </p:nvSpPr>
          <p:spPr bwMode="auto">
            <a:xfrm flipH="1" flipV="1">
              <a:off x="6674716" y="2458012"/>
              <a:ext cx="407782" cy="0"/>
            </a:xfrm>
            <a:prstGeom prst="line">
              <a:avLst/>
            </a:prstGeom>
            <a:noFill/>
            <a:ln w="25400">
              <a:solidFill>
                <a:srgbClr val="CC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200" b="1"/>
            </a:p>
          </p:txBody>
        </p:sp>
        <p:sp>
          <p:nvSpPr>
            <p:cNvPr id="82" name="Line 43"/>
            <p:cNvSpPr>
              <a:spLocks noChangeAspect="1" noChangeShapeType="1"/>
            </p:cNvSpPr>
            <p:nvPr/>
          </p:nvSpPr>
          <p:spPr bwMode="auto">
            <a:xfrm flipH="1" flipV="1">
              <a:off x="6674716" y="2733039"/>
              <a:ext cx="407782" cy="0"/>
            </a:xfrm>
            <a:prstGeom prst="line">
              <a:avLst/>
            </a:prstGeom>
            <a:noFill/>
            <a:ln w="25400">
              <a:solidFill>
                <a:srgbClr val="CC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200" b="1"/>
            </a:p>
          </p:txBody>
        </p:sp>
      </p:grpSp>
      <p:grpSp>
        <p:nvGrpSpPr>
          <p:cNvPr id="83" name="Group 82"/>
          <p:cNvGrpSpPr>
            <a:grpSpLocks noChangeAspect="1"/>
          </p:cNvGrpSpPr>
          <p:nvPr/>
        </p:nvGrpSpPr>
        <p:grpSpPr>
          <a:xfrm rot="19888324" flipV="1">
            <a:off x="7468397" y="3260435"/>
            <a:ext cx="1130962" cy="424110"/>
            <a:chOff x="6120588" y="2333498"/>
            <a:chExt cx="1251762" cy="529528"/>
          </a:xfrm>
        </p:grpSpPr>
        <p:sp>
          <p:nvSpPr>
            <p:cNvPr id="84" name="Freeform 83"/>
            <p:cNvSpPr>
              <a:spLocks noChangeAspect="1"/>
            </p:cNvSpPr>
            <p:nvPr/>
          </p:nvSpPr>
          <p:spPr bwMode="auto">
            <a:xfrm>
              <a:off x="6120588" y="2397808"/>
              <a:ext cx="383627" cy="407751"/>
            </a:xfrm>
            <a:custGeom>
              <a:avLst/>
              <a:gdLst>
                <a:gd name="T0" fmla="*/ 0 w 301"/>
                <a:gd name="T1" fmla="*/ 1926205073 h 309"/>
                <a:gd name="T2" fmla="*/ 1549962326 w 301"/>
                <a:gd name="T3" fmla="*/ 0 h 309"/>
                <a:gd name="T4" fmla="*/ 1549962326 w 301"/>
                <a:gd name="T5" fmla="*/ 1926205073 h 309"/>
                <a:gd name="T6" fmla="*/ 0 w 301"/>
                <a:gd name="T7" fmla="*/ 1926205073 h 3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1"/>
                <a:gd name="T13" fmla="*/ 0 h 309"/>
                <a:gd name="T14" fmla="*/ 301 w 301"/>
                <a:gd name="T15" fmla="*/ 309 h 3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1" h="309">
                  <a:moveTo>
                    <a:pt x="0" y="150"/>
                  </a:moveTo>
                  <a:lnTo>
                    <a:pt x="292" y="0"/>
                  </a:lnTo>
                  <a:lnTo>
                    <a:pt x="301" y="309"/>
                  </a:lnTo>
                  <a:lnTo>
                    <a:pt x="0" y="150"/>
                  </a:lnTo>
                  <a:close/>
                </a:path>
              </a:pathLst>
            </a:custGeom>
            <a:gradFill rotWithShape="1">
              <a:gsLst>
                <a:gs pos="0">
                  <a:srgbClr val="FF9900"/>
                </a:gs>
                <a:gs pos="100000">
                  <a:srgbClr val="7647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200" b="1"/>
            </a:p>
          </p:txBody>
        </p:sp>
        <p:sp>
          <p:nvSpPr>
            <p:cNvPr id="85" name="Rectangle 84"/>
            <p:cNvSpPr>
              <a:spLocks noChangeAspect="1" noChangeArrowheads="1"/>
            </p:cNvSpPr>
            <p:nvPr/>
          </p:nvSpPr>
          <p:spPr bwMode="auto">
            <a:xfrm>
              <a:off x="6494269" y="2397808"/>
              <a:ext cx="878081" cy="396804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200" b="1">
                <a:ea typeface="ＭＳ Ｐゴシック" pitchFamily="34" charset="-128"/>
              </a:endParaRPr>
            </a:p>
          </p:txBody>
        </p:sp>
        <p:sp>
          <p:nvSpPr>
            <p:cNvPr id="86" name="Oval 85"/>
            <p:cNvSpPr>
              <a:spLocks noChangeAspect="1" noChangeArrowheads="1"/>
            </p:cNvSpPr>
            <p:nvPr/>
          </p:nvSpPr>
          <p:spPr bwMode="auto">
            <a:xfrm>
              <a:off x="6450223" y="2333498"/>
              <a:ext cx="170501" cy="529528"/>
            </a:xfrm>
            <a:prstGeom prst="ellipse">
              <a:avLst/>
            </a:prstGeom>
            <a:solidFill>
              <a:srgbClr val="CCFFFF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200" b="1">
                <a:ea typeface="ＭＳ Ｐゴシック" pitchFamily="34" charset="-128"/>
              </a:endParaRPr>
            </a:p>
          </p:txBody>
        </p:sp>
        <p:sp>
          <p:nvSpPr>
            <p:cNvPr id="87" name="Line 41"/>
            <p:cNvSpPr>
              <a:spLocks noChangeAspect="1" noChangeShapeType="1"/>
            </p:cNvSpPr>
            <p:nvPr/>
          </p:nvSpPr>
          <p:spPr bwMode="auto">
            <a:xfrm>
              <a:off x="6767071" y="2574317"/>
              <a:ext cx="447565" cy="0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200" b="1"/>
            </a:p>
          </p:txBody>
        </p:sp>
        <p:sp>
          <p:nvSpPr>
            <p:cNvPr id="88" name="Line 42"/>
            <p:cNvSpPr>
              <a:spLocks noChangeAspect="1" noChangeShapeType="1"/>
            </p:cNvSpPr>
            <p:nvPr/>
          </p:nvSpPr>
          <p:spPr bwMode="auto">
            <a:xfrm flipH="1" flipV="1">
              <a:off x="6674716" y="2458012"/>
              <a:ext cx="407782" cy="0"/>
            </a:xfrm>
            <a:prstGeom prst="line">
              <a:avLst/>
            </a:prstGeom>
            <a:noFill/>
            <a:ln w="25400">
              <a:solidFill>
                <a:srgbClr val="CC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200" b="1"/>
            </a:p>
          </p:txBody>
        </p:sp>
        <p:sp>
          <p:nvSpPr>
            <p:cNvPr id="89" name="Line 43"/>
            <p:cNvSpPr>
              <a:spLocks noChangeAspect="1" noChangeShapeType="1"/>
            </p:cNvSpPr>
            <p:nvPr/>
          </p:nvSpPr>
          <p:spPr bwMode="auto">
            <a:xfrm flipH="1" flipV="1">
              <a:off x="6674716" y="2733039"/>
              <a:ext cx="407782" cy="0"/>
            </a:xfrm>
            <a:prstGeom prst="line">
              <a:avLst/>
            </a:prstGeom>
            <a:noFill/>
            <a:ln w="25400">
              <a:solidFill>
                <a:srgbClr val="CC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200" b="1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3317517" y="4011638"/>
            <a:ext cx="956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Transmitter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167539" y="4451843"/>
            <a:ext cx="1034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Local Oscillator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140265" y="5699041"/>
            <a:ext cx="1293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Photoreceivers</a:t>
            </a:r>
            <a:endParaRPr lang="en-US" sz="1200" b="1" dirty="0"/>
          </a:p>
        </p:txBody>
      </p:sp>
      <p:sp>
        <p:nvSpPr>
          <p:cNvPr id="93" name="TextBox 92"/>
          <p:cNvSpPr txBox="1"/>
          <p:nvPr/>
        </p:nvSpPr>
        <p:spPr>
          <a:xfrm>
            <a:off x="6316910" y="3446084"/>
            <a:ext cx="942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T/R Switches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103514" y="4953009"/>
            <a:ext cx="1447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Transmit/Receive</a:t>
            </a:r>
          </a:p>
          <a:p>
            <a:pPr algn="ctr"/>
            <a:r>
              <a:rPr lang="en-US" sz="1200" b="1" dirty="0"/>
              <a:t>Lenses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876879" y="4965191"/>
            <a:ext cx="405880" cy="27699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1:3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387269" y="3544843"/>
            <a:ext cx="405880" cy="27699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1:3</a:t>
            </a:r>
          </a:p>
        </p:txBody>
      </p:sp>
    </p:spTree>
    <p:extLst>
      <p:ext uri="{BB962C8B-B14F-4D97-AF65-F5344CB8AC3E}">
        <p14:creationId xmlns:p14="http://schemas.microsoft.com/office/powerpoint/2010/main" val="339131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indefinite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29" grpId="0" animBg="1"/>
      <p:bldP spid="30" grpId="0" animBg="1"/>
      <p:bldP spid="31" grpId="0" animBg="1"/>
      <p:bldP spid="51" grpId="0" animBg="1"/>
      <p:bldP spid="54" grpId="0" animBg="1"/>
      <p:bldP spid="57" grpId="0" animBg="1"/>
      <p:bldP spid="66" grpId="0" animBg="1"/>
      <p:bldP spid="67" grpId="0" animBg="1"/>
      <p:bldP spid="68" grpId="0" animBg="1"/>
      <p:bldP spid="75" grpId="0" animBg="1"/>
      <p:bldP spid="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907839"/>
              </p:ext>
            </p:extLst>
          </p:nvPr>
        </p:nvGraphicFramePr>
        <p:xfrm>
          <a:off x="351127" y="1011804"/>
          <a:ext cx="4256377" cy="3616540"/>
        </p:xfrm>
        <a:graphic>
          <a:graphicData uri="http://schemas.openxmlformats.org/drawingml/2006/table">
            <a:tbl>
              <a:tblPr/>
              <a:tblGrid>
                <a:gridCol w="1104804"/>
                <a:gridCol w="1669002"/>
                <a:gridCol w="1482571"/>
              </a:tblGrid>
              <a:tr h="39414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Parameter</a:t>
                      </a:r>
                      <a:endParaRPr lang="en-US" sz="1600" dirty="0">
                        <a:latin typeface="Calibri" panose="020F0502020204030204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616" marR="63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Value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</a:tr>
              <a:tr h="35382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S Gothic" pitchFamily="49" charset="-128"/>
                          <a:cs typeface="Arial" pitchFamily="34" charset="0"/>
                        </a:rPr>
                        <a:t>Velocity Error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S Gothic" pitchFamily="49" charset="-128"/>
                          <a:cs typeface="Arial" pitchFamily="34" charset="0"/>
                        </a:rPr>
                        <a:t>a</a:t>
                      </a:r>
                    </a:p>
                  </a:txBody>
                  <a:tcPr marL="63616" marR="63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1.7 </a:t>
                      </a: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cm/sec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40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S Gothic" pitchFamily="49" charset="-128"/>
                          <a:cs typeface="Arial" pitchFamily="34" charset="0"/>
                        </a:rPr>
                        <a:t>Altitude Error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S Gothic" pitchFamily="49" charset="-128"/>
                          <a:cs typeface="Arial" pitchFamily="34" charset="0"/>
                        </a:rPr>
                        <a:t>a</a:t>
                      </a:r>
                    </a:p>
                  </a:txBody>
                  <a:tcPr marL="63616" marR="63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2.2 m 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5379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S Gothic" pitchFamily="49" charset="-128"/>
                          <a:cs typeface="Arial" pitchFamily="34" charset="0"/>
                        </a:rPr>
                        <a:t>Maximum LOS Range</a:t>
                      </a:r>
                    </a:p>
                  </a:txBody>
                  <a:tcPr marL="63616" marR="63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4000 m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5379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S Gothic" pitchFamily="49" charset="-128"/>
                          <a:cs typeface="Arial" pitchFamily="34" charset="0"/>
                        </a:rPr>
                        <a:t>Maximum LOS Velocity</a:t>
                      </a:r>
                    </a:p>
                  </a:txBody>
                  <a:tcPr marL="63616" marR="63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200 m/sec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9116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S Gothic" pitchFamily="49" charset="-128"/>
                          <a:cs typeface="Arial" pitchFamily="34" charset="0"/>
                        </a:rPr>
                        <a:t>Data Rate</a:t>
                      </a:r>
                    </a:p>
                  </a:txBody>
                  <a:tcPr marL="63616" marR="63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20 Hz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0132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Dimensions</a:t>
                      </a:r>
                    </a:p>
                  </a:txBody>
                  <a:tcPr marL="63616" marR="63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Electronic Chassis</a:t>
                      </a:r>
                    </a:p>
                  </a:txBody>
                  <a:tcPr marL="63616" marR="63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29 x 23 x 20 cm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817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Optical Head</a:t>
                      </a:r>
                    </a:p>
                  </a:txBody>
                  <a:tcPr marL="63616" marR="63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34 x 33 x 21 cm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16491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Mass</a:t>
                      </a:r>
                    </a:p>
                  </a:txBody>
                  <a:tcPr marL="63616" marR="63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Electronic Chassis</a:t>
                      </a:r>
                    </a:p>
                  </a:txBody>
                  <a:tcPr marL="63616" marR="63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8.7 </a:t>
                      </a:r>
                      <a:r>
                        <a:rPr lang="en-US" sz="1600" dirty="0" err="1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kg</a:t>
                      </a:r>
                      <a:r>
                        <a:rPr lang="en-US" sz="1600" baseline="30000" dirty="0" err="1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b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  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164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Optical Head</a:t>
                      </a:r>
                    </a:p>
                  </a:txBody>
                  <a:tcPr marL="63616" marR="63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5.0 kg 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16491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Power 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(28 VDC)</a:t>
                      </a:r>
                      <a:endParaRPr lang="en-US" sz="16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616" marR="63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623" marR="63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80 </a:t>
                      </a:r>
                      <a:r>
                        <a:rPr lang="en-US" sz="1600" dirty="0" err="1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W</a:t>
                      </a:r>
                      <a:r>
                        <a:rPr lang="en-US" sz="1600" baseline="30000" dirty="0" err="1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b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8309" y="4628258"/>
            <a:ext cx="45800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182880" indent="-182880"/>
            <a:r>
              <a:rPr lang="en-US" altLang="en-US" sz="1200" dirty="0" smtClean="0"/>
              <a:t>a.  </a:t>
            </a:r>
            <a:r>
              <a:rPr lang="en-US" sz="1200" dirty="0" smtClean="0"/>
              <a:t>Errors dominated by the vehicle’s vibration and angular motions.</a:t>
            </a:r>
            <a:endParaRPr lang="en-US" sz="1200" dirty="0"/>
          </a:p>
          <a:p>
            <a:pPr marL="182880" indent="-182880">
              <a:buFontTx/>
              <a:buAutoNum type="alphaLcPeriod" startAt="2"/>
            </a:pPr>
            <a:r>
              <a:rPr lang="en-US" altLang="en-US" sz="1200" dirty="0" smtClean="0"/>
              <a:t>Heatsink </a:t>
            </a:r>
            <a:r>
              <a:rPr lang="en-US" altLang="en-US" sz="1200" dirty="0"/>
              <a:t>and fans module for terrestrial </a:t>
            </a:r>
            <a:r>
              <a:rPr lang="en-US" altLang="en-US" sz="1200" dirty="0" smtClean="0"/>
              <a:t>operation adds 1.5 </a:t>
            </a:r>
            <a:r>
              <a:rPr lang="en-US" altLang="en-US" sz="1200" dirty="0"/>
              <a:t>kg and </a:t>
            </a:r>
            <a:r>
              <a:rPr lang="en-US" altLang="en-US" sz="1200" dirty="0" smtClean="0"/>
              <a:t>10 W to GEN 3  </a:t>
            </a:r>
            <a:r>
              <a:rPr lang="en-US" altLang="en-US" sz="1200" dirty="0"/>
              <a:t>unit.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7047" y="0"/>
            <a:ext cx="7972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latin typeface="+mn-lt"/>
              </a:rPr>
              <a:t>Navigation Doppler Lidar Specifications</a:t>
            </a:r>
            <a:endParaRPr lang="en-US" sz="3200" i="1" dirty="0">
              <a:latin typeface="+mn-lt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658" y="2462792"/>
            <a:ext cx="4084320" cy="306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73841" y="5698457"/>
            <a:ext cx="410148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Optical head mounts rigidly to the body of the vehicle with a clear view of the ground while the electronic chassis may be installed anywhere on the vehicle.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5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7-24 at 5.34.24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86" y="3471168"/>
            <a:ext cx="8624241" cy="33690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3392" y="3741254"/>
            <a:ext cx="2274982" cy="492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Approx. 450 m slant range</a:t>
            </a:r>
            <a:endParaRPr lang="en-US" sz="1300" b="1" dirty="0">
              <a:solidFill>
                <a:schemeClr val="bg1"/>
              </a:solidFill>
            </a:endParaRPr>
          </a:p>
          <a:p>
            <a:r>
              <a:rPr lang="en-US" sz="1300" b="1" dirty="0" smtClean="0">
                <a:solidFill>
                  <a:schemeClr val="bg1"/>
                </a:solidFill>
              </a:rPr>
              <a:t>30 degree glideslope</a:t>
            </a:r>
          </a:p>
        </p:txBody>
      </p:sp>
      <p:grpSp>
        <p:nvGrpSpPr>
          <p:cNvPr id="7" name="Group 79"/>
          <p:cNvGrpSpPr/>
          <p:nvPr/>
        </p:nvGrpSpPr>
        <p:grpSpPr>
          <a:xfrm>
            <a:off x="1899078" y="3517103"/>
            <a:ext cx="208464" cy="234367"/>
            <a:chOff x="2312600" y="5243640"/>
            <a:chExt cx="346589" cy="36782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600" y="5243640"/>
              <a:ext cx="346589" cy="348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214"/>
            <p:cNvGrpSpPr>
              <a:grpSpLocks/>
            </p:cNvGrpSpPr>
            <p:nvPr/>
          </p:nvGrpSpPr>
          <p:grpSpPr bwMode="auto">
            <a:xfrm rot="18373684">
              <a:off x="2409629" y="5476543"/>
              <a:ext cx="148643" cy="121206"/>
              <a:chOff x="625473" y="2389184"/>
              <a:chExt cx="730249" cy="608013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625473" y="2389184"/>
                <a:ext cx="730249" cy="608013"/>
              </a:xfrm>
              <a:custGeom>
                <a:avLst/>
                <a:gdLst>
                  <a:gd name="T0" fmla="*/ 2147483647 w 919"/>
                  <a:gd name="T1" fmla="*/ 0 h 764"/>
                  <a:gd name="T2" fmla="*/ 2147483647 w 919"/>
                  <a:gd name="T3" fmla="*/ 0 h 764"/>
                  <a:gd name="T4" fmla="*/ 2147483647 w 919"/>
                  <a:gd name="T5" fmla="*/ 2147483647 h 764"/>
                  <a:gd name="T6" fmla="*/ 2147483647 w 919"/>
                  <a:gd name="T7" fmla="*/ 2147483647 h 764"/>
                  <a:gd name="T8" fmla="*/ 2147483647 w 919"/>
                  <a:gd name="T9" fmla="*/ 2147483647 h 764"/>
                  <a:gd name="T10" fmla="*/ 2147483647 w 919"/>
                  <a:gd name="T11" fmla="*/ 2147483647 h 764"/>
                  <a:gd name="T12" fmla="*/ 2147483647 w 919"/>
                  <a:gd name="T13" fmla="*/ 2147483647 h 764"/>
                  <a:gd name="T14" fmla="*/ 2147483647 w 919"/>
                  <a:gd name="T15" fmla="*/ 2147483647 h 764"/>
                  <a:gd name="T16" fmla="*/ 2147483647 w 919"/>
                  <a:gd name="T17" fmla="*/ 2147483647 h 764"/>
                  <a:gd name="T18" fmla="*/ 2147483647 w 919"/>
                  <a:gd name="T19" fmla="*/ 2147483647 h 764"/>
                  <a:gd name="T20" fmla="*/ 2147483647 w 919"/>
                  <a:gd name="T21" fmla="*/ 2147483647 h 764"/>
                  <a:gd name="T22" fmla="*/ 2147483647 w 919"/>
                  <a:gd name="T23" fmla="*/ 2147483647 h 764"/>
                  <a:gd name="T24" fmla="*/ 2147483647 w 919"/>
                  <a:gd name="T25" fmla="*/ 2147483647 h 764"/>
                  <a:gd name="T26" fmla="*/ 2147483647 w 919"/>
                  <a:gd name="T27" fmla="*/ 2147483647 h 764"/>
                  <a:gd name="T28" fmla="*/ 2147483647 w 919"/>
                  <a:gd name="T29" fmla="*/ 2147483647 h 764"/>
                  <a:gd name="T30" fmla="*/ 2147483647 w 919"/>
                  <a:gd name="T31" fmla="*/ 2147483647 h 764"/>
                  <a:gd name="T32" fmla="*/ 0 w 919"/>
                  <a:gd name="T33" fmla="*/ 2147483647 h 764"/>
                  <a:gd name="T34" fmla="*/ 2147483647 w 919"/>
                  <a:gd name="T35" fmla="*/ 2147483647 h 764"/>
                  <a:gd name="T36" fmla="*/ 2147483647 w 919"/>
                  <a:gd name="T37" fmla="*/ 2147483647 h 764"/>
                  <a:gd name="T38" fmla="*/ 2147483647 w 919"/>
                  <a:gd name="T39" fmla="*/ 2147483647 h 764"/>
                  <a:gd name="T40" fmla="*/ 2147483647 w 919"/>
                  <a:gd name="T41" fmla="*/ 2147483647 h 764"/>
                  <a:gd name="T42" fmla="*/ 2147483647 w 919"/>
                  <a:gd name="T43" fmla="*/ 2147483647 h 764"/>
                  <a:gd name="T44" fmla="*/ 2147483647 w 919"/>
                  <a:gd name="T45" fmla="*/ 2147483647 h 764"/>
                  <a:gd name="T46" fmla="*/ 2147483647 w 919"/>
                  <a:gd name="T47" fmla="*/ 2147483647 h 764"/>
                  <a:gd name="T48" fmla="*/ 2147483647 w 919"/>
                  <a:gd name="T49" fmla="*/ 2147483647 h 764"/>
                  <a:gd name="T50" fmla="*/ 2147483647 w 919"/>
                  <a:gd name="T51" fmla="*/ 2147483647 h 764"/>
                  <a:gd name="T52" fmla="*/ 2147483647 w 919"/>
                  <a:gd name="T53" fmla="*/ 2147483647 h 764"/>
                  <a:gd name="T54" fmla="*/ 2147483647 w 919"/>
                  <a:gd name="T55" fmla="*/ 2147483647 h 764"/>
                  <a:gd name="T56" fmla="*/ 2147483647 w 919"/>
                  <a:gd name="T57" fmla="*/ 2147483647 h 764"/>
                  <a:gd name="T58" fmla="*/ 2147483647 w 919"/>
                  <a:gd name="T59" fmla="*/ 2147483647 h 764"/>
                  <a:gd name="T60" fmla="*/ 2147483647 w 919"/>
                  <a:gd name="T61" fmla="*/ 2147483647 h 764"/>
                  <a:gd name="T62" fmla="*/ 2147483647 w 919"/>
                  <a:gd name="T63" fmla="*/ 2147483647 h 764"/>
                  <a:gd name="T64" fmla="*/ 2147483647 w 919"/>
                  <a:gd name="T65" fmla="*/ 2147483647 h 764"/>
                  <a:gd name="T66" fmla="*/ 2147483647 w 919"/>
                  <a:gd name="T67" fmla="*/ 0 h 764"/>
                  <a:gd name="T68" fmla="*/ 2147483647 w 919"/>
                  <a:gd name="T69" fmla="*/ 0 h 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19"/>
                  <a:gd name="T106" fmla="*/ 0 h 764"/>
                  <a:gd name="T107" fmla="*/ 919 w 919"/>
                  <a:gd name="T108" fmla="*/ 764 h 76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19" h="764">
                    <a:moveTo>
                      <a:pt x="615" y="0"/>
                    </a:moveTo>
                    <a:lnTo>
                      <a:pt x="611" y="0"/>
                    </a:lnTo>
                    <a:lnTo>
                      <a:pt x="598" y="2"/>
                    </a:lnTo>
                    <a:lnTo>
                      <a:pt x="580" y="8"/>
                    </a:lnTo>
                    <a:lnTo>
                      <a:pt x="557" y="17"/>
                    </a:lnTo>
                    <a:lnTo>
                      <a:pt x="526" y="29"/>
                    </a:lnTo>
                    <a:lnTo>
                      <a:pt x="491" y="49"/>
                    </a:lnTo>
                    <a:lnTo>
                      <a:pt x="452" y="76"/>
                    </a:lnTo>
                    <a:lnTo>
                      <a:pt x="411" y="111"/>
                    </a:lnTo>
                    <a:lnTo>
                      <a:pt x="364" y="151"/>
                    </a:lnTo>
                    <a:lnTo>
                      <a:pt x="315" y="204"/>
                    </a:lnTo>
                    <a:lnTo>
                      <a:pt x="263" y="264"/>
                    </a:lnTo>
                    <a:lnTo>
                      <a:pt x="212" y="338"/>
                    </a:lnTo>
                    <a:lnTo>
                      <a:pt x="158" y="422"/>
                    </a:lnTo>
                    <a:lnTo>
                      <a:pt x="105" y="519"/>
                    </a:lnTo>
                    <a:lnTo>
                      <a:pt x="51" y="630"/>
                    </a:lnTo>
                    <a:lnTo>
                      <a:pt x="0" y="758"/>
                    </a:lnTo>
                    <a:lnTo>
                      <a:pt x="7" y="758"/>
                    </a:lnTo>
                    <a:lnTo>
                      <a:pt x="30" y="760"/>
                    </a:lnTo>
                    <a:lnTo>
                      <a:pt x="63" y="762"/>
                    </a:lnTo>
                    <a:lnTo>
                      <a:pt x="110" y="764"/>
                    </a:lnTo>
                    <a:lnTo>
                      <a:pt x="165" y="764"/>
                    </a:lnTo>
                    <a:lnTo>
                      <a:pt x="229" y="763"/>
                    </a:lnTo>
                    <a:lnTo>
                      <a:pt x="298" y="759"/>
                    </a:lnTo>
                    <a:lnTo>
                      <a:pt x="373" y="751"/>
                    </a:lnTo>
                    <a:lnTo>
                      <a:pt x="448" y="735"/>
                    </a:lnTo>
                    <a:lnTo>
                      <a:pt x="526" y="716"/>
                    </a:lnTo>
                    <a:lnTo>
                      <a:pt x="602" y="688"/>
                    </a:lnTo>
                    <a:lnTo>
                      <a:pt x="678" y="654"/>
                    </a:lnTo>
                    <a:lnTo>
                      <a:pt x="747" y="610"/>
                    </a:lnTo>
                    <a:lnTo>
                      <a:pt x="812" y="559"/>
                    </a:lnTo>
                    <a:lnTo>
                      <a:pt x="869" y="496"/>
                    </a:lnTo>
                    <a:lnTo>
                      <a:pt x="919" y="422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>
                <a:off x="712788" y="2444747"/>
                <a:ext cx="601663" cy="493715"/>
              </a:xfrm>
              <a:custGeom>
                <a:avLst/>
                <a:gdLst>
                  <a:gd name="T0" fmla="*/ 2147483647 w 758"/>
                  <a:gd name="T1" fmla="*/ 0 h 622"/>
                  <a:gd name="T2" fmla="*/ 2147483647 w 758"/>
                  <a:gd name="T3" fmla="*/ 0 h 622"/>
                  <a:gd name="T4" fmla="*/ 2147483647 w 758"/>
                  <a:gd name="T5" fmla="*/ 2147483647 h 622"/>
                  <a:gd name="T6" fmla="*/ 2147483647 w 758"/>
                  <a:gd name="T7" fmla="*/ 2147483647 h 622"/>
                  <a:gd name="T8" fmla="*/ 2147483647 w 758"/>
                  <a:gd name="T9" fmla="*/ 2147483647 h 622"/>
                  <a:gd name="T10" fmla="*/ 2147483647 w 758"/>
                  <a:gd name="T11" fmla="*/ 2147483647 h 622"/>
                  <a:gd name="T12" fmla="*/ 2147483647 w 758"/>
                  <a:gd name="T13" fmla="*/ 2147483647 h 622"/>
                  <a:gd name="T14" fmla="*/ 2147483647 w 758"/>
                  <a:gd name="T15" fmla="*/ 2147483647 h 622"/>
                  <a:gd name="T16" fmla="*/ 2147483647 w 758"/>
                  <a:gd name="T17" fmla="*/ 2147483647 h 622"/>
                  <a:gd name="T18" fmla="*/ 2147483647 w 758"/>
                  <a:gd name="T19" fmla="*/ 2147483647 h 622"/>
                  <a:gd name="T20" fmla="*/ 2147483647 w 758"/>
                  <a:gd name="T21" fmla="*/ 2147483647 h 622"/>
                  <a:gd name="T22" fmla="*/ 2147483647 w 758"/>
                  <a:gd name="T23" fmla="*/ 2147483647 h 622"/>
                  <a:gd name="T24" fmla="*/ 2147483647 w 758"/>
                  <a:gd name="T25" fmla="*/ 2147483647 h 622"/>
                  <a:gd name="T26" fmla="*/ 2147483647 w 758"/>
                  <a:gd name="T27" fmla="*/ 2147483647 h 622"/>
                  <a:gd name="T28" fmla="*/ 2147483647 w 758"/>
                  <a:gd name="T29" fmla="*/ 2147483647 h 622"/>
                  <a:gd name="T30" fmla="*/ 2147483647 w 758"/>
                  <a:gd name="T31" fmla="*/ 2147483647 h 622"/>
                  <a:gd name="T32" fmla="*/ 0 w 758"/>
                  <a:gd name="T33" fmla="*/ 2147483647 h 622"/>
                  <a:gd name="T34" fmla="*/ 2147483647 w 758"/>
                  <a:gd name="T35" fmla="*/ 2147483647 h 622"/>
                  <a:gd name="T36" fmla="*/ 2147483647 w 758"/>
                  <a:gd name="T37" fmla="*/ 2147483647 h 622"/>
                  <a:gd name="T38" fmla="*/ 2147483647 w 758"/>
                  <a:gd name="T39" fmla="*/ 2147483647 h 622"/>
                  <a:gd name="T40" fmla="*/ 2147483647 w 758"/>
                  <a:gd name="T41" fmla="*/ 2147483647 h 622"/>
                  <a:gd name="T42" fmla="*/ 2147483647 w 758"/>
                  <a:gd name="T43" fmla="*/ 2147483647 h 622"/>
                  <a:gd name="T44" fmla="*/ 2147483647 w 758"/>
                  <a:gd name="T45" fmla="*/ 2147483647 h 622"/>
                  <a:gd name="T46" fmla="*/ 2147483647 w 758"/>
                  <a:gd name="T47" fmla="*/ 2147483647 h 622"/>
                  <a:gd name="T48" fmla="*/ 2147483647 w 758"/>
                  <a:gd name="T49" fmla="*/ 2147483647 h 622"/>
                  <a:gd name="T50" fmla="*/ 2147483647 w 758"/>
                  <a:gd name="T51" fmla="*/ 2147483647 h 622"/>
                  <a:gd name="T52" fmla="*/ 2147483647 w 758"/>
                  <a:gd name="T53" fmla="*/ 2147483647 h 622"/>
                  <a:gd name="T54" fmla="*/ 2147483647 w 758"/>
                  <a:gd name="T55" fmla="*/ 2147483647 h 622"/>
                  <a:gd name="T56" fmla="*/ 2147483647 w 758"/>
                  <a:gd name="T57" fmla="*/ 2147483647 h 622"/>
                  <a:gd name="T58" fmla="*/ 2147483647 w 758"/>
                  <a:gd name="T59" fmla="*/ 2147483647 h 622"/>
                  <a:gd name="T60" fmla="*/ 2147483647 w 758"/>
                  <a:gd name="T61" fmla="*/ 2147483647 h 622"/>
                  <a:gd name="T62" fmla="*/ 2147483647 w 758"/>
                  <a:gd name="T63" fmla="*/ 2147483647 h 622"/>
                  <a:gd name="T64" fmla="*/ 2147483647 w 758"/>
                  <a:gd name="T65" fmla="*/ 2147483647 h 622"/>
                  <a:gd name="T66" fmla="*/ 2147483647 w 758"/>
                  <a:gd name="T67" fmla="*/ 0 h 622"/>
                  <a:gd name="T68" fmla="*/ 2147483647 w 758"/>
                  <a:gd name="T69" fmla="*/ 0 h 62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58"/>
                  <a:gd name="T106" fmla="*/ 0 h 622"/>
                  <a:gd name="T107" fmla="*/ 758 w 758"/>
                  <a:gd name="T108" fmla="*/ 622 h 62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58" h="622">
                    <a:moveTo>
                      <a:pt x="491" y="0"/>
                    </a:moveTo>
                    <a:lnTo>
                      <a:pt x="487" y="0"/>
                    </a:lnTo>
                    <a:lnTo>
                      <a:pt x="478" y="3"/>
                    </a:lnTo>
                    <a:lnTo>
                      <a:pt x="462" y="7"/>
                    </a:lnTo>
                    <a:lnTo>
                      <a:pt x="443" y="16"/>
                    </a:lnTo>
                    <a:lnTo>
                      <a:pt x="417" y="28"/>
                    </a:lnTo>
                    <a:lnTo>
                      <a:pt x="388" y="44"/>
                    </a:lnTo>
                    <a:lnTo>
                      <a:pt x="356" y="66"/>
                    </a:lnTo>
                    <a:lnTo>
                      <a:pt x="322" y="95"/>
                    </a:lnTo>
                    <a:lnTo>
                      <a:pt x="283" y="129"/>
                    </a:lnTo>
                    <a:lnTo>
                      <a:pt x="244" y="172"/>
                    </a:lnTo>
                    <a:lnTo>
                      <a:pt x="203" y="221"/>
                    </a:lnTo>
                    <a:lnTo>
                      <a:pt x="162" y="282"/>
                    </a:lnTo>
                    <a:lnTo>
                      <a:pt x="119" y="349"/>
                    </a:lnTo>
                    <a:lnTo>
                      <a:pt x="79" y="429"/>
                    </a:lnTo>
                    <a:lnTo>
                      <a:pt x="39" y="519"/>
                    </a:lnTo>
                    <a:lnTo>
                      <a:pt x="0" y="621"/>
                    </a:lnTo>
                    <a:lnTo>
                      <a:pt x="5" y="621"/>
                    </a:lnTo>
                    <a:lnTo>
                      <a:pt x="23" y="621"/>
                    </a:lnTo>
                    <a:lnTo>
                      <a:pt x="51" y="621"/>
                    </a:lnTo>
                    <a:lnTo>
                      <a:pt x="89" y="622"/>
                    </a:lnTo>
                    <a:lnTo>
                      <a:pt x="133" y="620"/>
                    </a:lnTo>
                    <a:lnTo>
                      <a:pt x="185" y="617"/>
                    </a:lnTo>
                    <a:lnTo>
                      <a:pt x="242" y="610"/>
                    </a:lnTo>
                    <a:lnTo>
                      <a:pt x="302" y="602"/>
                    </a:lnTo>
                    <a:lnTo>
                      <a:pt x="364" y="589"/>
                    </a:lnTo>
                    <a:lnTo>
                      <a:pt x="427" y="571"/>
                    </a:lnTo>
                    <a:lnTo>
                      <a:pt x="490" y="549"/>
                    </a:lnTo>
                    <a:lnTo>
                      <a:pt x="553" y="522"/>
                    </a:lnTo>
                    <a:lnTo>
                      <a:pt x="611" y="487"/>
                    </a:lnTo>
                    <a:lnTo>
                      <a:pt x="666" y="447"/>
                    </a:lnTo>
                    <a:lnTo>
                      <a:pt x="715" y="398"/>
                    </a:lnTo>
                    <a:lnTo>
                      <a:pt x="758" y="343"/>
                    </a:lnTo>
                    <a:lnTo>
                      <a:pt x="491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785809" y="2522532"/>
                <a:ext cx="490538" cy="365127"/>
              </a:xfrm>
              <a:custGeom>
                <a:avLst/>
                <a:gdLst>
                  <a:gd name="T0" fmla="*/ 2147483647 w 617"/>
                  <a:gd name="T1" fmla="*/ 0 h 460"/>
                  <a:gd name="T2" fmla="*/ 2147483647 w 617"/>
                  <a:gd name="T3" fmla="*/ 0 h 460"/>
                  <a:gd name="T4" fmla="*/ 2147483647 w 617"/>
                  <a:gd name="T5" fmla="*/ 2147483647 h 460"/>
                  <a:gd name="T6" fmla="*/ 2147483647 w 617"/>
                  <a:gd name="T7" fmla="*/ 2147483647 h 460"/>
                  <a:gd name="T8" fmla="*/ 2147483647 w 617"/>
                  <a:gd name="T9" fmla="*/ 2147483647 h 460"/>
                  <a:gd name="T10" fmla="*/ 2147483647 w 617"/>
                  <a:gd name="T11" fmla="*/ 2147483647 h 460"/>
                  <a:gd name="T12" fmla="*/ 2147483647 w 617"/>
                  <a:gd name="T13" fmla="*/ 2147483647 h 460"/>
                  <a:gd name="T14" fmla="*/ 2147483647 w 617"/>
                  <a:gd name="T15" fmla="*/ 2147483647 h 460"/>
                  <a:gd name="T16" fmla="*/ 2147483647 w 617"/>
                  <a:gd name="T17" fmla="*/ 2147483647 h 460"/>
                  <a:gd name="T18" fmla="*/ 2147483647 w 617"/>
                  <a:gd name="T19" fmla="*/ 2147483647 h 460"/>
                  <a:gd name="T20" fmla="*/ 2147483647 w 617"/>
                  <a:gd name="T21" fmla="*/ 2147483647 h 460"/>
                  <a:gd name="T22" fmla="*/ 2147483647 w 617"/>
                  <a:gd name="T23" fmla="*/ 2147483647 h 460"/>
                  <a:gd name="T24" fmla="*/ 2147483647 w 617"/>
                  <a:gd name="T25" fmla="*/ 2147483647 h 460"/>
                  <a:gd name="T26" fmla="*/ 2147483647 w 617"/>
                  <a:gd name="T27" fmla="*/ 2147483647 h 460"/>
                  <a:gd name="T28" fmla="*/ 2147483647 w 617"/>
                  <a:gd name="T29" fmla="*/ 2147483647 h 460"/>
                  <a:gd name="T30" fmla="*/ 2147483647 w 617"/>
                  <a:gd name="T31" fmla="*/ 2147483647 h 460"/>
                  <a:gd name="T32" fmla="*/ 0 w 617"/>
                  <a:gd name="T33" fmla="*/ 2147483647 h 460"/>
                  <a:gd name="T34" fmla="*/ 2147483647 w 617"/>
                  <a:gd name="T35" fmla="*/ 2147483647 h 460"/>
                  <a:gd name="T36" fmla="*/ 2147483647 w 617"/>
                  <a:gd name="T37" fmla="*/ 2147483647 h 460"/>
                  <a:gd name="T38" fmla="*/ 2147483647 w 617"/>
                  <a:gd name="T39" fmla="*/ 2147483647 h 460"/>
                  <a:gd name="T40" fmla="*/ 2147483647 w 617"/>
                  <a:gd name="T41" fmla="*/ 2147483647 h 460"/>
                  <a:gd name="T42" fmla="*/ 2147483647 w 617"/>
                  <a:gd name="T43" fmla="*/ 2147483647 h 460"/>
                  <a:gd name="T44" fmla="*/ 2147483647 w 617"/>
                  <a:gd name="T45" fmla="*/ 2147483647 h 460"/>
                  <a:gd name="T46" fmla="*/ 2147483647 w 617"/>
                  <a:gd name="T47" fmla="*/ 2147483647 h 460"/>
                  <a:gd name="T48" fmla="*/ 2147483647 w 617"/>
                  <a:gd name="T49" fmla="*/ 2147483647 h 460"/>
                  <a:gd name="T50" fmla="*/ 2147483647 w 617"/>
                  <a:gd name="T51" fmla="*/ 2147483647 h 460"/>
                  <a:gd name="T52" fmla="*/ 2147483647 w 617"/>
                  <a:gd name="T53" fmla="*/ 2147483647 h 460"/>
                  <a:gd name="T54" fmla="*/ 2147483647 w 617"/>
                  <a:gd name="T55" fmla="*/ 2147483647 h 460"/>
                  <a:gd name="T56" fmla="*/ 2147483647 w 617"/>
                  <a:gd name="T57" fmla="*/ 2147483647 h 460"/>
                  <a:gd name="T58" fmla="*/ 2147483647 w 617"/>
                  <a:gd name="T59" fmla="*/ 2147483647 h 460"/>
                  <a:gd name="T60" fmla="*/ 2147483647 w 617"/>
                  <a:gd name="T61" fmla="*/ 2147483647 h 460"/>
                  <a:gd name="T62" fmla="*/ 2147483647 w 617"/>
                  <a:gd name="T63" fmla="*/ 2147483647 h 460"/>
                  <a:gd name="T64" fmla="*/ 2147483647 w 617"/>
                  <a:gd name="T65" fmla="*/ 2147483647 h 460"/>
                  <a:gd name="T66" fmla="*/ 2147483647 w 617"/>
                  <a:gd name="T67" fmla="*/ 0 h 460"/>
                  <a:gd name="T68" fmla="*/ 2147483647 w 617"/>
                  <a:gd name="T69" fmla="*/ 0 h 4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17"/>
                  <a:gd name="T106" fmla="*/ 0 h 460"/>
                  <a:gd name="T107" fmla="*/ 617 w 617"/>
                  <a:gd name="T108" fmla="*/ 460 h 46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17" h="460">
                    <a:moveTo>
                      <a:pt x="405" y="0"/>
                    </a:moveTo>
                    <a:lnTo>
                      <a:pt x="402" y="0"/>
                    </a:lnTo>
                    <a:lnTo>
                      <a:pt x="395" y="2"/>
                    </a:lnTo>
                    <a:lnTo>
                      <a:pt x="385" y="4"/>
                    </a:lnTo>
                    <a:lnTo>
                      <a:pt x="371" y="11"/>
                    </a:lnTo>
                    <a:lnTo>
                      <a:pt x="352" y="19"/>
                    </a:lnTo>
                    <a:lnTo>
                      <a:pt x="332" y="31"/>
                    </a:lnTo>
                    <a:lnTo>
                      <a:pt x="307" y="47"/>
                    </a:lnTo>
                    <a:lnTo>
                      <a:pt x="281" y="69"/>
                    </a:lnTo>
                    <a:lnTo>
                      <a:pt x="251" y="93"/>
                    </a:lnTo>
                    <a:lnTo>
                      <a:pt x="220" y="125"/>
                    </a:lnTo>
                    <a:lnTo>
                      <a:pt x="186" y="161"/>
                    </a:lnTo>
                    <a:lnTo>
                      <a:pt x="151" y="207"/>
                    </a:lnTo>
                    <a:lnTo>
                      <a:pt x="114" y="257"/>
                    </a:lnTo>
                    <a:lnTo>
                      <a:pt x="77" y="317"/>
                    </a:lnTo>
                    <a:lnTo>
                      <a:pt x="39" y="384"/>
                    </a:lnTo>
                    <a:lnTo>
                      <a:pt x="0" y="460"/>
                    </a:lnTo>
                    <a:lnTo>
                      <a:pt x="4" y="459"/>
                    </a:lnTo>
                    <a:lnTo>
                      <a:pt x="18" y="459"/>
                    </a:lnTo>
                    <a:lnTo>
                      <a:pt x="41" y="458"/>
                    </a:lnTo>
                    <a:lnTo>
                      <a:pt x="72" y="456"/>
                    </a:lnTo>
                    <a:lnTo>
                      <a:pt x="107" y="452"/>
                    </a:lnTo>
                    <a:lnTo>
                      <a:pt x="150" y="447"/>
                    </a:lnTo>
                    <a:lnTo>
                      <a:pt x="196" y="439"/>
                    </a:lnTo>
                    <a:lnTo>
                      <a:pt x="245" y="431"/>
                    </a:lnTo>
                    <a:lnTo>
                      <a:pt x="295" y="416"/>
                    </a:lnTo>
                    <a:lnTo>
                      <a:pt x="347" y="400"/>
                    </a:lnTo>
                    <a:lnTo>
                      <a:pt x="398" y="380"/>
                    </a:lnTo>
                    <a:lnTo>
                      <a:pt x="449" y="356"/>
                    </a:lnTo>
                    <a:lnTo>
                      <a:pt x="496" y="325"/>
                    </a:lnTo>
                    <a:lnTo>
                      <a:pt x="540" y="291"/>
                    </a:lnTo>
                    <a:lnTo>
                      <a:pt x="581" y="251"/>
                    </a:lnTo>
                    <a:lnTo>
                      <a:pt x="617" y="207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rgbClr val="FFFF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965201" y="2587622"/>
                <a:ext cx="250822" cy="185737"/>
              </a:xfrm>
              <a:custGeom>
                <a:avLst/>
                <a:gdLst>
                  <a:gd name="T0" fmla="*/ 2147483647 w 317"/>
                  <a:gd name="T1" fmla="*/ 0 h 234"/>
                  <a:gd name="T2" fmla="*/ 2147483647 w 317"/>
                  <a:gd name="T3" fmla="*/ 0 h 234"/>
                  <a:gd name="T4" fmla="*/ 2147483647 w 317"/>
                  <a:gd name="T5" fmla="*/ 2147483647 h 234"/>
                  <a:gd name="T6" fmla="*/ 2147483647 w 317"/>
                  <a:gd name="T7" fmla="*/ 2147483647 h 234"/>
                  <a:gd name="T8" fmla="*/ 2147483647 w 317"/>
                  <a:gd name="T9" fmla="*/ 2147483647 h 234"/>
                  <a:gd name="T10" fmla="*/ 2147483647 w 317"/>
                  <a:gd name="T11" fmla="*/ 2147483647 h 234"/>
                  <a:gd name="T12" fmla="*/ 2147483647 w 317"/>
                  <a:gd name="T13" fmla="*/ 2147483647 h 234"/>
                  <a:gd name="T14" fmla="*/ 2147483647 w 317"/>
                  <a:gd name="T15" fmla="*/ 2147483647 h 234"/>
                  <a:gd name="T16" fmla="*/ 2147483647 w 317"/>
                  <a:gd name="T17" fmla="*/ 2147483647 h 234"/>
                  <a:gd name="T18" fmla="*/ 2147483647 w 317"/>
                  <a:gd name="T19" fmla="*/ 2147483647 h 234"/>
                  <a:gd name="T20" fmla="*/ 2147483647 w 317"/>
                  <a:gd name="T21" fmla="*/ 2147483647 h 234"/>
                  <a:gd name="T22" fmla="*/ 2147483647 w 317"/>
                  <a:gd name="T23" fmla="*/ 2147483647 h 234"/>
                  <a:gd name="T24" fmla="*/ 2147483647 w 317"/>
                  <a:gd name="T25" fmla="*/ 2147483647 h 234"/>
                  <a:gd name="T26" fmla="*/ 2147483647 w 317"/>
                  <a:gd name="T27" fmla="*/ 2147483647 h 234"/>
                  <a:gd name="T28" fmla="*/ 2147483647 w 317"/>
                  <a:gd name="T29" fmla="*/ 2147483647 h 234"/>
                  <a:gd name="T30" fmla="*/ 2147483647 w 317"/>
                  <a:gd name="T31" fmla="*/ 2147483647 h 234"/>
                  <a:gd name="T32" fmla="*/ 0 w 317"/>
                  <a:gd name="T33" fmla="*/ 2147483647 h 234"/>
                  <a:gd name="T34" fmla="*/ 2147483647 w 317"/>
                  <a:gd name="T35" fmla="*/ 2147483647 h 234"/>
                  <a:gd name="T36" fmla="*/ 2147483647 w 317"/>
                  <a:gd name="T37" fmla="*/ 2147483647 h 234"/>
                  <a:gd name="T38" fmla="*/ 2147483647 w 317"/>
                  <a:gd name="T39" fmla="*/ 2147483647 h 234"/>
                  <a:gd name="T40" fmla="*/ 2147483647 w 317"/>
                  <a:gd name="T41" fmla="*/ 2147483647 h 234"/>
                  <a:gd name="T42" fmla="*/ 2147483647 w 317"/>
                  <a:gd name="T43" fmla="*/ 2147483647 h 234"/>
                  <a:gd name="T44" fmla="*/ 2147483647 w 317"/>
                  <a:gd name="T45" fmla="*/ 2147483647 h 234"/>
                  <a:gd name="T46" fmla="*/ 2147483647 w 317"/>
                  <a:gd name="T47" fmla="*/ 2147483647 h 234"/>
                  <a:gd name="T48" fmla="*/ 2147483647 w 317"/>
                  <a:gd name="T49" fmla="*/ 2147483647 h 234"/>
                  <a:gd name="T50" fmla="*/ 2147483647 w 317"/>
                  <a:gd name="T51" fmla="*/ 2147483647 h 234"/>
                  <a:gd name="T52" fmla="*/ 2147483647 w 317"/>
                  <a:gd name="T53" fmla="*/ 2147483647 h 234"/>
                  <a:gd name="T54" fmla="*/ 2147483647 w 317"/>
                  <a:gd name="T55" fmla="*/ 2147483647 h 234"/>
                  <a:gd name="T56" fmla="*/ 2147483647 w 317"/>
                  <a:gd name="T57" fmla="*/ 2147483647 h 234"/>
                  <a:gd name="T58" fmla="*/ 2147483647 w 317"/>
                  <a:gd name="T59" fmla="*/ 2147483647 h 234"/>
                  <a:gd name="T60" fmla="*/ 2147483647 w 317"/>
                  <a:gd name="T61" fmla="*/ 2147483647 h 234"/>
                  <a:gd name="T62" fmla="*/ 2147483647 w 317"/>
                  <a:gd name="T63" fmla="*/ 2147483647 h 234"/>
                  <a:gd name="T64" fmla="*/ 2147483647 w 317"/>
                  <a:gd name="T65" fmla="*/ 2147483647 h 234"/>
                  <a:gd name="T66" fmla="*/ 2147483647 w 317"/>
                  <a:gd name="T67" fmla="*/ 0 h 234"/>
                  <a:gd name="T68" fmla="*/ 2147483647 w 317"/>
                  <a:gd name="T69" fmla="*/ 0 h 23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17"/>
                  <a:gd name="T106" fmla="*/ 0 h 234"/>
                  <a:gd name="T107" fmla="*/ 317 w 317"/>
                  <a:gd name="T108" fmla="*/ 234 h 23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17" h="234">
                    <a:moveTo>
                      <a:pt x="217" y="0"/>
                    </a:moveTo>
                    <a:lnTo>
                      <a:pt x="215" y="0"/>
                    </a:lnTo>
                    <a:lnTo>
                      <a:pt x="209" y="1"/>
                    </a:lnTo>
                    <a:lnTo>
                      <a:pt x="201" y="3"/>
                    </a:lnTo>
                    <a:lnTo>
                      <a:pt x="192" y="7"/>
                    </a:lnTo>
                    <a:lnTo>
                      <a:pt x="178" y="11"/>
                    </a:lnTo>
                    <a:lnTo>
                      <a:pt x="164" y="18"/>
                    </a:lnTo>
                    <a:lnTo>
                      <a:pt x="148" y="26"/>
                    </a:lnTo>
                    <a:lnTo>
                      <a:pt x="132" y="38"/>
                    </a:lnTo>
                    <a:lnTo>
                      <a:pt x="113" y="50"/>
                    </a:lnTo>
                    <a:lnTo>
                      <a:pt x="94" y="66"/>
                    </a:lnTo>
                    <a:lnTo>
                      <a:pt x="75" y="82"/>
                    </a:lnTo>
                    <a:lnTo>
                      <a:pt x="59" y="103"/>
                    </a:lnTo>
                    <a:lnTo>
                      <a:pt x="42" y="126"/>
                    </a:lnTo>
                    <a:lnTo>
                      <a:pt x="26" y="153"/>
                    </a:lnTo>
                    <a:lnTo>
                      <a:pt x="11" y="183"/>
                    </a:lnTo>
                    <a:lnTo>
                      <a:pt x="0" y="217"/>
                    </a:lnTo>
                    <a:lnTo>
                      <a:pt x="1" y="217"/>
                    </a:lnTo>
                    <a:lnTo>
                      <a:pt x="7" y="219"/>
                    </a:lnTo>
                    <a:lnTo>
                      <a:pt x="16" y="221"/>
                    </a:lnTo>
                    <a:lnTo>
                      <a:pt x="30" y="226"/>
                    </a:lnTo>
                    <a:lnTo>
                      <a:pt x="44" y="228"/>
                    </a:lnTo>
                    <a:lnTo>
                      <a:pt x="63" y="231"/>
                    </a:lnTo>
                    <a:lnTo>
                      <a:pt x="82" y="232"/>
                    </a:lnTo>
                    <a:lnTo>
                      <a:pt x="106" y="234"/>
                    </a:lnTo>
                    <a:lnTo>
                      <a:pt x="129" y="231"/>
                    </a:lnTo>
                    <a:lnTo>
                      <a:pt x="156" y="227"/>
                    </a:lnTo>
                    <a:lnTo>
                      <a:pt x="181" y="219"/>
                    </a:lnTo>
                    <a:lnTo>
                      <a:pt x="209" y="209"/>
                    </a:lnTo>
                    <a:lnTo>
                      <a:pt x="236" y="193"/>
                    </a:lnTo>
                    <a:lnTo>
                      <a:pt x="263" y="176"/>
                    </a:lnTo>
                    <a:lnTo>
                      <a:pt x="290" y="152"/>
                    </a:lnTo>
                    <a:lnTo>
                      <a:pt x="317" y="125"/>
                    </a:lnTo>
                    <a:lnTo>
                      <a:pt x="217" y="0"/>
                    </a:lnTo>
                    <a:close/>
                  </a:path>
                </a:pathLst>
              </a:custGeom>
              <a:solidFill>
                <a:srgbClr val="FFFF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5932930" y="6100667"/>
            <a:ext cx="2246129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100m </a:t>
            </a:r>
            <a:r>
              <a:rPr lang="en-US" sz="1300" b="1" dirty="0">
                <a:solidFill>
                  <a:schemeClr val="bg1"/>
                </a:solidFill>
              </a:rPr>
              <a:t>x 100 m hazard field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1401" y="1031391"/>
            <a:ext cx="3071882" cy="2661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306322" y="2192785"/>
            <a:ext cx="193619" cy="159798"/>
          </a:xfrm>
          <a:custGeom>
            <a:avLst/>
            <a:gdLst>
              <a:gd name="T0" fmla="*/ 2 w 345"/>
              <a:gd name="T1" fmla="*/ 168 h 396"/>
              <a:gd name="T2" fmla="*/ 11 w 345"/>
              <a:gd name="T3" fmla="*/ 130 h 396"/>
              <a:gd name="T4" fmla="*/ 25 w 345"/>
              <a:gd name="T5" fmla="*/ 95 h 396"/>
              <a:gd name="T6" fmla="*/ 50 w 345"/>
              <a:gd name="T7" fmla="*/ 58 h 396"/>
              <a:gd name="T8" fmla="*/ 83 w 345"/>
              <a:gd name="T9" fmla="*/ 28 h 396"/>
              <a:gd name="T10" fmla="*/ 113 w 345"/>
              <a:gd name="T11" fmla="*/ 12 h 396"/>
              <a:gd name="T12" fmla="*/ 146 w 345"/>
              <a:gd name="T13" fmla="*/ 2 h 396"/>
              <a:gd name="T14" fmla="*/ 181 w 345"/>
              <a:gd name="T15" fmla="*/ 0 h 396"/>
              <a:gd name="T16" fmla="*/ 216 w 345"/>
              <a:gd name="T17" fmla="*/ 6 h 396"/>
              <a:gd name="T18" fmla="*/ 247 w 345"/>
              <a:gd name="T19" fmla="*/ 19 h 396"/>
              <a:gd name="T20" fmla="*/ 276 w 345"/>
              <a:gd name="T21" fmla="*/ 39 h 396"/>
              <a:gd name="T22" fmla="*/ 311 w 345"/>
              <a:gd name="T23" fmla="*/ 79 h 396"/>
              <a:gd name="T24" fmla="*/ 328 w 345"/>
              <a:gd name="T25" fmla="*/ 112 h 396"/>
              <a:gd name="T26" fmla="*/ 340 w 345"/>
              <a:gd name="T27" fmla="*/ 148 h 396"/>
              <a:gd name="T28" fmla="*/ 345 w 345"/>
              <a:gd name="T29" fmla="*/ 188 h 396"/>
              <a:gd name="T30" fmla="*/ 343 w 345"/>
              <a:gd name="T31" fmla="*/ 228 h 396"/>
              <a:gd name="T32" fmla="*/ 335 w 345"/>
              <a:gd name="T33" fmla="*/ 266 h 396"/>
              <a:gd name="T34" fmla="*/ 320 w 345"/>
              <a:gd name="T35" fmla="*/ 301 h 396"/>
              <a:gd name="T36" fmla="*/ 295 w 345"/>
              <a:gd name="T37" fmla="*/ 338 h 396"/>
              <a:gd name="T38" fmla="*/ 262 w 345"/>
              <a:gd name="T39" fmla="*/ 367 h 396"/>
              <a:gd name="T40" fmla="*/ 232 w 345"/>
              <a:gd name="T41" fmla="*/ 384 h 396"/>
              <a:gd name="T42" fmla="*/ 199 w 345"/>
              <a:gd name="T43" fmla="*/ 394 h 396"/>
              <a:gd name="T44" fmla="*/ 164 w 345"/>
              <a:gd name="T45" fmla="*/ 396 h 396"/>
              <a:gd name="T46" fmla="*/ 130 w 345"/>
              <a:gd name="T47" fmla="*/ 390 h 396"/>
              <a:gd name="T48" fmla="*/ 98 w 345"/>
              <a:gd name="T49" fmla="*/ 377 h 396"/>
              <a:gd name="T50" fmla="*/ 69 w 345"/>
              <a:gd name="T51" fmla="*/ 357 h 396"/>
              <a:gd name="T52" fmla="*/ 34 w 345"/>
              <a:gd name="T53" fmla="*/ 317 h 396"/>
              <a:gd name="T54" fmla="*/ 17 w 345"/>
              <a:gd name="T55" fmla="*/ 284 h 396"/>
              <a:gd name="T56" fmla="*/ 6 w 345"/>
              <a:gd name="T57" fmla="*/ 248 h 396"/>
              <a:gd name="T58" fmla="*/ 0 w 345"/>
              <a:gd name="T59" fmla="*/ 208 h 396"/>
              <a:gd name="T60" fmla="*/ 10 w 345"/>
              <a:gd name="T61" fmla="*/ 227 h 396"/>
              <a:gd name="T62" fmla="*/ 18 w 345"/>
              <a:gd name="T63" fmla="*/ 263 h 396"/>
              <a:gd name="T64" fmla="*/ 32 w 345"/>
              <a:gd name="T65" fmla="*/ 296 h 396"/>
              <a:gd name="T66" fmla="*/ 56 w 345"/>
              <a:gd name="T67" fmla="*/ 331 h 396"/>
              <a:gd name="T68" fmla="*/ 87 w 345"/>
              <a:gd name="T69" fmla="*/ 359 h 396"/>
              <a:gd name="T70" fmla="*/ 116 w 345"/>
              <a:gd name="T71" fmla="*/ 375 h 396"/>
              <a:gd name="T72" fmla="*/ 147 w 345"/>
              <a:gd name="T73" fmla="*/ 384 h 396"/>
              <a:gd name="T74" fmla="*/ 181 w 345"/>
              <a:gd name="T75" fmla="*/ 386 h 396"/>
              <a:gd name="T76" fmla="*/ 214 w 345"/>
              <a:gd name="T77" fmla="*/ 381 h 396"/>
              <a:gd name="T78" fmla="*/ 244 w 345"/>
              <a:gd name="T79" fmla="*/ 368 h 396"/>
              <a:gd name="T80" fmla="*/ 271 w 345"/>
              <a:gd name="T81" fmla="*/ 349 h 396"/>
              <a:gd name="T82" fmla="*/ 304 w 345"/>
              <a:gd name="T83" fmla="*/ 311 h 396"/>
              <a:gd name="T84" fmla="*/ 321 w 345"/>
              <a:gd name="T85" fmla="*/ 280 h 396"/>
              <a:gd name="T86" fmla="*/ 332 w 345"/>
              <a:gd name="T87" fmla="*/ 245 h 396"/>
              <a:gd name="T88" fmla="*/ 337 w 345"/>
              <a:gd name="T89" fmla="*/ 208 h 396"/>
              <a:gd name="T90" fmla="*/ 335 w 345"/>
              <a:gd name="T91" fmla="*/ 169 h 396"/>
              <a:gd name="T92" fmla="*/ 327 w 345"/>
              <a:gd name="T93" fmla="*/ 133 h 396"/>
              <a:gd name="T94" fmla="*/ 313 w 345"/>
              <a:gd name="T95" fmla="*/ 100 h 396"/>
              <a:gd name="T96" fmla="*/ 289 w 345"/>
              <a:gd name="T97" fmla="*/ 65 h 396"/>
              <a:gd name="T98" fmla="*/ 258 w 345"/>
              <a:gd name="T99" fmla="*/ 37 h 396"/>
              <a:gd name="T100" fmla="*/ 229 w 345"/>
              <a:gd name="T101" fmla="*/ 21 h 396"/>
              <a:gd name="T102" fmla="*/ 198 w 345"/>
              <a:gd name="T103" fmla="*/ 11 h 396"/>
              <a:gd name="T104" fmla="*/ 164 w 345"/>
              <a:gd name="T105" fmla="*/ 10 h 396"/>
              <a:gd name="T106" fmla="*/ 132 w 345"/>
              <a:gd name="T107" fmla="*/ 15 h 396"/>
              <a:gd name="T108" fmla="*/ 101 w 345"/>
              <a:gd name="T109" fmla="*/ 28 h 396"/>
              <a:gd name="T110" fmla="*/ 74 w 345"/>
              <a:gd name="T111" fmla="*/ 47 h 396"/>
              <a:gd name="T112" fmla="*/ 41 w 345"/>
              <a:gd name="T113" fmla="*/ 85 h 396"/>
              <a:gd name="T114" fmla="*/ 25 w 345"/>
              <a:gd name="T115" fmla="*/ 116 h 396"/>
              <a:gd name="T116" fmla="*/ 14 w 345"/>
              <a:gd name="T117" fmla="*/ 151 h 396"/>
              <a:gd name="T118" fmla="*/ 9 w 345"/>
              <a:gd name="T119" fmla="*/ 188 h 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45" h="396">
                <a:moveTo>
                  <a:pt x="0" y="198"/>
                </a:moveTo>
                <a:lnTo>
                  <a:pt x="0" y="188"/>
                </a:lnTo>
                <a:lnTo>
                  <a:pt x="1" y="178"/>
                </a:lnTo>
                <a:lnTo>
                  <a:pt x="2" y="168"/>
                </a:lnTo>
                <a:lnTo>
                  <a:pt x="3" y="158"/>
                </a:lnTo>
                <a:lnTo>
                  <a:pt x="5" y="148"/>
                </a:lnTo>
                <a:lnTo>
                  <a:pt x="8" y="139"/>
                </a:lnTo>
                <a:lnTo>
                  <a:pt x="11" y="130"/>
                </a:lnTo>
                <a:lnTo>
                  <a:pt x="14" y="121"/>
                </a:lnTo>
                <a:lnTo>
                  <a:pt x="17" y="112"/>
                </a:lnTo>
                <a:lnTo>
                  <a:pt x="21" y="104"/>
                </a:lnTo>
                <a:lnTo>
                  <a:pt x="25" y="95"/>
                </a:lnTo>
                <a:lnTo>
                  <a:pt x="29" y="87"/>
                </a:lnTo>
                <a:lnTo>
                  <a:pt x="34" y="79"/>
                </a:lnTo>
                <a:lnTo>
                  <a:pt x="39" y="72"/>
                </a:lnTo>
                <a:lnTo>
                  <a:pt x="50" y="58"/>
                </a:lnTo>
                <a:lnTo>
                  <a:pt x="63" y="45"/>
                </a:lnTo>
                <a:lnTo>
                  <a:pt x="69" y="39"/>
                </a:lnTo>
                <a:lnTo>
                  <a:pt x="76" y="34"/>
                </a:lnTo>
                <a:lnTo>
                  <a:pt x="83" y="28"/>
                </a:lnTo>
                <a:lnTo>
                  <a:pt x="90" y="24"/>
                </a:lnTo>
                <a:lnTo>
                  <a:pt x="98" y="19"/>
                </a:lnTo>
                <a:lnTo>
                  <a:pt x="105" y="15"/>
                </a:lnTo>
                <a:lnTo>
                  <a:pt x="113" y="12"/>
                </a:lnTo>
                <a:lnTo>
                  <a:pt x="121" y="9"/>
                </a:lnTo>
                <a:lnTo>
                  <a:pt x="129" y="6"/>
                </a:lnTo>
                <a:lnTo>
                  <a:pt x="138" y="4"/>
                </a:lnTo>
                <a:lnTo>
                  <a:pt x="146" y="2"/>
                </a:lnTo>
                <a:lnTo>
                  <a:pt x="155" y="1"/>
                </a:lnTo>
                <a:lnTo>
                  <a:pt x="164" y="0"/>
                </a:lnTo>
                <a:lnTo>
                  <a:pt x="172" y="0"/>
                </a:lnTo>
                <a:lnTo>
                  <a:pt x="181" y="0"/>
                </a:lnTo>
                <a:lnTo>
                  <a:pt x="190" y="1"/>
                </a:lnTo>
                <a:lnTo>
                  <a:pt x="199" y="2"/>
                </a:lnTo>
                <a:lnTo>
                  <a:pt x="207" y="4"/>
                </a:lnTo>
                <a:lnTo>
                  <a:pt x="216" y="6"/>
                </a:lnTo>
                <a:lnTo>
                  <a:pt x="224" y="9"/>
                </a:lnTo>
                <a:lnTo>
                  <a:pt x="232" y="12"/>
                </a:lnTo>
                <a:lnTo>
                  <a:pt x="240" y="15"/>
                </a:lnTo>
                <a:lnTo>
                  <a:pt x="247" y="19"/>
                </a:lnTo>
                <a:lnTo>
                  <a:pt x="255" y="24"/>
                </a:lnTo>
                <a:lnTo>
                  <a:pt x="262" y="28"/>
                </a:lnTo>
                <a:lnTo>
                  <a:pt x="269" y="33"/>
                </a:lnTo>
                <a:lnTo>
                  <a:pt x="276" y="39"/>
                </a:lnTo>
                <a:lnTo>
                  <a:pt x="282" y="45"/>
                </a:lnTo>
                <a:lnTo>
                  <a:pt x="294" y="58"/>
                </a:lnTo>
                <a:lnTo>
                  <a:pt x="306" y="72"/>
                </a:lnTo>
                <a:lnTo>
                  <a:pt x="311" y="79"/>
                </a:lnTo>
                <a:lnTo>
                  <a:pt x="316" y="87"/>
                </a:lnTo>
                <a:lnTo>
                  <a:pt x="320" y="95"/>
                </a:lnTo>
                <a:lnTo>
                  <a:pt x="324" y="103"/>
                </a:lnTo>
                <a:lnTo>
                  <a:pt x="328" y="112"/>
                </a:lnTo>
                <a:lnTo>
                  <a:pt x="332" y="121"/>
                </a:lnTo>
                <a:lnTo>
                  <a:pt x="335" y="130"/>
                </a:lnTo>
                <a:lnTo>
                  <a:pt x="337" y="139"/>
                </a:lnTo>
                <a:lnTo>
                  <a:pt x="340" y="148"/>
                </a:lnTo>
                <a:lnTo>
                  <a:pt x="342" y="158"/>
                </a:lnTo>
                <a:lnTo>
                  <a:pt x="343" y="168"/>
                </a:lnTo>
                <a:lnTo>
                  <a:pt x="344" y="178"/>
                </a:lnTo>
                <a:lnTo>
                  <a:pt x="345" y="188"/>
                </a:lnTo>
                <a:lnTo>
                  <a:pt x="345" y="198"/>
                </a:lnTo>
                <a:lnTo>
                  <a:pt x="345" y="208"/>
                </a:lnTo>
                <a:lnTo>
                  <a:pt x="344" y="218"/>
                </a:lnTo>
                <a:lnTo>
                  <a:pt x="343" y="228"/>
                </a:lnTo>
                <a:lnTo>
                  <a:pt x="342" y="238"/>
                </a:lnTo>
                <a:lnTo>
                  <a:pt x="340" y="247"/>
                </a:lnTo>
                <a:lnTo>
                  <a:pt x="337" y="257"/>
                </a:lnTo>
                <a:lnTo>
                  <a:pt x="335" y="266"/>
                </a:lnTo>
                <a:lnTo>
                  <a:pt x="332" y="275"/>
                </a:lnTo>
                <a:lnTo>
                  <a:pt x="328" y="284"/>
                </a:lnTo>
                <a:lnTo>
                  <a:pt x="324" y="292"/>
                </a:lnTo>
                <a:lnTo>
                  <a:pt x="320" y="301"/>
                </a:lnTo>
                <a:lnTo>
                  <a:pt x="316" y="309"/>
                </a:lnTo>
                <a:lnTo>
                  <a:pt x="311" y="316"/>
                </a:lnTo>
                <a:lnTo>
                  <a:pt x="306" y="324"/>
                </a:lnTo>
                <a:lnTo>
                  <a:pt x="295" y="338"/>
                </a:lnTo>
                <a:lnTo>
                  <a:pt x="282" y="351"/>
                </a:lnTo>
                <a:lnTo>
                  <a:pt x="276" y="357"/>
                </a:lnTo>
                <a:lnTo>
                  <a:pt x="269" y="362"/>
                </a:lnTo>
                <a:lnTo>
                  <a:pt x="262" y="367"/>
                </a:lnTo>
                <a:lnTo>
                  <a:pt x="255" y="372"/>
                </a:lnTo>
                <a:lnTo>
                  <a:pt x="247" y="377"/>
                </a:lnTo>
                <a:lnTo>
                  <a:pt x="240" y="380"/>
                </a:lnTo>
                <a:lnTo>
                  <a:pt x="232" y="384"/>
                </a:lnTo>
                <a:lnTo>
                  <a:pt x="224" y="387"/>
                </a:lnTo>
                <a:lnTo>
                  <a:pt x="216" y="390"/>
                </a:lnTo>
                <a:lnTo>
                  <a:pt x="207" y="392"/>
                </a:lnTo>
                <a:lnTo>
                  <a:pt x="199" y="394"/>
                </a:lnTo>
                <a:lnTo>
                  <a:pt x="190" y="395"/>
                </a:lnTo>
                <a:lnTo>
                  <a:pt x="182" y="396"/>
                </a:lnTo>
                <a:lnTo>
                  <a:pt x="173" y="396"/>
                </a:lnTo>
                <a:lnTo>
                  <a:pt x="164" y="396"/>
                </a:lnTo>
                <a:lnTo>
                  <a:pt x="155" y="395"/>
                </a:lnTo>
                <a:lnTo>
                  <a:pt x="146" y="394"/>
                </a:lnTo>
                <a:lnTo>
                  <a:pt x="138" y="392"/>
                </a:lnTo>
                <a:lnTo>
                  <a:pt x="130" y="390"/>
                </a:lnTo>
                <a:lnTo>
                  <a:pt x="121" y="387"/>
                </a:lnTo>
                <a:lnTo>
                  <a:pt x="113" y="384"/>
                </a:lnTo>
                <a:lnTo>
                  <a:pt x="106" y="381"/>
                </a:lnTo>
                <a:lnTo>
                  <a:pt x="98" y="377"/>
                </a:lnTo>
                <a:lnTo>
                  <a:pt x="90" y="372"/>
                </a:lnTo>
                <a:lnTo>
                  <a:pt x="83" y="367"/>
                </a:lnTo>
                <a:lnTo>
                  <a:pt x="76" y="362"/>
                </a:lnTo>
                <a:lnTo>
                  <a:pt x="69" y="357"/>
                </a:lnTo>
                <a:lnTo>
                  <a:pt x="63" y="351"/>
                </a:lnTo>
                <a:lnTo>
                  <a:pt x="51" y="338"/>
                </a:lnTo>
                <a:lnTo>
                  <a:pt x="40" y="324"/>
                </a:lnTo>
                <a:lnTo>
                  <a:pt x="34" y="317"/>
                </a:lnTo>
                <a:lnTo>
                  <a:pt x="30" y="309"/>
                </a:lnTo>
                <a:lnTo>
                  <a:pt x="25" y="301"/>
                </a:lnTo>
                <a:lnTo>
                  <a:pt x="21" y="293"/>
                </a:lnTo>
                <a:lnTo>
                  <a:pt x="17" y="284"/>
                </a:lnTo>
                <a:lnTo>
                  <a:pt x="14" y="275"/>
                </a:lnTo>
                <a:lnTo>
                  <a:pt x="11" y="266"/>
                </a:lnTo>
                <a:lnTo>
                  <a:pt x="8" y="257"/>
                </a:lnTo>
                <a:lnTo>
                  <a:pt x="6" y="248"/>
                </a:lnTo>
                <a:lnTo>
                  <a:pt x="3" y="238"/>
                </a:lnTo>
                <a:lnTo>
                  <a:pt x="2" y="228"/>
                </a:lnTo>
                <a:lnTo>
                  <a:pt x="1" y="218"/>
                </a:lnTo>
                <a:lnTo>
                  <a:pt x="0" y="208"/>
                </a:lnTo>
                <a:lnTo>
                  <a:pt x="0" y="198"/>
                </a:lnTo>
                <a:close/>
                <a:moveTo>
                  <a:pt x="9" y="208"/>
                </a:moveTo>
                <a:lnTo>
                  <a:pt x="9" y="217"/>
                </a:lnTo>
                <a:lnTo>
                  <a:pt x="10" y="227"/>
                </a:lnTo>
                <a:lnTo>
                  <a:pt x="12" y="236"/>
                </a:lnTo>
                <a:lnTo>
                  <a:pt x="14" y="245"/>
                </a:lnTo>
                <a:lnTo>
                  <a:pt x="16" y="254"/>
                </a:lnTo>
                <a:lnTo>
                  <a:pt x="18" y="263"/>
                </a:lnTo>
                <a:lnTo>
                  <a:pt x="21" y="271"/>
                </a:lnTo>
                <a:lnTo>
                  <a:pt x="25" y="280"/>
                </a:lnTo>
                <a:lnTo>
                  <a:pt x="28" y="288"/>
                </a:lnTo>
                <a:lnTo>
                  <a:pt x="32" y="296"/>
                </a:lnTo>
                <a:lnTo>
                  <a:pt x="36" y="303"/>
                </a:lnTo>
                <a:lnTo>
                  <a:pt x="41" y="311"/>
                </a:lnTo>
                <a:lnTo>
                  <a:pt x="46" y="318"/>
                </a:lnTo>
                <a:lnTo>
                  <a:pt x="56" y="331"/>
                </a:lnTo>
                <a:lnTo>
                  <a:pt x="68" y="343"/>
                </a:lnTo>
                <a:lnTo>
                  <a:pt x="74" y="349"/>
                </a:lnTo>
                <a:lnTo>
                  <a:pt x="81" y="354"/>
                </a:lnTo>
                <a:lnTo>
                  <a:pt x="87" y="359"/>
                </a:lnTo>
                <a:lnTo>
                  <a:pt x="94" y="364"/>
                </a:lnTo>
                <a:lnTo>
                  <a:pt x="101" y="368"/>
                </a:lnTo>
                <a:lnTo>
                  <a:pt x="109" y="372"/>
                </a:lnTo>
                <a:lnTo>
                  <a:pt x="116" y="375"/>
                </a:lnTo>
                <a:lnTo>
                  <a:pt x="124" y="378"/>
                </a:lnTo>
                <a:lnTo>
                  <a:pt x="131" y="381"/>
                </a:lnTo>
                <a:lnTo>
                  <a:pt x="139" y="383"/>
                </a:lnTo>
                <a:lnTo>
                  <a:pt x="147" y="384"/>
                </a:lnTo>
                <a:lnTo>
                  <a:pt x="156" y="386"/>
                </a:lnTo>
                <a:lnTo>
                  <a:pt x="164" y="386"/>
                </a:lnTo>
                <a:lnTo>
                  <a:pt x="172" y="387"/>
                </a:lnTo>
                <a:lnTo>
                  <a:pt x="181" y="386"/>
                </a:lnTo>
                <a:lnTo>
                  <a:pt x="189" y="386"/>
                </a:lnTo>
                <a:lnTo>
                  <a:pt x="198" y="384"/>
                </a:lnTo>
                <a:lnTo>
                  <a:pt x="206" y="383"/>
                </a:lnTo>
                <a:lnTo>
                  <a:pt x="214" y="381"/>
                </a:lnTo>
                <a:lnTo>
                  <a:pt x="221" y="378"/>
                </a:lnTo>
                <a:lnTo>
                  <a:pt x="229" y="375"/>
                </a:lnTo>
                <a:lnTo>
                  <a:pt x="236" y="372"/>
                </a:lnTo>
                <a:lnTo>
                  <a:pt x="244" y="368"/>
                </a:lnTo>
                <a:lnTo>
                  <a:pt x="251" y="364"/>
                </a:lnTo>
                <a:lnTo>
                  <a:pt x="258" y="359"/>
                </a:lnTo>
                <a:lnTo>
                  <a:pt x="264" y="354"/>
                </a:lnTo>
                <a:lnTo>
                  <a:pt x="271" y="349"/>
                </a:lnTo>
                <a:lnTo>
                  <a:pt x="277" y="344"/>
                </a:lnTo>
                <a:lnTo>
                  <a:pt x="289" y="331"/>
                </a:lnTo>
                <a:lnTo>
                  <a:pt x="299" y="318"/>
                </a:lnTo>
                <a:lnTo>
                  <a:pt x="304" y="311"/>
                </a:lnTo>
                <a:lnTo>
                  <a:pt x="309" y="303"/>
                </a:lnTo>
                <a:lnTo>
                  <a:pt x="313" y="296"/>
                </a:lnTo>
                <a:lnTo>
                  <a:pt x="317" y="288"/>
                </a:lnTo>
                <a:lnTo>
                  <a:pt x="321" y="280"/>
                </a:lnTo>
                <a:lnTo>
                  <a:pt x="324" y="271"/>
                </a:lnTo>
                <a:lnTo>
                  <a:pt x="327" y="263"/>
                </a:lnTo>
                <a:lnTo>
                  <a:pt x="329" y="254"/>
                </a:lnTo>
                <a:lnTo>
                  <a:pt x="332" y="245"/>
                </a:lnTo>
                <a:lnTo>
                  <a:pt x="333" y="236"/>
                </a:lnTo>
                <a:lnTo>
                  <a:pt x="335" y="227"/>
                </a:lnTo>
                <a:lnTo>
                  <a:pt x="336" y="217"/>
                </a:lnTo>
                <a:lnTo>
                  <a:pt x="337" y="208"/>
                </a:lnTo>
                <a:lnTo>
                  <a:pt x="337" y="198"/>
                </a:lnTo>
                <a:lnTo>
                  <a:pt x="337" y="188"/>
                </a:lnTo>
                <a:lnTo>
                  <a:pt x="336" y="179"/>
                </a:lnTo>
                <a:lnTo>
                  <a:pt x="335" y="169"/>
                </a:lnTo>
                <a:lnTo>
                  <a:pt x="333" y="160"/>
                </a:lnTo>
                <a:lnTo>
                  <a:pt x="332" y="151"/>
                </a:lnTo>
                <a:lnTo>
                  <a:pt x="329" y="142"/>
                </a:lnTo>
                <a:lnTo>
                  <a:pt x="327" y="133"/>
                </a:lnTo>
                <a:lnTo>
                  <a:pt x="324" y="125"/>
                </a:lnTo>
                <a:lnTo>
                  <a:pt x="321" y="116"/>
                </a:lnTo>
                <a:lnTo>
                  <a:pt x="317" y="108"/>
                </a:lnTo>
                <a:lnTo>
                  <a:pt x="313" y="100"/>
                </a:lnTo>
                <a:lnTo>
                  <a:pt x="309" y="93"/>
                </a:lnTo>
                <a:lnTo>
                  <a:pt x="304" y="85"/>
                </a:lnTo>
                <a:lnTo>
                  <a:pt x="299" y="78"/>
                </a:lnTo>
                <a:lnTo>
                  <a:pt x="289" y="65"/>
                </a:lnTo>
                <a:lnTo>
                  <a:pt x="277" y="52"/>
                </a:lnTo>
                <a:lnTo>
                  <a:pt x="271" y="47"/>
                </a:lnTo>
                <a:lnTo>
                  <a:pt x="264" y="42"/>
                </a:lnTo>
                <a:lnTo>
                  <a:pt x="258" y="37"/>
                </a:lnTo>
                <a:lnTo>
                  <a:pt x="251" y="32"/>
                </a:lnTo>
                <a:lnTo>
                  <a:pt x="244" y="28"/>
                </a:lnTo>
                <a:lnTo>
                  <a:pt x="237" y="24"/>
                </a:lnTo>
                <a:lnTo>
                  <a:pt x="229" y="21"/>
                </a:lnTo>
                <a:lnTo>
                  <a:pt x="221" y="18"/>
                </a:lnTo>
                <a:lnTo>
                  <a:pt x="214" y="15"/>
                </a:lnTo>
                <a:lnTo>
                  <a:pt x="206" y="13"/>
                </a:lnTo>
                <a:lnTo>
                  <a:pt x="198" y="11"/>
                </a:lnTo>
                <a:lnTo>
                  <a:pt x="190" y="10"/>
                </a:lnTo>
                <a:lnTo>
                  <a:pt x="181" y="10"/>
                </a:lnTo>
                <a:lnTo>
                  <a:pt x="173" y="9"/>
                </a:lnTo>
                <a:lnTo>
                  <a:pt x="164" y="10"/>
                </a:lnTo>
                <a:lnTo>
                  <a:pt x="156" y="10"/>
                </a:lnTo>
                <a:lnTo>
                  <a:pt x="148" y="11"/>
                </a:lnTo>
                <a:lnTo>
                  <a:pt x="140" y="13"/>
                </a:lnTo>
                <a:lnTo>
                  <a:pt x="132" y="15"/>
                </a:lnTo>
                <a:lnTo>
                  <a:pt x="124" y="18"/>
                </a:lnTo>
                <a:lnTo>
                  <a:pt x="116" y="21"/>
                </a:lnTo>
                <a:lnTo>
                  <a:pt x="109" y="24"/>
                </a:lnTo>
                <a:lnTo>
                  <a:pt x="101" y="28"/>
                </a:lnTo>
                <a:lnTo>
                  <a:pt x="94" y="32"/>
                </a:lnTo>
                <a:lnTo>
                  <a:pt x="87" y="37"/>
                </a:lnTo>
                <a:lnTo>
                  <a:pt x="81" y="41"/>
                </a:lnTo>
                <a:lnTo>
                  <a:pt x="74" y="47"/>
                </a:lnTo>
                <a:lnTo>
                  <a:pt x="68" y="52"/>
                </a:lnTo>
                <a:lnTo>
                  <a:pt x="57" y="64"/>
                </a:lnTo>
                <a:lnTo>
                  <a:pt x="46" y="78"/>
                </a:lnTo>
                <a:lnTo>
                  <a:pt x="41" y="85"/>
                </a:lnTo>
                <a:lnTo>
                  <a:pt x="36" y="92"/>
                </a:lnTo>
                <a:lnTo>
                  <a:pt x="32" y="100"/>
                </a:lnTo>
                <a:lnTo>
                  <a:pt x="28" y="108"/>
                </a:lnTo>
                <a:lnTo>
                  <a:pt x="25" y="116"/>
                </a:lnTo>
                <a:lnTo>
                  <a:pt x="21" y="124"/>
                </a:lnTo>
                <a:lnTo>
                  <a:pt x="18" y="133"/>
                </a:lnTo>
                <a:lnTo>
                  <a:pt x="16" y="142"/>
                </a:lnTo>
                <a:lnTo>
                  <a:pt x="14" y="151"/>
                </a:lnTo>
                <a:lnTo>
                  <a:pt x="12" y="160"/>
                </a:lnTo>
                <a:lnTo>
                  <a:pt x="10" y="169"/>
                </a:lnTo>
                <a:lnTo>
                  <a:pt x="9" y="179"/>
                </a:lnTo>
                <a:lnTo>
                  <a:pt x="9" y="188"/>
                </a:lnTo>
                <a:lnTo>
                  <a:pt x="8" y="198"/>
                </a:lnTo>
                <a:lnTo>
                  <a:pt x="9" y="208"/>
                </a:ln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445188" y="1491449"/>
            <a:ext cx="837827" cy="359632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7668311" y="2213942"/>
            <a:ext cx="197305" cy="129763"/>
          </a:xfrm>
          <a:custGeom>
            <a:avLst/>
            <a:gdLst>
              <a:gd name="T0" fmla="*/ 2 w 345"/>
              <a:gd name="T1" fmla="*/ 168 h 396"/>
              <a:gd name="T2" fmla="*/ 11 w 345"/>
              <a:gd name="T3" fmla="*/ 130 h 396"/>
              <a:gd name="T4" fmla="*/ 25 w 345"/>
              <a:gd name="T5" fmla="*/ 95 h 396"/>
              <a:gd name="T6" fmla="*/ 50 w 345"/>
              <a:gd name="T7" fmla="*/ 58 h 396"/>
              <a:gd name="T8" fmla="*/ 83 w 345"/>
              <a:gd name="T9" fmla="*/ 28 h 396"/>
              <a:gd name="T10" fmla="*/ 113 w 345"/>
              <a:gd name="T11" fmla="*/ 12 h 396"/>
              <a:gd name="T12" fmla="*/ 146 w 345"/>
              <a:gd name="T13" fmla="*/ 2 h 396"/>
              <a:gd name="T14" fmla="*/ 181 w 345"/>
              <a:gd name="T15" fmla="*/ 0 h 396"/>
              <a:gd name="T16" fmla="*/ 216 w 345"/>
              <a:gd name="T17" fmla="*/ 6 h 396"/>
              <a:gd name="T18" fmla="*/ 247 w 345"/>
              <a:gd name="T19" fmla="*/ 19 h 396"/>
              <a:gd name="T20" fmla="*/ 276 w 345"/>
              <a:gd name="T21" fmla="*/ 39 h 396"/>
              <a:gd name="T22" fmla="*/ 311 w 345"/>
              <a:gd name="T23" fmla="*/ 79 h 396"/>
              <a:gd name="T24" fmla="*/ 328 w 345"/>
              <a:gd name="T25" fmla="*/ 112 h 396"/>
              <a:gd name="T26" fmla="*/ 340 w 345"/>
              <a:gd name="T27" fmla="*/ 148 h 396"/>
              <a:gd name="T28" fmla="*/ 345 w 345"/>
              <a:gd name="T29" fmla="*/ 188 h 396"/>
              <a:gd name="T30" fmla="*/ 343 w 345"/>
              <a:gd name="T31" fmla="*/ 228 h 396"/>
              <a:gd name="T32" fmla="*/ 335 w 345"/>
              <a:gd name="T33" fmla="*/ 266 h 396"/>
              <a:gd name="T34" fmla="*/ 320 w 345"/>
              <a:gd name="T35" fmla="*/ 301 h 396"/>
              <a:gd name="T36" fmla="*/ 295 w 345"/>
              <a:gd name="T37" fmla="*/ 338 h 396"/>
              <a:gd name="T38" fmla="*/ 262 w 345"/>
              <a:gd name="T39" fmla="*/ 367 h 396"/>
              <a:gd name="T40" fmla="*/ 232 w 345"/>
              <a:gd name="T41" fmla="*/ 384 h 396"/>
              <a:gd name="T42" fmla="*/ 199 w 345"/>
              <a:gd name="T43" fmla="*/ 394 h 396"/>
              <a:gd name="T44" fmla="*/ 164 w 345"/>
              <a:gd name="T45" fmla="*/ 396 h 396"/>
              <a:gd name="T46" fmla="*/ 130 w 345"/>
              <a:gd name="T47" fmla="*/ 390 h 396"/>
              <a:gd name="T48" fmla="*/ 98 w 345"/>
              <a:gd name="T49" fmla="*/ 377 h 396"/>
              <a:gd name="T50" fmla="*/ 69 w 345"/>
              <a:gd name="T51" fmla="*/ 357 h 396"/>
              <a:gd name="T52" fmla="*/ 34 w 345"/>
              <a:gd name="T53" fmla="*/ 317 h 396"/>
              <a:gd name="T54" fmla="*/ 17 w 345"/>
              <a:gd name="T55" fmla="*/ 284 h 396"/>
              <a:gd name="T56" fmla="*/ 6 w 345"/>
              <a:gd name="T57" fmla="*/ 248 h 396"/>
              <a:gd name="T58" fmla="*/ 0 w 345"/>
              <a:gd name="T59" fmla="*/ 208 h 396"/>
              <a:gd name="T60" fmla="*/ 10 w 345"/>
              <a:gd name="T61" fmla="*/ 227 h 396"/>
              <a:gd name="T62" fmla="*/ 18 w 345"/>
              <a:gd name="T63" fmla="*/ 263 h 396"/>
              <a:gd name="T64" fmla="*/ 32 w 345"/>
              <a:gd name="T65" fmla="*/ 296 h 396"/>
              <a:gd name="T66" fmla="*/ 56 w 345"/>
              <a:gd name="T67" fmla="*/ 331 h 396"/>
              <a:gd name="T68" fmla="*/ 87 w 345"/>
              <a:gd name="T69" fmla="*/ 359 h 396"/>
              <a:gd name="T70" fmla="*/ 116 w 345"/>
              <a:gd name="T71" fmla="*/ 375 h 396"/>
              <a:gd name="T72" fmla="*/ 147 w 345"/>
              <a:gd name="T73" fmla="*/ 384 h 396"/>
              <a:gd name="T74" fmla="*/ 181 w 345"/>
              <a:gd name="T75" fmla="*/ 386 h 396"/>
              <a:gd name="T76" fmla="*/ 214 w 345"/>
              <a:gd name="T77" fmla="*/ 381 h 396"/>
              <a:gd name="T78" fmla="*/ 244 w 345"/>
              <a:gd name="T79" fmla="*/ 368 h 396"/>
              <a:gd name="T80" fmla="*/ 271 w 345"/>
              <a:gd name="T81" fmla="*/ 349 h 396"/>
              <a:gd name="T82" fmla="*/ 304 w 345"/>
              <a:gd name="T83" fmla="*/ 311 h 396"/>
              <a:gd name="T84" fmla="*/ 321 w 345"/>
              <a:gd name="T85" fmla="*/ 280 h 396"/>
              <a:gd name="T86" fmla="*/ 332 w 345"/>
              <a:gd name="T87" fmla="*/ 245 h 396"/>
              <a:gd name="T88" fmla="*/ 337 w 345"/>
              <a:gd name="T89" fmla="*/ 208 h 396"/>
              <a:gd name="T90" fmla="*/ 335 w 345"/>
              <a:gd name="T91" fmla="*/ 169 h 396"/>
              <a:gd name="T92" fmla="*/ 327 w 345"/>
              <a:gd name="T93" fmla="*/ 133 h 396"/>
              <a:gd name="T94" fmla="*/ 313 w 345"/>
              <a:gd name="T95" fmla="*/ 100 h 396"/>
              <a:gd name="T96" fmla="*/ 289 w 345"/>
              <a:gd name="T97" fmla="*/ 65 h 396"/>
              <a:gd name="T98" fmla="*/ 258 w 345"/>
              <a:gd name="T99" fmla="*/ 37 h 396"/>
              <a:gd name="T100" fmla="*/ 229 w 345"/>
              <a:gd name="T101" fmla="*/ 21 h 396"/>
              <a:gd name="T102" fmla="*/ 198 w 345"/>
              <a:gd name="T103" fmla="*/ 11 h 396"/>
              <a:gd name="T104" fmla="*/ 164 w 345"/>
              <a:gd name="T105" fmla="*/ 10 h 396"/>
              <a:gd name="T106" fmla="*/ 132 w 345"/>
              <a:gd name="T107" fmla="*/ 15 h 396"/>
              <a:gd name="T108" fmla="*/ 101 w 345"/>
              <a:gd name="T109" fmla="*/ 28 h 396"/>
              <a:gd name="T110" fmla="*/ 74 w 345"/>
              <a:gd name="T111" fmla="*/ 47 h 396"/>
              <a:gd name="T112" fmla="*/ 41 w 345"/>
              <a:gd name="T113" fmla="*/ 85 h 396"/>
              <a:gd name="T114" fmla="*/ 25 w 345"/>
              <a:gd name="T115" fmla="*/ 116 h 396"/>
              <a:gd name="T116" fmla="*/ 14 w 345"/>
              <a:gd name="T117" fmla="*/ 151 h 396"/>
              <a:gd name="T118" fmla="*/ 9 w 345"/>
              <a:gd name="T119" fmla="*/ 188 h 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45" h="396">
                <a:moveTo>
                  <a:pt x="0" y="198"/>
                </a:moveTo>
                <a:lnTo>
                  <a:pt x="0" y="188"/>
                </a:lnTo>
                <a:lnTo>
                  <a:pt x="1" y="178"/>
                </a:lnTo>
                <a:lnTo>
                  <a:pt x="2" y="168"/>
                </a:lnTo>
                <a:lnTo>
                  <a:pt x="3" y="158"/>
                </a:lnTo>
                <a:lnTo>
                  <a:pt x="5" y="148"/>
                </a:lnTo>
                <a:lnTo>
                  <a:pt x="8" y="139"/>
                </a:lnTo>
                <a:lnTo>
                  <a:pt x="11" y="130"/>
                </a:lnTo>
                <a:lnTo>
                  <a:pt x="14" y="121"/>
                </a:lnTo>
                <a:lnTo>
                  <a:pt x="17" y="112"/>
                </a:lnTo>
                <a:lnTo>
                  <a:pt x="21" y="104"/>
                </a:lnTo>
                <a:lnTo>
                  <a:pt x="25" y="95"/>
                </a:lnTo>
                <a:lnTo>
                  <a:pt x="29" y="87"/>
                </a:lnTo>
                <a:lnTo>
                  <a:pt x="34" y="79"/>
                </a:lnTo>
                <a:lnTo>
                  <a:pt x="39" y="72"/>
                </a:lnTo>
                <a:lnTo>
                  <a:pt x="50" y="58"/>
                </a:lnTo>
                <a:lnTo>
                  <a:pt x="63" y="45"/>
                </a:lnTo>
                <a:lnTo>
                  <a:pt x="69" y="39"/>
                </a:lnTo>
                <a:lnTo>
                  <a:pt x="76" y="34"/>
                </a:lnTo>
                <a:lnTo>
                  <a:pt x="83" y="28"/>
                </a:lnTo>
                <a:lnTo>
                  <a:pt x="90" y="24"/>
                </a:lnTo>
                <a:lnTo>
                  <a:pt x="98" y="19"/>
                </a:lnTo>
                <a:lnTo>
                  <a:pt x="105" y="15"/>
                </a:lnTo>
                <a:lnTo>
                  <a:pt x="113" y="12"/>
                </a:lnTo>
                <a:lnTo>
                  <a:pt x="121" y="9"/>
                </a:lnTo>
                <a:lnTo>
                  <a:pt x="129" y="6"/>
                </a:lnTo>
                <a:lnTo>
                  <a:pt x="138" y="4"/>
                </a:lnTo>
                <a:lnTo>
                  <a:pt x="146" y="2"/>
                </a:lnTo>
                <a:lnTo>
                  <a:pt x="155" y="1"/>
                </a:lnTo>
                <a:lnTo>
                  <a:pt x="164" y="0"/>
                </a:lnTo>
                <a:lnTo>
                  <a:pt x="172" y="0"/>
                </a:lnTo>
                <a:lnTo>
                  <a:pt x="181" y="0"/>
                </a:lnTo>
                <a:lnTo>
                  <a:pt x="190" y="1"/>
                </a:lnTo>
                <a:lnTo>
                  <a:pt x="199" y="2"/>
                </a:lnTo>
                <a:lnTo>
                  <a:pt x="207" y="4"/>
                </a:lnTo>
                <a:lnTo>
                  <a:pt x="216" y="6"/>
                </a:lnTo>
                <a:lnTo>
                  <a:pt x="224" y="9"/>
                </a:lnTo>
                <a:lnTo>
                  <a:pt x="232" y="12"/>
                </a:lnTo>
                <a:lnTo>
                  <a:pt x="240" y="15"/>
                </a:lnTo>
                <a:lnTo>
                  <a:pt x="247" y="19"/>
                </a:lnTo>
                <a:lnTo>
                  <a:pt x="255" y="24"/>
                </a:lnTo>
                <a:lnTo>
                  <a:pt x="262" y="28"/>
                </a:lnTo>
                <a:lnTo>
                  <a:pt x="269" y="33"/>
                </a:lnTo>
                <a:lnTo>
                  <a:pt x="276" y="39"/>
                </a:lnTo>
                <a:lnTo>
                  <a:pt x="282" y="45"/>
                </a:lnTo>
                <a:lnTo>
                  <a:pt x="294" y="58"/>
                </a:lnTo>
                <a:lnTo>
                  <a:pt x="306" y="72"/>
                </a:lnTo>
                <a:lnTo>
                  <a:pt x="311" y="79"/>
                </a:lnTo>
                <a:lnTo>
                  <a:pt x="316" y="87"/>
                </a:lnTo>
                <a:lnTo>
                  <a:pt x="320" y="95"/>
                </a:lnTo>
                <a:lnTo>
                  <a:pt x="324" y="103"/>
                </a:lnTo>
                <a:lnTo>
                  <a:pt x="328" y="112"/>
                </a:lnTo>
                <a:lnTo>
                  <a:pt x="332" y="121"/>
                </a:lnTo>
                <a:lnTo>
                  <a:pt x="335" y="130"/>
                </a:lnTo>
                <a:lnTo>
                  <a:pt x="337" y="139"/>
                </a:lnTo>
                <a:lnTo>
                  <a:pt x="340" y="148"/>
                </a:lnTo>
                <a:lnTo>
                  <a:pt x="342" y="158"/>
                </a:lnTo>
                <a:lnTo>
                  <a:pt x="343" y="168"/>
                </a:lnTo>
                <a:lnTo>
                  <a:pt x="344" y="178"/>
                </a:lnTo>
                <a:lnTo>
                  <a:pt x="345" y="188"/>
                </a:lnTo>
                <a:lnTo>
                  <a:pt x="345" y="198"/>
                </a:lnTo>
                <a:lnTo>
                  <a:pt x="345" y="208"/>
                </a:lnTo>
                <a:lnTo>
                  <a:pt x="344" y="218"/>
                </a:lnTo>
                <a:lnTo>
                  <a:pt x="343" y="228"/>
                </a:lnTo>
                <a:lnTo>
                  <a:pt x="342" y="238"/>
                </a:lnTo>
                <a:lnTo>
                  <a:pt x="340" y="247"/>
                </a:lnTo>
                <a:lnTo>
                  <a:pt x="337" y="257"/>
                </a:lnTo>
                <a:lnTo>
                  <a:pt x="335" y="266"/>
                </a:lnTo>
                <a:lnTo>
                  <a:pt x="332" y="275"/>
                </a:lnTo>
                <a:lnTo>
                  <a:pt x="328" y="284"/>
                </a:lnTo>
                <a:lnTo>
                  <a:pt x="324" y="292"/>
                </a:lnTo>
                <a:lnTo>
                  <a:pt x="320" y="301"/>
                </a:lnTo>
                <a:lnTo>
                  <a:pt x="316" y="309"/>
                </a:lnTo>
                <a:lnTo>
                  <a:pt x="311" y="316"/>
                </a:lnTo>
                <a:lnTo>
                  <a:pt x="306" y="324"/>
                </a:lnTo>
                <a:lnTo>
                  <a:pt x="295" y="338"/>
                </a:lnTo>
                <a:lnTo>
                  <a:pt x="282" y="351"/>
                </a:lnTo>
                <a:lnTo>
                  <a:pt x="276" y="357"/>
                </a:lnTo>
                <a:lnTo>
                  <a:pt x="269" y="362"/>
                </a:lnTo>
                <a:lnTo>
                  <a:pt x="262" y="367"/>
                </a:lnTo>
                <a:lnTo>
                  <a:pt x="255" y="372"/>
                </a:lnTo>
                <a:lnTo>
                  <a:pt x="247" y="377"/>
                </a:lnTo>
                <a:lnTo>
                  <a:pt x="240" y="380"/>
                </a:lnTo>
                <a:lnTo>
                  <a:pt x="232" y="384"/>
                </a:lnTo>
                <a:lnTo>
                  <a:pt x="224" y="387"/>
                </a:lnTo>
                <a:lnTo>
                  <a:pt x="216" y="390"/>
                </a:lnTo>
                <a:lnTo>
                  <a:pt x="207" y="392"/>
                </a:lnTo>
                <a:lnTo>
                  <a:pt x="199" y="394"/>
                </a:lnTo>
                <a:lnTo>
                  <a:pt x="190" y="395"/>
                </a:lnTo>
                <a:lnTo>
                  <a:pt x="182" y="396"/>
                </a:lnTo>
                <a:lnTo>
                  <a:pt x="173" y="396"/>
                </a:lnTo>
                <a:lnTo>
                  <a:pt x="164" y="396"/>
                </a:lnTo>
                <a:lnTo>
                  <a:pt x="155" y="395"/>
                </a:lnTo>
                <a:lnTo>
                  <a:pt x="146" y="394"/>
                </a:lnTo>
                <a:lnTo>
                  <a:pt x="138" y="392"/>
                </a:lnTo>
                <a:lnTo>
                  <a:pt x="130" y="390"/>
                </a:lnTo>
                <a:lnTo>
                  <a:pt x="121" y="387"/>
                </a:lnTo>
                <a:lnTo>
                  <a:pt x="113" y="384"/>
                </a:lnTo>
                <a:lnTo>
                  <a:pt x="106" y="381"/>
                </a:lnTo>
                <a:lnTo>
                  <a:pt x="98" y="377"/>
                </a:lnTo>
                <a:lnTo>
                  <a:pt x="90" y="372"/>
                </a:lnTo>
                <a:lnTo>
                  <a:pt x="83" y="367"/>
                </a:lnTo>
                <a:lnTo>
                  <a:pt x="76" y="362"/>
                </a:lnTo>
                <a:lnTo>
                  <a:pt x="69" y="357"/>
                </a:lnTo>
                <a:lnTo>
                  <a:pt x="63" y="351"/>
                </a:lnTo>
                <a:lnTo>
                  <a:pt x="51" y="338"/>
                </a:lnTo>
                <a:lnTo>
                  <a:pt x="40" y="324"/>
                </a:lnTo>
                <a:lnTo>
                  <a:pt x="34" y="317"/>
                </a:lnTo>
                <a:lnTo>
                  <a:pt x="30" y="309"/>
                </a:lnTo>
                <a:lnTo>
                  <a:pt x="25" y="301"/>
                </a:lnTo>
                <a:lnTo>
                  <a:pt x="21" y="293"/>
                </a:lnTo>
                <a:lnTo>
                  <a:pt x="17" y="284"/>
                </a:lnTo>
                <a:lnTo>
                  <a:pt x="14" y="275"/>
                </a:lnTo>
                <a:lnTo>
                  <a:pt x="11" y="266"/>
                </a:lnTo>
                <a:lnTo>
                  <a:pt x="8" y="257"/>
                </a:lnTo>
                <a:lnTo>
                  <a:pt x="6" y="248"/>
                </a:lnTo>
                <a:lnTo>
                  <a:pt x="3" y="238"/>
                </a:lnTo>
                <a:lnTo>
                  <a:pt x="2" y="228"/>
                </a:lnTo>
                <a:lnTo>
                  <a:pt x="1" y="218"/>
                </a:lnTo>
                <a:lnTo>
                  <a:pt x="0" y="208"/>
                </a:lnTo>
                <a:lnTo>
                  <a:pt x="0" y="198"/>
                </a:lnTo>
                <a:close/>
                <a:moveTo>
                  <a:pt x="9" y="208"/>
                </a:moveTo>
                <a:lnTo>
                  <a:pt x="9" y="217"/>
                </a:lnTo>
                <a:lnTo>
                  <a:pt x="10" y="227"/>
                </a:lnTo>
                <a:lnTo>
                  <a:pt x="12" y="236"/>
                </a:lnTo>
                <a:lnTo>
                  <a:pt x="14" y="245"/>
                </a:lnTo>
                <a:lnTo>
                  <a:pt x="16" y="254"/>
                </a:lnTo>
                <a:lnTo>
                  <a:pt x="18" y="263"/>
                </a:lnTo>
                <a:lnTo>
                  <a:pt x="21" y="271"/>
                </a:lnTo>
                <a:lnTo>
                  <a:pt x="25" y="280"/>
                </a:lnTo>
                <a:lnTo>
                  <a:pt x="28" y="288"/>
                </a:lnTo>
                <a:lnTo>
                  <a:pt x="32" y="296"/>
                </a:lnTo>
                <a:lnTo>
                  <a:pt x="36" y="303"/>
                </a:lnTo>
                <a:lnTo>
                  <a:pt x="41" y="311"/>
                </a:lnTo>
                <a:lnTo>
                  <a:pt x="46" y="318"/>
                </a:lnTo>
                <a:lnTo>
                  <a:pt x="56" y="331"/>
                </a:lnTo>
                <a:lnTo>
                  <a:pt x="68" y="343"/>
                </a:lnTo>
                <a:lnTo>
                  <a:pt x="74" y="349"/>
                </a:lnTo>
                <a:lnTo>
                  <a:pt x="81" y="354"/>
                </a:lnTo>
                <a:lnTo>
                  <a:pt x="87" y="359"/>
                </a:lnTo>
                <a:lnTo>
                  <a:pt x="94" y="364"/>
                </a:lnTo>
                <a:lnTo>
                  <a:pt x="101" y="368"/>
                </a:lnTo>
                <a:lnTo>
                  <a:pt x="109" y="372"/>
                </a:lnTo>
                <a:lnTo>
                  <a:pt x="116" y="375"/>
                </a:lnTo>
                <a:lnTo>
                  <a:pt x="124" y="378"/>
                </a:lnTo>
                <a:lnTo>
                  <a:pt x="131" y="381"/>
                </a:lnTo>
                <a:lnTo>
                  <a:pt x="139" y="383"/>
                </a:lnTo>
                <a:lnTo>
                  <a:pt x="147" y="384"/>
                </a:lnTo>
                <a:lnTo>
                  <a:pt x="156" y="386"/>
                </a:lnTo>
                <a:lnTo>
                  <a:pt x="164" y="386"/>
                </a:lnTo>
                <a:lnTo>
                  <a:pt x="172" y="387"/>
                </a:lnTo>
                <a:lnTo>
                  <a:pt x="181" y="386"/>
                </a:lnTo>
                <a:lnTo>
                  <a:pt x="189" y="386"/>
                </a:lnTo>
                <a:lnTo>
                  <a:pt x="198" y="384"/>
                </a:lnTo>
                <a:lnTo>
                  <a:pt x="206" y="383"/>
                </a:lnTo>
                <a:lnTo>
                  <a:pt x="214" y="381"/>
                </a:lnTo>
                <a:lnTo>
                  <a:pt x="221" y="378"/>
                </a:lnTo>
                <a:lnTo>
                  <a:pt x="229" y="375"/>
                </a:lnTo>
                <a:lnTo>
                  <a:pt x="236" y="372"/>
                </a:lnTo>
                <a:lnTo>
                  <a:pt x="244" y="368"/>
                </a:lnTo>
                <a:lnTo>
                  <a:pt x="251" y="364"/>
                </a:lnTo>
                <a:lnTo>
                  <a:pt x="258" y="359"/>
                </a:lnTo>
                <a:lnTo>
                  <a:pt x="264" y="354"/>
                </a:lnTo>
                <a:lnTo>
                  <a:pt x="271" y="349"/>
                </a:lnTo>
                <a:lnTo>
                  <a:pt x="277" y="344"/>
                </a:lnTo>
                <a:lnTo>
                  <a:pt x="289" y="331"/>
                </a:lnTo>
                <a:lnTo>
                  <a:pt x="299" y="318"/>
                </a:lnTo>
                <a:lnTo>
                  <a:pt x="304" y="311"/>
                </a:lnTo>
                <a:lnTo>
                  <a:pt x="309" y="303"/>
                </a:lnTo>
                <a:lnTo>
                  <a:pt x="313" y="296"/>
                </a:lnTo>
                <a:lnTo>
                  <a:pt x="317" y="288"/>
                </a:lnTo>
                <a:lnTo>
                  <a:pt x="321" y="280"/>
                </a:lnTo>
                <a:lnTo>
                  <a:pt x="324" y="271"/>
                </a:lnTo>
                <a:lnTo>
                  <a:pt x="327" y="263"/>
                </a:lnTo>
                <a:lnTo>
                  <a:pt x="329" y="254"/>
                </a:lnTo>
                <a:lnTo>
                  <a:pt x="332" y="245"/>
                </a:lnTo>
                <a:lnTo>
                  <a:pt x="333" y="236"/>
                </a:lnTo>
                <a:lnTo>
                  <a:pt x="335" y="227"/>
                </a:lnTo>
                <a:lnTo>
                  <a:pt x="336" y="217"/>
                </a:lnTo>
                <a:lnTo>
                  <a:pt x="337" y="208"/>
                </a:lnTo>
                <a:lnTo>
                  <a:pt x="337" y="198"/>
                </a:lnTo>
                <a:lnTo>
                  <a:pt x="337" y="188"/>
                </a:lnTo>
                <a:lnTo>
                  <a:pt x="336" y="179"/>
                </a:lnTo>
                <a:lnTo>
                  <a:pt x="335" y="169"/>
                </a:lnTo>
                <a:lnTo>
                  <a:pt x="333" y="160"/>
                </a:lnTo>
                <a:lnTo>
                  <a:pt x="332" y="151"/>
                </a:lnTo>
                <a:lnTo>
                  <a:pt x="329" y="142"/>
                </a:lnTo>
                <a:lnTo>
                  <a:pt x="327" y="133"/>
                </a:lnTo>
                <a:lnTo>
                  <a:pt x="324" y="125"/>
                </a:lnTo>
                <a:lnTo>
                  <a:pt x="321" y="116"/>
                </a:lnTo>
                <a:lnTo>
                  <a:pt x="317" y="108"/>
                </a:lnTo>
                <a:lnTo>
                  <a:pt x="313" y="100"/>
                </a:lnTo>
                <a:lnTo>
                  <a:pt x="309" y="93"/>
                </a:lnTo>
                <a:lnTo>
                  <a:pt x="304" y="85"/>
                </a:lnTo>
                <a:lnTo>
                  <a:pt x="299" y="78"/>
                </a:lnTo>
                <a:lnTo>
                  <a:pt x="289" y="65"/>
                </a:lnTo>
                <a:lnTo>
                  <a:pt x="277" y="52"/>
                </a:lnTo>
                <a:lnTo>
                  <a:pt x="271" y="47"/>
                </a:lnTo>
                <a:lnTo>
                  <a:pt x="264" y="42"/>
                </a:lnTo>
                <a:lnTo>
                  <a:pt x="258" y="37"/>
                </a:lnTo>
                <a:lnTo>
                  <a:pt x="251" y="32"/>
                </a:lnTo>
                <a:lnTo>
                  <a:pt x="244" y="28"/>
                </a:lnTo>
                <a:lnTo>
                  <a:pt x="237" y="24"/>
                </a:lnTo>
                <a:lnTo>
                  <a:pt x="229" y="21"/>
                </a:lnTo>
                <a:lnTo>
                  <a:pt x="221" y="18"/>
                </a:lnTo>
                <a:lnTo>
                  <a:pt x="214" y="15"/>
                </a:lnTo>
                <a:lnTo>
                  <a:pt x="206" y="13"/>
                </a:lnTo>
                <a:lnTo>
                  <a:pt x="198" y="11"/>
                </a:lnTo>
                <a:lnTo>
                  <a:pt x="190" y="10"/>
                </a:lnTo>
                <a:lnTo>
                  <a:pt x="181" y="10"/>
                </a:lnTo>
                <a:lnTo>
                  <a:pt x="173" y="9"/>
                </a:lnTo>
                <a:lnTo>
                  <a:pt x="164" y="10"/>
                </a:lnTo>
                <a:lnTo>
                  <a:pt x="156" y="10"/>
                </a:lnTo>
                <a:lnTo>
                  <a:pt x="148" y="11"/>
                </a:lnTo>
                <a:lnTo>
                  <a:pt x="140" y="13"/>
                </a:lnTo>
                <a:lnTo>
                  <a:pt x="132" y="15"/>
                </a:lnTo>
                <a:lnTo>
                  <a:pt x="124" y="18"/>
                </a:lnTo>
                <a:lnTo>
                  <a:pt x="116" y="21"/>
                </a:lnTo>
                <a:lnTo>
                  <a:pt x="109" y="24"/>
                </a:lnTo>
                <a:lnTo>
                  <a:pt x="101" y="28"/>
                </a:lnTo>
                <a:lnTo>
                  <a:pt x="94" y="32"/>
                </a:lnTo>
                <a:lnTo>
                  <a:pt x="87" y="37"/>
                </a:lnTo>
                <a:lnTo>
                  <a:pt x="81" y="41"/>
                </a:lnTo>
                <a:lnTo>
                  <a:pt x="74" y="47"/>
                </a:lnTo>
                <a:lnTo>
                  <a:pt x="68" y="52"/>
                </a:lnTo>
                <a:lnTo>
                  <a:pt x="57" y="64"/>
                </a:lnTo>
                <a:lnTo>
                  <a:pt x="46" y="78"/>
                </a:lnTo>
                <a:lnTo>
                  <a:pt x="41" y="85"/>
                </a:lnTo>
                <a:lnTo>
                  <a:pt x="36" y="92"/>
                </a:lnTo>
                <a:lnTo>
                  <a:pt x="32" y="100"/>
                </a:lnTo>
                <a:lnTo>
                  <a:pt x="28" y="108"/>
                </a:lnTo>
                <a:lnTo>
                  <a:pt x="25" y="116"/>
                </a:lnTo>
                <a:lnTo>
                  <a:pt x="21" y="124"/>
                </a:lnTo>
                <a:lnTo>
                  <a:pt x="18" y="133"/>
                </a:lnTo>
                <a:lnTo>
                  <a:pt x="16" y="142"/>
                </a:lnTo>
                <a:lnTo>
                  <a:pt x="14" y="151"/>
                </a:lnTo>
                <a:lnTo>
                  <a:pt x="12" y="160"/>
                </a:lnTo>
                <a:lnTo>
                  <a:pt x="10" y="169"/>
                </a:lnTo>
                <a:lnTo>
                  <a:pt x="9" y="179"/>
                </a:lnTo>
                <a:lnTo>
                  <a:pt x="9" y="188"/>
                </a:lnTo>
                <a:lnTo>
                  <a:pt x="8" y="198"/>
                </a:lnTo>
                <a:lnTo>
                  <a:pt x="9" y="208"/>
                </a:ln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817717" y="2332975"/>
            <a:ext cx="287596" cy="303693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8038145" y="1447060"/>
            <a:ext cx="333498" cy="430654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766350" y="1077858"/>
            <a:ext cx="10872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Navigation Doppler Lidar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8127913" y="1241516"/>
            <a:ext cx="68268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Flash Lidar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560597" y="2281562"/>
            <a:ext cx="736847" cy="275207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5823751" y="2273944"/>
            <a:ext cx="9942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Doppler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Lidar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Head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7792268" y="2615067"/>
            <a:ext cx="742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Laser Altimeter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4186" y="1074197"/>
            <a:ext cx="5557422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4 helicopter flight test campaigns</a:t>
            </a:r>
          </a:p>
          <a:p>
            <a:pPr marL="285750" indent="-285750">
              <a:spcAft>
                <a:spcPts val="3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6 flights on rocket-powered free-flyer Morpheus vehicle</a:t>
            </a:r>
          </a:p>
          <a:p>
            <a:pPr marL="285750" indent="-285750">
              <a:spcAft>
                <a:spcPts val="3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Additional free-flyer tests are planned in FY 17</a:t>
            </a:r>
          </a:p>
          <a:p>
            <a:pPr marL="285750" indent="-285750">
              <a:spcAft>
                <a:spcPts val="3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Work on TRL6 system (ETU) is in progress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313894" y="-88776"/>
            <a:ext cx="6498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NDL extensively tested during different stages of its development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631718" y="2858611"/>
            <a:ext cx="4192034" cy="553998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Morpheus Flight Tests </a:t>
            </a:r>
          </a:p>
          <a:p>
            <a:pPr algn="ctr"/>
            <a:r>
              <a:rPr lang="en-US" b="1" dirty="0" smtClean="0">
                <a:latin typeface="+mn-lt"/>
              </a:rPr>
              <a:t>Shuttle Landing Facility, NASA-KSC 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044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3941" y="1276654"/>
            <a:ext cx="4480059" cy="2485697"/>
            <a:chOff x="5289331" y="3294510"/>
            <a:chExt cx="3854669" cy="1934497"/>
          </a:xfrm>
        </p:grpSpPr>
        <p:pic>
          <p:nvPicPr>
            <p:cNvPr id="3" name="Content Placeholder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9331" y="3294510"/>
              <a:ext cx="3854669" cy="180038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514616" y="4905645"/>
              <a:ext cx="3604361" cy="3233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0" dirty="0" smtClean="0"/>
                <a:t>0      10     20      30     40      50      60     70     80      90    100    110                                       </a:t>
              </a:r>
              <a:r>
                <a:rPr lang="en-US" sz="1100" dirty="0" smtClean="0"/>
                <a:t>time (s) </a:t>
              </a:r>
              <a:endParaRPr lang="en-US" sz="11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12161" y="3321226"/>
              <a:ext cx="406252" cy="17166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>
                <a:spcAft>
                  <a:spcPts val="550"/>
                </a:spcAft>
              </a:pPr>
              <a:r>
                <a:rPr lang="en-US" sz="1300" dirty="0" smtClean="0">
                  <a:latin typeface="+mn-lt"/>
                </a:rPr>
                <a:t>350</a:t>
              </a:r>
            </a:p>
            <a:p>
              <a:pPr algn="r">
                <a:spcAft>
                  <a:spcPts val="550"/>
                </a:spcAft>
              </a:pPr>
              <a:r>
                <a:rPr lang="en-US" sz="1300" dirty="0" smtClean="0">
                  <a:latin typeface="+mn-lt"/>
                </a:rPr>
                <a:t>300</a:t>
              </a:r>
            </a:p>
            <a:p>
              <a:pPr algn="r">
                <a:spcAft>
                  <a:spcPts val="500"/>
                </a:spcAft>
              </a:pPr>
              <a:r>
                <a:rPr lang="en-US" sz="1300" dirty="0" smtClean="0">
                  <a:latin typeface="+mn-lt"/>
                </a:rPr>
                <a:t>250</a:t>
              </a:r>
            </a:p>
            <a:p>
              <a:pPr algn="r">
                <a:spcAft>
                  <a:spcPts val="550"/>
                </a:spcAft>
              </a:pPr>
              <a:r>
                <a:rPr lang="en-US" sz="1300" dirty="0" smtClean="0">
                  <a:latin typeface="+mn-lt"/>
                </a:rPr>
                <a:t>200</a:t>
              </a:r>
            </a:p>
            <a:p>
              <a:pPr algn="r">
                <a:spcAft>
                  <a:spcPts val="550"/>
                </a:spcAft>
              </a:pPr>
              <a:r>
                <a:rPr lang="en-US" sz="1300" dirty="0" smtClean="0">
                  <a:latin typeface="+mn-lt"/>
                </a:rPr>
                <a:t>150</a:t>
              </a:r>
            </a:p>
            <a:p>
              <a:pPr algn="r">
                <a:spcAft>
                  <a:spcPts val="550"/>
                </a:spcAft>
              </a:pPr>
              <a:r>
                <a:rPr lang="en-US" sz="1300" dirty="0" smtClean="0">
                  <a:latin typeface="+mn-lt"/>
                </a:rPr>
                <a:t>100</a:t>
              </a:r>
            </a:p>
            <a:p>
              <a:pPr algn="r">
                <a:spcAft>
                  <a:spcPts val="500"/>
                </a:spcAft>
              </a:pPr>
              <a:r>
                <a:rPr lang="en-US" sz="1300" dirty="0" smtClean="0">
                  <a:latin typeface="+mn-lt"/>
                </a:rPr>
                <a:t>50</a:t>
              </a:r>
            </a:p>
            <a:p>
              <a:pPr algn="r">
                <a:spcAft>
                  <a:spcPts val="550"/>
                </a:spcAft>
              </a:pPr>
              <a:r>
                <a:rPr lang="en-US" sz="1300" dirty="0">
                  <a:latin typeface="+mn-lt"/>
                </a:rPr>
                <a:t>0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029200" y="3870434"/>
              <a:ext cx="78899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Range (m)</a:t>
              </a:r>
              <a:endParaRPr lang="en-US" sz="10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3471" y="1294230"/>
            <a:ext cx="4595649" cy="2502615"/>
            <a:chOff x="4280338" y="1074057"/>
            <a:chExt cx="4863662" cy="2502615"/>
          </a:xfrm>
        </p:grpSpPr>
        <p:pic>
          <p:nvPicPr>
            <p:cNvPr id="8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0338" y="1074057"/>
              <a:ext cx="4863662" cy="23368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44118" y="1108686"/>
              <a:ext cx="361760" cy="208775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/>
                <a:t>16</a:t>
              </a:r>
            </a:p>
            <a:p>
              <a:pPr algn="r">
                <a:spcAft>
                  <a:spcPts val="600"/>
                </a:spcAft>
              </a:pPr>
              <a:endParaRPr lang="en-US" sz="1200" dirty="0"/>
            </a:p>
            <a:p>
              <a:pPr algn="r"/>
              <a:r>
                <a:rPr lang="en-US" sz="1200" dirty="0" smtClean="0"/>
                <a:t>12</a:t>
              </a:r>
            </a:p>
            <a:p>
              <a:pPr algn="r">
                <a:spcAft>
                  <a:spcPts val="700"/>
                </a:spcAft>
              </a:pPr>
              <a:endParaRPr lang="en-US" sz="1200" dirty="0"/>
            </a:p>
            <a:p>
              <a:pPr algn="r"/>
              <a:r>
                <a:rPr lang="en-US" sz="1200" dirty="0" smtClean="0"/>
                <a:t>8</a:t>
              </a:r>
            </a:p>
            <a:p>
              <a:pPr algn="r">
                <a:spcAft>
                  <a:spcPts val="700"/>
                </a:spcAft>
              </a:pPr>
              <a:endParaRPr lang="en-US" sz="1200" dirty="0"/>
            </a:p>
            <a:p>
              <a:pPr algn="r"/>
              <a:r>
                <a:rPr lang="en-US" sz="1200" dirty="0" smtClean="0"/>
                <a:t>4</a:t>
              </a:r>
            </a:p>
            <a:p>
              <a:pPr algn="r">
                <a:spcAft>
                  <a:spcPts val="600"/>
                </a:spcAft>
              </a:pPr>
              <a:endParaRPr lang="en-US" sz="1200" dirty="0"/>
            </a:p>
            <a:p>
              <a:pPr algn="r"/>
              <a:r>
                <a:rPr lang="en-US" sz="1200" dirty="0" smtClean="0"/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4021574" y="1937839"/>
              <a:ext cx="10518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v</a:t>
              </a:r>
              <a:r>
                <a:rPr lang="en-US" sz="1100" dirty="0" smtClean="0"/>
                <a:t>elocity  (m/s)</a:t>
              </a:r>
              <a:endParaRPr lang="en-US" sz="11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00600" y="3168868"/>
              <a:ext cx="4185576" cy="4078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50" dirty="0" smtClean="0"/>
                <a:t>0      10      20      30      40      50      60     70      80      90    100    110 </a:t>
              </a:r>
            </a:p>
            <a:p>
              <a:r>
                <a:rPr lang="en-US" sz="1100" dirty="0"/>
                <a:t> </a:t>
              </a:r>
              <a:r>
                <a:rPr lang="en-US" sz="1100" dirty="0" smtClean="0"/>
                <a:t>                                           time (s) </a:t>
              </a:r>
              <a:endParaRPr lang="en-US" sz="11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727260" y="1192270"/>
            <a:ext cx="1605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Velocity Magnitude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168418" y="1816112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Altitude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862721" y="2060410"/>
            <a:ext cx="487065" cy="205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001" y="4145872"/>
            <a:ext cx="3040519" cy="2330806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</p:pic>
      <p:pic>
        <p:nvPicPr>
          <p:cNvPr id="17" name="Picture 16" descr="Screen Shot 2014-05-06 at 8.39.28 P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0581" y="4405130"/>
            <a:ext cx="2938588" cy="202374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5805572" y="4358220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Landing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46706" y="4208138"/>
            <a:ext cx="916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Takeoff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1306045" y="102909"/>
            <a:ext cx="65065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eaLnBrk="1" hangingPunct="1">
              <a:defRPr sz="3200" b="1">
                <a:latin typeface="+mj-lt"/>
                <a:ea typeface="ヒラギノ角ゴ Pro W3" pitchFamily="-109" charset="-128"/>
                <a:cs typeface="ヒラギノ角ゴ Pro W3" pitchFamily="-109" charset="-128"/>
              </a:defRPr>
            </a:lvl1pPr>
            <a:lvl2pPr algn="ctr" eaLnBrk="1" hangingPunct="1">
              <a:defRPr sz="2800" b="1">
                <a:solidFill>
                  <a:srgbClr val="0000FF"/>
                </a:solidFill>
                <a:latin typeface="Calibri" pitchFamily="34" charset="0"/>
                <a:ea typeface="ヒラギノ角ゴ Pro W3" pitchFamily="-109" charset="-128"/>
                <a:cs typeface="ヒラギノ角ゴ Pro W3" pitchFamily="-109" charset="-128"/>
              </a:defRPr>
            </a:lvl2pPr>
            <a:lvl3pPr algn="ctr" eaLnBrk="1" hangingPunct="1">
              <a:defRPr sz="2800" b="1">
                <a:solidFill>
                  <a:srgbClr val="0000FF"/>
                </a:solidFill>
                <a:latin typeface="Calibri" pitchFamily="34" charset="0"/>
                <a:ea typeface="ヒラギノ角ゴ Pro W3" pitchFamily="-109" charset="-128"/>
                <a:cs typeface="ヒラギノ角ゴ Pro W3" pitchFamily="-109" charset="-128"/>
              </a:defRPr>
            </a:lvl3pPr>
            <a:lvl4pPr algn="ctr" eaLnBrk="1" hangingPunct="1">
              <a:defRPr sz="2800" b="1">
                <a:solidFill>
                  <a:srgbClr val="0000FF"/>
                </a:solidFill>
                <a:latin typeface="Calibri" pitchFamily="34" charset="0"/>
                <a:ea typeface="ヒラギノ角ゴ Pro W3" pitchFamily="-109" charset="-128"/>
                <a:cs typeface="ヒラギノ角ゴ Pro W3" pitchFamily="-109" charset="-128"/>
              </a:defRPr>
            </a:lvl4pPr>
            <a:lvl5pPr algn="ctr" eaLnBrk="1" hangingPunct="1">
              <a:defRPr sz="2800" b="1">
                <a:solidFill>
                  <a:srgbClr val="0000FF"/>
                </a:solidFill>
                <a:latin typeface="Calibri" pitchFamily="34" charset="0"/>
                <a:ea typeface="ヒラギノ角ゴ Pro W3" pitchFamily="-109" charset="-128"/>
                <a:cs typeface="ヒラギノ角ゴ Pro W3" pitchFamily="-109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b="0" i="1" dirty="0" smtClean="0">
                <a:latin typeface="+mn-lt"/>
                <a:cs typeface="Arial"/>
              </a:rPr>
              <a:t>Morpheus/ALHAT Flight Data</a:t>
            </a:r>
            <a:endParaRPr lang="en-US" b="0" i="1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60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10338</TotalTime>
  <Words>1073</Words>
  <Application>Microsoft Office PowerPoint</Application>
  <PresentationFormat>On-screen Show (4:3)</PresentationFormat>
  <Paragraphs>212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MS Gothic</vt:lpstr>
      <vt:lpstr>ＭＳ Ｐゴシック</vt:lpstr>
      <vt:lpstr>Arial</vt:lpstr>
      <vt:lpstr>Calibri</vt:lpstr>
      <vt:lpstr>Symbol</vt:lpstr>
      <vt:lpstr>Times New Roman</vt:lpstr>
      <vt:lpstr>Wingdings</vt:lpstr>
      <vt:lpstr>ヒラギノ角ゴ Pro W3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ODIN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Amzajerdian</dc:creator>
  <cp:lastModifiedBy>Amzajerdian, Farzin (LARC-D208)</cp:lastModifiedBy>
  <cp:revision>616</cp:revision>
  <cp:lastPrinted>2012-10-10T15:45:18Z</cp:lastPrinted>
  <dcterms:created xsi:type="dcterms:W3CDTF">2009-09-21T19:46:38Z</dcterms:created>
  <dcterms:modified xsi:type="dcterms:W3CDTF">2017-03-22T18:13:47Z</dcterms:modified>
</cp:coreProperties>
</file>