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7" r:id="rId4"/>
    <p:sldId id="288" r:id="rId5"/>
    <p:sldId id="260" r:id="rId6"/>
    <p:sldId id="291" r:id="rId7"/>
    <p:sldId id="289" r:id="rId8"/>
    <p:sldId id="290" r:id="rId9"/>
    <p:sldId id="292" r:id="rId10"/>
    <p:sldId id="293" r:id="rId11"/>
    <p:sldId id="294" r:id="rId12"/>
    <p:sldId id="295" r:id="rId13"/>
    <p:sldId id="296" r:id="rId14"/>
    <p:sldId id="261" r:id="rId15"/>
    <p:sldId id="262" r:id="rId16"/>
    <p:sldId id="264" r:id="rId17"/>
    <p:sldId id="263" r:id="rId18"/>
    <p:sldId id="265" r:id="rId19"/>
    <p:sldId id="268" r:id="rId20"/>
    <p:sldId id="269" r:id="rId21"/>
    <p:sldId id="270" r:id="rId22"/>
    <p:sldId id="267" r:id="rId23"/>
    <p:sldId id="271" r:id="rId24"/>
    <p:sldId id="272" r:id="rId25"/>
    <p:sldId id="298" r:id="rId26"/>
    <p:sldId id="287" r:id="rId27"/>
    <p:sldId id="274" r:id="rId28"/>
    <p:sldId id="275" r:id="rId29"/>
    <p:sldId id="276" r:id="rId30"/>
    <p:sldId id="277" r:id="rId31"/>
    <p:sldId id="299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>
        <p:scale>
          <a:sx n="75" d="100"/>
          <a:sy n="75" d="100"/>
        </p:scale>
        <p:origin x="175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8675-802C-4E2F-A3F2-52E5073CD523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E8D7-FD58-4DF3-B8FA-2B37250DF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24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8675-802C-4E2F-A3F2-52E5073CD523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E8D7-FD58-4DF3-B8FA-2B37250DF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16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8675-802C-4E2F-A3F2-52E5073CD523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E8D7-FD58-4DF3-B8FA-2B37250DF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5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8675-802C-4E2F-A3F2-52E5073CD523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E8D7-FD58-4DF3-B8FA-2B37250DF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71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8675-802C-4E2F-A3F2-52E5073CD523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E8D7-FD58-4DF3-B8FA-2B37250DF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6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8675-802C-4E2F-A3F2-52E5073CD523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E8D7-FD58-4DF3-B8FA-2B37250DF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72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8675-802C-4E2F-A3F2-52E5073CD523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E8D7-FD58-4DF3-B8FA-2B37250DF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8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8675-802C-4E2F-A3F2-52E5073CD523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E8D7-FD58-4DF3-B8FA-2B37250DF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02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8675-802C-4E2F-A3F2-52E5073CD523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E8D7-FD58-4DF3-B8FA-2B37250DF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44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8675-802C-4E2F-A3F2-52E5073CD523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E8D7-FD58-4DF3-B8FA-2B37250DF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8675-802C-4E2F-A3F2-52E5073CD523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E8D7-FD58-4DF3-B8FA-2B37250DF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5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68675-802C-4E2F-A3F2-52E5073CD523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0E8D7-FD58-4DF3-B8FA-2B37250DF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3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cid:02d101d23ad0$458aab50$0201a8c0@ohandleyslaptop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cid:02d201d23ad0$458aab50$0201a8c0@ohandleyslaptop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99022"/>
            <a:ext cx="6858000" cy="1425402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normAutofit/>
          </a:bodyPr>
          <a:lstStyle/>
          <a:p>
            <a:r>
              <a:rPr lang="en-US" sz="3300" dirty="0"/>
              <a:t>NOAA’s airborne DWL on Hurricane research aircraft: 2015 -2017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40164"/>
            <a:ext cx="6858000" cy="1241822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/>
              <a:t>G. D. Emmitt,  C. </a:t>
            </a:r>
            <a:r>
              <a:rPr lang="en-US" sz="8000" dirty="0" err="1"/>
              <a:t>O’Handley</a:t>
            </a:r>
            <a:r>
              <a:rPr lang="en-US" sz="8000" dirty="0"/>
              <a:t>,  J. Zhang,  L. </a:t>
            </a:r>
            <a:r>
              <a:rPr lang="en-US" sz="8000" dirty="0" err="1"/>
              <a:t>Bucci</a:t>
            </a:r>
            <a:r>
              <a:rPr lang="en-US" sz="8000" dirty="0"/>
              <a:t> and  R. Atlas</a:t>
            </a:r>
          </a:p>
          <a:p>
            <a:endParaRPr lang="en-US" sz="8000" dirty="0"/>
          </a:p>
          <a:p>
            <a:r>
              <a:rPr lang="en-US" sz="8000" dirty="0"/>
              <a:t>Working Group on Space-based Lidar Winds</a:t>
            </a:r>
          </a:p>
          <a:p>
            <a:r>
              <a:rPr lang="en-US" sz="8000" dirty="0"/>
              <a:t>Hampton, Virginia</a:t>
            </a:r>
          </a:p>
          <a:p>
            <a:r>
              <a:rPr lang="en-US" sz="8000" dirty="0"/>
              <a:t>21-23 March, 2017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47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29" y="381000"/>
            <a:ext cx="7888942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94500" y="6211669"/>
            <a:ext cx="937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J. Zhang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253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8" y="139700"/>
            <a:ext cx="8295341" cy="64100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53200" y="6226570"/>
            <a:ext cx="937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J. Zhang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221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398380"/>
            <a:ext cx="7886700" cy="25344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Erika Case Summary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945585"/>
            <a:ext cx="7886700" cy="3887288"/>
          </a:xfrm>
        </p:spPr>
        <p:txBody>
          <a:bodyPr>
            <a:normAutofit fontScale="77500" lnSpcReduction="20000"/>
          </a:bodyPr>
          <a:lstStyle/>
          <a:p>
            <a:pPr lvl="0" fontAlgn="base"/>
            <a:r>
              <a:rPr lang="en-US" dirty="0"/>
              <a:t>Wind profile data were collected in Tropical Storm Erika (2015) by a Doppler wind </a:t>
            </a:r>
            <a:r>
              <a:rPr lang="en-US" dirty="0" err="1"/>
              <a:t>lidar</a:t>
            </a:r>
            <a:r>
              <a:rPr lang="en-US" dirty="0"/>
              <a:t> (DWL) successfully installed on NOAA P3 aircraft. </a:t>
            </a:r>
          </a:p>
          <a:p>
            <a:pPr lvl="0" fontAlgn="base"/>
            <a:r>
              <a:rPr lang="en-US" dirty="0"/>
              <a:t>Comparisons between DWL and </a:t>
            </a:r>
            <a:r>
              <a:rPr lang="en-US" dirty="0" err="1"/>
              <a:t>dropsonde</a:t>
            </a:r>
            <a:r>
              <a:rPr lang="en-US" dirty="0"/>
              <a:t> measured vertical wind profiles show good agreement.  </a:t>
            </a:r>
          </a:p>
          <a:p>
            <a:pPr lvl="0" fontAlgn="base"/>
            <a:r>
              <a:rPr lang="en-US" dirty="0"/>
              <a:t>The DWL captured the wind asymmetry above 500 m where Doppler radar data were available; the DWL also provided unique observation of boundary layer structure below 500 m with excellent data coverage. </a:t>
            </a:r>
          </a:p>
          <a:p>
            <a:pPr lvl="0" fontAlgn="base"/>
            <a:r>
              <a:rPr lang="en-US" dirty="0"/>
              <a:t>The axisymmetric boundary layer structure of Tropical Storm Erika (2015) is different from that a typical hurricane boundary layer.  </a:t>
            </a:r>
          </a:p>
          <a:p>
            <a:pPr lvl="0" fontAlgn="base"/>
            <a:r>
              <a:rPr lang="en-US" dirty="0"/>
              <a:t>The boundary-layer wind asymmetry in Erika is generally consistent with that in hurricane </a:t>
            </a:r>
            <a:r>
              <a:rPr lang="en-US" dirty="0" err="1"/>
              <a:t>dropsonde</a:t>
            </a:r>
            <a:r>
              <a:rPr lang="en-US" dirty="0"/>
              <a:t> composite in shear relative framework.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70981" y="611378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70600" y="611378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50000" y="6113781"/>
            <a:ext cx="937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J. Zhang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950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1" y="1157112"/>
            <a:ext cx="4711700" cy="43965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614" y="15744112"/>
            <a:ext cx="2398135" cy="21722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11903" y="1831879"/>
            <a:ext cx="348313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Problems with the</a:t>
            </a:r>
          </a:p>
          <a:p>
            <a:r>
              <a:rPr lang="en-US" sz="2400" dirty="0"/>
              <a:t>scanner sticking</a:t>
            </a:r>
          </a:p>
          <a:p>
            <a:r>
              <a:rPr lang="en-US" sz="2400" dirty="0"/>
              <a:t>were fixed for the 2016</a:t>
            </a:r>
          </a:p>
          <a:p>
            <a:r>
              <a:rPr lang="en-US" sz="2400" dirty="0"/>
              <a:t>season. Scanner was</a:t>
            </a:r>
          </a:p>
          <a:p>
            <a:r>
              <a:rPr lang="en-US" sz="2400" dirty="0"/>
              <a:t>operated with a 20 degree</a:t>
            </a:r>
          </a:p>
          <a:p>
            <a:r>
              <a:rPr lang="en-US" sz="2400" dirty="0"/>
              <a:t>off nadir elevation</a:t>
            </a:r>
          </a:p>
          <a:p>
            <a:r>
              <a:rPr lang="en-US" sz="2400" dirty="0"/>
              <a:t>angle and 12 azimuth </a:t>
            </a:r>
          </a:p>
          <a:p>
            <a:r>
              <a:rPr lang="en-US" sz="2400" dirty="0"/>
              <a:t>step stares.</a:t>
            </a:r>
          </a:p>
        </p:txBody>
      </p:sp>
    </p:spTree>
    <p:extLst>
      <p:ext uri="{BB962C8B-B14F-4D97-AF65-F5344CB8AC3E}">
        <p14:creationId xmlns:p14="http://schemas.microsoft.com/office/powerpoint/2010/main" val="1276402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56" y="1754841"/>
            <a:ext cx="6414248" cy="39332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3478" y="1069040"/>
            <a:ext cx="58292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/>
              <a:t>Hurricane Earl – 08/03/2016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6500" y="6261100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L. </a:t>
            </a:r>
            <a:r>
              <a:rPr lang="en-US" dirty="0" err="1"/>
              <a:t>Bucci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17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278" y="1657662"/>
            <a:ext cx="6726890" cy="40240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17409" y="2318936"/>
            <a:ext cx="931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</a:rPr>
              <a:t>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5779" y="3439086"/>
            <a:ext cx="931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</a:rPr>
              <a:t>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8723" y="3346513"/>
            <a:ext cx="931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3478" y="1069040"/>
            <a:ext cx="58292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/>
              <a:t>Hurricane Earl – 08/03/2016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3300" y="6096000"/>
            <a:ext cx="5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35700" y="6223000"/>
            <a:ext cx="888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L. </a:t>
            </a:r>
            <a:r>
              <a:rPr lang="en-US" dirty="0" err="1"/>
              <a:t>Bucci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008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d:02d101d23ad0$458aab50$0201a8c0@ohandleyslaptop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546100"/>
            <a:ext cx="7277100" cy="553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88495" y="701446"/>
            <a:ext cx="931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</a:rPr>
              <a:t>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9500" y="6083300"/>
            <a:ext cx="888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L. </a:t>
            </a:r>
            <a:r>
              <a:rPr lang="en-US" dirty="0" err="1"/>
              <a:t>Bucci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53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43" y="749300"/>
            <a:ext cx="8002345" cy="5346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811" y="1300006"/>
            <a:ext cx="931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3200" y="6235700"/>
            <a:ext cx="888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L. </a:t>
            </a:r>
            <a:r>
              <a:rPr lang="en-US" dirty="0" err="1"/>
              <a:t>Bucci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745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d:02d201d23ad0$458aab50$0201a8c0@ohandleyslaptop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508000"/>
            <a:ext cx="7442200" cy="50949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9197" y="1268731"/>
            <a:ext cx="931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</a:rPr>
              <a:t>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5943600"/>
            <a:ext cx="888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L. </a:t>
            </a:r>
            <a:r>
              <a:rPr lang="en-US" dirty="0" err="1"/>
              <a:t>Bucci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12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1" y="1729104"/>
            <a:ext cx="4908550" cy="436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Verification– DWL/GPS speed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2CE9-2333-4A46-8B4E-01C34DA6BF1E}" type="slidenum">
              <a:rPr lang="en-US" smtClean="0"/>
              <a:pPr/>
              <a:t>19</a:t>
            </a:fld>
            <a:r>
              <a:rPr lang="en-US" dirty="0"/>
              <a:t>/15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5451959" y="3396324"/>
            <a:ext cx="297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Color indicates distance in km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9355" y="4000501"/>
            <a:ext cx="1654245" cy="99257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5km or less:</a:t>
            </a:r>
          </a:p>
          <a:p>
            <a:r>
              <a:rPr lang="fr-FR" sz="1350" dirty="0"/>
              <a:t>y=1.0622*x - 0.6162</a:t>
            </a:r>
          </a:p>
          <a:p>
            <a:r>
              <a:rPr lang="fr-FR" sz="1350" dirty="0"/>
              <a:t>n=114</a:t>
            </a:r>
          </a:p>
          <a:p>
            <a:r>
              <a:rPr lang="fr-FR" sz="1350" dirty="0" err="1"/>
              <a:t>corr</a:t>
            </a:r>
            <a:r>
              <a:rPr lang="fr-FR" sz="1350" dirty="0"/>
              <a:t>=0.9914</a:t>
            </a:r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2647427" y="2171701"/>
            <a:ext cx="180369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dirty="0"/>
              <a:t>y=1.0116*x + 0.5672</a:t>
            </a:r>
          </a:p>
          <a:p>
            <a:r>
              <a:rPr lang="fr-FR" sz="1500" dirty="0"/>
              <a:t>n=251</a:t>
            </a:r>
          </a:p>
          <a:p>
            <a:r>
              <a:rPr lang="fr-FR" sz="1500" dirty="0" err="1"/>
              <a:t>corr</a:t>
            </a:r>
            <a:r>
              <a:rPr lang="fr-FR" sz="1500" dirty="0"/>
              <a:t>=0.9537</a:t>
            </a:r>
            <a:endParaRPr lang="en-US" sz="1500" dirty="0"/>
          </a:p>
        </p:txBody>
      </p:sp>
      <p:sp>
        <p:nvSpPr>
          <p:cNvPr id="3" name="TextBox 2"/>
          <p:cNvSpPr txBox="1"/>
          <p:nvPr/>
        </p:nvSpPr>
        <p:spPr>
          <a:xfrm>
            <a:off x="6070600" y="6096806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L. </a:t>
            </a:r>
            <a:r>
              <a:rPr lang="en-US" dirty="0" err="1"/>
              <a:t>Bucci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808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Description of the P3DWL</a:t>
            </a:r>
          </a:p>
          <a:p>
            <a:r>
              <a:rPr lang="en-US" dirty="0"/>
              <a:t>2015 flights</a:t>
            </a:r>
          </a:p>
          <a:p>
            <a:pPr lvl="1"/>
            <a:r>
              <a:rPr lang="en-US" dirty="0"/>
              <a:t>Instrument performance</a:t>
            </a:r>
          </a:p>
          <a:p>
            <a:pPr lvl="1"/>
            <a:r>
              <a:rPr lang="en-US" dirty="0"/>
              <a:t>Data studies</a:t>
            </a:r>
          </a:p>
          <a:p>
            <a:r>
              <a:rPr lang="en-US" dirty="0"/>
              <a:t>2016 flights</a:t>
            </a:r>
          </a:p>
          <a:p>
            <a:pPr lvl="1"/>
            <a:r>
              <a:rPr lang="en-US" dirty="0"/>
              <a:t>Instrument performance</a:t>
            </a:r>
          </a:p>
          <a:p>
            <a:pPr lvl="1"/>
            <a:r>
              <a:rPr lang="en-US" dirty="0"/>
              <a:t>Data studies</a:t>
            </a:r>
          </a:p>
          <a:p>
            <a:r>
              <a:rPr lang="en-US" dirty="0"/>
              <a:t>2017 plans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861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Verification– DWL/GPS speed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57450"/>
            <a:ext cx="3429000" cy="286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2400301"/>
            <a:ext cx="3429000" cy="288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28850" y="2180451"/>
            <a:ext cx="13301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10km threshold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57851" y="2180451"/>
            <a:ext cx="12419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5km threshold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09760" y="4229100"/>
            <a:ext cx="185589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n=1200</a:t>
            </a:r>
          </a:p>
          <a:p>
            <a:r>
              <a:rPr lang="en-US" sz="1350" dirty="0"/>
              <a:t>y=0.9467*x + 1.4104</a:t>
            </a:r>
          </a:p>
          <a:p>
            <a:r>
              <a:rPr lang="en-US" sz="1350" dirty="0" err="1"/>
              <a:t>corr</a:t>
            </a:r>
            <a:r>
              <a:rPr lang="en-US" sz="1350" dirty="0"/>
              <a:t>=0.9235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87960" y="4171950"/>
            <a:ext cx="185589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n=497</a:t>
            </a:r>
          </a:p>
          <a:p>
            <a:r>
              <a:rPr lang="en-US" sz="1350" dirty="0"/>
              <a:t>y=1.0474*x - 0.4104</a:t>
            </a:r>
          </a:p>
          <a:p>
            <a:r>
              <a:rPr lang="en-US" sz="1350" dirty="0" err="1"/>
              <a:t>corr</a:t>
            </a:r>
            <a:r>
              <a:rPr lang="en-US" sz="1350" dirty="0"/>
              <a:t>=0.9680</a:t>
            </a:r>
          </a:p>
        </p:txBody>
      </p:sp>
      <p:sp>
        <p:nvSpPr>
          <p:cNvPr id="3" name="Oval 2"/>
          <p:cNvSpPr/>
          <p:nvPr/>
        </p:nvSpPr>
        <p:spPr>
          <a:xfrm>
            <a:off x="6256162" y="2857500"/>
            <a:ext cx="773288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1485901" y="5723751"/>
            <a:ext cx="47018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>
                <a:solidFill>
                  <a:schemeClr val="bg1">
                    <a:lumMod val="50000"/>
                  </a:schemeClr>
                </a:solidFill>
              </a:rPr>
              <a:t>***Sample from 4 flights (2016): 0802I1, 0803I1, 0803I2, 0809I1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0" y="6184900"/>
            <a:ext cx="888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L. </a:t>
            </a:r>
            <a:r>
              <a:rPr lang="en-US" dirty="0" err="1"/>
              <a:t>Bucci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6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-- DWL/GPS direction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43100"/>
            <a:ext cx="5045186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46695" y="4171951"/>
            <a:ext cx="2582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n=497</a:t>
            </a:r>
          </a:p>
          <a:p>
            <a:r>
              <a:rPr lang="en-US" dirty="0"/>
              <a:t>y=0.9851*x + 4.2349</a:t>
            </a:r>
          </a:p>
          <a:p>
            <a:r>
              <a:rPr lang="en-US" dirty="0" err="1"/>
              <a:t>corr</a:t>
            </a:r>
            <a:r>
              <a:rPr lang="en-US" dirty="0"/>
              <a:t>=0.9207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5901" y="5723751"/>
            <a:ext cx="47018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>
                <a:solidFill>
                  <a:schemeClr val="bg1">
                    <a:lumMod val="50000"/>
                  </a:schemeClr>
                </a:solidFill>
              </a:rPr>
              <a:t>***Sample from 4 flights (2016): 0802I1, 0803I1, 0803I2, 0809I1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40500" y="6197600"/>
            <a:ext cx="888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L. </a:t>
            </a:r>
            <a:r>
              <a:rPr lang="en-US" dirty="0" err="1"/>
              <a:t>Bucci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482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20774"/>
          </a:xfrm>
        </p:spPr>
        <p:txBody>
          <a:bodyPr/>
          <a:lstStyle/>
          <a:p>
            <a:r>
              <a:rPr lang="en-US" dirty="0"/>
              <a:t>Summary from AOML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has been done?</a:t>
            </a:r>
          </a:p>
          <a:p>
            <a:pPr lvl="1"/>
            <a:r>
              <a:rPr lang="en-US" dirty="0"/>
              <a:t>Shown P3DWL </a:t>
            </a:r>
            <a:r>
              <a:rPr lang="en-US" dirty="0" err="1"/>
              <a:t>obs</a:t>
            </a:r>
            <a:r>
              <a:rPr lang="en-US" dirty="0"/>
              <a:t> complement TDR </a:t>
            </a:r>
            <a:r>
              <a:rPr lang="en-US" dirty="0" err="1"/>
              <a:t>obs</a:t>
            </a:r>
            <a:endParaRPr lang="en-US" dirty="0"/>
          </a:p>
          <a:p>
            <a:pPr lvl="1"/>
            <a:r>
              <a:rPr lang="en-US" dirty="0"/>
              <a:t>Qualitatively compared P3DWL </a:t>
            </a:r>
            <a:r>
              <a:rPr lang="en-US" dirty="0" err="1"/>
              <a:t>obs</a:t>
            </a:r>
            <a:r>
              <a:rPr lang="en-US" dirty="0"/>
              <a:t> to </a:t>
            </a:r>
            <a:r>
              <a:rPr lang="en-US" dirty="0" err="1"/>
              <a:t>dropsonde</a:t>
            </a:r>
            <a:endParaRPr lang="en-US" dirty="0"/>
          </a:p>
          <a:p>
            <a:pPr lvl="1"/>
            <a:r>
              <a:rPr lang="en-US" dirty="0"/>
              <a:t>Shown impact in analysis using HEDAS</a:t>
            </a:r>
          </a:p>
          <a:p>
            <a:pPr lvl="1"/>
            <a:endParaRPr lang="en-US" dirty="0"/>
          </a:p>
          <a:p>
            <a:r>
              <a:rPr lang="en-US" b="1" dirty="0"/>
              <a:t>In progress:</a:t>
            </a:r>
          </a:p>
          <a:p>
            <a:pPr lvl="1"/>
            <a:r>
              <a:rPr lang="en-US" dirty="0"/>
              <a:t>Quantitatively comparing P3DWL observations to other observing platforms on P3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57900" y="59055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65900" y="6147355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L. </a:t>
            </a:r>
            <a:r>
              <a:rPr lang="en-US" dirty="0" err="1"/>
              <a:t>Bucci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750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 Verification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Compare SFMR to lowest DWL measurements (height varies depending scanning pattern)</a:t>
            </a:r>
          </a:p>
          <a:p>
            <a:r>
              <a:rPr lang="en-US" sz="2700" dirty="0"/>
              <a:t>Compare flight level to highest DWL winds</a:t>
            </a:r>
          </a:p>
          <a:p>
            <a:r>
              <a:rPr lang="en-US" sz="2700" dirty="0"/>
              <a:t>Comparison profiling code</a:t>
            </a:r>
          </a:p>
          <a:p>
            <a:endParaRPr lang="en-US" sz="2700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5993366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L. Bucci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167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Season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dirty="0"/>
              <a:t>P3DWL to be flown second half of season</a:t>
            </a:r>
          </a:p>
          <a:p>
            <a:pPr lvl="1"/>
            <a:r>
              <a:rPr lang="en-US" dirty="0"/>
              <a:t>Target higher (hurricane force) wind speeds for verification</a:t>
            </a:r>
          </a:p>
          <a:p>
            <a:r>
              <a:rPr lang="en-US" sz="2700" dirty="0"/>
              <a:t>Training for operators (held at HRD) this spring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5400" y="6007100"/>
            <a:ext cx="888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L. </a:t>
            </a:r>
            <a:r>
              <a:rPr lang="en-US" dirty="0" err="1"/>
              <a:t>Bucci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635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en-US" dirty="0"/>
              <a:t>Investigation of the effects of precipitation on DWL wind retrievals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Revival of work done in 2008-2009 using DWL data collected from NRL P3 in TPARC (Western Pacific)</a:t>
            </a:r>
          </a:p>
          <a:p>
            <a:r>
              <a:rPr lang="en-US" dirty="0"/>
              <a:t>Motion of aerosols and hydrometeors captured in LOS illuminated volumes. </a:t>
            </a:r>
          </a:p>
          <a:p>
            <a:r>
              <a:rPr lang="en-US" dirty="0"/>
              <a:t>Working in the spectral domain allows us to discriminate between those two contributions.</a:t>
            </a:r>
          </a:p>
          <a:p>
            <a:r>
              <a:rPr lang="en-US" dirty="0"/>
              <a:t>Four motion contributions that need to be distinguished:</a:t>
            </a:r>
          </a:p>
          <a:p>
            <a:pPr lvl="1"/>
            <a:r>
              <a:rPr lang="en-US" dirty="0"/>
              <a:t>Horizontal and vertical motion of the aerosols</a:t>
            </a:r>
          </a:p>
          <a:p>
            <a:pPr lvl="1"/>
            <a:r>
              <a:rPr lang="en-US" dirty="0"/>
              <a:t>Horizontal and vertical motion of the hydrometeors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53100" y="6311899"/>
            <a:ext cx="231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Emmitt and </a:t>
            </a:r>
            <a:r>
              <a:rPr lang="en-US" dirty="0" err="1"/>
              <a:t>O’Handley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39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02e801d2a190$a7c05cd0$0401a8c0@ohandleyslap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301"/>
            <a:ext cx="8491729" cy="579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999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8260"/>
            <a:ext cx="9144000" cy="4274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7900" y="850900"/>
            <a:ext cx="7490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Flight leg through center of Earl: TDR observations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8613" y="6310749"/>
            <a:ext cx="2310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Emmitt and </a:t>
            </a:r>
            <a:r>
              <a:rPr lang="en-US" dirty="0" err="1"/>
              <a:t>O’Handley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505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0601d2a1ad$bf99af60$0401a8c0@ohandleyslap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927100"/>
            <a:ext cx="7917341" cy="539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4600" y="6320571"/>
            <a:ext cx="2310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Emmitt and </a:t>
            </a:r>
            <a:r>
              <a:rPr lang="en-US" dirty="0" err="1"/>
              <a:t>O’Handley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1071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023c01d2a0f1$753c1500$0401a8c0@ohandleyslap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701" y="448548"/>
            <a:ext cx="5927327" cy="569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23000" y="6350000"/>
            <a:ext cx="2310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Emmitt and </a:t>
            </a:r>
            <a:r>
              <a:rPr lang="en-US" dirty="0" err="1"/>
              <a:t>O’Handley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842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Mounted a Doppler wind </a:t>
            </a:r>
            <a:r>
              <a:rPr lang="en-US" b="1" dirty="0" err="1"/>
              <a:t>lidar</a:t>
            </a:r>
            <a:r>
              <a:rPr lang="en-US" b="1" dirty="0"/>
              <a:t> to the P3 for the first time (P3DWL)</a:t>
            </a:r>
          </a:p>
          <a:p>
            <a:r>
              <a:rPr lang="en-US" b="1" dirty="0"/>
              <a:t>Wind profile data from the 2015 &amp; 2016 seasons:</a:t>
            </a:r>
          </a:p>
          <a:p>
            <a:pPr lvl="1"/>
            <a:r>
              <a:rPr lang="en-US" dirty="0"/>
              <a:t>TS Erika (1)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Forward side-to-side sweep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/>
              <a:t>TS/Hurricane Earl (3)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Conical down and up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/>
              <a:t>TS Javier (2)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Conical down and up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452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23d01d2a0f1$753c1500$0401a8c0@ohandleyslap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922" y="568678"/>
            <a:ext cx="5403378" cy="628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35700" y="6211669"/>
            <a:ext cx="2310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Emmitt and </a:t>
            </a:r>
            <a:r>
              <a:rPr lang="en-US" dirty="0" err="1"/>
              <a:t>O’Handley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6526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3275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After 2 seasons of flying on the NOAA P3, the DWL has demonstrated its capabilities to make useful observations within the strong gradient and turbulent environment of tropical cyclones.</a:t>
            </a:r>
          </a:p>
          <a:p>
            <a:r>
              <a:rPr lang="en-US" dirty="0"/>
              <a:t>The down/up scanning enabled by the side mounted scanner offers perspectives on the aerosol and hydrometeor motions that require advanced processing techniques currently being developed.</a:t>
            </a:r>
          </a:p>
          <a:p>
            <a:r>
              <a:rPr lang="en-US" dirty="0"/>
              <a:t>New scanning and signal processing algorithms will be evaluated during the 2017 season starting September 1. </a:t>
            </a:r>
          </a:p>
        </p:txBody>
      </p:sp>
    </p:spTree>
    <p:extLst>
      <p:ext uri="{BB962C8B-B14F-4D97-AF65-F5344CB8AC3E}">
        <p14:creationId xmlns:p14="http://schemas.microsoft.com/office/powerpoint/2010/main" val="97988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53423"/>
            <a:ext cx="8021171" cy="619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44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1" y="1157112"/>
            <a:ext cx="4711700" cy="43965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614" y="15744112"/>
            <a:ext cx="2398135" cy="21722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99203" y="1647213"/>
            <a:ext cx="343876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Problems with the</a:t>
            </a:r>
          </a:p>
          <a:p>
            <a:r>
              <a:rPr lang="en-US" sz="2400" dirty="0"/>
              <a:t>scanner sticking</a:t>
            </a:r>
          </a:p>
          <a:p>
            <a:r>
              <a:rPr lang="en-US" sz="2400" dirty="0"/>
              <a:t>led to fixing the </a:t>
            </a:r>
          </a:p>
          <a:p>
            <a:r>
              <a:rPr lang="en-US" sz="2400" dirty="0"/>
              <a:t>elevation angle of </a:t>
            </a:r>
          </a:p>
          <a:p>
            <a:r>
              <a:rPr lang="en-US" sz="2400" dirty="0"/>
              <a:t>the beam to 60 degrees</a:t>
            </a:r>
          </a:p>
          <a:p>
            <a:r>
              <a:rPr lang="en-US" sz="2400" dirty="0"/>
              <a:t>off nadir forward and</a:t>
            </a:r>
          </a:p>
          <a:p>
            <a:r>
              <a:rPr lang="en-US" sz="2400" dirty="0"/>
              <a:t>programming the azimuth</a:t>
            </a:r>
          </a:p>
          <a:p>
            <a:r>
              <a:rPr lang="en-US" sz="2400" dirty="0"/>
              <a:t>mirror for 9 step stares</a:t>
            </a:r>
          </a:p>
          <a:p>
            <a:r>
              <a:rPr lang="en-US" sz="2400" dirty="0"/>
              <a:t>subtending 40 degrees.</a:t>
            </a:r>
          </a:p>
        </p:txBody>
      </p:sp>
    </p:spTree>
    <p:extLst>
      <p:ext uri="{BB962C8B-B14F-4D97-AF65-F5344CB8AC3E}">
        <p14:creationId xmlns:p14="http://schemas.microsoft.com/office/powerpoint/2010/main" val="3985520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310585"/>
            <a:ext cx="7759700" cy="59961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19900" y="6261100"/>
            <a:ext cx="937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J. Zhang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047785">
            <a:off x="2984502" y="4406901"/>
            <a:ext cx="13333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60</a:t>
            </a:r>
            <a:r>
              <a:rPr lang="en-US" baseline="30000" dirty="0"/>
              <a:t>0 </a:t>
            </a:r>
            <a:r>
              <a:rPr lang="en-US" dirty="0"/>
              <a:t>off nadir</a:t>
            </a:r>
          </a:p>
        </p:txBody>
      </p:sp>
    </p:spTree>
    <p:extLst>
      <p:ext uri="{BB962C8B-B14F-4D97-AF65-F5344CB8AC3E}">
        <p14:creationId xmlns:p14="http://schemas.microsoft.com/office/powerpoint/2010/main" val="2570976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64" y="254577"/>
            <a:ext cx="7953935" cy="61462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04000" y="6400800"/>
            <a:ext cx="937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J. Zhang</a:t>
            </a:r>
          </a:p>
        </p:txBody>
      </p:sp>
    </p:spTree>
    <p:extLst>
      <p:ext uri="{BB962C8B-B14F-4D97-AF65-F5344CB8AC3E}">
        <p14:creationId xmlns:p14="http://schemas.microsoft.com/office/powerpoint/2010/main" val="2108704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4" y="190500"/>
            <a:ext cx="7938247" cy="6134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07200" y="6324600"/>
            <a:ext cx="937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J. Zhang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65700" y="4724400"/>
            <a:ext cx="3209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.5</a:t>
            </a:r>
          </a:p>
        </p:txBody>
      </p:sp>
    </p:spTree>
    <p:extLst>
      <p:ext uri="{BB962C8B-B14F-4D97-AF65-F5344CB8AC3E}">
        <p14:creationId xmlns:p14="http://schemas.microsoft.com/office/powerpoint/2010/main" val="1400790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4" y="367145"/>
            <a:ext cx="7857565" cy="60717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65900" y="6438900"/>
            <a:ext cx="937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J. Zhang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59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672</TotalTime>
  <Words>772</Words>
  <Application>Microsoft Office PowerPoint</Application>
  <PresentationFormat>On-screen Show (4:3)</PresentationFormat>
  <Paragraphs>132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NOAA’s airborne DWL on Hurricane research aircraft: 2015 -2017</vt:lpstr>
      <vt:lpstr>Outline</vt:lpstr>
      <vt:lpstr>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Erika Case Summary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Verification– DWL/GPS speed</vt:lpstr>
      <vt:lpstr>Verification– DWL/GPS speed</vt:lpstr>
      <vt:lpstr>Verification -- DWL/GPS direction</vt:lpstr>
      <vt:lpstr>Summary from AOML</vt:lpstr>
      <vt:lpstr>Continued Verification Work</vt:lpstr>
      <vt:lpstr>2017 Season</vt:lpstr>
      <vt:lpstr>Investigation of the effects of precipitation on DWL wind retrievals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NOAA’s airborne DWL on Hurricane research aircraft: 2015 -2017</dc:title>
  <dc:creator>Dave Emmitt</dc:creator>
  <cp:lastModifiedBy>Dave Emmitt</cp:lastModifiedBy>
  <cp:revision>23</cp:revision>
  <dcterms:created xsi:type="dcterms:W3CDTF">2017-03-08T19:11:20Z</dcterms:created>
  <dcterms:modified xsi:type="dcterms:W3CDTF">2017-03-22T10:52:25Z</dcterms:modified>
</cp:coreProperties>
</file>