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7" r:id="rId2"/>
    <p:sldId id="269" r:id="rId3"/>
    <p:sldId id="273" r:id="rId4"/>
    <p:sldId id="270" r:id="rId5"/>
    <p:sldId id="285" r:id="rId6"/>
    <p:sldId id="275" r:id="rId7"/>
    <p:sldId id="256" r:id="rId8"/>
    <p:sldId id="284" r:id="rId9"/>
    <p:sldId id="276" r:id="rId10"/>
    <p:sldId id="287" r:id="rId11"/>
    <p:sldId id="288" r:id="rId12"/>
    <p:sldId id="279" r:id="rId13"/>
    <p:sldId id="280" r:id="rId14"/>
    <p:sldId id="281" r:id="rId15"/>
    <p:sldId id="282" r:id="rId16"/>
    <p:sldId id="257" r:id="rId17"/>
    <p:sldId id="259" r:id="rId18"/>
    <p:sldId id="260" r:id="rId19"/>
    <p:sldId id="283" r:id="rId20"/>
    <p:sldId id="262" r:id="rId21"/>
    <p:sldId id="274" r:id="rId22"/>
    <p:sldId id="264" r:id="rId23"/>
    <p:sldId id="265" r:id="rId24"/>
    <p:sldId id="266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CFF"/>
    <a:srgbClr val="FFA000"/>
    <a:srgbClr val="994C00"/>
    <a:srgbClr val="008EC2"/>
    <a:srgbClr val="FAFF00"/>
    <a:srgbClr val="3CB99B"/>
    <a:srgbClr val="32B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8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0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4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6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9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92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2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0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BE713-49D3-44AA-9EDC-7CE425EB4FFF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92B21-B0DB-4D88-AAA8-A8DBB129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7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725" y="609600"/>
            <a:ext cx="8258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10-Year Global Aerosol Climatology Derived from CALIPSO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8"/>
          <a:stretch/>
        </p:blipFill>
        <p:spPr>
          <a:xfrm>
            <a:off x="3190994" y="2471312"/>
            <a:ext cx="2809634" cy="14434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66973" y="4576158"/>
            <a:ext cx="4257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Jason Tackett</a:t>
            </a:r>
          </a:p>
          <a:p>
            <a:pPr algn="ctr"/>
            <a:r>
              <a:rPr lang="en-US" sz="2000" dirty="0" smtClean="0"/>
              <a:t>Science Systems and </a:t>
            </a:r>
            <a:r>
              <a:rPr lang="en-US" sz="2000" dirty="0" err="1" smtClean="0"/>
              <a:t>Applications,</a:t>
            </a:r>
            <a:r>
              <a:rPr lang="en-US" sz="2000" dirty="0" smtClean="0"/>
              <a:t> Inc.</a:t>
            </a:r>
          </a:p>
          <a:p>
            <a:pPr algn="ctr"/>
            <a:r>
              <a:rPr lang="en-US" sz="2000" dirty="0" smtClean="0"/>
              <a:t>CALIPSO Lidar Science Working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59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196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481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2"/>
          <a:stretch/>
        </p:blipFill>
        <p:spPr>
          <a:xfrm>
            <a:off x="4336902" y="1074196"/>
            <a:ext cx="4349898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23"/>
          <a:stretch/>
        </p:blipFill>
        <p:spPr>
          <a:xfrm>
            <a:off x="4336902" y="3354481"/>
            <a:ext cx="4330848" cy="24688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5400000">
            <a:off x="4464804" y="-913172"/>
            <a:ext cx="268865" cy="860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4353997" y="1344755"/>
            <a:ext cx="255030" cy="860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62475" y="1299516"/>
            <a:ext cx="371475" cy="472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054" y="1142464"/>
            <a:ext cx="371475" cy="472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716089" y="-3160624"/>
            <a:ext cx="255030" cy="860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1940" y="167640"/>
            <a:ext cx="870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Extinction Scale Height: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Altitude Containing 90% of Total AOD Below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04976" y="5846365"/>
            <a:ext cx="3075306" cy="745950"/>
            <a:chOff x="3204976" y="5846365"/>
            <a:chExt cx="3075306" cy="745950"/>
          </a:xfrm>
        </p:grpSpPr>
        <p:pic>
          <p:nvPicPr>
            <p:cNvPr id="18" name="Picture 17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82435" y="4589884"/>
              <a:ext cx="199934" cy="271289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04976" y="5969585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08642" y="5967204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07274" y="5969585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231" y="5964678"/>
              <a:ext cx="565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82398" y="6222983"/>
              <a:ext cx="2463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Altitude (km)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18727" y="5969466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96750" y="5967085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755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1" y="990601"/>
            <a:ext cx="7973568" cy="3572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7224" y="2559604"/>
            <a:ext cx="5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7300" y="1314450"/>
            <a:ext cx="2066925" cy="2819400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24225" y="1314450"/>
            <a:ext cx="1905000" cy="2819400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38750" y="1314450"/>
            <a:ext cx="1762125" cy="2819400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40129" y="4377065"/>
            <a:ext cx="228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Americas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039" y="4377065"/>
            <a:ext cx="228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3949" y="4406442"/>
            <a:ext cx="228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" y="167640"/>
            <a:ext cx="87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Zonal Mean Aerosol Extinction</a:t>
            </a:r>
          </a:p>
        </p:txBody>
      </p:sp>
    </p:spTree>
    <p:extLst>
      <p:ext uri="{BB962C8B-B14F-4D97-AF65-F5344CB8AC3E}">
        <p14:creationId xmlns:p14="http://schemas.microsoft.com/office/powerpoint/2010/main" val="28544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813"/>
            <a:ext cx="5120640" cy="2691344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1400"/>
            <a:ext cx="5120640" cy="2331244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985" y="3571874"/>
            <a:ext cx="5120640" cy="2346033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985" y="906195"/>
            <a:ext cx="5120640" cy="268658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2184345" y="-716097"/>
            <a:ext cx="255030" cy="36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5400000">
            <a:off x="6261045" y="-697047"/>
            <a:ext cx="255030" cy="36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7715" y="982187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730" y="329779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49907" y="3303106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89409" y="5922033"/>
            <a:ext cx="3620718" cy="759156"/>
            <a:chOff x="2689409" y="5922033"/>
            <a:chExt cx="3620718" cy="759156"/>
          </a:xfrm>
        </p:grpSpPr>
        <p:pic>
          <p:nvPicPr>
            <p:cNvPr id="19" name="Picture 18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31" r="15691" b="50379"/>
            <a:stretch/>
          </p:blipFill>
          <p:spPr>
            <a:xfrm rot="5400000">
              <a:off x="4389356" y="4222086"/>
              <a:ext cx="220824" cy="362071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601396" y="6051694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2472" y="6051694"/>
              <a:ext cx="71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21235" y="6047138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80215" y="6053768"/>
              <a:ext cx="71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82472" y="6311857"/>
              <a:ext cx="272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Aerosol Extinction (km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1940" y="16764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Zonal Mean Aerosol Extinction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34620" y="178716"/>
            <a:ext cx="219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8265" r="15357" b="11743"/>
          <a:stretch/>
        </p:blipFill>
        <p:spPr>
          <a:xfrm>
            <a:off x="7393067" y="164219"/>
            <a:ext cx="1484956" cy="851943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415591" y="195210"/>
            <a:ext cx="530978" cy="786977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3685"/>
            <a:ext cx="5120640" cy="2667531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7750"/>
            <a:ext cx="5120640" cy="231774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535" y="907889"/>
            <a:ext cx="5120640" cy="2677056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0535" y="3589020"/>
            <a:ext cx="5120640" cy="23129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2184345" y="-716097"/>
            <a:ext cx="255030" cy="36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6261045" y="-697047"/>
            <a:ext cx="255030" cy="36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715" y="982187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" y="329779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907" y="3303106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689409" y="5922033"/>
            <a:ext cx="3620718" cy="759156"/>
            <a:chOff x="2689409" y="5922033"/>
            <a:chExt cx="3620718" cy="759156"/>
          </a:xfrm>
        </p:grpSpPr>
        <p:pic>
          <p:nvPicPr>
            <p:cNvPr id="16" name="Picture 15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31" r="15691" b="50379"/>
            <a:stretch/>
          </p:blipFill>
          <p:spPr>
            <a:xfrm rot="5400000">
              <a:off x="4389356" y="4222086"/>
              <a:ext cx="220824" cy="362071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01396" y="6051694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52472" y="6051694"/>
              <a:ext cx="71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21235" y="6047138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80215" y="6053768"/>
              <a:ext cx="71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0.05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82472" y="6311857"/>
              <a:ext cx="272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Aerosol Extinction (km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1940" y="16764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Zonal Mean Aerosol Extinction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34620" y="178716"/>
            <a:ext cx="219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8265" r="15357" b="11743"/>
          <a:stretch/>
        </p:blipFill>
        <p:spPr>
          <a:xfrm>
            <a:off x="7393067" y="164219"/>
            <a:ext cx="1484956" cy="85194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7959875" y="195210"/>
            <a:ext cx="483297" cy="786977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00478"/>
            <a:ext cx="5120640" cy="2677056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587750"/>
            <a:ext cx="5120640" cy="2311349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915" y="906670"/>
            <a:ext cx="5120640" cy="2677056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2915" y="3581399"/>
            <a:ext cx="5120640" cy="23117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5400000">
            <a:off x="2184345" y="-716097"/>
            <a:ext cx="255030" cy="36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6261045" y="-697047"/>
            <a:ext cx="255030" cy="36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3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7715" y="982187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730" y="329779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49907" y="3303106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689409" y="5922033"/>
            <a:ext cx="3620718" cy="759156"/>
            <a:chOff x="2689409" y="5922033"/>
            <a:chExt cx="3620718" cy="759156"/>
          </a:xfrm>
        </p:grpSpPr>
        <p:pic>
          <p:nvPicPr>
            <p:cNvPr id="17" name="Picture 16"/>
            <p:cNvPicPr>
              <a:picLocks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31" r="15691" b="50379"/>
            <a:stretch/>
          </p:blipFill>
          <p:spPr>
            <a:xfrm rot="5400000">
              <a:off x="4389356" y="4222086"/>
              <a:ext cx="220824" cy="362071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01396" y="6051694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2472" y="6051694"/>
              <a:ext cx="71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0.01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321235" y="6047138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80215" y="6053768"/>
              <a:ext cx="713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0.05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82472" y="6311857"/>
              <a:ext cx="2722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Aerosol Extinction (km</a:t>
              </a:r>
              <a:r>
                <a:rPr lang="en-US" baseline="30000" dirty="0" smtClean="0"/>
                <a:t>-1</a:t>
              </a:r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81940" y="167640"/>
            <a:ext cx="483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Zonal Mean Aerosol Extinction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34620" y="178716"/>
            <a:ext cx="2193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Asia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8265" r="15357" b="11743"/>
          <a:stretch/>
        </p:blipFill>
        <p:spPr>
          <a:xfrm>
            <a:off x="7393067" y="164219"/>
            <a:ext cx="1484956" cy="851943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396513" y="195210"/>
            <a:ext cx="432581" cy="786977"/>
          </a:xfrm>
          <a:prstGeom prst="rect">
            <a:avLst/>
          </a:prstGeom>
          <a:solidFill>
            <a:schemeClr val="bg1">
              <a:alpha val="0"/>
            </a:schemeClr>
          </a:solidFill>
          <a:ln w="60325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114" y="2034540"/>
            <a:ext cx="64712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of Cloud Cover on Aerosol Detection Frequency</a:t>
            </a:r>
          </a:p>
        </p:txBody>
      </p:sp>
    </p:spTree>
    <p:extLst>
      <p:ext uri="{BB962C8B-B14F-4D97-AF65-F5344CB8AC3E}">
        <p14:creationId xmlns:p14="http://schemas.microsoft.com/office/powerpoint/2010/main" val="3254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489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67"/>
            <a:ext cx="5120640" cy="24688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8"/>
          <a:stretch/>
        </p:blipFill>
        <p:spPr>
          <a:xfrm>
            <a:off x="4337421" y="1076489"/>
            <a:ext cx="4339854" cy="246888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4"/>
          <a:stretch/>
        </p:blipFill>
        <p:spPr>
          <a:xfrm>
            <a:off x="4337421" y="3349467"/>
            <a:ext cx="4330329" cy="24688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Aerosol Samples in All-Sky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07717" y="4659238"/>
            <a:ext cx="250484" cy="27584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52964" y="6083525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54936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81628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06414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375759" y="6334010"/>
            <a:ext cx="24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 (number)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7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847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4"/>
          <a:stretch/>
        </p:blipFill>
        <p:spPr>
          <a:xfrm>
            <a:off x="4337421" y="1075847"/>
            <a:ext cx="4330329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195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4"/>
          <a:stretch/>
        </p:blipFill>
        <p:spPr>
          <a:xfrm>
            <a:off x="4337421" y="3350195"/>
            <a:ext cx="4330329" cy="2468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 Aerosol Samples in Cloud-Free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07717" y="4659238"/>
            <a:ext cx="250484" cy="27584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52964" y="6083525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4936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81628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606414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375759" y="6334010"/>
            <a:ext cx="24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Log (number)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84436" y="5995456"/>
            <a:ext cx="294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Cloud-Free,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121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58"/>
          <a:stretch/>
        </p:blipFill>
        <p:spPr>
          <a:xfrm>
            <a:off x="4337421" y="1073047"/>
            <a:ext cx="4323979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162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2"/>
          <a:stretch/>
        </p:blipFill>
        <p:spPr>
          <a:xfrm>
            <a:off x="4337421" y="3356162"/>
            <a:ext cx="4349379" cy="2468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62475" y="1299516"/>
            <a:ext cx="371475" cy="472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5054" y="1142464"/>
            <a:ext cx="371475" cy="4720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4542352" y="1408523"/>
            <a:ext cx="371475" cy="860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471722" y="-925305"/>
            <a:ext cx="255030" cy="8600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2" t="-1543" r="11484" b="11998"/>
          <a:stretch/>
        </p:blipFill>
        <p:spPr>
          <a:xfrm rot="5400000">
            <a:off x="4678363" y="4727526"/>
            <a:ext cx="190498" cy="2575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3217" y="6035547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60050" y="6035547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9639" y="603455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96250" y="6031973"/>
            <a:ext cx="56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41594" y="6334010"/>
            <a:ext cx="246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Frequency (%)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43058" y="6035547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102704" y="6035236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Frequency Aerosol Samples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Beneath Clouds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84436" y="5995456"/>
            <a:ext cx="2944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940236"/>
              </p:ext>
            </p:extLst>
          </p:nvPr>
        </p:nvGraphicFramePr>
        <p:xfrm>
          <a:off x="378624" y="5650314"/>
          <a:ext cx="2485299" cy="92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7" imgW="1371600" imgH="507960" progId="Equation.3">
                  <p:embed/>
                </p:oleObj>
              </mc:Choice>
              <mc:Fallback>
                <p:oleObj name="Equation" r:id="rId7" imgW="137160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8624" y="5650314"/>
                        <a:ext cx="2485299" cy="920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3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5" y="167640"/>
            <a:ext cx="878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Summary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5777" y="1171575"/>
            <a:ext cx="81724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CALIPSO provides a 10+ year record of vertically resolved aerosol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observations</a:t>
            </a:r>
          </a:p>
          <a:p>
            <a:pPr>
              <a:spcBef>
                <a:spcPts val="1200"/>
              </a:spcBef>
            </a:pP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Level 3 aerosol product is a concise summary of aerosol presence and extinction 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68"/>
          <a:stretch/>
        </p:blipFill>
        <p:spPr>
          <a:xfrm>
            <a:off x="3187185" y="4850830"/>
            <a:ext cx="2809634" cy="144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4" y="200025"/>
            <a:ext cx="8391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CALIPSO:</a:t>
            </a: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10 Years of Aerosol and Cloud Observations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736" y="1655989"/>
            <a:ext cx="8039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56,800 orbits around Earth (1.2 billion miles)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6.3 billion laser 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124 seconds of light emitted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314 TB of data generated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cxnSp>
        <p:nvCxnSpPr>
          <p:cNvPr id="7" name="Elbow Connector 6"/>
          <p:cNvCxnSpPr/>
          <p:nvPr/>
        </p:nvCxnSpPr>
        <p:spPr>
          <a:xfrm>
            <a:off x="1256391" y="3742873"/>
            <a:ext cx="717096" cy="476704"/>
          </a:xfrm>
          <a:prstGeom prst="bentConnector3">
            <a:avLst>
              <a:gd name="adj1" fmla="val -2245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73487" y="3902545"/>
            <a:ext cx="488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1.8 TB per second of light!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6736" y="4487320"/>
            <a:ext cx="803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&gt;</a:t>
            </a:r>
            <a:r>
              <a:rPr lang="en-US" sz="3200" dirty="0" smtClean="0"/>
              <a:t>1,800 publications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663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3" grpId="0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850" y="1952625"/>
            <a:ext cx="713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Backup Slides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CALIPSO Level 3 Aerosol Sky Conditions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0450"/>
            <a:ext cx="4572000" cy="2250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00450"/>
            <a:ext cx="4572000" cy="2250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95600" y="1410000"/>
            <a:ext cx="106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D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pPr algn="ctr"/>
            <a:r>
              <a:rPr lang="en-US" sz="1400" b="1" dirty="0" smtClean="0">
                <a:solidFill>
                  <a:srgbClr val="FFA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Opaque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7543"/>
            <a:ext cx="4572000" cy="2250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3607543"/>
            <a:ext cx="4572000" cy="2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4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985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1077985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337"/>
            <a:ext cx="5120640" cy="24688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3351337"/>
            <a:ext cx="5120640" cy="24688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Detection Frequency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94603" y="5899979"/>
            <a:ext cx="3068199" cy="814974"/>
            <a:chOff x="3094602" y="5594954"/>
            <a:chExt cx="3068199" cy="81497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00233" y="4189323"/>
              <a:ext cx="256938" cy="306819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50895" y="5778500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5714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65996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81628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431910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20603" y="6035040"/>
              <a:ext cx="2153273" cy="37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 (%)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2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239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1079239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0895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3350895"/>
            <a:ext cx="5120640" cy="2468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Detection Frequency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94603" y="5899979"/>
            <a:ext cx="3068199" cy="814974"/>
            <a:chOff x="3094602" y="5594954"/>
            <a:chExt cx="3068199" cy="8149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00233" y="4189323"/>
              <a:ext cx="256938" cy="30681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50895" y="5778500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5714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65996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1628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1910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0603" y="6035040"/>
              <a:ext cx="2153273" cy="37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 (%)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7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959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1078959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576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97" y="3352576"/>
            <a:ext cx="5120640" cy="2468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Detection Frequency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94603" y="5899979"/>
            <a:ext cx="3068199" cy="814974"/>
            <a:chOff x="3094602" y="5594954"/>
            <a:chExt cx="3068199" cy="8149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00233" y="4189323"/>
              <a:ext cx="256938" cy="3068199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350895" y="5778500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15714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65996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81628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31910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20603" y="6035040"/>
              <a:ext cx="2153273" cy="37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 (%)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084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75" y="1071084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279"/>
            <a:ext cx="5120640" cy="24688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75" y="3351279"/>
            <a:ext cx="5120640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Optical Depth by Altitude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08756" y="4837356"/>
            <a:ext cx="223932" cy="23314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7262" y="6083525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40256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05836" y="6083639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35461" y="6081144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585281" y="6081144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9199" y="6338954"/>
            <a:ext cx="2153273" cy="37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AOD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6200000">
            <a:off x="5988766" y="2962673"/>
            <a:ext cx="188271" cy="546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19096" y="5995456"/>
            <a:ext cx="260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85666" y="6081147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CALIPSO Aerosol Observations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/data/BROWSE/production/V4-10/2016-07-14/2016-07-14_01-13-03_V4.10_1_6.png image miss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476" y="2893850"/>
            <a:ext cx="7815536" cy="163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/data/BROWSE/production/V4-10/2016-07-14/2016-07-14_01-13-03_V4.10_1_1.png image miss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" y="1088359"/>
            <a:ext cx="7840980" cy="16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/data/BROWSE/production/V4-10/2016-07-14/2016-07-14_01-13-03_V4.10_map_1.png image miss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72500" y="538216"/>
            <a:ext cx="1014152" cy="13252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0574" y="1088359"/>
            <a:ext cx="444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Level 1 Attenuated Backscatter 532 nm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0574" y="2893850"/>
            <a:ext cx="4447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Level 2 Vertical Feature Mask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1136" y="3400158"/>
            <a:ext cx="123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A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aerosol</a:t>
            </a:r>
            <a:endParaRPr lang="en-US" sz="2000" b="1" dirty="0">
              <a:solidFill>
                <a:srgbClr val="FFA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57402" y="3066239"/>
            <a:ext cx="1233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D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clouds</a:t>
            </a:r>
            <a:endParaRPr lang="en-US" sz="2000" b="1" dirty="0">
              <a:solidFill>
                <a:srgbClr val="00D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558740" y="1678432"/>
            <a:ext cx="185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Altitude (km)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-549433" y="3516321"/>
            <a:ext cx="1854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Altitude (km)</a:t>
            </a:r>
            <a:endParaRPr lang="en-US" sz="1400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0" y="4442983"/>
            <a:ext cx="9144000" cy="346712"/>
            <a:chOff x="50800" y="4442983"/>
            <a:chExt cx="9144000" cy="346712"/>
          </a:xfrm>
        </p:grpSpPr>
        <p:sp>
          <p:nvSpPr>
            <p:cNvPr id="25" name="TextBox 24"/>
            <p:cNvSpPr txBox="1"/>
            <p:nvPr/>
          </p:nvSpPr>
          <p:spPr>
            <a:xfrm>
              <a:off x="50800" y="4481918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57°N</a:t>
              </a:r>
              <a:endParaRPr lang="en-US" sz="14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40146" y="4442983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9°N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15463" y="4481918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33°N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4456065"/>
            <a:ext cx="9144000" cy="2162430"/>
            <a:chOff x="0" y="4456065"/>
            <a:chExt cx="9144000" cy="2162430"/>
          </a:xfrm>
        </p:grpSpPr>
        <p:pic>
          <p:nvPicPr>
            <p:cNvPr id="2052" name="Picture 4" descr="/data/BROWSE/production/V4-10/2016-07-14/2016-07-14_01-13-03_V4.10_1_9.png image missi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6562" y="4664637"/>
              <a:ext cx="7791450" cy="1646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950574" y="4664637"/>
              <a:ext cx="4447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Level 2 Aerosol Types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34101" y="4998894"/>
              <a:ext cx="828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A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dust</a:t>
              </a:r>
              <a:endParaRPr lang="en-US" sz="2000" b="1" dirty="0">
                <a:solidFill>
                  <a:srgbClr val="FA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50574" y="5094599"/>
              <a:ext cx="15811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8EC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dusty marine</a:t>
              </a:r>
              <a:endParaRPr lang="en-US" sz="2000" b="1" dirty="0">
                <a:solidFill>
                  <a:srgbClr val="008E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6338" y="5002047"/>
              <a:ext cx="15811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994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polluted dust</a:t>
              </a:r>
              <a:endParaRPr lang="en-US" sz="2000" b="1" dirty="0">
                <a:solidFill>
                  <a:srgbClr val="99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6134100" y="5294654"/>
              <a:ext cx="76200" cy="20005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3648075" y="5394681"/>
              <a:ext cx="31161" cy="2060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552547" y="5384645"/>
              <a:ext cx="243066" cy="1100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6200000">
              <a:off x="-581072" y="5229503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Altitude (km)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0" y="6310718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57°N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89346" y="6271783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9°N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64663" y="6310718"/>
              <a:ext cx="18546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33°N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55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CALIPSO Level 3 Aerosol Profile Product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3692366"/>
            <a:ext cx="5131241" cy="2409825"/>
            <a:chOff x="281940" y="4028699"/>
            <a:chExt cx="5131241" cy="2409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" y="4213365"/>
              <a:ext cx="5131241" cy="22251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89560" y="4028699"/>
              <a:ext cx="45681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Zonal Mean Aerosol Extinction</a:t>
              </a:r>
              <a:endParaRPr lang="en-US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63548" y="1682591"/>
            <a:ext cx="3280452" cy="4419600"/>
            <a:chOff x="5757820" y="2018924"/>
            <a:chExt cx="3280452" cy="44196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2113" y="2018924"/>
              <a:ext cx="3171867" cy="4419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757820" y="2018924"/>
              <a:ext cx="328045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AOD By Altitude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1000" y="875526"/>
            <a:ext cx="6429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Monthly Mean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Aerosol Extinction Profiles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Quality Screened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Reported &lt; 12 km on a 2°x5° </a:t>
            </a:r>
            <a:r>
              <a:rPr lang="en-US" sz="2400" dirty="0" err="1" smtClean="0"/>
              <a:t>lat,lon</a:t>
            </a:r>
            <a:r>
              <a:rPr lang="en-US" sz="2400" dirty="0" smtClean="0"/>
              <a:t> grid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999" y="2353538"/>
            <a:ext cx="6429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All-sky </a:t>
            </a:r>
            <a:r>
              <a:rPr lang="en-US" sz="2400" dirty="0"/>
              <a:t>and cloud-free sky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Includes aerosol typing information</a:t>
            </a:r>
          </a:p>
        </p:txBody>
      </p:sp>
    </p:spTree>
    <p:extLst>
      <p:ext uri="{BB962C8B-B14F-4D97-AF65-F5344CB8AC3E}">
        <p14:creationId xmlns:p14="http://schemas.microsoft.com/office/powerpoint/2010/main" val="11364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 for this </a:t>
            </a: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527" y="1771650"/>
            <a:ext cx="81724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frequency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Magnitude of aerosol extinction/optical depth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 of clouds on aerosol frequency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27" y="1181100"/>
            <a:ext cx="723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a function of altitude, what is the…</a:t>
            </a:r>
            <a:endParaRPr lang="en-US" sz="24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527" y="4105275"/>
            <a:ext cx="75714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Data:</a:t>
            </a:r>
          </a:p>
          <a:p>
            <a:r>
              <a:rPr lang="en-US" sz="2800" dirty="0" smtClean="0"/>
              <a:t>10 years of CALIPSO nighttime retrievals</a:t>
            </a:r>
          </a:p>
          <a:p>
            <a:r>
              <a:rPr lang="en-US" sz="2800" dirty="0" smtClean="0"/>
              <a:t>(2007 – 2016)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0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025"/>
            <a:ext cx="5120640" cy="246888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8"/>
          <a:stretch/>
        </p:blipFill>
        <p:spPr>
          <a:xfrm>
            <a:off x="4337421" y="1074025"/>
            <a:ext cx="4339854" cy="246888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4997"/>
            <a:ext cx="5120640" cy="246888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62"/>
          <a:stretch/>
        </p:blipFill>
        <p:spPr>
          <a:xfrm>
            <a:off x="4337421" y="3354997"/>
            <a:ext cx="4349379" cy="246888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94603" y="5899979"/>
            <a:ext cx="3068199" cy="814974"/>
            <a:chOff x="3094602" y="5594954"/>
            <a:chExt cx="3068199" cy="81497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00233" y="4189323"/>
              <a:ext cx="256938" cy="306819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350895" y="5778500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74881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80520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51283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20603" y="6035040"/>
              <a:ext cx="2153273" cy="37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 (%)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Detection Frequency &lt; 12 km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87"/>
            <a:ext cx="5120640" cy="246888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1072041"/>
            <a:ext cx="5120640" cy="246888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480"/>
            <a:ext cx="5120640" cy="246888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3351480"/>
            <a:ext cx="5120640" cy="24688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Detection Frequency by Altitude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094603" y="5899979"/>
            <a:ext cx="3068199" cy="814974"/>
            <a:chOff x="3094602" y="5594954"/>
            <a:chExt cx="3068199" cy="8149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500233" y="4189323"/>
              <a:ext cx="256938" cy="306819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350895" y="5778500"/>
              <a:ext cx="335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815714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365996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81628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60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31910" y="5778500"/>
              <a:ext cx="478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20603" y="6035040"/>
              <a:ext cx="2153273" cy="374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Frequency (%)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19096" y="5995456"/>
            <a:ext cx="260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6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693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6" y="1072598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537"/>
            <a:ext cx="5120640" cy="2468880"/>
          </a:xfrm>
          <a:prstGeom prst="rect">
            <a:avLst/>
          </a:prstGeom>
        </p:spPr>
      </p:pic>
      <p:pic>
        <p:nvPicPr>
          <p:cNvPr id="5" name="Picture 4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996" y="3349537"/>
            <a:ext cx="5120640" cy="2468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5988766" y="2962673"/>
            <a:ext cx="188271" cy="546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08756" y="4837356"/>
            <a:ext cx="223932" cy="2331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395140" y="6083525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49474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32753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5117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07865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0604" y="6340065"/>
            <a:ext cx="2153273" cy="37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38127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19096" y="5995456"/>
            <a:ext cx="260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Optical Depth &lt; 12 km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418"/>
            <a:ext cx="5120640" cy="246888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1072709"/>
            <a:ext cx="5120640" cy="246888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798"/>
            <a:ext cx="5120640" cy="246888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21" y="3352798"/>
            <a:ext cx="5120640" cy="2468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1940" y="167640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Aerosol Optical Depth by Altitude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3704" y="5995456"/>
            <a:ext cx="395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608756" y="4837356"/>
            <a:ext cx="223932" cy="23314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7262" y="6083525"/>
            <a:ext cx="33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41115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61247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2568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570995" y="6083525"/>
            <a:ext cx="47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20604" y="6340065"/>
            <a:ext cx="2153273" cy="374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AOD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674100" y="840740"/>
            <a:ext cx="901700" cy="519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5988766" y="2962673"/>
            <a:ext cx="188271" cy="5464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" y="984230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DJF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9482" y="980012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MAM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" y="3240649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JJA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9482" y="3236431"/>
            <a:ext cx="176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19096" y="5995456"/>
            <a:ext cx="2609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All-Sky, Night</a:t>
            </a:r>
          </a:p>
          <a:p>
            <a:pPr algn="r"/>
            <a:r>
              <a:rPr lang="en-US" sz="20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2007-2016</a:t>
            </a:r>
            <a:endParaRPr lang="en-US" sz="2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4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</TotalTime>
  <Words>559</Words>
  <Application>Microsoft Office PowerPoint</Application>
  <PresentationFormat>On-screen Show (4:3)</PresentationFormat>
  <Paragraphs>263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Tackett, Jason L. (LARC-E304)[SCIENCE SYSTEMS AND APPLICATIONS, INC]</dc:creator>
  <cp:lastModifiedBy>Tackett, Jason L. (LARC-E304)[SCIENCE SYSTEMS AND APPLICATIONS, INC]</cp:lastModifiedBy>
  <cp:revision>271</cp:revision>
  <dcterms:created xsi:type="dcterms:W3CDTF">2017-03-20T20:27:47Z</dcterms:created>
  <dcterms:modified xsi:type="dcterms:W3CDTF">2017-03-22T13:24:06Z</dcterms:modified>
</cp:coreProperties>
</file>