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sldIdLst>
    <p:sldId id="412" r:id="rId2"/>
    <p:sldId id="386" r:id="rId3"/>
    <p:sldId id="399" r:id="rId4"/>
    <p:sldId id="393" r:id="rId5"/>
    <p:sldId id="402" r:id="rId6"/>
    <p:sldId id="403" r:id="rId7"/>
    <p:sldId id="401" r:id="rId8"/>
    <p:sldId id="404" r:id="rId9"/>
    <p:sldId id="395" r:id="rId10"/>
    <p:sldId id="394" r:id="rId11"/>
    <p:sldId id="398" r:id="rId12"/>
    <p:sldId id="384" r:id="rId13"/>
    <p:sldId id="411" r:id="rId14"/>
    <p:sldId id="413" r:id="rId15"/>
    <p:sldId id="406" r:id="rId16"/>
    <p:sldId id="407" r:id="rId17"/>
    <p:sldId id="408" r:id="rId18"/>
    <p:sldId id="409" r:id="rId19"/>
    <p:sldId id="4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633"/>
    <a:srgbClr val="0000FF"/>
    <a:srgbClr val="33CC33"/>
    <a:srgbClr val="800000"/>
    <a:srgbClr val="E6E6E6"/>
    <a:srgbClr val="E8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8" autoAdjust="0"/>
    <p:restoredTop sz="94634" autoAdjust="0"/>
  </p:normalViewPr>
  <p:slideViewPr>
    <p:cSldViewPr snapToGrid="0" showGuides="1">
      <p:cViewPr varScale="1">
        <p:scale>
          <a:sx n="65" d="100"/>
          <a:sy n="65" d="100"/>
        </p:scale>
        <p:origin x="-1406" y="-67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294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ruk\Documents\fibertek\fibertek\2um%20co2\holmium%20pump%20sbir\data\data668an_12_09_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001093613298364"/>
          <c:y val="5.902796633179478E-2"/>
          <c:w val="0.78500198376365748"/>
          <c:h val="0.76656220774127359"/>
        </c:manualLayout>
      </c:layout>
      <c:scatterChart>
        <c:scatterStyle val="smoothMarker"/>
        <c:ser>
          <c:idx val="1"/>
          <c:order val="0"/>
          <c:tx>
            <c:v>p413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trendline>
            <c:trendlineType val="linear"/>
            <c:dispEq val="1"/>
            <c:trendlineLbl>
              <c:layout>
                <c:manualLayout>
                  <c:x val="-3.443101589045562E-3"/>
                  <c:y val="0.424688508763991"/>
                </c:manualLayout>
              </c:layout>
              <c:tx>
                <c:rich>
                  <a:bodyPr/>
                  <a:lstStyle/>
                  <a:p>
                    <a:pPr>
                      <a:defRPr baseline="0"/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smtClean="0"/>
                      <a:t>0.55x </a:t>
                    </a:r>
                    <a:r>
                      <a:rPr lang="en-US" baseline="0" dirty="0"/>
                      <a:t>- 0.36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'poweramp LI 10130'!$AX$7:$AX$33</c:f>
              <c:numCache>
                <c:formatCode>General</c:formatCode>
                <c:ptCount val="27"/>
                <c:pt idx="0">
                  <c:v>20.788197138183499</c:v>
                </c:pt>
                <c:pt idx="1">
                  <c:v>27.007260298769786</c:v>
                </c:pt>
                <c:pt idx="2">
                  <c:v>33.226323459356074</c:v>
                </c:pt>
                <c:pt idx="3">
                  <c:v>39.575856476458164</c:v>
                </c:pt>
                <c:pt idx="4">
                  <c:v>45.925389493560225</c:v>
                </c:pt>
                <c:pt idx="5">
                  <c:v>52.709822032381652</c:v>
                </c:pt>
                <c:pt idx="6">
                  <c:v>59.494254571202987</c:v>
                </c:pt>
                <c:pt idx="7">
                  <c:v>64.658686391619867</c:v>
                </c:pt>
                <c:pt idx="8">
                  <c:v>69.823118212036789</c:v>
                </c:pt>
                <c:pt idx="9">
                  <c:v>74.98755003245374</c:v>
                </c:pt>
                <c:pt idx="10">
                  <c:v>80.151981852870648</c:v>
                </c:pt>
                <c:pt idx="11">
                  <c:v>85.109836400470925</c:v>
                </c:pt>
                <c:pt idx="12">
                  <c:v>90.067690948071387</c:v>
                </c:pt>
                <c:pt idx="13">
                  <c:v>95.025545495671508</c:v>
                </c:pt>
                <c:pt idx="14">
                  <c:v>99.983400043271786</c:v>
                </c:pt>
                <c:pt idx="15">
                  <c:v>104.52810004523869</c:v>
                </c:pt>
                <c:pt idx="16">
                  <c:v>109.07280004720558</c:v>
                </c:pt>
                <c:pt idx="17">
                  <c:v>113.61750004917258</c:v>
                </c:pt>
                <c:pt idx="18">
                  <c:v>118.16220005113941</c:v>
                </c:pt>
                <c:pt idx="19">
                  <c:v>123.32663187155619</c:v>
                </c:pt>
                <c:pt idx="20">
                  <c:v>128.49106369197318</c:v>
                </c:pt>
                <c:pt idx="21">
                  <c:v>133.65549551239027</c:v>
                </c:pt>
                <c:pt idx="22">
                  <c:v>138.81992733280711</c:v>
                </c:pt>
                <c:pt idx="23">
                  <c:v>143.15805006195717</c:v>
                </c:pt>
                <c:pt idx="24">
                  <c:v>147.49617279110726</c:v>
                </c:pt>
                <c:pt idx="25">
                  <c:v>151.83429552025765</c:v>
                </c:pt>
                <c:pt idx="26">
                  <c:v>156.172418249408</c:v>
                </c:pt>
              </c:numCache>
            </c:numRef>
          </c:xVal>
          <c:yVal>
            <c:numRef>
              <c:f>'poweramp LI 10130'!$AY$7:$AY$33</c:f>
              <c:numCache>
                <c:formatCode>General</c:formatCode>
                <c:ptCount val="27"/>
                <c:pt idx="0">
                  <c:v>10.9</c:v>
                </c:pt>
                <c:pt idx="1">
                  <c:v>13.8</c:v>
                </c:pt>
                <c:pt idx="2">
                  <c:v>18.399999999999999</c:v>
                </c:pt>
                <c:pt idx="3">
                  <c:v>21.7</c:v>
                </c:pt>
                <c:pt idx="4">
                  <c:v>25</c:v>
                </c:pt>
                <c:pt idx="5">
                  <c:v>29.6</c:v>
                </c:pt>
                <c:pt idx="6">
                  <c:v>32.4</c:v>
                </c:pt>
                <c:pt idx="7">
                  <c:v>35.35</c:v>
                </c:pt>
                <c:pt idx="8">
                  <c:v>38.300000000000004</c:v>
                </c:pt>
                <c:pt idx="9">
                  <c:v>41.15</c:v>
                </c:pt>
                <c:pt idx="10">
                  <c:v>44</c:v>
                </c:pt>
                <c:pt idx="11">
                  <c:v>47</c:v>
                </c:pt>
                <c:pt idx="12">
                  <c:v>50</c:v>
                </c:pt>
                <c:pt idx="13">
                  <c:v>52.5</c:v>
                </c:pt>
                <c:pt idx="14">
                  <c:v>55</c:v>
                </c:pt>
                <c:pt idx="15">
                  <c:v>57.5</c:v>
                </c:pt>
                <c:pt idx="16">
                  <c:v>60</c:v>
                </c:pt>
                <c:pt idx="17">
                  <c:v>62.8</c:v>
                </c:pt>
                <c:pt idx="18">
                  <c:v>65.599999999999994</c:v>
                </c:pt>
                <c:pt idx="19">
                  <c:v>68.5</c:v>
                </c:pt>
                <c:pt idx="20">
                  <c:v>71.400000000000006</c:v>
                </c:pt>
                <c:pt idx="21">
                  <c:v>73.900000000000006</c:v>
                </c:pt>
                <c:pt idx="22">
                  <c:v>76.400000000000006</c:v>
                </c:pt>
                <c:pt idx="23">
                  <c:v>78.7</c:v>
                </c:pt>
                <c:pt idx="24">
                  <c:v>81</c:v>
                </c:pt>
                <c:pt idx="25">
                  <c:v>83.5</c:v>
                </c:pt>
                <c:pt idx="26">
                  <c:v>86</c:v>
                </c:pt>
              </c:numCache>
            </c:numRef>
          </c:yVal>
          <c:smooth val="1"/>
        </c:ser>
        <c:axId val="68184704"/>
        <c:axId val="46125824"/>
      </c:scatterChart>
      <c:valAx>
        <c:axId val="68184704"/>
        <c:scaling>
          <c:orientation val="minMax"/>
          <c:max val="160"/>
          <c:min val="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793nm Pump Power (W)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tx1"/>
            </a:solidFill>
          </a:ln>
        </c:spPr>
        <c:crossAx val="46125824"/>
        <c:crossesAt val="0"/>
        <c:crossBetween val="midCat"/>
      </c:valAx>
      <c:valAx>
        <c:axId val="46125824"/>
        <c:scaling>
          <c:orientation val="minMax"/>
          <c:max val="90"/>
          <c:min val="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1940nm Output Power (W)</a:t>
                </a:r>
              </a:p>
            </c:rich>
          </c:tx>
          <c:layout>
            <c:manualLayout>
              <c:xMode val="edge"/>
              <c:yMode val="edge"/>
              <c:x val="1.6149870801033615E-2"/>
              <c:y val="0.13929164026910426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68184704"/>
        <c:crosses val="autoZero"/>
        <c:crossBetween val="midCat"/>
      </c:valAx>
    </c:plotArea>
    <c:plotVisOnly val="1"/>
    <c:dispBlanksAs val="gap"/>
  </c:chart>
  <c:spPr>
    <a:ln>
      <a:solidFill>
        <a:srgbClr val="002060"/>
      </a:solidFill>
    </a:ln>
  </c:spPr>
  <c:txPr>
    <a:bodyPr/>
    <a:lstStyle/>
    <a:p>
      <a:pPr>
        <a:defRPr sz="1200" b="1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E375B-2198-4D04-B278-B61DDCED9399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209F-5E96-4671-BD60-F44B5A084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23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1)Significant</a:t>
            </a:r>
            <a:r>
              <a:rPr lang="en-US" baseline="0" dirty="0" smtClean="0"/>
              <a:t> amount electronics and mechanical development done spend for making the laser reliable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DB6EA-50A6-45C6-906D-F58A8858E3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35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1)Significant</a:t>
            </a:r>
            <a:r>
              <a:rPr lang="en-US" baseline="0" dirty="0" smtClean="0"/>
              <a:t> amount electronics and mechanical development done spend for making the laser reliable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DB6EA-50A6-45C6-906D-F58A8858E3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35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F209F-5E96-4671-BD60-F44B5A084C0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E9F1-A765-4758-BC98-39BAD48696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82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D78F-B673-4D7B-BB70-775B33976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D78F-B673-4D7B-BB70-775B33976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1430-4E4A-4F10-953D-6701D394D126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B00F-1459-4374-A734-4A7A46996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60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5971" y="11874"/>
            <a:ext cx="3196442" cy="973777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solidFill>
            <a:srgbClr val="8C2633"/>
          </a:solidFill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FIBERTEK Logo Revised v7-15-2011_(Transparent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1980" y="35625"/>
            <a:ext cx="2267717" cy="8595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48448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713" y="2527300"/>
            <a:ext cx="7772400" cy="1362075"/>
          </a:xfrm>
          <a:solidFill>
            <a:srgbClr val="8C2633"/>
          </a:solidFill>
        </p:spPr>
        <p:txBody>
          <a:bodyPr anchor="ctr" anchorCtr="0">
            <a:normAutofit/>
          </a:bodyPr>
          <a:lstStyle>
            <a:lvl1pPr algn="ctr">
              <a:defRPr sz="36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IBERTEK Logo Revised v7-15-2011_(Transparent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1980" y="35625"/>
            <a:ext cx="2267717" cy="8595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945971" y="11874"/>
            <a:ext cx="3196442" cy="973777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solidFill>
            <a:srgbClr val="8C2633"/>
          </a:solidFill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3784600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FIBERTEK Logo Revised v7-15-2011_(Transparent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1980" y="35625"/>
            <a:ext cx="2267717" cy="85953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4813300" y="1320800"/>
            <a:ext cx="3784600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945971" y="11874"/>
            <a:ext cx="3196442" cy="973777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solidFill>
            <a:srgbClr val="8C2633"/>
          </a:solidFill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3784600" cy="4356100"/>
          </a:xfrm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IBERTEK Logo Revised v7-15-2011_(Transparent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1980" y="35625"/>
            <a:ext cx="2267717" cy="85953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4813300" y="1968500"/>
            <a:ext cx="3784600" cy="4356100"/>
          </a:xfrm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2600" y="1270000"/>
            <a:ext cx="3784600" cy="673100"/>
          </a:xfrm>
        </p:spPr>
        <p:txBody>
          <a:bodyPr>
            <a:normAutofit/>
          </a:bodyPr>
          <a:lstStyle>
            <a:lvl1pPr marL="0" indent="0">
              <a:buClr>
                <a:srgbClr val="8C2633"/>
              </a:buClr>
              <a:buFont typeface="Wingdings" pitchFamily="2" charset="2"/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 smtClean="0"/>
              <a:t>xxxxx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813300" y="1270000"/>
            <a:ext cx="3784600" cy="673100"/>
          </a:xfrm>
        </p:spPr>
        <p:txBody>
          <a:bodyPr>
            <a:normAutofit/>
          </a:bodyPr>
          <a:lstStyle>
            <a:lvl1pPr marL="0" indent="0">
              <a:buClr>
                <a:srgbClr val="8C2633"/>
              </a:buClr>
              <a:buFont typeface="Wingdings" pitchFamily="2" charset="2"/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 smtClean="0"/>
              <a:t>xxxxx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945971" y="11874"/>
            <a:ext cx="3196442" cy="973777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solidFill>
            <a:srgbClr val="8C2633"/>
          </a:solidFill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FIBERTEK Logo Revised v7-15-2011_(Transparent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1980" y="35625"/>
            <a:ext cx="2267717" cy="8595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45971" y="11874"/>
            <a:ext cx="3196442" cy="973777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solidFill>
            <a:srgbClr val="8C2633"/>
          </a:solidFill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948"/>
            <a:ext cx="91440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IBERTEK Logo Revised v7-15-2011_(Transparent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91980" y="35625"/>
            <a:ext cx="2267717" cy="8595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139700" y="1143000"/>
            <a:ext cx="4389120" cy="2651760"/>
          </a:xfrm>
          <a:ln w="19050">
            <a:solidFill>
              <a:srgbClr val="8C2633"/>
            </a:solidFill>
          </a:ln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1800" b="1">
                <a:latin typeface="Arial Narrow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1600">
                <a:latin typeface="Arial Narrow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400">
                <a:latin typeface="Arial Narrow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200">
                <a:latin typeface="Arial Narrow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200"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97400" y="1143000"/>
            <a:ext cx="4389120" cy="2651760"/>
          </a:xfrm>
          <a:ln w="19050">
            <a:solidFill>
              <a:srgbClr val="8C2633"/>
            </a:solidFill>
          </a:ln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1800" b="1">
                <a:latin typeface="Arial Narrow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1600">
                <a:latin typeface="Arial Narrow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400">
                <a:latin typeface="Arial Narrow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200">
                <a:latin typeface="Arial Narrow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200"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139700" y="3848100"/>
            <a:ext cx="4389120" cy="2651760"/>
          </a:xfrm>
          <a:ln w="19050">
            <a:solidFill>
              <a:srgbClr val="8C2633"/>
            </a:solidFill>
          </a:ln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1800" b="1">
                <a:latin typeface="Arial Narrow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1600">
                <a:latin typeface="Arial Narrow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400">
                <a:latin typeface="Arial Narrow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200">
                <a:latin typeface="Arial Narrow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200"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597400" y="3848100"/>
            <a:ext cx="4389120" cy="2651760"/>
          </a:xfrm>
          <a:ln w="19050">
            <a:solidFill>
              <a:srgbClr val="8C2633"/>
            </a:solidFill>
          </a:ln>
        </p:spPr>
        <p:txBody>
          <a:bodyPr>
            <a:normAutofit/>
          </a:bodyPr>
          <a:lstStyle>
            <a:lvl1pPr marL="344488" indent="-344488">
              <a:buClr>
                <a:srgbClr val="8C2633"/>
              </a:buClr>
              <a:buFont typeface="Wingdings" pitchFamily="2" charset="2"/>
              <a:buChar char="v"/>
              <a:defRPr sz="1800" b="1">
                <a:latin typeface="Arial Narrow" pitchFamily="34" charset="0"/>
                <a:cs typeface="Arial" pitchFamily="34" charset="0"/>
              </a:defRPr>
            </a:lvl1pPr>
            <a:lvl2pPr marL="628650" indent="-277813">
              <a:buClr>
                <a:srgbClr val="8C2633"/>
              </a:buClr>
              <a:buFont typeface="Wingdings" pitchFamily="2" charset="2"/>
              <a:buChar char="w"/>
              <a:defRPr sz="1600">
                <a:latin typeface="Arial Narrow" pitchFamily="34" charset="0"/>
                <a:cs typeface="Arial" pitchFamily="34" charset="0"/>
              </a:defRPr>
            </a:lvl2pPr>
            <a:lvl3pPr marL="976313" indent="-279400">
              <a:buClr>
                <a:srgbClr val="8C2633"/>
              </a:buClr>
              <a:buFont typeface="Wingdings" pitchFamily="2" charset="2"/>
              <a:buChar char="§"/>
              <a:defRPr sz="1400">
                <a:latin typeface="Arial Narrow" pitchFamily="34" charset="0"/>
                <a:cs typeface="Arial" pitchFamily="34" charset="0"/>
              </a:defRPr>
            </a:lvl3pPr>
            <a:lvl4pPr marL="1258888" indent="-228600">
              <a:buClr>
                <a:srgbClr val="8C2633"/>
              </a:buClr>
              <a:buFont typeface="Arial" pitchFamily="34" charset="0"/>
              <a:buChar char="•"/>
              <a:defRPr sz="1200">
                <a:latin typeface="Arial Narrow" pitchFamily="34" charset="0"/>
                <a:cs typeface="Arial" pitchFamily="34" charset="0"/>
              </a:defRPr>
            </a:lvl4pPr>
            <a:lvl5pPr marL="1543050" indent="-287338">
              <a:buClr>
                <a:srgbClr val="8C2633"/>
              </a:buClr>
              <a:buFont typeface="Arial" pitchFamily="34" charset="0"/>
              <a:buChar char="−"/>
              <a:defRPr sz="1200"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D78F-B673-4D7B-BB70-775B33976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D78F-B673-4D7B-BB70-775B33976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22,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D78F-B673-4D7B-BB70-775B33976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618676" y="1070742"/>
            <a:ext cx="8055980" cy="2020188"/>
          </a:xfrm>
          <a:prstGeom prst="rect">
            <a:avLst/>
          </a:prstGeom>
          <a:solidFill>
            <a:srgbClr val="8C2633"/>
          </a:solidFill>
        </p:spPr>
        <p:txBody>
          <a:bodyPr anchor="ctr" anchorCtr="0">
            <a:noAutofit/>
          </a:bodyPr>
          <a:lstStyle/>
          <a:p>
            <a:pPr algn="ctr">
              <a:lnSpc>
                <a:spcPts val="37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Spaceflight 1.94 µm Thulium Fiber Laser Development </a:t>
            </a:r>
          </a:p>
        </p:txBody>
      </p:sp>
      <p:pic>
        <p:nvPicPr>
          <p:cNvPr id="6" name="Picture 5" descr="FIBERTEK Logo Revised v7-15-2011_(Transparent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6168" y="3856810"/>
            <a:ext cx="3444493" cy="13055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418" y="3754971"/>
            <a:ext cx="647603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Fibertek, Inc.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13605 Dulles Technology Drive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Herndon, VA 20171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703-471-7671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www.fibertek.com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March 22,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Packaging Will Leverage Prior TRL 6  Fiber Laser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14" y="1168994"/>
            <a:ext cx="8783877" cy="121807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Based previously developed TRL 6 EDFA package (25W at 1.57um)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Thermal Analysis and Structure show good performance and meets margin of safety.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High Reliability, redundant pump diodes. 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Radiation testing will confirm acceptable performance for 3 Year ISS mission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2" descr="C:\Users\bmathason\Desktop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908" y="2543536"/>
            <a:ext cx="461736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560" y="2444636"/>
            <a:ext cx="3187657" cy="30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Bef>
                <a:spcPct val="20000"/>
              </a:spcBef>
              <a:spcAft>
                <a:spcPts val="600"/>
              </a:spcAft>
              <a:buClr>
                <a:srgbClr val="8C2633"/>
              </a:buClr>
              <a:buFont typeface="Wingdings" pitchFamily="2" charset="2"/>
              <a:buChar char="v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Tm fiber laser fits in TRL6 EDFA package (shown right)</a:t>
            </a:r>
          </a:p>
          <a:p>
            <a:pPr marL="344488" indent="-344488">
              <a:spcBef>
                <a:spcPct val="20000"/>
              </a:spcBef>
              <a:spcAft>
                <a:spcPts val="600"/>
              </a:spcAft>
              <a:buClr>
                <a:srgbClr val="8C2633"/>
              </a:buClr>
              <a:buFont typeface="Wingdings" pitchFamily="2" charset="2"/>
              <a:buChar char="v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Estimated SWaP</a:t>
            </a:r>
          </a:p>
          <a:p>
            <a:pPr marL="628650" lvl="1" indent="-277813">
              <a:spcAft>
                <a:spcPts val="600"/>
              </a:spcAft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14″ x 8.5″ x 2.1″.</a:t>
            </a:r>
          </a:p>
          <a:p>
            <a:pPr marL="628650" lvl="1" indent="-277813">
              <a:spcAft>
                <a:spcPts val="600"/>
              </a:spcAft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&lt; 8.5 lbs</a:t>
            </a:r>
          </a:p>
          <a:p>
            <a:pPr marL="628650" lvl="1" indent="-277813">
              <a:spcAft>
                <a:spcPts val="600"/>
              </a:spcAft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Power consumption will depend on Ho laser output power requirement</a:t>
            </a:r>
          </a:p>
          <a:p>
            <a:pPr marL="628650" lvl="1" indent="-277813">
              <a:spcAft>
                <a:spcPts val="600"/>
              </a:spcAft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Electrical to optical efficiency ~ 20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8098" y="6025422"/>
            <a:ext cx="484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TRL6 6 Erbium Doped Fiber Amplifier Package (25W at 1.57um)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60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TRL 6 Thermal Vacuum and Vibration Testing of 20 W EDFA Laser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032" y="1104520"/>
            <a:ext cx="8537417" cy="4617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1600" dirty="0" smtClean="0"/>
              <a:t>Set ups for GEVS level thermal/vacuum and vibration testing of the 20 W EDFA laser 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098" y="1755040"/>
            <a:ext cx="7304671" cy="236621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54" y="4392450"/>
            <a:ext cx="7195434" cy="19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02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14" y="1014994"/>
            <a:ext cx="8997886" cy="240994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Fibertek has demonstrated a brassboard n 86 W (scalable to &gt;100 W) Tm laser</a:t>
            </a:r>
          </a:p>
          <a:p>
            <a:pPr lvl="1"/>
            <a:r>
              <a:rPr lang="en-US" sz="1400" dirty="0" smtClean="0"/>
              <a:t>Design readily converts to space-qualifiable version</a:t>
            </a:r>
          </a:p>
          <a:p>
            <a:pPr lvl="1"/>
            <a:r>
              <a:rPr lang="en-US" sz="1400" dirty="0" smtClean="0"/>
              <a:t>Suitable for pumping a </a:t>
            </a:r>
            <a:r>
              <a:rPr lang="en-US" sz="1400" dirty="0" err="1" smtClean="0"/>
              <a:t>Ho:YLF</a:t>
            </a:r>
            <a:r>
              <a:rPr lang="en-US" sz="1400" dirty="0" smtClean="0"/>
              <a:t> laser for wind lidar, CO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DIAL, or water vapor DIAL systems</a:t>
            </a:r>
          </a:p>
          <a:p>
            <a:pPr lvl="1"/>
            <a:r>
              <a:rPr lang="en-US" sz="1400" dirty="0" smtClean="0"/>
              <a:t>Brassboard performance meets notional </a:t>
            </a:r>
            <a:r>
              <a:rPr lang="en-US" sz="1400" dirty="0" err="1" smtClean="0"/>
              <a:t>Ho:YLF</a:t>
            </a:r>
            <a:r>
              <a:rPr lang="en-US" sz="1400" dirty="0" smtClean="0"/>
              <a:t> pump laser requirements</a:t>
            </a:r>
          </a:p>
          <a:p>
            <a:r>
              <a:rPr lang="en-US" sz="1600" dirty="0" smtClean="0"/>
              <a:t>Future Phase 2 effort will leverage an existing TRL 6, GEVS Tested, EDFA Package.</a:t>
            </a:r>
          </a:p>
          <a:p>
            <a:pPr lvl="1"/>
            <a:r>
              <a:rPr lang="en-US" sz="1400" dirty="0" smtClean="0"/>
              <a:t>Thermal and structural analysis shows good performance and meets margins of safety</a:t>
            </a:r>
          </a:p>
          <a:p>
            <a:pPr lvl="1"/>
            <a:r>
              <a:rPr lang="en-US" sz="1400" dirty="0" smtClean="0"/>
              <a:t>Incorporates high-reliability, redundant pump diodes. </a:t>
            </a:r>
            <a:endParaRPr lang="en-US" sz="1400" dirty="0"/>
          </a:p>
          <a:p>
            <a:r>
              <a:rPr lang="en-US" sz="1600" dirty="0" smtClean="0"/>
              <a:t>Future radiation testing will confirm acceptable performance for 3 Year ISS mission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2" descr="C:\Users\bmathason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8111" y="3253637"/>
            <a:ext cx="3149719" cy="23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940021"/>
              </p:ext>
            </p:extLst>
          </p:nvPr>
        </p:nvGraphicFramePr>
        <p:xfrm>
          <a:off x="729111" y="3342999"/>
          <a:ext cx="3608731" cy="228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713" y="5676841"/>
            <a:ext cx="4124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179388"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55% optical to optical efficiency</a:t>
            </a:r>
          </a:p>
          <a:p>
            <a:pPr marL="347663" lvl="1" indent="-179388"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Estimated 20%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electical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to optical efficiency</a:t>
            </a:r>
          </a:p>
          <a:p>
            <a:pPr marL="347663" lvl="1" indent="-179388"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3X better than COTS Tm lasers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9261" y="5620519"/>
            <a:ext cx="3786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Tm Laser will leverage Fibertek 25W EDFA TRL6 package</a:t>
            </a:r>
          </a:p>
          <a:p>
            <a:pPr marL="625475" lvl="2" indent="-228600"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14 x 8.5” x 2.1”</a:t>
            </a:r>
          </a:p>
          <a:p>
            <a:pPr marL="625475" lvl="2" indent="-228600">
              <a:buClr>
                <a:srgbClr val="8C2633"/>
              </a:buClr>
              <a:buFont typeface="Wingdings" pitchFamily="2" charset="2"/>
              <a:buChar char="w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&lt; 8.5 lbs.</a:t>
            </a:r>
          </a:p>
        </p:txBody>
      </p:sp>
    </p:spTree>
    <p:extLst>
      <p:ext uri="{BB962C8B-B14F-4D97-AF65-F5344CB8AC3E}">
        <p14:creationId xmlns:p14="http://schemas.microsoft.com/office/powerpoint/2010/main" xmlns="" val="282166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057399"/>
            <a:ext cx="7772400" cy="19518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114300" marR="0" lvl="0" indent="0" algn="ct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High Energy UV Demonstrator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Update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66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4" y="31639"/>
            <a:ext cx="5328496" cy="95663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Design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3" y="1235035"/>
            <a:ext cx="4183704" cy="4993238"/>
          </a:xfrm>
          <a:ln w="3175"/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Sealed, dual compartment design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Reduced sensitivity to contamination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Vacuum alignment stability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All UV components in a hermetic, polymer free environment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Improved lifetime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/>
              <a:t>Internal telescope in UV box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Reduces fluence on down stream optics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Pure conductive cooling to a single external thermal interface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Simplifies thermal design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Required for a space-based system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Amplifiers mounted on laser module wall</a:t>
            </a:r>
          </a:p>
          <a:p>
            <a:pPr lvl="0">
              <a:spcBef>
                <a:spcPts val="0"/>
              </a:spcBef>
              <a:defRPr/>
            </a:pPr>
            <a:r>
              <a:rPr lang="en-US" sz="1800" dirty="0" smtClean="0"/>
              <a:t>Flexure mounted for high launch vibration levels</a:t>
            </a:r>
          </a:p>
          <a:p>
            <a:pPr lvl="0">
              <a:spcBef>
                <a:spcPts val="0"/>
              </a:spcBef>
              <a:defRPr/>
            </a:pPr>
            <a:r>
              <a:rPr lang="en-US" sz="1800" dirty="0" smtClean="0"/>
              <a:t>Improved final power amp design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Reduced beam distortion</a:t>
            </a:r>
          </a:p>
          <a:p>
            <a:pPr>
              <a:spcAft>
                <a:spcPts val="600"/>
              </a:spcAft>
            </a:pPr>
            <a:endParaRPr lang="en-US" sz="1800" dirty="0" smtClean="0"/>
          </a:p>
        </p:txBody>
      </p:sp>
      <p:pic>
        <p:nvPicPr>
          <p:cNvPr id="35" name="Picture 1" descr="C:\Users\malbert\AppData\Local\Microsoft\Windows\Temporary Internet Files\Content.Outlook\U67TATD8\SnipIma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9087" y="1219201"/>
            <a:ext cx="3468434" cy="2565429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815906" y="1413164"/>
            <a:ext cx="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 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33226" y="1373579"/>
            <a:ext cx="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 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319616" y="2149444"/>
            <a:ext cx="10806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Ring oscillator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 bwMode="auto">
          <a:xfrm>
            <a:off x="5400270" y="2472610"/>
            <a:ext cx="1021278" cy="68709"/>
          </a:xfrm>
          <a:prstGeom prst="straightConnector1">
            <a:avLst/>
          </a:prstGeom>
          <a:solidFill>
            <a:srgbClr val="3399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2" descr="C:\Users\malbert\AppData\Local\Microsoft\Windows\Temporary Internet Files\Content.Outlook\U67TATD8\SnipImage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5648" y="3822818"/>
            <a:ext cx="3577591" cy="2426897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6252835" y="3986104"/>
            <a:ext cx="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 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104609" y="5933656"/>
            <a:ext cx="10806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UV module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7549224" y="5436873"/>
            <a:ext cx="87086" cy="496783"/>
          </a:xfrm>
          <a:prstGeom prst="straightConnector1">
            <a:avLst/>
          </a:prstGeom>
          <a:solidFill>
            <a:srgbClr val="3399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</a:t>
            </a:r>
            <a:r>
              <a:rPr lang="en-US" dirty="0" smtClean="0"/>
              <a:t>Objectives &amp; Approach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15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Build a lifetime </a:t>
            </a:r>
            <a:r>
              <a:rPr lang="en-US" dirty="0"/>
              <a:t>demonstrator to </a:t>
            </a:r>
            <a:r>
              <a:rPr lang="en-US" dirty="0" smtClean="0"/>
              <a:t>advance the TRL </a:t>
            </a:r>
            <a:r>
              <a:rPr lang="en-US" dirty="0"/>
              <a:t>of </a:t>
            </a:r>
            <a:r>
              <a:rPr lang="en-US" dirty="0" smtClean="0"/>
              <a:t>UV lasers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Full conductive cooling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Increased  UV lifetime by lower outgassing contamination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532 nm and 355 nm lifetime testing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Vibe and TVAC testing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Program </a:t>
            </a:r>
            <a:r>
              <a:rPr lang="en-US" dirty="0"/>
              <a:t>objectives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z="1600" dirty="0"/>
              <a:t>Conduct a  50 x10</a:t>
            </a:r>
            <a:r>
              <a:rPr lang="en-US" sz="1600" baseline="30000" dirty="0"/>
              <a:t>9</a:t>
            </a:r>
            <a:r>
              <a:rPr lang="en-US" sz="1600" dirty="0"/>
              <a:t> shot   </a:t>
            </a:r>
            <a:r>
              <a:rPr lang="en-US" sz="1600" dirty="0" smtClean="0"/>
              <a:t>high-fluence  </a:t>
            </a:r>
            <a:r>
              <a:rPr lang="en-US" sz="1600" dirty="0"/>
              <a:t>UV life test  using a 20 kHz drive laser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z="1600" dirty="0"/>
              <a:t>Configure the HEUVD system hardware for 150 Hz, 250 mJ @ 1064 nm operation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z="1600" dirty="0"/>
              <a:t>Conduct a  </a:t>
            </a:r>
            <a:r>
              <a:rPr lang="en-US" sz="1600" dirty="0" smtClean="0"/>
              <a:t>1.2 </a:t>
            </a:r>
            <a:r>
              <a:rPr lang="en-US" sz="1600" dirty="0"/>
              <a:t>x10</a:t>
            </a:r>
            <a:r>
              <a:rPr lang="en-US" sz="1600" baseline="30000" dirty="0"/>
              <a:t>9</a:t>
            </a:r>
            <a:r>
              <a:rPr lang="en-US" sz="1600" dirty="0"/>
              <a:t> shot  </a:t>
            </a:r>
            <a:r>
              <a:rPr lang="en-US" sz="1600" dirty="0" smtClean="0"/>
              <a:t>high-fluence  </a:t>
            </a:r>
            <a:r>
              <a:rPr lang="en-US" sz="1600" dirty="0"/>
              <a:t>Green life test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z="1600" dirty="0"/>
              <a:t>Conduct a  1.5 x10</a:t>
            </a:r>
            <a:r>
              <a:rPr lang="en-US" sz="1600" baseline="30000" dirty="0"/>
              <a:t>9</a:t>
            </a:r>
            <a:r>
              <a:rPr lang="en-US" sz="1600" dirty="0"/>
              <a:t> shot  </a:t>
            </a:r>
            <a:r>
              <a:rPr lang="en-US" sz="1600" dirty="0" smtClean="0"/>
              <a:t>low-fluence   </a:t>
            </a:r>
            <a:r>
              <a:rPr lang="en-US" sz="1600" dirty="0"/>
              <a:t>UV life test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Conduct a  1.5 x10</a:t>
            </a:r>
            <a:r>
              <a:rPr lang="en-US" sz="1600" baseline="30000" dirty="0"/>
              <a:t>9</a:t>
            </a:r>
            <a:r>
              <a:rPr lang="en-US" sz="1600" dirty="0"/>
              <a:t> shot  </a:t>
            </a:r>
            <a:r>
              <a:rPr lang="en-US" sz="1600" dirty="0" smtClean="0"/>
              <a:t>high-fluence  </a:t>
            </a:r>
            <a:r>
              <a:rPr lang="en-US" sz="1600" dirty="0"/>
              <a:t>UV life test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Conduct thermal-vacuum &amp; vibration testing of the laser optical module</a:t>
            </a:r>
          </a:p>
        </p:txBody>
      </p:sp>
    </p:spTree>
    <p:extLst>
      <p:ext uri="{BB962C8B-B14F-4D97-AF65-F5344CB8AC3E}">
        <p14:creationId xmlns:p14="http://schemas.microsoft.com/office/powerpoint/2010/main" xmlns="" val="55946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Life Test Preparation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207477"/>
            <a:ext cx="8686800" cy="433988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Conducted </a:t>
            </a:r>
            <a:r>
              <a:rPr lang="en-US" dirty="0" smtClean="0"/>
              <a:t>a 20 kHz, 50 billion shot, high-fluence </a:t>
            </a:r>
            <a:r>
              <a:rPr lang="en-US" dirty="0"/>
              <a:t>UV life </a:t>
            </a:r>
            <a:r>
              <a:rPr lang="en-US" dirty="0" smtClean="0"/>
              <a:t>test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1600" dirty="0"/>
              <a:t>All components interior to the sealed conversion module, including the third harmonic crystal, </a:t>
            </a:r>
            <a:r>
              <a:rPr lang="en-US" sz="1600" dirty="0" smtClean="0"/>
              <a:t>survived </a:t>
            </a:r>
            <a:r>
              <a:rPr lang="en-US" sz="1600" dirty="0"/>
              <a:t>the </a:t>
            </a:r>
            <a:r>
              <a:rPr lang="en-US" sz="1600" dirty="0" smtClean="0"/>
              <a:t>test </a:t>
            </a:r>
            <a:r>
              <a:rPr lang="en-US" sz="1600" dirty="0"/>
              <a:t>in excellent </a:t>
            </a:r>
            <a:r>
              <a:rPr lang="en-US" sz="1600" dirty="0" smtClean="0"/>
              <a:t>condition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Configured the HEUVD system for 150 Hz, 250 mJ @ 1064 nm operation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system was successfully reconfigured for 150 Hz and met program objective performance </a:t>
            </a:r>
          </a:p>
          <a:p>
            <a:pPr lvl="2">
              <a:spcAft>
                <a:spcPts val="600"/>
              </a:spcAft>
            </a:pPr>
            <a:r>
              <a:rPr lang="en-US" sz="1400" dirty="0">
                <a:solidFill>
                  <a:srgbClr val="008000"/>
                </a:solidFill>
              </a:rPr>
              <a:t>1 </a:t>
            </a:r>
            <a:r>
              <a:rPr lang="en-US" sz="1400" dirty="0" smtClean="0">
                <a:solidFill>
                  <a:srgbClr val="008000"/>
                </a:solidFill>
              </a:rPr>
              <a:t>µm </a:t>
            </a:r>
            <a:r>
              <a:rPr lang="en-US" sz="1400" dirty="0">
                <a:solidFill>
                  <a:srgbClr val="008000"/>
                </a:solidFill>
              </a:rPr>
              <a:t>performance demonstrated at 275 mJ/pulse (&gt;40 W) with 15 ns pulses and an M</a:t>
            </a:r>
            <a:r>
              <a:rPr lang="en-US" sz="1400" baseline="30000" dirty="0">
                <a:solidFill>
                  <a:srgbClr val="008000"/>
                </a:solidFill>
              </a:rPr>
              <a:t>2</a:t>
            </a:r>
            <a:r>
              <a:rPr lang="en-US" sz="1400" dirty="0">
                <a:solidFill>
                  <a:srgbClr val="008000"/>
                </a:solidFill>
              </a:rPr>
              <a:t> of </a:t>
            </a:r>
            <a:r>
              <a:rPr lang="en-US" sz="1400" dirty="0" smtClean="0">
                <a:solidFill>
                  <a:srgbClr val="008000"/>
                </a:solidFill>
              </a:rPr>
              <a:t>1.9 </a:t>
            </a:r>
            <a:endParaRPr lang="en-US" sz="1400" dirty="0">
              <a:solidFill>
                <a:srgbClr val="008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dirty="0"/>
              <a:t>The power </a:t>
            </a:r>
            <a:r>
              <a:rPr lang="en-US" sz="1600" dirty="0" smtClean="0"/>
              <a:t>amplifier is </a:t>
            </a:r>
            <a:r>
              <a:rPr lang="en-US" sz="1600" dirty="0"/>
              <a:t>not optimally suited </a:t>
            </a:r>
            <a:r>
              <a:rPr lang="en-US" sz="1600" dirty="0" smtClean="0"/>
              <a:t>for </a:t>
            </a:r>
            <a:r>
              <a:rPr lang="en-US" sz="1600" dirty="0"/>
              <a:t>efficient extraction at </a:t>
            </a:r>
            <a:r>
              <a:rPr lang="en-US" sz="1600" dirty="0" smtClean="0"/>
              <a:t>150 Hz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Originally designed for 750 mJ output at 50 Hz</a:t>
            </a:r>
            <a:endParaRPr lang="en-US" sz="1400" dirty="0"/>
          </a:p>
          <a:p>
            <a:pPr lvl="2">
              <a:spcAft>
                <a:spcPts val="600"/>
              </a:spcAft>
            </a:pPr>
            <a:r>
              <a:rPr lang="en-US" sz="1400" dirty="0" smtClean="0"/>
              <a:t>More </a:t>
            </a:r>
            <a:r>
              <a:rPr lang="en-US" sz="1400" dirty="0"/>
              <a:t>appropriate approach </a:t>
            </a:r>
            <a:r>
              <a:rPr lang="en-US" sz="1400" dirty="0" smtClean="0"/>
              <a:t>to 150 Hz power amplifier be </a:t>
            </a:r>
            <a:r>
              <a:rPr lang="en-US" sz="1400" dirty="0"/>
              <a:t>a </a:t>
            </a:r>
            <a:r>
              <a:rPr lang="en-US" sz="1400" dirty="0" smtClean="0"/>
              <a:t>design based </a:t>
            </a:r>
            <a:r>
              <a:rPr lang="en-US" sz="1400" dirty="0"/>
              <a:t>on </a:t>
            </a:r>
            <a:r>
              <a:rPr lang="en-US" sz="1400" dirty="0" smtClean="0"/>
              <a:t>non-Brewster </a:t>
            </a:r>
            <a:r>
              <a:rPr lang="en-US" sz="1400" dirty="0"/>
              <a:t>slab architecture developed &amp; demonstrated under a previous NASA program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The scope of the hardware PRF conversion process to 150 Hz was greater than anticipated and </a:t>
            </a:r>
            <a:r>
              <a:rPr lang="en-US" sz="1600" dirty="0" smtClean="0"/>
              <a:t>resulted </a:t>
            </a:r>
            <a:r>
              <a:rPr lang="en-US" sz="1600" dirty="0"/>
              <a:t>in a </a:t>
            </a:r>
            <a:r>
              <a:rPr lang="en-US" sz="1600" dirty="0" smtClean="0"/>
              <a:t>5 </a:t>
            </a:r>
            <a:r>
              <a:rPr lang="en-US" sz="1600" dirty="0"/>
              <a:t>month growth to the program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706070"/>
            <a:ext cx="81534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20 kHz UV test validated importance contamination control procedures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Conversion of 1064 nm pump to 150 Hz met or exceeded all 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60378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0624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Conducted a </a:t>
            </a:r>
            <a:r>
              <a:rPr lang="en-US" dirty="0" smtClean="0"/>
              <a:t>1.2 </a:t>
            </a:r>
            <a:r>
              <a:rPr lang="en-US" dirty="0"/>
              <a:t>x10</a:t>
            </a:r>
            <a:r>
              <a:rPr lang="en-US" baseline="30000" dirty="0"/>
              <a:t>9</a:t>
            </a:r>
            <a:r>
              <a:rPr lang="en-US" dirty="0"/>
              <a:t> shot </a:t>
            </a:r>
            <a:r>
              <a:rPr lang="en-US" dirty="0" smtClean="0"/>
              <a:t>high-fluence green </a:t>
            </a:r>
            <a:r>
              <a:rPr lang="en-US" dirty="0"/>
              <a:t>life test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All components w/in the LOM survived test in excellent condition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Total optical power roll-off of 9 </a:t>
            </a:r>
            <a:r>
              <a:rPr lang="en-US" sz="1600" dirty="0" smtClean="0"/>
              <a:t>%/Gshots </a:t>
            </a:r>
            <a:r>
              <a:rPr lang="en-US" sz="1600" dirty="0"/>
              <a:t>was attributed to diode lifetime affecting all </a:t>
            </a:r>
            <a:br>
              <a:rPr lang="en-US" sz="1600" dirty="0"/>
            </a:br>
            <a:r>
              <a:rPr lang="en-US" sz="1600" dirty="0"/>
              <a:t>pump </a:t>
            </a:r>
            <a:r>
              <a:rPr lang="en-US" sz="1600" dirty="0" smtClean="0"/>
              <a:t>heads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This </a:t>
            </a:r>
            <a:r>
              <a:rPr lang="en-US" sz="1400" dirty="0"/>
              <a:t>fall-off is consistent with the diode life specifications that were established under the original </a:t>
            </a:r>
            <a:r>
              <a:rPr lang="en-US" sz="1400" dirty="0" smtClean="0"/>
              <a:t>program </a:t>
            </a:r>
            <a:r>
              <a:rPr lang="en-US" sz="1400" dirty="0"/>
              <a:t>goals aimed at a 50 </a:t>
            </a:r>
            <a:r>
              <a:rPr lang="en-US" sz="1400" dirty="0" smtClean="0"/>
              <a:t>Hz/1 Gshot </a:t>
            </a:r>
            <a:r>
              <a:rPr lang="en-US" sz="1400" dirty="0"/>
              <a:t>life test requirement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Reconfigured </a:t>
            </a:r>
            <a:r>
              <a:rPr lang="en-US" dirty="0"/>
              <a:t>the HEUVD system hardware for enhanced diode lifetime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Developed an approach for extending diode lifetime based on reliability guidance from Lasertel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Successfully implemented the corrective action plan in all 4 pump heads with the anticipation of </a:t>
            </a:r>
            <a:r>
              <a:rPr lang="en-US" sz="1600" dirty="0" smtClean="0"/>
              <a:t>a </a:t>
            </a:r>
            <a:r>
              <a:rPr lang="en-US" sz="1600" dirty="0"/>
              <a:t>2-3x improvement in diode power stability 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Life Test 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692914"/>
            <a:ext cx="82296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High power 532 nm only test validated use of 532 nm only HEUVD for Athena –OAWL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" b="1" dirty="0" smtClean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xmlns="" val="351685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 UV Life Test Summary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63416" y="1160585"/>
            <a:ext cx="8382000" cy="4032736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1.5 </a:t>
            </a:r>
            <a:r>
              <a:rPr lang="en-US" sz="2000" dirty="0"/>
              <a:t>x10</a:t>
            </a:r>
            <a:r>
              <a:rPr lang="en-US" sz="2000" baseline="30000" dirty="0"/>
              <a:t>9</a:t>
            </a:r>
            <a:r>
              <a:rPr lang="en-US" sz="2000" dirty="0"/>
              <a:t> </a:t>
            </a:r>
            <a:r>
              <a:rPr lang="en-US" sz="2000" dirty="0" smtClean="0"/>
              <a:t>shot, low-fluence </a:t>
            </a:r>
            <a:r>
              <a:rPr lang="en-US" sz="2000" dirty="0"/>
              <a:t>UV life test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Optical </a:t>
            </a:r>
            <a:r>
              <a:rPr lang="en-US" sz="1800" dirty="0" smtClean="0"/>
              <a:t>components met </a:t>
            </a:r>
            <a:r>
              <a:rPr lang="en-US" sz="1800" dirty="0"/>
              <a:t>initial design objectives  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No degradation of THG </a:t>
            </a:r>
            <a:r>
              <a:rPr lang="en-US" sz="1600" dirty="0"/>
              <a:t>input &amp; output facets </a:t>
            </a:r>
            <a:r>
              <a:rPr lang="en-US" sz="1600" dirty="0" smtClean="0"/>
              <a:t>or bulk crystal </a:t>
            </a:r>
            <a:endParaRPr lang="en-US" sz="1600" dirty="0"/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A  </a:t>
            </a:r>
            <a:r>
              <a:rPr lang="en-US" sz="1600" dirty="0"/>
              <a:t>small number of optical surfaces </a:t>
            </a:r>
            <a:r>
              <a:rPr lang="en-US" sz="1600" dirty="0" smtClean="0"/>
              <a:t>exhibited minor optical damage</a:t>
            </a:r>
            <a:endParaRPr lang="en-US" sz="1600" dirty="0"/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Two 1 </a:t>
            </a:r>
            <a:r>
              <a:rPr lang="en-US" sz="1600" dirty="0" smtClean="0"/>
              <a:t>µm </a:t>
            </a:r>
            <a:r>
              <a:rPr lang="en-US" sz="1600" dirty="0"/>
              <a:t>air-spaced </a:t>
            </a:r>
            <a:r>
              <a:rPr lang="en-US" sz="1600" dirty="0" smtClean="0"/>
              <a:t>wave plates and 2 triple </a:t>
            </a:r>
            <a:r>
              <a:rPr lang="en-US" sz="1600" dirty="0"/>
              <a:t>AR coated lenses </a:t>
            </a:r>
            <a:r>
              <a:rPr lang="en-US" sz="1600" dirty="0" smtClean="0"/>
              <a:t>exhibited internal surface damage</a:t>
            </a:r>
            <a:endParaRPr lang="en-US" sz="1600" dirty="0"/>
          </a:p>
          <a:p>
            <a:pPr lvl="3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Waveplate issue </a:t>
            </a:r>
            <a:r>
              <a:rPr lang="en-US" sz="1400" dirty="0"/>
              <a:t>was resolved under the ICESat-2 program </a:t>
            </a:r>
          </a:p>
          <a:p>
            <a:pPr lvl="3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Triple AR coating remains an outstanding issue</a:t>
            </a:r>
          </a:p>
          <a:p>
            <a:pPr marL="344488" lvl="1" indent="-344488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b="1" dirty="0" smtClean="0"/>
              <a:t>Total power had a 1 </a:t>
            </a:r>
            <a:r>
              <a:rPr lang="en-US" b="1" dirty="0"/>
              <a:t>um optical power roll-off of </a:t>
            </a:r>
            <a:r>
              <a:rPr lang="en-US" b="1" dirty="0" smtClean="0"/>
              <a:t>8%/Gshot</a:t>
            </a:r>
            <a:endParaRPr lang="en-US" b="1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Primarily due to continuing diode decay in all stages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Additional derating for UV test did not achieve anticipated decrease is diode decay rate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Damage on waveplate likely caused a small decrease on resonator power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To be quantified during rebuild for high power UV lifetest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19908" y="5128849"/>
            <a:ext cx="72390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Low power UV lifetest further validated importance and effectiveness of contamination control processes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Downstream optics and proper diode derating for 15 Gshot missions need additional work</a:t>
            </a:r>
          </a:p>
        </p:txBody>
      </p:sp>
    </p:spTree>
    <p:extLst>
      <p:ext uri="{BB962C8B-B14F-4D97-AF65-F5344CB8AC3E}">
        <p14:creationId xmlns:p14="http://schemas.microsoft.com/office/powerpoint/2010/main" xmlns="" val="327474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3337"/>
            <a:ext cx="8229600" cy="5181600"/>
          </a:xfrm>
        </p:spPr>
        <p:txBody>
          <a:bodyPr>
            <a:normAutofit/>
          </a:bodyPr>
          <a:lstStyle/>
          <a:p>
            <a:pPr marL="344488" lvl="1" indent="-344488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000" dirty="0" smtClean="0"/>
              <a:t>Implement a systematic </a:t>
            </a:r>
            <a:r>
              <a:rPr lang="en-US" sz="2000" dirty="0"/>
              <a:t>approach to the </a:t>
            </a:r>
            <a:r>
              <a:rPr lang="en-US" sz="2000" dirty="0" smtClean="0"/>
              <a:t>high-power </a:t>
            </a:r>
            <a:r>
              <a:rPr lang="en-US" sz="2000" dirty="0"/>
              <a:t>UV life test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Resolve </a:t>
            </a:r>
            <a:r>
              <a:rPr lang="en-US" sz="1800" dirty="0"/>
              <a:t>the resonator </a:t>
            </a:r>
            <a:r>
              <a:rPr lang="en-US" sz="1800" dirty="0" smtClean="0"/>
              <a:t>waveplate and output </a:t>
            </a:r>
            <a:r>
              <a:rPr lang="en-US" sz="1800" dirty="0"/>
              <a:t>telescope lens </a:t>
            </a:r>
            <a:r>
              <a:rPr lang="en-US" sz="1800" dirty="0" smtClean="0"/>
              <a:t>damage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Implement lessons learned on ICESat-2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Initiate a separate task to close </a:t>
            </a:r>
            <a:r>
              <a:rPr lang="en-US" sz="1800" dirty="0"/>
              <a:t>the diode </a:t>
            </a:r>
            <a:r>
              <a:rPr lang="en-US" sz="1800" dirty="0" smtClean="0"/>
              <a:t>decay issue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Move </a:t>
            </a:r>
            <a:r>
              <a:rPr lang="en-US" sz="1800" dirty="0"/>
              <a:t>forward into life test w/ existing pump diode configuration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Convene </a:t>
            </a:r>
            <a:r>
              <a:rPr lang="en-US" sz="1800" dirty="0"/>
              <a:t>a formal review of results at conclusion of life test</a:t>
            </a:r>
            <a:r>
              <a:rPr lang="en-US" sz="1600" dirty="0"/>
              <a:t> </a:t>
            </a:r>
          </a:p>
          <a:p>
            <a:pPr marL="344488" lvl="1" indent="-344488">
              <a:spcAft>
                <a:spcPts val="600"/>
              </a:spcAft>
              <a:buBlip>
                <a:blip r:embed="rId2"/>
              </a:buBlip>
            </a:pPr>
            <a:r>
              <a:rPr lang="en-US" sz="2000" dirty="0" smtClean="0"/>
              <a:t>Hold </a:t>
            </a:r>
            <a:r>
              <a:rPr lang="en-US" sz="2000" dirty="0"/>
              <a:t>the decision on environmental testing until high-fluence </a:t>
            </a:r>
            <a:r>
              <a:rPr lang="en-US" sz="2000" dirty="0" smtClean="0"/>
              <a:t>UV </a:t>
            </a:r>
            <a:r>
              <a:rPr lang="en-US" sz="2000" dirty="0"/>
              <a:t>lifetime performance </a:t>
            </a:r>
            <a:r>
              <a:rPr lang="en-US" sz="2000" dirty="0" smtClean="0"/>
              <a:t>is complete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Reliable long-life UV generation at high conversion efficiencies is key to moving forward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Designs for environmental robustness previously validated on CALIPSO, ICESt-2, and CATS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Moving </a:t>
            </a:r>
            <a:r>
              <a:rPr lang="en-US" dirty="0"/>
              <a:t>Forward</a:t>
            </a:r>
          </a:p>
        </p:txBody>
      </p:sp>
    </p:spTree>
    <p:extLst>
      <p:ext uri="{BB962C8B-B14F-4D97-AF65-F5344CB8AC3E}">
        <p14:creationId xmlns:p14="http://schemas.microsoft.com/office/powerpoint/2010/main" xmlns="" val="381194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06" y="1033154"/>
            <a:ext cx="8229600" cy="4924760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1.94 um Fiber Laser Program Overview</a:t>
            </a:r>
          </a:p>
          <a:p>
            <a:pPr marL="284162" lvl="1" indent="0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Phase 1 Results</a:t>
            </a:r>
          </a:p>
          <a:p>
            <a:pPr marL="284162" lvl="1" indent="0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Path to Space Qualification</a:t>
            </a:r>
          </a:p>
          <a:p>
            <a:pPr marL="284162" lvl="1" indent="0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Summary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HEUVD Update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1.94 um fiber laser team</a:t>
            </a:r>
          </a:p>
          <a:p>
            <a:pPr marL="284162" lvl="1" indent="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   </a:t>
            </a:r>
            <a:r>
              <a:rPr lang="en-US" sz="2400" dirty="0" err="1" smtClean="0"/>
              <a:t>Doruk</a:t>
            </a:r>
            <a:r>
              <a:rPr lang="en-US" sz="2400" dirty="0" smtClean="0"/>
              <a:t> </a:t>
            </a:r>
            <a:r>
              <a:rPr lang="en-US" sz="2400" dirty="0" err="1" smtClean="0"/>
              <a:t>Engin</a:t>
            </a:r>
            <a:endParaRPr lang="en-US" sz="2400" dirty="0" smtClean="0"/>
          </a:p>
          <a:p>
            <a:pPr marL="284162" lvl="1" indent="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   Brian </a:t>
            </a:r>
            <a:r>
              <a:rPr lang="en-US" sz="2400" dirty="0" err="1" smtClean="0"/>
              <a:t>Mathason</a:t>
            </a:r>
            <a:endParaRPr lang="en-US" sz="2400" dirty="0" smtClean="0"/>
          </a:p>
          <a:p>
            <a:pPr marL="284162" lvl="1" indent="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   Mark Storm</a:t>
            </a:r>
          </a:p>
          <a:p>
            <a:pPr marL="284162" lvl="1" indent="0"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  <a:p>
            <a:pPr marL="284162" lvl="1" indent="0"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66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SBIR Overview</a:t>
            </a:r>
            <a:endParaRPr lang="en-US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235437" y="1437302"/>
            <a:ext cx="8788531" cy="452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Wingdings" pitchFamily="2" charset="2"/>
              <a:buChar char="v"/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77813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6313" indent="-279400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58888" indent="-228600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287338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Develop a prototype 100 W, 1940 nm, fiber laser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Space qualifiable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Long-duration unmanned aerial vehicle (UAV) missions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Demonstrate improved performance compared to COTS sources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3x improvement in efficiency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Polarization maintaining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Pump source enables Q-switched 2 µm </a:t>
            </a:r>
            <a:r>
              <a:rPr lang="en-US" sz="2000" dirty="0" err="1" smtClean="0"/>
              <a:t>Ho:YLF</a:t>
            </a:r>
            <a:r>
              <a:rPr lang="en-US" sz="2000" dirty="0" smtClean="0"/>
              <a:t> laser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80 mJ/pulse at 100-200 Hz for IPDA CO2 and water vapor lidar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Design consistent with compact packaging and high efficiency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 TRL-6 environmental testing in Phase 2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04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sosceles Triangle 73"/>
          <p:cNvSpPr>
            <a:spLocks noChangeAspect="1"/>
          </p:cNvSpPr>
          <p:nvPr/>
        </p:nvSpPr>
        <p:spPr bwMode="auto">
          <a:xfrm rot="5400000">
            <a:off x="2052176" y="2126711"/>
            <a:ext cx="1313085" cy="914400"/>
          </a:xfrm>
          <a:prstGeom prst="triangle">
            <a:avLst/>
          </a:prstGeom>
          <a:solidFill>
            <a:srgbClr val="FF6400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3141450" y="2575169"/>
            <a:ext cx="3455444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Architecture: Oscillator/Amp</a:t>
            </a:r>
            <a:endParaRPr lang="en-US" dirty="0"/>
          </a:p>
        </p:txBody>
      </p:sp>
      <p:sp>
        <p:nvSpPr>
          <p:cNvPr id="91" name="TextBox 141"/>
          <p:cNvSpPr txBox="1">
            <a:spLocks noChangeArrowheads="1"/>
          </p:cNvSpPr>
          <p:nvPr/>
        </p:nvSpPr>
        <p:spPr bwMode="auto">
          <a:xfrm>
            <a:off x="1831531" y="3338914"/>
            <a:ext cx="153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Laser Oscillator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120"/>
          <p:cNvSpPr txBox="1">
            <a:spLocks noChangeArrowheads="1"/>
          </p:cNvSpPr>
          <p:nvPr/>
        </p:nvSpPr>
        <p:spPr bwMode="auto">
          <a:xfrm>
            <a:off x="917342" y="1463514"/>
            <a:ext cx="199034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Redundant Pump diodes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793 nm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53844" y="1186409"/>
            <a:ext cx="7900220" cy="2707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99" name="TextBox 120"/>
          <p:cNvSpPr txBox="1">
            <a:spLocks noChangeArrowheads="1"/>
          </p:cNvSpPr>
          <p:nvPr/>
        </p:nvSpPr>
        <p:spPr bwMode="auto">
          <a:xfrm>
            <a:off x="5945473" y="1479093"/>
            <a:ext cx="2225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Redundant Pump Diodes.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793 nm</a:t>
            </a:r>
          </a:p>
        </p:txBody>
      </p:sp>
      <p:cxnSp>
        <p:nvCxnSpPr>
          <p:cNvPr id="101" name="Straight Arrow Connector 14"/>
          <p:cNvCxnSpPr/>
          <p:nvPr/>
        </p:nvCxnSpPr>
        <p:spPr bwMode="auto">
          <a:xfrm rot="5400000">
            <a:off x="2746066" y="2201653"/>
            <a:ext cx="639762" cy="952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3072047" y="1644109"/>
            <a:ext cx="155575" cy="227013"/>
          </a:xfrm>
          <a:prstGeom prst="rect">
            <a:avLst/>
          </a:prstGeom>
          <a:solidFill>
            <a:srgbClr val="10090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Isosceles Triangle 120"/>
          <p:cNvSpPr>
            <a:spLocks noChangeAspect="1"/>
          </p:cNvSpPr>
          <p:nvPr/>
        </p:nvSpPr>
        <p:spPr bwMode="auto">
          <a:xfrm rot="5400000">
            <a:off x="4573498" y="2102751"/>
            <a:ext cx="1313085" cy="914400"/>
          </a:xfrm>
          <a:prstGeom prst="triangle">
            <a:avLst/>
          </a:prstGeom>
          <a:solidFill>
            <a:srgbClr val="FF6400"/>
          </a:solidFill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5214552" y="1676874"/>
            <a:ext cx="182880" cy="853440"/>
            <a:chOff x="5532120" y="1356360"/>
            <a:chExt cx="182880" cy="853440"/>
          </a:xfrm>
        </p:grpSpPr>
        <p:cxnSp>
          <p:nvCxnSpPr>
            <p:cNvPr id="139" name="Straight Arrow Connector 138"/>
            <p:cNvCxnSpPr/>
            <p:nvPr/>
          </p:nvCxnSpPr>
          <p:spPr bwMode="auto">
            <a:xfrm>
              <a:off x="5532120" y="1584960"/>
              <a:ext cx="10428" cy="62484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37"/>
            <p:cNvSpPr>
              <a:spLocks noChangeAspect="1" noChangeArrowheads="1"/>
            </p:cNvSpPr>
            <p:nvPr/>
          </p:nvSpPr>
          <p:spPr bwMode="auto">
            <a:xfrm>
              <a:off x="5532120" y="1356360"/>
              <a:ext cx="182880" cy="27432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" name="TextBox 120"/>
          <p:cNvSpPr txBox="1">
            <a:spLocks noChangeArrowheads="1"/>
          </p:cNvSpPr>
          <p:nvPr/>
        </p:nvSpPr>
        <p:spPr bwMode="auto">
          <a:xfrm>
            <a:off x="4767016" y="2558115"/>
            <a:ext cx="69762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PM-SM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20"/>
          <p:cNvSpPr txBox="1">
            <a:spLocks noChangeArrowheads="1"/>
          </p:cNvSpPr>
          <p:nvPr/>
        </p:nvSpPr>
        <p:spPr bwMode="auto">
          <a:xfrm>
            <a:off x="2251518" y="2516082"/>
            <a:ext cx="69762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PM-SM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254687" y="4045748"/>
            <a:ext cx="8788531" cy="2222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Wingdings" pitchFamily="2" charset="2"/>
              <a:buChar char="v"/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77813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6313" indent="-279400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58888" indent="-228600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287338" algn="l" defTabSz="914400" rtl="0" eaLnBrk="1" latinLnBrk="0" hangingPunct="1">
              <a:spcBef>
                <a:spcPct val="20000"/>
              </a:spcBef>
              <a:buClr>
                <a:srgbClr val="8C2633"/>
              </a:buClr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300" dirty="0" smtClean="0"/>
              <a:t>All fiber oscillator/amplifier architecture</a:t>
            </a:r>
          </a:p>
          <a:p>
            <a:pPr fontAlgn="auto">
              <a:spcAft>
                <a:spcPts val="0"/>
              </a:spcAft>
            </a:pPr>
            <a:r>
              <a:rPr lang="en-US" sz="2300" dirty="0" smtClean="0"/>
              <a:t>High reliability</a:t>
            </a:r>
          </a:p>
          <a:p>
            <a:pPr lvl="1"/>
            <a:r>
              <a:rPr lang="en-US" sz="2100" dirty="0" smtClean="0"/>
              <a:t>Redundant and de-rated pumps. </a:t>
            </a:r>
          </a:p>
          <a:p>
            <a:pPr lvl="1"/>
            <a:r>
              <a:rPr lang="en-US" sz="2100" dirty="0" smtClean="0"/>
              <a:t>De-rated laser operation power vs. breadboard laser power.</a:t>
            </a:r>
          </a:p>
          <a:p>
            <a:pPr fontAlgn="auto">
              <a:spcAft>
                <a:spcPts val="0"/>
              </a:spcAft>
            </a:pPr>
            <a:r>
              <a:rPr lang="en-US" sz="2300" dirty="0" smtClean="0"/>
              <a:t>Single mode PM fiber</a:t>
            </a:r>
          </a:p>
          <a:p>
            <a:pPr fontAlgn="auto">
              <a:spcAft>
                <a:spcPts val="0"/>
              </a:spcAft>
            </a:pPr>
            <a:r>
              <a:rPr lang="en-US" sz="2300" dirty="0" smtClean="0"/>
              <a:t>Narrow linewidth</a:t>
            </a:r>
          </a:p>
          <a:p>
            <a:pPr fontAlgn="auto">
              <a:spcAft>
                <a:spcPts val="0"/>
              </a:spcAft>
            </a:pPr>
            <a:r>
              <a:rPr lang="en-US" sz="2300" dirty="0" smtClean="0"/>
              <a:t>Compact package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cxnSp>
        <p:nvCxnSpPr>
          <p:cNvPr id="54" name="Straight Arrow Connector 14"/>
          <p:cNvCxnSpPr/>
          <p:nvPr/>
        </p:nvCxnSpPr>
        <p:spPr bwMode="auto">
          <a:xfrm rot="5400000">
            <a:off x="2508307" y="2209114"/>
            <a:ext cx="639762" cy="952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2813815" y="1658613"/>
            <a:ext cx="155575" cy="227013"/>
          </a:xfrm>
          <a:prstGeom prst="rect">
            <a:avLst/>
          </a:prstGeom>
          <a:solidFill>
            <a:srgbClr val="10090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483212" y="1691682"/>
            <a:ext cx="182880" cy="853440"/>
            <a:chOff x="5532120" y="1356360"/>
            <a:chExt cx="182880" cy="853440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>
              <a:off x="5532120" y="1584960"/>
              <a:ext cx="10428" cy="62484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37"/>
            <p:cNvSpPr>
              <a:spLocks noChangeAspect="1" noChangeArrowheads="1"/>
            </p:cNvSpPr>
            <p:nvPr/>
          </p:nvSpPr>
          <p:spPr bwMode="auto">
            <a:xfrm>
              <a:off x="5532120" y="1356360"/>
              <a:ext cx="182880" cy="27432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120"/>
          <p:cNvSpPr txBox="1">
            <a:spLocks noChangeArrowheads="1"/>
          </p:cNvSpPr>
          <p:nvPr/>
        </p:nvSpPr>
        <p:spPr bwMode="auto">
          <a:xfrm>
            <a:off x="6037653" y="2692583"/>
            <a:ext cx="198082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Redundant Pump Diodes.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793 nm</a:t>
            </a:r>
          </a:p>
        </p:txBody>
      </p:sp>
      <p:sp>
        <p:nvSpPr>
          <p:cNvPr id="76" name="TextBox 141"/>
          <p:cNvSpPr txBox="1">
            <a:spLocks noChangeArrowheads="1"/>
          </p:cNvSpPr>
          <p:nvPr/>
        </p:nvSpPr>
        <p:spPr bwMode="auto">
          <a:xfrm>
            <a:off x="4164488" y="3342801"/>
            <a:ext cx="1543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Amplifier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4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394" y="2016754"/>
            <a:ext cx="47910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 Performance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482291"/>
            <a:ext cx="3787541" cy="463937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900" dirty="0" smtClean="0"/>
              <a:t>86 W</a:t>
            </a:r>
            <a:r>
              <a:rPr lang="en-US" sz="2900" dirty="0"/>
              <a:t> </a:t>
            </a:r>
            <a:r>
              <a:rPr lang="en-US" sz="2900" dirty="0" smtClean="0"/>
              <a:t>@ 1.94 µm</a:t>
            </a:r>
          </a:p>
          <a:p>
            <a:pPr>
              <a:spcAft>
                <a:spcPts val="1200"/>
              </a:spcAft>
            </a:pPr>
            <a:r>
              <a:rPr lang="en-US" sz="2900" dirty="0" smtClean="0"/>
              <a:t>Diffraction limited</a:t>
            </a:r>
            <a:endParaRPr lang="en-US" sz="2900" dirty="0"/>
          </a:p>
          <a:p>
            <a:pPr>
              <a:spcAft>
                <a:spcPts val="1200"/>
              </a:spcAft>
            </a:pPr>
            <a:r>
              <a:rPr lang="en-US" sz="2900" dirty="0" smtClean="0"/>
              <a:t>55% optical to  optical efficiency</a:t>
            </a:r>
          </a:p>
          <a:p>
            <a:pPr>
              <a:spcAft>
                <a:spcPts val="1200"/>
              </a:spcAft>
            </a:pPr>
            <a:r>
              <a:rPr lang="en-US" sz="2900" dirty="0" smtClean="0"/>
              <a:t>Output power limited by available pump power</a:t>
            </a:r>
          </a:p>
          <a:p>
            <a:pPr>
              <a:spcAft>
                <a:spcPts val="1200"/>
              </a:spcAft>
            </a:pPr>
            <a:r>
              <a:rPr lang="en-US" sz="2900" dirty="0" smtClean="0"/>
              <a:t>Polarization extinction ratio of 16dB </a:t>
            </a:r>
          </a:p>
          <a:p>
            <a:pPr>
              <a:spcAft>
                <a:spcPts val="1200"/>
              </a:spcAft>
            </a:pPr>
            <a:r>
              <a:rPr lang="en-US" sz="2900" dirty="0" smtClean="0"/>
              <a:t>High reliability </a:t>
            </a:r>
          </a:p>
          <a:p>
            <a:pPr lvl="1"/>
            <a:r>
              <a:rPr lang="en-US" sz="2300" dirty="0" smtClean="0"/>
              <a:t>Significant power margin available relative to 60 W performance requirement</a:t>
            </a:r>
            <a:endParaRPr lang="en-US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2110" y="1613167"/>
            <a:ext cx="213738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O-O efficiency 55% @86W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425987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18" y="2158114"/>
            <a:ext cx="3962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Amplified Beam Quality: Near Diffraction Limited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92" y="5113032"/>
            <a:ext cx="8229600" cy="801688"/>
          </a:xfrm>
        </p:spPr>
        <p:txBody>
          <a:bodyPr>
            <a:normAutofit/>
          </a:bodyPr>
          <a:lstStyle/>
          <a:p>
            <a:r>
              <a:rPr lang="en-US" dirty="0" smtClean="0"/>
              <a:t>Diffraction limited beam quality</a:t>
            </a:r>
          </a:p>
          <a:p>
            <a:pPr lvl="1"/>
            <a:r>
              <a:rPr lang="en-US" dirty="0" smtClean="0"/>
              <a:t>Significantly exceeds </a:t>
            </a:r>
            <a:r>
              <a:rPr lang="en-US" dirty="0" err="1" smtClean="0"/>
              <a:t>Ho:YLF</a:t>
            </a:r>
            <a:r>
              <a:rPr lang="en-US" dirty="0" smtClean="0"/>
              <a:t> pump requirements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5554" y="2203106"/>
            <a:ext cx="196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Far Field images @ 80W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4563247" y="2168490"/>
            <a:ext cx="4098738" cy="265176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"/>
          <p:cNvGrpSpPr/>
          <p:nvPr/>
        </p:nvGrpSpPr>
        <p:grpSpPr>
          <a:xfrm>
            <a:off x="4585192" y="2461273"/>
            <a:ext cx="4023360" cy="2066193"/>
            <a:chOff x="4209026" y="3215095"/>
            <a:chExt cx="4023360" cy="20661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004" t="21849" r="16574" b="28224"/>
            <a:stretch/>
          </p:blipFill>
          <p:spPr bwMode="auto">
            <a:xfrm>
              <a:off x="6365199" y="3218656"/>
              <a:ext cx="1867187" cy="2062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996" t="24008" r="18554" b="32636"/>
            <a:stretch/>
          </p:blipFill>
          <p:spPr bwMode="auto">
            <a:xfrm>
              <a:off x="4209026" y="3215095"/>
              <a:ext cx="2156173" cy="2066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446788" y="3422523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3D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91526" y="3423854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2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3529" y="2695007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</a:t>
            </a:r>
            <a:r>
              <a:rPr lang="en-US" sz="1400" b="1" baseline="-25000" dirty="0" smtClean="0"/>
              <a:t>X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=1.10</a:t>
            </a:r>
          </a:p>
          <a:p>
            <a:r>
              <a:rPr lang="en-US" sz="1400" b="1" dirty="0" smtClean="0"/>
              <a:t>M</a:t>
            </a:r>
            <a:r>
              <a:rPr lang="en-US" sz="1400" b="1" baseline="-25000" dirty="0" smtClean="0"/>
              <a:t>y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=1.12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23103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Laser </a:t>
            </a:r>
            <a:r>
              <a:rPr lang="en-US" dirty="0"/>
              <a:t>O</a:t>
            </a:r>
            <a:r>
              <a:rPr lang="en-US" dirty="0" smtClean="0"/>
              <a:t>scillator Linewidth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7600950"/>
            <a:ext cx="8229600" cy="706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4516" y="5238144"/>
            <a:ext cx="8229600" cy="611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buClr>
                <a:srgbClr val="8C2633"/>
              </a:buClr>
              <a:buFont typeface="Wingdings" pitchFamily="2" charset="2"/>
              <a:buChar char="v"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Narrow bandwidth</a:t>
            </a:r>
          </a:p>
          <a:p>
            <a:pPr marL="628650" lvl="1" indent="-277813">
              <a:buClr>
                <a:srgbClr val="8C2633"/>
              </a:buClr>
              <a:buFont typeface="Wingdings" pitchFamily="2" charset="2"/>
              <a:buChar char="w"/>
            </a:pPr>
            <a:r>
              <a:rPr lang="en-US" dirty="0" smtClean="0"/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99% of energy in ~ 0.25 nm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43" y="1531920"/>
            <a:ext cx="3962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175" y="1546313"/>
            <a:ext cx="3962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748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220" y="1570973"/>
            <a:ext cx="3962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Amplification preserves narrow linewidth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1855"/>
            <a:ext cx="8229600" cy="12571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Narrow linewidth required to maximize the </a:t>
            </a:r>
            <a:r>
              <a:rPr lang="en-US" dirty="0" err="1" smtClean="0"/>
              <a:t>Ho:YLF</a:t>
            </a:r>
            <a:r>
              <a:rPr lang="en-US" dirty="0" smtClean="0"/>
              <a:t> laser efficiency. </a:t>
            </a:r>
          </a:p>
          <a:p>
            <a:pPr lvl="1"/>
            <a:r>
              <a:rPr lang="en-US" dirty="0" smtClean="0"/>
              <a:t>Absorption line a few nm wide.</a:t>
            </a:r>
          </a:p>
          <a:p>
            <a:r>
              <a:rPr lang="en-US" dirty="0" smtClean="0"/>
              <a:t>Experiments show no amplification distortions</a:t>
            </a:r>
          </a:p>
          <a:p>
            <a:pPr lvl="1"/>
            <a:r>
              <a:rPr lang="en-US" dirty="0" smtClean="0"/>
              <a:t>Full power ~ 0.25 nm</a:t>
            </a:r>
          </a:p>
          <a:p>
            <a:r>
              <a:rPr lang="en-US" dirty="0" smtClean="0"/>
              <a:t>ASE  &gt; 30 dB smaller than laser power.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965AE6-D7A9-4AB8-B5D8-6F6A36A1266A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02444" y="1958112"/>
            <a:ext cx="0" cy="1582309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8340" y="2472267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47dB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6292" y="1886545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50W</a:t>
            </a:r>
            <a:endParaRPr lang="en-US" sz="12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22" y="1577321"/>
            <a:ext cx="3946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878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44" y="1968500"/>
            <a:ext cx="4182177" cy="4356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Develop requirements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Engineer spaceflight Tm laser package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Thermal cycle testing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Verify performance over temperature &amp; thermal model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Vibration Testing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Verify structural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23874" y="1968500"/>
            <a:ext cx="4620126" cy="4356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Develop laser electronics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Commercial/aerospace grade with upgrade path to radiation hardness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Radiation testing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Build breadboard Tm fiber laser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Co60  radiation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82600" y="1395662"/>
            <a:ext cx="3784600" cy="547437"/>
          </a:xfrm>
        </p:spPr>
        <p:txBody>
          <a:bodyPr/>
          <a:lstStyle/>
          <a:p>
            <a:pPr algn="ctr"/>
            <a:r>
              <a:rPr lang="en-US" dirty="0" smtClean="0"/>
              <a:t>Phase 2 SBIR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4640046" y="1405289"/>
            <a:ext cx="3784600" cy="528186"/>
          </a:xfrm>
        </p:spPr>
        <p:txBody>
          <a:bodyPr/>
          <a:lstStyle/>
          <a:p>
            <a:pPr algn="ctr"/>
            <a:r>
              <a:rPr lang="en-US" dirty="0" smtClean="0"/>
              <a:t>Post 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68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1361</Words>
  <Application>Microsoft Office PowerPoint</Application>
  <PresentationFormat>On-screen Show (4:3)</PresentationFormat>
  <Paragraphs>213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Outline</vt:lpstr>
      <vt:lpstr>Phase 1 SBIR Overview</vt:lpstr>
      <vt:lpstr>Laser Architecture: Oscillator/Amp</vt:lpstr>
      <vt:lpstr>Phase 1 Performance Summary</vt:lpstr>
      <vt:lpstr>Amplified Beam Quality: Near Diffraction Limited</vt:lpstr>
      <vt:lpstr>Narrow Laser Oscillator Linewidth</vt:lpstr>
      <vt:lpstr>Amplification preserves narrow linewidth</vt:lpstr>
      <vt:lpstr>Program Development Path</vt:lpstr>
      <vt:lpstr>Packaging Will Leverage Prior TRL 6  Fiber Laser  </vt:lpstr>
      <vt:lpstr>TRL 6 Thermal Vacuum and Vibration Testing of 20 W EDFA Laser</vt:lpstr>
      <vt:lpstr>Summary</vt:lpstr>
      <vt:lpstr>Slide 13</vt:lpstr>
      <vt:lpstr>Design Overview</vt:lpstr>
      <vt:lpstr>Program Objectives &amp; Approach</vt:lpstr>
      <vt:lpstr>UV Life Test Preparation</vt:lpstr>
      <vt:lpstr>Green Life Test Summary</vt:lpstr>
      <vt:lpstr>Low Power UV Life Test Summary</vt:lpstr>
      <vt:lpstr>Plan for Moving Forward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</dc:creator>
  <cp:lastModifiedBy>fhovis</cp:lastModifiedBy>
  <cp:revision>409</cp:revision>
  <dcterms:created xsi:type="dcterms:W3CDTF">2011-02-22T13:42:22Z</dcterms:created>
  <dcterms:modified xsi:type="dcterms:W3CDTF">2017-03-22T12:30:23Z</dcterms:modified>
</cp:coreProperties>
</file>