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4"/>
  </p:notesMasterIdLst>
  <p:handoutMasterIdLst>
    <p:handoutMasterId r:id="rId35"/>
  </p:handoutMasterIdLst>
  <p:sldIdLst>
    <p:sldId id="256" r:id="rId2"/>
    <p:sldId id="313" r:id="rId3"/>
    <p:sldId id="281" r:id="rId4"/>
    <p:sldId id="258" r:id="rId5"/>
    <p:sldId id="282" r:id="rId6"/>
    <p:sldId id="277" r:id="rId7"/>
    <p:sldId id="286" r:id="rId8"/>
    <p:sldId id="262" r:id="rId9"/>
    <p:sldId id="264" r:id="rId10"/>
    <p:sldId id="272" r:id="rId11"/>
    <p:sldId id="315" r:id="rId12"/>
    <p:sldId id="303" r:id="rId13"/>
    <p:sldId id="310" r:id="rId14"/>
    <p:sldId id="311" r:id="rId15"/>
    <p:sldId id="280" r:id="rId16"/>
    <p:sldId id="316" r:id="rId17"/>
    <p:sldId id="306" r:id="rId18"/>
    <p:sldId id="298" r:id="rId19"/>
    <p:sldId id="299" r:id="rId20"/>
    <p:sldId id="300" r:id="rId21"/>
    <p:sldId id="305" r:id="rId22"/>
    <p:sldId id="317" r:id="rId23"/>
    <p:sldId id="319" r:id="rId24"/>
    <p:sldId id="267" r:id="rId25"/>
    <p:sldId id="308" r:id="rId26"/>
    <p:sldId id="312" r:id="rId27"/>
    <p:sldId id="309" r:id="rId28"/>
    <p:sldId id="318" r:id="rId29"/>
    <p:sldId id="295" r:id="rId30"/>
    <p:sldId id="296" r:id="rId31"/>
    <p:sldId id="261" r:id="rId32"/>
    <p:sldId id="307" r:id="rId33"/>
  </p:sldIdLst>
  <p:sldSz cx="9144000" cy="6858000" type="screen4x3"/>
  <p:notesSz cx="7019925" cy="93059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F7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70" d="100"/>
          <a:sy n="70" d="100"/>
        </p:scale>
        <p:origin x="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968" cy="466912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6333" y="0"/>
            <a:ext cx="3041968" cy="466912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r">
              <a:defRPr sz="1200"/>
            </a:lvl1pPr>
          </a:lstStyle>
          <a:p>
            <a:fld id="{FCC5A760-D30B-498E-BB06-BC64E2FD71A0}" type="datetimeFigureOut">
              <a:rPr lang="en-US" smtClean="0"/>
              <a:t>3/15/2017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9014"/>
            <a:ext cx="3041968" cy="466911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6333" y="8839014"/>
            <a:ext cx="3041968" cy="466911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r">
              <a:defRPr sz="1200"/>
            </a:lvl1pPr>
          </a:lstStyle>
          <a:p>
            <a:fld id="{B691DBC2-D9E7-4F85-A498-310296029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3993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968" cy="466912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6333" y="0"/>
            <a:ext cx="3041968" cy="466912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r">
              <a:defRPr sz="1200"/>
            </a:lvl1pPr>
          </a:lstStyle>
          <a:p>
            <a:fld id="{DA396169-8EB2-4588-A25F-EE5C986C9556}" type="datetimeFigureOut">
              <a:rPr lang="en-US" smtClean="0"/>
              <a:t>3/15/2017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87" tIns="46644" rIns="93287" bIns="4664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993" y="4478476"/>
            <a:ext cx="5615940" cy="3664208"/>
          </a:xfrm>
          <a:prstGeom prst="rect">
            <a:avLst/>
          </a:prstGeom>
        </p:spPr>
        <p:txBody>
          <a:bodyPr vert="horz" lIns="93287" tIns="46644" rIns="93287" bIns="4664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9014"/>
            <a:ext cx="3041968" cy="466911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6333" y="8839014"/>
            <a:ext cx="3041968" cy="466911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r">
              <a:defRPr sz="1200"/>
            </a:lvl1pPr>
          </a:lstStyle>
          <a:p>
            <a:fld id="{84F8EF21-038D-4A9D-A741-FFB932A6D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630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Change profile color coded by spatial</a:t>
            </a:r>
            <a:r>
              <a:rPr lang="en-US" baseline="0" dirty="0" smtClean="0"/>
              <a:t> difference.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8EF21-038D-4A9D-A741-FFB932A6D74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463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Ground</a:t>
            </a:r>
            <a:r>
              <a:rPr lang="en-US" baseline="0" dirty="0" smtClean="0"/>
              <a:t> based measurement along with NCAR HSRL instrument is ongoing. – to better understand the instrument performance under low aerosol conditions.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8EF21-038D-4A9D-A741-FFB932A6D74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9441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Ground</a:t>
            </a:r>
            <a:r>
              <a:rPr lang="en-US" baseline="0" dirty="0" smtClean="0"/>
              <a:t> based measurement along with NCAR HSRL instrument is ongoing. – to better understand the instrument performance under low aerosol conditions.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8EF21-038D-4A9D-A741-FFB932A6D74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8430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Ground</a:t>
            </a:r>
            <a:r>
              <a:rPr lang="en-US" baseline="0" dirty="0" smtClean="0"/>
              <a:t> based measurement along with NCAR HSRL instrument is ongoing. – to better understand the instrument performance under low aerosol conditions.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8EF21-038D-4A9D-A741-FFB932A6D74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7892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8EF21-038D-4A9D-A741-FFB932A6D74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467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a slide with only the </a:t>
            </a:r>
            <a:r>
              <a:rPr lang="en-US" dirty="0" err="1" smtClean="0"/>
              <a:t>GrOAWL</a:t>
            </a:r>
            <a:r>
              <a:rPr lang="en-US" dirty="0" smtClean="0"/>
              <a:t> data. (like animation? 60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8EF21-038D-4A9D-A741-FFB932A6D74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6898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8EF21-038D-4A9D-A741-FFB932A6D74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0828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0F262C-CD32-6E4A-832C-B402F18A06E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1166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0F262C-CD32-6E4A-832C-B402F18A06E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706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0F262C-CD32-6E4A-832C-B402F18A06E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0746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8EF21-038D-4A9D-A741-FFB932A6D74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2795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Ground</a:t>
            </a:r>
            <a:r>
              <a:rPr lang="en-US" baseline="0" dirty="0" smtClean="0"/>
              <a:t> based measurement along with NCAR HSRL instrument is ongoing. – to better understand the instrument performance under low aerosol conditions.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8EF21-038D-4A9D-A741-FFB932A6D74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1381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Ground</a:t>
            </a:r>
            <a:r>
              <a:rPr lang="en-US" baseline="0" dirty="0" smtClean="0"/>
              <a:t> based measurement along with NCAR HSRL instrument is ongoing. – to better understand the instrument performance under low aerosol conditions.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8EF21-038D-4A9D-A741-FFB932A6D74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973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772254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62308" y="6356351"/>
            <a:ext cx="416381" cy="365125"/>
          </a:xfrm>
        </p:spPr>
        <p:txBody>
          <a:bodyPr/>
          <a:lstStyle/>
          <a:p>
            <a:r>
              <a:rPr lang="en-US" dirty="0" smtClean="0"/>
              <a:t>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028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24-Jan-2017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Wind Lidar Working Group Meeting, 21-23 Mar 2017, Newport News, VA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18664-7DA6-421D-B002-8E4DCA91A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847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24-Jan-2017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Wind Lidar Working Group Meeting, 21-23 Mar 2017, Newport News, VA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18664-7DA6-421D-B002-8E4DCA91A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21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200">
                <a:latin typeface="+mn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24-Jan-2017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Wind Lidar Working Group Meeting, 21-23 Mar 2017, Newport News, VA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53927-A213-4F9B-BEBF-AEF6AAEF5A2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489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24-Jan-2017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Wind Lidar Working Group Meeting, 21-23 Mar 2017, Newport News, VA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18664-7DA6-421D-B002-8E4DCA91A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946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24-Jan-2017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Wind Lidar Working Group Meeting, 21-23 Mar 2017, Newport News, VA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18664-7DA6-421D-B002-8E4DCA91A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630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24-Jan-2017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Wind Lidar Working Group Meeting, 21-23 Mar 2017, Newport News, VA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18664-7DA6-421D-B002-8E4DCA91A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17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24-Jan-2017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Wind Lidar Working Group Meeting, 21-23 Mar 2017, Newport News, VA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18664-7DA6-421D-B002-8E4DCA91A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2995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24-Jan-2017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Wind Lidar Working Group Meeting, 21-23 Mar 2017, Newport News, VA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18664-7DA6-421D-B002-8E4DCA91A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624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24-Jan-2017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Wind Lidar Working Group Meeting, 21-23 Mar 2017, Newport News, VA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18664-7DA6-421D-B002-8E4DCA91A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4375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24-Jan-2017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Wind Lidar Working Group Meeting, 21-23 Mar 2017, Newport News, VA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18664-7DA6-421D-B002-8E4DCA91A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552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0004" y="6356351"/>
            <a:ext cx="37555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Wind Lidar Working Group Meeting, 21-23 Mar 2017, Newport News, VA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6414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53927-A213-4F9B-BEBF-AEF6AAEF5A2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53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00B0F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yesinc.com/index.html" TargetMode="External"/><Relationship Id="rId3" Type="http://schemas.openxmlformats.org/officeDocument/2006/relationships/image" Target="../media/image2.gif"/><Relationship Id="rId7" Type="http://schemas.openxmlformats.org/officeDocument/2006/relationships/image" Target="../media/image5.png"/><Relationship Id="rId12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7.jpeg"/><Relationship Id="rId5" Type="http://schemas.openxmlformats.org/officeDocument/2006/relationships/image" Target="../media/image3.png"/><Relationship Id="rId10" Type="http://schemas.openxmlformats.org/officeDocument/2006/relationships/hyperlink" Target="https://www.google.com/url?sa=i&amp;rct=j&amp;q=&amp;esrc=s&amp;source=images&amp;cd=&amp;cad=rja&amp;uact=8&amp;ved=0ahUKEwjj1prZ35PKAhUS1GMKHbEgADMQjRwIBw&amp;url=https://esto.nasa.gov/about_esto_alumni_pop.html&amp;psig=AFQjCNEXk9yGt9COP2ji3csqSv3ZbBDgAQ&amp;ust=1452120271449677" TargetMode="External"/><Relationship Id="rId4" Type="http://schemas.openxmlformats.org/officeDocument/2006/relationships/hyperlink" Target="http://www.google.com/url?sa=i&amp;rct=j&amp;q=&amp;esrc=s&amp;frm=1&amp;source=images&amp;cd=&amp;cad=rja&amp;docid=Ze_S6kPxu7BORM&amp;tbnid=Xqsv2hX8-4KeDM:&amp;ved=0CAUQjRw&amp;url=http://www.nationwidecommunications.com/index.php?option=com_content&amp;view=article&amp;id=81&amp;Itemid=58&amp;ei=kKiPUpykBJLeqwG1rYC4BA&amp;bvm=bv.56988011,d.aWM&amp;psig=AFQjCNErEp_lrGEWGOwhmGNZFkCh4lXrqw&amp;ust=1385232870161836" TargetMode="External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1.pn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115128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Results from the ATHENA-OAWL Venture Tech </a:t>
            </a:r>
            <a:r>
              <a:rPr lang="en-US" sz="3600" b="1" dirty="0" smtClean="0"/>
              <a:t>Flights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165435"/>
            <a:ext cx="6858000" cy="409789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Sunil Baidar</a:t>
            </a:r>
            <a:r>
              <a:rPr lang="en-US" baseline="30000" dirty="0" smtClean="0"/>
              <a:t>1,2</a:t>
            </a:r>
            <a:r>
              <a:rPr lang="en-US" dirty="0" smtClean="0"/>
              <a:t>, S. Tucker</a:t>
            </a:r>
            <a:r>
              <a:rPr lang="en-US" baseline="30000" dirty="0" smtClean="0"/>
              <a:t>3</a:t>
            </a:r>
            <a:r>
              <a:rPr lang="en-US" dirty="0" smtClean="0"/>
              <a:t>, M. Beaubien</a:t>
            </a:r>
            <a:r>
              <a:rPr lang="en-US" baseline="30000" dirty="0" smtClean="0"/>
              <a:t>4</a:t>
            </a:r>
            <a:r>
              <a:rPr lang="en-US" dirty="0" smtClean="0"/>
              <a:t>, R. M. Hardesty</a:t>
            </a:r>
            <a:r>
              <a:rPr lang="en-US" baseline="30000" dirty="0" smtClean="0"/>
              <a:t>1,2</a:t>
            </a:r>
            <a:endParaRPr lang="en-US" baseline="30000" dirty="0"/>
          </a:p>
        </p:txBody>
      </p:sp>
      <p:sp>
        <p:nvSpPr>
          <p:cNvPr id="11" name="TextBox 10"/>
          <p:cNvSpPr txBox="1"/>
          <p:nvPr/>
        </p:nvSpPr>
        <p:spPr>
          <a:xfrm>
            <a:off x="1425146" y="3970639"/>
            <a:ext cx="64584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/>
              <a:t>1. CIRES, University of Colorado Boulder, Boulder, CO</a:t>
            </a:r>
          </a:p>
          <a:p>
            <a:pPr algn="ctr"/>
            <a:r>
              <a:rPr lang="en-US" sz="1600" i="1" dirty="0" smtClean="0"/>
              <a:t>2. NOAA Earth System Research Laboratory, Boulder, CO</a:t>
            </a:r>
          </a:p>
          <a:p>
            <a:pPr algn="ctr"/>
            <a:r>
              <a:rPr lang="en-US" sz="1600" i="1" dirty="0" smtClean="0"/>
              <a:t>3. Ball Aerospace &amp; Technologies Corp., Boulder, CO</a:t>
            </a:r>
          </a:p>
          <a:p>
            <a:pPr algn="ctr"/>
            <a:r>
              <a:rPr lang="en-US" sz="1600" i="1" dirty="0" smtClean="0"/>
              <a:t>4. Yankee Environmental Systems, Turner Falls, MA</a:t>
            </a:r>
            <a:endParaRPr lang="en-US" sz="1600" i="1" dirty="0"/>
          </a:p>
        </p:txBody>
      </p:sp>
      <p:grpSp>
        <p:nvGrpSpPr>
          <p:cNvPr id="18" name="Group 17"/>
          <p:cNvGrpSpPr/>
          <p:nvPr/>
        </p:nvGrpSpPr>
        <p:grpSpPr>
          <a:xfrm>
            <a:off x="758809" y="5290074"/>
            <a:ext cx="7845074" cy="927949"/>
            <a:chOff x="758809" y="5290074"/>
            <a:chExt cx="7845074" cy="927949"/>
          </a:xfrm>
        </p:grpSpPr>
        <p:grpSp>
          <p:nvGrpSpPr>
            <p:cNvPr id="16" name="Group 15"/>
            <p:cNvGrpSpPr/>
            <p:nvPr/>
          </p:nvGrpSpPr>
          <p:grpSpPr>
            <a:xfrm>
              <a:off x="758809" y="5290074"/>
              <a:ext cx="7845074" cy="927949"/>
              <a:chOff x="1659567" y="5290074"/>
              <a:chExt cx="7845074" cy="927949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1659567" y="5486400"/>
                <a:ext cx="6372978" cy="535299"/>
                <a:chOff x="2205475" y="5486400"/>
                <a:chExt cx="6372978" cy="535299"/>
              </a:xfrm>
            </p:grpSpPr>
            <p:grpSp>
              <p:nvGrpSpPr>
                <p:cNvPr id="5" name="Group 4"/>
                <p:cNvGrpSpPr/>
                <p:nvPr/>
              </p:nvGrpSpPr>
              <p:grpSpPr>
                <a:xfrm>
                  <a:off x="2205475" y="5486400"/>
                  <a:ext cx="6372978" cy="535299"/>
                  <a:chOff x="2205475" y="5486400"/>
                  <a:chExt cx="6372978" cy="535299"/>
                </a:xfrm>
              </p:grpSpPr>
              <p:pic>
                <p:nvPicPr>
                  <p:cNvPr id="6" name="Picture 8" descr="http://orgs.aero.ball.com/sbu/cc/PublishingImages/logo_process.bmp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765795" y="5486400"/>
                    <a:ext cx="475488" cy="47548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grpSp>
                <p:nvGrpSpPr>
                  <p:cNvPr id="7" name="Group 6"/>
                  <p:cNvGrpSpPr/>
                  <p:nvPr/>
                </p:nvGrpSpPr>
                <p:grpSpPr>
                  <a:xfrm>
                    <a:off x="4035386" y="5486400"/>
                    <a:ext cx="829230" cy="475488"/>
                    <a:chOff x="5956486" y="2341531"/>
                    <a:chExt cx="831313" cy="475488"/>
                  </a:xfrm>
                </p:grpSpPr>
                <p:sp>
                  <p:nvSpPr>
                    <p:cNvPr id="12" name="Oval 11"/>
                    <p:cNvSpPr/>
                    <p:nvPr/>
                  </p:nvSpPr>
                  <p:spPr>
                    <a:xfrm>
                      <a:off x="6311116" y="2343463"/>
                      <a:ext cx="476683" cy="47105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pic>
                  <p:nvPicPr>
                    <p:cNvPr id="13" name="Picture 18" descr="http://www.nssl.noaa.gov/news/logos/noaa_logo.gif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956486" y="2341531"/>
                      <a:ext cx="473594" cy="47548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  <p:pic>
                <p:nvPicPr>
                  <p:cNvPr id="8" name="Picture 26" descr="http://www.nationwidecommunications.com/images/stories/NASA_logo.png">
                    <a:hlinkClick r:id="rId4"/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2750" r="18510"/>
                  <a:stretch/>
                </p:blipFill>
                <p:spPr bwMode="auto">
                  <a:xfrm>
                    <a:off x="7940277" y="5486400"/>
                    <a:ext cx="638176" cy="53529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9" name="Picture 8"/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845555" y="5486400"/>
                    <a:ext cx="966961" cy="457200"/>
                  </a:xfrm>
                  <a:prstGeom prst="rect">
                    <a:avLst/>
                  </a:prstGeom>
                </p:spPr>
              </p:pic>
              <p:pic>
                <p:nvPicPr>
                  <p:cNvPr id="10" name="Picture 9"/>
                  <p:cNvPicPr>
                    <a:picLocks noChangeAspect="1"/>
                  </p:cNvPicPr>
                  <p:nvPr/>
                </p:nvPicPr>
                <p:blipFill rotWithShape="1">
                  <a:blip r:embed="rId7"/>
                  <a:srcRect r="84415"/>
                  <a:stretch/>
                </p:blipFill>
                <p:spPr>
                  <a:xfrm>
                    <a:off x="2205475" y="5486400"/>
                    <a:ext cx="471158" cy="457200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4" name="Picture 2" descr="http://www.yesinc.com/yeslogo-small.gif">
                  <a:hlinkClick r:id="rId8"/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44720" y="5539736"/>
                  <a:ext cx="1609725" cy="42862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15" name="Picture 4" descr="https://encrypted-tbn0.gstatic.com/images?q=tbn:ANd9GcTczSHfYBO-AqAGKxA1B_j7KsrI9ai6OkNthFVR1JoWZJ2dHEVVjw">
                <a:hlinkClick r:id="rId10"/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84972" y="5290074"/>
                <a:ext cx="1519669" cy="9279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5249" y="5486400"/>
              <a:ext cx="924363" cy="5486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485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 Variability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err="1" smtClean="0"/>
              <a:t>GrOAWL</a:t>
            </a:r>
            <a:endParaRPr lang="en-US" dirty="0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2834640"/>
            <a:ext cx="4488468" cy="2286000"/>
          </a:xfrm>
        </p:spPr>
      </p:pic>
      <p:sp>
        <p:nvSpPr>
          <p:cNvPr id="11" name="Text Placeholder 10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HRRR</a:t>
            </a:r>
            <a:endParaRPr lang="en-US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560" y="2834640"/>
            <a:ext cx="4488468" cy="2286000"/>
          </a:xfr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Wind Lidar Working Group Meeting, 21-23 Mar 2017, Newport News, VA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18664-7DA6-421D-B002-8E4DCA91A7A0}" type="slidenum">
              <a:rPr lang="en-US" smtClean="0"/>
              <a:t>10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81449" y="5653075"/>
            <a:ext cx="7817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err="1" smtClean="0"/>
              <a:t>GrOAWL</a:t>
            </a:r>
            <a:r>
              <a:rPr lang="en-US" dirty="0" smtClean="0"/>
              <a:t> measurements </a:t>
            </a:r>
            <a:r>
              <a:rPr lang="en-US" dirty="0" smtClean="0"/>
              <a:t>captured </a:t>
            </a:r>
            <a:r>
              <a:rPr lang="en-US" dirty="0" smtClean="0"/>
              <a:t>the spatial variability predicted by HRRR.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19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43200"/>
            <a:ext cx="7886700" cy="1325563"/>
          </a:xfrm>
        </p:spPr>
        <p:txBody>
          <a:bodyPr/>
          <a:lstStyle/>
          <a:p>
            <a:pPr algn="ctr"/>
            <a:r>
              <a:rPr lang="en-US" dirty="0" smtClean="0"/>
              <a:t>What is the accuracy of the </a:t>
            </a:r>
            <a:r>
              <a:rPr lang="en-US" dirty="0" err="1" smtClean="0"/>
              <a:t>GrOAWL</a:t>
            </a:r>
            <a:r>
              <a:rPr lang="en-US" dirty="0" smtClean="0"/>
              <a:t> wind measurements?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Wind Lidar Working Group Meeting, 21-23 Mar 2017, Newport News, VA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18664-7DA6-421D-B002-8E4DCA91A7A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62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558" y="113507"/>
            <a:ext cx="3831503" cy="1828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Accuracy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12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23515" y="1489006"/>
            <a:ext cx="68223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21 total </a:t>
            </a:r>
            <a:r>
              <a:rPr lang="en-US" sz="1800" dirty="0" err="1">
                <a:solidFill>
                  <a:srgbClr val="000000"/>
                </a:solidFill>
              </a:rPr>
              <a:t>dropsondes</a:t>
            </a:r>
            <a:r>
              <a:rPr lang="en-US" sz="1800" dirty="0">
                <a:solidFill>
                  <a:srgbClr val="000000"/>
                </a:solidFill>
              </a:rPr>
              <a:t> from 3 validation </a:t>
            </a:r>
            <a:r>
              <a:rPr lang="en-US" sz="1800" dirty="0" smtClean="0">
                <a:solidFill>
                  <a:srgbClr val="000000"/>
                </a:solidFill>
              </a:rPr>
              <a:t>flights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Dropsonde data is considered the “True Value”</a:t>
            </a:r>
            <a:endParaRPr lang="en-US" sz="18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 smtClean="0">
                <a:solidFill>
                  <a:srgbClr val="000000"/>
                </a:solidFill>
              </a:rPr>
              <a:t>10 seconds data</a:t>
            </a:r>
            <a:endParaRPr lang="en-US" sz="180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144" y="2560320"/>
            <a:ext cx="4098798" cy="37734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81" y="2560320"/>
            <a:ext cx="4098798" cy="377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235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558" y="113507"/>
            <a:ext cx="3831503" cy="1828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Accuracy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13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23515" y="1489006"/>
            <a:ext cx="76606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21 total </a:t>
            </a:r>
            <a:r>
              <a:rPr lang="en-US" sz="1800" dirty="0" err="1">
                <a:solidFill>
                  <a:srgbClr val="000000"/>
                </a:solidFill>
              </a:rPr>
              <a:t>dropsondes</a:t>
            </a:r>
            <a:r>
              <a:rPr lang="en-US" sz="1800" dirty="0">
                <a:solidFill>
                  <a:srgbClr val="000000"/>
                </a:solidFill>
              </a:rPr>
              <a:t> from 3 validation </a:t>
            </a:r>
            <a:r>
              <a:rPr lang="en-US" sz="1800" dirty="0" smtClean="0">
                <a:solidFill>
                  <a:srgbClr val="000000"/>
                </a:solidFill>
              </a:rPr>
              <a:t>flights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Dropsonde data is considered the “True Value</a:t>
            </a:r>
            <a:r>
              <a:rPr lang="en-US" dirty="0" smtClean="0">
                <a:solidFill>
                  <a:srgbClr val="000000"/>
                </a:solidFill>
              </a:rPr>
              <a:t>”</a:t>
            </a:r>
            <a:endParaRPr lang="en-US" sz="18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0000"/>
                </a:solidFill>
              </a:rPr>
              <a:t>Many </a:t>
            </a:r>
            <a:r>
              <a:rPr lang="en-US" sz="1800" b="1" dirty="0" smtClean="0">
                <a:solidFill>
                  <a:srgbClr val="000000"/>
                </a:solidFill>
              </a:rPr>
              <a:t>10 seconds data </a:t>
            </a:r>
            <a:r>
              <a:rPr lang="en-US" sz="1800" dirty="0" smtClean="0">
                <a:solidFill>
                  <a:srgbClr val="000000"/>
                </a:solidFill>
              </a:rPr>
              <a:t>to better estimate the </a:t>
            </a:r>
            <a:r>
              <a:rPr lang="en-US" sz="1800" dirty="0" err="1" smtClean="0">
                <a:solidFill>
                  <a:srgbClr val="000000"/>
                </a:solidFill>
              </a:rPr>
              <a:t>GrOAWL</a:t>
            </a:r>
            <a:r>
              <a:rPr lang="en-US" sz="1800" dirty="0" smtClean="0">
                <a:solidFill>
                  <a:srgbClr val="000000"/>
                </a:solidFill>
              </a:rPr>
              <a:t> accuracy (</a:t>
            </a:r>
            <a:r>
              <a:rPr lang="en-US" sz="1800" b="1" dirty="0" smtClean="0">
                <a:solidFill>
                  <a:srgbClr val="000000"/>
                </a:solidFill>
              </a:rPr>
              <a:t>1 minute</a:t>
            </a:r>
            <a:r>
              <a:rPr lang="en-US" sz="1800" dirty="0" smtClean="0">
                <a:solidFill>
                  <a:srgbClr val="000000"/>
                </a:solidFill>
              </a:rPr>
              <a:t>)</a:t>
            </a:r>
            <a:endParaRPr lang="en-US" sz="18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144" y="2560320"/>
            <a:ext cx="4098797" cy="37734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81" y="2560320"/>
            <a:ext cx="4098797" cy="377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687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558" y="113507"/>
            <a:ext cx="3831503" cy="1828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Accuracy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14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23515" y="1489006"/>
            <a:ext cx="76197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21 total </a:t>
            </a:r>
            <a:r>
              <a:rPr lang="en-US" sz="1800" dirty="0" err="1">
                <a:solidFill>
                  <a:srgbClr val="000000"/>
                </a:solidFill>
              </a:rPr>
              <a:t>dropsondes</a:t>
            </a:r>
            <a:r>
              <a:rPr lang="en-US" sz="1800" dirty="0">
                <a:solidFill>
                  <a:srgbClr val="000000"/>
                </a:solidFill>
              </a:rPr>
              <a:t> from 3 validation </a:t>
            </a:r>
            <a:r>
              <a:rPr lang="en-US" sz="1800" dirty="0" smtClean="0">
                <a:solidFill>
                  <a:srgbClr val="000000"/>
                </a:solidFill>
              </a:rPr>
              <a:t>flights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Dropsonde data is considered the “True Value</a:t>
            </a:r>
            <a:r>
              <a:rPr lang="en-US" dirty="0" smtClean="0">
                <a:solidFill>
                  <a:srgbClr val="000000"/>
                </a:solidFill>
              </a:rPr>
              <a:t>”</a:t>
            </a:r>
            <a:endParaRPr lang="en-US" sz="18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0000"/>
                </a:solidFill>
              </a:rPr>
              <a:t>Many </a:t>
            </a:r>
            <a:r>
              <a:rPr lang="en-US" sz="1800" b="1" dirty="0" smtClean="0">
                <a:solidFill>
                  <a:srgbClr val="000000"/>
                </a:solidFill>
              </a:rPr>
              <a:t>10 seconds data </a:t>
            </a:r>
            <a:r>
              <a:rPr lang="en-US" sz="1800" dirty="0" smtClean="0">
                <a:solidFill>
                  <a:srgbClr val="000000"/>
                </a:solidFill>
              </a:rPr>
              <a:t>to better estimate the </a:t>
            </a:r>
            <a:r>
              <a:rPr lang="en-US" sz="1800" dirty="0" err="1" smtClean="0">
                <a:solidFill>
                  <a:srgbClr val="000000"/>
                </a:solidFill>
              </a:rPr>
              <a:t>GrOAWL</a:t>
            </a:r>
            <a:r>
              <a:rPr lang="en-US" sz="1800" dirty="0" smtClean="0">
                <a:solidFill>
                  <a:srgbClr val="000000"/>
                </a:solidFill>
              </a:rPr>
              <a:t> accuracy (</a:t>
            </a:r>
            <a:r>
              <a:rPr lang="en-US" sz="1800" b="1" dirty="0" smtClean="0">
                <a:solidFill>
                  <a:srgbClr val="000000"/>
                </a:solidFill>
              </a:rPr>
              <a:t>5 minutes</a:t>
            </a:r>
            <a:r>
              <a:rPr lang="en-US" sz="1800" dirty="0" smtClean="0">
                <a:solidFill>
                  <a:srgbClr val="000000"/>
                </a:solidFill>
              </a:rPr>
              <a:t>)</a:t>
            </a:r>
            <a:endParaRPr lang="en-US" sz="18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144" y="2560320"/>
            <a:ext cx="4098797" cy="37734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81" y="2560320"/>
            <a:ext cx="4098797" cy="377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03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Wind Speed and Direction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94" y="2230325"/>
            <a:ext cx="3473312" cy="3255791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124" y="2230035"/>
            <a:ext cx="3600256" cy="3256371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18664-7DA6-421D-B002-8E4DCA91A7A0}" type="slidenum">
              <a:rPr lang="en-US" smtClean="0"/>
              <a:t>15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010032" y="1828800"/>
            <a:ext cx="1334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Wind Speed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954409" y="1828800"/>
            <a:ext cx="1599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Wind Direction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Wind Lidar Working Group Meeting, 21-23 Mar 2017, Newport News, VA</a:t>
            </a:r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881449" y="5653075"/>
            <a:ext cx="7817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/>
              <a:t>Very good agreement between </a:t>
            </a:r>
            <a:r>
              <a:rPr lang="en-US" dirty="0" err="1" smtClean="0"/>
              <a:t>GrOAWL</a:t>
            </a:r>
            <a:r>
              <a:rPr lang="en-US" dirty="0" smtClean="0"/>
              <a:t> and </a:t>
            </a:r>
            <a:r>
              <a:rPr lang="en-US" dirty="0" err="1" smtClean="0"/>
              <a:t>Dropsondes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06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43200"/>
            <a:ext cx="7886700" cy="1325563"/>
          </a:xfrm>
        </p:spPr>
        <p:txBody>
          <a:bodyPr/>
          <a:lstStyle/>
          <a:p>
            <a:pPr algn="ctr"/>
            <a:r>
              <a:rPr lang="en-US" dirty="0" smtClean="0"/>
              <a:t>What is the precision of the </a:t>
            </a:r>
            <a:r>
              <a:rPr lang="en-US" dirty="0" err="1" smtClean="0"/>
              <a:t>GrOAWL</a:t>
            </a:r>
            <a:r>
              <a:rPr lang="en-US" dirty="0" smtClean="0"/>
              <a:t> wind measurements?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Wind Lidar Working Group Meeting, 21-23 Mar 2017, Newport News, VA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18664-7DA6-421D-B002-8E4DCA91A7A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30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Precision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Depends on</a:t>
            </a:r>
          </a:p>
          <a:p>
            <a:pPr lvl="1"/>
            <a:r>
              <a:rPr lang="en-US" dirty="0" smtClean="0"/>
              <a:t>Aerosol conditions</a:t>
            </a:r>
          </a:p>
          <a:p>
            <a:pPr lvl="1"/>
            <a:r>
              <a:rPr lang="en-US" dirty="0" smtClean="0"/>
              <a:t>Range</a:t>
            </a:r>
          </a:p>
          <a:p>
            <a:pPr lvl="1"/>
            <a:r>
              <a:rPr lang="en-US" dirty="0" smtClean="0"/>
              <a:t>Accumulation/Averaging</a:t>
            </a:r>
          </a:p>
          <a:p>
            <a:pPr marL="457200" lvl="1" indent="0">
              <a:buNone/>
            </a:pPr>
            <a:endParaRPr lang="en-US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 Precision for 10 seconds profiles</a:t>
            </a:r>
          </a:p>
          <a:p>
            <a:pPr lvl="1"/>
            <a:r>
              <a:rPr lang="en-US" dirty="0" smtClean="0"/>
              <a:t>CNR based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2543969"/>
            <a:ext cx="3886200" cy="2914650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Wind Lidar Working Group Meeting, 21-23 Mar 2017, Newport News, VA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18664-7DA6-421D-B002-8E4DCA91A7A0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869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Precision: Time series</a:t>
            </a:r>
            <a:endParaRPr lang="en-US" dirty="0"/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58" y="1825625"/>
            <a:ext cx="7198484" cy="4351338"/>
          </a:xfr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Wind Lidar Working Group Meeting, 21-23 Mar 2017, Newport News, VA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18664-7DA6-421D-B002-8E4DCA91A7A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91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Precision: Time series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58" y="1825625"/>
            <a:ext cx="7198484" cy="435133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Wind Lidar Working Group Meeting, 21-23 Mar 2017, Newport News, VA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53927-A213-4F9B-BEBF-AEF6AAEF5A26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37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/>
              <a:t> How well does the </a:t>
            </a:r>
            <a:r>
              <a:rPr lang="en-US" sz="2400" dirty="0" err="1" smtClean="0"/>
              <a:t>GrOAWL</a:t>
            </a:r>
            <a:r>
              <a:rPr lang="en-US" sz="2400" dirty="0" smtClean="0"/>
              <a:t> instrument measures wind?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 smtClean="0"/>
              <a:t> What is the accuracy?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 smtClean="0"/>
              <a:t> What is the precision?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/>
              <a:t> What was the instrument performance during the flights?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/>
              <a:t> What can we say about the ATHENA-OAWL performance based on the aircraft measurements?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Wind Lidar Working Group Meeting, 21-23 Mar 2017, Newport News, VA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53927-A213-4F9B-BEBF-AEF6AAEF5A26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8477"/>
          <a:stretch/>
        </p:blipFill>
        <p:spPr>
          <a:xfrm>
            <a:off x="5928587" y="4001294"/>
            <a:ext cx="2286000" cy="2705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22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Precision: Time series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58" y="1825625"/>
            <a:ext cx="7198484" cy="435133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Wind Lidar Working Group Meeting, 21-23 Mar 2017, Newport News, VA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53927-A213-4F9B-BEBF-AEF6AAEF5A26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32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Precision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Depends on</a:t>
            </a:r>
          </a:p>
          <a:p>
            <a:pPr lvl="1"/>
            <a:r>
              <a:rPr lang="en-US" dirty="0" smtClean="0"/>
              <a:t>Aerosol conditions</a:t>
            </a:r>
          </a:p>
          <a:p>
            <a:pPr lvl="1"/>
            <a:r>
              <a:rPr lang="en-US" dirty="0" smtClean="0"/>
              <a:t>Range</a:t>
            </a:r>
            <a:endParaRPr lang="en-US" dirty="0"/>
          </a:p>
          <a:p>
            <a:pPr lvl="1"/>
            <a:r>
              <a:rPr lang="en-US" dirty="0"/>
              <a:t>Accumulation/Averaging</a:t>
            </a:r>
          </a:p>
          <a:p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Precision for 10 seconds profiles</a:t>
            </a:r>
          </a:p>
          <a:p>
            <a:pPr lvl="1"/>
            <a:r>
              <a:rPr lang="en-US" dirty="0"/>
              <a:t>CNR based</a:t>
            </a:r>
          </a:p>
          <a:p>
            <a:endParaRPr lang="en-US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 CNR based precision estimate agrees very well with precision from time series analysis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2543969"/>
            <a:ext cx="3886199" cy="2914650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Wind Lidar Working Group Meeting, 21-23 Mar 2017, Newport News, VA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18664-7DA6-421D-B002-8E4DCA91A7A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9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43200"/>
            <a:ext cx="7886700" cy="1325563"/>
          </a:xfrm>
        </p:spPr>
        <p:txBody>
          <a:bodyPr/>
          <a:lstStyle/>
          <a:p>
            <a:pPr algn="ctr"/>
            <a:r>
              <a:rPr lang="en-US" dirty="0" smtClean="0"/>
              <a:t>What was the instrument performance during the flights?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Wind Lidar Working Group Meeting, 21-23 Mar 2017, Newport News, VA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18664-7DA6-421D-B002-8E4DCA91A7A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34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GrOAWL</a:t>
            </a:r>
            <a:r>
              <a:rPr lang="en-US" dirty="0" smtClean="0"/>
              <a:t> Performance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Detected Photons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Wind Lidar Working Group Meeting, 21-23 Mar 2017, Newport News, VA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18664-7DA6-421D-B002-8E4DCA91A7A0}" type="slidenum">
              <a:rPr lang="en-US" smtClean="0"/>
              <a:t>23</a:t>
            </a:fld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54" y="2512219"/>
            <a:ext cx="3868737" cy="2901552"/>
          </a:xfrm>
        </p:spPr>
      </p:pic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Molecular + Aerosol photons</a:t>
            </a:r>
          </a:p>
          <a:p>
            <a:r>
              <a:rPr lang="en-US" dirty="0" smtClean="0"/>
              <a:t>Temperature and pressure measured by the </a:t>
            </a:r>
            <a:r>
              <a:rPr lang="en-US" dirty="0" err="1" smtClean="0"/>
              <a:t>dropsonde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69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GrOAWL</a:t>
            </a:r>
            <a:r>
              <a:rPr lang="en-US" dirty="0" smtClean="0"/>
              <a:t> Performance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Detected Photons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Wind Lidar Working Group Meeting, 21-23 Mar 2017, Newport News, VA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18664-7DA6-421D-B002-8E4DCA91A7A0}" type="slidenum">
              <a:rPr lang="en-US" smtClean="0"/>
              <a:t>24</a:t>
            </a:fld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54" y="2512219"/>
            <a:ext cx="3868737" cy="2901552"/>
          </a:xfrm>
        </p:spPr>
      </p:pic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Overlap function is complicated</a:t>
            </a:r>
          </a:p>
          <a:p>
            <a:r>
              <a:rPr lang="en-US" dirty="0" smtClean="0"/>
              <a:t>Focus on the lowest 5 km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43454" y="2512219"/>
            <a:ext cx="3754728" cy="113173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94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GrOAWL</a:t>
            </a:r>
            <a:r>
              <a:rPr lang="en-US" dirty="0" smtClean="0"/>
              <a:t> Performance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Detected Photons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Wind Lidar Working Group Meeting, 21-23 Mar 2017, Newport News, VA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18664-7DA6-421D-B002-8E4DCA91A7A0}" type="slidenum">
              <a:rPr lang="en-US" smtClean="0"/>
              <a:t>25</a:t>
            </a:fld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881449" y="5584835"/>
            <a:ext cx="7817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/>
              <a:t>Ground </a:t>
            </a:r>
            <a:r>
              <a:rPr lang="en-US" dirty="0"/>
              <a:t>based measurement along with NCAR HSRL -- </a:t>
            </a:r>
            <a:r>
              <a:rPr lang="en-US" dirty="0" smtClean="0"/>
              <a:t>ongoing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55" y="2512219"/>
            <a:ext cx="3868735" cy="2901552"/>
          </a:xfrm>
        </p:spPr>
      </p:pic>
      <p:sp>
        <p:nvSpPr>
          <p:cNvPr id="3" name="Content Placeholder 2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~45% reduction in instrument throughput.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Cause:</a:t>
            </a:r>
          </a:p>
          <a:p>
            <a:r>
              <a:rPr lang="en-US" dirty="0"/>
              <a:t>A</a:t>
            </a:r>
            <a:r>
              <a:rPr lang="en-US" dirty="0" smtClean="0"/>
              <a:t>ircraft vibration</a:t>
            </a:r>
          </a:p>
          <a:p>
            <a:r>
              <a:rPr lang="en-US" dirty="0" smtClean="0"/>
              <a:t>Window fogging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51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GrOAWL</a:t>
            </a:r>
            <a:r>
              <a:rPr lang="en-US" dirty="0" smtClean="0"/>
              <a:t> Performance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Instrument Contrast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Wind Lidar Working Group Meeting, 21-23 Mar 2017, Newport News, VA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18664-7DA6-421D-B002-8E4DCA91A7A0}" type="slidenum">
              <a:rPr lang="en-US" smtClean="0"/>
              <a:t>26</a:t>
            </a:fld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881449" y="5653075"/>
            <a:ext cx="7817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/>
              <a:t>Good understanding </a:t>
            </a:r>
            <a:r>
              <a:rPr lang="en-US" dirty="0" smtClean="0"/>
              <a:t>of the instrument performance during AOVT flights.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55" y="2512219"/>
            <a:ext cx="3868735" cy="2901551"/>
          </a:xfrm>
        </p:spPr>
      </p:pic>
      <p:sp>
        <p:nvSpPr>
          <p:cNvPr id="3" name="Content Placeholder 2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Ability to resolve fringes</a:t>
            </a:r>
          </a:p>
          <a:p>
            <a:r>
              <a:rPr lang="en-US" dirty="0" smtClean="0"/>
              <a:t>~55% reduction in instrument contrast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Cause:</a:t>
            </a:r>
          </a:p>
          <a:p>
            <a:r>
              <a:rPr lang="en-US" dirty="0"/>
              <a:t>A</a:t>
            </a:r>
            <a:r>
              <a:rPr lang="en-US" dirty="0" smtClean="0"/>
              <a:t>ircraft vibration.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589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GrOAWL</a:t>
            </a:r>
            <a:r>
              <a:rPr lang="en-US" dirty="0" smtClean="0"/>
              <a:t> Performance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Detected Photons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Velocity Precision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Wind Lidar Working Group Meeting, 21-23 Mar 2017, Newport News, VA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18664-7DA6-421D-B002-8E4DCA91A7A0}" type="slidenum">
              <a:rPr lang="en-US" smtClean="0"/>
              <a:t>27</a:t>
            </a:fld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139" y="117674"/>
            <a:ext cx="2011680" cy="194104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81449" y="5598483"/>
            <a:ext cx="7817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/>
              <a:t>Instrument performance by lower by factor of ~4.</a:t>
            </a:r>
          </a:p>
          <a:p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55" y="2512219"/>
            <a:ext cx="3868735" cy="2901552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753" y="2505075"/>
            <a:ext cx="3887787" cy="2915841"/>
          </a:xfrm>
        </p:spPr>
      </p:pic>
    </p:spTree>
    <p:extLst>
      <p:ext uri="{BB962C8B-B14F-4D97-AF65-F5344CB8AC3E}">
        <p14:creationId xmlns:p14="http://schemas.microsoft.com/office/powerpoint/2010/main" val="214753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43200"/>
            <a:ext cx="7886700" cy="1325563"/>
          </a:xfrm>
        </p:spPr>
        <p:txBody>
          <a:bodyPr/>
          <a:lstStyle/>
          <a:p>
            <a:pPr algn="ctr"/>
            <a:r>
              <a:rPr lang="en-US" dirty="0" smtClean="0"/>
              <a:t>What can we say about the ATHENA-OAWL performance?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Wind Lidar Working Group Meeting, 21-23 Mar 2017, Newport News, VA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18664-7DA6-421D-B002-8E4DCA91A7A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45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GrOAWL</a:t>
            </a:r>
            <a:r>
              <a:rPr lang="en-US" dirty="0" smtClean="0"/>
              <a:t> vs ATHENA-OAWL</a:t>
            </a:r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83" y="1825626"/>
            <a:ext cx="5486400" cy="3289004"/>
          </a:xfr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Wind Lidar Working Group Meeting, 21-23 Mar 2017, Newport News, VA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18664-7DA6-421D-B002-8E4DCA91A7A0}" type="slidenum">
              <a:rPr lang="en-US" smtClean="0"/>
              <a:t>29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429159" y="1037219"/>
            <a:ext cx="2714841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Main Differences: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Energy</a:t>
            </a:r>
          </a:p>
          <a:p>
            <a:r>
              <a:rPr lang="en-US" sz="2000" dirty="0" smtClean="0"/>
              <a:t>1.5 </a:t>
            </a:r>
            <a:r>
              <a:rPr lang="en-US" sz="2000" dirty="0" err="1" smtClean="0"/>
              <a:t>mJ</a:t>
            </a:r>
            <a:r>
              <a:rPr lang="en-US" sz="2000" dirty="0" smtClean="0"/>
              <a:t> vs 45 </a:t>
            </a:r>
            <a:r>
              <a:rPr lang="en-US" sz="2000" dirty="0" err="1" smtClean="0"/>
              <a:t>mJ</a:t>
            </a:r>
            <a:endParaRPr lang="en-US" sz="2000" dirty="0" smtClean="0"/>
          </a:p>
          <a:p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Telescope size</a:t>
            </a:r>
          </a:p>
          <a:p>
            <a:r>
              <a:rPr lang="en-US" sz="2000" dirty="0" smtClean="0"/>
              <a:t>0.29 m vs 0.7 m</a:t>
            </a:r>
          </a:p>
          <a:p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Range</a:t>
            </a:r>
          </a:p>
          <a:p>
            <a:r>
              <a:rPr lang="en-US" sz="2000" dirty="0" smtClean="0"/>
              <a:t>10 km vs 400 km</a:t>
            </a:r>
          </a:p>
          <a:p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Accumulation Volume Height</a:t>
            </a:r>
          </a:p>
          <a:p>
            <a:r>
              <a:rPr lang="en-US" sz="2000" dirty="0" smtClean="0"/>
              <a:t>~120 m vs 1000 m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881449" y="5531149"/>
            <a:ext cx="7817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/>
              <a:t>ATHENA-OAWL performance is expected to be similar to </a:t>
            </a:r>
            <a:r>
              <a:rPr lang="en-US" dirty="0" smtClean="0"/>
              <a:t>the </a:t>
            </a:r>
            <a:r>
              <a:rPr lang="en-US" dirty="0" err="1" smtClean="0"/>
              <a:t>GrOAWL</a:t>
            </a:r>
            <a:r>
              <a:rPr lang="en-US" dirty="0" smtClean="0"/>
              <a:t> performance </a:t>
            </a:r>
            <a:r>
              <a:rPr lang="en-US" dirty="0" smtClean="0"/>
              <a:t>during </a:t>
            </a:r>
            <a:r>
              <a:rPr lang="en-US" dirty="0" smtClean="0"/>
              <a:t>AOVT </a:t>
            </a:r>
            <a:r>
              <a:rPr lang="en-US" dirty="0" smtClean="0"/>
              <a:t>flights in the lower atmosphere.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77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GrOAWL</a:t>
            </a:r>
            <a:r>
              <a:rPr lang="en-US" dirty="0" smtClean="0"/>
              <a:t> Instrument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Airborne demonstrator for ATHENA-OAWL</a:t>
            </a:r>
          </a:p>
          <a:p>
            <a:r>
              <a:rPr lang="en-US" dirty="0" smtClean="0"/>
              <a:t>Aerosol based direct detection Doppler wind </a:t>
            </a:r>
            <a:r>
              <a:rPr lang="en-US" dirty="0" err="1" smtClean="0"/>
              <a:t>lidar</a:t>
            </a:r>
            <a:endParaRPr lang="en-US" dirty="0" smtClean="0"/>
          </a:p>
          <a:p>
            <a:r>
              <a:rPr lang="en-US" dirty="0" smtClean="0"/>
              <a:t>Operates at 532 nm</a:t>
            </a:r>
          </a:p>
          <a:p>
            <a:r>
              <a:rPr lang="en-US" dirty="0"/>
              <a:t>Uses a </a:t>
            </a:r>
            <a:r>
              <a:rPr lang="en-US" dirty="0" smtClean="0"/>
              <a:t>field-widened, quadrature </a:t>
            </a:r>
            <a:r>
              <a:rPr lang="en-US" dirty="0"/>
              <a:t>channel, Mach </a:t>
            </a:r>
            <a:r>
              <a:rPr lang="en-US" dirty="0" err="1"/>
              <a:t>Zehnder</a:t>
            </a:r>
            <a:r>
              <a:rPr lang="en-US" dirty="0"/>
              <a:t> interferometer</a:t>
            </a:r>
          </a:p>
          <a:p>
            <a:r>
              <a:rPr lang="en-US" dirty="0"/>
              <a:t>Two azimuthally orthogonal Line of Sights</a:t>
            </a:r>
          </a:p>
          <a:p>
            <a:pPr lvl="1"/>
            <a:r>
              <a:rPr lang="en-US" sz="1575" dirty="0"/>
              <a:t>FWD look: 45° Elevation angle and 45° Azimuth angle</a:t>
            </a:r>
          </a:p>
          <a:p>
            <a:pPr lvl="1"/>
            <a:r>
              <a:rPr lang="en-US" sz="1575" dirty="0"/>
              <a:t>AFT look: 45° Elevation angle and 135° Azimuth angle</a:t>
            </a:r>
          </a:p>
          <a:p>
            <a:r>
              <a:rPr lang="en-US" dirty="0"/>
              <a:t>Remotely </a:t>
            </a:r>
            <a:r>
              <a:rPr lang="en-US" dirty="0" smtClean="0"/>
              <a:t>operated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18664-7DA6-421D-B002-8E4DCA91A7A0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3598" y="1258820"/>
            <a:ext cx="2990589" cy="1714500"/>
          </a:xfrm>
          <a:prstGeom prst="rect">
            <a:avLst/>
          </a:prstGeom>
        </p:spPr>
      </p:pic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5125225" y="3226533"/>
            <a:ext cx="3086100" cy="2479646"/>
            <a:chOff x="4937378" y="3225383"/>
            <a:chExt cx="4002142" cy="3215675"/>
          </a:xfrm>
        </p:grpSpPr>
        <p:grpSp>
          <p:nvGrpSpPr>
            <p:cNvPr id="9" name="Group 8"/>
            <p:cNvGrpSpPr/>
            <p:nvPr/>
          </p:nvGrpSpPr>
          <p:grpSpPr>
            <a:xfrm>
              <a:off x="4937378" y="3225383"/>
              <a:ext cx="4002142" cy="3215675"/>
              <a:chOff x="4743512" y="2825838"/>
              <a:chExt cx="4400488" cy="3413552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43512" y="2825838"/>
                <a:ext cx="4400488" cy="3413552"/>
              </a:xfrm>
              <a:prstGeom prst="rect">
                <a:avLst/>
              </a:prstGeom>
            </p:spPr>
          </p:pic>
          <p:grpSp>
            <p:nvGrpSpPr>
              <p:cNvPr id="14" name="Group 13"/>
              <p:cNvGrpSpPr/>
              <p:nvPr/>
            </p:nvGrpSpPr>
            <p:grpSpPr>
              <a:xfrm rot="16200000">
                <a:off x="5946049" y="2885781"/>
                <a:ext cx="1883078" cy="3222987"/>
                <a:chOff x="4944463" y="2830602"/>
                <a:chExt cx="1743069" cy="3016308"/>
              </a:xfrm>
            </p:grpSpPr>
            <p:sp>
              <p:nvSpPr>
                <p:cNvPr id="15" name="Rounded Rectangle 14"/>
                <p:cNvSpPr/>
                <p:nvPr/>
              </p:nvSpPr>
              <p:spPr>
                <a:xfrm rot="5400000">
                  <a:off x="6242682" y="3442081"/>
                  <a:ext cx="617971" cy="271728"/>
                </a:xfrm>
                <a:prstGeom prst="roundRect">
                  <a:avLst>
                    <a:gd name="adj" fmla="val 23368"/>
                  </a:avLst>
                </a:prstGeom>
                <a:solidFill>
                  <a:srgbClr val="FFFFFF"/>
                </a:solidFill>
                <a:ln>
                  <a:solidFill>
                    <a:schemeClr val="tx1"/>
                  </a:solidFill>
                </a:ln>
                <a:effectLst/>
              </p:spPr>
              <p:txBody>
                <a:bodyPr wrap="square" lIns="0" tIns="0" rIns="0" bIns="0" rtlCol="0" anchor="ctr">
                  <a:spAutoFit/>
                </a:bodyPr>
                <a:lstStyle/>
                <a:p>
                  <a:pPr algn="ctr"/>
                  <a:r>
                    <a:rPr lang="en-US" sz="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Laser Electronics</a:t>
                  </a:r>
                </a:p>
              </p:txBody>
            </p:sp>
            <p:sp>
              <p:nvSpPr>
                <p:cNvPr id="16" name="Rounded Rectangle 15"/>
                <p:cNvSpPr/>
                <p:nvPr/>
              </p:nvSpPr>
              <p:spPr>
                <a:xfrm rot="5400000">
                  <a:off x="5728044" y="4497752"/>
                  <a:ext cx="846969" cy="366628"/>
                </a:xfrm>
                <a:prstGeom prst="roundRect">
                  <a:avLst>
                    <a:gd name="adj" fmla="val 7011"/>
                  </a:avLst>
                </a:prstGeom>
                <a:solidFill>
                  <a:srgbClr val="FFFFFF"/>
                </a:solidFill>
                <a:ln>
                  <a:solidFill>
                    <a:schemeClr val="tx1"/>
                  </a:solidFill>
                </a:ln>
                <a:effectLst/>
              </p:spPr>
              <p:txBody>
                <a:bodyPr wrap="square" lIns="0" tIns="0" rIns="0" bIns="0" rtlCol="0" anchor="ctr">
                  <a:spAutoFit/>
                </a:bodyPr>
                <a:lstStyle/>
                <a:p>
                  <a:pPr algn="ctr"/>
                  <a:r>
                    <a:rPr lang="en-US" sz="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Fiber coupled OAWL Interferometer </a:t>
                  </a:r>
                </a:p>
              </p:txBody>
            </p:sp>
            <p:sp>
              <p:nvSpPr>
                <p:cNvPr id="17" name="Rounded Rectangle 16"/>
                <p:cNvSpPr/>
                <p:nvPr/>
              </p:nvSpPr>
              <p:spPr>
                <a:xfrm rot="5400000">
                  <a:off x="5851705" y="5448385"/>
                  <a:ext cx="552631" cy="244419"/>
                </a:xfrm>
                <a:prstGeom prst="roundRect">
                  <a:avLst>
                    <a:gd name="adj" fmla="val 6558"/>
                  </a:avLst>
                </a:prstGeom>
                <a:solidFill>
                  <a:srgbClr val="FFFFFF"/>
                </a:solidFill>
                <a:ln>
                  <a:solidFill>
                    <a:schemeClr val="tx1"/>
                  </a:solidFill>
                </a:ln>
                <a:effectLst/>
              </p:spPr>
              <p:txBody>
                <a:bodyPr wrap="square" lIns="0" tIns="0" rIns="0" bIns="0" rtlCol="0" anchor="ctr">
                  <a:spAutoFit/>
                </a:bodyPr>
                <a:lstStyle/>
                <a:p>
                  <a:pPr algn="ctr"/>
                  <a:r>
                    <a:rPr lang="en-US" sz="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Payload Controller</a:t>
                  </a:r>
                </a:p>
              </p:txBody>
            </p:sp>
            <p:sp>
              <p:nvSpPr>
                <p:cNvPr id="18" name="Rounded Rectangle 17"/>
                <p:cNvSpPr/>
                <p:nvPr/>
              </p:nvSpPr>
              <p:spPr>
                <a:xfrm rot="5400000">
                  <a:off x="5332446" y="5423421"/>
                  <a:ext cx="556197" cy="130175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tx1"/>
                  </a:solidFill>
                </a:ln>
                <a:effectLst/>
              </p:spPr>
              <p:txBody>
                <a:bodyPr wrap="square" lIns="0" tIns="0" rIns="0" bIns="0" rtlCol="0" anchor="ctr">
                  <a:spAutoFit/>
                </a:bodyPr>
                <a:lstStyle/>
                <a:p>
                  <a:pPr algn="ctr"/>
                  <a:r>
                    <a:rPr lang="en-US" sz="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Laser-2</a:t>
                  </a:r>
                </a:p>
              </p:txBody>
            </p:sp>
            <p:sp>
              <p:nvSpPr>
                <p:cNvPr id="19" name="Rounded Rectangle 18"/>
                <p:cNvSpPr/>
                <p:nvPr/>
              </p:nvSpPr>
              <p:spPr>
                <a:xfrm rot="5400000">
                  <a:off x="5456198" y="4192875"/>
                  <a:ext cx="278469" cy="195261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tx1"/>
                  </a:solidFill>
                </a:ln>
                <a:effectLst/>
              </p:spPr>
              <p:txBody>
                <a:bodyPr wrap="square" lIns="0" tIns="0" rIns="0" bIns="0" rtlCol="0" anchor="ctr">
                  <a:spAutoFit/>
                </a:bodyPr>
                <a:lstStyle/>
                <a:p>
                  <a:pPr algn="ctr"/>
                  <a:r>
                    <a:rPr lang="en-US" sz="45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GPS/ IMU</a:t>
                  </a:r>
                </a:p>
              </p:txBody>
            </p:sp>
            <p:sp>
              <p:nvSpPr>
                <p:cNvPr id="20" name="Rounded Rectangle 19"/>
                <p:cNvSpPr/>
                <p:nvPr/>
              </p:nvSpPr>
              <p:spPr>
                <a:xfrm rot="5400000">
                  <a:off x="5063112" y="2834378"/>
                  <a:ext cx="487285" cy="479734"/>
                </a:xfrm>
                <a:prstGeom prst="roundRect">
                  <a:avLst>
                    <a:gd name="adj" fmla="val 4820"/>
                  </a:avLst>
                </a:prstGeom>
                <a:solidFill>
                  <a:srgbClr val="FFFFFF"/>
                </a:solidFill>
                <a:ln>
                  <a:solidFill>
                    <a:schemeClr val="tx1"/>
                  </a:solidFill>
                </a:ln>
                <a:effectLst/>
              </p:spPr>
              <p:txBody>
                <a:bodyPr wrap="square" lIns="0" tIns="0" rIns="0" bIns="0" rtlCol="0" anchor="ctr">
                  <a:spAutoFit/>
                </a:bodyPr>
                <a:lstStyle/>
                <a:p>
                  <a:pPr marL="0" lvl="1" algn="ctr">
                    <a:spcBef>
                      <a:spcPts val="450"/>
                    </a:spcBef>
                  </a:pPr>
                  <a:r>
                    <a:rPr lang="en-US" sz="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Variable 532 nm output power</a:t>
                  </a:r>
                </a:p>
              </p:txBody>
            </p:sp>
            <p:sp>
              <p:nvSpPr>
                <p:cNvPr id="21" name="Rounded Rectangle 20"/>
                <p:cNvSpPr/>
                <p:nvPr/>
              </p:nvSpPr>
              <p:spPr>
                <a:xfrm rot="5400000">
                  <a:off x="5688987" y="3203870"/>
                  <a:ext cx="556198" cy="130175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tx1"/>
                  </a:solidFill>
                </a:ln>
                <a:effectLst/>
              </p:spPr>
              <p:txBody>
                <a:bodyPr wrap="square" lIns="0" tIns="0" rIns="0" bIns="0" rtlCol="0" anchor="ctr">
                  <a:spAutoFit/>
                </a:bodyPr>
                <a:lstStyle/>
                <a:p>
                  <a:pPr algn="ctr"/>
                  <a:r>
                    <a:rPr lang="en-US" sz="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Laser-1</a:t>
                  </a:r>
                </a:p>
              </p:txBody>
            </p:sp>
            <p:sp>
              <p:nvSpPr>
                <p:cNvPr id="22" name="Rounded Rectangle 21"/>
                <p:cNvSpPr/>
                <p:nvPr/>
              </p:nvSpPr>
              <p:spPr>
                <a:xfrm rot="5400000">
                  <a:off x="4757585" y="4039297"/>
                  <a:ext cx="634104" cy="260348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tx1"/>
                  </a:solidFill>
                </a:ln>
                <a:effectLst/>
              </p:spPr>
              <p:txBody>
                <a:bodyPr wrap="square" lIns="0" tIns="0" rIns="0" bIns="0" rtlCol="0" anchor="ctr">
                  <a:spAutoFit/>
                </a:bodyPr>
                <a:lstStyle/>
                <a:p>
                  <a:pPr marL="0" lvl="1" algn="ctr">
                    <a:spcBef>
                      <a:spcPts val="450"/>
                    </a:spcBef>
                  </a:pPr>
                  <a:r>
                    <a:rPr lang="en-US" sz="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2-looks, 2 telescopes</a:t>
                  </a:r>
                </a:p>
              </p:txBody>
            </p:sp>
          </p:grpSp>
        </p:grpSp>
        <p:cxnSp>
          <p:nvCxnSpPr>
            <p:cNvPr id="10" name="Straight Arrow Connector 9"/>
            <p:cNvCxnSpPr>
              <a:stCxn id="22" idx="3"/>
            </p:cNvCxnSpPr>
            <p:nvPr/>
          </p:nvCxnSpPr>
          <p:spPr>
            <a:xfrm flipV="1">
              <a:off x="7030965" y="5291704"/>
              <a:ext cx="92455" cy="262709"/>
            </a:xfrm>
            <a:prstGeom prst="straightConnector1">
              <a:avLst/>
            </a:prstGeom>
            <a:ln w="38100">
              <a:solidFill>
                <a:schemeClr val="accent1">
                  <a:lumMod val="40000"/>
                  <a:lumOff val="6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rot="16200000">
              <a:off x="7734565" y="5640927"/>
              <a:ext cx="436115" cy="0"/>
            </a:xfrm>
            <a:prstGeom prst="straightConnector1">
              <a:avLst/>
            </a:prstGeom>
            <a:ln w="28575">
              <a:noFill/>
              <a:headEnd type="none" w="med" len="med"/>
              <a:tailEnd type="triangle" w="med" len="med"/>
            </a:ln>
            <a:effectLst>
              <a:softEdge rad="3175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22" idx="1"/>
            </p:cNvCxnSpPr>
            <p:nvPr/>
          </p:nvCxnSpPr>
          <p:spPr>
            <a:xfrm flipH="1" flipV="1">
              <a:off x="6239717" y="5078334"/>
              <a:ext cx="175029" cy="476079"/>
            </a:xfrm>
            <a:prstGeom prst="straightConnector1">
              <a:avLst/>
            </a:prstGeom>
            <a:ln w="38100">
              <a:solidFill>
                <a:schemeClr val="accent1">
                  <a:lumMod val="40000"/>
                  <a:lumOff val="6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Footer Placeholder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Wind Lidar Working Group Meeting, 21-23 Mar 2017, Newport News, VA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31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GrOAWL</a:t>
            </a:r>
            <a:r>
              <a:rPr lang="en-US" dirty="0" smtClean="0"/>
              <a:t> vs ATHENA-OAWL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333" y="1409111"/>
            <a:ext cx="5333333" cy="3999999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Wind Lidar Working Group Meeting, 21-23 Mar 2017, Newport News, VA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53927-A213-4F9B-BEBF-AEF6AAEF5A26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81449" y="5531149"/>
            <a:ext cx="7817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/>
              <a:t>ATHENA-OAWL performance is expected to be similar to </a:t>
            </a:r>
            <a:r>
              <a:rPr lang="en-US" dirty="0" smtClean="0"/>
              <a:t>the </a:t>
            </a:r>
            <a:r>
              <a:rPr lang="en-US" dirty="0" err="1" smtClean="0"/>
              <a:t>GrOAWL</a:t>
            </a:r>
            <a:r>
              <a:rPr lang="en-US" dirty="0" smtClean="0"/>
              <a:t> performance </a:t>
            </a:r>
            <a:r>
              <a:rPr lang="en-US" dirty="0" smtClean="0"/>
              <a:t>during </a:t>
            </a:r>
            <a:r>
              <a:rPr lang="en-US" dirty="0" smtClean="0"/>
              <a:t>AOVT </a:t>
            </a:r>
            <a:r>
              <a:rPr lang="en-US" dirty="0" smtClean="0"/>
              <a:t>flights in the lower atmosphere.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448" y="117674"/>
            <a:ext cx="2011680" cy="194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070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 Comparison between </a:t>
            </a:r>
            <a:r>
              <a:rPr lang="en-US" dirty="0" err="1" smtClean="0"/>
              <a:t>GrOAWL</a:t>
            </a:r>
            <a:r>
              <a:rPr lang="en-US" dirty="0" smtClean="0"/>
              <a:t> measured winds and </a:t>
            </a:r>
            <a:r>
              <a:rPr lang="en-US" dirty="0" err="1" smtClean="0"/>
              <a:t>dropsonde</a:t>
            </a:r>
            <a:r>
              <a:rPr lang="en-US" dirty="0" smtClean="0"/>
              <a:t> winds show </a:t>
            </a:r>
            <a:r>
              <a:rPr lang="en-US" dirty="0" smtClean="0"/>
              <a:t>excellent agreement.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 smtClean="0"/>
              <a:t>Accuracy </a:t>
            </a:r>
            <a:endParaRPr lang="en-US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 </a:t>
            </a:r>
            <a:r>
              <a:rPr lang="en-US" dirty="0" err="1" smtClean="0"/>
              <a:t>GrOAWL</a:t>
            </a:r>
            <a:r>
              <a:rPr lang="en-US" dirty="0" smtClean="0"/>
              <a:t> precision is very good (but depends upon aerosol conditions).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 </a:t>
            </a:r>
            <a:r>
              <a:rPr lang="en-US" dirty="0" smtClean="0"/>
              <a:t>Sensitivity was down </a:t>
            </a:r>
            <a:r>
              <a:rPr lang="en-US" dirty="0" smtClean="0"/>
              <a:t>(4x) but </a:t>
            </a:r>
            <a:r>
              <a:rPr lang="en-US" dirty="0" smtClean="0"/>
              <a:t>the instrument performance </a:t>
            </a:r>
            <a:r>
              <a:rPr lang="en-US" dirty="0" smtClean="0"/>
              <a:t>is </a:t>
            </a:r>
            <a:r>
              <a:rPr lang="en-US" dirty="0" smtClean="0"/>
              <a:t>well understood.</a:t>
            </a:r>
            <a:r>
              <a:rPr lang="en-US" dirty="0"/>
              <a:t> </a:t>
            </a:r>
            <a:endParaRPr lang="en-US" dirty="0" smtClean="0"/>
          </a:p>
          <a:p>
            <a:pPr lvl="1"/>
            <a:r>
              <a:rPr lang="en-US" dirty="0" smtClean="0"/>
              <a:t>Ground based measurement along with NCAR HSRL -- ongoing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 </a:t>
            </a:r>
            <a:r>
              <a:rPr lang="en-US" dirty="0" smtClean="0"/>
              <a:t>Space-borne ATHENA-OAWL system is expected to perform very similar to the </a:t>
            </a:r>
            <a:r>
              <a:rPr lang="en-US" dirty="0" err="1" smtClean="0"/>
              <a:t>GrOAWL</a:t>
            </a:r>
            <a:r>
              <a:rPr lang="en-US" dirty="0" smtClean="0"/>
              <a:t> during the flights in the lower atmosphere.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Successfully </a:t>
            </a:r>
            <a:r>
              <a:rPr lang="en-US" dirty="0" smtClean="0"/>
              <a:t>demonstrated the ATHENA-OAWL two look concept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 smtClean="0"/>
              <a:t>Airborne instrument for future science studies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 smtClean="0"/>
              <a:t>Validated concept for space-based system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64140" y="6356351"/>
            <a:ext cx="2057400" cy="365125"/>
          </a:xfrm>
        </p:spPr>
        <p:txBody>
          <a:bodyPr/>
          <a:lstStyle/>
          <a:p>
            <a:fld id="{C6E18664-7DA6-421D-B002-8E4DCA91A7A0}" type="slidenum">
              <a:rPr lang="en-US" smtClean="0"/>
              <a:t>31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164" y="6356351"/>
            <a:ext cx="3755571" cy="365125"/>
          </a:xfrm>
        </p:spPr>
        <p:txBody>
          <a:bodyPr/>
          <a:lstStyle/>
          <a:p>
            <a:r>
              <a:rPr lang="en-US" smtClean="0"/>
              <a:t>Wind Lidar Working Group Meeting, 21-23 Mar 2017, Newport News, VA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53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470" y="359538"/>
            <a:ext cx="7592921" cy="851187"/>
          </a:xfrm>
        </p:spPr>
        <p:txBody>
          <a:bodyPr/>
          <a:lstStyle/>
          <a:p>
            <a:r>
              <a:rPr lang="en-US" dirty="0"/>
              <a:t>Thanks to: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286" y="1515716"/>
            <a:ext cx="4317564" cy="4783484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dirty="0" smtClean="0"/>
              <a:t>ESSP </a:t>
            </a:r>
            <a:r>
              <a:rPr lang="en-US" dirty="0"/>
              <a:t>and ESTO for the Venture-Technology funding</a:t>
            </a:r>
          </a:p>
          <a:p>
            <a:pPr>
              <a:spcBef>
                <a:spcPts val="1200"/>
              </a:spcBef>
            </a:pPr>
            <a:r>
              <a:rPr lang="en-US" dirty="0"/>
              <a:t>The Ball GrOAWL engineering team</a:t>
            </a:r>
          </a:p>
          <a:p>
            <a:pPr>
              <a:spcBef>
                <a:spcPts val="1200"/>
              </a:spcBef>
            </a:pPr>
            <a:r>
              <a:rPr lang="en-US" dirty="0" err="1"/>
              <a:t>Fibertek</a:t>
            </a:r>
            <a:r>
              <a:rPr lang="en-US" dirty="0"/>
              <a:t> (Floyd </a:t>
            </a:r>
            <a:r>
              <a:rPr lang="en-US" dirty="0" err="1"/>
              <a:t>Hovis</a:t>
            </a:r>
            <a:r>
              <a:rPr lang="en-US" dirty="0"/>
              <a:t>)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YES </a:t>
            </a:r>
            <a:r>
              <a:rPr lang="en-US" dirty="0"/>
              <a:t>(Mark </a:t>
            </a:r>
            <a:r>
              <a:rPr lang="en-US" dirty="0" err="1"/>
              <a:t>Beaubien</a:t>
            </a:r>
            <a:r>
              <a:rPr lang="en-US" dirty="0"/>
              <a:t>) &amp; ONR for dropsonde validation </a:t>
            </a:r>
            <a:r>
              <a:rPr lang="en-US" dirty="0" smtClean="0"/>
              <a:t>support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NWS Corpus Christi office for the </a:t>
            </a:r>
            <a:r>
              <a:rPr lang="en-US" dirty="0" err="1" smtClean="0"/>
              <a:t>sonde</a:t>
            </a:r>
            <a:r>
              <a:rPr lang="en-US" dirty="0" smtClean="0"/>
              <a:t> launches</a:t>
            </a:r>
            <a:endParaRPr lang="en-US" dirty="0"/>
          </a:p>
          <a:p>
            <a:pPr>
              <a:spcBef>
                <a:spcPts val="1200"/>
              </a:spcBef>
            </a:pPr>
            <a:r>
              <a:rPr lang="en-US" dirty="0"/>
              <a:t>The engineering team, crew, pilots, and program staff of the WB-57 for all their excellent flight support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32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Wind Lidar Working Group Meeting, 21-23 Mar 2017, Newport News, VA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2721" y="1460778"/>
            <a:ext cx="3659459" cy="425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27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GrOAWL</a:t>
            </a:r>
            <a:r>
              <a:rPr lang="en-US" dirty="0" smtClean="0"/>
              <a:t> </a:t>
            </a:r>
            <a:r>
              <a:rPr lang="en-US" dirty="0" smtClean="0"/>
              <a:t>AOVT flights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Deployed on NASA WB-57</a:t>
            </a:r>
          </a:p>
          <a:p>
            <a:r>
              <a:rPr lang="en-US" dirty="0" smtClean="0"/>
              <a:t>May-June 2016</a:t>
            </a:r>
          </a:p>
          <a:p>
            <a:r>
              <a:rPr lang="en-US" dirty="0" smtClean="0"/>
              <a:t>8 flights</a:t>
            </a:r>
          </a:p>
          <a:p>
            <a:pPr lvl="1"/>
            <a:r>
              <a:rPr lang="en-US" dirty="0" smtClean="0"/>
              <a:t>5 engineering </a:t>
            </a:r>
          </a:p>
          <a:p>
            <a:pPr lvl="1"/>
            <a:r>
              <a:rPr lang="en-US" dirty="0" smtClean="0"/>
              <a:t>3 validation</a:t>
            </a:r>
          </a:p>
          <a:p>
            <a:r>
              <a:rPr lang="en-US" dirty="0" smtClean="0"/>
              <a:t>Racetrack patterns over the Gulf of Mexico </a:t>
            </a:r>
          </a:p>
          <a:p>
            <a:pPr lvl="1"/>
            <a:r>
              <a:rPr lang="en-US" dirty="0" smtClean="0"/>
              <a:t>Revisit times: ~1hr/loop</a:t>
            </a:r>
          </a:p>
          <a:p>
            <a:pPr lvl="1"/>
            <a:r>
              <a:rPr lang="en-US" dirty="0" smtClean="0"/>
              <a:t>Launched </a:t>
            </a:r>
            <a:r>
              <a:rPr lang="en-US" dirty="0" err="1" smtClean="0"/>
              <a:t>dropsondes</a:t>
            </a:r>
            <a:r>
              <a:rPr lang="en-US" dirty="0" smtClean="0"/>
              <a:t> from the aircraft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18664-7DA6-421D-B002-8E4DCA91A7A0}" type="slidenum">
              <a:rPr lang="en-US" smtClean="0"/>
              <a:t>4</a:t>
            </a:fld>
            <a:endParaRPr lang="en-US" dirty="0"/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2"/>
          <a:srcRect l="5068" t="16812" r="4783" b="8739"/>
          <a:stretch/>
        </p:blipFill>
        <p:spPr>
          <a:xfrm>
            <a:off x="5086519" y="907268"/>
            <a:ext cx="3091218" cy="16991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464" y="2657018"/>
            <a:ext cx="2879333" cy="3279439"/>
          </a:xfrm>
          <a:prstGeom prst="rect">
            <a:avLst/>
          </a:prstGeom>
        </p:spPr>
      </p:pic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Wind Lidar Working Group Meeting, 21-23 Mar 2017, Newport News, VA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19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Validation Efforts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Validation focused on </a:t>
            </a:r>
            <a:r>
              <a:rPr lang="en-US" dirty="0" err="1" smtClean="0"/>
              <a:t>sondes</a:t>
            </a:r>
            <a:endParaRPr lang="en-US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b="1" dirty="0"/>
              <a:t>High Definition Sounding System (HDSS) </a:t>
            </a:r>
            <a:r>
              <a:rPr lang="en-US" b="1" dirty="0" err="1"/>
              <a:t>dropsondes</a:t>
            </a:r>
            <a:endParaRPr lang="en-US" b="1" dirty="0"/>
          </a:p>
          <a:p>
            <a:pPr lvl="2"/>
            <a:r>
              <a:rPr lang="en-US" dirty="0"/>
              <a:t>Yankee Environmental Systems with support from Office of Naval Research</a:t>
            </a:r>
          </a:p>
          <a:p>
            <a:pPr lvl="2"/>
            <a:r>
              <a:rPr lang="en-US" dirty="0"/>
              <a:t>Automated </a:t>
            </a:r>
            <a:r>
              <a:rPr lang="en-US" dirty="0" err="1"/>
              <a:t>dropsonde</a:t>
            </a:r>
            <a:r>
              <a:rPr lang="en-US" dirty="0"/>
              <a:t> system on WB-57 </a:t>
            </a:r>
          </a:p>
          <a:p>
            <a:pPr lvl="2"/>
            <a:r>
              <a:rPr lang="en-US" dirty="0"/>
              <a:t>Dropped 40+ </a:t>
            </a:r>
            <a:r>
              <a:rPr lang="en-US" dirty="0" err="1"/>
              <a:t>dropsondes</a:t>
            </a:r>
            <a:endParaRPr lang="en-US" dirty="0"/>
          </a:p>
          <a:p>
            <a:pPr lvl="1">
              <a:buFont typeface="Wingdings" panose="05000000000000000000" pitchFamily="2" charset="2"/>
              <a:buChar char="§"/>
            </a:pPr>
            <a:endParaRPr lang="en-US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Balloon-</a:t>
            </a:r>
            <a:r>
              <a:rPr lang="en-US" dirty="0" err="1" smtClean="0"/>
              <a:t>sondes</a:t>
            </a:r>
            <a:r>
              <a:rPr lang="en-US" dirty="0" smtClean="0"/>
              <a:t> </a:t>
            </a:r>
            <a:r>
              <a:rPr lang="en-US" dirty="0"/>
              <a:t>launched from NOAA NWS station at Corpus Christi</a:t>
            </a:r>
          </a:p>
          <a:p>
            <a:endParaRPr lang="en-US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/>
              <a:t>NOAA </a:t>
            </a:r>
            <a:r>
              <a:rPr lang="en-US" dirty="0"/>
              <a:t>High Resolution Rapid Refresh (HRRR) model winds </a:t>
            </a:r>
          </a:p>
          <a:p>
            <a:pPr lvl="1"/>
            <a:r>
              <a:rPr lang="en-US" dirty="0"/>
              <a:t>3 km resolution, hourly updated</a:t>
            </a:r>
          </a:p>
          <a:p>
            <a:pPr lvl="1"/>
            <a:r>
              <a:rPr lang="en-US" dirty="0"/>
              <a:t>Radar data assimilated every 15 min over a 1-hour period</a:t>
            </a:r>
          </a:p>
          <a:p>
            <a:pPr lvl="1"/>
            <a:r>
              <a:rPr lang="en-US" dirty="0"/>
              <a:t>Comparison with 0 hour forecast/analysis winds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64140" y="6356351"/>
            <a:ext cx="2057400" cy="365125"/>
          </a:xfrm>
        </p:spPr>
        <p:txBody>
          <a:bodyPr/>
          <a:lstStyle/>
          <a:p>
            <a:fld id="{C6E18664-7DA6-421D-B002-8E4DCA91A7A0}" type="slidenum">
              <a:rPr lang="en-US" smtClean="0"/>
              <a:t>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r="32491"/>
          <a:stretch/>
        </p:blipFill>
        <p:spPr>
          <a:xfrm>
            <a:off x="6266582" y="273355"/>
            <a:ext cx="2606040" cy="1580353"/>
          </a:xfrm>
          <a:prstGeom prst="rect">
            <a:avLst/>
          </a:prstGeom>
        </p:spPr>
      </p:pic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8164" y="6356351"/>
            <a:ext cx="3755571" cy="365125"/>
          </a:xfrm>
        </p:spPr>
        <p:txBody>
          <a:bodyPr/>
          <a:lstStyle/>
          <a:p>
            <a:r>
              <a:rPr lang="en-US" smtClean="0"/>
              <a:t>Wind Lidar Working Group Meeting, 21-23 Mar 2017, Newport News, VA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783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GrOAWL</a:t>
            </a:r>
            <a:r>
              <a:rPr lang="en-US" dirty="0" smtClean="0"/>
              <a:t> data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idx="1"/>
          </p:nvPr>
        </p:nvSpPr>
        <p:spPr>
          <a:xfrm>
            <a:off x="629842" y="2027151"/>
            <a:ext cx="3868340" cy="823912"/>
          </a:xfrm>
        </p:spPr>
        <p:txBody>
          <a:bodyPr/>
          <a:lstStyle/>
          <a:p>
            <a:pPr algn="ctr"/>
            <a:r>
              <a:rPr lang="en-US" dirty="0" smtClean="0"/>
              <a:t>Look 1 </a:t>
            </a:r>
            <a:r>
              <a:rPr lang="en-US" dirty="0" smtClean="0"/>
              <a:t>(FWD)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38" y="2896593"/>
            <a:ext cx="3868737" cy="2901552"/>
          </a:xfrm>
        </p:spPr>
      </p:pic>
      <p:sp>
        <p:nvSpPr>
          <p:cNvPr id="21" name="Text Placeholder 20"/>
          <p:cNvSpPr>
            <a:spLocks noGrp="1"/>
          </p:cNvSpPr>
          <p:nvPr>
            <p:ph type="body" sz="quarter" idx="3"/>
          </p:nvPr>
        </p:nvSpPr>
        <p:spPr>
          <a:xfrm>
            <a:off x="4629150" y="2027151"/>
            <a:ext cx="3887391" cy="823912"/>
          </a:xfrm>
        </p:spPr>
        <p:txBody>
          <a:bodyPr/>
          <a:lstStyle/>
          <a:p>
            <a:pPr algn="ctr"/>
            <a:r>
              <a:rPr lang="en-US" dirty="0" smtClean="0"/>
              <a:t>Look 2 </a:t>
            </a:r>
            <a:r>
              <a:rPr lang="en-US" dirty="0" smtClean="0"/>
              <a:t>(AFT)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2889449"/>
            <a:ext cx="3887788" cy="2915840"/>
          </a:xfrm>
        </p:spPr>
      </p:pic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Wind Lidar Working Group Meeting, 21-23 Mar 2017, Newport News, VA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18664-7DA6-421D-B002-8E4DCA91A7A0}" type="slidenum">
              <a:rPr lang="en-US" smtClean="0"/>
              <a:t>6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53951" y="1473535"/>
            <a:ext cx="40840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dirty="0" smtClean="0"/>
              <a:t>Time resolution: </a:t>
            </a:r>
            <a:r>
              <a:rPr lang="en-US" sz="2400" b="1" dirty="0" smtClean="0"/>
              <a:t>10 seconds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dirty="0" smtClean="0"/>
              <a:t>Vertical resolution: </a:t>
            </a:r>
            <a:r>
              <a:rPr lang="en-US" sz="2400" b="1" dirty="0" smtClean="0"/>
              <a:t>~120 m</a:t>
            </a:r>
            <a:endParaRPr lang="en-US" sz="2400" b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600" y="457200"/>
            <a:ext cx="2057400" cy="1562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64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Dropsonde Comparison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486152" cy="4351338"/>
          </a:xfrm>
        </p:spPr>
        <p:txBody>
          <a:bodyPr/>
          <a:lstStyle/>
          <a:p>
            <a:r>
              <a:rPr lang="en-US" dirty="0" smtClean="0"/>
              <a:t>No spatial overlap with </a:t>
            </a:r>
            <a:r>
              <a:rPr lang="en-US" dirty="0" err="1" smtClean="0"/>
              <a:t>dropsondes</a:t>
            </a:r>
            <a:endParaRPr lang="en-US" dirty="0" smtClean="0"/>
          </a:p>
          <a:p>
            <a:r>
              <a:rPr lang="en-US" dirty="0" smtClean="0"/>
              <a:t>Closest </a:t>
            </a:r>
            <a:r>
              <a:rPr lang="en-US" dirty="0" err="1" smtClean="0"/>
              <a:t>GrOAWL</a:t>
            </a:r>
            <a:r>
              <a:rPr lang="en-US" dirty="0" smtClean="0"/>
              <a:t> measurement in space to </a:t>
            </a:r>
            <a:r>
              <a:rPr lang="en-US" dirty="0" err="1" smtClean="0"/>
              <a:t>dropsonde</a:t>
            </a:r>
            <a:r>
              <a:rPr lang="en-US" dirty="0" err="1"/>
              <a:t>s</a:t>
            </a:r>
            <a:endParaRPr lang="en-US" dirty="0" smtClean="0"/>
          </a:p>
          <a:p>
            <a:r>
              <a:rPr lang="en-US" b="1" dirty="0" smtClean="0"/>
              <a:t>10 seconds </a:t>
            </a:r>
            <a:r>
              <a:rPr lang="en-US" dirty="0" smtClean="0"/>
              <a:t>profiles </a:t>
            </a:r>
            <a:r>
              <a:rPr lang="en-US" dirty="0" smtClean="0"/>
              <a:t>within 1 minute</a:t>
            </a:r>
          </a:p>
          <a:p>
            <a:r>
              <a:rPr lang="en-US" dirty="0" smtClean="0"/>
              <a:t>Project </a:t>
            </a:r>
            <a:r>
              <a:rPr lang="en-US" dirty="0" err="1" smtClean="0"/>
              <a:t>dropsonde</a:t>
            </a:r>
            <a:r>
              <a:rPr lang="en-US" dirty="0" smtClean="0"/>
              <a:t> </a:t>
            </a:r>
            <a:r>
              <a:rPr lang="en-US" dirty="0"/>
              <a:t>w</a:t>
            </a:r>
            <a:r>
              <a:rPr lang="en-US" dirty="0" smtClean="0"/>
              <a:t>inds </a:t>
            </a:r>
            <a:r>
              <a:rPr lang="en-US" dirty="0" smtClean="0"/>
              <a:t>to </a:t>
            </a:r>
            <a:r>
              <a:rPr lang="en-US" dirty="0" err="1" smtClean="0"/>
              <a:t>GrOAWL</a:t>
            </a:r>
            <a:r>
              <a:rPr lang="en-US" dirty="0" smtClean="0"/>
              <a:t> LOS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2" y="2286000"/>
            <a:ext cx="4571995" cy="313581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18664-7DA6-421D-B002-8E4DCA91A7A0}" type="slidenum">
              <a:rPr lang="en-US" smtClean="0"/>
              <a:t>7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Wind Lidar Working Group Meeting, 21-23 Mar 2017, Newport News, VA</a:t>
            </a:r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558" y="113507"/>
            <a:ext cx="3831503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52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Wind Profiles: June 17 2016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33" y="2560320"/>
            <a:ext cx="7713736" cy="3263504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64140" y="6356351"/>
            <a:ext cx="2057400" cy="365125"/>
          </a:xfrm>
        </p:spPr>
        <p:txBody>
          <a:bodyPr/>
          <a:lstStyle/>
          <a:p>
            <a:fld id="{C6E18664-7DA6-421D-B002-8E4DCA91A7A0}" type="slidenum">
              <a:rPr lang="en-US" smtClean="0"/>
              <a:t>8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8164" y="6356351"/>
            <a:ext cx="3755571" cy="365125"/>
          </a:xfrm>
        </p:spPr>
        <p:txBody>
          <a:bodyPr/>
          <a:lstStyle/>
          <a:p>
            <a:r>
              <a:rPr lang="en-US" smtClean="0"/>
              <a:t>Wind Lidar Working Group Meeting, 21-23 Mar 2017, Newport News, VA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81449" y="1804347"/>
            <a:ext cx="7817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Combine two looks to retrieve wind speed and direction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Assume vertical velocity = 0.</a:t>
            </a:r>
            <a:endParaRPr lang="en-US" dirty="0"/>
          </a:p>
        </p:txBody>
      </p:sp>
      <p:sp>
        <p:nvSpPr>
          <p:cNvPr id="3" name="Isosceles Triangle 2"/>
          <p:cNvSpPr/>
          <p:nvPr/>
        </p:nvSpPr>
        <p:spPr>
          <a:xfrm>
            <a:off x="6321716" y="317158"/>
            <a:ext cx="2377440" cy="1188720"/>
          </a:xfrm>
          <a:prstGeom prst="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6321716" y="317158"/>
            <a:ext cx="2377440" cy="1558197"/>
            <a:chOff x="6321716" y="317158"/>
            <a:chExt cx="2377440" cy="1558197"/>
          </a:xfrm>
        </p:grpSpPr>
        <p:grpSp>
          <p:nvGrpSpPr>
            <p:cNvPr id="22" name="Group 21"/>
            <p:cNvGrpSpPr/>
            <p:nvPr/>
          </p:nvGrpSpPr>
          <p:grpSpPr>
            <a:xfrm>
              <a:off x="6321716" y="317158"/>
              <a:ext cx="2377440" cy="1188720"/>
              <a:chOff x="6321716" y="317158"/>
              <a:chExt cx="2377440" cy="1188720"/>
            </a:xfrm>
          </p:grpSpPr>
          <p:cxnSp>
            <p:nvCxnSpPr>
              <p:cNvPr id="6" name="Straight Arrow Connector 5"/>
              <p:cNvCxnSpPr>
                <a:stCxn id="3" idx="0"/>
                <a:endCxn id="3" idx="4"/>
              </p:cNvCxnSpPr>
              <p:nvPr/>
            </p:nvCxnSpPr>
            <p:spPr>
              <a:xfrm>
                <a:off x="7510436" y="317158"/>
                <a:ext cx="1188720" cy="1188720"/>
              </a:xfrm>
              <a:prstGeom prst="straightConnector1">
                <a:avLst/>
              </a:prstGeom>
              <a:ln w="38100" cmpd="sng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>
                <a:stCxn id="3" idx="0"/>
                <a:endCxn id="3" idx="3"/>
              </p:cNvCxnSpPr>
              <p:nvPr/>
            </p:nvCxnSpPr>
            <p:spPr>
              <a:xfrm>
                <a:off x="7510436" y="317158"/>
                <a:ext cx="0" cy="118872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>
                <a:stCxn id="3" idx="2"/>
                <a:endCxn id="3" idx="4"/>
              </p:cNvCxnSpPr>
              <p:nvPr/>
            </p:nvCxnSpPr>
            <p:spPr>
              <a:xfrm>
                <a:off x="6321716" y="1505878"/>
                <a:ext cx="237744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 23"/>
            <p:cNvGrpSpPr/>
            <p:nvPr/>
          </p:nvGrpSpPr>
          <p:grpSpPr>
            <a:xfrm>
              <a:off x="6321716" y="317158"/>
              <a:ext cx="2179985" cy="1558197"/>
              <a:chOff x="6321716" y="317158"/>
              <a:chExt cx="2179985" cy="1558197"/>
            </a:xfrm>
          </p:grpSpPr>
          <p:cxnSp>
            <p:nvCxnSpPr>
              <p:cNvPr id="11" name="Straight Arrow Connector 10"/>
              <p:cNvCxnSpPr>
                <a:stCxn id="3" idx="0"/>
                <a:endCxn id="3" idx="2"/>
              </p:cNvCxnSpPr>
              <p:nvPr/>
            </p:nvCxnSpPr>
            <p:spPr>
              <a:xfrm flipH="1">
                <a:off x="6321716" y="317158"/>
                <a:ext cx="1188720" cy="1188720"/>
              </a:xfrm>
              <a:prstGeom prst="straightConnector1">
                <a:avLst/>
              </a:prstGeom>
              <a:ln w="38100" cmpd="sng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3" name="Group 22"/>
              <p:cNvGrpSpPr/>
              <p:nvPr/>
            </p:nvGrpSpPr>
            <p:grpSpPr>
              <a:xfrm>
                <a:off x="6766685" y="911518"/>
                <a:ext cx="1735016" cy="963837"/>
                <a:chOff x="6766685" y="911518"/>
                <a:chExt cx="1735016" cy="963837"/>
              </a:xfrm>
            </p:grpSpPr>
            <p:sp>
              <p:nvSpPr>
                <p:cNvPr id="17" name="TextBox 16"/>
                <p:cNvSpPr txBox="1"/>
                <p:nvPr/>
              </p:nvSpPr>
              <p:spPr>
                <a:xfrm>
                  <a:off x="7510435" y="911518"/>
                  <a:ext cx="65092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/>
                    <a:t>8 km</a:t>
                  </a:r>
                  <a:endParaRPr lang="en-US" b="1" dirty="0"/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6766685" y="1506023"/>
                  <a:ext cx="173501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/>
                    <a:t>16 km, ~2 mins</a:t>
                  </a:r>
                  <a:endParaRPr lang="en-US" b="1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847691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Wind Profiles: June 21 2016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522" y="2560320"/>
            <a:ext cx="5636960" cy="3263504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64140" y="6356351"/>
            <a:ext cx="2057400" cy="365125"/>
          </a:xfrm>
        </p:spPr>
        <p:txBody>
          <a:bodyPr/>
          <a:lstStyle/>
          <a:p>
            <a:fld id="{C6E18664-7DA6-421D-B002-8E4DCA91A7A0}" type="slidenum">
              <a:rPr lang="en-US" smtClean="0"/>
              <a:t>9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164" y="6356351"/>
            <a:ext cx="3755571" cy="365125"/>
          </a:xfrm>
        </p:spPr>
        <p:txBody>
          <a:bodyPr/>
          <a:lstStyle/>
          <a:p>
            <a:r>
              <a:rPr lang="en-US" smtClean="0"/>
              <a:t>Wind Lidar Working Group Meeting, 21-23 Mar 2017, Newport News, VA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81449" y="1804347"/>
            <a:ext cx="7817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Combine two looks to retrieve wind speed and direction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Assume vertical velocity = 0.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6321716" y="317158"/>
            <a:ext cx="2377440" cy="1558197"/>
            <a:chOff x="6321716" y="317158"/>
            <a:chExt cx="2377440" cy="1558197"/>
          </a:xfrm>
        </p:grpSpPr>
        <p:grpSp>
          <p:nvGrpSpPr>
            <p:cNvPr id="9" name="Group 8"/>
            <p:cNvGrpSpPr/>
            <p:nvPr/>
          </p:nvGrpSpPr>
          <p:grpSpPr>
            <a:xfrm>
              <a:off x="6321716" y="317158"/>
              <a:ext cx="2377440" cy="1188720"/>
              <a:chOff x="6321716" y="317158"/>
              <a:chExt cx="2377440" cy="1188720"/>
            </a:xfrm>
          </p:grpSpPr>
          <p:cxnSp>
            <p:nvCxnSpPr>
              <p:cNvPr id="16" name="Straight Arrow Connector 15"/>
              <p:cNvCxnSpPr/>
              <p:nvPr/>
            </p:nvCxnSpPr>
            <p:spPr>
              <a:xfrm>
                <a:off x="7510436" y="317158"/>
                <a:ext cx="1188720" cy="1188720"/>
              </a:xfrm>
              <a:prstGeom prst="straightConnector1">
                <a:avLst/>
              </a:prstGeom>
              <a:ln w="38100" cmpd="sng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>
                <a:off x="7510436" y="317158"/>
                <a:ext cx="0" cy="118872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>
                <a:off x="6321716" y="1505878"/>
                <a:ext cx="237744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/>
          </p:nvGrpSpPr>
          <p:grpSpPr>
            <a:xfrm>
              <a:off x="6321716" y="317158"/>
              <a:ext cx="2179985" cy="1558197"/>
              <a:chOff x="6321716" y="317158"/>
              <a:chExt cx="2179985" cy="1558197"/>
            </a:xfrm>
          </p:grpSpPr>
          <p:cxnSp>
            <p:nvCxnSpPr>
              <p:cNvPr id="12" name="Straight Arrow Connector 11"/>
              <p:cNvCxnSpPr/>
              <p:nvPr/>
            </p:nvCxnSpPr>
            <p:spPr>
              <a:xfrm flipH="1">
                <a:off x="6321716" y="317158"/>
                <a:ext cx="1188720" cy="1188720"/>
              </a:xfrm>
              <a:prstGeom prst="straightConnector1">
                <a:avLst/>
              </a:prstGeom>
              <a:ln w="38100" cmpd="sng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" name="Group 12"/>
              <p:cNvGrpSpPr/>
              <p:nvPr/>
            </p:nvGrpSpPr>
            <p:grpSpPr>
              <a:xfrm>
                <a:off x="6766685" y="911518"/>
                <a:ext cx="1735016" cy="963837"/>
                <a:chOff x="6766685" y="911518"/>
                <a:chExt cx="1735016" cy="963837"/>
              </a:xfrm>
            </p:grpSpPr>
            <p:sp>
              <p:nvSpPr>
                <p:cNvPr id="14" name="TextBox 13"/>
                <p:cNvSpPr txBox="1"/>
                <p:nvPr/>
              </p:nvSpPr>
              <p:spPr>
                <a:xfrm>
                  <a:off x="7510435" y="911518"/>
                  <a:ext cx="65092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/>
                    <a:t>8 km</a:t>
                  </a:r>
                  <a:endParaRPr lang="en-US" b="1" dirty="0"/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>
                  <a:off x="6766685" y="1506023"/>
                  <a:ext cx="173501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/>
                    <a:t>16 km, ~2 mins</a:t>
                  </a:r>
                  <a:endParaRPr lang="en-US" b="1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407594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B1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32168</TotalTime>
  <Words>1470</Words>
  <Application>Microsoft Office PowerPoint</Application>
  <PresentationFormat>On-screen Show (4:3)</PresentationFormat>
  <Paragraphs>259</Paragraphs>
  <Slides>32</Slides>
  <Notes>13</Notes>
  <HiddenSlides>2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Calibri</vt:lpstr>
      <vt:lpstr>Calibri Light</vt:lpstr>
      <vt:lpstr>Courier New</vt:lpstr>
      <vt:lpstr>Wingdings</vt:lpstr>
      <vt:lpstr>SB1</vt:lpstr>
      <vt:lpstr>Results from the ATHENA-OAWL Venture Tech Flights</vt:lpstr>
      <vt:lpstr>Questions</vt:lpstr>
      <vt:lpstr>GrOAWL Instrument</vt:lpstr>
      <vt:lpstr>GrOAWL AOVT flights</vt:lpstr>
      <vt:lpstr>Validation Efforts</vt:lpstr>
      <vt:lpstr>GrOAWL data</vt:lpstr>
      <vt:lpstr>Dropsonde Comparison</vt:lpstr>
      <vt:lpstr>Wind Profiles: June 17 2016</vt:lpstr>
      <vt:lpstr>Wind Profiles: June 21 2016</vt:lpstr>
      <vt:lpstr>Spatial Variability</vt:lpstr>
      <vt:lpstr>What is the accuracy of the GrOAWL wind measurements?</vt:lpstr>
      <vt:lpstr>Accuracy</vt:lpstr>
      <vt:lpstr>Accuracy</vt:lpstr>
      <vt:lpstr>Accuracy</vt:lpstr>
      <vt:lpstr>Wind Speed and Direction</vt:lpstr>
      <vt:lpstr>What is the precision of the GrOAWL wind measurements?</vt:lpstr>
      <vt:lpstr>Precision</vt:lpstr>
      <vt:lpstr>Precision: Time series</vt:lpstr>
      <vt:lpstr>Precision: Time series</vt:lpstr>
      <vt:lpstr>Precision: Time series</vt:lpstr>
      <vt:lpstr>Precision</vt:lpstr>
      <vt:lpstr>What was the instrument performance during the flights?</vt:lpstr>
      <vt:lpstr>GrOAWL Performance</vt:lpstr>
      <vt:lpstr>GrOAWL Performance</vt:lpstr>
      <vt:lpstr>GrOAWL Performance</vt:lpstr>
      <vt:lpstr>GrOAWL Performance</vt:lpstr>
      <vt:lpstr>GrOAWL Performance</vt:lpstr>
      <vt:lpstr>What can we say about the ATHENA-OAWL performance?</vt:lpstr>
      <vt:lpstr>GrOAWL vs ATHENA-OAWL</vt:lpstr>
      <vt:lpstr>GrOAWL vs ATHENA-OAWL</vt:lpstr>
      <vt:lpstr>Summary</vt:lpstr>
      <vt:lpstr>Thanks to: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Sunil Baidar</dc:creator>
  <cp:lastModifiedBy>Sunil Baidar</cp:lastModifiedBy>
  <cp:revision>178</cp:revision>
  <cp:lastPrinted>2017-03-15T20:52:38Z</cp:lastPrinted>
  <dcterms:created xsi:type="dcterms:W3CDTF">2017-01-11T22:24:27Z</dcterms:created>
  <dcterms:modified xsi:type="dcterms:W3CDTF">2017-03-22T12:57:14Z</dcterms:modified>
</cp:coreProperties>
</file>