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54" r:id="rId1"/>
  </p:sldMasterIdLst>
  <p:notesMasterIdLst>
    <p:notesMasterId r:id="rId35"/>
  </p:notesMasterIdLst>
  <p:handoutMasterIdLst>
    <p:handoutMasterId r:id="rId36"/>
  </p:handoutMasterIdLst>
  <p:sldIdLst>
    <p:sldId id="1066" r:id="rId2"/>
    <p:sldId id="1485" r:id="rId3"/>
    <p:sldId id="1529" r:id="rId4"/>
    <p:sldId id="1632" r:id="rId5"/>
    <p:sldId id="1616" r:id="rId6"/>
    <p:sldId id="1479" r:id="rId7"/>
    <p:sldId id="1498" r:id="rId8"/>
    <p:sldId id="1595" r:id="rId9"/>
    <p:sldId id="1597" r:id="rId10"/>
    <p:sldId id="1623" r:id="rId11"/>
    <p:sldId id="1625" r:id="rId12"/>
    <p:sldId id="1601" r:id="rId13"/>
    <p:sldId id="1517" r:id="rId14"/>
    <p:sldId id="1602" r:id="rId15"/>
    <p:sldId id="1603" r:id="rId16"/>
    <p:sldId id="1626" r:id="rId17"/>
    <p:sldId id="1627" r:id="rId18"/>
    <p:sldId id="1628" r:id="rId19"/>
    <p:sldId id="1629" r:id="rId20"/>
    <p:sldId id="1630" r:id="rId21"/>
    <p:sldId id="1631" r:id="rId22"/>
    <p:sldId id="1612" r:id="rId23"/>
    <p:sldId id="1607" r:id="rId24"/>
    <p:sldId id="1614" r:id="rId25"/>
    <p:sldId id="1615" r:id="rId26"/>
    <p:sldId id="1605" r:id="rId27"/>
    <p:sldId id="1476" r:id="rId28"/>
    <p:sldId id="1462" r:id="rId29"/>
    <p:sldId id="1510" r:id="rId30"/>
    <p:sldId id="1594" r:id="rId31"/>
    <p:sldId id="1606" r:id="rId32"/>
    <p:sldId id="1512" r:id="rId33"/>
    <p:sldId id="1513" r:id="rId34"/>
  </p:sldIdLst>
  <p:sldSz cx="9144000" cy="6858000" type="screen4x3"/>
  <p:notesSz cx="7010400" cy="9296400"/>
  <p:defaultTextStyle>
    <a:defPPr>
      <a:defRPr lang="en-US"/>
    </a:defPPr>
    <a:lvl1pPr algn="l" rtl="0" eaLnBrk="0" fontAlgn="base" hangingPunct="0">
      <a:spcBef>
        <a:spcPct val="0"/>
      </a:spcBef>
      <a:spcAft>
        <a:spcPct val="0"/>
      </a:spcAft>
      <a:defRPr sz="2600" b="1" kern="1200">
        <a:solidFill>
          <a:schemeClr val="tx1"/>
        </a:solidFill>
        <a:latin typeface="Arial" charset="0"/>
        <a:ea typeface="+mn-ea"/>
        <a:cs typeface="+mn-cs"/>
      </a:defRPr>
    </a:lvl1pPr>
    <a:lvl2pPr marL="457200" algn="l" rtl="0" eaLnBrk="0" fontAlgn="base" hangingPunct="0">
      <a:spcBef>
        <a:spcPct val="0"/>
      </a:spcBef>
      <a:spcAft>
        <a:spcPct val="0"/>
      </a:spcAft>
      <a:defRPr sz="2600" b="1" kern="1200">
        <a:solidFill>
          <a:schemeClr val="tx1"/>
        </a:solidFill>
        <a:latin typeface="Arial" charset="0"/>
        <a:ea typeface="+mn-ea"/>
        <a:cs typeface="+mn-cs"/>
      </a:defRPr>
    </a:lvl2pPr>
    <a:lvl3pPr marL="914400" algn="l" rtl="0" eaLnBrk="0" fontAlgn="base" hangingPunct="0">
      <a:spcBef>
        <a:spcPct val="0"/>
      </a:spcBef>
      <a:spcAft>
        <a:spcPct val="0"/>
      </a:spcAft>
      <a:defRPr sz="2600" b="1" kern="1200">
        <a:solidFill>
          <a:schemeClr val="tx1"/>
        </a:solidFill>
        <a:latin typeface="Arial" charset="0"/>
        <a:ea typeface="+mn-ea"/>
        <a:cs typeface="+mn-cs"/>
      </a:defRPr>
    </a:lvl3pPr>
    <a:lvl4pPr marL="1371600" algn="l" rtl="0" eaLnBrk="0" fontAlgn="base" hangingPunct="0">
      <a:spcBef>
        <a:spcPct val="0"/>
      </a:spcBef>
      <a:spcAft>
        <a:spcPct val="0"/>
      </a:spcAft>
      <a:defRPr sz="2600" b="1" kern="1200">
        <a:solidFill>
          <a:schemeClr val="tx1"/>
        </a:solidFill>
        <a:latin typeface="Arial" charset="0"/>
        <a:ea typeface="+mn-ea"/>
        <a:cs typeface="+mn-cs"/>
      </a:defRPr>
    </a:lvl4pPr>
    <a:lvl5pPr marL="1828800" algn="l" rtl="0" eaLnBrk="0" fontAlgn="base" hangingPunct="0">
      <a:spcBef>
        <a:spcPct val="0"/>
      </a:spcBef>
      <a:spcAft>
        <a:spcPct val="0"/>
      </a:spcAft>
      <a:defRPr sz="2600" b="1" kern="1200">
        <a:solidFill>
          <a:schemeClr val="tx1"/>
        </a:solidFill>
        <a:latin typeface="Arial" charset="0"/>
        <a:ea typeface="+mn-ea"/>
        <a:cs typeface="+mn-cs"/>
      </a:defRPr>
    </a:lvl5pPr>
    <a:lvl6pPr marL="2286000" algn="l" defTabSz="914400" rtl="0" eaLnBrk="1" latinLnBrk="0" hangingPunct="1">
      <a:defRPr sz="2600" b="1" kern="1200">
        <a:solidFill>
          <a:schemeClr val="tx1"/>
        </a:solidFill>
        <a:latin typeface="Arial" charset="0"/>
        <a:ea typeface="+mn-ea"/>
        <a:cs typeface="+mn-cs"/>
      </a:defRPr>
    </a:lvl6pPr>
    <a:lvl7pPr marL="2743200" algn="l" defTabSz="914400" rtl="0" eaLnBrk="1" latinLnBrk="0" hangingPunct="1">
      <a:defRPr sz="2600" b="1" kern="1200">
        <a:solidFill>
          <a:schemeClr val="tx1"/>
        </a:solidFill>
        <a:latin typeface="Arial" charset="0"/>
        <a:ea typeface="+mn-ea"/>
        <a:cs typeface="+mn-cs"/>
      </a:defRPr>
    </a:lvl7pPr>
    <a:lvl8pPr marL="3200400" algn="l" defTabSz="914400" rtl="0" eaLnBrk="1" latinLnBrk="0" hangingPunct="1">
      <a:defRPr sz="2600" b="1" kern="1200">
        <a:solidFill>
          <a:schemeClr val="tx1"/>
        </a:solidFill>
        <a:latin typeface="Arial" charset="0"/>
        <a:ea typeface="+mn-ea"/>
        <a:cs typeface="+mn-cs"/>
      </a:defRPr>
    </a:lvl8pPr>
    <a:lvl9pPr marL="3657600" algn="l" defTabSz="914400" rtl="0" eaLnBrk="1" latinLnBrk="0" hangingPunct="1">
      <a:defRPr sz="26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all Aerospace &amp; Technologies Corp." initials=""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00"/>
    <a:srgbClr val="FF3300"/>
    <a:srgbClr val="00B0F0"/>
    <a:srgbClr val="FF9900"/>
    <a:srgbClr val="CC3300"/>
    <a:srgbClr val="F2F2F2"/>
    <a:srgbClr val="FFFF00"/>
    <a:srgbClr val="FFCCFF"/>
    <a:srgbClr val="0066FF"/>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8221" autoAdjust="0"/>
    <p:restoredTop sz="98762" autoAdjust="0"/>
  </p:normalViewPr>
  <p:slideViewPr>
    <p:cSldViewPr snapToGrid="0">
      <p:cViewPr varScale="1">
        <p:scale>
          <a:sx n="161" d="100"/>
          <a:sy n="161" d="100"/>
        </p:scale>
        <p:origin x="-1880" y="-104"/>
      </p:cViewPr>
      <p:guideLst>
        <p:guide orient="horz" pos="864"/>
        <p:guide pos="2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208"/>
    </p:cViewPr>
  </p:sorterViewPr>
  <p:notesViewPr>
    <p:cSldViewPr snapToGrid="0">
      <p:cViewPr>
        <p:scale>
          <a:sx n="75" d="100"/>
          <a:sy n="75" d="100"/>
        </p:scale>
        <p:origin x="-2022" y="-102"/>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4430" tIns="47216" rIns="94430" bIns="47216" numCol="1" anchor="t" anchorCtr="0" compatLnSpc="1">
            <a:prstTxWarp prst="textNoShape">
              <a:avLst/>
            </a:prstTxWarp>
          </a:bodyPr>
          <a:lstStyle>
            <a:lvl1pPr defTabSz="947738">
              <a:defRPr sz="1200" b="0">
                <a:latin typeface="Times" pitchFamily="18" charset="0"/>
              </a:defRPr>
            </a:lvl1pPr>
          </a:lstStyle>
          <a:p>
            <a:endParaRPr lang="en-US"/>
          </a:p>
        </p:txBody>
      </p:sp>
      <p:sp>
        <p:nvSpPr>
          <p:cNvPr id="34819" name="Rectangle 3"/>
          <p:cNvSpPr>
            <a:spLocks noGrp="1" noChangeArrowheads="1"/>
          </p:cNvSpPr>
          <p:nvPr>
            <p:ph type="dt" sz="quarter" idx="1"/>
          </p:nvPr>
        </p:nvSpPr>
        <p:spPr bwMode="auto">
          <a:xfrm>
            <a:off x="3970338" y="0"/>
            <a:ext cx="3040062" cy="466725"/>
          </a:xfrm>
          <a:prstGeom prst="rect">
            <a:avLst/>
          </a:prstGeom>
          <a:noFill/>
          <a:ln w="9525">
            <a:noFill/>
            <a:miter lim="800000"/>
            <a:headEnd/>
            <a:tailEnd/>
          </a:ln>
          <a:effectLst/>
        </p:spPr>
        <p:txBody>
          <a:bodyPr vert="horz" wrap="square" lIns="94430" tIns="47216" rIns="94430" bIns="47216" numCol="1" anchor="t" anchorCtr="0" compatLnSpc="1">
            <a:prstTxWarp prst="textNoShape">
              <a:avLst/>
            </a:prstTxWarp>
          </a:bodyPr>
          <a:lstStyle>
            <a:lvl1pPr algn="r" defTabSz="947738">
              <a:defRPr sz="1200" b="0">
                <a:latin typeface="Times" pitchFamily="18" charset="0"/>
              </a:defRPr>
            </a:lvl1pPr>
          </a:lstStyle>
          <a:p>
            <a:endParaRPr lang="en-US"/>
          </a:p>
        </p:txBody>
      </p:sp>
      <p:sp>
        <p:nvSpPr>
          <p:cNvPr id="34820" name="Rectangle 4"/>
          <p:cNvSpPr>
            <a:spLocks noGrp="1" noChangeArrowheads="1"/>
          </p:cNvSpPr>
          <p:nvPr>
            <p:ph type="ftr" sz="quarter" idx="2"/>
          </p:nvPr>
        </p:nvSpPr>
        <p:spPr bwMode="auto">
          <a:xfrm>
            <a:off x="0" y="8829675"/>
            <a:ext cx="3040063" cy="466725"/>
          </a:xfrm>
          <a:prstGeom prst="rect">
            <a:avLst/>
          </a:prstGeom>
          <a:noFill/>
          <a:ln w="9525">
            <a:noFill/>
            <a:miter lim="800000"/>
            <a:headEnd/>
            <a:tailEnd/>
          </a:ln>
          <a:effectLst/>
        </p:spPr>
        <p:txBody>
          <a:bodyPr vert="horz" wrap="square" lIns="94430" tIns="47216" rIns="94430" bIns="47216" numCol="1" anchor="b" anchorCtr="0" compatLnSpc="1">
            <a:prstTxWarp prst="textNoShape">
              <a:avLst/>
            </a:prstTxWarp>
          </a:bodyPr>
          <a:lstStyle>
            <a:lvl1pPr defTabSz="947738">
              <a:defRPr sz="1200" b="0">
                <a:latin typeface="Times" pitchFamily="18" charset="0"/>
              </a:defRPr>
            </a:lvl1pPr>
          </a:lstStyle>
          <a:p>
            <a:endParaRPr lang="en-US"/>
          </a:p>
        </p:txBody>
      </p:sp>
      <p:sp>
        <p:nvSpPr>
          <p:cNvPr id="34821" name="Rectangle 5"/>
          <p:cNvSpPr>
            <a:spLocks noGrp="1" noChangeArrowheads="1"/>
          </p:cNvSpPr>
          <p:nvPr>
            <p:ph type="sldNum" sz="quarter" idx="3"/>
          </p:nvPr>
        </p:nvSpPr>
        <p:spPr bwMode="auto">
          <a:xfrm>
            <a:off x="3970338" y="8829675"/>
            <a:ext cx="3040062" cy="466725"/>
          </a:xfrm>
          <a:prstGeom prst="rect">
            <a:avLst/>
          </a:prstGeom>
          <a:noFill/>
          <a:ln w="9525">
            <a:noFill/>
            <a:miter lim="800000"/>
            <a:headEnd/>
            <a:tailEnd/>
          </a:ln>
          <a:effectLst/>
        </p:spPr>
        <p:txBody>
          <a:bodyPr vert="horz" wrap="square" lIns="94430" tIns="47216" rIns="94430" bIns="47216" numCol="1" anchor="b" anchorCtr="0" compatLnSpc="1">
            <a:prstTxWarp prst="textNoShape">
              <a:avLst/>
            </a:prstTxWarp>
          </a:bodyPr>
          <a:lstStyle>
            <a:lvl1pPr algn="r" defTabSz="947738">
              <a:defRPr sz="1200" b="0">
                <a:latin typeface="Times" pitchFamily="18" charset="0"/>
              </a:defRPr>
            </a:lvl1pPr>
          </a:lstStyle>
          <a:p>
            <a:fld id="{D70B7F16-9A6B-4292-83B0-E6E7A4A04F6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4430" tIns="47216" rIns="94430" bIns="47216" numCol="1" anchor="t" anchorCtr="0" compatLnSpc="1">
            <a:prstTxWarp prst="textNoShape">
              <a:avLst/>
            </a:prstTxWarp>
          </a:bodyPr>
          <a:lstStyle>
            <a:lvl1pPr defTabSz="947738">
              <a:defRPr sz="1200" b="0">
                <a:latin typeface="Times" pitchFamily="18" charset="0"/>
              </a:defRPr>
            </a:lvl1pPr>
          </a:lstStyle>
          <a:p>
            <a:endParaRPr lang="en-US"/>
          </a:p>
        </p:txBody>
      </p:sp>
      <p:sp>
        <p:nvSpPr>
          <p:cNvPr id="21507" name="Rectangle 3"/>
          <p:cNvSpPr>
            <a:spLocks noGrp="1" noChangeArrowheads="1"/>
          </p:cNvSpPr>
          <p:nvPr>
            <p:ph type="dt" idx="1"/>
          </p:nvPr>
        </p:nvSpPr>
        <p:spPr bwMode="auto">
          <a:xfrm>
            <a:off x="3970338" y="0"/>
            <a:ext cx="3040062" cy="466725"/>
          </a:xfrm>
          <a:prstGeom prst="rect">
            <a:avLst/>
          </a:prstGeom>
          <a:noFill/>
          <a:ln w="9525">
            <a:noFill/>
            <a:miter lim="800000"/>
            <a:headEnd/>
            <a:tailEnd/>
          </a:ln>
          <a:effectLst/>
        </p:spPr>
        <p:txBody>
          <a:bodyPr vert="horz" wrap="square" lIns="94430" tIns="47216" rIns="94430" bIns="47216" numCol="1" anchor="t" anchorCtr="0" compatLnSpc="1">
            <a:prstTxWarp prst="textNoShape">
              <a:avLst/>
            </a:prstTxWarp>
          </a:bodyPr>
          <a:lstStyle>
            <a:lvl1pPr algn="r" defTabSz="947738">
              <a:defRPr sz="1200" b="0">
                <a:latin typeface="Times"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5863" y="695325"/>
            <a:ext cx="4649787" cy="348773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35038" y="4418013"/>
            <a:ext cx="5140325" cy="4183062"/>
          </a:xfrm>
          <a:prstGeom prst="rect">
            <a:avLst/>
          </a:prstGeom>
          <a:noFill/>
          <a:ln w="9525">
            <a:noFill/>
            <a:miter lim="800000"/>
            <a:headEnd/>
            <a:tailEnd/>
          </a:ln>
          <a:effectLst/>
        </p:spPr>
        <p:txBody>
          <a:bodyPr vert="horz" wrap="square" lIns="94430" tIns="47216" rIns="94430" bIns="472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29675"/>
            <a:ext cx="3040063" cy="466725"/>
          </a:xfrm>
          <a:prstGeom prst="rect">
            <a:avLst/>
          </a:prstGeom>
          <a:noFill/>
          <a:ln w="9525">
            <a:noFill/>
            <a:miter lim="800000"/>
            <a:headEnd/>
            <a:tailEnd/>
          </a:ln>
          <a:effectLst/>
        </p:spPr>
        <p:txBody>
          <a:bodyPr vert="horz" wrap="square" lIns="94430" tIns="47216" rIns="94430" bIns="47216" numCol="1" anchor="b" anchorCtr="0" compatLnSpc="1">
            <a:prstTxWarp prst="textNoShape">
              <a:avLst/>
            </a:prstTxWarp>
          </a:bodyPr>
          <a:lstStyle>
            <a:lvl1pPr defTabSz="947738">
              <a:defRPr sz="1200" b="0">
                <a:latin typeface="Times" pitchFamily="18" charset="0"/>
              </a:defRPr>
            </a:lvl1pPr>
          </a:lstStyle>
          <a:p>
            <a:endParaRPr lang="en-US"/>
          </a:p>
        </p:txBody>
      </p:sp>
      <p:sp>
        <p:nvSpPr>
          <p:cNvPr id="21511" name="Rectangle 7"/>
          <p:cNvSpPr>
            <a:spLocks noGrp="1" noChangeArrowheads="1"/>
          </p:cNvSpPr>
          <p:nvPr>
            <p:ph type="sldNum" sz="quarter" idx="5"/>
          </p:nvPr>
        </p:nvSpPr>
        <p:spPr bwMode="auto">
          <a:xfrm>
            <a:off x="3970338" y="8829675"/>
            <a:ext cx="3040062" cy="466725"/>
          </a:xfrm>
          <a:prstGeom prst="rect">
            <a:avLst/>
          </a:prstGeom>
          <a:noFill/>
          <a:ln w="9525">
            <a:noFill/>
            <a:miter lim="800000"/>
            <a:headEnd/>
            <a:tailEnd/>
          </a:ln>
          <a:effectLst/>
        </p:spPr>
        <p:txBody>
          <a:bodyPr vert="horz" wrap="square" lIns="94430" tIns="47216" rIns="94430" bIns="47216" numCol="1" anchor="b" anchorCtr="0" compatLnSpc="1">
            <a:prstTxWarp prst="textNoShape">
              <a:avLst/>
            </a:prstTxWarp>
          </a:bodyPr>
          <a:lstStyle>
            <a:lvl1pPr algn="r" defTabSz="947738">
              <a:defRPr sz="1200" b="0">
                <a:latin typeface="Times" pitchFamily="18" charset="0"/>
              </a:defRPr>
            </a:lvl1pPr>
          </a:lstStyle>
          <a:p>
            <a:fld id="{BB4A880E-5C0E-4F82-A58E-0B70F380D4B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B4A89-75AB-4619-93CC-03784C6C24EB}" type="slidenum">
              <a:rPr lang="en-US"/>
              <a:pPr/>
              <a:t>1</a:t>
            </a:fld>
            <a:endParaRPr lang="en-US"/>
          </a:p>
        </p:txBody>
      </p:sp>
      <p:sp>
        <p:nvSpPr>
          <p:cNvPr id="2312194" name="Rectangle 2"/>
          <p:cNvSpPr>
            <a:spLocks noGrp="1" noRot="1" noChangeAspect="1" noChangeArrowheads="1" noTextEdit="1"/>
          </p:cNvSpPr>
          <p:nvPr>
            <p:ph type="sldImg"/>
          </p:nvPr>
        </p:nvSpPr>
        <p:spPr>
          <a:ln/>
        </p:spPr>
      </p:sp>
      <p:sp>
        <p:nvSpPr>
          <p:cNvPr id="231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Shows normalized graphs of qualitative receiver function. No data.</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2E1E2-5D5A-4797-8927-191839E8B955}" type="slidenum">
              <a:rPr lang="en-US"/>
              <a:pPr/>
              <a:t>12</a:t>
            </a:fld>
            <a:endParaRPr lang="en-US"/>
          </a:p>
        </p:txBody>
      </p:sp>
      <p:sp>
        <p:nvSpPr>
          <p:cNvPr id="2940930" name="Rectangle 2"/>
          <p:cNvSpPr>
            <a:spLocks noGrp="1" noRot="1" noChangeAspect="1" noChangeArrowheads="1" noTextEdit="1"/>
          </p:cNvSpPr>
          <p:nvPr>
            <p:ph type="sldImg"/>
          </p:nvPr>
        </p:nvSpPr>
        <p:spPr>
          <a:ln/>
        </p:spPr>
      </p:sp>
      <p:sp>
        <p:nvSpPr>
          <p:cNvPr id="2940931" name="Rectangle 3"/>
          <p:cNvSpPr>
            <a:spLocks noGrp="1" noChangeArrowheads="1"/>
          </p:cNvSpPr>
          <p:nvPr>
            <p:ph type="body" idx="1"/>
          </p:nvPr>
        </p:nvSpPr>
        <p:spPr/>
        <p:txBody>
          <a:bodyPr/>
          <a:lstStyle/>
          <a:p>
            <a:r>
              <a:rPr lang="en-US"/>
              <a:t>No Data.  Updated but otherwise identical in content to previously ITAR and IP approved slide.</a:t>
            </a:r>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2817F-9ED3-4669-B6AE-C020DC5374A7}" type="slidenum">
              <a:rPr lang="en-US"/>
              <a:pPr/>
              <a:t>13</a:t>
            </a:fld>
            <a:endParaRPr lang="en-US"/>
          </a:p>
        </p:txBody>
      </p:sp>
      <p:sp>
        <p:nvSpPr>
          <p:cNvPr id="2971650" name="Rectangle 2"/>
          <p:cNvSpPr>
            <a:spLocks noGrp="1" noRot="1" noChangeAspect="1" noChangeArrowheads="1" noTextEdit="1"/>
          </p:cNvSpPr>
          <p:nvPr>
            <p:ph type="sldImg"/>
          </p:nvPr>
        </p:nvSpPr>
        <p:spPr>
          <a:ln/>
        </p:spPr>
      </p:sp>
      <p:sp>
        <p:nvSpPr>
          <p:cNvPr id="297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55787-DB2C-4F95-B505-BBE9BB6E0CAB}" type="slidenum">
              <a:rPr lang="en-US"/>
              <a:pPr/>
              <a:t>14</a:t>
            </a:fld>
            <a:endParaRPr lang="en-US"/>
          </a:p>
        </p:txBody>
      </p:sp>
      <p:sp>
        <p:nvSpPr>
          <p:cNvPr id="2942978" name="Rectangle 2"/>
          <p:cNvSpPr>
            <a:spLocks noGrp="1" noRot="1" noChangeAspect="1" noChangeArrowheads="1" noTextEdit="1"/>
          </p:cNvSpPr>
          <p:nvPr>
            <p:ph type="sldImg"/>
          </p:nvPr>
        </p:nvSpPr>
        <p:spPr>
          <a:ln/>
        </p:spPr>
      </p:sp>
      <p:sp>
        <p:nvSpPr>
          <p:cNvPr id="2942979" name="Rectangle 3"/>
          <p:cNvSpPr>
            <a:spLocks noGrp="1" noChangeArrowheads="1"/>
          </p:cNvSpPr>
          <p:nvPr>
            <p:ph type="body" idx="1"/>
          </p:nvPr>
        </p:nvSpPr>
        <p:spPr/>
        <p:txBody>
          <a:bodyPr/>
          <a:lstStyle/>
          <a:p>
            <a:r>
              <a:rPr lang="en-US"/>
              <a:t>No data, just a review of the objectives of the NASA IIP proposed work.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3B4EE-EDCA-4E06-8AA0-F81EF50662C1}" type="slidenum">
              <a:rPr lang="en-US"/>
              <a:pPr/>
              <a:t>15</a:t>
            </a:fld>
            <a:endParaRPr lang="en-US"/>
          </a:p>
        </p:txBody>
      </p:sp>
      <p:sp>
        <p:nvSpPr>
          <p:cNvPr id="2970626" name="Rectangle 2"/>
          <p:cNvSpPr>
            <a:spLocks noGrp="1" noRot="1" noChangeAspect="1" noChangeArrowheads="1" noTextEdit="1"/>
          </p:cNvSpPr>
          <p:nvPr>
            <p:ph type="sldImg"/>
          </p:nvPr>
        </p:nvSpPr>
        <p:spPr>
          <a:ln/>
        </p:spPr>
      </p:sp>
      <p:sp>
        <p:nvSpPr>
          <p:cNvPr id="2970627" name="Rectangle 3"/>
          <p:cNvSpPr>
            <a:spLocks noGrp="1" noChangeArrowheads="1"/>
          </p:cNvSpPr>
          <p:nvPr>
            <p:ph type="body" idx="1"/>
          </p:nvPr>
        </p:nvSpPr>
        <p:spPr/>
        <p:txBody>
          <a:bodyPr/>
          <a:lstStyle/>
          <a:p>
            <a:r>
              <a:rPr lang="en-US" dirty="0"/>
              <a:t>No data. Previously </a:t>
            </a:r>
            <a:r>
              <a:rPr lang="en-US" dirty="0" smtClean="0"/>
              <a:t>approved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Shows configuration for vibration testing. </a:t>
            </a:r>
            <a:r>
              <a:rPr lang="en-US" dirty="0" err="1" smtClean="0"/>
              <a:t>Grms</a:t>
            </a:r>
            <a:r>
              <a:rPr lang="en-US" dirty="0" smtClean="0"/>
              <a:t> values are from published NASA WB-57 data.</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material: shows problems exist with the system (the expectation is that the plots would be flat lines), and provides an opportunity to show how Ball systematically approaches and mitigates such real world effects.</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material shows results of vibe testing of the receiver. The purpose of this slide is to show that the receiver we built can make measurements as promised, and that it is stable against vibration and shock (a community concern before this testing). </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C3D25-4FDB-4F9D-9FE4-A85D97349FC4}" type="slidenum">
              <a:rPr lang="en-US"/>
              <a:pPr/>
              <a:t>19</a:t>
            </a:fld>
            <a:endParaRPr lang="en-US"/>
          </a:p>
        </p:txBody>
      </p:sp>
      <p:sp>
        <p:nvSpPr>
          <p:cNvPr id="2714626" name="Rectangle 2"/>
          <p:cNvSpPr>
            <a:spLocks noGrp="1" noRot="1" noChangeAspect="1" noChangeArrowheads="1" noTextEdit="1"/>
          </p:cNvSpPr>
          <p:nvPr>
            <p:ph type="sldImg"/>
          </p:nvPr>
        </p:nvSpPr>
        <p:spPr>
          <a:ln/>
        </p:spPr>
      </p:sp>
      <p:sp>
        <p:nvSpPr>
          <p:cNvPr id="2714627" name="Rectangle 3"/>
          <p:cNvSpPr>
            <a:spLocks noGrp="1" noChangeArrowheads="1"/>
          </p:cNvSpPr>
          <p:nvPr>
            <p:ph type="body" idx="1"/>
          </p:nvPr>
        </p:nvSpPr>
        <p:spPr/>
        <p:txBody>
          <a:bodyPr/>
          <a:lstStyle/>
          <a:p>
            <a:r>
              <a:rPr lang="en-US" dirty="0" smtClean="0"/>
              <a:t>Previously approved, no changes, no data</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C08B9-1CEA-46D0-BF61-D33F20271325}" type="slidenum">
              <a:rPr lang="en-US"/>
              <a:pPr/>
              <a:t>20</a:t>
            </a:fld>
            <a:endParaRPr lang="en-US"/>
          </a:p>
        </p:txBody>
      </p:sp>
      <p:sp>
        <p:nvSpPr>
          <p:cNvPr id="2716674" name="Rectangle 2"/>
          <p:cNvSpPr>
            <a:spLocks noGrp="1" noRot="1" noChangeAspect="1" noChangeArrowheads="1" noTextEdit="1"/>
          </p:cNvSpPr>
          <p:nvPr>
            <p:ph type="sldImg"/>
          </p:nvPr>
        </p:nvSpPr>
        <p:spPr>
          <a:ln/>
        </p:spPr>
      </p:sp>
      <p:sp>
        <p:nvSpPr>
          <p:cNvPr id="2716675" name="Rectangle 3"/>
          <p:cNvSpPr>
            <a:spLocks noGrp="1" noChangeArrowheads="1"/>
          </p:cNvSpPr>
          <p:nvPr>
            <p:ph type="body" idx="1"/>
          </p:nvPr>
        </p:nvSpPr>
        <p:spPr/>
        <p:txBody>
          <a:bodyPr/>
          <a:lstStyle/>
          <a:p>
            <a:r>
              <a:rPr lang="en-US" dirty="0" smtClean="0"/>
              <a:t>Some new material (in orange), otherwise the slide has been approved before.</a:t>
            </a:r>
            <a:endParaRPr lang="en-US" dirty="0"/>
          </a:p>
          <a:p>
            <a:endParaRPr lang="en-US" dirty="0"/>
          </a:p>
          <a:p>
            <a:r>
              <a:rPr lang="en-US" dirty="0"/>
              <a:t>Output (and historical improvement) from our model predictions showing that we can meet the wind measurement goals of the customer community</a:t>
            </a:r>
            <a:r>
              <a:rPr lang="en-US" dirty="0" smtClean="0"/>
              <a:t>.</a:t>
            </a:r>
          </a:p>
          <a:p>
            <a:r>
              <a:rPr lang="en-US" dirty="0" smtClean="0"/>
              <a:t>Orange:  shows the results of as-built testing compared to pre-built model prediction, but this is not the final performance in vibe since the model needs to be updated to the current design. It is also not the final system performance since many other factors will affect that.  The purpose of this slide is to inform the community of the Ball integrated modeling capability, and the measurements reported are to show how well the model can work.</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2626E-A0B0-4FAC-8C10-FE724BB48F65}" type="slidenum">
              <a:rPr lang="en-US"/>
              <a:pPr/>
              <a:t>2</a:t>
            </a:fld>
            <a:endParaRPr lang="en-US"/>
          </a:p>
        </p:txBody>
      </p:sp>
      <p:sp>
        <p:nvSpPr>
          <p:cNvPr id="2784258" name="Rectangle 2"/>
          <p:cNvSpPr>
            <a:spLocks noGrp="1" noRot="1" noChangeAspect="1" noChangeArrowheads="1" noTextEdit="1"/>
          </p:cNvSpPr>
          <p:nvPr>
            <p:ph type="sldImg"/>
          </p:nvPr>
        </p:nvSpPr>
        <p:spPr>
          <a:ln/>
        </p:spPr>
      </p:sp>
      <p:sp>
        <p:nvSpPr>
          <p:cNvPr id="2784259" name="Rectangle 3"/>
          <p:cNvSpPr>
            <a:spLocks noGrp="1" noChangeArrowheads="1"/>
          </p:cNvSpPr>
          <p:nvPr>
            <p:ph type="body" idx="1"/>
          </p:nvPr>
        </p:nvSpPr>
        <p:spPr/>
        <p:txBody>
          <a:bodyPr/>
          <a:lstStyle/>
          <a:p>
            <a:r>
              <a:rPr lang="en-US"/>
              <a:t>No data or proprietary info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Summarizes information from previous several slides, nothing new added </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EEFBD-04BC-4638-B2AB-35C8AE3830E7}" type="slidenum">
              <a:rPr lang="en-US"/>
              <a:pPr/>
              <a:t>22</a:t>
            </a:fld>
            <a:endParaRPr lang="en-US"/>
          </a:p>
        </p:txBody>
      </p:sp>
      <p:sp>
        <p:nvSpPr>
          <p:cNvPr id="2966530" name="Rectangle 2"/>
          <p:cNvSpPr>
            <a:spLocks noGrp="1" noRot="1" noChangeAspect="1" noChangeArrowheads="1" noTextEdit="1"/>
          </p:cNvSpPr>
          <p:nvPr>
            <p:ph type="sldImg"/>
          </p:nvPr>
        </p:nvSpPr>
        <p:spPr>
          <a:ln/>
        </p:spPr>
      </p:sp>
      <p:sp>
        <p:nvSpPr>
          <p:cNvPr id="2966531" name="Rectangle 3"/>
          <p:cNvSpPr>
            <a:spLocks noGrp="1" noChangeArrowheads="1"/>
          </p:cNvSpPr>
          <p:nvPr>
            <p:ph type="body" idx="1"/>
          </p:nvPr>
        </p:nvSpPr>
        <p:spPr/>
        <p:txBody>
          <a:bodyPr/>
          <a:lstStyle/>
          <a:p>
            <a:r>
              <a:rPr lang="en-US" dirty="0"/>
              <a:t>New</a:t>
            </a:r>
          </a:p>
          <a:p>
            <a:r>
              <a:rPr lang="en-US" dirty="0"/>
              <a:t>No data, just top level model showing architecture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6C0DE-DAAE-4D19-930B-73050C802F52}" type="slidenum">
              <a:rPr lang="en-US"/>
              <a:pPr/>
              <a:t>23</a:t>
            </a:fld>
            <a:endParaRPr lang="en-US"/>
          </a:p>
        </p:txBody>
      </p:sp>
      <p:sp>
        <p:nvSpPr>
          <p:cNvPr id="2968578" name="Rectangle 2"/>
          <p:cNvSpPr>
            <a:spLocks noGrp="1" noRot="1" noChangeAspect="1" noChangeArrowheads="1" noTextEdit="1"/>
          </p:cNvSpPr>
          <p:nvPr>
            <p:ph type="sldImg"/>
          </p:nvPr>
        </p:nvSpPr>
        <p:spPr>
          <a:ln/>
        </p:spPr>
      </p:sp>
      <p:sp>
        <p:nvSpPr>
          <p:cNvPr id="2968579" name="Rectangle 3"/>
          <p:cNvSpPr>
            <a:spLocks noGrp="1" noChangeArrowheads="1"/>
          </p:cNvSpPr>
          <p:nvPr>
            <p:ph type="body" idx="1"/>
          </p:nvPr>
        </p:nvSpPr>
        <p:spPr/>
        <p:txBody>
          <a:bodyPr/>
          <a:lstStyle/>
          <a:p>
            <a:pPr marL="228600" indent="-228600"/>
            <a:r>
              <a:rPr lang="en-US" dirty="0"/>
              <a:t>New</a:t>
            </a:r>
          </a:p>
          <a:p>
            <a:pPr marL="228600" indent="-228600">
              <a:buFontTx/>
              <a:buAutoNum type="arabicPeriod"/>
            </a:pPr>
            <a:r>
              <a:rPr lang="en-US" dirty="0"/>
              <a:t>The NASA funded </a:t>
            </a:r>
            <a:r>
              <a:rPr lang="en-US" dirty="0" err="1"/>
              <a:t>IIP</a:t>
            </a:r>
            <a:r>
              <a:rPr lang="en-US" dirty="0"/>
              <a:t> design architecture (no specific parts </a:t>
            </a:r>
            <a:r>
              <a:rPr lang="en-US" dirty="0" err="1"/>
              <a:t>ID’s</a:t>
            </a:r>
            <a:r>
              <a:rPr lang="en-US" dirty="0"/>
              <a:t>)</a:t>
            </a:r>
          </a:p>
          <a:p>
            <a:pPr marL="228600" indent="-228600">
              <a:buFontTx/>
              <a:buAutoNum type="arabicPeriod"/>
            </a:pPr>
            <a:r>
              <a:rPr lang="en-US" dirty="0"/>
              <a:t>Repeat of the </a:t>
            </a:r>
            <a:r>
              <a:rPr lang="en-US" dirty="0" err="1"/>
              <a:t>OAWL</a:t>
            </a:r>
            <a:r>
              <a:rPr lang="en-US" dirty="0"/>
              <a:t> interferometer and detector architectures (essentially same as  previously approved  (2009 </a:t>
            </a:r>
            <a:r>
              <a:rPr lang="en-US" dirty="0" err="1"/>
              <a:t>SPIE</a:t>
            </a:r>
            <a:r>
              <a:rPr lang="en-US" dirty="0"/>
              <a:t> Defense and security</a:t>
            </a:r>
            <a:r>
              <a:rPr lang="en-US" dirty="0" smtClean="0"/>
              <a:t>)</a:t>
            </a:r>
            <a:endParaRPr lang="en-US" dirty="0"/>
          </a:p>
          <a:p>
            <a:pPr marL="228600" indent="-228600"/>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A05AC-6C0D-4E00-9FAB-FAE62A0FC01F}" type="slidenum">
              <a:rPr lang="en-US"/>
              <a:pPr/>
              <a:t>24</a:t>
            </a:fld>
            <a:endParaRPr lang="en-US"/>
          </a:p>
        </p:txBody>
      </p:sp>
      <p:sp>
        <p:nvSpPr>
          <p:cNvPr id="2967554" name="Rectangle 2"/>
          <p:cNvSpPr>
            <a:spLocks noGrp="1" noRot="1" noChangeAspect="1" noChangeArrowheads="1" noTextEdit="1"/>
          </p:cNvSpPr>
          <p:nvPr>
            <p:ph type="sldImg"/>
          </p:nvPr>
        </p:nvSpPr>
        <p:spPr>
          <a:ln/>
        </p:spPr>
      </p:sp>
      <p:sp>
        <p:nvSpPr>
          <p:cNvPr id="2967555" name="Rectangle 3"/>
          <p:cNvSpPr>
            <a:spLocks noGrp="1" noChangeArrowheads="1"/>
          </p:cNvSpPr>
          <p:nvPr>
            <p:ph type="body" idx="1"/>
          </p:nvPr>
        </p:nvSpPr>
        <p:spPr/>
        <p:txBody>
          <a:bodyPr/>
          <a:lstStyle/>
          <a:p>
            <a:r>
              <a:rPr lang="en-US" dirty="0"/>
              <a:t>New</a:t>
            </a:r>
          </a:p>
          <a:p>
            <a:r>
              <a:rPr lang="en-US" dirty="0"/>
              <a:t>No data, just top </a:t>
            </a:r>
            <a:r>
              <a:rPr lang="en-US" dirty="0" smtClean="0"/>
              <a:t>picture of as-built </a:t>
            </a:r>
            <a:r>
              <a:rPr lang="en-US" dirty="0" err="1" smtClean="0"/>
              <a:t>IIP</a:t>
            </a:r>
            <a:r>
              <a:rPr lang="en-US" dirty="0" smtClean="0"/>
              <a:t> transceiver.</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9F596-129E-44ED-9478-9E01B89E3EFB}" type="slidenum">
              <a:rPr lang="en-US"/>
              <a:pPr/>
              <a:t>25</a:t>
            </a:fld>
            <a:endParaRPr lang="en-US"/>
          </a:p>
        </p:txBody>
      </p:sp>
      <p:sp>
        <p:nvSpPr>
          <p:cNvPr id="2965506" name="Rectangle 2"/>
          <p:cNvSpPr>
            <a:spLocks noGrp="1" noRot="1" noChangeAspect="1" noChangeArrowheads="1" noTextEdit="1"/>
          </p:cNvSpPr>
          <p:nvPr>
            <p:ph type="sldImg"/>
          </p:nvPr>
        </p:nvSpPr>
        <p:spPr>
          <a:ln/>
        </p:spPr>
      </p:sp>
      <p:sp>
        <p:nvSpPr>
          <p:cNvPr id="2965507" name="Rectangle 3"/>
          <p:cNvSpPr>
            <a:spLocks noGrp="1" noChangeArrowheads="1"/>
          </p:cNvSpPr>
          <p:nvPr>
            <p:ph type="body" idx="1"/>
          </p:nvPr>
        </p:nvSpPr>
        <p:spPr/>
        <p:txBody>
          <a:bodyPr/>
          <a:lstStyle/>
          <a:p>
            <a:r>
              <a:rPr lang="en-US"/>
              <a:t>New</a:t>
            </a:r>
          </a:p>
          <a:p>
            <a:r>
              <a:rPr lang="en-US"/>
              <a:t>No data just top level overview no specific parts identified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4C5BB-DC91-4656-A6D8-325CE6FCFE71}" type="slidenum">
              <a:rPr lang="en-US"/>
              <a:pPr/>
              <a:t>26</a:t>
            </a:fld>
            <a:endParaRPr lang="en-US"/>
          </a:p>
        </p:txBody>
      </p:sp>
      <p:sp>
        <p:nvSpPr>
          <p:cNvPr id="2969602" name="Rectangle 2"/>
          <p:cNvSpPr>
            <a:spLocks noGrp="1" noRot="1" noChangeAspect="1" noChangeArrowheads="1" noTextEdit="1"/>
          </p:cNvSpPr>
          <p:nvPr>
            <p:ph type="sldImg"/>
          </p:nvPr>
        </p:nvSpPr>
        <p:spPr>
          <a:ln/>
        </p:spPr>
      </p:sp>
      <p:sp>
        <p:nvSpPr>
          <p:cNvPr id="2969603" name="Rectangle 3"/>
          <p:cNvSpPr>
            <a:spLocks noGrp="1" noChangeArrowheads="1"/>
          </p:cNvSpPr>
          <p:nvPr>
            <p:ph type="body" idx="1"/>
          </p:nvPr>
        </p:nvSpPr>
        <p:spPr/>
        <p:txBody>
          <a:bodyPr/>
          <a:lstStyle/>
          <a:p>
            <a:r>
              <a:rPr lang="en-US"/>
              <a:t>No data. Previously approved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7A8E8-E6E0-4B46-BB84-8E1EF240D507}" type="slidenum">
              <a:rPr lang="en-US"/>
              <a:pPr/>
              <a:t>27</a:t>
            </a:fld>
            <a:endParaRPr lang="en-US"/>
          </a:p>
        </p:txBody>
      </p:sp>
      <p:sp>
        <p:nvSpPr>
          <p:cNvPr id="2760706" name="Rectangle 2"/>
          <p:cNvSpPr>
            <a:spLocks noGrp="1" noRot="1" noChangeAspect="1" noChangeArrowheads="1" noTextEdit="1"/>
          </p:cNvSpPr>
          <p:nvPr>
            <p:ph type="sldImg"/>
          </p:nvPr>
        </p:nvSpPr>
        <p:spPr>
          <a:ln/>
        </p:spPr>
      </p:sp>
      <p:sp>
        <p:nvSpPr>
          <p:cNvPr id="2760707" name="Rectangle 3"/>
          <p:cNvSpPr>
            <a:spLocks noGrp="1" noChangeArrowheads="1"/>
          </p:cNvSpPr>
          <p:nvPr>
            <p:ph type="body" idx="1"/>
          </p:nvPr>
        </p:nvSpPr>
        <p:spPr/>
        <p:txBody>
          <a:bodyPr/>
          <a:lstStyle/>
          <a:p>
            <a:r>
              <a:rPr lang="en-US"/>
              <a:t>No data. Updated but otherwise identical in content to previously ITAR and IP approved slide.</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59377-1AE9-40EF-9DFE-B61683999CFD}" type="slidenum">
              <a:rPr lang="en-US"/>
              <a:pPr/>
              <a:t>28</a:t>
            </a:fld>
            <a:endParaRPr lang="en-US"/>
          </a:p>
        </p:txBody>
      </p:sp>
      <p:sp>
        <p:nvSpPr>
          <p:cNvPr id="2739202" name="Rectangle 2"/>
          <p:cNvSpPr>
            <a:spLocks noGrp="1" noRot="1" noChangeAspect="1" noChangeArrowheads="1" noTextEdit="1"/>
          </p:cNvSpPr>
          <p:nvPr>
            <p:ph type="sldImg"/>
          </p:nvPr>
        </p:nvSpPr>
        <p:spPr>
          <a:ln/>
        </p:spPr>
      </p:sp>
      <p:sp>
        <p:nvSpPr>
          <p:cNvPr id="2739203" name="Rectangle 3"/>
          <p:cNvSpPr>
            <a:spLocks noGrp="1" noChangeArrowheads="1"/>
          </p:cNvSpPr>
          <p:nvPr>
            <p:ph type="body" idx="1"/>
          </p:nvPr>
        </p:nvSpPr>
        <p:spPr/>
        <p:txBody>
          <a:bodyPr/>
          <a:lstStyle/>
          <a:p>
            <a:r>
              <a:rPr lang="en-US"/>
              <a:t>Summarizes previous material, nothing new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D74EF-5B63-4A4C-A662-35757CB5CBF6}" type="slidenum">
              <a:rPr lang="en-US"/>
              <a:pPr/>
              <a:t>29</a:t>
            </a:fld>
            <a:endParaRPr lang="en-US"/>
          </a:p>
        </p:txBody>
      </p:sp>
      <p:sp>
        <p:nvSpPr>
          <p:cNvPr id="2822146" name="Rectangle 2"/>
          <p:cNvSpPr>
            <a:spLocks noGrp="1" noRot="1" noChangeAspect="1" noChangeArrowheads="1" noTextEdit="1"/>
          </p:cNvSpPr>
          <p:nvPr>
            <p:ph type="sldImg"/>
          </p:nvPr>
        </p:nvSpPr>
        <p:spPr>
          <a:ln/>
        </p:spPr>
      </p:sp>
      <p:sp>
        <p:nvSpPr>
          <p:cNvPr id="282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C9472-71FE-43D2-9A42-3A9B917B3B4C}" type="slidenum">
              <a:rPr lang="en-US"/>
              <a:pPr/>
              <a:t>30</a:t>
            </a:fld>
            <a:endParaRPr lang="en-US"/>
          </a:p>
        </p:txBody>
      </p:sp>
      <p:sp>
        <p:nvSpPr>
          <p:cNvPr id="2964482" name="Rectangle 2"/>
          <p:cNvSpPr>
            <a:spLocks noGrp="1" noRot="1" noChangeAspect="1" noChangeArrowheads="1" noTextEdit="1"/>
          </p:cNvSpPr>
          <p:nvPr>
            <p:ph type="sldImg"/>
          </p:nvPr>
        </p:nvSpPr>
        <p:spPr>
          <a:ln/>
        </p:spPr>
      </p:sp>
      <p:sp>
        <p:nvSpPr>
          <p:cNvPr id="2964483" name="Rectangle 3"/>
          <p:cNvSpPr>
            <a:spLocks noGrp="1" noChangeArrowheads="1"/>
          </p:cNvSpPr>
          <p:nvPr>
            <p:ph type="body" idx="1"/>
          </p:nvPr>
        </p:nvSpPr>
        <p:spPr/>
        <p:txBody>
          <a:bodyPr/>
          <a:lstStyle/>
          <a:p>
            <a:pPr marL="228600" indent="-228600"/>
            <a:r>
              <a:rPr lang="en-US"/>
              <a:t>Previously approved: 2009 SPIE Defense and security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A9399-A89C-4831-B752-2EBAAB487443}" type="slidenum">
              <a:rPr lang="en-US"/>
              <a:pPr/>
              <a:t>3</a:t>
            </a:fld>
            <a:endParaRPr lang="en-US"/>
          </a:p>
        </p:txBody>
      </p:sp>
      <p:sp>
        <p:nvSpPr>
          <p:cNvPr id="2853890" name="Rectangle 2"/>
          <p:cNvSpPr>
            <a:spLocks noGrp="1" noRot="1" noChangeAspect="1" noChangeArrowheads="1" noTextEdit="1"/>
          </p:cNvSpPr>
          <p:nvPr>
            <p:ph type="sldImg"/>
          </p:nvPr>
        </p:nvSpPr>
        <p:spPr>
          <a:ln/>
        </p:spPr>
      </p:sp>
      <p:sp>
        <p:nvSpPr>
          <p:cNvPr id="2853891" name="Rectangle 3"/>
          <p:cNvSpPr>
            <a:spLocks noGrp="1" noChangeArrowheads="1"/>
          </p:cNvSpPr>
          <p:nvPr>
            <p:ph type="body" idx="1"/>
          </p:nvPr>
        </p:nvSpPr>
        <p:spPr/>
        <p:txBody>
          <a:bodyPr/>
          <a:lstStyle/>
          <a:p>
            <a:r>
              <a:rPr lang="en-US"/>
              <a:t>Previously approved</a:t>
            </a:r>
          </a:p>
          <a:p>
            <a:endParaRPr lang="en-US"/>
          </a:p>
          <a:p>
            <a:r>
              <a:rPr lang="en-US"/>
              <a:t>Top level description of a possible wind lidar architecture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C9C78-EE74-43BB-9E32-83E089EAAB5B}" type="slidenum">
              <a:rPr lang="en-US"/>
              <a:pPr/>
              <a:t>31</a:t>
            </a:fld>
            <a:endParaRPr lang="en-US"/>
          </a:p>
        </p:txBody>
      </p:sp>
      <p:sp>
        <p:nvSpPr>
          <p:cNvPr id="2949122" name="Rectangle 2"/>
          <p:cNvSpPr>
            <a:spLocks noGrp="1" noRot="1" noChangeAspect="1" noChangeArrowheads="1" noTextEdit="1"/>
          </p:cNvSpPr>
          <p:nvPr>
            <p:ph type="sldImg"/>
          </p:nvPr>
        </p:nvSpPr>
        <p:spPr>
          <a:ln/>
        </p:spPr>
      </p:sp>
      <p:sp>
        <p:nvSpPr>
          <p:cNvPr id="2949123" name="Rectangle 3"/>
          <p:cNvSpPr>
            <a:spLocks noGrp="1" noChangeArrowheads="1"/>
          </p:cNvSpPr>
          <p:nvPr>
            <p:ph type="body" idx="1"/>
          </p:nvPr>
        </p:nvSpPr>
        <p:spPr/>
        <p:txBody>
          <a:bodyPr/>
          <a:lstStyle/>
          <a:p>
            <a:r>
              <a:rPr lang="en-US"/>
              <a:t>Previously approved  (2009 SPIE Defense and security)</a:t>
            </a:r>
          </a:p>
          <a:p>
            <a:r>
              <a:rPr lang="en-US"/>
              <a:t>Input assumptions for hypothetical performance predictions from space-based lidar</a:t>
            </a:r>
          </a:p>
          <a:p>
            <a:r>
              <a:rPr lang="en-US"/>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CBAF0-F618-4456-B731-B94C7D03AB19}" type="slidenum">
              <a:rPr lang="en-US"/>
              <a:pPr/>
              <a:t>32</a:t>
            </a:fld>
            <a:endParaRPr lang="en-US"/>
          </a:p>
        </p:txBody>
      </p:sp>
      <p:sp>
        <p:nvSpPr>
          <p:cNvPr id="2826242" name="Rectangle 2"/>
          <p:cNvSpPr>
            <a:spLocks noGrp="1" noRot="1" noChangeAspect="1" noChangeArrowheads="1" noTextEdit="1"/>
          </p:cNvSpPr>
          <p:nvPr>
            <p:ph type="sldImg"/>
          </p:nvPr>
        </p:nvSpPr>
        <p:spPr>
          <a:ln/>
        </p:spPr>
      </p:sp>
      <p:sp>
        <p:nvSpPr>
          <p:cNvPr id="2826243" name="Rectangle 3"/>
          <p:cNvSpPr>
            <a:spLocks noGrp="1" noChangeArrowheads="1"/>
          </p:cNvSpPr>
          <p:nvPr>
            <p:ph type="body" idx="1"/>
          </p:nvPr>
        </p:nvSpPr>
        <p:spPr/>
        <p:txBody>
          <a:bodyPr/>
          <a:lstStyle/>
          <a:p>
            <a:r>
              <a:rPr lang="en-US"/>
              <a:t>Latest hypothetical space prerformance predictions against customer given requirements, showing available margin</a:t>
            </a:r>
          </a:p>
          <a:p>
            <a:r>
              <a:rPr lang="en-US"/>
              <a:t>Previously approved  (2009 SPIE Defense and security)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12CEF-83D9-491F-9C91-9188D867363D}" type="slidenum">
              <a:rPr lang="en-US"/>
              <a:pPr/>
              <a:t>33</a:t>
            </a:fld>
            <a:endParaRPr lang="en-US"/>
          </a:p>
        </p:txBody>
      </p:sp>
      <p:sp>
        <p:nvSpPr>
          <p:cNvPr id="2962434" name="Rectangle 2"/>
          <p:cNvSpPr>
            <a:spLocks noGrp="1" noRot="1" noChangeAspect="1" noChangeArrowheads="1" noTextEdit="1"/>
          </p:cNvSpPr>
          <p:nvPr>
            <p:ph type="sldImg"/>
          </p:nvPr>
        </p:nvSpPr>
        <p:spPr>
          <a:ln/>
        </p:spPr>
      </p:sp>
      <p:sp>
        <p:nvSpPr>
          <p:cNvPr id="2962435" name="Rectangle 3"/>
          <p:cNvSpPr>
            <a:spLocks noGrp="1" noChangeArrowheads="1"/>
          </p:cNvSpPr>
          <p:nvPr>
            <p:ph type="body" idx="1"/>
          </p:nvPr>
        </p:nvSpPr>
        <p:spPr/>
        <p:txBody>
          <a:bodyPr/>
          <a:lstStyle/>
          <a:p>
            <a:r>
              <a:rPr lang="en-US"/>
              <a:t>Theoretical performance from aircraft, </a:t>
            </a:r>
          </a:p>
          <a:p>
            <a:r>
              <a:rPr lang="en-US"/>
              <a:t>Previously approved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3E3A5-FE36-43F4-BBC9-910EBCC07979}" type="slidenum">
              <a:rPr lang="en-US"/>
              <a:pPr/>
              <a:t>5</a:t>
            </a:fld>
            <a:endParaRPr lang="en-US"/>
          </a:p>
        </p:txBody>
      </p:sp>
      <p:sp>
        <p:nvSpPr>
          <p:cNvPr id="2978818" name="Rectangle 2"/>
          <p:cNvSpPr>
            <a:spLocks noGrp="1" noRot="1" noChangeAspect="1" noChangeArrowheads="1" noTextEdit="1"/>
          </p:cNvSpPr>
          <p:nvPr>
            <p:ph type="sldImg"/>
          </p:nvPr>
        </p:nvSpPr>
        <p:spPr>
          <a:ln/>
        </p:spPr>
      </p:sp>
      <p:sp>
        <p:nvSpPr>
          <p:cNvPr id="2978819" name="Rectangle 3"/>
          <p:cNvSpPr>
            <a:spLocks noGrp="1" noChangeArrowheads="1"/>
          </p:cNvSpPr>
          <p:nvPr>
            <p:ph type="body" idx="1"/>
          </p:nvPr>
        </p:nvSpPr>
        <p:spPr/>
        <p:txBody>
          <a:bodyPr/>
          <a:lstStyle/>
          <a:p>
            <a:r>
              <a:rPr lang="en-US"/>
              <a:t>No data or proprietary info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B2FC9-E0EC-453C-BA43-455CE503E115}" type="slidenum">
              <a:rPr lang="en-US"/>
              <a:pPr/>
              <a:t>6</a:t>
            </a:fld>
            <a:endParaRPr lang="en-US"/>
          </a:p>
        </p:txBody>
      </p:sp>
      <p:sp>
        <p:nvSpPr>
          <p:cNvPr id="2765826" name="Rectangle 2"/>
          <p:cNvSpPr>
            <a:spLocks noGrp="1" noRot="1" noChangeAspect="1" noChangeArrowheads="1" noTextEdit="1"/>
          </p:cNvSpPr>
          <p:nvPr>
            <p:ph type="sldImg"/>
          </p:nvPr>
        </p:nvSpPr>
        <p:spPr>
          <a:ln/>
        </p:spPr>
      </p:sp>
      <p:sp>
        <p:nvSpPr>
          <p:cNvPr id="2765827" name="Rectangle 3"/>
          <p:cNvSpPr>
            <a:spLocks noGrp="1" noChangeArrowheads="1"/>
          </p:cNvSpPr>
          <p:nvPr>
            <p:ph type="body" idx="1"/>
          </p:nvPr>
        </p:nvSpPr>
        <p:spPr/>
        <p:txBody>
          <a:bodyPr/>
          <a:lstStyle/>
          <a:p>
            <a:r>
              <a:rPr lang="en-US"/>
              <a:t>No data or proprietary info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20292-CD25-4693-B0B5-9927CE0E25B8}" type="slidenum">
              <a:rPr lang="en-US"/>
              <a:pPr/>
              <a:t>7</a:t>
            </a:fld>
            <a:endParaRPr lang="en-US"/>
          </a:p>
        </p:txBody>
      </p:sp>
      <p:sp>
        <p:nvSpPr>
          <p:cNvPr id="2977794" name="Rectangle 2"/>
          <p:cNvSpPr>
            <a:spLocks noGrp="1" noRot="1" noChangeAspect="1" noChangeArrowheads="1" noTextEdit="1"/>
          </p:cNvSpPr>
          <p:nvPr>
            <p:ph type="sldImg"/>
          </p:nvPr>
        </p:nvSpPr>
        <p:spPr>
          <a:ln/>
        </p:spPr>
      </p:sp>
      <p:sp>
        <p:nvSpPr>
          <p:cNvPr id="297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4A293-24C6-48A0-8454-43676AECCBF6}" type="slidenum">
              <a:rPr lang="en-US"/>
              <a:pPr/>
              <a:t>8</a:t>
            </a:fld>
            <a:endParaRPr lang="en-US"/>
          </a:p>
        </p:txBody>
      </p:sp>
      <p:sp>
        <p:nvSpPr>
          <p:cNvPr id="2932738" name="Rectangle 2"/>
          <p:cNvSpPr>
            <a:spLocks noGrp="1" noRot="1" noChangeAspect="1" noChangeArrowheads="1" noTextEdit="1"/>
          </p:cNvSpPr>
          <p:nvPr>
            <p:ph type="sldImg"/>
          </p:nvPr>
        </p:nvSpPr>
        <p:spPr>
          <a:xfrm>
            <a:off x="1184275" y="695325"/>
            <a:ext cx="4649788" cy="3487738"/>
          </a:xfrm>
          <a:ln/>
        </p:spPr>
      </p:sp>
      <p:sp>
        <p:nvSpPr>
          <p:cNvPr id="2932739" name="Rectangle 3"/>
          <p:cNvSpPr>
            <a:spLocks noGrp="1" noChangeArrowheads="1"/>
          </p:cNvSpPr>
          <p:nvPr>
            <p:ph type="body" idx="1"/>
          </p:nvPr>
        </p:nvSpPr>
        <p:spPr/>
        <p:txBody>
          <a:bodyPr/>
          <a:lstStyle/>
          <a:p>
            <a:r>
              <a:rPr lang="en-US" dirty="0" smtClean="0"/>
              <a:t>Shown </a:t>
            </a:r>
            <a:r>
              <a:rPr lang="en-US" dirty="0"/>
              <a:t>publicly (6/08) at the </a:t>
            </a:r>
            <a:r>
              <a:rPr lang="en-US" dirty="0" err="1"/>
              <a:t>ILRC</a:t>
            </a:r>
            <a:r>
              <a:rPr lang="en-US" dirty="0"/>
              <a:t> and wind lidar </a:t>
            </a:r>
            <a:r>
              <a:rPr lang="en-US" dirty="0" err="1"/>
              <a:t>WG</a:t>
            </a:r>
            <a:r>
              <a:rPr lang="en-US" dirty="0"/>
              <a:t> (2/08). Identical to previously </a:t>
            </a:r>
            <a:r>
              <a:rPr lang="en-US" dirty="0" err="1"/>
              <a:t>ITAR</a:t>
            </a:r>
            <a:r>
              <a:rPr lang="en-US" dirty="0"/>
              <a:t> and IP approved.</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DCA62-A415-4D42-9411-91CD446DAF03}" type="slidenum">
              <a:rPr lang="en-US"/>
              <a:pPr/>
              <a:t>9</a:t>
            </a:fld>
            <a:endParaRPr lang="en-US"/>
          </a:p>
        </p:txBody>
      </p:sp>
      <p:sp>
        <p:nvSpPr>
          <p:cNvPr id="2935810" name="Rectangle 2"/>
          <p:cNvSpPr>
            <a:spLocks noGrp="1" noRot="1" noChangeAspect="1" noChangeArrowheads="1" noTextEdit="1"/>
          </p:cNvSpPr>
          <p:nvPr>
            <p:ph type="sldImg"/>
          </p:nvPr>
        </p:nvSpPr>
        <p:spPr>
          <a:ln/>
        </p:spPr>
      </p:sp>
      <p:sp>
        <p:nvSpPr>
          <p:cNvPr id="2935811" name="Rectangle 3"/>
          <p:cNvSpPr>
            <a:spLocks noGrp="1" noChangeArrowheads="1"/>
          </p:cNvSpPr>
          <p:nvPr>
            <p:ph type="body" idx="1"/>
          </p:nvPr>
        </p:nvSpPr>
        <p:spPr/>
        <p:txBody>
          <a:bodyPr/>
          <a:lstStyle/>
          <a:p>
            <a:pPr marL="228600" indent="-228600"/>
            <a:r>
              <a:rPr lang="en-US" dirty="0"/>
              <a:t>Previously </a:t>
            </a:r>
            <a:r>
              <a:rPr lang="en-US" dirty="0" smtClean="0"/>
              <a:t>approved.. </a:t>
            </a:r>
            <a:endParaRPr lang="en-US" dirty="0"/>
          </a:p>
          <a:p>
            <a:pPr marL="228600" indent="-228600"/>
            <a:endParaRPr lang="en-US" dirty="0"/>
          </a:p>
          <a:p>
            <a:pPr marL="228600" indent="-228600"/>
            <a:r>
              <a:rPr lang="en-US" dirty="0"/>
              <a:t>Identifies location of generic system components, but does not specify components.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Shows receiver as built and potting in progress. No data or IP.</a:t>
            </a:r>
            <a:endParaRPr lang="en-US" dirty="0"/>
          </a:p>
        </p:txBody>
      </p:sp>
      <p:sp>
        <p:nvSpPr>
          <p:cNvPr id="4" name="Slide Number Placeholder 3"/>
          <p:cNvSpPr>
            <a:spLocks noGrp="1"/>
          </p:cNvSpPr>
          <p:nvPr>
            <p:ph type="sldNum" sz="quarter" idx="10"/>
          </p:nvPr>
        </p:nvSpPr>
        <p:spPr/>
        <p:txBody>
          <a:bodyPr/>
          <a:lstStyle/>
          <a:p>
            <a:fld id="{BB4A880E-5C0E-4F82-A58E-0B70F380D4B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99586" name="Rectangle 2"/>
          <p:cNvSpPr>
            <a:spLocks noGrp="1" noChangeArrowheads="1"/>
          </p:cNvSpPr>
          <p:nvPr>
            <p:ph type="ctrTitle"/>
          </p:nvPr>
        </p:nvSpPr>
        <p:spPr bwMode="auto">
          <a:xfrm>
            <a:off x="415925" y="1008063"/>
            <a:ext cx="8312150" cy="1860550"/>
          </a:xfrm>
          <a:prstGeom prst="rect">
            <a:avLst/>
          </a:prstGeom>
          <a:noFill/>
          <a:ln>
            <a:miter lim="800000"/>
            <a:headEnd/>
            <a:tailEnd/>
          </a:ln>
          <a:effectLst>
            <a:outerShdw dist="35921" dir="2700000" algn="ctr" rotWithShape="0">
              <a:schemeClr val="bg2">
                <a:alpha val="50000"/>
              </a:schemeClr>
            </a:outerShdw>
          </a:effectLst>
        </p:spPr>
        <p:txBody>
          <a:bodyPr vert="horz" wrap="square" lIns="91407" tIns="45704" rIns="91407" bIns="45704" numCol="1" anchor="ctr" anchorCtr="0" compatLnSpc="1">
            <a:prstTxWarp prst="textNoShape">
              <a:avLst/>
            </a:prstTxWarp>
          </a:bodyPr>
          <a:lstStyle>
            <a:lvl1pPr algn="ctr">
              <a:defRPr sz="3500">
                <a:effectLst>
                  <a:outerShdw blurRad="38100" dist="38100" dir="2700000" algn="tl">
                    <a:srgbClr val="C0C0C0"/>
                  </a:outerShdw>
                </a:effectLst>
              </a:defRPr>
            </a:lvl1pPr>
          </a:lstStyle>
          <a:p>
            <a:r>
              <a:rPr lang="en-US" smtClean="0"/>
              <a:t>Click to edit Master title style</a:t>
            </a:r>
            <a:endParaRPr lang="en-US"/>
          </a:p>
        </p:txBody>
      </p:sp>
      <p:sp>
        <p:nvSpPr>
          <p:cNvPr id="2499587" name="Rectangle 3"/>
          <p:cNvSpPr>
            <a:spLocks noGrp="1" noChangeArrowheads="1"/>
          </p:cNvSpPr>
          <p:nvPr>
            <p:ph type="subTitle" idx="1"/>
          </p:nvPr>
        </p:nvSpPr>
        <p:spPr>
          <a:xfrm>
            <a:off x="1066800" y="2959100"/>
            <a:ext cx="7010400" cy="1370013"/>
          </a:xfrm>
          <a:effectLst>
            <a:outerShdw dist="35921" dir="2700000" algn="ctr" rotWithShape="0">
              <a:schemeClr val="bg2">
                <a:alpha val="50000"/>
              </a:schemeClr>
            </a:outerShdw>
          </a:effectLst>
        </p:spPr>
        <p:txBody>
          <a:bodyPr lIns="91407" tIns="45704" rIns="91407" bIns="45704"/>
          <a:lstStyle>
            <a:lvl1pPr marL="0" indent="0" algn="ctr">
              <a:buFont typeface="Wingdings" pitchFamily="2" charset="2"/>
              <a:buNone/>
              <a:defRPr sz="2200">
                <a:effectLst>
                  <a:outerShdw blurRad="38100" dist="38100" dir="2700000" algn="tl">
                    <a:srgbClr val="C0C0C0"/>
                  </a:outerShdw>
                </a:effectLst>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274638"/>
            <a:ext cx="2078037" cy="6045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274638"/>
            <a:ext cx="6081713"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5925" y="274638"/>
            <a:ext cx="8312150" cy="604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5925" y="1209675"/>
            <a:ext cx="4079875" cy="511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9675"/>
            <a:ext cx="4079875" cy="247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0163"/>
            <a:ext cx="4079875"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8400" y="152400"/>
            <a:ext cx="6807200" cy="812800"/>
          </a:xfrm>
          <a:prstGeom prst="rect">
            <a:avLst/>
          </a:prstGeo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3378200" y="6486723"/>
            <a:ext cx="2819400" cy="307777"/>
          </a:xfrm>
          <a:prstGeom prst="rect">
            <a:avLst/>
          </a:prstGeom>
        </p:spPr>
        <p:txBody>
          <a:bodyPr wrap="square">
            <a:spAutoFit/>
          </a:bodyPr>
          <a:lstStyle/>
          <a:p>
            <a:r>
              <a:rPr lang="en-US" sz="1400" i="1" dirty="0" smtClean="0"/>
              <a:t>Ball Aerospace &amp; Technologies</a:t>
            </a:r>
            <a:endParaRPr lang="en-US" sz="1400" i="1" dirty="0"/>
          </a:p>
        </p:txBody>
      </p:sp>
      <p:pic>
        <p:nvPicPr>
          <p:cNvPr id="1026" name="Picture 2" descr="C:\Documents and Settings\cgrund\Desktop\Picture1.png"/>
          <p:cNvPicPr>
            <a:picLocks noChangeAspect="1" noChangeArrowheads="1"/>
          </p:cNvPicPr>
          <p:nvPr userDrawn="1"/>
        </p:nvPicPr>
        <p:blipFill>
          <a:blip r:embed="rId2" cstate="print"/>
          <a:srcRect/>
          <a:stretch>
            <a:fillRect/>
          </a:stretch>
        </p:blipFill>
        <p:spPr bwMode="auto">
          <a:xfrm>
            <a:off x="8178800" y="68263"/>
            <a:ext cx="914400" cy="95726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209675"/>
            <a:ext cx="4079875" cy="511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9675"/>
            <a:ext cx="4079875" cy="511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498562" name="Rectangle 2"/>
          <p:cNvSpPr>
            <a:spLocks noGrp="1" noChangeArrowheads="1"/>
          </p:cNvSpPr>
          <p:nvPr>
            <p:ph type="body" idx="1"/>
          </p:nvPr>
        </p:nvSpPr>
        <p:spPr bwMode="auto">
          <a:xfrm>
            <a:off x="415925" y="1209675"/>
            <a:ext cx="8312150" cy="5110163"/>
          </a:xfrm>
          <a:prstGeom prst="rect">
            <a:avLst/>
          </a:prstGeom>
          <a:noFill/>
          <a:ln w="9525">
            <a:noFill/>
            <a:miter lim="800000"/>
            <a:headEnd/>
            <a:tailEnd/>
          </a:ln>
          <a:effectLst/>
        </p:spPr>
        <p:txBody>
          <a:bodyPr vert="horz" wrap="square" lIns="41020" tIns="41014" rIns="41020" bIns="410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8564" name="Rectangle 4"/>
          <p:cNvSpPr>
            <a:spLocks noChangeArrowheads="1"/>
          </p:cNvSpPr>
          <p:nvPr/>
        </p:nvSpPr>
        <p:spPr bwMode="auto">
          <a:xfrm>
            <a:off x="0" y="1041400"/>
            <a:ext cx="9144000" cy="101600"/>
          </a:xfrm>
          <a:prstGeom prst="rect">
            <a:avLst/>
          </a:prstGeom>
          <a:gradFill rotWithShape="1">
            <a:gsLst>
              <a:gs pos="0">
                <a:srgbClr val="015385">
                  <a:alpha val="60001"/>
                </a:srgbClr>
              </a:gs>
              <a:gs pos="100000">
                <a:schemeClr val="tx1"/>
              </a:gs>
            </a:gsLst>
            <a:lin ang="5400000" scaled="1"/>
          </a:gradFill>
          <a:ln w="9525">
            <a:noFill/>
            <a:miter lim="800000"/>
            <a:headEnd/>
            <a:tailEnd/>
          </a:ln>
          <a:effectLst/>
        </p:spPr>
        <p:txBody>
          <a:bodyPr wrap="none" anchor="ctr"/>
          <a:lstStyle/>
          <a:p>
            <a:endParaRPr lang="en-US"/>
          </a:p>
        </p:txBody>
      </p:sp>
      <p:sp>
        <p:nvSpPr>
          <p:cNvPr id="2498565" name="Text Box 5"/>
          <p:cNvSpPr txBox="1">
            <a:spLocks noChangeArrowheads="1"/>
          </p:cNvSpPr>
          <p:nvPr/>
        </p:nvSpPr>
        <p:spPr bwMode="auto">
          <a:xfrm>
            <a:off x="7897813" y="6589713"/>
            <a:ext cx="1108075" cy="160337"/>
          </a:xfrm>
          <a:prstGeom prst="rect">
            <a:avLst/>
          </a:prstGeom>
          <a:noFill/>
          <a:ln w="9525">
            <a:noFill/>
            <a:miter lim="800000"/>
            <a:headEnd/>
            <a:tailEnd/>
          </a:ln>
          <a:effectLst/>
        </p:spPr>
        <p:txBody>
          <a:bodyPr lIns="41020" tIns="41014" rIns="41020" bIns="41014" anchor="ctr"/>
          <a:lstStyle/>
          <a:p>
            <a:pPr algn="r" defTabSz="820738" eaLnBrk="1" hangingPunct="1">
              <a:spcBef>
                <a:spcPct val="50000"/>
              </a:spcBef>
              <a:tabLst>
                <a:tab pos="979488" algn="r"/>
              </a:tabLst>
            </a:pPr>
            <a:r>
              <a:rPr lang="en-US" sz="800" b="0">
                <a:latin typeface="Arial Narrow" pitchFamily="34" charset="0"/>
              </a:rPr>
              <a:t>Page_</a:t>
            </a:r>
            <a:fld id="{18F3895A-328A-4BE0-932A-8D8B1F418D4D}" type="slidenum">
              <a:rPr lang="en-US" sz="800" b="0">
                <a:latin typeface="Arial Narrow" pitchFamily="34" charset="0"/>
              </a:rPr>
              <a:pPr algn="r" defTabSz="820738" eaLnBrk="1" hangingPunct="1">
                <a:spcBef>
                  <a:spcPct val="50000"/>
                </a:spcBef>
                <a:tabLst>
                  <a:tab pos="979488" algn="r"/>
                </a:tabLst>
              </a:pPr>
              <a:t>‹#›</a:t>
            </a:fld>
            <a:endParaRPr lang="en-US" sz="800" b="0">
              <a:latin typeface="Arial Narrow" pitchFamily="34" charset="0"/>
            </a:endParaRPr>
          </a:p>
        </p:txBody>
      </p:sp>
      <p:pic>
        <p:nvPicPr>
          <p:cNvPr id="2498566" name="Picture 6" descr="BallLogo_outline"/>
          <p:cNvPicPr>
            <a:picLocks noChangeAspect="1" noChangeArrowheads="1"/>
          </p:cNvPicPr>
          <p:nvPr/>
        </p:nvPicPr>
        <p:blipFill>
          <a:blip r:embed="rId16" cstate="print"/>
          <a:srcRect/>
          <a:stretch>
            <a:fillRect/>
          </a:stretch>
        </p:blipFill>
        <p:spPr bwMode="auto">
          <a:xfrm>
            <a:off x="415925" y="268288"/>
            <a:ext cx="623888" cy="606425"/>
          </a:xfrm>
          <a:prstGeom prst="rect">
            <a:avLst/>
          </a:prstGeom>
          <a:noFill/>
        </p:spPr>
      </p:pic>
      <p:sp>
        <p:nvSpPr>
          <p:cNvPr id="2498567" name="Rectangle 7"/>
          <p:cNvSpPr>
            <a:spLocks noChangeArrowheads="1"/>
          </p:cNvSpPr>
          <p:nvPr/>
        </p:nvSpPr>
        <p:spPr bwMode="auto">
          <a:xfrm>
            <a:off x="0" y="1041400"/>
            <a:ext cx="9144000" cy="101600"/>
          </a:xfrm>
          <a:prstGeom prst="rect">
            <a:avLst/>
          </a:prstGeom>
          <a:gradFill rotWithShape="1">
            <a:gsLst>
              <a:gs pos="0">
                <a:srgbClr val="015385">
                  <a:alpha val="60001"/>
                </a:srgbClr>
              </a:gs>
              <a:gs pos="100000">
                <a:schemeClr val="tx1"/>
              </a:gs>
            </a:gsLst>
            <a:lin ang="5400000" scaled="1"/>
          </a:gradFill>
          <a:ln w="9525">
            <a:noFill/>
            <a:miter lim="800000"/>
            <a:headEnd/>
            <a:tailEnd/>
          </a:ln>
          <a:effectLst/>
        </p:spPr>
        <p:txBody>
          <a:bodyPr wrap="none" anchor="ctr"/>
          <a:lstStyle/>
          <a:p>
            <a:endParaRPr lang="en-US"/>
          </a:p>
        </p:txBody>
      </p:sp>
      <p:sp>
        <p:nvSpPr>
          <p:cNvPr id="2498568" name="Text Box 8"/>
          <p:cNvSpPr txBox="1">
            <a:spLocks noChangeArrowheads="1"/>
          </p:cNvSpPr>
          <p:nvPr/>
        </p:nvSpPr>
        <p:spPr bwMode="auto">
          <a:xfrm>
            <a:off x="7897813" y="6589713"/>
            <a:ext cx="1108075" cy="160337"/>
          </a:xfrm>
          <a:prstGeom prst="rect">
            <a:avLst/>
          </a:prstGeom>
          <a:noFill/>
          <a:ln w="9525">
            <a:noFill/>
            <a:miter lim="800000"/>
            <a:headEnd/>
            <a:tailEnd/>
          </a:ln>
          <a:effectLst/>
        </p:spPr>
        <p:txBody>
          <a:bodyPr lIns="41020" tIns="41014" rIns="41020" bIns="41014" anchor="ctr"/>
          <a:lstStyle/>
          <a:p>
            <a:pPr algn="r" defTabSz="820738" eaLnBrk="1" hangingPunct="1">
              <a:spcBef>
                <a:spcPct val="50000"/>
              </a:spcBef>
              <a:tabLst>
                <a:tab pos="979488" algn="r"/>
              </a:tabLst>
            </a:pPr>
            <a:r>
              <a:rPr lang="en-US" sz="800" b="0">
                <a:latin typeface="Arial Narrow" pitchFamily="34" charset="0"/>
              </a:rPr>
              <a:t>Page_</a:t>
            </a:r>
            <a:fld id="{2ED0CF08-C3F4-4EC4-B2A3-29F0C341A813}" type="slidenum">
              <a:rPr lang="en-US" sz="800" b="0">
                <a:latin typeface="Arial Narrow" pitchFamily="34" charset="0"/>
              </a:rPr>
              <a:pPr algn="r" defTabSz="820738" eaLnBrk="1" hangingPunct="1">
                <a:spcBef>
                  <a:spcPct val="50000"/>
                </a:spcBef>
                <a:tabLst>
                  <a:tab pos="979488" algn="r"/>
                </a:tabLst>
              </a:pPr>
              <a:t>‹#›</a:t>
            </a:fld>
            <a:endParaRPr lang="en-US" sz="800" b="0">
              <a:latin typeface="Arial Narrow" pitchFamily="34" charset="0"/>
            </a:endParaRPr>
          </a:p>
        </p:txBody>
      </p:sp>
      <p:pic>
        <p:nvPicPr>
          <p:cNvPr id="2498569" name="Picture 9" descr="Ball frame"/>
          <p:cNvPicPr>
            <a:picLocks noChangeAspect="1" noChangeArrowheads="1"/>
          </p:cNvPicPr>
          <p:nvPr/>
        </p:nvPicPr>
        <p:blipFill>
          <a:blip r:embed="rId17" cstate="print"/>
          <a:srcRect/>
          <a:stretch>
            <a:fillRect/>
          </a:stretch>
        </p:blipFill>
        <p:spPr bwMode="auto">
          <a:xfrm>
            <a:off x="6350" y="9525"/>
            <a:ext cx="1046163" cy="1016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rtl="0" eaLnBrk="1" fontAlgn="base" hangingPunct="1">
        <a:spcBef>
          <a:spcPct val="0"/>
        </a:spcBef>
        <a:spcAft>
          <a:spcPct val="0"/>
        </a:spcAft>
        <a:defRPr sz="2500" b="1">
          <a:solidFill>
            <a:schemeClr val="tx1"/>
          </a:solidFill>
          <a:latin typeface="+mj-lt"/>
          <a:ea typeface="+mj-ea"/>
          <a:cs typeface="+mj-cs"/>
        </a:defRPr>
      </a:lvl1pPr>
      <a:lvl2pPr algn="l" rtl="0" eaLnBrk="1" fontAlgn="base" hangingPunct="1">
        <a:spcBef>
          <a:spcPct val="0"/>
        </a:spcBef>
        <a:spcAft>
          <a:spcPct val="0"/>
        </a:spcAft>
        <a:defRPr sz="2500" b="1">
          <a:solidFill>
            <a:schemeClr val="tx1"/>
          </a:solidFill>
          <a:latin typeface="Arial Narrow" pitchFamily="34" charset="0"/>
        </a:defRPr>
      </a:lvl2pPr>
      <a:lvl3pPr algn="l" rtl="0" eaLnBrk="1" fontAlgn="base" hangingPunct="1">
        <a:spcBef>
          <a:spcPct val="0"/>
        </a:spcBef>
        <a:spcAft>
          <a:spcPct val="0"/>
        </a:spcAft>
        <a:defRPr sz="2500" b="1">
          <a:solidFill>
            <a:schemeClr val="tx1"/>
          </a:solidFill>
          <a:latin typeface="Arial Narrow" pitchFamily="34" charset="0"/>
        </a:defRPr>
      </a:lvl3pPr>
      <a:lvl4pPr algn="l" rtl="0" eaLnBrk="1" fontAlgn="base" hangingPunct="1">
        <a:spcBef>
          <a:spcPct val="0"/>
        </a:spcBef>
        <a:spcAft>
          <a:spcPct val="0"/>
        </a:spcAft>
        <a:defRPr sz="2500" b="1">
          <a:solidFill>
            <a:schemeClr val="tx1"/>
          </a:solidFill>
          <a:latin typeface="Arial Narrow" pitchFamily="34" charset="0"/>
        </a:defRPr>
      </a:lvl4pPr>
      <a:lvl5pPr algn="l" rtl="0" eaLnBrk="1" fontAlgn="base" hangingPunct="1">
        <a:spcBef>
          <a:spcPct val="0"/>
        </a:spcBef>
        <a:spcAft>
          <a:spcPct val="0"/>
        </a:spcAft>
        <a:defRPr sz="2500" b="1">
          <a:solidFill>
            <a:schemeClr val="tx1"/>
          </a:solidFill>
          <a:latin typeface="Arial Narrow" pitchFamily="34" charset="0"/>
        </a:defRPr>
      </a:lvl5pPr>
      <a:lvl6pPr marL="457200" algn="l" rtl="0" eaLnBrk="1" fontAlgn="base" hangingPunct="1">
        <a:spcBef>
          <a:spcPct val="0"/>
        </a:spcBef>
        <a:spcAft>
          <a:spcPct val="0"/>
        </a:spcAft>
        <a:defRPr sz="2500" b="1">
          <a:solidFill>
            <a:schemeClr val="tx1"/>
          </a:solidFill>
          <a:latin typeface="Arial Narrow" pitchFamily="34" charset="0"/>
        </a:defRPr>
      </a:lvl6pPr>
      <a:lvl7pPr marL="914400" algn="l" rtl="0" eaLnBrk="1" fontAlgn="base" hangingPunct="1">
        <a:spcBef>
          <a:spcPct val="0"/>
        </a:spcBef>
        <a:spcAft>
          <a:spcPct val="0"/>
        </a:spcAft>
        <a:defRPr sz="2500" b="1">
          <a:solidFill>
            <a:schemeClr val="tx1"/>
          </a:solidFill>
          <a:latin typeface="Arial Narrow" pitchFamily="34" charset="0"/>
        </a:defRPr>
      </a:lvl7pPr>
      <a:lvl8pPr marL="1371600" algn="l" rtl="0" eaLnBrk="1" fontAlgn="base" hangingPunct="1">
        <a:spcBef>
          <a:spcPct val="0"/>
        </a:spcBef>
        <a:spcAft>
          <a:spcPct val="0"/>
        </a:spcAft>
        <a:defRPr sz="2500" b="1">
          <a:solidFill>
            <a:schemeClr val="tx1"/>
          </a:solidFill>
          <a:latin typeface="Arial Narrow" pitchFamily="34" charset="0"/>
        </a:defRPr>
      </a:lvl8pPr>
      <a:lvl9pPr marL="1828800" algn="l" rtl="0" eaLnBrk="1" fontAlgn="base" hangingPunct="1">
        <a:spcBef>
          <a:spcPct val="0"/>
        </a:spcBef>
        <a:spcAft>
          <a:spcPct val="0"/>
        </a:spcAft>
        <a:defRPr sz="2500" b="1">
          <a:solidFill>
            <a:schemeClr val="tx1"/>
          </a:solidFill>
          <a:latin typeface="Arial Narrow" pitchFamily="34" charset="0"/>
        </a:defRPr>
      </a:lvl9pPr>
    </p:titleStyle>
    <p:bodyStyle>
      <a:lvl1pPr marL="206375" indent="-206375" algn="l" rtl="0" eaLnBrk="1" fontAlgn="base" hangingPunct="1">
        <a:spcBef>
          <a:spcPct val="20000"/>
        </a:spcBef>
        <a:spcAft>
          <a:spcPct val="0"/>
        </a:spcAft>
        <a:buClr>
          <a:srgbClr val="015385"/>
        </a:buClr>
        <a:buFont typeface="Wingdings" pitchFamily="2" charset="2"/>
        <a:buChar char="§"/>
        <a:defRPr b="1">
          <a:solidFill>
            <a:schemeClr val="tx1"/>
          </a:solidFill>
          <a:latin typeface="+mn-lt"/>
          <a:ea typeface="+mn-ea"/>
          <a:cs typeface="+mn-cs"/>
        </a:defRPr>
      </a:lvl1pPr>
      <a:lvl2pPr marL="666750" indent="-252413" algn="l" rtl="0" eaLnBrk="1" fontAlgn="base" hangingPunct="1">
        <a:spcBef>
          <a:spcPct val="20000"/>
        </a:spcBef>
        <a:spcAft>
          <a:spcPct val="0"/>
        </a:spcAft>
        <a:buClr>
          <a:srgbClr val="015385"/>
        </a:buClr>
        <a:buFont typeface="Arial" charset="0"/>
        <a:buChar char="─"/>
        <a:defRPr sz="1600" b="1">
          <a:solidFill>
            <a:schemeClr val="tx1"/>
          </a:solidFill>
          <a:latin typeface="+mn-lt"/>
        </a:defRPr>
      </a:lvl2pPr>
      <a:lvl3pPr marL="1027113" indent="-206375" algn="l" rtl="0" eaLnBrk="1" fontAlgn="base" hangingPunct="1">
        <a:spcBef>
          <a:spcPct val="20000"/>
        </a:spcBef>
        <a:spcAft>
          <a:spcPct val="0"/>
        </a:spcAft>
        <a:buClr>
          <a:srgbClr val="015385"/>
        </a:buClr>
        <a:buFont typeface="Wingdings" pitchFamily="2" charset="2"/>
        <a:buChar char="v"/>
        <a:defRPr sz="1400" b="1">
          <a:solidFill>
            <a:schemeClr val="tx1"/>
          </a:solidFill>
          <a:latin typeface="+mn-lt"/>
        </a:defRPr>
      </a:lvl3pPr>
      <a:lvl4pPr marL="1435100" indent="-200025" algn="l" rtl="0" eaLnBrk="1" fontAlgn="base" hangingPunct="1">
        <a:spcBef>
          <a:spcPct val="20000"/>
        </a:spcBef>
        <a:spcAft>
          <a:spcPct val="0"/>
        </a:spcAft>
        <a:buClr>
          <a:srgbClr val="015385"/>
        </a:buClr>
        <a:buFont typeface="Arial" charset="0"/>
        <a:buChar char="─"/>
        <a:defRPr sz="1400" b="1">
          <a:solidFill>
            <a:schemeClr val="tx1"/>
          </a:solidFill>
          <a:latin typeface="+mn-lt"/>
        </a:defRPr>
      </a:lvl4pPr>
      <a:lvl5pPr marL="1795463" indent="-153988" algn="l" rtl="0" eaLnBrk="1" fontAlgn="base" hangingPunct="1">
        <a:spcBef>
          <a:spcPct val="20000"/>
        </a:spcBef>
        <a:spcAft>
          <a:spcPct val="0"/>
        </a:spcAft>
        <a:buClr>
          <a:srgbClr val="015385"/>
        </a:buClr>
        <a:buFont typeface="Wingdings" pitchFamily="2" charset="2"/>
        <a:buChar char="§"/>
        <a:defRPr sz="1400" b="1">
          <a:solidFill>
            <a:schemeClr val="tx1"/>
          </a:solidFill>
          <a:latin typeface="+mn-lt"/>
        </a:defRPr>
      </a:lvl5pPr>
      <a:lvl6pPr marL="2252663" indent="-153988" algn="l" rtl="0" eaLnBrk="1" fontAlgn="base" hangingPunct="1">
        <a:spcBef>
          <a:spcPct val="20000"/>
        </a:spcBef>
        <a:spcAft>
          <a:spcPct val="0"/>
        </a:spcAft>
        <a:buClr>
          <a:srgbClr val="015385"/>
        </a:buClr>
        <a:buFont typeface="Wingdings" pitchFamily="2" charset="2"/>
        <a:buChar char="§"/>
        <a:defRPr sz="1400" b="1">
          <a:solidFill>
            <a:schemeClr val="tx1"/>
          </a:solidFill>
          <a:latin typeface="+mn-lt"/>
        </a:defRPr>
      </a:lvl6pPr>
      <a:lvl7pPr marL="2709863" indent="-153988" algn="l" rtl="0" eaLnBrk="1" fontAlgn="base" hangingPunct="1">
        <a:spcBef>
          <a:spcPct val="20000"/>
        </a:spcBef>
        <a:spcAft>
          <a:spcPct val="0"/>
        </a:spcAft>
        <a:buClr>
          <a:srgbClr val="015385"/>
        </a:buClr>
        <a:buFont typeface="Wingdings" pitchFamily="2" charset="2"/>
        <a:buChar char="§"/>
        <a:defRPr sz="1400" b="1">
          <a:solidFill>
            <a:schemeClr val="tx1"/>
          </a:solidFill>
          <a:latin typeface="+mn-lt"/>
        </a:defRPr>
      </a:lvl7pPr>
      <a:lvl8pPr marL="3167063" indent="-153988" algn="l" rtl="0" eaLnBrk="1" fontAlgn="base" hangingPunct="1">
        <a:spcBef>
          <a:spcPct val="20000"/>
        </a:spcBef>
        <a:spcAft>
          <a:spcPct val="0"/>
        </a:spcAft>
        <a:buClr>
          <a:srgbClr val="015385"/>
        </a:buClr>
        <a:buFont typeface="Wingdings" pitchFamily="2" charset="2"/>
        <a:buChar char="§"/>
        <a:defRPr sz="1400" b="1">
          <a:solidFill>
            <a:schemeClr val="tx1"/>
          </a:solidFill>
          <a:latin typeface="+mn-lt"/>
        </a:defRPr>
      </a:lvl8pPr>
      <a:lvl9pPr marL="3624263" indent="-153988" algn="l" rtl="0" eaLnBrk="1" fontAlgn="base" hangingPunct="1">
        <a:spcBef>
          <a:spcPct val="20000"/>
        </a:spcBef>
        <a:spcAft>
          <a:spcPct val="0"/>
        </a:spcAft>
        <a:buClr>
          <a:srgbClr val="015385"/>
        </a:buClr>
        <a:buFont typeface="Wingdings" pitchFamily="2" charset="2"/>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www.airliners.net/open.file?id=0950319&amp;size=L&amp;width=1024&amp;height=695&amp;sok=&amp;photo_nr=" TargetMode="External"/><Relationship Id="rId6" Type="http://schemas.openxmlformats.org/officeDocument/2006/relationships/image" Target="../media/image18.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0.pn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10.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emf"/><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61636" name="Rectangle 4"/>
          <p:cNvSpPr>
            <a:spLocks noChangeArrowheads="1"/>
          </p:cNvSpPr>
          <p:nvPr/>
        </p:nvSpPr>
        <p:spPr bwMode="auto">
          <a:xfrm>
            <a:off x="287338" y="1649413"/>
            <a:ext cx="8609012" cy="3900487"/>
          </a:xfrm>
          <a:prstGeom prst="rect">
            <a:avLst/>
          </a:prstGeom>
          <a:solidFill>
            <a:srgbClr val="000000">
              <a:alpha val="30000"/>
            </a:srgbClr>
          </a:solidFill>
          <a:ln w="9525">
            <a:noFill/>
            <a:miter lim="800000"/>
            <a:headEnd/>
            <a:tailEnd/>
          </a:ln>
          <a:effectLst/>
        </p:spPr>
        <p:txBody>
          <a:bodyPr lIns="91429" tIns="45714" rIns="91429" bIns="45714" anchor="ctr"/>
          <a:lstStyle/>
          <a:p>
            <a:pPr algn="ctr" eaLnBrk="1" hangingPunct="1"/>
            <a:r>
              <a:rPr lang="en-US" sz="3200" dirty="0" err="1" smtClean="0">
                <a:solidFill>
                  <a:srgbClr val="FFFF00"/>
                </a:solidFill>
              </a:rPr>
              <a:t>OAWL</a:t>
            </a:r>
            <a:r>
              <a:rPr lang="en-US" sz="3200" dirty="0" smtClean="0">
                <a:solidFill>
                  <a:srgbClr val="FFFF00"/>
                </a:solidFill>
              </a:rPr>
              <a:t> </a:t>
            </a:r>
            <a:r>
              <a:rPr lang="en-US" sz="3200" dirty="0" err="1" smtClean="0">
                <a:solidFill>
                  <a:srgbClr val="FFFF00"/>
                </a:solidFill>
              </a:rPr>
              <a:t>IIP</a:t>
            </a:r>
            <a:r>
              <a:rPr lang="en-US" sz="3200" dirty="0" smtClean="0">
                <a:solidFill>
                  <a:srgbClr val="FFFF00"/>
                </a:solidFill>
              </a:rPr>
              <a:t> Development Status: Year 1.5</a:t>
            </a:r>
            <a:r>
              <a:rPr lang="en-US" sz="3200" dirty="0">
                <a:solidFill>
                  <a:srgbClr val="FFFF00"/>
                </a:solidFill>
                <a:latin typeface="Arial Narrow" pitchFamily="34" charset="0"/>
              </a:rPr>
              <a:t/>
            </a:r>
            <a:br>
              <a:rPr lang="en-US" sz="3200" dirty="0">
                <a:solidFill>
                  <a:srgbClr val="FFFF00"/>
                </a:solidFill>
                <a:latin typeface="Arial Narrow" pitchFamily="34" charset="0"/>
              </a:rPr>
            </a:br>
            <a:r>
              <a:rPr lang="en-US" sz="3200" dirty="0">
                <a:solidFill>
                  <a:srgbClr val="FFFF00"/>
                </a:solidFill>
                <a:latin typeface="Arial Narrow" pitchFamily="34" charset="0"/>
              </a:rPr>
              <a:t/>
            </a:r>
            <a:br>
              <a:rPr lang="en-US" sz="3200" dirty="0">
                <a:solidFill>
                  <a:srgbClr val="FFFF00"/>
                </a:solidFill>
                <a:latin typeface="Arial Narrow" pitchFamily="34" charset="0"/>
              </a:rPr>
            </a:br>
            <a:r>
              <a:rPr lang="en-US" sz="3200" dirty="0">
                <a:solidFill>
                  <a:srgbClr val="FFFF00"/>
                </a:solidFill>
                <a:latin typeface="Arial Narrow" pitchFamily="34" charset="0"/>
              </a:rPr>
              <a:t> </a:t>
            </a:r>
            <a:r>
              <a:rPr lang="en-US" sz="2400" dirty="0" err="1">
                <a:solidFill>
                  <a:srgbClr val="FFFF00"/>
                </a:solidFill>
                <a:latin typeface="Arial Narrow" pitchFamily="34" charset="0"/>
              </a:rPr>
              <a:t>C.J.</a:t>
            </a:r>
            <a:r>
              <a:rPr lang="en-US" sz="2400" dirty="0">
                <a:solidFill>
                  <a:srgbClr val="FFFF00"/>
                </a:solidFill>
                <a:latin typeface="Arial Narrow" pitchFamily="34" charset="0"/>
              </a:rPr>
              <a:t> Grund, J. Howell, M. Ostaszewski, </a:t>
            </a:r>
            <a:r>
              <a:rPr lang="en-US" sz="2400" dirty="0" smtClean="0">
                <a:solidFill>
                  <a:srgbClr val="FFFF00"/>
                </a:solidFill>
                <a:latin typeface="Arial Narrow" pitchFamily="34" charset="0"/>
              </a:rPr>
              <a:t>R</a:t>
            </a:r>
            <a:r>
              <a:rPr lang="en-US" sz="2400" dirty="0">
                <a:solidFill>
                  <a:srgbClr val="FFFF00"/>
                </a:solidFill>
                <a:latin typeface="Arial Narrow" pitchFamily="34" charset="0"/>
              </a:rPr>
              <a:t>. </a:t>
            </a:r>
            <a:r>
              <a:rPr lang="en-US" sz="2400" dirty="0" smtClean="0">
                <a:solidFill>
                  <a:srgbClr val="FFFF00"/>
                </a:solidFill>
                <a:latin typeface="Arial Narrow" pitchFamily="34" charset="0"/>
              </a:rPr>
              <a:t>Pierce, and S. Tucker</a:t>
            </a:r>
            <a:r>
              <a:rPr lang="en-US" sz="2400" i="1" dirty="0">
                <a:solidFill>
                  <a:srgbClr val="FFFF00"/>
                </a:solidFill>
                <a:latin typeface="Arial Narrow" pitchFamily="34" charset="0"/>
              </a:rPr>
              <a:t/>
            </a:r>
            <a:br>
              <a:rPr lang="en-US" sz="2400" i="1" dirty="0">
                <a:solidFill>
                  <a:srgbClr val="FFFF00"/>
                </a:solidFill>
                <a:latin typeface="Arial Narrow" pitchFamily="34" charset="0"/>
              </a:rPr>
            </a:br>
            <a:r>
              <a:rPr lang="en-US" sz="2400" i="1" dirty="0">
                <a:solidFill>
                  <a:srgbClr val="FFFF00"/>
                </a:solidFill>
                <a:latin typeface="Arial Narrow" pitchFamily="34" charset="0"/>
              </a:rPr>
              <a:t>Ball Aerospace &amp; Technologies Corp. (BATC), cgrund@ball.com</a:t>
            </a:r>
            <a:br>
              <a:rPr lang="en-US" sz="2400" i="1" dirty="0">
                <a:solidFill>
                  <a:srgbClr val="FFFF00"/>
                </a:solidFill>
                <a:latin typeface="Arial Narrow" pitchFamily="34" charset="0"/>
              </a:rPr>
            </a:br>
            <a:r>
              <a:rPr lang="en-US" sz="2400" i="1" dirty="0">
                <a:solidFill>
                  <a:srgbClr val="FFFF00"/>
                </a:solidFill>
                <a:latin typeface="Arial Narrow" pitchFamily="34" charset="0"/>
              </a:rPr>
              <a:t>1600 Commerce St.   Boulder, CO 80303</a:t>
            </a:r>
            <a:r>
              <a:rPr lang="en-US" sz="2400" dirty="0">
                <a:solidFill>
                  <a:srgbClr val="FFFF00"/>
                </a:solidFill>
                <a:latin typeface="Arial Narrow" pitchFamily="34" charset="0"/>
              </a:rPr>
              <a:t/>
            </a:r>
            <a:br>
              <a:rPr lang="en-US" sz="2400" dirty="0">
                <a:solidFill>
                  <a:srgbClr val="FFFF00"/>
                </a:solidFill>
                <a:latin typeface="Arial Narrow" pitchFamily="34" charset="0"/>
              </a:rPr>
            </a:br>
            <a:r>
              <a:rPr lang="en-US" sz="2400" dirty="0">
                <a:solidFill>
                  <a:srgbClr val="FFFF00"/>
                </a:solidFill>
                <a:latin typeface="Arial Narrow" pitchFamily="34" charset="0"/>
              </a:rPr>
              <a:t/>
            </a:r>
            <a:br>
              <a:rPr lang="en-US" sz="2400" dirty="0">
                <a:solidFill>
                  <a:srgbClr val="FFFF00"/>
                </a:solidFill>
                <a:latin typeface="Arial Narrow" pitchFamily="34" charset="0"/>
              </a:rPr>
            </a:br>
            <a:r>
              <a:rPr lang="en-US" sz="2400" dirty="0">
                <a:solidFill>
                  <a:srgbClr val="FFFF00"/>
                </a:solidFill>
                <a:latin typeface="Arial Narrow" pitchFamily="34" charset="0"/>
              </a:rPr>
              <a:t>Working Group on Space-based Lidar Winds</a:t>
            </a:r>
            <a:br>
              <a:rPr lang="en-US" sz="2400" dirty="0">
                <a:solidFill>
                  <a:srgbClr val="FFFF00"/>
                </a:solidFill>
                <a:latin typeface="Arial Narrow" pitchFamily="34" charset="0"/>
              </a:rPr>
            </a:br>
            <a:r>
              <a:rPr lang="en-US" sz="2400" dirty="0" smtClean="0">
                <a:solidFill>
                  <a:srgbClr val="FFFF00"/>
                </a:solidFill>
                <a:latin typeface="Arial Narrow" pitchFamily="34" charset="0"/>
              </a:rPr>
              <a:t>Ft. Walton Beach, FL</a:t>
            </a:r>
            <a:r>
              <a:rPr lang="en-US" sz="2400" dirty="0">
                <a:solidFill>
                  <a:srgbClr val="FFFF00"/>
                </a:solidFill>
                <a:latin typeface="Arial Narrow" pitchFamily="34" charset="0"/>
              </a:rPr>
              <a:t/>
            </a:r>
            <a:br>
              <a:rPr lang="en-US" sz="2400" dirty="0">
                <a:solidFill>
                  <a:srgbClr val="FFFF00"/>
                </a:solidFill>
                <a:latin typeface="Arial Narrow" pitchFamily="34" charset="0"/>
              </a:rPr>
            </a:br>
            <a:r>
              <a:rPr lang="en-US" sz="2400" dirty="0" smtClean="0">
                <a:solidFill>
                  <a:srgbClr val="FFFF00"/>
                </a:solidFill>
                <a:latin typeface="Arial Narrow" pitchFamily="34" charset="0"/>
              </a:rPr>
              <a:t>February 3, 2010</a:t>
            </a:r>
            <a:endParaRPr lang="en-US" sz="2400" dirty="0">
              <a:solidFill>
                <a:srgbClr val="FFFF00"/>
              </a:solidFill>
              <a:latin typeface="Arial Narrow" pitchFamily="34" charset="0"/>
            </a:endParaRPr>
          </a:p>
        </p:txBody>
      </p:sp>
      <p:pic>
        <p:nvPicPr>
          <p:cNvPr id="1861641" name="Picture 9" descr="logo_reverse"/>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0"/>
            <a:ext cx="1311275" cy="1309688"/>
          </a:xfrm>
          <a:prstGeom prst="rect">
            <a:avLst/>
          </a:prstGeom>
          <a:noFill/>
          <a:ln w="9525">
            <a:noFill/>
            <a:miter lim="800000"/>
            <a:headEnd/>
            <a:tailEnd/>
          </a:ln>
        </p:spPr>
      </p:pic>
      <p:sp>
        <p:nvSpPr>
          <p:cNvPr id="1861642" name="Text Box 10"/>
          <p:cNvSpPr txBox="1">
            <a:spLocks noChangeArrowheads="1"/>
          </p:cNvSpPr>
          <p:nvPr/>
        </p:nvSpPr>
        <p:spPr bwMode="auto">
          <a:xfrm>
            <a:off x="441325" y="6054725"/>
            <a:ext cx="5470525" cy="488950"/>
          </a:xfrm>
          <a:prstGeom prst="rect">
            <a:avLst/>
          </a:prstGeom>
          <a:noFill/>
          <a:ln w="9525">
            <a:noFill/>
            <a:miter lim="800000"/>
            <a:headEnd/>
            <a:tailEnd/>
          </a:ln>
          <a:effectLst/>
        </p:spPr>
        <p:txBody>
          <a:bodyPr wrap="none">
            <a:spAutoFit/>
          </a:bodyPr>
          <a:lstStyle/>
          <a:p>
            <a:r>
              <a:rPr lang="en-US" i="1">
                <a:solidFill>
                  <a:schemeClr val="bg1"/>
                </a:solidFill>
                <a:latin typeface="Times New Roman" pitchFamily="18" charset="0"/>
              </a:rPr>
              <a:t>Agility to Innovate, Strength to Deliver</a:t>
            </a:r>
          </a:p>
        </p:txBody>
      </p:sp>
      <p:sp>
        <p:nvSpPr>
          <p:cNvPr id="1861643" name="Text Box 11"/>
          <p:cNvSpPr txBox="1">
            <a:spLocks noChangeArrowheads="1"/>
          </p:cNvSpPr>
          <p:nvPr/>
        </p:nvSpPr>
        <p:spPr bwMode="auto">
          <a:xfrm>
            <a:off x="1355725" y="198438"/>
            <a:ext cx="2387600" cy="701675"/>
          </a:xfrm>
          <a:prstGeom prst="rect">
            <a:avLst/>
          </a:prstGeom>
          <a:noFill/>
          <a:ln w="9525">
            <a:noFill/>
            <a:miter lim="800000"/>
            <a:headEnd/>
            <a:tailEnd/>
          </a:ln>
          <a:effectLst/>
        </p:spPr>
        <p:txBody>
          <a:bodyPr wrap="none">
            <a:spAutoFit/>
          </a:bodyPr>
          <a:lstStyle/>
          <a:p>
            <a:r>
              <a:rPr lang="en-US" sz="2000" b="0" i="1">
                <a:solidFill>
                  <a:schemeClr val="bg1"/>
                </a:solidFill>
              </a:rPr>
              <a:t>Ball Aerospace &amp; </a:t>
            </a:r>
          </a:p>
          <a:p>
            <a:r>
              <a:rPr lang="en-US" sz="2000" b="0" i="1">
                <a:solidFill>
                  <a:schemeClr val="bg1"/>
                </a:solidFill>
              </a:rPr>
              <a:t>Technologies Corp.</a:t>
            </a:r>
          </a:p>
        </p:txBody>
      </p:sp>
      <p:pic>
        <p:nvPicPr>
          <p:cNvPr id="1861644" name="Picture 12" descr="NASA-logo1"/>
          <p:cNvPicPr>
            <a:picLocks noChangeAspect="1" noChangeArrowheads="1"/>
          </p:cNvPicPr>
          <p:nvPr/>
        </p:nvPicPr>
        <p:blipFill>
          <a:blip r:embed="rId5" cstate="email"/>
          <a:srcRect/>
          <a:stretch>
            <a:fillRect/>
          </a:stretch>
        </p:blipFill>
        <p:spPr bwMode="auto">
          <a:xfrm>
            <a:off x="6848475" y="5762625"/>
            <a:ext cx="1152525" cy="1019175"/>
          </a:xfrm>
          <a:prstGeom prst="rect">
            <a:avLst/>
          </a:prstGeom>
          <a:noFill/>
        </p:spPr>
      </p:pic>
      <p:pic>
        <p:nvPicPr>
          <p:cNvPr id="1861645" name="Picture 13"/>
          <p:cNvPicPr>
            <a:picLocks noChangeAspect="1" noChangeArrowheads="1"/>
          </p:cNvPicPr>
          <p:nvPr/>
        </p:nvPicPr>
        <p:blipFill>
          <a:blip r:embed="rId6" cstate="email"/>
          <a:srcRect/>
          <a:stretch>
            <a:fillRect/>
          </a:stretch>
        </p:blipFill>
        <p:spPr bwMode="auto">
          <a:xfrm>
            <a:off x="8047038" y="5676900"/>
            <a:ext cx="1025525"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959600" cy="715962"/>
          </a:xfrm>
        </p:spPr>
        <p:txBody>
          <a:bodyPr/>
          <a:lstStyle/>
          <a:p>
            <a:r>
              <a:rPr lang="en-US" dirty="0" smtClean="0"/>
              <a:t>Completed Receiver / Permanently Potted Alignments</a:t>
            </a:r>
            <a:br>
              <a:rPr lang="en-US" dirty="0" smtClean="0"/>
            </a:br>
            <a:r>
              <a:rPr lang="en-US" sz="1800" i="1" dirty="0" smtClean="0"/>
              <a:t>(except for the final </a:t>
            </a:r>
            <a:r>
              <a:rPr lang="en-US" sz="1800" i="1" dirty="0" err="1" smtClean="0"/>
              <a:t>beamsplitter</a:t>
            </a:r>
            <a:r>
              <a:rPr lang="en-US" sz="1800" i="1" dirty="0" smtClean="0"/>
              <a:t>)</a:t>
            </a:r>
            <a:endParaRPr lang="en-US" sz="1800" i="1" dirty="0"/>
          </a:p>
        </p:txBody>
      </p:sp>
      <p:pic>
        <p:nvPicPr>
          <p:cNvPr id="1026" name="Picture 2" descr="C:\Documents and Settings\cgrund\Desktop\Picture1.png"/>
          <p:cNvPicPr>
            <a:picLocks noChangeAspect="1" noChangeArrowheads="1"/>
          </p:cNvPicPr>
          <p:nvPr/>
        </p:nvPicPr>
        <p:blipFill>
          <a:blip r:embed="rId3" cstate="email"/>
          <a:srcRect/>
          <a:stretch>
            <a:fillRect/>
          </a:stretch>
        </p:blipFill>
        <p:spPr bwMode="auto">
          <a:xfrm>
            <a:off x="233362" y="1206500"/>
            <a:ext cx="8601076" cy="5156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 Checkout</a:t>
            </a:r>
            <a:endParaRPr lang="en-US" dirty="0"/>
          </a:p>
        </p:txBody>
      </p:sp>
      <p:sp>
        <p:nvSpPr>
          <p:cNvPr id="13" name="TextBox 12"/>
          <p:cNvSpPr txBox="1"/>
          <p:nvPr/>
        </p:nvSpPr>
        <p:spPr>
          <a:xfrm>
            <a:off x="114301" y="1841500"/>
            <a:ext cx="3670300" cy="2893100"/>
          </a:xfrm>
          <a:prstGeom prst="rect">
            <a:avLst/>
          </a:prstGeom>
          <a:noFill/>
        </p:spPr>
        <p:txBody>
          <a:bodyPr wrap="square" rtlCol="0">
            <a:spAutoFit/>
          </a:bodyPr>
          <a:lstStyle/>
          <a:p>
            <a:r>
              <a:rPr lang="en-US" sz="2000" dirty="0" err="1" smtClean="0"/>
              <a:t>Vectorscope</a:t>
            </a:r>
            <a:r>
              <a:rPr lang="en-US" sz="2000" dirty="0" smtClean="0"/>
              <a:t> showing</a:t>
            </a:r>
          </a:p>
          <a:p>
            <a:r>
              <a:rPr lang="en-US" sz="2000" dirty="0" smtClean="0"/>
              <a:t>successful 4-channel optical </a:t>
            </a:r>
            <a:r>
              <a:rPr lang="en-US" sz="2000" dirty="0" err="1" smtClean="0"/>
              <a:t>quadrature</a:t>
            </a:r>
            <a:r>
              <a:rPr lang="en-US" sz="2000" dirty="0" smtClean="0"/>
              <a:t>. </a:t>
            </a:r>
          </a:p>
          <a:p>
            <a:endParaRPr lang="en-US" dirty="0" smtClean="0"/>
          </a:p>
          <a:p>
            <a:r>
              <a:rPr lang="en-US" sz="1600" dirty="0" smtClean="0"/>
              <a:t>Forced audio excitation enables repeatable phase space sampling, but does not generate pure </a:t>
            </a:r>
            <a:r>
              <a:rPr lang="en-US" sz="1600" dirty="0" err="1" smtClean="0"/>
              <a:t>OPD</a:t>
            </a:r>
            <a:r>
              <a:rPr lang="en-US" sz="1600" dirty="0" smtClean="0"/>
              <a:t> modulation, hence hysteresis loop.</a:t>
            </a:r>
          </a:p>
          <a:p>
            <a:endParaRPr lang="en-US" sz="1600" dirty="0" smtClean="0"/>
          </a:p>
          <a:p>
            <a:r>
              <a:rPr lang="en-US" sz="1600" dirty="0" smtClean="0"/>
              <a:t>Optical source: </a:t>
            </a:r>
            <a:r>
              <a:rPr lang="en-US" sz="1600" dirty="0" err="1" smtClean="0"/>
              <a:t>CW</a:t>
            </a:r>
            <a:r>
              <a:rPr lang="en-US" sz="1600" dirty="0" smtClean="0"/>
              <a:t> 532nm laser</a:t>
            </a:r>
            <a:endParaRPr lang="en-US" sz="1600" dirty="0"/>
          </a:p>
        </p:txBody>
      </p:sp>
      <p:pic>
        <p:nvPicPr>
          <p:cNvPr id="4098" name="Picture 2" descr="C:\Documents and Settings\cgrund\Desktop\Picture1.png"/>
          <p:cNvPicPr>
            <a:picLocks noChangeAspect="1" noChangeArrowheads="1"/>
          </p:cNvPicPr>
          <p:nvPr/>
        </p:nvPicPr>
        <p:blipFill>
          <a:blip r:embed="rId3" cstate="print">
            <a:lum/>
          </a:blip>
          <a:srcRect/>
          <a:stretch>
            <a:fillRect/>
          </a:stretch>
        </p:blipFill>
        <p:spPr bwMode="auto">
          <a:xfrm>
            <a:off x="3673474" y="1404938"/>
            <a:ext cx="5381626" cy="42783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9906" name="Rectangle 2"/>
          <p:cNvSpPr>
            <a:spLocks noGrp="1" noChangeArrowheads="1"/>
          </p:cNvSpPr>
          <p:nvPr>
            <p:ph type="title"/>
          </p:nvPr>
        </p:nvSpPr>
        <p:spPr bwMode="auto">
          <a:xfrm>
            <a:off x="1771650" y="317500"/>
            <a:ext cx="5372100" cy="5095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a:t>OAWL IRAD Receiver Development Status</a:t>
            </a:r>
            <a:br>
              <a:rPr lang="en-US" sz="2400"/>
            </a:br>
            <a:endParaRPr lang="en-US" sz="2400"/>
          </a:p>
        </p:txBody>
      </p:sp>
      <p:sp>
        <p:nvSpPr>
          <p:cNvPr id="2939907" name="Rectangle 3"/>
          <p:cNvSpPr>
            <a:spLocks noGrp="1" noChangeArrowheads="1"/>
          </p:cNvSpPr>
          <p:nvPr>
            <p:ph type="body" idx="1"/>
          </p:nvPr>
        </p:nvSpPr>
        <p:spPr>
          <a:xfrm>
            <a:off x="512763" y="1098550"/>
            <a:ext cx="7878762" cy="5480050"/>
          </a:xfrm>
        </p:spPr>
        <p:txBody>
          <a:bodyPr/>
          <a:lstStyle/>
          <a:p>
            <a:pPr>
              <a:lnSpc>
                <a:spcPct val="110000"/>
              </a:lnSpc>
              <a:buFont typeface="Wingdings" pitchFamily="2" charset="2"/>
              <a:buNone/>
            </a:pPr>
            <a:r>
              <a:rPr lang="en-US" i="1" dirty="0">
                <a:solidFill>
                  <a:schemeClr val="folHlink"/>
                </a:solidFill>
              </a:rPr>
              <a:t>Receiver </a:t>
            </a:r>
            <a:r>
              <a:rPr lang="en-US" i="1" dirty="0" smtClean="0">
                <a:solidFill>
                  <a:schemeClr val="folHlink"/>
                </a:solidFill>
              </a:rPr>
              <a:t>Status:</a:t>
            </a:r>
            <a:endParaRPr lang="en-US" i="1" dirty="0">
              <a:solidFill>
                <a:schemeClr val="folHlink"/>
              </a:solidFill>
            </a:endParaRPr>
          </a:p>
          <a:p>
            <a:pPr>
              <a:lnSpc>
                <a:spcPct val="110000"/>
              </a:lnSpc>
            </a:pPr>
            <a:r>
              <a:rPr lang="en-US" sz="1600" dirty="0"/>
              <a:t>Optical design PDR			</a:t>
            </a:r>
            <a:r>
              <a:rPr lang="en-US" sz="1600" dirty="0">
                <a:solidFill>
                  <a:schemeClr val="folHlink"/>
                </a:solidFill>
              </a:rPr>
              <a:t>complete</a:t>
            </a:r>
            <a:r>
              <a:rPr lang="en-US" sz="1600" dirty="0"/>
              <a:t>			Sep. 2007</a:t>
            </a:r>
          </a:p>
          <a:p>
            <a:pPr>
              <a:lnSpc>
                <a:spcPct val="110000"/>
              </a:lnSpc>
            </a:pPr>
            <a:r>
              <a:rPr lang="en-US" sz="1600" dirty="0"/>
              <a:t>Receiver CDR			</a:t>
            </a:r>
            <a:r>
              <a:rPr lang="en-US" sz="1600" dirty="0">
                <a:solidFill>
                  <a:schemeClr val="folHlink"/>
                </a:solidFill>
              </a:rPr>
              <a:t>complete</a:t>
            </a:r>
            <a:r>
              <a:rPr lang="en-US" sz="1600" dirty="0"/>
              <a:t> 	    		Dec. 2007</a:t>
            </a:r>
          </a:p>
          <a:p>
            <a:pPr>
              <a:lnSpc>
                <a:spcPct val="110000"/>
              </a:lnSpc>
            </a:pPr>
            <a:r>
              <a:rPr lang="en-US" sz="1600" dirty="0"/>
              <a:t>Receiver performance modeled 		</a:t>
            </a:r>
            <a:r>
              <a:rPr lang="en-US" sz="1600" dirty="0">
                <a:solidFill>
                  <a:schemeClr val="folHlink"/>
                </a:solidFill>
              </a:rPr>
              <a:t>complete	    		</a:t>
            </a:r>
            <a:r>
              <a:rPr lang="en-US" sz="1600" dirty="0"/>
              <a:t>Jan. 2008</a:t>
            </a:r>
          </a:p>
          <a:p>
            <a:pPr>
              <a:lnSpc>
                <a:spcPct val="110000"/>
              </a:lnSpc>
            </a:pPr>
            <a:r>
              <a:rPr lang="en-US" sz="1600" dirty="0"/>
              <a:t>Design				</a:t>
            </a:r>
            <a:r>
              <a:rPr lang="en-US" sz="1600" dirty="0">
                <a:solidFill>
                  <a:schemeClr val="folHlink"/>
                </a:solidFill>
              </a:rPr>
              <a:t>complete</a:t>
            </a:r>
            <a:r>
              <a:rPr lang="en-US" sz="1600" dirty="0"/>
              <a:t>      		Mar. 2008</a:t>
            </a:r>
          </a:p>
          <a:p>
            <a:pPr>
              <a:lnSpc>
                <a:spcPct val="110000"/>
              </a:lnSpc>
            </a:pPr>
            <a:r>
              <a:rPr lang="en-US" sz="1600" dirty="0"/>
              <a:t>COTS Optics procurement		</a:t>
            </a:r>
            <a:r>
              <a:rPr lang="en-US" sz="1600" dirty="0">
                <a:solidFill>
                  <a:schemeClr val="folHlink"/>
                </a:solidFill>
              </a:rPr>
              <a:t>complete</a:t>
            </a:r>
            <a:r>
              <a:rPr lang="en-US" sz="1600" dirty="0"/>
              <a:t>	    		Apr. 2008 </a:t>
            </a:r>
          </a:p>
          <a:p>
            <a:pPr>
              <a:lnSpc>
                <a:spcPct val="110000"/>
              </a:lnSpc>
            </a:pPr>
            <a:r>
              <a:rPr lang="en-US" sz="1600" dirty="0"/>
              <a:t>Major component fabrication 		</a:t>
            </a:r>
            <a:r>
              <a:rPr lang="en-US" sz="1600" dirty="0">
                <a:solidFill>
                  <a:schemeClr val="folHlink"/>
                </a:solidFill>
              </a:rPr>
              <a:t>complete</a:t>
            </a:r>
            <a:r>
              <a:rPr lang="en-US" sz="1600" dirty="0"/>
              <a:t>	    		Jun. 2008</a:t>
            </a:r>
          </a:p>
          <a:p>
            <a:pPr>
              <a:lnSpc>
                <a:spcPct val="110000"/>
              </a:lnSpc>
              <a:buFont typeface="Wingdings" pitchFamily="2" charset="2"/>
              <a:buNone/>
            </a:pPr>
            <a:r>
              <a:rPr lang="en-US" sz="1600" dirty="0">
                <a:solidFill>
                  <a:schemeClr val="bg2"/>
                </a:solidFill>
              </a:rPr>
              <a:t>  (</a:t>
            </a:r>
            <a:r>
              <a:rPr lang="en-US" sz="1600" dirty="0" err="1">
                <a:solidFill>
                  <a:schemeClr val="bg2"/>
                </a:solidFill>
              </a:rPr>
              <a:t>IIP</a:t>
            </a:r>
            <a:r>
              <a:rPr lang="en-US" sz="1600" dirty="0">
                <a:solidFill>
                  <a:schemeClr val="bg2"/>
                </a:solidFill>
              </a:rPr>
              <a:t> begins------------------------------------------------------------------------   Jul.  2008)</a:t>
            </a:r>
          </a:p>
          <a:p>
            <a:pPr>
              <a:lnSpc>
                <a:spcPct val="110000"/>
              </a:lnSpc>
            </a:pPr>
            <a:r>
              <a:rPr lang="en-US" sz="1600" dirty="0"/>
              <a:t>Custom optics procurement		</a:t>
            </a:r>
            <a:r>
              <a:rPr lang="en-US" sz="1600" dirty="0">
                <a:solidFill>
                  <a:srgbClr val="FF3300"/>
                </a:solidFill>
              </a:rPr>
              <a:t>vendor issues</a:t>
            </a:r>
            <a:r>
              <a:rPr lang="en-US" sz="1600" dirty="0"/>
              <a:t> 		Aug. 2008</a:t>
            </a:r>
          </a:p>
          <a:p>
            <a:pPr lvl="1">
              <a:lnSpc>
                <a:spcPct val="110000"/>
              </a:lnSpc>
            </a:pPr>
            <a:r>
              <a:rPr lang="en-US" dirty="0"/>
              <a:t>Custom optics procurement	</a:t>
            </a:r>
            <a:r>
              <a:rPr lang="en-US" dirty="0">
                <a:solidFill>
                  <a:schemeClr val="folHlink"/>
                </a:solidFill>
              </a:rPr>
              <a:t>complete</a:t>
            </a:r>
            <a:r>
              <a:rPr lang="en-US" dirty="0"/>
              <a:t>    			Dec. 2008</a:t>
            </a:r>
          </a:p>
          <a:p>
            <a:pPr lvl="1">
              <a:lnSpc>
                <a:spcPct val="110000"/>
              </a:lnSpc>
            </a:pPr>
            <a:r>
              <a:rPr lang="en-US" dirty="0"/>
              <a:t>Accommodating rework 		</a:t>
            </a:r>
            <a:r>
              <a:rPr lang="en-US" dirty="0">
                <a:solidFill>
                  <a:schemeClr val="folHlink"/>
                </a:solidFill>
              </a:rPr>
              <a:t>complete</a:t>
            </a:r>
            <a:r>
              <a:rPr lang="en-US" dirty="0"/>
              <a:t>			Jan. 2009</a:t>
            </a:r>
          </a:p>
          <a:p>
            <a:pPr>
              <a:lnSpc>
                <a:spcPct val="110000"/>
              </a:lnSpc>
            </a:pPr>
            <a:r>
              <a:rPr lang="en-US" sz="1600" dirty="0" err="1"/>
              <a:t>Interferometric</a:t>
            </a:r>
            <a:r>
              <a:rPr lang="en-US" sz="1600" dirty="0"/>
              <a:t> optics/mount bonding  	</a:t>
            </a:r>
            <a:r>
              <a:rPr lang="en-US" sz="1600" dirty="0">
                <a:solidFill>
                  <a:schemeClr val="folHlink"/>
                </a:solidFill>
              </a:rPr>
              <a:t>complete</a:t>
            </a:r>
            <a:r>
              <a:rPr lang="en-US" sz="1600" dirty="0"/>
              <a:t>			Feb. 2009</a:t>
            </a:r>
          </a:p>
          <a:p>
            <a:pPr>
              <a:lnSpc>
                <a:spcPct val="110000"/>
              </a:lnSpc>
            </a:pPr>
            <a:r>
              <a:rPr lang="en-US" sz="1600" dirty="0" err="1"/>
              <a:t>Interferometric</a:t>
            </a:r>
            <a:r>
              <a:rPr lang="en-US" sz="1600" dirty="0"/>
              <a:t> alignment bond tests	</a:t>
            </a:r>
            <a:r>
              <a:rPr lang="en-US" sz="1600" dirty="0">
                <a:solidFill>
                  <a:srgbClr val="FF3300"/>
                </a:solidFill>
              </a:rPr>
              <a:t>shrinkage / thermal issues	</a:t>
            </a:r>
            <a:r>
              <a:rPr lang="en-US" sz="1600" dirty="0"/>
              <a:t>Feb. 2009</a:t>
            </a:r>
          </a:p>
          <a:p>
            <a:pPr lvl="1">
              <a:lnSpc>
                <a:spcPct val="110000"/>
              </a:lnSpc>
            </a:pPr>
            <a:r>
              <a:rPr lang="en-US" dirty="0">
                <a:solidFill>
                  <a:schemeClr val="folHlink"/>
                </a:solidFill>
              </a:rPr>
              <a:t>New materials/process/mount design</a:t>
            </a:r>
            <a:r>
              <a:rPr lang="en-US" dirty="0">
                <a:solidFill>
                  <a:srgbClr val="FF9900"/>
                </a:solidFill>
              </a:rPr>
              <a:t>	</a:t>
            </a:r>
            <a:r>
              <a:rPr lang="en-US" dirty="0">
                <a:solidFill>
                  <a:schemeClr val="folHlink"/>
                </a:solidFill>
              </a:rPr>
              <a:t>complete</a:t>
            </a:r>
            <a:r>
              <a:rPr lang="en-US" dirty="0"/>
              <a:t>			May, 2009</a:t>
            </a:r>
          </a:p>
          <a:p>
            <a:pPr>
              <a:lnSpc>
                <a:spcPct val="110000"/>
              </a:lnSpc>
            </a:pPr>
            <a:r>
              <a:rPr lang="en-US" sz="1600" dirty="0"/>
              <a:t>Assembly and Alignment		</a:t>
            </a:r>
            <a:r>
              <a:rPr lang="en-US" sz="1600" dirty="0" smtClean="0">
                <a:solidFill>
                  <a:srgbClr val="00B050"/>
                </a:solidFill>
              </a:rPr>
              <a:t>complete</a:t>
            </a:r>
            <a:r>
              <a:rPr lang="en-US" sz="1600" dirty="0">
                <a:solidFill>
                  <a:srgbClr val="FF9900"/>
                </a:solidFill>
              </a:rPr>
              <a:t>	</a:t>
            </a:r>
            <a:r>
              <a:rPr lang="en-US" sz="1600" dirty="0"/>
              <a:t>	</a:t>
            </a:r>
            <a:r>
              <a:rPr lang="en-US" sz="1600" dirty="0" smtClean="0"/>
              <a:t>	Oct. </a:t>
            </a:r>
            <a:r>
              <a:rPr lang="en-US" sz="1600" dirty="0"/>
              <a:t>2009 </a:t>
            </a:r>
          </a:p>
          <a:p>
            <a:pPr>
              <a:lnSpc>
                <a:spcPct val="110000"/>
              </a:lnSpc>
            </a:pPr>
            <a:r>
              <a:rPr lang="en-US" sz="1600" dirty="0"/>
              <a:t>Preliminary testing 			</a:t>
            </a:r>
            <a:r>
              <a:rPr lang="en-US" sz="1600" dirty="0" smtClean="0">
                <a:solidFill>
                  <a:srgbClr val="00B050"/>
                </a:solidFill>
              </a:rPr>
              <a:t>complete</a:t>
            </a:r>
            <a:r>
              <a:rPr lang="en-US" sz="1600" dirty="0" smtClean="0">
                <a:solidFill>
                  <a:srgbClr val="FF9900"/>
                </a:solidFill>
              </a:rPr>
              <a:t> </a:t>
            </a:r>
            <a:r>
              <a:rPr lang="en-US" sz="1600" dirty="0">
                <a:solidFill>
                  <a:srgbClr val="FF9900"/>
                </a:solidFill>
              </a:rPr>
              <a:t>			</a:t>
            </a:r>
            <a:r>
              <a:rPr lang="en-US" sz="1600" dirty="0" smtClean="0"/>
              <a:t>Oct. </a:t>
            </a:r>
            <a:r>
              <a:rPr lang="en-US" sz="1600" dirty="0"/>
              <a:t>2009</a:t>
            </a:r>
          </a:p>
          <a:p>
            <a:pPr>
              <a:lnSpc>
                <a:spcPct val="110000"/>
              </a:lnSpc>
            </a:pPr>
            <a:r>
              <a:rPr lang="en-US" sz="1600" dirty="0"/>
              <a:t>Delivery to </a:t>
            </a:r>
            <a:r>
              <a:rPr lang="en-US" sz="1600" dirty="0" err="1" smtClean="0"/>
              <a:t>IIP</a:t>
            </a:r>
            <a:r>
              <a:rPr lang="en-US" sz="1600" dirty="0" smtClean="0"/>
              <a:t>			</a:t>
            </a:r>
            <a:r>
              <a:rPr lang="en-US" sz="1600" dirty="0" smtClean="0">
                <a:solidFill>
                  <a:srgbClr val="00B050"/>
                </a:solidFill>
              </a:rPr>
              <a:t>complete 	</a:t>
            </a:r>
            <a:r>
              <a:rPr lang="en-US" sz="1600" dirty="0"/>
              <a:t>	</a:t>
            </a:r>
            <a:r>
              <a:rPr lang="en-US" sz="1600" dirty="0" smtClean="0"/>
              <a:t>	Nov. 2009</a:t>
            </a:r>
            <a:endParaRPr lang="en-US" sz="1600" dirty="0"/>
          </a:p>
        </p:txBody>
      </p:sp>
      <p:sp>
        <p:nvSpPr>
          <p:cNvPr id="2939910" name="Line 6"/>
          <p:cNvSpPr>
            <a:spLocks noChangeShapeType="1"/>
          </p:cNvSpPr>
          <p:nvPr/>
        </p:nvSpPr>
        <p:spPr bwMode="auto">
          <a:xfrm flipV="1">
            <a:off x="4191000" y="3873500"/>
            <a:ext cx="1168400" cy="12700"/>
          </a:xfrm>
          <a:prstGeom prst="line">
            <a:avLst/>
          </a:prstGeom>
          <a:noFill/>
          <a:ln w="28575">
            <a:solidFill>
              <a:srgbClr val="FF3300"/>
            </a:solidFill>
            <a:round/>
            <a:headEnd/>
            <a:tailEnd/>
          </a:ln>
          <a:effectLst/>
        </p:spPr>
        <p:txBody>
          <a:bodyPr wrap="none" anchor="ctr"/>
          <a:lstStyle/>
          <a:p>
            <a:endParaRPr lang="en-US"/>
          </a:p>
        </p:txBody>
      </p:sp>
      <p:sp>
        <p:nvSpPr>
          <p:cNvPr id="2939911" name="Line 7"/>
          <p:cNvSpPr>
            <a:spLocks noChangeShapeType="1"/>
          </p:cNvSpPr>
          <p:nvPr/>
        </p:nvSpPr>
        <p:spPr bwMode="auto">
          <a:xfrm>
            <a:off x="4178300" y="5143500"/>
            <a:ext cx="2184400" cy="0"/>
          </a:xfrm>
          <a:prstGeom prst="line">
            <a:avLst/>
          </a:prstGeom>
          <a:noFill/>
          <a:ln w="28575">
            <a:solidFill>
              <a:srgbClr val="FF3300"/>
            </a:solidFill>
            <a:round/>
            <a:headEnd/>
            <a:tailEnd/>
          </a:ln>
          <a:effectLst/>
        </p:spPr>
        <p:txBody>
          <a:bodyPr wrap="none" anchor="ctr"/>
          <a:lstStyle/>
          <a:p>
            <a:endParaRPr lang="en-US"/>
          </a:p>
        </p:txBody>
      </p:sp>
      <p:sp>
        <p:nvSpPr>
          <p:cNvPr id="9" name="Oval 8"/>
          <p:cNvSpPr/>
          <p:nvPr/>
        </p:nvSpPr>
        <p:spPr bwMode="auto">
          <a:xfrm>
            <a:off x="6604000" y="6159500"/>
            <a:ext cx="1473200" cy="533400"/>
          </a:xfrm>
          <a:prstGeom prst="ellipse">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28600" y="1435100"/>
            <a:ext cx="7950200" cy="4737100"/>
          </a:xfrm>
          <a:prstGeom prst="rect">
            <a:avLst/>
          </a:prstGeom>
          <a:solidFill>
            <a:schemeClr val="tx1">
              <a:lumMod val="65000"/>
              <a:lumOff val="35000"/>
              <a:alpha val="34118"/>
            </a:schemeClr>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8530" name="Rectangle 2"/>
          <p:cNvSpPr>
            <a:spLocks noGrp="1" noChangeArrowheads="1"/>
          </p:cNvSpPr>
          <p:nvPr>
            <p:ph type="body" idx="1"/>
          </p:nvPr>
        </p:nvSpPr>
        <p:spPr>
          <a:xfrm>
            <a:off x="2349500" y="3330575"/>
            <a:ext cx="5588000" cy="461963"/>
          </a:xfrm>
        </p:spPr>
        <p:txBody>
          <a:bodyPr/>
          <a:lstStyle/>
          <a:p>
            <a:pPr>
              <a:buFont typeface="Wingdings" pitchFamily="2" charset="2"/>
              <a:buNone/>
            </a:pPr>
            <a:r>
              <a:rPr lang="en-US" sz="2400">
                <a:latin typeface="Arial" charset="0"/>
              </a:rPr>
              <a:t>OAWL System NASA-funded IIP</a:t>
            </a:r>
          </a:p>
        </p:txBody>
      </p:sp>
      <p:pic>
        <p:nvPicPr>
          <p:cNvPr id="2838531" name="Picture 3" descr="NASA-logo1"/>
          <p:cNvPicPr>
            <a:picLocks noChangeAspect="1" noChangeArrowheads="1"/>
          </p:cNvPicPr>
          <p:nvPr/>
        </p:nvPicPr>
        <p:blipFill>
          <a:blip r:embed="rId3" cstate="print"/>
          <a:srcRect/>
          <a:stretch>
            <a:fillRect/>
          </a:stretch>
        </p:blipFill>
        <p:spPr bwMode="auto">
          <a:xfrm>
            <a:off x="7332663" y="109538"/>
            <a:ext cx="941387" cy="8334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1954" name="Rectangle 2"/>
          <p:cNvSpPr>
            <a:spLocks noGrp="1" noChangeArrowheads="1"/>
          </p:cNvSpPr>
          <p:nvPr>
            <p:ph type="title"/>
          </p:nvPr>
        </p:nvSpPr>
        <p:spPr bwMode="auto">
          <a:xfrm>
            <a:off x="3189288" y="292100"/>
            <a:ext cx="3306762" cy="6318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800"/>
              <a:t>OAWL IIP Objectives</a:t>
            </a:r>
          </a:p>
        </p:txBody>
      </p:sp>
      <p:sp>
        <p:nvSpPr>
          <p:cNvPr id="2941955" name="Rectangle 3"/>
          <p:cNvSpPr>
            <a:spLocks noGrp="1" noChangeArrowheads="1"/>
          </p:cNvSpPr>
          <p:nvPr>
            <p:ph type="body" idx="1"/>
          </p:nvPr>
        </p:nvSpPr>
        <p:spPr>
          <a:xfrm>
            <a:off x="139700" y="1114425"/>
            <a:ext cx="8588375" cy="5695950"/>
          </a:xfrm>
        </p:spPr>
        <p:txBody>
          <a:bodyPr/>
          <a:lstStyle/>
          <a:p>
            <a:pPr>
              <a:lnSpc>
                <a:spcPct val="120000"/>
              </a:lnSpc>
            </a:pPr>
            <a:r>
              <a:rPr lang="en-US" sz="2000">
                <a:solidFill>
                  <a:schemeClr val="hlink"/>
                </a:solidFill>
              </a:rPr>
              <a:t>Demonstrate OAWL </a:t>
            </a:r>
            <a:r>
              <a:rPr lang="en-US" sz="2000"/>
              <a:t>wind profiling performance of a </a:t>
            </a:r>
            <a:r>
              <a:rPr lang="en-US" sz="2000">
                <a:solidFill>
                  <a:schemeClr val="hlink"/>
                </a:solidFill>
              </a:rPr>
              <a:t>system</a:t>
            </a:r>
            <a:r>
              <a:rPr lang="en-US" sz="2000"/>
              <a:t> designed to be </a:t>
            </a:r>
            <a:r>
              <a:rPr lang="en-US" sz="2000">
                <a:solidFill>
                  <a:schemeClr val="hlink"/>
                </a:solidFill>
              </a:rPr>
              <a:t>directly scalable to a space-based</a:t>
            </a:r>
            <a:r>
              <a:rPr lang="en-US" sz="2000"/>
              <a:t> direct detection DWL (i.e. to a system with a meter-class telescope 0.5J, 50 Hz laser, 0.5 m/s precision, with  250m resolution).</a:t>
            </a:r>
          </a:p>
          <a:p>
            <a:pPr>
              <a:lnSpc>
                <a:spcPct val="80000"/>
              </a:lnSpc>
            </a:pPr>
            <a:endParaRPr lang="en-US" sz="2000"/>
          </a:p>
          <a:p>
            <a:pPr>
              <a:lnSpc>
                <a:spcPct val="120000"/>
              </a:lnSpc>
            </a:pPr>
            <a:r>
              <a:rPr lang="en-US" sz="2000"/>
              <a:t>Raise </a:t>
            </a:r>
            <a:r>
              <a:rPr lang="en-US" sz="2000">
                <a:solidFill>
                  <a:schemeClr val="hlink"/>
                </a:solidFill>
              </a:rPr>
              <a:t>TRL of OAWL technology to 5</a:t>
            </a:r>
            <a:r>
              <a:rPr lang="en-US" sz="2000"/>
              <a:t> through high altitude aircraft flight demonstrations.</a:t>
            </a:r>
          </a:p>
          <a:p>
            <a:pPr>
              <a:lnSpc>
                <a:spcPct val="80000"/>
              </a:lnSpc>
            </a:pPr>
            <a:endParaRPr lang="en-US" sz="2000"/>
          </a:p>
          <a:p>
            <a:pPr>
              <a:lnSpc>
                <a:spcPct val="120000"/>
              </a:lnSpc>
            </a:pPr>
            <a:r>
              <a:rPr lang="en-US" sz="2000">
                <a:solidFill>
                  <a:schemeClr val="hlink"/>
                </a:solidFill>
              </a:rPr>
              <a:t>Validate radiometric performance</a:t>
            </a:r>
            <a:r>
              <a:rPr lang="en-US" sz="2000"/>
              <a:t> model as risk reduction for a flight design.</a:t>
            </a:r>
          </a:p>
          <a:p>
            <a:pPr>
              <a:lnSpc>
                <a:spcPct val="80000"/>
              </a:lnSpc>
            </a:pPr>
            <a:endParaRPr lang="en-US" sz="2000"/>
          </a:p>
          <a:p>
            <a:pPr>
              <a:lnSpc>
                <a:spcPct val="80000"/>
              </a:lnSpc>
            </a:pPr>
            <a:r>
              <a:rPr lang="en-US" sz="2000">
                <a:solidFill>
                  <a:schemeClr val="hlink"/>
                </a:solidFill>
              </a:rPr>
              <a:t>Demonstrate the robustness</a:t>
            </a:r>
            <a:r>
              <a:rPr lang="en-US" sz="2000"/>
              <a:t> of the OAWL receiver </a:t>
            </a:r>
            <a:r>
              <a:rPr lang="en-US" sz="2000">
                <a:solidFill>
                  <a:schemeClr val="hlink"/>
                </a:solidFill>
              </a:rPr>
              <a:t>fabrication and</a:t>
            </a:r>
            <a:r>
              <a:rPr lang="en-US" sz="2000"/>
              <a:t> </a:t>
            </a:r>
            <a:r>
              <a:rPr lang="en-US" sz="2000">
                <a:solidFill>
                  <a:schemeClr val="hlink"/>
                </a:solidFill>
              </a:rPr>
              <a:t>alignment methods</a:t>
            </a:r>
            <a:r>
              <a:rPr lang="en-US" sz="2000"/>
              <a:t> against aircraft flight </a:t>
            </a:r>
            <a:r>
              <a:rPr lang="en-US" sz="2000">
                <a:solidFill>
                  <a:schemeClr val="hlink"/>
                </a:solidFill>
              </a:rPr>
              <a:t>thermal and vibration environments</a:t>
            </a:r>
            <a:r>
              <a:rPr lang="en-US" sz="2000"/>
              <a:t>.</a:t>
            </a:r>
          </a:p>
          <a:p>
            <a:pPr>
              <a:lnSpc>
                <a:spcPct val="80000"/>
              </a:lnSpc>
            </a:pPr>
            <a:endParaRPr lang="en-US" sz="2000"/>
          </a:p>
          <a:p>
            <a:pPr>
              <a:lnSpc>
                <a:spcPct val="120000"/>
              </a:lnSpc>
            </a:pPr>
            <a:r>
              <a:rPr lang="en-US" sz="2000">
                <a:solidFill>
                  <a:schemeClr val="hlink"/>
                </a:solidFill>
              </a:rPr>
              <a:t>Validate the integrated system model</a:t>
            </a:r>
            <a:r>
              <a:rPr lang="en-US" sz="2000"/>
              <a:t> as risk reduction for a flight design. </a:t>
            </a:r>
          </a:p>
          <a:p>
            <a:pPr>
              <a:lnSpc>
                <a:spcPct val="50000"/>
              </a:lnSpc>
            </a:pPr>
            <a:endParaRPr lang="en-US" sz="2000"/>
          </a:p>
          <a:p>
            <a:pPr>
              <a:lnSpc>
                <a:spcPct val="120000"/>
              </a:lnSpc>
            </a:pPr>
            <a:r>
              <a:rPr lang="en-US" sz="2000"/>
              <a:t>Provide a technology roadmap to TRL7</a:t>
            </a:r>
          </a:p>
        </p:txBody>
      </p:sp>
      <p:pic>
        <p:nvPicPr>
          <p:cNvPr id="2941957" name="Picture 5" descr="NASA-logo1"/>
          <p:cNvPicPr>
            <a:picLocks noChangeAspect="1" noChangeArrowheads="1"/>
          </p:cNvPicPr>
          <p:nvPr/>
        </p:nvPicPr>
        <p:blipFill>
          <a:blip r:embed="rId3" cstate="print"/>
          <a:srcRect/>
          <a:stretch>
            <a:fillRect/>
          </a:stretch>
        </p:blipFill>
        <p:spPr bwMode="auto">
          <a:xfrm>
            <a:off x="7358063" y="109538"/>
            <a:ext cx="941387" cy="8334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44002" name="Picture 2"/>
          <p:cNvPicPr>
            <a:picLocks noChangeAspect="1" noChangeArrowheads="1"/>
          </p:cNvPicPr>
          <p:nvPr/>
        </p:nvPicPr>
        <p:blipFill>
          <a:blip r:embed="rId3" cstate="print"/>
          <a:srcRect/>
          <a:stretch>
            <a:fillRect/>
          </a:stretch>
        </p:blipFill>
        <p:spPr bwMode="auto">
          <a:xfrm>
            <a:off x="5186363" y="1182688"/>
            <a:ext cx="3963987" cy="2781300"/>
          </a:xfrm>
          <a:prstGeom prst="rect">
            <a:avLst/>
          </a:prstGeom>
          <a:noFill/>
          <a:ln w="9525">
            <a:noFill/>
            <a:miter lim="800000"/>
            <a:headEnd/>
            <a:tailEnd/>
          </a:ln>
          <a:effectLst/>
        </p:spPr>
      </p:pic>
      <p:pic>
        <p:nvPicPr>
          <p:cNvPr id="2944010" name="Picture 10"/>
          <p:cNvPicPr>
            <a:picLocks noChangeAspect="1" noChangeArrowheads="1"/>
          </p:cNvPicPr>
          <p:nvPr/>
        </p:nvPicPr>
        <p:blipFill>
          <a:blip r:embed="rId4" cstate="print"/>
          <a:srcRect/>
          <a:stretch>
            <a:fillRect/>
          </a:stretch>
        </p:blipFill>
        <p:spPr bwMode="auto">
          <a:xfrm>
            <a:off x="3962400" y="2787650"/>
            <a:ext cx="1722438" cy="2524125"/>
          </a:xfrm>
          <a:prstGeom prst="rect">
            <a:avLst/>
          </a:prstGeom>
          <a:noFill/>
          <a:ln w="9525">
            <a:noFill/>
            <a:miter lim="800000"/>
            <a:headEnd/>
            <a:tailEnd/>
          </a:ln>
          <a:effectLst/>
        </p:spPr>
      </p:pic>
      <p:sp>
        <p:nvSpPr>
          <p:cNvPr id="2944003" name="Rectangle 3"/>
          <p:cNvSpPr>
            <a:spLocks noGrp="1" noChangeArrowheads="1"/>
          </p:cNvSpPr>
          <p:nvPr>
            <p:ph type="title"/>
          </p:nvPr>
        </p:nvSpPr>
        <p:spPr bwMode="auto">
          <a:xfrm>
            <a:off x="2400300" y="223838"/>
            <a:ext cx="4406900" cy="8001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OAWL IIP Development Process</a:t>
            </a:r>
          </a:p>
        </p:txBody>
      </p:sp>
      <p:sp>
        <p:nvSpPr>
          <p:cNvPr id="2944004" name="Rectangle 4"/>
          <p:cNvSpPr>
            <a:spLocks noGrp="1" noChangeArrowheads="1"/>
          </p:cNvSpPr>
          <p:nvPr>
            <p:ph type="body" idx="1"/>
          </p:nvPr>
        </p:nvSpPr>
        <p:spPr>
          <a:xfrm>
            <a:off x="139700" y="1089025"/>
            <a:ext cx="4975225" cy="5146010"/>
          </a:xfrm>
          <a:noFill/>
        </p:spPr>
        <p:txBody>
          <a:bodyPr>
            <a:spAutoFit/>
          </a:bodyPr>
          <a:lstStyle/>
          <a:p>
            <a:pPr>
              <a:buFont typeface="Wingdings" pitchFamily="2" charset="2"/>
              <a:buNone/>
            </a:pPr>
            <a:r>
              <a:rPr lang="en-US" sz="2400" i="1" dirty="0"/>
              <a:t>Provide </a:t>
            </a:r>
            <a:r>
              <a:rPr lang="en-US" sz="2400" i="1" dirty="0" err="1"/>
              <a:t>IRAD</a:t>
            </a:r>
            <a:r>
              <a:rPr lang="en-US" sz="2400" i="1" dirty="0"/>
              <a:t>-developed receiver to </a:t>
            </a:r>
            <a:r>
              <a:rPr lang="en-US" sz="2400" i="1" dirty="0" err="1"/>
              <a:t>IIP</a:t>
            </a:r>
            <a:r>
              <a:rPr lang="en-US" sz="2400" i="1" dirty="0"/>
              <a:t>: </a:t>
            </a:r>
            <a:r>
              <a:rPr lang="en-US" sz="2000" b="0" dirty="0"/>
              <a:t>Functional demonstrator for </a:t>
            </a:r>
            <a:r>
              <a:rPr lang="en-US" sz="2000" b="0" dirty="0" err="1"/>
              <a:t>OAWL</a:t>
            </a:r>
            <a:r>
              <a:rPr lang="en-US" sz="2000" b="0" dirty="0"/>
              <a:t> flight path receiver design principles and assembly processes. </a:t>
            </a:r>
            <a:r>
              <a:rPr lang="en-US" sz="2400" i="1" dirty="0">
                <a:solidFill>
                  <a:srgbClr val="00B050"/>
                </a:solidFill>
              </a:rPr>
              <a:t>(entry </a:t>
            </a:r>
            <a:r>
              <a:rPr lang="en-US" sz="2400" i="1" dirty="0" err="1">
                <a:solidFill>
                  <a:srgbClr val="00B050"/>
                </a:solidFill>
              </a:rPr>
              <a:t>TRL</a:t>
            </a:r>
            <a:r>
              <a:rPr lang="en-US" sz="2400" i="1" dirty="0">
                <a:solidFill>
                  <a:srgbClr val="00B050"/>
                </a:solidFill>
              </a:rPr>
              <a:t> </a:t>
            </a:r>
            <a:r>
              <a:rPr lang="en-US" sz="2400" i="1" dirty="0" smtClean="0">
                <a:solidFill>
                  <a:srgbClr val="00B050"/>
                </a:solidFill>
              </a:rPr>
              <a:t>3 (2.5))</a:t>
            </a:r>
            <a:endParaRPr lang="en-US" sz="2400" i="1" dirty="0">
              <a:solidFill>
                <a:srgbClr val="00B050"/>
              </a:solidFill>
            </a:endParaRPr>
          </a:p>
          <a:p>
            <a:pPr>
              <a:lnSpc>
                <a:spcPct val="0"/>
              </a:lnSpc>
              <a:buFont typeface="Wingdings" pitchFamily="2" charset="2"/>
              <a:buNone/>
            </a:pPr>
            <a:endParaRPr lang="en-US" sz="2400" b="0" dirty="0"/>
          </a:p>
          <a:p>
            <a:pPr>
              <a:buFont typeface="Wingdings" pitchFamily="2" charset="2"/>
              <a:buNone/>
            </a:pPr>
            <a:r>
              <a:rPr lang="en-US" sz="2400" i="1" dirty="0"/>
              <a:t>Shake &amp; Bake Receiver: </a:t>
            </a:r>
            <a:r>
              <a:rPr lang="en-US" sz="2000" b="0" dirty="0"/>
              <a:t>Validate system</a:t>
            </a:r>
          </a:p>
          <a:p>
            <a:pPr>
              <a:buFont typeface="Wingdings" pitchFamily="2" charset="2"/>
              <a:buNone/>
            </a:pPr>
            <a:r>
              <a:rPr lang="en-US" sz="2000" b="0" dirty="0"/>
              <a:t>design and test for airborne environment</a:t>
            </a:r>
          </a:p>
          <a:p>
            <a:pPr>
              <a:lnSpc>
                <a:spcPct val="0"/>
              </a:lnSpc>
              <a:buFont typeface="Wingdings" pitchFamily="2" charset="2"/>
              <a:buNone/>
            </a:pPr>
            <a:endParaRPr lang="en-US" sz="2400" i="1" dirty="0"/>
          </a:p>
          <a:p>
            <a:pPr>
              <a:buFont typeface="Wingdings" pitchFamily="2" charset="2"/>
              <a:buNone/>
            </a:pPr>
            <a:r>
              <a:rPr lang="en-US" sz="2400" i="1" dirty="0"/>
              <a:t>Integrate the </a:t>
            </a:r>
            <a:r>
              <a:rPr lang="en-US" sz="2400" i="1" dirty="0" err="1"/>
              <a:t>OAWL</a:t>
            </a:r>
            <a:r>
              <a:rPr lang="en-US" sz="2400" i="1" dirty="0"/>
              <a:t> receiver into a </a:t>
            </a:r>
          </a:p>
          <a:p>
            <a:pPr>
              <a:lnSpc>
                <a:spcPts val="1600"/>
              </a:lnSpc>
              <a:buFont typeface="Wingdings" pitchFamily="2" charset="2"/>
              <a:buNone/>
            </a:pPr>
            <a:r>
              <a:rPr lang="en-US" sz="2400" i="1" dirty="0"/>
              <a:t>lidar system: </a:t>
            </a:r>
            <a:r>
              <a:rPr lang="en-US" sz="2000" b="0" dirty="0"/>
              <a:t>add laser, telescope, </a:t>
            </a:r>
          </a:p>
          <a:p>
            <a:pPr>
              <a:lnSpc>
                <a:spcPts val="1600"/>
              </a:lnSpc>
              <a:buFont typeface="Wingdings" pitchFamily="2" charset="2"/>
              <a:buNone/>
            </a:pPr>
            <a:r>
              <a:rPr lang="en-US" sz="2000" b="0" dirty="0"/>
              <a:t>frame, data system, isolation, and </a:t>
            </a:r>
          </a:p>
          <a:p>
            <a:pPr>
              <a:lnSpc>
                <a:spcPts val="1600"/>
              </a:lnSpc>
              <a:buFont typeface="Wingdings" pitchFamily="2" charset="2"/>
              <a:buNone/>
            </a:pPr>
            <a:r>
              <a:rPr lang="en-US" sz="2000" b="0" dirty="0"/>
              <a:t>autonomous control software in an </a:t>
            </a:r>
          </a:p>
          <a:p>
            <a:pPr>
              <a:lnSpc>
                <a:spcPts val="1600"/>
              </a:lnSpc>
              <a:buFont typeface="Wingdings" pitchFamily="2" charset="2"/>
              <a:buNone/>
            </a:pPr>
            <a:r>
              <a:rPr lang="en-US" sz="2000" b="0" dirty="0"/>
              <a:t>environmental box</a:t>
            </a:r>
          </a:p>
          <a:p>
            <a:pPr>
              <a:lnSpc>
                <a:spcPct val="10000"/>
              </a:lnSpc>
              <a:buFont typeface="Wingdings" pitchFamily="2" charset="2"/>
              <a:buNone/>
            </a:pPr>
            <a:endParaRPr lang="en-US" sz="800" dirty="0"/>
          </a:p>
          <a:p>
            <a:pPr>
              <a:buFont typeface="Wingdings" pitchFamily="2" charset="2"/>
              <a:buNone/>
            </a:pPr>
            <a:r>
              <a:rPr lang="en-US" sz="2400" i="1" dirty="0"/>
              <a:t>Validate Concept, Design, and Wind Precision Performance Models from the NASA WB-57 aircraft </a:t>
            </a:r>
            <a:r>
              <a:rPr lang="en-US" sz="2400" i="1" dirty="0">
                <a:solidFill>
                  <a:srgbClr val="008000"/>
                </a:solidFill>
              </a:rPr>
              <a:t>(exit </a:t>
            </a:r>
            <a:r>
              <a:rPr lang="en-US" sz="2400" i="1" dirty="0" err="1">
                <a:solidFill>
                  <a:srgbClr val="008000"/>
                </a:solidFill>
              </a:rPr>
              <a:t>TRL</a:t>
            </a:r>
            <a:r>
              <a:rPr lang="en-US" sz="2400" i="1" dirty="0">
                <a:solidFill>
                  <a:srgbClr val="008000"/>
                </a:solidFill>
              </a:rPr>
              <a:t> 5)</a:t>
            </a:r>
          </a:p>
        </p:txBody>
      </p:sp>
      <p:pic>
        <p:nvPicPr>
          <p:cNvPr id="2944005" name="Picture 5" descr="Martin/General Dynamics RB/WB-57F aircraft picture">
            <a:hlinkClick r:id="rId5"/>
          </p:cNvPr>
          <p:cNvPicPr>
            <a:picLocks noChangeAspect="1" noChangeArrowheads="1"/>
          </p:cNvPicPr>
          <p:nvPr/>
        </p:nvPicPr>
        <p:blipFill>
          <a:blip r:embed="rId6" cstate="print"/>
          <a:srcRect/>
          <a:stretch>
            <a:fillRect/>
          </a:stretch>
        </p:blipFill>
        <p:spPr bwMode="auto">
          <a:xfrm>
            <a:off x="6302375" y="4222750"/>
            <a:ext cx="2462213" cy="1689100"/>
          </a:xfrm>
          <a:prstGeom prst="rect">
            <a:avLst/>
          </a:prstGeom>
          <a:noFill/>
        </p:spPr>
      </p:pic>
      <p:sp>
        <p:nvSpPr>
          <p:cNvPr id="2944006" name="Line 6"/>
          <p:cNvSpPr>
            <a:spLocks noChangeShapeType="1"/>
          </p:cNvSpPr>
          <p:nvPr/>
        </p:nvSpPr>
        <p:spPr bwMode="auto">
          <a:xfrm>
            <a:off x="4622800" y="1733550"/>
            <a:ext cx="771525" cy="45085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944008" name="Line 8"/>
          <p:cNvSpPr>
            <a:spLocks noChangeShapeType="1"/>
          </p:cNvSpPr>
          <p:nvPr/>
        </p:nvSpPr>
        <p:spPr bwMode="auto">
          <a:xfrm>
            <a:off x="5260975" y="5222875"/>
            <a:ext cx="996950" cy="206375"/>
          </a:xfrm>
          <a:prstGeom prst="line">
            <a:avLst/>
          </a:prstGeom>
          <a:noFill/>
          <a:ln w="28575">
            <a:solidFill>
              <a:schemeClr val="tx1"/>
            </a:solidFill>
            <a:round/>
            <a:headEnd/>
            <a:tailEnd type="triangle" w="med" len="med"/>
          </a:ln>
          <a:effectLst/>
        </p:spPr>
        <p:txBody>
          <a:bodyPr wrap="none" anchor="ctr"/>
          <a:lstStyle/>
          <a:p>
            <a:endParaRPr lang="en-US"/>
          </a:p>
        </p:txBody>
      </p:sp>
      <p:sp>
        <p:nvSpPr>
          <p:cNvPr id="2944007" name="Line 7"/>
          <p:cNvSpPr>
            <a:spLocks noChangeShapeType="1"/>
          </p:cNvSpPr>
          <p:nvPr/>
        </p:nvSpPr>
        <p:spPr bwMode="auto">
          <a:xfrm flipH="1">
            <a:off x="5518150" y="3511550"/>
            <a:ext cx="504825" cy="390525"/>
          </a:xfrm>
          <a:prstGeom prst="line">
            <a:avLst/>
          </a:prstGeom>
          <a:noFill/>
          <a:ln w="28575">
            <a:solidFill>
              <a:schemeClr val="tx1"/>
            </a:solidFill>
            <a:round/>
            <a:headEnd/>
            <a:tailEnd type="triangle" w="med" len="med"/>
          </a:ln>
          <a:effectLst/>
        </p:spPr>
        <p:txBody>
          <a:bodyPr wrap="none" anchor="ctr"/>
          <a:lstStyle/>
          <a:p>
            <a:endParaRPr lang="en-US"/>
          </a:p>
        </p:txBody>
      </p:sp>
      <p:pic>
        <p:nvPicPr>
          <p:cNvPr id="2944012" name="Picture 12" descr="NASA-logo1"/>
          <p:cNvPicPr>
            <a:picLocks noChangeAspect="1" noChangeArrowheads="1"/>
          </p:cNvPicPr>
          <p:nvPr/>
        </p:nvPicPr>
        <p:blipFill>
          <a:blip r:embed="rId7" cstate="print"/>
          <a:srcRect/>
          <a:stretch>
            <a:fillRect/>
          </a:stretch>
        </p:blipFill>
        <p:spPr bwMode="auto">
          <a:xfrm>
            <a:off x="7358063" y="109538"/>
            <a:ext cx="941387" cy="8334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152400"/>
            <a:ext cx="6362700" cy="812800"/>
          </a:xfrm>
        </p:spPr>
        <p:txBody>
          <a:bodyPr/>
          <a:lstStyle/>
          <a:p>
            <a:r>
              <a:rPr lang="en-US" sz="2800" dirty="0" smtClean="0"/>
              <a:t>Receiver Vibration Testing - Acquisition</a:t>
            </a:r>
            <a:endParaRPr lang="en-US" sz="2800" dirty="0"/>
          </a:p>
        </p:txBody>
      </p:sp>
      <p:sp>
        <p:nvSpPr>
          <p:cNvPr id="10" name="TextBox 9"/>
          <p:cNvSpPr txBox="1"/>
          <p:nvPr/>
        </p:nvSpPr>
        <p:spPr>
          <a:xfrm>
            <a:off x="7264401" y="1295400"/>
            <a:ext cx="1841500" cy="1569660"/>
          </a:xfrm>
          <a:prstGeom prst="rect">
            <a:avLst/>
          </a:prstGeom>
          <a:noFill/>
        </p:spPr>
        <p:txBody>
          <a:bodyPr wrap="square" rtlCol="0">
            <a:spAutoFit/>
          </a:bodyPr>
          <a:lstStyle/>
          <a:p>
            <a:r>
              <a:rPr lang="en-US" sz="1600" dirty="0" smtClean="0"/>
              <a:t>Receiver and mounts instrumented with multiple accelerometers</a:t>
            </a:r>
          </a:p>
          <a:p>
            <a:r>
              <a:rPr lang="en-US" sz="1600" dirty="0" smtClean="0"/>
              <a:t>(blue wires)</a:t>
            </a:r>
            <a:endParaRPr lang="en-US" sz="1600" dirty="0"/>
          </a:p>
        </p:txBody>
      </p:sp>
      <p:sp>
        <p:nvSpPr>
          <p:cNvPr id="16" name="TextBox 15"/>
          <p:cNvSpPr txBox="1"/>
          <p:nvPr/>
        </p:nvSpPr>
        <p:spPr>
          <a:xfrm>
            <a:off x="3797300" y="3759200"/>
            <a:ext cx="5460999" cy="2185214"/>
          </a:xfrm>
          <a:prstGeom prst="rect">
            <a:avLst/>
          </a:prstGeom>
          <a:noFill/>
        </p:spPr>
        <p:txBody>
          <a:bodyPr wrap="square" rtlCol="0">
            <a:spAutoFit/>
          </a:bodyPr>
          <a:lstStyle/>
          <a:p>
            <a:r>
              <a:rPr lang="en-US" sz="1600" dirty="0" smtClean="0"/>
              <a:t>WB-57 Taxi, takeoff and landing (</a:t>
            </a:r>
            <a:r>
              <a:rPr lang="en-US" sz="1600" dirty="0" err="1" smtClean="0"/>
              <a:t>TTOL</a:t>
            </a:r>
            <a:r>
              <a:rPr lang="en-US" sz="1600" dirty="0" smtClean="0"/>
              <a:t>) shock/vibe level testing (1.78 </a:t>
            </a:r>
            <a:r>
              <a:rPr lang="en-US" sz="1600" dirty="0" err="1" smtClean="0"/>
              <a:t>gRMS</a:t>
            </a:r>
            <a:r>
              <a:rPr lang="en-US" sz="1600" dirty="0" smtClean="0"/>
              <a:t>) showed the adjustable </a:t>
            </a:r>
            <a:r>
              <a:rPr lang="en-US" sz="1600" dirty="0" err="1" smtClean="0"/>
              <a:t>beamsplitter</a:t>
            </a:r>
            <a:r>
              <a:rPr lang="en-US" sz="1600" dirty="0" smtClean="0"/>
              <a:t> needed staking to prevent alignment drifts, but the permanent interferometer alignment potting method is stable at these levels.</a:t>
            </a:r>
          </a:p>
          <a:p>
            <a:endParaRPr lang="en-US" sz="800" dirty="0" smtClean="0"/>
          </a:p>
          <a:p>
            <a:r>
              <a:rPr lang="en-US" sz="1600" dirty="0" smtClean="0"/>
              <a:t>Operational vibe (0.08 </a:t>
            </a:r>
            <a:r>
              <a:rPr lang="en-US" sz="1600" dirty="0" err="1" smtClean="0"/>
              <a:t>gRMS</a:t>
            </a:r>
            <a:r>
              <a:rPr lang="en-US" sz="1600" dirty="0" smtClean="0"/>
              <a:t>) effects are within expectations; not expected to affect WB-57 wind measurement performance</a:t>
            </a:r>
            <a:endParaRPr lang="en-US" sz="1600" dirty="0"/>
          </a:p>
        </p:txBody>
      </p:sp>
      <p:sp>
        <p:nvSpPr>
          <p:cNvPr id="23" name="TextBox 22"/>
          <p:cNvSpPr txBox="1"/>
          <p:nvPr/>
        </p:nvSpPr>
        <p:spPr>
          <a:xfrm>
            <a:off x="4457700" y="5791200"/>
            <a:ext cx="4394200" cy="830997"/>
          </a:xfrm>
          <a:prstGeom prst="rect">
            <a:avLst/>
          </a:prstGeom>
          <a:noFill/>
        </p:spPr>
        <p:txBody>
          <a:bodyPr wrap="square" rtlCol="0">
            <a:spAutoFit/>
          </a:bodyPr>
          <a:lstStyle/>
          <a:p>
            <a:r>
              <a:rPr lang="en-US" sz="1600" dirty="0" smtClean="0"/>
              <a:t>Audio speaker used to excite on organ pipe mode within the interferometer to </a:t>
            </a:r>
            <a:r>
              <a:rPr lang="en-US" sz="1600" dirty="0" err="1" smtClean="0"/>
              <a:t>repeatably</a:t>
            </a:r>
            <a:r>
              <a:rPr lang="en-US" sz="1600" dirty="0" smtClean="0"/>
              <a:t> sample the whole phase space. </a:t>
            </a:r>
            <a:endParaRPr lang="en-US" sz="1600" dirty="0"/>
          </a:p>
        </p:txBody>
      </p:sp>
      <p:pic>
        <p:nvPicPr>
          <p:cNvPr id="6146" name="Picture 2" descr="C:\Documents and Settings\cgrund\Desktop\Picture1.png"/>
          <p:cNvPicPr>
            <a:picLocks noChangeAspect="1" noChangeArrowheads="1"/>
          </p:cNvPicPr>
          <p:nvPr/>
        </p:nvPicPr>
        <p:blipFill>
          <a:blip r:embed="rId3" cstate="email"/>
          <a:srcRect/>
          <a:stretch>
            <a:fillRect/>
          </a:stretch>
        </p:blipFill>
        <p:spPr bwMode="auto">
          <a:xfrm>
            <a:off x="127000" y="1139825"/>
            <a:ext cx="7004050" cy="5467350"/>
          </a:xfrm>
          <a:prstGeom prst="rect">
            <a:avLst/>
          </a:prstGeom>
          <a:noFill/>
        </p:spPr>
      </p:pic>
      <p:pic>
        <p:nvPicPr>
          <p:cNvPr id="7" name="Picture 32" descr="NASA-logo1"/>
          <p:cNvPicPr>
            <a:picLocks noChangeAspect="1" noChangeArrowheads="1"/>
          </p:cNvPicPr>
          <p:nvPr/>
        </p:nvPicPr>
        <p:blipFill>
          <a:blip r:embed="rId4" cstate="print"/>
          <a:srcRect/>
          <a:stretch>
            <a:fillRect/>
          </a:stretch>
        </p:blipFill>
        <p:spPr bwMode="auto">
          <a:xfrm>
            <a:off x="7358063" y="109538"/>
            <a:ext cx="941387" cy="8334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989623" y="277446"/>
            <a:ext cx="6566144" cy="763588"/>
          </a:xfrm>
        </p:spPr>
        <p:txBody>
          <a:bodyPr/>
          <a:lstStyle/>
          <a:p>
            <a:pPr eaLnBrk="1" hangingPunct="1"/>
            <a:r>
              <a:rPr lang="en-US" sz="2400" dirty="0" smtClean="0"/>
              <a:t>Results have some unexpected phase dependence</a:t>
            </a:r>
          </a:p>
        </p:txBody>
      </p:sp>
      <p:sp>
        <p:nvSpPr>
          <p:cNvPr id="7171" name="Content Placeholder 2"/>
          <p:cNvSpPr>
            <a:spLocks noGrp="1"/>
          </p:cNvSpPr>
          <p:nvPr>
            <p:ph idx="1"/>
          </p:nvPr>
        </p:nvSpPr>
        <p:spPr>
          <a:xfrm>
            <a:off x="449263" y="1206500"/>
            <a:ext cx="8193087" cy="5213350"/>
          </a:xfrm>
        </p:spPr>
        <p:txBody>
          <a:bodyPr/>
          <a:lstStyle/>
          <a:p>
            <a:pPr eaLnBrk="1" hangingPunct="1">
              <a:buNone/>
            </a:pPr>
            <a:r>
              <a:rPr lang="en-US" sz="2000" dirty="0" smtClean="0"/>
              <a:t>Offset, amplitude, and contrast of the sine fits to the 4 OA phase measurements exhibit dependency on the phase of the fit; expected to be flat.</a:t>
            </a:r>
          </a:p>
        </p:txBody>
      </p:sp>
      <p:pic>
        <p:nvPicPr>
          <p:cNvPr id="7173" name="Picture 2" descr="\\aerobus3\Users7$\stucker\My Documents\OAWL\vibe analysis\newNorm_mn2OAF_vs_phase_Yaxis_Post_Stake_preTTOL_Audio626_.png"/>
          <p:cNvPicPr>
            <a:picLocks noChangeAspect="1" noChangeArrowheads="1"/>
          </p:cNvPicPr>
          <p:nvPr/>
        </p:nvPicPr>
        <p:blipFill>
          <a:blip r:embed="rId3" cstate="print"/>
          <a:srcRect/>
          <a:stretch>
            <a:fillRect/>
          </a:stretch>
        </p:blipFill>
        <p:spPr bwMode="auto">
          <a:xfrm>
            <a:off x="12700" y="2686050"/>
            <a:ext cx="9131300" cy="3009900"/>
          </a:xfrm>
          <a:prstGeom prst="rect">
            <a:avLst/>
          </a:prstGeom>
          <a:noFill/>
          <a:ln w="9525">
            <a:noFill/>
            <a:miter lim="800000"/>
            <a:headEnd/>
            <a:tailEnd/>
          </a:ln>
        </p:spPr>
      </p:pic>
      <p:pic>
        <p:nvPicPr>
          <p:cNvPr id="5" name="Picture 32" descr="NASA-logo1"/>
          <p:cNvPicPr>
            <a:picLocks noChangeAspect="1" noChangeArrowheads="1"/>
          </p:cNvPicPr>
          <p:nvPr/>
        </p:nvPicPr>
        <p:blipFill>
          <a:blip r:embed="rId4" cstate="print"/>
          <a:srcRect/>
          <a:stretch>
            <a:fillRect/>
          </a:stretch>
        </p:blipFill>
        <p:spPr bwMode="auto">
          <a:xfrm>
            <a:off x="7319963" y="109538"/>
            <a:ext cx="941387" cy="8334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Typical results</a:t>
            </a:r>
          </a:p>
        </p:txBody>
      </p:sp>
      <p:sp>
        <p:nvSpPr>
          <p:cNvPr id="11267" name="Content Placeholder 2"/>
          <p:cNvSpPr>
            <a:spLocks noGrp="1"/>
          </p:cNvSpPr>
          <p:nvPr>
            <p:ph idx="1"/>
          </p:nvPr>
        </p:nvSpPr>
        <p:spPr>
          <a:xfrm>
            <a:off x="220663" y="1109709"/>
            <a:ext cx="8193087" cy="5291091"/>
          </a:xfrm>
        </p:spPr>
        <p:txBody>
          <a:bodyPr/>
          <a:lstStyle/>
          <a:p>
            <a:r>
              <a:rPr lang="en-US" dirty="0" smtClean="0"/>
              <a:t>Example of vibe test fit results</a:t>
            </a:r>
          </a:p>
          <a:p>
            <a:pPr>
              <a:buFont typeface="Wingdings" pitchFamily="2" charset="2"/>
              <a:buNone/>
            </a:pPr>
            <a:endParaRPr lang="en-US" dirty="0" smtClean="0"/>
          </a:p>
        </p:txBody>
      </p:sp>
      <p:pic>
        <p:nvPicPr>
          <p:cNvPr id="11269" name="Picture 4" descr="\\aerobus3\Users7$\stucker\My Documents\OAWL\vibe analysis\examp_results4.png"/>
          <p:cNvPicPr>
            <a:picLocks noChangeAspect="1" noChangeArrowheads="1"/>
          </p:cNvPicPr>
          <p:nvPr/>
        </p:nvPicPr>
        <p:blipFill>
          <a:blip r:embed="rId3" cstate="print">
            <a:clrChange>
              <a:clrFrom>
                <a:srgbClr val="FFFFFF"/>
              </a:clrFrom>
              <a:clrTo>
                <a:srgbClr val="FFFFFF">
                  <a:alpha val="0"/>
                </a:srgbClr>
              </a:clrTo>
            </a:clrChange>
          </a:blip>
          <a:srcRect l="3989"/>
          <a:stretch>
            <a:fillRect/>
          </a:stretch>
        </p:blipFill>
        <p:spPr bwMode="auto">
          <a:xfrm>
            <a:off x="0" y="1333500"/>
            <a:ext cx="5043488" cy="5372100"/>
          </a:xfrm>
          <a:prstGeom prst="rect">
            <a:avLst/>
          </a:prstGeom>
          <a:noFill/>
          <a:ln w="9525">
            <a:noFill/>
            <a:miter lim="800000"/>
            <a:headEnd/>
            <a:tailEnd/>
          </a:ln>
        </p:spPr>
      </p:pic>
      <p:sp>
        <p:nvSpPr>
          <p:cNvPr id="11270" name="TextBox 8"/>
          <p:cNvSpPr txBox="1">
            <a:spLocks noChangeArrowheads="1"/>
          </p:cNvSpPr>
          <p:nvPr/>
        </p:nvSpPr>
        <p:spPr bwMode="auto">
          <a:xfrm>
            <a:off x="5010150" y="1543877"/>
            <a:ext cx="3790950" cy="830997"/>
          </a:xfrm>
          <a:prstGeom prst="rect">
            <a:avLst/>
          </a:prstGeom>
          <a:noFill/>
          <a:ln w="9525">
            <a:noFill/>
            <a:miter lim="800000"/>
            <a:headEnd/>
            <a:tailEnd/>
          </a:ln>
        </p:spPr>
        <p:txBody>
          <a:bodyPr wrap="square">
            <a:spAutoFit/>
          </a:bodyPr>
          <a:lstStyle/>
          <a:p>
            <a:pPr algn="ctr"/>
            <a:r>
              <a:rPr lang="en-US" sz="1600" dirty="0"/>
              <a:t>Average amplitude and contrast for audio and op-vibe tests, </a:t>
            </a:r>
            <a:br>
              <a:rPr lang="en-US" sz="1600" dirty="0"/>
            </a:br>
            <a:r>
              <a:rPr lang="en-US" sz="1600" dirty="0"/>
              <a:t>versus test number</a:t>
            </a:r>
          </a:p>
        </p:txBody>
      </p:sp>
      <p:grpSp>
        <p:nvGrpSpPr>
          <p:cNvPr id="2" name="Group 23"/>
          <p:cNvGrpSpPr>
            <a:grpSpLocks/>
          </p:cNvGrpSpPr>
          <p:nvPr/>
        </p:nvGrpSpPr>
        <p:grpSpPr bwMode="auto">
          <a:xfrm>
            <a:off x="4657725" y="2486025"/>
            <a:ext cx="4333875" cy="3609975"/>
            <a:chOff x="4657725" y="2486025"/>
            <a:chExt cx="4333875" cy="3609975"/>
          </a:xfrm>
        </p:grpSpPr>
        <p:grpSp>
          <p:nvGrpSpPr>
            <p:cNvPr id="3" name="Group 15"/>
            <p:cNvGrpSpPr>
              <a:grpSpLocks/>
            </p:cNvGrpSpPr>
            <p:nvPr/>
          </p:nvGrpSpPr>
          <p:grpSpPr bwMode="auto">
            <a:xfrm>
              <a:off x="5371735" y="3228975"/>
              <a:ext cx="3067366" cy="731281"/>
              <a:chOff x="5372100" y="3076576"/>
              <a:chExt cx="3067050" cy="731281"/>
            </a:xfrm>
          </p:grpSpPr>
          <p:sp>
            <p:nvSpPr>
              <p:cNvPr id="11280" name="Oval 9"/>
              <p:cNvSpPr>
                <a:spLocks noChangeArrowheads="1"/>
              </p:cNvSpPr>
              <p:nvPr/>
            </p:nvSpPr>
            <p:spPr bwMode="auto">
              <a:xfrm>
                <a:off x="5372100" y="3076576"/>
                <a:ext cx="352425" cy="323850"/>
              </a:xfrm>
              <a:prstGeom prst="ellipse">
                <a:avLst/>
              </a:prstGeom>
              <a:noFill/>
              <a:ln w="9525" algn="ctr">
                <a:solidFill>
                  <a:schemeClr val="tx1"/>
                </a:solidFill>
                <a:round/>
                <a:headEnd/>
                <a:tailEnd/>
              </a:ln>
            </p:spPr>
            <p:txBody>
              <a:bodyPr/>
              <a:lstStyle/>
              <a:p>
                <a:endParaRPr lang="en-US"/>
              </a:p>
            </p:txBody>
          </p:sp>
          <p:sp>
            <p:nvSpPr>
              <p:cNvPr id="11281" name="Oval 10"/>
              <p:cNvSpPr>
                <a:spLocks noChangeArrowheads="1"/>
              </p:cNvSpPr>
              <p:nvPr/>
            </p:nvSpPr>
            <p:spPr bwMode="auto">
              <a:xfrm>
                <a:off x="5876925" y="3076576"/>
                <a:ext cx="352425" cy="323850"/>
              </a:xfrm>
              <a:prstGeom prst="ellipse">
                <a:avLst/>
              </a:prstGeom>
              <a:noFill/>
              <a:ln w="9525" algn="ctr">
                <a:solidFill>
                  <a:schemeClr val="tx1"/>
                </a:solidFill>
                <a:round/>
                <a:headEnd/>
                <a:tailEnd/>
              </a:ln>
            </p:spPr>
            <p:txBody>
              <a:bodyPr/>
              <a:lstStyle/>
              <a:p>
                <a:endParaRPr lang="en-US"/>
              </a:p>
            </p:txBody>
          </p:sp>
          <p:sp>
            <p:nvSpPr>
              <p:cNvPr id="11282" name="Oval 11"/>
              <p:cNvSpPr>
                <a:spLocks noChangeArrowheads="1"/>
              </p:cNvSpPr>
              <p:nvPr/>
            </p:nvSpPr>
            <p:spPr bwMode="auto">
              <a:xfrm>
                <a:off x="8086725" y="3162301"/>
                <a:ext cx="352425" cy="323850"/>
              </a:xfrm>
              <a:prstGeom prst="ellipse">
                <a:avLst/>
              </a:prstGeom>
              <a:noFill/>
              <a:ln w="9525" algn="ctr">
                <a:solidFill>
                  <a:schemeClr val="tx1"/>
                </a:solidFill>
                <a:round/>
                <a:headEnd/>
                <a:tailEnd/>
              </a:ln>
            </p:spPr>
            <p:txBody>
              <a:bodyPr/>
              <a:lstStyle/>
              <a:p>
                <a:endParaRPr lang="en-US"/>
              </a:p>
            </p:txBody>
          </p:sp>
          <p:sp>
            <p:nvSpPr>
              <p:cNvPr id="11283" name="TextBox 12"/>
              <p:cNvSpPr txBox="1">
                <a:spLocks noChangeArrowheads="1"/>
              </p:cNvSpPr>
              <p:nvPr/>
            </p:nvSpPr>
            <p:spPr bwMode="auto">
              <a:xfrm>
                <a:off x="5399624" y="3343275"/>
                <a:ext cx="300082" cy="369332"/>
              </a:xfrm>
              <a:prstGeom prst="rect">
                <a:avLst/>
              </a:prstGeom>
              <a:noFill/>
              <a:ln w="9525">
                <a:noFill/>
                <a:miter lim="800000"/>
                <a:headEnd/>
                <a:tailEnd/>
              </a:ln>
            </p:spPr>
            <p:txBody>
              <a:bodyPr wrap="none">
                <a:spAutoFit/>
              </a:bodyPr>
              <a:lstStyle/>
              <a:p>
                <a:r>
                  <a:rPr lang="en-US"/>
                  <a:t>x</a:t>
                </a:r>
              </a:p>
            </p:txBody>
          </p:sp>
          <p:sp>
            <p:nvSpPr>
              <p:cNvPr id="11284" name="TextBox 13"/>
              <p:cNvSpPr txBox="1">
                <a:spLocks noChangeArrowheads="1"/>
              </p:cNvSpPr>
              <p:nvPr/>
            </p:nvSpPr>
            <p:spPr bwMode="auto">
              <a:xfrm>
                <a:off x="5913974" y="3343275"/>
                <a:ext cx="300082" cy="369332"/>
              </a:xfrm>
              <a:prstGeom prst="rect">
                <a:avLst/>
              </a:prstGeom>
              <a:noFill/>
              <a:ln w="9525">
                <a:noFill/>
                <a:miter lim="800000"/>
                <a:headEnd/>
                <a:tailEnd/>
              </a:ln>
            </p:spPr>
            <p:txBody>
              <a:bodyPr wrap="none">
                <a:spAutoFit/>
              </a:bodyPr>
              <a:lstStyle/>
              <a:p>
                <a:r>
                  <a:rPr lang="en-US"/>
                  <a:t>y</a:t>
                </a:r>
              </a:p>
            </p:txBody>
          </p:sp>
          <p:sp>
            <p:nvSpPr>
              <p:cNvPr id="11285" name="TextBox 14"/>
              <p:cNvSpPr txBox="1">
                <a:spLocks noChangeArrowheads="1"/>
              </p:cNvSpPr>
              <p:nvPr/>
            </p:nvSpPr>
            <p:spPr bwMode="auto">
              <a:xfrm>
                <a:off x="8095199" y="3438525"/>
                <a:ext cx="300082" cy="369332"/>
              </a:xfrm>
              <a:prstGeom prst="rect">
                <a:avLst/>
              </a:prstGeom>
              <a:noFill/>
              <a:ln w="9525">
                <a:noFill/>
                <a:miter lim="800000"/>
                <a:headEnd/>
                <a:tailEnd/>
              </a:ln>
            </p:spPr>
            <p:txBody>
              <a:bodyPr wrap="none">
                <a:spAutoFit/>
              </a:bodyPr>
              <a:lstStyle/>
              <a:p>
                <a:r>
                  <a:rPr lang="en-US"/>
                  <a:t>z</a:t>
                </a:r>
              </a:p>
            </p:txBody>
          </p:sp>
        </p:grpSp>
        <p:sp>
          <p:nvSpPr>
            <p:cNvPr id="11273" name="Oval 24"/>
            <p:cNvSpPr>
              <a:spLocks noChangeArrowheads="1"/>
            </p:cNvSpPr>
            <p:nvPr/>
          </p:nvSpPr>
          <p:spPr bwMode="auto">
            <a:xfrm>
              <a:off x="5362209" y="4905375"/>
              <a:ext cx="352461" cy="323850"/>
            </a:xfrm>
            <a:prstGeom prst="ellipse">
              <a:avLst/>
            </a:prstGeom>
            <a:noFill/>
            <a:ln w="9525" algn="ctr">
              <a:solidFill>
                <a:schemeClr val="tx1"/>
              </a:solidFill>
              <a:round/>
              <a:headEnd/>
              <a:tailEnd/>
            </a:ln>
          </p:spPr>
          <p:txBody>
            <a:bodyPr/>
            <a:lstStyle/>
            <a:p>
              <a:endParaRPr lang="en-US"/>
            </a:p>
          </p:txBody>
        </p:sp>
        <p:sp>
          <p:nvSpPr>
            <p:cNvPr id="11274" name="Oval 25"/>
            <p:cNvSpPr>
              <a:spLocks noChangeArrowheads="1"/>
            </p:cNvSpPr>
            <p:nvPr/>
          </p:nvSpPr>
          <p:spPr bwMode="auto">
            <a:xfrm>
              <a:off x="5876612" y="4886325"/>
              <a:ext cx="352461" cy="323850"/>
            </a:xfrm>
            <a:prstGeom prst="ellipse">
              <a:avLst/>
            </a:prstGeom>
            <a:noFill/>
            <a:ln w="9525" algn="ctr">
              <a:solidFill>
                <a:schemeClr val="tx1"/>
              </a:solidFill>
              <a:round/>
              <a:headEnd/>
              <a:tailEnd/>
            </a:ln>
          </p:spPr>
          <p:txBody>
            <a:bodyPr/>
            <a:lstStyle/>
            <a:p>
              <a:endParaRPr lang="en-US"/>
            </a:p>
          </p:txBody>
        </p:sp>
        <p:sp>
          <p:nvSpPr>
            <p:cNvPr id="11275" name="Oval 26"/>
            <p:cNvSpPr>
              <a:spLocks noChangeArrowheads="1"/>
            </p:cNvSpPr>
            <p:nvPr/>
          </p:nvSpPr>
          <p:spPr bwMode="auto">
            <a:xfrm>
              <a:off x="8124739" y="4857750"/>
              <a:ext cx="352461" cy="323850"/>
            </a:xfrm>
            <a:prstGeom prst="ellipse">
              <a:avLst/>
            </a:prstGeom>
            <a:noFill/>
            <a:ln w="9525" algn="ctr">
              <a:solidFill>
                <a:schemeClr val="tx1"/>
              </a:solidFill>
              <a:round/>
              <a:headEnd/>
              <a:tailEnd/>
            </a:ln>
          </p:spPr>
          <p:txBody>
            <a:bodyPr/>
            <a:lstStyle/>
            <a:p>
              <a:endParaRPr lang="en-US"/>
            </a:p>
          </p:txBody>
        </p:sp>
        <p:sp>
          <p:nvSpPr>
            <p:cNvPr id="11276" name="TextBox 27"/>
            <p:cNvSpPr txBox="1">
              <a:spLocks noChangeArrowheads="1"/>
            </p:cNvSpPr>
            <p:nvPr/>
          </p:nvSpPr>
          <p:spPr bwMode="auto">
            <a:xfrm>
              <a:off x="5408788" y="4486274"/>
              <a:ext cx="300113" cy="369332"/>
            </a:xfrm>
            <a:prstGeom prst="rect">
              <a:avLst/>
            </a:prstGeom>
            <a:noFill/>
            <a:ln w="9525">
              <a:noFill/>
              <a:miter lim="800000"/>
              <a:headEnd/>
              <a:tailEnd/>
            </a:ln>
          </p:spPr>
          <p:txBody>
            <a:bodyPr wrap="none">
              <a:spAutoFit/>
            </a:bodyPr>
            <a:lstStyle/>
            <a:p>
              <a:r>
                <a:rPr lang="en-US"/>
                <a:t>x</a:t>
              </a:r>
            </a:p>
          </p:txBody>
        </p:sp>
        <p:sp>
          <p:nvSpPr>
            <p:cNvPr id="11277" name="TextBox 28"/>
            <p:cNvSpPr txBox="1">
              <a:spLocks noChangeArrowheads="1"/>
            </p:cNvSpPr>
            <p:nvPr/>
          </p:nvSpPr>
          <p:spPr bwMode="auto">
            <a:xfrm>
              <a:off x="5904139" y="4495799"/>
              <a:ext cx="300113" cy="369332"/>
            </a:xfrm>
            <a:prstGeom prst="rect">
              <a:avLst/>
            </a:prstGeom>
            <a:noFill/>
            <a:ln w="9525">
              <a:noFill/>
              <a:miter lim="800000"/>
              <a:headEnd/>
              <a:tailEnd/>
            </a:ln>
          </p:spPr>
          <p:txBody>
            <a:bodyPr wrap="none">
              <a:spAutoFit/>
            </a:bodyPr>
            <a:lstStyle/>
            <a:p>
              <a:r>
                <a:rPr lang="en-US"/>
                <a:t>y</a:t>
              </a:r>
            </a:p>
          </p:txBody>
        </p:sp>
        <p:sp>
          <p:nvSpPr>
            <p:cNvPr id="11278" name="TextBox 29"/>
            <p:cNvSpPr txBox="1">
              <a:spLocks noChangeArrowheads="1"/>
            </p:cNvSpPr>
            <p:nvPr/>
          </p:nvSpPr>
          <p:spPr bwMode="auto">
            <a:xfrm>
              <a:off x="8171318" y="4562474"/>
              <a:ext cx="300113" cy="369332"/>
            </a:xfrm>
            <a:prstGeom prst="rect">
              <a:avLst/>
            </a:prstGeom>
            <a:noFill/>
            <a:ln w="9525">
              <a:noFill/>
              <a:miter lim="800000"/>
              <a:headEnd/>
              <a:tailEnd/>
            </a:ln>
          </p:spPr>
          <p:txBody>
            <a:bodyPr wrap="none">
              <a:spAutoFit/>
            </a:bodyPr>
            <a:lstStyle/>
            <a:p>
              <a:r>
                <a:rPr lang="en-US"/>
                <a:t>z</a:t>
              </a:r>
            </a:p>
          </p:txBody>
        </p:sp>
        <p:pic>
          <p:nvPicPr>
            <p:cNvPr id="11279" name="Picture 23" descr="\\aerobus3\Users7$\stucker\My Documents\OAWL\vibe analysis\average_Amp_contrast.png"/>
            <p:cNvPicPr>
              <a:picLocks noChangeAspect="1" noChangeArrowheads="1"/>
            </p:cNvPicPr>
            <p:nvPr/>
          </p:nvPicPr>
          <p:blipFill>
            <a:blip r:embed="rId4" cstate="print">
              <a:clrChange>
                <a:clrFrom>
                  <a:srgbClr val="FFFFFF"/>
                </a:clrFrom>
                <a:clrTo>
                  <a:srgbClr val="FFFFFF">
                    <a:alpha val="0"/>
                  </a:srgbClr>
                </a:clrTo>
              </a:clrChange>
            </a:blip>
            <a:srcRect l="2222" r="5859"/>
            <a:stretch>
              <a:fillRect/>
            </a:stretch>
          </p:blipFill>
          <p:spPr bwMode="auto">
            <a:xfrm>
              <a:off x="4657725" y="2486025"/>
              <a:ext cx="4333875" cy="3609975"/>
            </a:xfrm>
            <a:prstGeom prst="rect">
              <a:avLst/>
            </a:prstGeom>
            <a:noFill/>
            <a:ln w="9525">
              <a:noFill/>
              <a:miter lim="800000"/>
              <a:headEnd/>
              <a:tailEnd/>
            </a:ln>
          </p:spPr>
        </p:pic>
      </p:grpSp>
      <p:pic>
        <p:nvPicPr>
          <p:cNvPr id="21" name="Picture 32" descr="NASA-logo1"/>
          <p:cNvPicPr>
            <a:picLocks noChangeAspect="1" noChangeArrowheads="1"/>
          </p:cNvPicPr>
          <p:nvPr/>
        </p:nvPicPr>
        <p:blipFill>
          <a:blip r:embed="rId5" cstate="print"/>
          <a:srcRect/>
          <a:stretch>
            <a:fillRect/>
          </a:stretch>
        </p:blipFill>
        <p:spPr bwMode="auto">
          <a:xfrm>
            <a:off x="7281863" y="134938"/>
            <a:ext cx="941387" cy="833437"/>
          </a:xfrm>
          <a:prstGeom prst="rect">
            <a:avLst/>
          </a:prstGeom>
          <a:noFill/>
        </p:spPr>
      </p:pic>
      <p:cxnSp>
        <p:nvCxnSpPr>
          <p:cNvPr id="23" name="Straight Arrow Connector 22"/>
          <p:cNvCxnSpPr>
            <a:stCxn id="24" idx="0"/>
          </p:cNvCxnSpPr>
          <p:nvPr/>
        </p:nvCxnSpPr>
        <p:spPr bwMode="auto">
          <a:xfrm rot="5400000" flipH="1" flipV="1">
            <a:off x="7443531" y="5691274"/>
            <a:ext cx="371475" cy="190329"/>
          </a:xfrm>
          <a:prstGeom prst="straightConnector1">
            <a:avLst/>
          </a:prstGeom>
          <a:noFill/>
          <a:ln w="9525" cap="flat" cmpd="sng" algn="ctr">
            <a:solidFill>
              <a:schemeClr val="tx1"/>
            </a:solidFill>
            <a:prstDash val="solid"/>
            <a:round/>
            <a:headEnd type="none" w="med" len="med"/>
            <a:tailEnd type="arrow"/>
          </a:ln>
          <a:effectLst/>
        </p:spPr>
      </p:cxnSp>
      <p:sp>
        <p:nvSpPr>
          <p:cNvPr id="24" name="TextBox 23"/>
          <p:cNvSpPr txBox="1"/>
          <p:nvPr/>
        </p:nvSpPr>
        <p:spPr>
          <a:xfrm>
            <a:off x="5924208" y="5972175"/>
            <a:ext cx="3219792" cy="646331"/>
          </a:xfrm>
          <a:prstGeom prst="rect">
            <a:avLst/>
          </a:prstGeom>
          <a:noFill/>
        </p:spPr>
        <p:txBody>
          <a:bodyPr wrap="none" rtlCol="0">
            <a:spAutoFit/>
          </a:bodyPr>
          <a:lstStyle/>
          <a:p>
            <a:r>
              <a:rPr lang="en-US" sz="1800" dirty="0" smtClean="0"/>
              <a:t>Taxi, Take-off and Landing</a:t>
            </a:r>
          </a:p>
          <a:p>
            <a:r>
              <a:rPr lang="en-US" sz="1800" dirty="0" smtClean="0"/>
              <a:t>Vibe levels: </a:t>
            </a:r>
            <a:r>
              <a:rPr lang="en-US" sz="1800" i="1" dirty="0" smtClean="0"/>
              <a:t>still operational</a:t>
            </a:r>
            <a:endParaRPr lang="en-US" sz="1800" i="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2530" name="Rectangle 2"/>
          <p:cNvSpPr>
            <a:spLocks noGrp="1" noChangeArrowheads="1"/>
          </p:cNvSpPr>
          <p:nvPr>
            <p:ph type="title"/>
          </p:nvPr>
        </p:nvSpPr>
        <p:spPr>
          <a:xfrm>
            <a:off x="2182446" y="127000"/>
            <a:ext cx="6102350" cy="763588"/>
          </a:xfrm>
        </p:spPr>
        <p:txBody>
          <a:bodyPr/>
          <a:lstStyle/>
          <a:p>
            <a:r>
              <a:rPr lang="en-US" dirty="0" smtClean="0"/>
              <a:t>Integrated </a:t>
            </a:r>
            <a:r>
              <a:rPr lang="en-US" dirty="0"/>
              <a:t>Model Process Developed at BATC</a:t>
            </a:r>
          </a:p>
        </p:txBody>
      </p:sp>
      <p:sp>
        <p:nvSpPr>
          <p:cNvPr id="2582531" name="Rectangle 3"/>
          <p:cNvSpPr>
            <a:spLocks noGrp="1" noChangeArrowheads="1"/>
          </p:cNvSpPr>
          <p:nvPr>
            <p:ph type="body" idx="1"/>
          </p:nvPr>
        </p:nvSpPr>
        <p:spPr>
          <a:xfrm>
            <a:off x="123825" y="1238250"/>
            <a:ext cx="2209800" cy="3067050"/>
          </a:xfrm>
          <a:solidFill>
            <a:srgbClr val="EAEAEA"/>
          </a:solidFill>
        </p:spPr>
        <p:txBody>
          <a:bodyPr/>
          <a:lstStyle/>
          <a:p>
            <a:pPr>
              <a:lnSpc>
                <a:spcPct val="90000"/>
              </a:lnSpc>
            </a:pPr>
            <a:r>
              <a:rPr lang="en-US" sz="1600" u="sng" dirty="0"/>
              <a:t>Goals:</a:t>
            </a:r>
          </a:p>
          <a:p>
            <a:pPr lvl="1">
              <a:lnSpc>
                <a:spcPct val="90000"/>
              </a:lnSpc>
            </a:pPr>
            <a:r>
              <a:rPr lang="en-US" sz="1400" dirty="0"/>
              <a:t>&lt;6 nm (0.11 </a:t>
            </a:r>
            <a:r>
              <a:rPr lang="en-US" sz="1400" dirty="0" err="1"/>
              <a:t>rad</a:t>
            </a:r>
            <a:r>
              <a:rPr lang="en-US" sz="1400" dirty="0"/>
              <a:t> phase error) vibration induced noise), </a:t>
            </a:r>
            <a:r>
              <a:rPr lang="en-US" sz="1400" dirty="0" smtClean="0"/>
              <a:t>30 </a:t>
            </a:r>
            <a:r>
              <a:rPr lang="en-US" sz="1400" dirty="0"/>
              <a:t>nm </a:t>
            </a:r>
            <a:r>
              <a:rPr lang="en-US" sz="1400" dirty="0" err="1"/>
              <a:t>accep</a:t>
            </a:r>
            <a:r>
              <a:rPr lang="en-US" sz="1400" dirty="0"/>
              <a:t>.</a:t>
            </a:r>
          </a:p>
          <a:p>
            <a:pPr lvl="1">
              <a:lnSpc>
                <a:spcPct val="90000"/>
              </a:lnSpc>
            </a:pPr>
            <a:r>
              <a:rPr lang="en-US" sz="1400" dirty="0"/>
              <a:t>&lt;5% visibility reduction due to </a:t>
            </a:r>
            <a:r>
              <a:rPr lang="en-US" sz="1400" dirty="0" err="1"/>
              <a:t>thermoelastic</a:t>
            </a:r>
            <a:r>
              <a:rPr lang="en-US" sz="1400" dirty="0"/>
              <a:t> distortions.</a:t>
            </a:r>
          </a:p>
          <a:p>
            <a:pPr>
              <a:lnSpc>
                <a:spcPct val="90000"/>
              </a:lnSpc>
            </a:pPr>
            <a:r>
              <a:rPr lang="en-US" sz="1600" u="sng" dirty="0"/>
              <a:t>Main system modeling outputs</a:t>
            </a:r>
          </a:p>
          <a:p>
            <a:pPr lvl="1">
              <a:lnSpc>
                <a:spcPct val="90000"/>
              </a:lnSpc>
            </a:pPr>
            <a:r>
              <a:rPr lang="en-US" sz="1400" dirty="0"/>
              <a:t>Fringe visibility</a:t>
            </a:r>
          </a:p>
          <a:p>
            <a:pPr lvl="1">
              <a:lnSpc>
                <a:spcPct val="90000"/>
              </a:lnSpc>
            </a:pPr>
            <a:r>
              <a:rPr lang="en-US" sz="1400" dirty="0"/>
              <a:t>Phase noise</a:t>
            </a:r>
          </a:p>
        </p:txBody>
      </p:sp>
      <p:grpSp>
        <p:nvGrpSpPr>
          <p:cNvPr id="2" name="Group 17"/>
          <p:cNvGrpSpPr>
            <a:grpSpLocks/>
          </p:cNvGrpSpPr>
          <p:nvPr/>
        </p:nvGrpSpPr>
        <p:grpSpPr bwMode="auto">
          <a:xfrm>
            <a:off x="2552700" y="1228725"/>
            <a:ext cx="6438900" cy="5240338"/>
            <a:chOff x="1560" y="912"/>
            <a:chExt cx="4056" cy="3301"/>
          </a:xfrm>
        </p:grpSpPr>
        <p:sp>
          <p:nvSpPr>
            <p:cNvPr id="2582533" name="Freeform 5"/>
            <p:cNvSpPr>
              <a:spLocks/>
            </p:cNvSpPr>
            <p:nvPr/>
          </p:nvSpPr>
          <p:spPr bwMode="auto">
            <a:xfrm>
              <a:off x="1584" y="1776"/>
              <a:ext cx="3888" cy="1440"/>
            </a:xfrm>
            <a:custGeom>
              <a:avLst/>
              <a:gdLst/>
              <a:ahLst/>
              <a:cxnLst>
                <a:cxn ang="0">
                  <a:pos x="4416" y="0"/>
                </a:cxn>
                <a:cxn ang="0">
                  <a:pos x="4608" y="0"/>
                </a:cxn>
                <a:cxn ang="0">
                  <a:pos x="4608" y="672"/>
                </a:cxn>
                <a:cxn ang="0">
                  <a:pos x="0" y="672"/>
                </a:cxn>
                <a:cxn ang="0">
                  <a:pos x="0" y="1584"/>
                </a:cxn>
                <a:cxn ang="0">
                  <a:pos x="96" y="1584"/>
                </a:cxn>
              </a:cxnLst>
              <a:rect l="0" t="0" r="r" b="b"/>
              <a:pathLst>
                <a:path w="4608" h="1584">
                  <a:moveTo>
                    <a:pt x="4416" y="0"/>
                  </a:moveTo>
                  <a:lnTo>
                    <a:pt x="4608" y="0"/>
                  </a:lnTo>
                  <a:lnTo>
                    <a:pt x="4608" y="672"/>
                  </a:lnTo>
                  <a:lnTo>
                    <a:pt x="0" y="672"/>
                  </a:lnTo>
                  <a:lnTo>
                    <a:pt x="0" y="1584"/>
                  </a:lnTo>
                  <a:lnTo>
                    <a:pt x="96" y="1584"/>
                  </a:lnTo>
                </a:path>
              </a:pathLst>
            </a:custGeom>
            <a:noFill/>
            <a:ln w="28575" cap="flat" cmpd="sng">
              <a:solidFill>
                <a:srgbClr val="0000FF"/>
              </a:solidFill>
              <a:prstDash val="dash"/>
              <a:round/>
              <a:headEnd type="none" w="med" len="med"/>
              <a:tailEnd type="triangle" w="med" len="med"/>
            </a:ln>
            <a:effectLst/>
          </p:spPr>
          <p:txBody>
            <a:bodyPr anchor="ctr">
              <a:spAutoFit/>
            </a:bodyPr>
            <a:lstStyle/>
            <a:p>
              <a:endParaRPr lang="en-US"/>
            </a:p>
          </p:txBody>
        </p:sp>
        <p:grpSp>
          <p:nvGrpSpPr>
            <p:cNvPr id="3" name="Group 15"/>
            <p:cNvGrpSpPr>
              <a:grpSpLocks/>
            </p:cNvGrpSpPr>
            <p:nvPr/>
          </p:nvGrpSpPr>
          <p:grpSpPr bwMode="auto">
            <a:xfrm>
              <a:off x="1560" y="912"/>
              <a:ext cx="4056" cy="3301"/>
              <a:chOff x="1560" y="912"/>
              <a:chExt cx="4056" cy="3301"/>
            </a:xfrm>
          </p:grpSpPr>
          <p:pic>
            <p:nvPicPr>
              <p:cNvPr id="2582532" name="Picture 4" descr="OAC_process1"/>
              <p:cNvPicPr>
                <a:picLocks noChangeAspect="1" noChangeArrowheads="1"/>
              </p:cNvPicPr>
              <p:nvPr/>
            </p:nvPicPr>
            <p:blipFill>
              <a:blip r:embed="rId3" cstate="print"/>
              <a:srcRect/>
              <a:stretch>
                <a:fillRect/>
              </a:stretch>
            </p:blipFill>
            <p:spPr bwMode="auto">
              <a:xfrm>
                <a:off x="1776" y="912"/>
                <a:ext cx="3677" cy="1454"/>
              </a:xfrm>
              <a:prstGeom prst="rect">
                <a:avLst/>
              </a:prstGeom>
              <a:noFill/>
            </p:spPr>
          </p:pic>
          <p:pic>
            <p:nvPicPr>
              <p:cNvPr id="2582534" name="Picture 6" descr="OAC_process2"/>
              <p:cNvPicPr>
                <a:picLocks noChangeAspect="1" noChangeArrowheads="1"/>
              </p:cNvPicPr>
              <p:nvPr/>
            </p:nvPicPr>
            <p:blipFill>
              <a:blip r:embed="rId4" cstate="print"/>
              <a:srcRect/>
              <a:stretch>
                <a:fillRect/>
              </a:stretch>
            </p:blipFill>
            <p:spPr bwMode="auto">
              <a:xfrm>
                <a:off x="1680" y="2592"/>
                <a:ext cx="3936" cy="1514"/>
              </a:xfrm>
              <a:prstGeom prst="rect">
                <a:avLst/>
              </a:prstGeom>
              <a:noFill/>
            </p:spPr>
          </p:pic>
          <p:sp>
            <p:nvSpPr>
              <p:cNvPr id="2582535" name="Text Box 7"/>
              <p:cNvSpPr txBox="1">
                <a:spLocks noChangeArrowheads="1"/>
              </p:cNvSpPr>
              <p:nvPr/>
            </p:nvSpPr>
            <p:spPr bwMode="auto">
              <a:xfrm>
                <a:off x="1560" y="1081"/>
                <a:ext cx="796" cy="192"/>
              </a:xfrm>
              <a:prstGeom prst="rect">
                <a:avLst/>
              </a:prstGeom>
              <a:noFill/>
              <a:ln w="38100" algn="ctr">
                <a:noFill/>
                <a:miter lim="800000"/>
                <a:headEnd/>
                <a:tailEnd/>
              </a:ln>
              <a:effectLst/>
            </p:spPr>
            <p:txBody>
              <a:bodyPr>
                <a:spAutoFit/>
              </a:bodyPr>
              <a:lstStyle/>
              <a:p>
                <a:pPr defTabSz="1019175" eaLnBrk="1" hangingPunct="1">
                  <a:spcBef>
                    <a:spcPct val="50000"/>
                  </a:spcBef>
                </a:pPr>
                <a:r>
                  <a:rPr lang="en-US" sz="1400">
                    <a:solidFill>
                      <a:srgbClr val="FF3300"/>
                    </a:solidFill>
                  </a:rPr>
                  <a:t>Code V</a:t>
                </a:r>
              </a:p>
            </p:txBody>
          </p:sp>
          <p:sp>
            <p:nvSpPr>
              <p:cNvPr id="2582536" name="Line 8"/>
              <p:cNvSpPr>
                <a:spLocks noChangeShapeType="1"/>
              </p:cNvSpPr>
              <p:nvPr/>
            </p:nvSpPr>
            <p:spPr bwMode="auto">
              <a:xfrm>
                <a:off x="1799" y="1243"/>
                <a:ext cx="175" cy="491"/>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2582537" name="Text Box 9"/>
              <p:cNvSpPr txBox="1">
                <a:spLocks noChangeArrowheads="1"/>
              </p:cNvSpPr>
              <p:nvPr/>
            </p:nvSpPr>
            <p:spPr bwMode="auto">
              <a:xfrm>
                <a:off x="2142" y="1094"/>
                <a:ext cx="796" cy="192"/>
              </a:xfrm>
              <a:prstGeom prst="rect">
                <a:avLst/>
              </a:prstGeom>
              <a:noFill/>
              <a:ln w="38100" algn="ctr">
                <a:noFill/>
                <a:miter lim="800000"/>
                <a:headEnd/>
                <a:tailEnd/>
              </a:ln>
              <a:effectLst/>
            </p:spPr>
            <p:txBody>
              <a:bodyPr>
                <a:spAutoFit/>
              </a:bodyPr>
              <a:lstStyle/>
              <a:p>
                <a:pPr defTabSz="1019175" eaLnBrk="1" hangingPunct="1">
                  <a:spcBef>
                    <a:spcPct val="50000"/>
                  </a:spcBef>
                </a:pPr>
                <a:r>
                  <a:rPr lang="en-US" sz="1400">
                    <a:solidFill>
                      <a:srgbClr val="FF3300"/>
                    </a:solidFill>
                  </a:rPr>
                  <a:t>SolidWorks</a:t>
                </a:r>
              </a:p>
            </p:txBody>
          </p:sp>
          <p:sp>
            <p:nvSpPr>
              <p:cNvPr id="2582538" name="Line 10"/>
              <p:cNvSpPr>
                <a:spLocks noChangeShapeType="1"/>
              </p:cNvSpPr>
              <p:nvPr/>
            </p:nvSpPr>
            <p:spPr bwMode="auto">
              <a:xfrm>
                <a:off x="2712" y="1268"/>
                <a:ext cx="168" cy="479"/>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2582539" name="Text Box 11"/>
              <p:cNvSpPr txBox="1">
                <a:spLocks noChangeArrowheads="1"/>
              </p:cNvSpPr>
              <p:nvPr/>
            </p:nvSpPr>
            <p:spPr bwMode="auto">
              <a:xfrm>
                <a:off x="3754" y="2008"/>
                <a:ext cx="796" cy="192"/>
              </a:xfrm>
              <a:prstGeom prst="rect">
                <a:avLst/>
              </a:prstGeom>
              <a:noFill/>
              <a:ln w="38100" algn="ctr">
                <a:noFill/>
                <a:miter lim="800000"/>
                <a:headEnd/>
                <a:tailEnd/>
              </a:ln>
              <a:effectLst/>
            </p:spPr>
            <p:txBody>
              <a:bodyPr>
                <a:spAutoFit/>
              </a:bodyPr>
              <a:lstStyle/>
              <a:p>
                <a:pPr defTabSz="1019175" eaLnBrk="1" hangingPunct="1">
                  <a:spcBef>
                    <a:spcPct val="50000"/>
                  </a:spcBef>
                </a:pPr>
                <a:r>
                  <a:rPr lang="en-US" sz="1400">
                    <a:solidFill>
                      <a:srgbClr val="FF3300"/>
                    </a:solidFill>
                  </a:rPr>
                  <a:t>NASTRAN</a:t>
                </a:r>
              </a:p>
            </p:txBody>
          </p:sp>
          <p:sp>
            <p:nvSpPr>
              <p:cNvPr id="2582540" name="Text Box 12"/>
              <p:cNvSpPr txBox="1">
                <a:spLocks noChangeArrowheads="1"/>
              </p:cNvSpPr>
              <p:nvPr/>
            </p:nvSpPr>
            <p:spPr bwMode="auto">
              <a:xfrm>
                <a:off x="2558" y="4021"/>
                <a:ext cx="776" cy="192"/>
              </a:xfrm>
              <a:prstGeom prst="rect">
                <a:avLst/>
              </a:prstGeom>
              <a:noFill/>
              <a:ln w="9525">
                <a:noFill/>
                <a:miter lim="800000"/>
                <a:headEnd/>
                <a:tailEnd/>
              </a:ln>
              <a:effectLst/>
            </p:spPr>
            <p:txBody>
              <a:bodyPr wrap="none">
                <a:spAutoFit/>
              </a:bodyPr>
              <a:lstStyle/>
              <a:p>
                <a:r>
                  <a:rPr lang="en-US" sz="1400">
                    <a:solidFill>
                      <a:srgbClr val="FF3300"/>
                    </a:solidFill>
                  </a:rPr>
                  <a:t>Aircraft PSD</a:t>
                </a:r>
              </a:p>
            </p:txBody>
          </p:sp>
          <p:sp>
            <p:nvSpPr>
              <p:cNvPr id="2582541" name="Line 13"/>
              <p:cNvSpPr>
                <a:spLocks noChangeShapeType="1"/>
              </p:cNvSpPr>
              <p:nvPr/>
            </p:nvSpPr>
            <p:spPr bwMode="auto">
              <a:xfrm flipV="1">
                <a:off x="3324" y="3972"/>
                <a:ext cx="174" cy="132"/>
              </a:xfrm>
              <a:prstGeom prst="line">
                <a:avLst/>
              </a:prstGeom>
              <a:noFill/>
              <a:ln w="9525">
                <a:solidFill>
                  <a:schemeClr val="tx1"/>
                </a:solidFill>
                <a:round/>
                <a:headEnd/>
                <a:tailEnd type="triangle" w="med" len="med"/>
              </a:ln>
              <a:effectLst/>
            </p:spPr>
            <p:txBody>
              <a:bodyPr wrap="none" anchor="ctr"/>
              <a:lstStyle/>
              <a:p>
                <a:endParaRPr lang="en-US"/>
              </a:p>
            </p:txBody>
          </p:sp>
          <p:sp>
            <p:nvSpPr>
              <p:cNvPr id="2582542" name="Text Box 14"/>
              <p:cNvSpPr txBox="1">
                <a:spLocks noChangeArrowheads="1"/>
              </p:cNvSpPr>
              <p:nvPr/>
            </p:nvSpPr>
            <p:spPr bwMode="auto">
              <a:xfrm>
                <a:off x="4634" y="1309"/>
                <a:ext cx="56" cy="96"/>
              </a:xfrm>
              <a:prstGeom prst="rect">
                <a:avLst/>
              </a:prstGeom>
              <a:solidFill>
                <a:schemeClr val="bg1"/>
              </a:solidFill>
              <a:ln w="9525">
                <a:noFill/>
                <a:miter lim="800000"/>
                <a:headEnd/>
                <a:tailEnd/>
              </a:ln>
              <a:effectLst/>
            </p:spPr>
            <p:txBody>
              <a:bodyPr wrap="none" lIns="9144" tIns="0" rIns="9144" bIns="0">
                <a:spAutoFit/>
              </a:bodyPr>
              <a:lstStyle/>
              <a:p>
                <a:r>
                  <a:rPr lang="en-US" sz="1000"/>
                  <a:t>6</a:t>
                </a:r>
              </a:p>
            </p:txBody>
          </p:sp>
        </p:grpSp>
      </p:grpSp>
      <p:sp>
        <p:nvSpPr>
          <p:cNvPr id="2582544" name="Rectangle 16"/>
          <p:cNvSpPr>
            <a:spLocks noChangeArrowheads="1"/>
          </p:cNvSpPr>
          <p:nvPr/>
        </p:nvSpPr>
        <p:spPr bwMode="auto">
          <a:xfrm>
            <a:off x="71438" y="4532313"/>
            <a:ext cx="2598737" cy="2292350"/>
          </a:xfrm>
          <a:prstGeom prst="rect">
            <a:avLst/>
          </a:prstGeom>
          <a:noFill/>
          <a:ln w="9525">
            <a:noFill/>
            <a:miter lim="800000"/>
            <a:headEnd/>
            <a:tailEnd/>
          </a:ln>
          <a:effectLst/>
        </p:spPr>
        <p:txBody>
          <a:bodyPr anchor="ctr">
            <a:spAutoFit/>
          </a:bodyPr>
          <a:lstStyle/>
          <a:p>
            <a:r>
              <a:rPr lang="en-US" sz="800"/>
              <a:t>References:</a:t>
            </a:r>
          </a:p>
          <a:p>
            <a:endParaRPr lang="en-US" sz="800" b="0"/>
          </a:p>
          <a:p>
            <a:r>
              <a:rPr lang="en-US" sz="800" b="0"/>
              <a:t>M. Lieber, C. Weimer, M. Stephens, R. Demara, “Development of a validated end-to-end model for space-based lidar systems”, in SPIE vol 6681, U.N.Singh, Lidar Remote Sensing for Environmental Monitoring VIII, Aug 2007.</a:t>
            </a:r>
          </a:p>
          <a:p>
            <a:endParaRPr lang="en-US" sz="800" b="0"/>
          </a:p>
          <a:p>
            <a:r>
              <a:rPr lang="en-US" sz="800" b="0"/>
              <a:t>M. Lieber, C. Randall, L. Ayari, N. Schneider, T. Holden, S. Osterman, L. Arboneaux, "System verification of the JMEX mission residual motion requirements with integrated modeling", SPIE 5899, Aug 2005.</a:t>
            </a:r>
          </a:p>
          <a:p>
            <a:endParaRPr lang="en-US" sz="800" b="0"/>
          </a:p>
          <a:p>
            <a:r>
              <a:rPr lang="en-US" sz="800" b="0"/>
              <a:t>M. Lieber, C. Noecker, S. Kilston, “Integrated system modeling for evaluating the coronagraph approach to planet detection”,  SPIE V4860, Aug 2002</a:t>
            </a:r>
          </a:p>
          <a:p>
            <a:endParaRPr lang="en-US" sz="800" b="0">
              <a:latin typeface="Times" pitchFamily="18" charset="0"/>
            </a:endParaRPr>
          </a:p>
        </p:txBody>
      </p:sp>
      <p:sp>
        <p:nvSpPr>
          <p:cNvPr id="19" name="Rectangle 18"/>
          <p:cNvSpPr/>
          <p:nvPr/>
        </p:nvSpPr>
        <p:spPr bwMode="auto">
          <a:xfrm>
            <a:off x="1083075" y="17756"/>
            <a:ext cx="958788" cy="97654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3234" name="Rectangle 2"/>
          <p:cNvSpPr>
            <a:spLocks noGrp="1" noChangeArrowheads="1"/>
          </p:cNvSpPr>
          <p:nvPr>
            <p:ph type="title"/>
          </p:nvPr>
        </p:nvSpPr>
        <p:spPr bwMode="auto">
          <a:xfrm>
            <a:off x="1787525" y="254000"/>
            <a:ext cx="5222875" cy="4968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r>
              <a:rPr lang="en-US" sz="2400"/>
              <a:t>Acknowledgements</a:t>
            </a:r>
          </a:p>
        </p:txBody>
      </p:sp>
      <p:sp>
        <p:nvSpPr>
          <p:cNvPr id="2783235" name="Rectangle 3"/>
          <p:cNvSpPr>
            <a:spLocks noGrp="1" noChangeArrowheads="1"/>
          </p:cNvSpPr>
          <p:nvPr>
            <p:ph type="body" idx="1"/>
          </p:nvPr>
        </p:nvSpPr>
        <p:spPr>
          <a:xfrm>
            <a:off x="381000" y="1079500"/>
            <a:ext cx="8366125" cy="5800725"/>
          </a:xfrm>
        </p:spPr>
        <p:txBody>
          <a:bodyPr/>
          <a:lstStyle/>
          <a:p>
            <a:pPr>
              <a:lnSpc>
                <a:spcPct val="140000"/>
              </a:lnSpc>
              <a:buFont typeface="Wingdings" pitchFamily="2" charset="2"/>
              <a:buNone/>
            </a:pPr>
            <a:r>
              <a:rPr lang="en-US" sz="2000" i="1" u="sng" dirty="0"/>
              <a:t>The </a:t>
            </a:r>
            <a:r>
              <a:rPr lang="en-US" sz="2000" i="1" u="sng" dirty="0" err="1" smtClean="0"/>
              <a:t>OAWL</a:t>
            </a:r>
            <a:r>
              <a:rPr lang="en-US" sz="2000" i="1" u="sng" dirty="0" smtClean="0"/>
              <a:t> </a:t>
            </a:r>
            <a:r>
              <a:rPr lang="en-US" sz="2000" i="1" u="sng" dirty="0"/>
              <a:t>Development Team: </a:t>
            </a:r>
          </a:p>
          <a:p>
            <a:pPr>
              <a:lnSpc>
                <a:spcPct val="140000"/>
              </a:lnSpc>
              <a:buFont typeface="Wingdings" pitchFamily="2" charset="2"/>
              <a:buNone/>
            </a:pPr>
            <a:r>
              <a:rPr lang="en-US" sz="1600" dirty="0"/>
              <a:t>Jim Howell – Systems Engineer, Aircraft lidar specialist, field work specialist</a:t>
            </a:r>
          </a:p>
          <a:p>
            <a:pPr>
              <a:lnSpc>
                <a:spcPct val="140000"/>
              </a:lnSpc>
              <a:buFont typeface="Wingdings" pitchFamily="2" charset="2"/>
              <a:buNone/>
            </a:pPr>
            <a:r>
              <a:rPr lang="en-US" sz="1600" dirty="0"/>
              <a:t>Miro Ostaszewski – Mechanical Engineering</a:t>
            </a:r>
          </a:p>
          <a:p>
            <a:pPr>
              <a:lnSpc>
                <a:spcPct val="140000"/>
              </a:lnSpc>
              <a:buFont typeface="Wingdings" pitchFamily="2" charset="2"/>
              <a:buNone/>
            </a:pPr>
            <a:r>
              <a:rPr lang="en-US" sz="1600" dirty="0"/>
              <a:t>Dina Demara – Software Engineering</a:t>
            </a:r>
          </a:p>
          <a:p>
            <a:pPr>
              <a:lnSpc>
                <a:spcPct val="140000"/>
              </a:lnSpc>
              <a:buFont typeface="Wingdings" pitchFamily="2" charset="2"/>
              <a:buNone/>
            </a:pPr>
            <a:r>
              <a:rPr lang="en-US" sz="1600" dirty="0"/>
              <a:t>Michelle Stephens – Signal Processing, algorithms</a:t>
            </a:r>
          </a:p>
          <a:p>
            <a:pPr>
              <a:lnSpc>
                <a:spcPct val="140000"/>
              </a:lnSpc>
              <a:buFont typeface="Wingdings" pitchFamily="2" charset="2"/>
              <a:buNone/>
            </a:pPr>
            <a:r>
              <a:rPr lang="en-US" sz="1600" dirty="0"/>
              <a:t>Mike Lieber – Integrated system modeling</a:t>
            </a:r>
          </a:p>
          <a:p>
            <a:pPr>
              <a:lnSpc>
                <a:spcPct val="140000"/>
              </a:lnSpc>
              <a:buFont typeface="Wingdings" pitchFamily="2" charset="2"/>
              <a:buNone/>
            </a:pPr>
            <a:r>
              <a:rPr lang="en-US" sz="1600" dirty="0"/>
              <a:t>Kelly Kanizay – Electronics Engineering</a:t>
            </a:r>
          </a:p>
          <a:p>
            <a:pPr>
              <a:lnSpc>
                <a:spcPct val="140000"/>
              </a:lnSpc>
              <a:buFont typeface="Wingdings" pitchFamily="2" charset="2"/>
              <a:buNone/>
            </a:pPr>
            <a:r>
              <a:rPr lang="en-US" sz="1600" dirty="0"/>
              <a:t>Chris Grund – PI system architecture, science/systems/algorithm </a:t>
            </a:r>
            <a:r>
              <a:rPr lang="en-US" sz="1600" dirty="0" smtClean="0"/>
              <a:t>guidance</a:t>
            </a:r>
          </a:p>
          <a:p>
            <a:pPr>
              <a:lnSpc>
                <a:spcPct val="140000"/>
              </a:lnSpc>
              <a:buFont typeface="Wingdings" pitchFamily="2" charset="2"/>
              <a:buNone/>
            </a:pPr>
            <a:r>
              <a:rPr lang="en-US" sz="1600" dirty="0" smtClean="0"/>
              <a:t>Paul Kaptchen - Technician</a:t>
            </a:r>
            <a:endParaRPr lang="en-US" sz="1600" dirty="0"/>
          </a:p>
          <a:p>
            <a:pPr>
              <a:lnSpc>
                <a:spcPct val="140000"/>
              </a:lnSpc>
              <a:buFont typeface="Wingdings" pitchFamily="2" charset="2"/>
              <a:buNone/>
            </a:pPr>
            <a:r>
              <a:rPr lang="en-US" sz="1600" dirty="0"/>
              <a:t>Carl Weimer – Space Lidar </a:t>
            </a:r>
            <a:r>
              <a:rPr lang="en-US" sz="1600" dirty="0" smtClean="0"/>
              <a:t>Consultant</a:t>
            </a:r>
          </a:p>
          <a:p>
            <a:pPr>
              <a:lnSpc>
                <a:spcPct val="140000"/>
              </a:lnSpc>
              <a:buFont typeface="Wingdings" pitchFamily="2" charset="2"/>
              <a:buNone/>
            </a:pPr>
            <a:r>
              <a:rPr lang="en-US" sz="1600" dirty="0" smtClean="0"/>
              <a:t>Sara Tucker – Performance Analysis</a:t>
            </a:r>
            <a:endParaRPr lang="en-US" sz="2000" i="1" dirty="0">
              <a:solidFill>
                <a:schemeClr val="folHlink"/>
              </a:solidFill>
              <a:latin typeface="Arial" charset="0"/>
            </a:endParaRPr>
          </a:p>
          <a:p>
            <a:pPr>
              <a:buFont typeface="Wingdings" pitchFamily="2" charset="2"/>
              <a:buNone/>
            </a:pPr>
            <a:r>
              <a:rPr lang="en-US" sz="2000" i="1" dirty="0" err="1">
                <a:solidFill>
                  <a:schemeClr val="folHlink"/>
                </a:solidFill>
                <a:latin typeface="Arial" charset="0"/>
              </a:rPr>
              <a:t>OAWL</a:t>
            </a:r>
            <a:r>
              <a:rPr lang="en-US" sz="2000" i="1" dirty="0">
                <a:solidFill>
                  <a:schemeClr val="folHlink"/>
                </a:solidFill>
                <a:latin typeface="Arial" charset="0"/>
              </a:rPr>
              <a:t> Lidar system development and flight demo supported by NASA </a:t>
            </a:r>
            <a:r>
              <a:rPr lang="en-US" sz="2000" i="1" dirty="0" err="1">
                <a:solidFill>
                  <a:schemeClr val="folHlink"/>
                </a:solidFill>
                <a:latin typeface="Arial" charset="0"/>
              </a:rPr>
              <a:t>ESTO</a:t>
            </a:r>
            <a:r>
              <a:rPr lang="en-US" sz="2000" i="1" dirty="0">
                <a:solidFill>
                  <a:schemeClr val="folHlink"/>
                </a:solidFill>
                <a:latin typeface="Arial" charset="0"/>
              </a:rPr>
              <a:t> </a:t>
            </a:r>
            <a:r>
              <a:rPr lang="en-US" sz="2000" i="1" dirty="0" err="1">
                <a:solidFill>
                  <a:schemeClr val="folHlink"/>
                </a:solidFill>
                <a:latin typeface="Arial" charset="0"/>
              </a:rPr>
              <a:t>IIP</a:t>
            </a:r>
            <a:r>
              <a:rPr lang="en-US" sz="2000" i="1" dirty="0">
                <a:solidFill>
                  <a:schemeClr val="folHlink"/>
                </a:solidFill>
                <a:latin typeface="Arial" charset="0"/>
              </a:rPr>
              <a:t> grant:    IIP-07-0054</a:t>
            </a:r>
            <a:r>
              <a:rPr lang="en-US" sz="2000" i="1" dirty="0">
                <a:solidFill>
                  <a:schemeClr val="folHlink"/>
                </a:solidFill>
              </a:rPr>
              <a:t> </a:t>
            </a:r>
            <a:endParaRPr lang="en-US" sz="2000" i="1" dirty="0" smtClean="0">
              <a:solidFill>
                <a:schemeClr val="folHlink"/>
              </a:solidFill>
            </a:endParaRPr>
          </a:p>
          <a:p>
            <a:pPr>
              <a:lnSpc>
                <a:spcPts val="1200"/>
              </a:lnSpc>
              <a:buNone/>
            </a:pPr>
            <a:r>
              <a:rPr lang="en-US" sz="1400" dirty="0" smtClean="0"/>
              <a:t>Any opinions, findings, and conclusions or recommendations expressed in this material are those of the author(s) and do not necessarily reflect the views of the National Aeronautics and Space Administration.</a:t>
            </a:r>
            <a:endParaRPr lang="en-US" sz="1400" i="1" dirty="0" smtClean="0">
              <a:solidFill>
                <a:schemeClr val="folHlink"/>
              </a:solidFill>
            </a:endParaRPr>
          </a:p>
          <a:p>
            <a:pPr>
              <a:lnSpc>
                <a:spcPct val="140000"/>
              </a:lnSpc>
              <a:buFont typeface="Wingdings" pitchFamily="2" charset="2"/>
              <a:buNone/>
            </a:pPr>
            <a:endParaRPr lang="en-US" sz="2000" i="1" dirty="0">
              <a:solidFill>
                <a:schemeClr val="folHlink"/>
              </a:solidFill>
            </a:endParaRPr>
          </a:p>
          <a:p>
            <a:pPr>
              <a:lnSpc>
                <a:spcPct val="140000"/>
              </a:lnSpc>
              <a:buFont typeface="Wingdings" pitchFamily="2" charset="2"/>
              <a:buNone/>
            </a:pPr>
            <a:endParaRPr lang="en-US" sz="2000" i="1" dirty="0">
              <a:solidFill>
                <a:schemeClr val="folHlink"/>
              </a:solidFill>
            </a:endParaRPr>
          </a:p>
        </p:txBody>
      </p:sp>
      <p:pic>
        <p:nvPicPr>
          <p:cNvPr id="2783239" name="Picture 7" descr="NASA-logo1"/>
          <p:cNvPicPr>
            <a:picLocks noChangeAspect="1" noChangeArrowheads="1"/>
          </p:cNvPicPr>
          <p:nvPr/>
        </p:nvPicPr>
        <p:blipFill>
          <a:blip r:embed="rId3" cstate="print"/>
          <a:srcRect/>
          <a:stretch>
            <a:fillRect/>
          </a:stretch>
        </p:blipFill>
        <p:spPr bwMode="auto">
          <a:xfrm>
            <a:off x="7307263" y="109538"/>
            <a:ext cx="941387" cy="8334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0178" name="Rectangle 2"/>
          <p:cNvSpPr>
            <a:spLocks noGrp="1" noChangeArrowheads="1"/>
          </p:cNvSpPr>
          <p:nvPr>
            <p:ph type="title"/>
          </p:nvPr>
        </p:nvSpPr>
        <p:spPr/>
        <p:txBody>
          <a:bodyPr/>
          <a:lstStyle/>
          <a:p>
            <a:pPr algn="ctr"/>
            <a:r>
              <a:rPr lang="en-US" sz="2100"/>
              <a:t>Integrated Model – Design Iteration:</a:t>
            </a:r>
            <a:br>
              <a:rPr lang="en-US" sz="2100"/>
            </a:br>
            <a:r>
              <a:rPr lang="en-US" sz="2100"/>
              <a:t>Vibration-Induced Phase Noise Convergence on Specification</a:t>
            </a:r>
          </a:p>
        </p:txBody>
      </p:sp>
      <p:grpSp>
        <p:nvGrpSpPr>
          <p:cNvPr id="97" name="Group 96"/>
          <p:cNvGrpSpPr/>
          <p:nvPr/>
        </p:nvGrpSpPr>
        <p:grpSpPr>
          <a:xfrm>
            <a:off x="393700" y="1194059"/>
            <a:ext cx="8750300" cy="3254116"/>
            <a:chOff x="393700" y="1194059"/>
            <a:chExt cx="8750300" cy="3254116"/>
          </a:xfrm>
        </p:grpSpPr>
        <p:sp>
          <p:nvSpPr>
            <p:cNvPr id="2610205" name="AutoShape 29"/>
            <p:cNvSpPr>
              <a:spLocks noChangeAspect="1" noChangeArrowheads="1" noTextEdit="1"/>
            </p:cNvSpPr>
            <p:nvPr/>
          </p:nvSpPr>
          <p:spPr bwMode="auto">
            <a:xfrm>
              <a:off x="2438400" y="1194059"/>
              <a:ext cx="4187037" cy="3136421"/>
            </a:xfrm>
            <a:prstGeom prst="rect">
              <a:avLst/>
            </a:prstGeom>
            <a:noFill/>
            <a:ln w="9525">
              <a:noFill/>
              <a:miter lim="800000"/>
              <a:headEnd/>
              <a:tailEnd/>
            </a:ln>
          </p:spPr>
          <p:txBody>
            <a:bodyPr/>
            <a:lstStyle/>
            <a:p>
              <a:endParaRPr lang="en-US"/>
            </a:p>
          </p:txBody>
        </p:sp>
        <p:sp>
          <p:nvSpPr>
            <p:cNvPr id="2610206" name="Rectangle 30"/>
            <p:cNvSpPr>
              <a:spLocks noChangeArrowheads="1"/>
            </p:cNvSpPr>
            <p:nvPr/>
          </p:nvSpPr>
          <p:spPr bwMode="auto">
            <a:xfrm>
              <a:off x="2438400" y="1194059"/>
              <a:ext cx="4202462" cy="3147074"/>
            </a:xfrm>
            <a:prstGeom prst="rect">
              <a:avLst/>
            </a:prstGeom>
            <a:solidFill>
              <a:srgbClr val="CCCCCC"/>
            </a:solidFill>
            <a:ln w="9525">
              <a:noFill/>
              <a:miter lim="800000"/>
              <a:headEnd/>
              <a:tailEnd/>
            </a:ln>
          </p:spPr>
          <p:txBody>
            <a:bodyPr/>
            <a:lstStyle/>
            <a:p>
              <a:endParaRPr lang="en-US"/>
            </a:p>
          </p:txBody>
        </p:sp>
        <p:sp>
          <p:nvSpPr>
            <p:cNvPr id="2610207" name="Rectangle 31"/>
            <p:cNvSpPr>
              <a:spLocks noChangeArrowheads="1"/>
            </p:cNvSpPr>
            <p:nvPr/>
          </p:nvSpPr>
          <p:spPr bwMode="auto">
            <a:xfrm>
              <a:off x="2936875" y="1414722"/>
              <a:ext cx="3252966" cy="2551542"/>
            </a:xfrm>
            <a:prstGeom prst="rect">
              <a:avLst/>
            </a:prstGeom>
            <a:solidFill>
              <a:srgbClr val="FFFFFF"/>
            </a:solidFill>
            <a:ln w="9525">
              <a:noFill/>
              <a:miter lim="800000"/>
              <a:headEnd/>
              <a:tailEnd/>
            </a:ln>
          </p:spPr>
          <p:txBody>
            <a:bodyPr/>
            <a:lstStyle/>
            <a:p>
              <a:endParaRPr lang="en-US"/>
            </a:p>
          </p:txBody>
        </p:sp>
        <p:sp>
          <p:nvSpPr>
            <p:cNvPr id="2610208" name="Rectangle 32"/>
            <p:cNvSpPr>
              <a:spLocks noChangeArrowheads="1"/>
            </p:cNvSpPr>
            <p:nvPr/>
          </p:nvSpPr>
          <p:spPr bwMode="auto">
            <a:xfrm>
              <a:off x="2936875" y="1414722"/>
              <a:ext cx="3252966" cy="2551542"/>
            </a:xfrm>
            <a:prstGeom prst="rect">
              <a:avLst/>
            </a:prstGeom>
            <a:noFill/>
            <a:ln w="0">
              <a:solidFill>
                <a:srgbClr val="FFFFFF"/>
              </a:solidFill>
              <a:miter lim="800000"/>
              <a:headEnd/>
              <a:tailEnd/>
            </a:ln>
          </p:spPr>
          <p:txBody>
            <a:bodyPr/>
            <a:lstStyle/>
            <a:p>
              <a:endParaRPr lang="en-US"/>
            </a:p>
          </p:txBody>
        </p:sp>
        <p:sp>
          <p:nvSpPr>
            <p:cNvPr id="2610209" name="Freeform 33"/>
            <p:cNvSpPr>
              <a:spLocks/>
            </p:cNvSpPr>
            <p:nvPr/>
          </p:nvSpPr>
          <p:spPr bwMode="auto">
            <a:xfrm>
              <a:off x="3443288" y="1414722"/>
              <a:ext cx="45719" cy="255154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rgbClr val="000000"/>
              </a:solidFill>
              <a:prstDash val="sysDot"/>
              <a:round/>
              <a:headEnd/>
              <a:tailEnd/>
            </a:ln>
          </p:spPr>
          <p:txBody>
            <a:bodyPr/>
            <a:lstStyle/>
            <a:p>
              <a:endParaRPr lang="en-US"/>
            </a:p>
          </p:txBody>
        </p:sp>
        <p:sp>
          <p:nvSpPr>
            <p:cNvPr id="2610210" name="Freeform 34"/>
            <p:cNvSpPr>
              <a:spLocks/>
            </p:cNvSpPr>
            <p:nvPr/>
          </p:nvSpPr>
          <p:spPr bwMode="auto">
            <a:xfrm>
              <a:off x="3941763" y="1414722"/>
              <a:ext cx="45719" cy="255154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rgbClr val="000000"/>
              </a:solidFill>
              <a:prstDash val="sysDot"/>
              <a:round/>
              <a:headEnd/>
              <a:tailEnd/>
            </a:ln>
          </p:spPr>
          <p:txBody>
            <a:bodyPr/>
            <a:lstStyle/>
            <a:p>
              <a:endParaRPr lang="en-US"/>
            </a:p>
          </p:txBody>
        </p:sp>
        <p:sp>
          <p:nvSpPr>
            <p:cNvPr id="2610211" name="Freeform 35"/>
            <p:cNvSpPr>
              <a:spLocks/>
            </p:cNvSpPr>
            <p:nvPr/>
          </p:nvSpPr>
          <p:spPr bwMode="auto">
            <a:xfrm>
              <a:off x="4446588" y="1414722"/>
              <a:ext cx="45719" cy="255154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rgbClr val="000000"/>
              </a:solidFill>
              <a:prstDash val="sysDot"/>
              <a:round/>
              <a:headEnd/>
              <a:tailEnd/>
            </a:ln>
          </p:spPr>
          <p:txBody>
            <a:bodyPr/>
            <a:lstStyle/>
            <a:p>
              <a:endParaRPr lang="en-US"/>
            </a:p>
          </p:txBody>
        </p:sp>
        <p:sp>
          <p:nvSpPr>
            <p:cNvPr id="2610212" name="Freeform 36"/>
            <p:cNvSpPr>
              <a:spLocks/>
            </p:cNvSpPr>
            <p:nvPr/>
          </p:nvSpPr>
          <p:spPr bwMode="auto">
            <a:xfrm>
              <a:off x="4945063" y="1414722"/>
              <a:ext cx="45719" cy="255154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rgbClr val="000000"/>
              </a:solidFill>
              <a:prstDash val="sysDot"/>
              <a:round/>
              <a:headEnd/>
              <a:tailEnd/>
            </a:ln>
          </p:spPr>
          <p:txBody>
            <a:bodyPr/>
            <a:lstStyle/>
            <a:p>
              <a:endParaRPr lang="en-US"/>
            </a:p>
          </p:txBody>
        </p:sp>
        <p:sp>
          <p:nvSpPr>
            <p:cNvPr id="2610213" name="Freeform 37"/>
            <p:cNvSpPr>
              <a:spLocks/>
            </p:cNvSpPr>
            <p:nvPr/>
          </p:nvSpPr>
          <p:spPr bwMode="auto">
            <a:xfrm>
              <a:off x="5443538" y="1414722"/>
              <a:ext cx="45719" cy="255154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rgbClr val="000000"/>
              </a:solidFill>
              <a:prstDash val="sysDot"/>
              <a:round/>
              <a:headEnd/>
              <a:tailEnd/>
            </a:ln>
          </p:spPr>
          <p:txBody>
            <a:bodyPr/>
            <a:lstStyle/>
            <a:p>
              <a:endParaRPr lang="en-US"/>
            </a:p>
          </p:txBody>
        </p:sp>
        <p:sp>
          <p:nvSpPr>
            <p:cNvPr id="2610214" name="Freeform 38"/>
            <p:cNvSpPr>
              <a:spLocks/>
            </p:cNvSpPr>
            <p:nvPr/>
          </p:nvSpPr>
          <p:spPr bwMode="auto">
            <a:xfrm>
              <a:off x="2936875" y="3781683"/>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15" name="Freeform 39"/>
            <p:cNvSpPr>
              <a:spLocks/>
            </p:cNvSpPr>
            <p:nvPr/>
          </p:nvSpPr>
          <p:spPr bwMode="auto">
            <a:xfrm>
              <a:off x="2936875" y="3441958"/>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16" name="Freeform 40"/>
            <p:cNvSpPr>
              <a:spLocks/>
            </p:cNvSpPr>
            <p:nvPr/>
          </p:nvSpPr>
          <p:spPr bwMode="auto">
            <a:xfrm>
              <a:off x="2936875" y="3103822"/>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17" name="Freeform 41"/>
            <p:cNvSpPr>
              <a:spLocks/>
            </p:cNvSpPr>
            <p:nvPr/>
          </p:nvSpPr>
          <p:spPr bwMode="auto">
            <a:xfrm>
              <a:off x="2936875" y="2764097"/>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18" name="Freeform 42"/>
            <p:cNvSpPr>
              <a:spLocks/>
            </p:cNvSpPr>
            <p:nvPr/>
          </p:nvSpPr>
          <p:spPr bwMode="auto">
            <a:xfrm>
              <a:off x="2936875" y="2425958"/>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19" name="Freeform 43"/>
            <p:cNvSpPr>
              <a:spLocks/>
            </p:cNvSpPr>
            <p:nvPr/>
          </p:nvSpPr>
          <p:spPr bwMode="auto">
            <a:xfrm>
              <a:off x="2936875" y="2086233"/>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20" name="Freeform 44"/>
            <p:cNvSpPr>
              <a:spLocks/>
            </p:cNvSpPr>
            <p:nvPr/>
          </p:nvSpPr>
          <p:spPr bwMode="auto">
            <a:xfrm>
              <a:off x="2936875" y="1748097"/>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21" name="Freeform 45"/>
            <p:cNvSpPr>
              <a:spLocks/>
            </p:cNvSpPr>
            <p:nvPr/>
          </p:nvSpPr>
          <p:spPr bwMode="auto">
            <a:xfrm>
              <a:off x="2936875" y="1414722"/>
              <a:ext cx="3252966" cy="45719"/>
            </a:xfrm>
            <a:custGeom>
              <a:avLst/>
              <a:gdLst/>
              <a:ahLst/>
              <a:cxnLst>
                <a:cxn ang="0">
                  <a:pos x="0" y="0"/>
                </a:cxn>
                <a:cxn ang="0">
                  <a:pos x="435" y="0"/>
                </a:cxn>
                <a:cxn ang="0">
                  <a:pos x="435" y="0"/>
                </a:cxn>
              </a:cxnLst>
              <a:rect l="0" t="0" r="r" b="b"/>
              <a:pathLst>
                <a:path w="435">
                  <a:moveTo>
                    <a:pt x="0" y="0"/>
                  </a:moveTo>
                  <a:lnTo>
                    <a:pt x="435" y="0"/>
                  </a:lnTo>
                  <a:lnTo>
                    <a:pt x="435" y="0"/>
                  </a:lnTo>
                </a:path>
              </a:pathLst>
            </a:custGeom>
            <a:noFill/>
            <a:ln w="0">
              <a:solidFill>
                <a:srgbClr val="000000"/>
              </a:solidFill>
              <a:prstDash val="sysDot"/>
              <a:round/>
              <a:headEnd/>
              <a:tailEnd/>
            </a:ln>
          </p:spPr>
          <p:txBody>
            <a:bodyPr/>
            <a:lstStyle/>
            <a:p>
              <a:endParaRPr lang="en-US"/>
            </a:p>
          </p:txBody>
        </p:sp>
        <p:sp>
          <p:nvSpPr>
            <p:cNvPr id="2610222" name="Line 46"/>
            <p:cNvSpPr>
              <a:spLocks noChangeShapeType="1"/>
            </p:cNvSpPr>
            <p:nvPr/>
          </p:nvSpPr>
          <p:spPr bwMode="auto">
            <a:xfrm>
              <a:off x="2936875" y="1414722"/>
              <a:ext cx="3252966" cy="1711"/>
            </a:xfrm>
            <a:prstGeom prst="line">
              <a:avLst/>
            </a:prstGeom>
            <a:noFill/>
            <a:ln w="0">
              <a:solidFill>
                <a:srgbClr val="000000"/>
              </a:solidFill>
              <a:round/>
              <a:headEnd/>
              <a:tailEnd/>
            </a:ln>
          </p:spPr>
          <p:txBody>
            <a:bodyPr/>
            <a:lstStyle/>
            <a:p>
              <a:endParaRPr lang="en-US"/>
            </a:p>
          </p:txBody>
        </p:sp>
        <p:sp>
          <p:nvSpPr>
            <p:cNvPr id="2610223" name="Freeform 47"/>
            <p:cNvSpPr>
              <a:spLocks/>
            </p:cNvSpPr>
            <p:nvPr/>
          </p:nvSpPr>
          <p:spPr bwMode="auto">
            <a:xfrm>
              <a:off x="2936875" y="1414722"/>
              <a:ext cx="3252966" cy="2551542"/>
            </a:xfrm>
            <a:custGeom>
              <a:avLst/>
              <a:gdLst/>
              <a:ahLst/>
              <a:cxnLst>
                <a:cxn ang="0">
                  <a:pos x="0" y="342"/>
                </a:cxn>
                <a:cxn ang="0">
                  <a:pos x="435" y="342"/>
                </a:cxn>
                <a:cxn ang="0">
                  <a:pos x="435" y="0"/>
                </a:cxn>
              </a:cxnLst>
              <a:rect l="0" t="0" r="r" b="b"/>
              <a:pathLst>
                <a:path w="435" h="342">
                  <a:moveTo>
                    <a:pt x="0" y="342"/>
                  </a:moveTo>
                  <a:lnTo>
                    <a:pt x="435" y="342"/>
                  </a:lnTo>
                  <a:lnTo>
                    <a:pt x="435" y="0"/>
                  </a:lnTo>
                </a:path>
              </a:pathLst>
            </a:custGeom>
            <a:noFill/>
            <a:ln w="0">
              <a:solidFill>
                <a:srgbClr val="000000"/>
              </a:solidFill>
              <a:prstDash val="solid"/>
              <a:round/>
              <a:headEnd/>
              <a:tailEnd/>
            </a:ln>
          </p:spPr>
          <p:txBody>
            <a:bodyPr/>
            <a:lstStyle/>
            <a:p>
              <a:endParaRPr lang="en-US"/>
            </a:p>
          </p:txBody>
        </p:sp>
        <p:sp>
          <p:nvSpPr>
            <p:cNvPr id="2610224" name="Line 48"/>
            <p:cNvSpPr>
              <a:spLocks noChangeShapeType="1"/>
            </p:cNvSpPr>
            <p:nvPr/>
          </p:nvSpPr>
          <p:spPr bwMode="auto">
            <a:xfrm flipV="1">
              <a:off x="2936875" y="1414722"/>
              <a:ext cx="1714" cy="2551542"/>
            </a:xfrm>
            <a:prstGeom prst="line">
              <a:avLst/>
            </a:prstGeom>
            <a:noFill/>
            <a:ln w="0">
              <a:solidFill>
                <a:srgbClr val="000000"/>
              </a:solidFill>
              <a:round/>
              <a:headEnd/>
              <a:tailEnd/>
            </a:ln>
          </p:spPr>
          <p:txBody>
            <a:bodyPr/>
            <a:lstStyle/>
            <a:p>
              <a:endParaRPr lang="en-US"/>
            </a:p>
          </p:txBody>
        </p:sp>
        <p:sp>
          <p:nvSpPr>
            <p:cNvPr id="2610225" name="Line 49"/>
            <p:cNvSpPr>
              <a:spLocks noChangeShapeType="1"/>
            </p:cNvSpPr>
            <p:nvPr/>
          </p:nvSpPr>
          <p:spPr bwMode="auto">
            <a:xfrm>
              <a:off x="2936875" y="3781684"/>
              <a:ext cx="3252966" cy="1712"/>
            </a:xfrm>
            <a:prstGeom prst="line">
              <a:avLst/>
            </a:prstGeom>
            <a:noFill/>
            <a:ln w="0">
              <a:solidFill>
                <a:srgbClr val="000000"/>
              </a:solidFill>
              <a:round/>
              <a:headEnd/>
              <a:tailEnd/>
            </a:ln>
          </p:spPr>
          <p:txBody>
            <a:bodyPr/>
            <a:lstStyle/>
            <a:p>
              <a:endParaRPr lang="en-US"/>
            </a:p>
          </p:txBody>
        </p:sp>
        <p:sp>
          <p:nvSpPr>
            <p:cNvPr id="2610226" name="Line 50"/>
            <p:cNvSpPr>
              <a:spLocks noChangeShapeType="1"/>
            </p:cNvSpPr>
            <p:nvPr/>
          </p:nvSpPr>
          <p:spPr bwMode="auto">
            <a:xfrm flipV="1">
              <a:off x="2936875" y="1414722"/>
              <a:ext cx="1714" cy="2551542"/>
            </a:xfrm>
            <a:prstGeom prst="line">
              <a:avLst/>
            </a:prstGeom>
            <a:noFill/>
            <a:ln w="0">
              <a:solidFill>
                <a:srgbClr val="000000"/>
              </a:solidFill>
              <a:round/>
              <a:headEnd/>
              <a:tailEnd/>
            </a:ln>
          </p:spPr>
          <p:txBody>
            <a:bodyPr/>
            <a:lstStyle/>
            <a:p>
              <a:endParaRPr lang="en-US"/>
            </a:p>
          </p:txBody>
        </p:sp>
        <p:sp>
          <p:nvSpPr>
            <p:cNvPr id="2610227" name="Line 51"/>
            <p:cNvSpPr>
              <a:spLocks noChangeShapeType="1"/>
            </p:cNvSpPr>
            <p:nvPr/>
          </p:nvSpPr>
          <p:spPr bwMode="auto">
            <a:xfrm flipV="1">
              <a:off x="3443288" y="3746758"/>
              <a:ext cx="1713" cy="37649"/>
            </a:xfrm>
            <a:prstGeom prst="line">
              <a:avLst/>
            </a:prstGeom>
            <a:noFill/>
            <a:ln w="0">
              <a:solidFill>
                <a:srgbClr val="000000"/>
              </a:solidFill>
              <a:round/>
              <a:headEnd/>
              <a:tailEnd/>
            </a:ln>
          </p:spPr>
          <p:txBody>
            <a:bodyPr/>
            <a:lstStyle/>
            <a:p>
              <a:endParaRPr lang="en-US"/>
            </a:p>
          </p:txBody>
        </p:sp>
        <p:sp>
          <p:nvSpPr>
            <p:cNvPr id="2610228" name="Line 52"/>
            <p:cNvSpPr>
              <a:spLocks noChangeShapeType="1"/>
            </p:cNvSpPr>
            <p:nvPr/>
          </p:nvSpPr>
          <p:spPr bwMode="auto">
            <a:xfrm>
              <a:off x="3443288" y="1414722"/>
              <a:ext cx="1713" cy="30803"/>
            </a:xfrm>
            <a:prstGeom prst="line">
              <a:avLst/>
            </a:prstGeom>
            <a:noFill/>
            <a:ln w="0">
              <a:solidFill>
                <a:srgbClr val="000000"/>
              </a:solidFill>
              <a:round/>
              <a:headEnd/>
              <a:tailEnd/>
            </a:ln>
          </p:spPr>
          <p:txBody>
            <a:bodyPr/>
            <a:lstStyle/>
            <a:p>
              <a:endParaRPr lang="en-US"/>
            </a:p>
          </p:txBody>
        </p:sp>
        <p:sp>
          <p:nvSpPr>
            <p:cNvPr id="2610229" name="Rectangle 53"/>
            <p:cNvSpPr>
              <a:spLocks noChangeArrowheads="1"/>
            </p:cNvSpPr>
            <p:nvPr/>
          </p:nvSpPr>
          <p:spPr bwMode="auto">
            <a:xfrm>
              <a:off x="3400424" y="3802321"/>
              <a:ext cx="90837" cy="184666"/>
            </a:xfrm>
            <a:prstGeom prst="rect">
              <a:avLst/>
            </a:prstGeom>
            <a:noFill/>
            <a:ln w="9525">
              <a:noFill/>
              <a:miter lim="800000"/>
              <a:headEnd/>
              <a:tailEnd/>
            </a:ln>
          </p:spPr>
          <p:txBody>
            <a:bodyPr wrap="square" lIns="0" tIns="0" rIns="0" bIns="0">
              <a:spAutoFit/>
            </a:bodyPr>
            <a:lstStyle/>
            <a:p>
              <a:pPr eaLnBrk="1" hangingPunct="1"/>
              <a:r>
                <a:rPr lang="en-US" sz="1200" dirty="0">
                  <a:solidFill>
                    <a:srgbClr val="000000"/>
                  </a:solidFill>
                  <a:latin typeface="Helvetica" pitchFamily="34" charset="0"/>
                </a:rPr>
                <a:t>1</a:t>
              </a:r>
              <a:endParaRPr lang="en-US" sz="1800" b="0" dirty="0"/>
            </a:p>
          </p:txBody>
        </p:sp>
        <p:sp>
          <p:nvSpPr>
            <p:cNvPr id="2610230" name="Line 54"/>
            <p:cNvSpPr>
              <a:spLocks noChangeShapeType="1"/>
            </p:cNvSpPr>
            <p:nvPr/>
          </p:nvSpPr>
          <p:spPr bwMode="auto">
            <a:xfrm flipV="1">
              <a:off x="3941763" y="3746758"/>
              <a:ext cx="1713" cy="37649"/>
            </a:xfrm>
            <a:prstGeom prst="line">
              <a:avLst/>
            </a:prstGeom>
            <a:noFill/>
            <a:ln w="0">
              <a:solidFill>
                <a:srgbClr val="000000"/>
              </a:solidFill>
              <a:round/>
              <a:headEnd/>
              <a:tailEnd/>
            </a:ln>
          </p:spPr>
          <p:txBody>
            <a:bodyPr/>
            <a:lstStyle/>
            <a:p>
              <a:endParaRPr lang="en-US"/>
            </a:p>
          </p:txBody>
        </p:sp>
        <p:sp>
          <p:nvSpPr>
            <p:cNvPr id="2610231" name="Line 55"/>
            <p:cNvSpPr>
              <a:spLocks noChangeShapeType="1"/>
            </p:cNvSpPr>
            <p:nvPr/>
          </p:nvSpPr>
          <p:spPr bwMode="auto">
            <a:xfrm>
              <a:off x="3941763" y="1414722"/>
              <a:ext cx="1713" cy="30803"/>
            </a:xfrm>
            <a:prstGeom prst="line">
              <a:avLst/>
            </a:prstGeom>
            <a:noFill/>
            <a:ln w="0">
              <a:solidFill>
                <a:srgbClr val="000000"/>
              </a:solidFill>
              <a:round/>
              <a:headEnd/>
              <a:tailEnd/>
            </a:ln>
          </p:spPr>
          <p:txBody>
            <a:bodyPr/>
            <a:lstStyle/>
            <a:p>
              <a:endParaRPr lang="en-US"/>
            </a:p>
          </p:txBody>
        </p:sp>
        <p:sp>
          <p:nvSpPr>
            <p:cNvPr id="2610232" name="Rectangle 56"/>
            <p:cNvSpPr>
              <a:spLocks noChangeArrowheads="1"/>
            </p:cNvSpPr>
            <p:nvPr/>
          </p:nvSpPr>
          <p:spPr bwMode="auto">
            <a:xfrm>
              <a:off x="3898899" y="3802321"/>
              <a:ext cx="9083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2</a:t>
              </a:r>
              <a:endParaRPr lang="en-US" sz="1800" b="0"/>
            </a:p>
          </p:txBody>
        </p:sp>
        <p:sp>
          <p:nvSpPr>
            <p:cNvPr id="2610233" name="Line 57"/>
            <p:cNvSpPr>
              <a:spLocks noChangeShapeType="1"/>
            </p:cNvSpPr>
            <p:nvPr/>
          </p:nvSpPr>
          <p:spPr bwMode="auto">
            <a:xfrm flipV="1">
              <a:off x="4446588" y="3746758"/>
              <a:ext cx="1713" cy="37649"/>
            </a:xfrm>
            <a:prstGeom prst="line">
              <a:avLst/>
            </a:prstGeom>
            <a:noFill/>
            <a:ln w="0">
              <a:solidFill>
                <a:srgbClr val="000000"/>
              </a:solidFill>
              <a:round/>
              <a:headEnd/>
              <a:tailEnd/>
            </a:ln>
          </p:spPr>
          <p:txBody>
            <a:bodyPr/>
            <a:lstStyle/>
            <a:p>
              <a:endParaRPr lang="en-US"/>
            </a:p>
          </p:txBody>
        </p:sp>
        <p:sp>
          <p:nvSpPr>
            <p:cNvPr id="2610234" name="Line 58"/>
            <p:cNvSpPr>
              <a:spLocks noChangeShapeType="1"/>
            </p:cNvSpPr>
            <p:nvPr/>
          </p:nvSpPr>
          <p:spPr bwMode="auto">
            <a:xfrm>
              <a:off x="4446588" y="1414722"/>
              <a:ext cx="1713" cy="30803"/>
            </a:xfrm>
            <a:prstGeom prst="line">
              <a:avLst/>
            </a:prstGeom>
            <a:noFill/>
            <a:ln w="0">
              <a:solidFill>
                <a:srgbClr val="000000"/>
              </a:solidFill>
              <a:round/>
              <a:headEnd/>
              <a:tailEnd/>
            </a:ln>
          </p:spPr>
          <p:txBody>
            <a:bodyPr/>
            <a:lstStyle/>
            <a:p>
              <a:endParaRPr lang="en-US"/>
            </a:p>
          </p:txBody>
        </p:sp>
        <p:sp>
          <p:nvSpPr>
            <p:cNvPr id="2610235" name="Rectangle 59"/>
            <p:cNvSpPr>
              <a:spLocks noChangeArrowheads="1"/>
            </p:cNvSpPr>
            <p:nvPr/>
          </p:nvSpPr>
          <p:spPr bwMode="auto">
            <a:xfrm>
              <a:off x="4405313" y="3802321"/>
              <a:ext cx="90836"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3</a:t>
              </a:r>
              <a:endParaRPr lang="en-US" sz="1800" b="0"/>
            </a:p>
          </p:txBody>
        </p:sp>
        <p:sp>
          <p:nvSpPr>
            <p:cNvPr id="2610236" name="Line 60"/>
            <p:cNvSpPr>
              <a:spLocks noChangeShapeType="1"/>
            </p:cNvSpPr>
            <p:nvPr/>
          </p:nvSpPr>
          <p:spPr bwMode="auto">
            <a:xfrm flipV="1">
              <a:off x="4945063" y="3746758"/>
              <a:ext cx="1713" cy="37649"/>
            </a:xfrm>
            <a:prstGeom prst="line">
              <a:avLst/>
            </a:prstGeom>
            <a:noFill/>
            <a:ln w="0">
              <a:solidFill>
                <a:srgbClr val="000000"/>
              </a:solidFill>
              <a:round/>
              <a:headEnd/>
              <a:tailEnd/>
            </a:ln>
          </p:spPr>
          <p:txBody>
            <a:bodyPr/>
            <a:lstStyle/>
            <a:p>
              <a:endParaRPr lang="en-US"/>
            </a:p>
          </p:txBody>
        </p:sp>
        <p:sp>
          <p:nvSpPr>
            <p:cNvPr id="2610237" name="Line 61"/>
            <p:cNvSpPr>
              <a:spLocks noChangeShapeType="1"/>
            </p:cNvSpPr>
            <p:nvPr/>
          </p:nvSpPr>
          <p:spPr bwMode="auto">
            <a:xfrm>
              <a:off x="4945063" y="1414722"/>
              <a:ext cx="1713" cy="30803"/>
            </a:xfrm>
            <a:prstGeom prst="line">
              <a:avLst/>
            </a:prstGeom>
            <a:noFill/>
            <a:ln w="0">
              <a:solidFill>
                <a:srgbClr val="000000"/>
              </a:solidFill>
              <a:round/>
              <a:headEnd/>
              <a:tailEnd/>
            </a:ln>
          </p:spPr>
          <p:txBody>
            <a:bodyPr/>
            <a:lstStyle/>
            <a:p>
              <a:endParaRPr lang="en-US"/>
            </a:p>
          </p:txBody>
        </p:sp>
        <p:sp>
          <p:nvSpPr>
            <p:cNvPr id="2610238" name="Rectangle 62"/>
            <p:cNvSpPr>
              <a:spLocks noChangeArrowheads="1"/>
            </p:cNvSpPr>
            <p:nvPr/>
          </p:nvSpPr>
          <p:spPr bwMode="auto">
            <a:xfrm>
              <a:off x="4903788" y="3802321"/>
              <a:ext cx="90836"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4</a:t>
              </a:r>
              <a:endParaRPr lang="en-US" sz="1800" b="0"/>
            </a:p>
          </p:txBody>
        </p:sp>
        <p:sp>
          <p:nvSpPr>
            <p:cNvPr id="2610239" name="Line 63"/>
            <p:cNvSpPr>
              <a:spLocks noChangeShapeType="1"/>
            </p:cNvSpPr>
            <p:nvPr/>
          </p:nvSpPr>
          <p:spPr bwMode="auto">
            <a:xfrm flipV="1">
              <a:off x="5443538" y="3746758"/>
              <a:ext cx="1713" cy="37649"/>
            </a:xfrm>
            <a:prstGeom prst="line">
              <a:avLst/>
            </a:prstGeom>
            <a:noFill/>
            <a:ln w="0">
              <a:solidFill>
                <a:srgbClr val="000000"/>
              </a:solidFill>
              <a:round/>
              <a:headEnd/>
              <a:tailEnd/>
            </a:ln>
          </p:spPr>
          <p:txBody>
            <a:bodyPr/>
            <a:lstStyle/>
            <a:p>
              <a:endParaRPr lang="en-US"/>
            </a:p>
          </p:txBody>
        </p:sp>
        <p:sp>
          <p:nvSpPr>
            <p:cNvPr id="2610240" name="Line 64"/>
            <p:cNvSpPr>
              <a:spLocks noChangeShapeType="1"/>
            </p:cNvSpPr>
            <p:nvPr/>
          </p:nvSpPr>
          <p:spPr bwMode="auto">
            <a:xfrm>
              <a:off x="5443538" y="1414722"/>
              <a:ext cx="1713" cy="30803"/>
            </a:xfrm>
            <a:prstGeom prst="line">
              <a:avLst/>
            </a:prstGeom>
            <a:noFill/>
            <a:ln w="0">
              <a:solidFill>
                <a:srgbClr val="000000"/>
              </a:solidFill>
              <a:round/>
              <a:headEnd/>
              <a:tailEnd/>
            </a:ln>
          </p:spPr>
          <p:txBody>
            <a:bodyPr/>
            <a:lstStyle/>
            <a:p>
              <a:endParaRPr lang="en-US"/>
            </a:p>
          </p:txBody>
        </p:sp>
        <p:sp>
          <p:nvSpPr>
            <p:cNvPr id="2610241" name="Rectangle 65"/>
            <p:cNvSpPr>
              <a:spLocks noChangeArrowheads="1"/>
            </p:cNvSpPr>
            <p:nvPr/>
          </p:nvSpPr>
          <p:spPr bwMode="auto">
            <a:xfrm>
              <a:off x="5402263" y="3802321"/>
              <a:ext cx="90836"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5</a:t>
              </a:r>
              <a:endParaRPr lang="en-US" sz="1800" b="0"/>
            </a:p>
          </p:txBody>
        </p:sp>
        <p:sp>
          <p:nvSpPr>
            <p:cNvPr id="2610242" name="Line 66"/>
            <p:cNvSpPr>
              <a:spLocks noChangeShapeType="1"/>
            </p:cNvSpPr>
            <p:nvPr/>
          </p:nvSpPr>
          <p:spPr bwMode="auto">
            <a:xfrm>
              <a:off x="2936875" y="3781684"/>
              <a:ext cx="37706" cy="1712"/>
            </a:xfrm>
            <a:prstGeom prst="line">
              <a:avLst/>
            </a:prstGeom>
            <a:noFill/>
            <a:ln w="0">
              <a:solidFill>
                <a:srgbClr val="000000"/>
              </a:solidFill>
              <a:round/>
              <a:headEnd/>
              <a:tailEnd/>
            </a:ln>
          </p:spPr>
          <p:txBody>
            <a:bodyPr/>
            <a:lstStyle/>
            <a:p>
              <a:endParaRPr lang="en-US"/>
            </a:p>
          </p:txBody>
        </p:sp>
        <p:sp>
          <p:nvSpPr>
            <p:cNvPr id="2610243" name="Line 67"/>
            <p:cNvSpPr>
              <a:spLocks noChangeShapeType="1"/>
            </p:cNvSpPr>
            <p:nvPr/>
          </p:nvSpPr>
          <p:spPr bwMode="auto">
            <a:xfrm flipH="1">
              <a:off x="5915024" y="3781684"/>
              <a:ext cx="37706" cy="1712"/>
            </a:xfrm>
            <a:prstGeom prst="line">
              <a:avLst/>
            </a:prstGeom>
            <a:noFill/>
            <a:ln w="0">
              <a:solidFill>
                <a:srgbClr val="000000"/>
              </a:solidFill>
              <a:round/>
              <a:headEnd/>
              <a:tailEnd/>
            </a:ln>
          </p:spPr>
          <p:txBody>
            <a:bodyPr/>
            <a:lstStyle/>
            <a:p>
              <a:endParaRPr lang="en-US"/>
            </a:p>
          </p:txBody>
        </p:sp>
        <p:sp>
          <p:nvSpPr>
            <p:cNvPr id="2610244" name="Rectangle 68"/>
            <p:cNvSpPr>
              <a:spLocks noChangeArrowheads="1"/>
            </p:cNvSpPr>
            <p:nvPr/>
          </p:nvSpPr>
          <p:spPr bwMode="auto">
            <a:xfrm>
              <a:off x="2825749" y="3697546"/>
              <a:ext cx="9083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0</a:t>
              </a:r>
              <a:endParaRPr lang="en-US" sz="1800" b="0"/>
            </a:p>
          </p:txBody>
        </p:sp>
        <p:sp>
          <p:nvSpPr>
            <p:cNvPr id="2610245" name="Line 69"/>
            <p:cNvSpPr>
              <a:spLocks noChangeShapeType="1"/>
            </p:cNvSpPr>
            <p:nvPr/>
          </p:nvSpPr>
          <p:spPr bwMode="auto">
            <a:xfrm>
              <a:off x="2936875" y="3441959"/>
              <a:ext cx="37706" cy="1712"/>
            </a:xfrm>
            <a:prstGeom prst="line">
              <a:avLst/>
            </a:prstGeom>
            <a:noFill/>
            <a:ln w="0">
              <a:solidFill>
                <a:srgbClr val="000000"/>
              </a:solidFill>
              <a:round/>
              <a:headEnd/>
              <a:tailEnd/>
            </a:ln>
          </p:spPr>
          <p:txBody>
            <a:bodyPr/>
            <a:lstStyle/>
            <a:p>
              <a:endParaRPr lang="en-US"/>
            </a:p>
          </p:txBody>
        </p:sp>
        <p:sp>
          <p:nvSpPr>
            <p:cNvPr id="2610246" name="Line 70"/>
            <p:cNvSpPr>
              <a:spLocks noChangeShapeType="1"/>
            </p:cNvSpPr>
            <p:nvPr/>
          </p:nvSpPr>
          <p:spPr bwMode="auto">
            <a:xfrm flipH="1">
              <a:off x="5915024" y="3441959"/>
              <a:ext cx="37706" cy="1712"/>
            </a:xfrm>
            <a:prstGeom prst="line">
              <a:avLst/>
            </a:prstGeom>
            <a:noFill/>
            <a:ln w="0">
              <a:solidFill>
                <a:srgbClr val="000000"/>
              </a:solidFill>
              <a:round/>
              <a:headEnd/>
              <a:tailEnd/>
            </a:ln>
          </p:spPr>
          <p:txBody>
            <a:bodyPr/>
            <a:lstStyle/>
            <a:p>
              <a:endParaRPr lang="en-US"/>
            </a:p>
          </p:txBody>
        </p:sp>
        <p:sp>
          <p:nvSpPr>
            <p:cNvPr id="2610247" name="Rectangle 71"/>
            <p:cNvSpPr>
              <a:spLocks noChangeArrowheads="1"/>
            </p:cNvSpPr>
            <p:nvPr/>
          </p:nvSpPr>
          <p:spPr bwMode="auto">
            <a:xfrm>
              <a:off x="2687638" y="3359409"/>
              <a:ext cx="22794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0.5</a:t>
              </a:r>
              <a:endParaRPr lang="en-US" sz="1800" b="0"/>
            </a:p>
          </p:txBody>
        </p:sp>
        <p:sp>
          <p:nvSpPr>
            <p:cNvPr id="2610248" name="Line 72"/>
            <p:cNvSpPr>
              <a:spLocks noChangeShapeType="1"/>
            </p:cNvSpPr>
            <p:nvPr/>
          </p:nvSpPr>
          <p:spPr bwMode="auto">
            <a:xfrm>
              <a:off x="2936875" y="3103822"/>
              <a:ext cx="37706" cy="1711"/>
            </a:xfrm>
            <a:prstGeom prst="line">
              <a:avLst/>
            </a:prstGeom>
            <a:noFill/>
            <a:ln w="0">
              <a:solidFill>
                <a:srgbClr val="000000"/>
              </a:solidFill>
              <a:round/>
              <a:headEnd/>
              <a:tailEnd/>
            </a:ln>
          </p:spPr>
          <p:txBody>
            <a:bodyPr/>
            <a:lstStyle/>
            <a:p>
              <a:endParaRPr lang="en-US"/>
            </a:p>
          </p:txBody>
        </p:sp>
        <p:sp>
          <p:nvSpPr>
            <p:cNvPr id="2610249" name="Line 73"/>
            <p:cNvSpPr>
              <a:spLocks noChangeShapeType="1"/>
            </p:cNvSpPr>
            <p:nvPr/>
          </p:nvSpPr>
          <p:spPr bwMode="auto">
            <a:xfrm flipH="1">
              <a:off x="5915024" y="3103822"/>
              <a:ext cx="37706" cy="1711"/>
            </a:xfrm>
            <a:prstGeom prst="line">
              <a:avLst/>
            </a:prstGeom>
            <a:noFill/>
            <a:ln w="0">
              <a:solidFill>
                <a:srgbClr val="000000"/>
              </a:solidFill>
              <a:round/>
              <a:headEnd/>
              <a:tailEnd/>
            </a:ln>
          </p:spPr>
          <p:txBody>
            <a:bodyPr/>
            <a:lstStyle/>
            <a:p>
              <a:endParaRPr lang="en-US"/>
            </a:p>
          </p:txBody>
        </p:sp>
        <p:sp>
          <p:nvSpPr>
            <p:cNvPr id="2610250" name="Rectangle 74"/>
            <p:cNvSpPr>
              <a:spLocks noChangeArrowheads="1"/>
            </p:cNvSpPr>
            <p:nvPr/>
          </p:nvSpPr>
          <p:spPr bwMode="auto">
            <a:xfrm>
              <a:off x="2825749" y="3019684"/>
              <a:ext cx="9083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1</a:t>
              </a:r>
              <a:endParaRPr lang="en-US" sz="1800" b="0"/>
            </a:p>
          </p:txBody>
        </p:sp>
        <p:sp>
          <p:nvSpPr>
            <p:cNvPr id="2610251" name="Line 75"/>
            <p:cNvSpPr>
              <a:spLocks noChangeShapeType="1"/>
            </p:cNvSpPr>
            <p:nvPr/>
          </p:nvSpPr>
          <p:spPr bwMode="auto">
            <a:xfrm>
              <a:off x="2936875" y="2764097"/>
              <a:ext cx="37706" cy="1711"/>
            </a:xfrm>
            <a:prstGeom prst="line">
              <a:avLst/>
            </a:prstGeom>
            <a:noFill/>
            <a:ln w="0">
              <a:solidFill>
                <a:srgbClr val="000000"/>
              </a:solidFill>
              <a:round/>
              <a:headEnd/>
              <a:tailEnd/>
            </a:ln>
          </p:spPr>
          <p:txBody>
            <a:bodyPr/>
            <a:lstStyle/>
            <a:p>
              <a:endParaRPr lang="en-US"/>
            </a:p>
          </p:txBody>
        </p:sp>
        <p:sp>
          <p:nvSpPr>
            <p:cNvPr id="2610252" name="Line 76"/>
            <p:cNvSpPr>
              <a:spLocks noChangeShapeType="1"/>
            </p:cNvSpPr>
            <p:nvPr/>
          </p:nvSpPr>
          <p:spPr bwMode="auto">
            <a:xfrm flipH="1">
              <a:off x="5915024" y="2764097"/>
              <a:ext cx="37706" cy="1711"/>
            </a:xfrm>
            <a:prstGeom prst="line">
              <a:avLst/>
            </a:prstGeom>
            <a:noFill/>
            <a:ln w="0">
              <a:solidFill>
                <a:srgbClr val="000000"/>
              </a:solidFill>
              <a:round/>
              <a:headEnd/>
              <a:tailEnd/>
            </a:ln>
          </p:spPr>
          <p:txBody>
            <a:bodyPr/>
            <a:lstStyle/>
            <a:p>
              <a:endParaRPr lang="en-US"/>
            </a:p>
          </p:txBody>
        </p:sp>
        <p:sp>
          <p:nvSpPr>
            <p:cNvPr id="2610253" name="Rectangle 77"/>
            <p:cNvSpPr>
              <a:spLocks noChangeArrowheads="1"/>
            </p:cNvSpPr>
            <p:nvPr/>
          </p:nvSpPr>
          <p:spPr bwMode="auto">
            <a:xfrm>
              <a:off x="2687638" y="2681546"/>
              <a:ext cx="22794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1.5</a:t>
              </a:r>
              <a:endParaRPr lang="en-US" sz="1800" b="0"/>
            </a:p>
          </p:txBody>
        </p:sp>
        <p:sp>
          <p:nvSpPr>
            <p:cNvPr id="2610254" name="Line 78"/>
            <p:cNvSpPr>
              <a:spLocks noChangeShapeType="1"/>
            </p:cNvSpPr>
            <p:nvPr/>
          </p:nvSpPr>
          <p:spPr bwMode="auto">
            <a:xfrm>
              <a:off x="2936875" y="2425959"/>
              <a:ext cx="37706" cy="1712"/>
            </a:xfrm>
            <a:prstGeom prst="line">
              <a:avLst/>
            </a:prstGeom>
            <a:noFill/>
            <a:ln w="0">
              <a:solidFill>
                <a:srgbClr val="000000"/>
              </a:solidFill>
              <a:round/>
              <a:headEnd/>
              <a:tailEnd/>
            </a:ln>
          </p:spPr>
          <p:txBody>
            <a:bodyPr/>
            <a:lstStyle/>
            <a:p>
              <a:endParaRPr lang="en-US"/>
            </a:p>
          </p:txBody>
        </p:sp>
        <p:sp>
          <p:nvSpPr>
            <p:cNvPr id="2610255" name="Line 79"/>
            <p:cNvSpPr>
              <a:spLocks noChangeShapeType="1"/>
            </p:cNvSpPr>
            <p:nvPr/>
          </p:nvSpPr>
          <p:spPr bwMode="auto">
            <a:xfrm flipH="1">
              <a:off x="5915024" y="2425959"/>
              <a:ext cx="37706" cy="1712"/>
            </a:xfrm>
            <a:prstGeom prst="line">
              <a:avLst/>
            </a:prstGeom>
            <a:noFill/>
            <a:ln w="0">
              <a:solidFill>
                <a:srgbClr val="000000"/>
              </a:solidFill>
              <a:round/>
              <a:headEnd/>
              <a:tailEnd/>
            </a:ln>
          </p:spPr>
          <p:txBody>
            <a:bodyPr/>
            <a:lstStyle/>
            <a:p>
              <a:endParaRPr lang="en-US"/>
            </a:p>
          </p:txBody>
        </p:sp>
        <p:sp>
          <p:nvSpPr>
            <p:cNvPr id="2610256" name="Rectangle 80"/>
            <p:cNvSpPr>
              <a:spLocks noChangeArrowheads="1"/>
            </p:cNvSpPr>
            <p:nvPr/>
          </p:nvSpPr>
          <p:spPr bwMode="auto">
            <a:xfrm>
              <a:off x="2825749" y="2341821"/>
              <a:ext cx="9083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2</a:t>
              </a:r>
              <a:endParaRPr lang="en-US" sz="1800" b="0"/>
            </a:p>
          </p:txBody>
        </p:sp>
        <p:sp>
          <p:nvSpPr>
            <p:cNvPr id="2610257" name="Line 81"/>
            <p:cNvSpPr>
              <a:spLocks noChangeShapeType="1"/>
            </p:cNvSpPr>
            <p:nvPr/>
          </p:nvSpPr>
          <p:spPr bwMode="auto">
            <a:xfrm>
              <a:off x="2936875" y="2086234"/>
              <a:ext cx="37706" cy="1712"/>
            </a:xfrm>
            <a:prstGeom prst="line">
              <a:avLst/>
            </a:prstGeom>
            <a:noFill/>
            <a:ln w="0">
              <a:solidFill>
                <a:srgbClr val="000000"/>
              </a:solidFill>
              <a:round/>
              <a:headEnd/>
              <a:tailEnd/>
            </a:ln>
          </p:spPr>
          <p:txBody>
            <a:bodyPr/>
            <a:lstStyle/>
            <a:p>
              <a:endParaRPr lang="en-US"/>
            </a:p>
          </p:txBody>
        </p:sp>
        <p:sp>
          <p:nvSpPr>
            <p:cNvPr id="2610258" name="Line 82"/>
            <p:cNvSpPr>
              <a:spLocks noChangeShapeType="1"/>
            </p:cNvSpPr>
            <p:nvPr/>
          </p:nvSpPr>
          <p:spPr bwMode="auto">
            <a:xfrm flipH="1">
              <a:off x="5915024" y="2086234"/>
              <a:ext cx="37706" cy="1712"/>
            </a:xfrm>
            <a:prstGeom prst="line">
              <a:avLst/>
            </a:prstGeom>
            <a:noFill/>
            <a:ln w="0">
              <a:solidFill>
                <a:srgbClr val="000000"/>
              </a:solidFill>
              <a:round/>
              <a:headEnd/>
              <a:tailEnd/>
            </a:ln>
          </p:spPr>
          <p:txBody>
            <a:bodyPr/>
            <a:lstStyle/>
            <a:p>
              <a:endParaRPr lang="en-US"/>
            </a:p>
          </p:txBody>
        </p:sp>
        <p:sp>
          <p:nvSpPr>
            <p:cNvPr id="2610259" name="Rectangle 83"/>
            <p:cNvSpPr>
              <a:spLocks noChangeArrowheads="1"/>
            </p:cNvSpPr>
            <p:nvPr/>
          </p:nvSpPr>
          <p:spPr bwMode="auto">
            <a:xfrm>
              <a:off x="2687638" y="2003684"/>
              <a:ext cx="22794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2.5</a:t>
              </a:r>
              <a:endParaRPr lang="en-US" sz="1800" b="0"/>
            </a:p>
          </p:txBody>
        </p:sp>
        <p:sp>
          <p:nvSpPr>
            <p:cNvPr id="2610260" name="Line 84"/>
            <p:cNvSpPr>
              <a:spLocks noChangeShapeType="1"/>
            </p:cNvSpPr>
            <p:nvPr/>
          </p:nvSpPr>
          <p:spPr bwMode="auto">
            <a:xfrm>
              <a:off x="2936875" y="1748097"/>
              <a:ext cx="37706" cy="1711"/>
            </a:xfrm>
            <a:prstGeom prst="line">
              <a:avLst/>
            </a:prstGeom>
            <a:noFill/>
            <a:ln w="0">
              <a:solidFill>
                <a:srgbClr val="000000"/>
              </a:solidFill>
              <a:round/>
              <a:headEnd/>
              <a:tailEnd/>
            </a:ln>
          </p:spPr>
          <p:txBody>
            <a:bodyPr/>
            <a:lstStyle/>
            <a:p>
              <a:endParaRPr lang="en-US"/>
            </a:p>
          </p:txBody>
        </p:sp>
        <p:sp>
          <p:nvSpPr>
            <p:cNvPr id="2610261" name="Line 85"/>
            <p:cNvSpPr>
              <a:spLocks noChangeShapeType="1"/>
            </p:cNvSpPr>
            <p:nvPr/>
          </p:nvSpPr>
          <p:spPr bwMode="auto">
            <a:xfrm flipH="1">
              <a:off x="5915024" y="1748097"/>
              <a:ext cx="37706" cy="1711"/>
            </a:xfrm>
            <a:prstGeom prst="line">
              <a:avLst/>
            </a:prstGeom>
            <a:noFill/>
            <a:ln w="0">
              <a:solidFill>
                <a:srgbClr val="000000"/>
              </a:solidFill>
              <a:round/>
              <a:headEnd/>
              <a:tailEnd/>
            </a:ln>
          </p:spPr>
          <p:txBody>
            <a:bodyPr/>
            <a:lstStyle/>
            <a:p>
              <a:endParaRPr lang="en-US"/>
            </a:p>
          </p:txBody>
        </p:sp>
        <p:sp>
          <p:nvSpPr>
            <p:cNvPr id="2610262" name="Rectangle 86"/>
            <p:cNvSpPr>
              <a:spLocks noChangeArrowheads="1"/>
            </p:cNvSpPr>
            <p:nvPr/>
          </p:nvSpPr>
          <p:spPr bwMode="auto">
            <a:xfrm>
              <a:off x="2825749" y="1663959"/>
              <a:ext cx="9083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3</a:t>
              </a:r>
              <a:endParaRPr lang="en-US" sz="1800" b="0"/>
            </a:p>
          </p:txBody>
        </p:sp>
        <p:sp>
          <p:nvSpPr>
            <p:cNvPr id="2610263" name="Line 87"/>
            <p:cNvSpPr>
              <a:spLocks noChangeShapeType="1"/>
            </p:cNvSpPr>
            <p:nvPr/>
          </p:nvSpPr>
          <p:spPr bwMode="auto">
            <a:xfrm>
              <a:off x="2936875" y="1414722"/>
              <a:ext cx="37706" cy="1711"/>
            </a:xfrm>
            <a:prstGeom prst="line">
              <a:avLst/>
            </a:prstGeom>
            <a:noFill/>
            <a:ln w="0">
              <a:solidFill>
                <a:srgbClr val="000000"/>
              </a:solidFill>
              <a:round/>
              <a:headEnd/>
              <a:tailEnd/>
            </a:ln>
          </p:spPr>
          <p:txBody>
            <a:bodyPr/>
            <a:lstStyle/>
            <a:p>
              <a:endParaRPr lang="en-US"/>
            </a:p>
          </p:txBody>
        </p:sp>
        <p:sp>
          <p:nvSpPr>
            <p:cNvPr id="2610264" name="Line 88"/>
            <p:cNvSpPr>
              <a:spLocks noChangeShapeType="1"/>
            </p:cNvSpPr>
            <p:nvPr/>
          </p:nvSpPr>
          <p:spPr bwMode="auto">
            <a:xfrm flipH="1">
              <a:off x="5915024" y="1414722"/>
              <a:ext cx="37706" cy="1711"/>
            </a:xfrm>
            <a:prstGeom prst="line">
              <a:avLst/>
            </a:prstGeom>
            <a:noFill/>
            <a:ln w="0">
              <a:solidFill>
                <a:srgbClr val="000000"/>
              </a:solidFill>
              <a:round/>
              <a:headEnd/>
              <a:tailEnd/>
            </a:ln>
          </p:spPr>
          <p:txBody>
            <a:bodyPr/>
            <a:lstStyle/>
            <a:p>
              <a:endParaRPr lang="en-US"/>
            </a:p>
          </p:txBody>
        </p:sp>
        <p:sp>
          <p:nvSpPr>
            <p:cNvPr id="2610265" name="Rectangle 89"/>
            <p:cNvSpPr>
              <a:spLocks noChangeArrowheads="1"/>
            </p:cNvSpPr>
            <p:nvPr/>
          </p:nvSpPr>
          <p:spPr bwMode="auto">
            <a:xfrm>
              <a:off x="2687638" y="1332171"/>
              <a:ext cx="227947"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3.5</a:t>
              </a:r>
              <a:endParaRPr lang="en-US" sz="1800" b="0"/>
            </a:p>
          </p:txBody>
        </p:sp>
        <p:sp>
          <p:nvSpPr>
            <p:cNvPr id="2610266" name="Line 90"/>
            <p:cNvSpPr>
              <a:spLocks noChangeShapeType="1"/>
            </p:cNvSpPr>
            <p:nvPr/>
          </p:nvSpPr>
          <p:spPr bwMode="auto">
            <a:xfrm>
              <a:off x="2936875" y="1414722"/>
              <a:ext cx="3252966" cy="1711"/>
            </a:xfrm>
            <a:prstGeom prst="line">
              <a:avLst/>
            </a:prstGeom>
            <a:noFill/>
            <a:ln w="0">
              <a:solidFill>
                <a:srgbClr val="000000"/>
              </a:solidFill>
              <a:round/>
              <a:headEnd/>
              <a:tailEnd/>
            </a:ln>
          </p:spPr>
          <p:txBody>
            <a:bodyPr/>
            <a:lstStyle/>
            <a:p>
              <a:endParaRPr lang="en-US"/>
            </a:p>
          </p:txBody>
        </p:sp>
        <p:sp>
          <p:nvSpPr>
            <p:cNvPr id="2610267" name="Freeform 91"/>
            <p:cNvSpPr>
              <a:spLocks/>
            </p:cNvSpPr>
            <p:nvPr/>
          </p:nvSpPr>
          <p:spPr bwMode="auto">
            <a:xfrm>
              <a:off x="2936875" y="1414722"/>
              <a:ext cx="3252966" cy="2551542"/>
            </a:xfrm>
            <a:custGeom>
              <a:avLst/>
              <a:gdLst/>
              <a:ahLst/>
              <a:cxnLst>
                <a:cxn ang="0">
                  <a:pos x="0" y="342"/>
                </a:cxn>
                <a:cxn ang="0">
                  <a:pos x="435" y="342"/>
                </a:cxn>
                <a:cxn ang="0">
                  <a:pos x="435" y="0"/>
                </a:cxn>
              </a:cxnLst>
              <a:rect l="0" t="0" r="r" b="b"/>
              <a:pathLst>
                <a:path w="435" h="342">
                  <a:moveTo>
                    <a:pt x="0" y="342"/>
                  </a:moveTo>
                  <a:lnTo>
                    <a:pt x="435" y="342"/>
                  </a:lnTo>
                  <a:lnTo>
                    <a:pt x="435" y="0"/>
                  </a:lnTo>
                </a:path>
              </a:pathLst>
            </a:custGeom>
            <a:noFill/>
            <a:ln w="0">
              <a:solidFill>
                <a:srgbClr val="000000"/>
              </a:solidFill>
              <a:prstDash val="solid"/>
              <a:round/>
              <a:headEnd/>
              <a:tailEnd/>
            </a:ln>
          </p:spPr>
          <p:txBody>
            <a:bodyPr/>
            <a:lstStyle/>
            <a:p>
              <a:endParaRPr lang="en-US"/>
            </a:p>
          </p:txBody>
        </p:sp>
        <p:sp>
          <p:nvSpPr>
            <p:cNvPr id="2610268" name="Line 92"/>
            <p:cNvSpPr>
              <a:spLocks noChangeShapeType="1"/>
            </p:cNvSpPr>
            <p:nvPr/>
          </p:nvSpPr>
          <p:spPr bwMode="auto">
            <a:xfrm flipV="1">
              <a:off x="2936875" y="1414722"/>
              <a:ext cx="1714" cy="2551542"/>
            </a:xfrm>
            <a:prstGeom prst="line">
              <a:avLst/>
            </a:prstGeom>
            <a:noFill/>
            <a:ln w="0">
              <a:solidFill>
                <a:srgbClr val="000000"/>
              </a:solidFill>
              <a:round/>
              <a:headEnd/>
              <a:tailEnd/>
            </a:ln>
          </p:spPr>
          <p:txBody>
            <a:bodyPr/>
            <a:lstStyle/>
            <a:p>
              <a:endParaRPr lang="en-US"/>
            </a:p>
          </p:txBody>
        </p:sp>
        <p:sp>
          <p:nvSpPr>
            <p:cNvPr id="2610269" name="Rectangle 93"/>
            <p:cNvSpPr>
              <a:spLocks noChangeArrowheads="1"/>
            </p:cNvSpPr>
            <p:nvPr/>
          </p:nvSpPr>
          <p:spPr bwMode="auto">
            <a:xfrm>
              <a:off x="3241674" y="1562100"/>
              <a:ext cx="433615" cy="2238374"/>
            </a:xfrm>
            <a:prstGeom prst="rect">
              <a:avLst/>
            </a:prstGeom>
            <a:solidFill>
              <a:srgbClr val="00008F"/>
            </a:solidFill>
            <a:ln w="9525">
              <a:noFill/>
              <a:miter lim="800000"/>
              <a:headEnd/>
              <a:tailEnd/>
            </a:ln>
          </p:spPr>
          <p:txBody>
            <a:bodyPr/>
            <a:lstStyle/>
            <a:p>
              <a:endParaRPr lang="en-US"/>
            </a:p>
          </p:txBody>
        </p:sp>
        <p:sp>
          <p:nvSpPr>
            <p:cNvPr id="2610271" name="Rectangle 95"/>
            <p:cNvSpPr>
              <a:spLocks noChangeArrowheads="1"/>
            </p:cNvSpPr>
            <p:nvPr/>
          </p:nvSpPr>
          <p:spPr bwMode="auto">
            <a:xfrm>
              <a:off x="3740149" y="2668485"/>
              <a:ext cx="433615" cy="1140725"/>
            </a:xfrm>
            <a:prstGeom prst="rect">
              <a:avLst/>
            </a:prstGeom>
            <a:solidFill>
              <a:srgbClr val="00008F"/>
            </a:solidFill>
            <a:ln w="9525">
              <a:noFill/>
              <a:miter lim="800000"/>
              <a:headEnd/>
              <a:tailEnd/>
            </a:ln>
          </p:spPr>
          <p:txBody>
            <a:bodyPr/>
            <a:lstStyle/>
            <a:p>
              <a:endParaRPr lang="en-US"/>
            </a:p>
          </p:txBody>
        </p:sp>
        <p:sp>
          <p:nvSpPr>
            <p:cNvPr id="2610273" name="Rectangle 97"/>
            <p:cNvSpPr>
              <a:spLocks noChangeArrowheads="1"/>
            </p:cNvSpPr>
            <p:nvPr/>
          </p:nvSpPr>
          <p:spPr bwMode="auto">
            <a:xfrm>
              <a:off x="4246562" y="2863021"/>
              <a:ext cx="425045" cy="930591"/>
            </a:xfrm>
            <a:prstGeom prst="rect">
              <a:avLst/>
            </a:prstGeom>
            <a:solidFill>
              <a:srgbClr val="00008F"/>
            </a:solidFill>
            <a:ln w="9525">
              <a:noFill/>
              <a:miter lim="800000"/>
              <a:headEnd/>
              <a:tailEnd/>
            </a:ln>
          </p:spPr>
          <p:txBody>
            <a:bodyPr/>
            <a:lstStyle/>
            <a:p>
              <a:endParaRPr lang="en-US"/>
            </a:p>
          </p:txBody>
        </p:sp>
        <p:sp>
          <p:nvSpPr>
            <p:cNvPr id="2610275" name="Rectangle 99"/>
            <p:cNvSpPr>
              <a:spLocks noChangeArrowheads="1"/>
            </p:cNvSpPr>
            <p:nvPr/>
          </p:nvSpPr>
          <p:spPr bwMode="auto">
            <a:xfrm>
              <a:off x="4745038" y="3111593"/>
              <a:ext cx="433614" cy="662087"/>
            </a:xfrm>
            <a:prstGeom prst="rect">
              <a:avLst/>
            </a:prstGeom>
            <a:solidFill>
              <a:srgbClr val="00008F"/>
            </a:solidFill>
            <a:ln w="9525">
              <a:noFill/>
              <a:miter lim="800000"/>
              <a:headEnd/>
              <a:tailEnd/>
            </a:ln>
          </p:spPr>
          <p:txBody>
            <a:bodyPr/>
            <a:lstStyle/>
            <a:p>
              <a:endParaRPr lang="en-US"/>
            </a:p>
          </p:txBody>
        </p:sp>
        <p:sp>
          <p:nvSpPr>
            <p:cNvPr id="2610277" name="Rectangle 101"/>
            <p:cNvSpPr>
              <a:spLocks noChangeArrowheads="1"/>
            </p:cNvSpPr>
            <p:nvPr/>
          </p:nvSpPr>
          <p:spPr bwMode="auto">
            <a:xfrm>
              <a:off x="5243513" y="3215298"/>
              <a:ext cx="433614" cy="560355"/>
            </a:xfrm>
            <a:prstGeom prst="rect">
              <a:avLst/>
            </a:prstGeom>
            <a:solidFill>
              <a:srgbClr val="00008F"/>
            </a:solidFill>
            <a:ln w="9525">
              <a:noFill/>
              <a:miter lim="800000"/>
              <a:headEnd/>
              <a:tailEnd/>
            </a:ln>
          </p:spPr>
          <p:txBody>
            <a:bodyPr/>
            <a:lstStyle/>
            <a:p>
              <a:endParaRPr lang="en-US"/>
            </a:p>
          </p:txBody>
        </p:sp>
        <p:sp>
          <p:nvSpPr>
            <p:cNvPr id="2610279" name="Line 103"/>
            <p:cNvSpPr>
              <a:spLocks noChangeShapeType="1"/>
            </p:cNvSpPr>
            <p:nvPr/>
          </p:nvSpPr>
          <p:spPr bwMode="auto">
            <a:xfrm>
              <a:off x="2943225" y="3781684"/>
              <a:ext cx="3246110" cy="1712"/>
            </a:xfrm>
            <a:prstGeom prst="line">
              <a:avLst/>
            </a:prstGeom>
            <a:noFill/>
            <a:ln w="26988">
              <a:solidFill>
                <a:srgbClr val="000000"/>
              </a:solidFill>
              <a:round/>
              <a:headEnd/>
              <a:tailEnd/>
            </a:ln>
          </p:spPr>
          <p:txBody>
            <a:bodyPr/>
            <a:lstStyle/>
            <a:p>
              <a:endParaRPr lang="en-US"/>
            </a:p>
          </p:txBody>
        </p:sp>
        <p:sp>
          <p:nvSpPr>
            <p:cNvPr id="2610280" name="Rectangle 104"/>
            <p:cNvSpPr>
              <a:spLocks noChangeArrowheads="1"/>
            </p:cNvSpPr>
            <p:nvPr/>
          </p:nvSpPr>
          <p:spPr bwMode="auto">
            <a:xfrm rot="16200000">
              <a:off x="2019857" y="2542742"/>
              <a:ext cx="1107208" cy="184666"/>
            </a:xfrm>
            <a:prstGeom prst="rect">
              <a:avLst/>
            </a:prstGeom>
            <a:noFill/>
            <a:ln w="9525">
              <a:noFill/>
              <a:miter lim="800000"/>
              <a:headEnd/>
              <a:tailEnd/>
            </a:ln>
          </p:spPr>
          <p:txBody>
            <a:bodyPr wrap="square" lIns="0" tIns="0" rIns="0" bIns="0">
              <a:spAutoFit/>
            </a:bodyPr>
            <a:lstStyle/>
            <a:p>
              <a:pPr eaLnBrk="1" hangingPunct="1"/>
              <a:r>
                <a:rPr lang="en-US" sz="1200">
                  <a:solidFill>
                    <a:srgbClr val="000000"/>
                  </a:solidFill>
                  <a:latin typeface="Helvetica" pitchFamily="34" charset="0"/>
                </a:rPr>
                <a:t>Log OPD (nm)</a:t>
              </a:r>
              <a:endParaRPr lang="en-US" sz="1800" b="0"/>
            </a:p>
          </p:txBody>
        </p:sp>
        <p:sp>
          <p:nvSpPr>
            <p:cNvPr id="2610283" name="Text Box 107"/>
            <p:cNvSpPr txBox="1">
              <a:spLocks noChangeArrowheads="1"/>
            </p:cNvSpPr>
            <p:nvPr/>
          </p:nvSpPr>
          <p:spPr bwMode="auto">
            <a:xfrm>
              <a:off x="2860675" y="1357572"/>
              <a:ext cx="2370312" cy="276999"/>
            </a:xfrm>
            <a:prstGeom prst="rect">
              <a:avLst/>
            </a:prstGeom>
            <a:noFill/>
            <a:ln w="9525">
              <a:noFill/>
              <a:miter lim="800000"/>
              <a:headEnd/>
              <a:tailEnd/>
            </a:ln>
            <a:effectLst/>
          </p:spPr>
          <p:txBody>
            <a:bodyPr wrap="square">
              <a:spAutoFit/>
            </a:bodyPr>
            <a:lstStyle/>
            <a:p>
              <a:pPr eaLnBrk="1" hangingPunct="1">
                <a:spcBef>
                  <a:spcPct val="50000"/>
                </a:spcBef>
              </a:pPr>
              <a:r>
                <a:rPr lang="en-US" sz="1200" dirty="0"/>
                <a:t>1900 nm, initial hard mount</a:t>
              </a:r>
            </a:p>
          </p:txBody>
        </p:sp>
        <p:sp>
          <p:nvSpPr>
            <p:cNvPr id="2610284" name="Text Box 108"/>
            <p:cNvSpPr txBox="1">
              <a:spLocks noChangeArrowheads="1"/>
            </p:cNvSpPr>
            <p:nvPr/>
          </p:nvSpPr>
          <p:spPr bwMode="auto">
            <a:xfrm>
              <a:off x="3621088" y="1956059"/>
              <a:ext cx="1489371" cy="646331"/>
            </a:xfrm>
            <a:prstGeom prst="rect">
              <a:avLst/>
            </a:prstGeom>
            <a:noFill/>
            <a:ln w="9525">
              <a:noFill/>
              <a:miter lim="800000"/>
              <a:headEnd/>
              <a:tailEnd/>
            </a:ln>
            <a:effectLst/>
          </p:spPr>
          <p:txBody>
            <a:bodyPr wrap="square">
              <a:spAutoFit/>
            </a:bodyPr>
            <a:lstStyle/>
            <a:p>
              <a:pPr eaLnBrk="1" hangingPunct="1">
                <a:spcBef>
                  <a:spcPct val="50000"/>
                </a:spcBef>
              </a:pPr>
              <a:r>
                <a:rPr lang="en-US" sz="1200"/>
                <a:t>40/ 20 nm, 20 Hz isolators added, WC/ nom</a:t>
              </a:r>
            </a:p>
          </p:txBody>
        </p:sp>
        <p:sp>
          <p:nvSpPr>
            <p:cNvPr id="2610285" name="Text Box 109"/>
            <p:cNvSpPr txBox="1">
              <a:spLocks noChangeArrowheads="1"/>
            </p:cNvSpPr>
            <p:nvPr/>
          </p:nvSpPr>
          <p:spPr bwMode="auto">
            <a:xfrm>
              <a:off x="5011738" y="1876684"/>
              <a:ext cx="1119171" cy="830997"/>
            </a:xfrm>
            <a:prstGeom prst="rect">
              <a:avLst/>
            </a:prstGeom>
            <a:noFill/>
            <a:ln w="9525">
              <a:noFill/>
              <a:miter lim="800000"/>
              <a:headEnd/>
              <a:tailEnd/>
            </a:ln>
            <a:effectLst/>
          </p:spPr>
          <p:txBody>
            <a:bodyPr wrap="square">
              <a:spAutoFit/>
            </a:bodyPr>
            <a:lstStyle/>
            <a:p>
              <a:pPr eaLnBrk="1" hangingPunct="1">
                <a:spcBef>
                  <a:spcPct val="50000"/>
                </a:spcBef>
              </a:pPr>
              <a:r>
                <a:rPr lang="en-US" sz="1200"/>
                <a:t>8.5/ 6 nm, redesigned structure, WC/ nom</a:t>
              </a:r>
            </a:p>
          </p:txBody>
        </p:sp>
        <p:sp>
          <p:nvSpPr>
            <p:cNvPr id="2610286" name="Line 110"/>
            <p:cNvSpPr>
              <a:spLocks noChangeShapeType="1"/>
            </p:cNvSpPr>
            <p:nvPr/>
          </p:nvSpPr>
          <p:spPr bwMode="auto">
            <a:xfrm>
              <a:off x="3821112" y="2576771"/>
              <a:ext cx="41133" cy="123213"/>
            </a:xfrm>
            <a:prstGeom prst="line">
              <a:avLst/>
            </a:prstGeom>
            <a:noFill/>
            <a:ln w="9525">
              <a:solidFill>
                <a:schemeClr val="tx1"/>
              </a:solidFill>
              <a:round/>
              <a:headEnd/>
              <a:tailEnd type="triangle" w="med" len="med"/>
            </a:ln>
            <a:effectLst/>
          </p:spPr>
          <p:txBody>
            <a:bodyPr/>
            <a:lstStyle/>
            <a:p>
              <a:endParaRPr lang="en-US"/>
            </a:p>
          </p:txBody>
        </p:sp>
        <p:sp>
          <p:nvSpPr>
            <p:cNvPr id="2610287" name="Line 111"/>
            <p:cNvSpPr>
              <a:spLocks noChangeShapeType="1"/>
            </p:cNvSpPr>
            <p:nvPr/>
          </p:nvSpPr>
          <p:spPr bwMode="auto">
            <a:xfrm>
              <a:off x="4203699" y="2576772"/>
              <a:ext cx="207381" cy="330280"/>
            </a:xfrm>
            <a:prstGeom prst="line">
              <a:avLst/>
            </a:prstGeom>
            <a:noFill/>
            <a:ln w="9525">
              <a:solidFill>
                <a:schemeClr val="tx1"/>
              </a:solidFill>
              <a:round/>
              <a:headEnd/>
              <a:tailEnd type="triangle" w="med" len="med"/>
            </a:ln>
            <a:effectLst/>
          </p:spPr>
          <p:txBody>
            <a:bodyPr/>
            <a:lstStyle/>
            <a:p>
              <a:endParaRPr lang="en-US"/>
            </a:p>
          </p:txBody>
        </p:sp>
        <p:sp>
          <p:nvSpPr>
            <p:cNvPr id="2610288" name="Line 112"/>
            <p:cNvSpPr>
              <a:spLocks noChangeShapeType="1"/>
            </p:cNvSpPr>
            <p:nvPr/>
          </p:nvSpPr>
          <p:spPr bwMode="auto">
            <a:xfrm flipH="1">
              <a:off x="5011737" y="2691071"/>
              <a:ext cx="205667" cy="497987"/>
            </a:xfrm>
            <a:prstGeom prst="line">
              <a:avLst/>
            </a:prstGeom>
            <a:noFill/>
            <a:ln w="9525">
              <a:solidFill>
                <a:schemeClr val="tx1"/>
              </a:solidFill>
              <a:round/>
              <a:headEnd/>
              <a:tailEnd type="triangle" w="med" len="med"/>
            </a:ln>
            <a:effectLst/>
          </p:spPr>
          <p:txBody>
            <a:bodyPr/>
            <a:lstStyle/>
            <a:p>
              <a:endParaRPr lang="en-US"/>
            </a:p>
          </p:txBody>
        </p:sp>
        <p:sp>
          <p:nvSpPr>
            <p:cNvPr id="2610289" name="Line 113"/>
            <p:cNvSpPr>
              <a:spLocks noChangeShapeType="1"/>
            </p:cNvSpPr>
            <p:nvPr/>
          </p:nvSpPr>
          <p:spPr bwMode="auto">
            <a:xfrm flipH="1">
              <a:off x="5472112" y="2691071"/>
              <a:ext cx="82267" cy="580129"/>
            </a:xfrm>
            <a:prstGeom prst="line">
              <a:avLst/>
            </a:prstGeom>
            <a:noFill/>
            <a:ln w="9525">
              <a:solidFill>
                <a:schemeClr val="tx1"/>
              </a:solidFill>
              <a:round/>
              <a:headEnd/>
              <a:tailEnd type="triangle" w="med" len="med"/>
            </a:ln>
            <a:effectLst/>
          </p:spPr>
          <p:txBody>
            <a:bodyPr/>
            <a:lstStyle/>
            <a:p>
              <a:endParaRPr lang="en-US"/>
            </a:p>
          </p:txBody>
        </p:sp>
        <p:sp>
          <p:nvSpPr>
            <p:cNvPr id="2610294" name="Text Box 118"/>
            <p:cNvSpPr txBox="1">
              <a:spLocks noChangeArrowheads="1"/>
            </p:cNvSpPr>
            <p:nvPr/>
          </p:nvSpPr>
          <p:spPr bwMode="auto">
            <a:xfrm>
              <a:off x="2476500" y="3957897"/>
              <a:ext cx="1285419" cy="215444"/>
            </a:xfrm>
            <a:prstGeom prst="rect">
              <a:avLst/>
            </a:prstGeom>
            <a:noFill/>
            <a:ln w="9525">
              <a:noFill/>
              <a:miter lim="800000"/>
              <a:headEnd/>
              <a:tailEnd/>
            </a:ln>
            <a:effectLst/>
          </p:spPr>
          <p:txBody>
            <a:bodyPr wrap="square">
              <a:spAutoFit/>
            </a:bodyPr>
            <a:lstStyle/>
            <a:p>
              <a:pPr eaLnBrk="1" hangingPunct="1">
                <a:spcBef>
                  <a:spcPct val="50000"/>
                </a:spcBef>
              </a:pPr>
              <a:r>
                <a:rPr lang="en-US" sz="800" dirty="0"/>
                <a:t>WC = Worst case</a:t>
              </a:r>
            </a:p>
          </p:txBody>
        </p:sp>
        <p:sp>
          <p:nvSpPr>
            <p:cNvPr id="2610191" name="Line 15"/>
            <p:cNvSpPr>
              <a:spLocks noChangeShapeType="1"/>
            </p:cNvSpPr>
            <p:nvPr/>
          </p:nvSpPr>
          <p:spPr bwMode="auto">
            <a:xfrm flipH="1" flipV="1">
              <a:off x="1543049" y="3003808"/>
              <a:ext cx="4144189" cy="10268"/>
            </a:xfrm>
            <a:prstGeom prst="line">
              <a:avLst/>
            </a:prstGeom>
            <a:noFill/>
            <a:ln w="28575">
              <a:solidFill>
                <a:srgbClr val="CC3300"/>
              </a:solidFill>
              <a:round/>
              <a:headEnd/>
              <a:tailEnd/>
            </a:ln>
            <a:effectLst/>
          </p:spPr>
          <p:txBody>
            <a:bodyPr wrap="none" anchor="ctr"/>
            <a:lstStyle/>
            <a:p>
              <a:endParaRPr lang="en-US"/>
            </a:p>
          </p:txBody>
        </p:sp>
        <p:sp>
          <p:nvSpPr>
            <p:cNvPr id="2610192" name="Text Box 16"/>
            <p:cNvSpPr txBox="1">
              <a:spLocks noChangeArrowheads="1"/>
            </p:cNvSpPr>
            <p:nvPr/>
          </p:nvSpPr>
          <p:spPr bwMode="auto">
            <a:xfrm>
              <a:off x="393700" y="2816483"/>
              <a:ext cx="2204064" cy="1015663"/>
            </a:xfrm>
            <a:prstGeom prst="rect">
              <a:avLst/>
            </a:prstGeom>
            <a:noFill/>
            <a:ln w="9525">
              <a:noFill/>
              <a:miter lim="800000"/>
              <a:headEnd/>
              <a:tailEnd/>
            </a:ln>
            <a:effectLst/>
          </p:spPr>
          <p:txBody>
            <a:bodyPr wrap="square">
              <a:spAutoFit/>
            </a:bodyPr>
            <a:lstStyle/>
            <a:p>
              <a:r>
                <a:rPr lang="en-US" sz="1200">
                  <a:solidFill>
                    <a:srgbClr val="CC3300"/>
                  </a:solidFill>
                </a:rPr>
                <a:t>Requirement:</a:t>
              </a:r>
            </a:p>
            <a:p>
              <a:r>
                <a:rPr lang="en-US" sz="1200">
                  <a:solidFill>
                    <a:srgbClr val="CC3300"/>
                  </a:solidFill>
                </a:rPr>
                <a:t>&lt;1m/s/shot/100 </a:t>
              </a:r>
              <a:r>
                <a:rPr lang="en-US" sz="1200">
                  <a:solidFill>
                    <a:srgbClr val="CC3300"/>
                  </a:solidFill>
                  <a:latin typeface="Symbol" pitchFamily="18" charset="2"/>
                </a:rPr>
                <a:t>m</a:t>
              </a:r>
              <a:r>
                <a:rPr lang="en-US" sz="1200">
                  <a:solidFill>
                    <a:srgbClr val="CC3300"/>
                  </a:solidFill>
                </a:rPr>
                <a:t>s</a:t>
              </a:r>
            </a:p>
            <a:p>
              <a:r>
                <a:rPr lang="en-US" sz="1200">
                  <a:solidFill>
                    <a:srgbClr val="CC3300"/>
                  </a:solidFill>
                </a:rPr>
                <a:t>Random dynamic </a:t>
              </a:r>
            </a:p>
            <a:p>
              <a:r>
                <a:rPr lang="en-US" sz="1200">
                  <a:solidFill>
                    <a:srgbClr val="CC3300"/>
                  </a:solidFill>
                </a:rPr>
                <a:t>error with WB-57 excitation</a:t>
              </a:r>
            </a:p>
            <a:p>
              <a:endParaRPr lang="en-US" sz="1200">
                <a:solidFill>
                  <a:srgbClr val="CC3300"/>
                </a:solidFill>
              </a:endParaRPr>
            </a:p>
          </p:txBody>
        </p:sp>
        <p:sp>
          <p:nvSpPr>
            <p:cNvPr id="2610194" name="Line 18"/>
            <p:cNvSpPr>
              <a:spLocks noChangeShapeType="1"/>
            </p:cNvSpPr>
            <p:nvPr/>
          </p:nvSpPr>
          <p:spPr bwMode="auto">
            <a:xfrm flipV="1">
              <a:off x="5162550" y="3172331"/>
              <a:ext cx="1676186" cy="0"/>
            </a:xfrm>
            <a:prstGeom prst="line">
              <a:avLst/>
            </a:prstGeom>
            <a:noFill/>
            <a:ln w="28575">
              <a:solidFill>
                <a:schemeClr val="folHlink"/>
              </a:solidFill>
              <a:prstDash val="dash"/>
              <a:round/>
              <a:headEnd/>
              <a:tailEnd/>
            </a:ln>
            <a:effectLst/>
          </p:spPr>
          <p:txBody>
            <a:bodyPr wrap="none" anchor="ctr"/>
            <a:lstStyle/>
            <a:p>
              <a:endParaRPr lang="en-US"/>
            </a:p>
          </p:txBody>
        </p:sp>
        <p:sp>
          <p:nvSpPr>
            <p:cNvPr id="2610195" name="Text Box 19"/>
            <p:cNvSpPr txBox="1">
              <a:spLocks noChangeArrowheads="1"/>
            </p:cNvSpPr>
            <p:nvPr/>
          </p:nvSpPr>
          <p:spPr bwMode="auto">
            <a:xfrm>
              <a:off x="6816725" y="3056197"/>
              <a:ext cx="2127250" cy="1391978"/>
            </a:xfrm>
            <a:prstGeom prst="rect">
              <a:avLst/>
            </a:prstGeom>
            <a:noFill/>
            <a:ln w="9525">
              <a:noFill/>
              <a:miter lim="800000"/>
              <a:headEnd/>
              <a:tailEnd/>
            </a:ln>
            <a:effectLst/>
          </p:spPr>
          <p:txBody>
            <a:bodyPr wrap="square">
              <a:spAutoFit/>
            </a:bodyPr>
            <a:lstStyle/>
            <a:p>
              <a:r>
                <a:rPr lang="en-US" sz="1200" dirty="0">
                  <a:solidFill>
                    <a:schemeClr val="folHlink"/>
                  </a:solidFill>
                </a:rPr>
                <a:t>Final design Prediction Feb. 2008 : </a:t>
              </a:r>
              <a:r>
                <a:rPr lang="en-US" sz="1200" i="1" u="sng" dirty="0" smtClean="0">
                  <a:solidFill>
                    <a:schemeClr val="folHlink"/>
                  </a:solidFill>
                </a:rPr>
                <a:t>8.5 nm </a:t>
              </a:r>
              <a:r>
                <a:rPr lang="en-US" sz="1200" i="1" u="sng" dirty="0" err="1">
                  <a:solidFill>
                    <a:schemeClr val="folHlink"/>
                  </a:solidFill>
                </a:rPr>
                <a:t>RMS</a:t>
              </a:r>
              <a:r>
                <a:rPr lang="en-US" sz="1200" dirty="0">
                  <a:solidFill>
                    <a:schemeClr val="folHlink"/>
                  </a:solidFill>
                </a:rPr>
                <a:t> jitter, exceeding spec and </a:t>
              </a:r>
              <a:r>
                <a:rPr lang="en-US" sz="1200" i="1" u="sng" dirty="0">
                  <a:solidFill>
                    <a:schemeClr val="folHlink"/>
                  </a:solidFill>
                </a:rPr>
                <a:t>meeting goal</a:t>
              </a:r>
              <a:r>
                <a:rPr lang="en-US" sz="1200" dirty="0">
                  <a:solidFill>
                    <a:schemeClr val="folHlink"/>
                  </a:solidFill>
                </a:rPr>
                <a:t>, suggests performance dominated by intensity </a:t>
              </a:r>
              <a:r>
                <a:rPr lang="en-US" sz="1200" dirty="0" err="1">
                  <a:solidFill>
                    <a:schemeClr val="folHlink"/>
                  </a:solidFill>
                </a:rPr>
                <a:t>SNR</a:t>
              </a:r>
              <a:r>
                <a:rPr lang="en-US" sz="1200" dirty="0">
                  <a:solidFill>
                    <a:schemeClr val="folHlink"/>
                  </a:solidFill>
                </a:rPr>
                <a:t>, not vibration environment</a:t>
              </a:r>
            </a:p>
          </p:txBody>
        </p:sp>
        <p:cxnSp>
          <p:nvCxnSpPr>
            <p:cNvPr id="94" name="Straight Connector 93"/>
            <p:cNvCxnSpPr/>
            <p:nvPr/>
          </p:nvCxnSpPr>
          <p:spPr bwMode="auto">
            <a:xfrm>
              <a:off x="5665177" y="2926877"/>
              <a:ext cx="1025170" cy="685"/>
            </a:xfrm>
            <a:prstGeom prst="line">
              <a:avLst/>
            </a:prstGeom>
            <a:noFill/>
            <a:ln w="25400" cap="flat" cmpd="sng" algn="ctr">
              <a:solidFill>
                <a:srgbClr val="FF9900"/>
              </a:solidFill>
              <a:prstDash val="dash"/>
              <a:round/>
              <a:headEnd type="none" w="med" len="med"/>
              <a:tailEnd type="none" w="med" len="med"/>
            </a:ln>
            <a:effectLst/>
          </p:spPr>
        </p:cxnSp>
        <p:sp>
          <p:nvSpPr>
            <p:cNvPr id="95" name="Text Box 19"/>
            <p:cNvSpPr txBox="1">
              <a:spLocks noChangeArrowheads="1"/>
            </p:cNvSpPr>
            <p:nvPr/>
          </p:nvSpPr>
          <p:spPr bwMode="auto">
            <a:xfrm>
              <a:off x="6560770" y="2754322"/>
              <a:ext cx="2583230" cy="307777"/>
            </a:xfrm>
            <a:prstGeom prst="rect">
              <a:avLst/>
            </a:prstGeom>
            <a:noFill/>
            <a:ln w="9525">
              <a:noFill/>
              <a:miter lim="800000"/>
              <a:headEnd/>
              <a:tailEnd/>
            </a:ln>
            <a:effectLst/>
          </p:spPr>
          <p:txBody>
            <a:bodyPr wrap="square">
              <a:spAutoFit/>
            </a:bodyPr>
            <a:lstStyle/>
            <a:p>
              <a:r>
                <a:rPr lang="en-US" sz="1400" dirty="0" smtClean="0">
                  <a:solidFill>
                    <a:srgbClr val="FF9900"/>
                  </a:solidFill>
                </a:rPr>
                <a:t>Current result (20nm </a:t>
              </a:r>
              <a:r>
                <a:rPr lang="en-US" sz="1400" dirty="0" err="1" smtClean="0">
                  <a:solidFill>
                    <a:srgbClr val="FF9900"/>
                  </a:solidFill>
                </a:rPr>
                <a:t>RMS</a:t>
              </a:r>
              <a:r>
                <a:rPr lang="en-US" sz="1400" dirty="0" smtClean="0">
                  <a:solidFill>
                    <a:srgbClr val="FF9900"/>
                  </a:solidFill>
                </a:rPr>
                <a:t>)</a:t>
              </a:r>
              <a:endParaRPr lang="en-US" sz="1400" dirty="0">
                <a:solidFill>
                  <a:srgbClr val="FF9900"/>
                </a:solidFill>
              </a:endParaRPr>
            </a:p>
          </p:txBody>
        </p:sp>
      </p:grpSp>
      <p:sp>
        <p:nvSpPr>
          <p:cNvPr id="103" name="TextBox 102"/>
          <p:cNvSpPr txBox="1"/>
          <p:nvPr/>
        </p:nvSpPr>
        <p:spPr>
          <a:xfrm>
            <a:off x="334096" y="4426565"/>
            <a:ext cx="8713177" cy="2708434"/>
          </a:xfrm>
          <a:prstGeom prst="rect">
            <a:avLst/>
          </a:prstGeom>
          <a:noFill/>
        </p:spPr>
        <p:txBody>
          <a:bodyPr wrap="square" rtlCol="0">
            <a:spAutoFit/>
          </a:bodyPr>
          <a:lstStyle/>
          <a:p>
            <a:r>
              <a:rPr lang="en-US" sz="1800" dirty="0" smtClean="0"/>
              <a:t>While current result does not match the original model predictions, the receiver was modified to include the plate </a:t>
            </a:r>
            <a:r>
              <a:rPr lang="en-US" sz="1800" dirty="0" err="1" smtClean="0"/>
              <a:t>beamsplitter</a:t>
            </a:r>
            <a:r>
              <a:rPr lang="en-US" sz="1800" dirty="0" smtClean="0"/>
              <a:t>, and the FEM has not yet been updated – this is </a:t>
            </a:r>
            <a:r>
              <a:rPr lang="en-US" sz="1800" i="1" dirty="0" smtClean="0"/>
              <a:t>in progress</a:t>
            </a:r>
            <a:r>
              <a:rPr lang="en-US" sz="1800" dirty="0" smtClean="0"/>
              <a:t>. Also, the real measurements have a small amount of measurement noise that is not accounted in the model. </a:t>
            </a:r>
            <a:r>
              <a:rPr lang="en-US" sz="1800" dirty="0" smtClean="0">
                <a:solidFill>
                  <a:srgbClr val="FF9900"/>
                </a:solidFill>
              </a:rPr>
              <a:t>Model not quite validated.</a:t>
            </a:r>
          </a:p>
          <a:p>
            <a:endParaRPr lang="en-US" sz="800" dirty="0" smtClean="0"/>
          </a:p>
          <a:p>
            <a:r>
              <a:rPr lang="en-US" sz="1800" dirty="0" err="1" smtClean="0"/>
              <a:t>IIP</a:t>
            </a:r>
            <a:r>
              <a:rPr lang="en-US" sz="1800" dirty="0" smtClean="0"/>
              <a:t> Upshot: &gt;6000 pulse returns will be averaged per wind profile suggesting  expected operational </a:t>
            </a:r>
            <a:r>
              <a:rPr lang="en-US" sz="1800" dirty="0" smtClean="0">
                <a:solidFill>
                  <a:srgbClr val="00B050"/>
                </a:solidFill>
              </a:rPr>
              <a:t>vibe induced errors ~0.03 m/s per profile (insignificant)</a:t>
            </a:r>
          </a:p>
          <a:p>
            <a:endParaRPr lang="en-US" sz="1800" dirty="0"/>
          </a:p>
          <a:p>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Vibe Testing Results</a:t>
            </a:r>
            <a:endParaRPr lang="en-US" dirty="0"/>
          </a:p>
        </p:txBody>
      </p:sp>
      <p:sp>
        <p:nvSpPr>
          <p:cNvPr id="3" name="Content Placeholder 2"/>
          <p:cNvSpPr>
            <a:spLocks noGrp="1"/>
          </p:cNvSpPr>
          <p:nvPr>
            <p:ph idx="1"/>
          </p:nvPr>
        </p:nvSpPr>
        <p:spPr>
          <a:xfrm>
            <a:off x="415925" y="1209675"/>
            <a:ext cx="8312150" cy="5340594"/>
          </a:xfrm>
        </p:spPr>
        <p:txBody>
          <a:bodyPr/>
          <a:lstStyle/>
          <a:p>
            <a:pPr marL="342900" indent="-342900">
              <a:buFont typeface="+mj-lt"/>
              <a:buAutoNum type="arabicPeriod"/>
            </a:pPr>
            <a:r>
              <a:rPr lang="en-US" dirty="0" smtClean="0"/>
              <a:t>Operational Vibe Level</a:t>
            </a:r>
          </a:p>
          <a:p>
            <a:pPr marL="803275" lvl="1" indent="-342900"/>
            <a:r>
              <a:rPr lang="en-US" i="1" dirty="0" smtClean="0">
                <a:solidFill>
                  <a:srgbClr val="008000"/>
                </a:solidFill>
              </a:rPr>
              <a:t>WB-57 vibration environment  will not appreciably affect wind profile performance </a:t>
            </a:r>
            <a:r>
              <a:rPr lang="en-US" dirty="0" smtClean="0"/>
              <a:t>(vibe-induced error ~0.03 m/s) </a:t>
            </a:r>
          </a:p>
          <a:p>
            <a:pPr marL="803275" lvl="1" indent="-342900"/>
            <a:r>
              <a:rPr lang="en-US" dirty="0" smtClean="0"/>
              <a:t>Integrated model expectation  8.5 nm </a:t>
            </a:r>
            <a:r>
              <a:rPr lang="en-US" dirty="0" err="1" smtClean="0"/>
              <a:t>RMS</a:t>
            </a:r>
            <a:r>
              <a:rPr lang="en-US" dirty="0" smtClean="0"/>
              <a:t> </a:t>
            </a:r>
            <a:r>
              <a:rPr lang="en-US" dirty="0" err="1" smtClean="0"/>
              <a:t>OPD</a:t>
            </a:r>
            <a:r>
              <a:rPr lang="en-US" dirty="0" smtClean="0"/>
              <a:t> variation is less than measured 20 nm </a:t>
            </a:r>
            <a:r>
              <a:rPr lang="en-US" dirty="0" err="1" smtClean="0"/>
              <a:t>RMS</a:t>
            </a:r>
            <a:r>
              <a:rPr lang="en-US" dirty="0" smtClean="0"/>
              <a:t>, however the interferometer design was changed (plate </a:t>
            </a:r>
            <a:r>
              <a:rPr lang="en-US" dirty="0" err="1" smtClean="0"/>
              <a:t>beamsplitter</a:t>
            </a:r>
            <a:r>
              <a:rPr lang="en-US" dirty="0" smtClean="0"/>
              <a:t>) requiring a new FEM run ( reanalysis in progress)</a:t>
            </a:r>
          </a:p>
          <a:p>
            <a:pPr marL="342900" indent="-342900">
              <a:buFont typeface="+mj-lt"/>
              <a:buAutoNum type="arabicPeriod"/>
            </a:pPr>
            <a:endParaRPr lang="en-US" sz="800" dirty="0" smtClean="0"/>
          </a:p>
          <a:p>
            <a:pPr marL="342900" indent="-342900">
              <a:buFont typeface="+mj-lt"/>
              <a:buAutoNum type="arabicPeriod"/>
            </a:pPr>
            <a:r>
              <a:rPr lang="en-US" dirty="0" smtClean="0"/>
              <a:t>Taxi/Takeoff/Landing</a:t>
            </a:r>
          </a:p>
          <a:p>
            <a:pPr marL="803275" lvl="1" indent="-342900"/>
            <a:r>
              <a:rPr lang="en-US" dirty="0" smtClean="0"/>
              <a:t>After staking the single adjustable element in the interferometer, the average contrast remained relatively stable (i.e. did not degrade systematically over the tests) suggesting the interferometer alignment will survive multiple take-off and landing cycles for testing.</a:t>
            </a:r>
          </a:p>
          <a:p>
            <a:pPr marL="803275" lvl="1" indent="-342900"/>
            <a:r>
              <a:rPr lang="en-US" dirty="0" smtClean="0"/>
              <a:t>We took data during </a:t>
            </a:r>
            <a:r>
              <a:rPr lang="en-US" dirty="0" err="1" smtClean="0"/>
              <a:t>TTOL</a:t>
            </a:r>
            <a:r>
              <a:rPr lang="en-US" dirty="0" smtClean="0"/>
              <a:t> tests. The data suggest that useful (although lower precision) wind measurements can be achieved during much more severe operational conditions (hurricane flights?)</a:t>
            </a:r>
          </a:p>
          <a:p>
            <a:pPr marL="803275" lvl="1" indent="-342900"/>
            <a:endParaRPr lang="en-US" sz="800" dirty="0" smtClean="0"/>
          </a:p>
          <a:p>
            <a:pPr marL="342900" indent="-342900">
              <a:buFont typeface="+mj-lt"/>
              <a:buAutoNum type="arabicPeriod"/>
            </a:pPr>
            <a:r>
              <a:rPr lang="en-US" dirty="0" smtClean="0"/>
              <a:t>Anomalies in the amplitude, phase, and offset retrievals are being investigated. They are apparently instrumental effects (not specific to vibe). We expect once understood, corrections can be applied to the existing data, and an updated report issued. It is expected that average contrast will increase with corrections. </a:t>
            </a:r>
            <a:r>
              <a:rPr lang="en-US" i="1" dirty="0" smtClean="0"/>
              <a:t>These corrections are also important for wind retrieval precision.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5266" name="Rectangle 2"/>
          <p:cNvSpPr>
            <a:spLocks noGrp="1" noChangeArrowheads="1"/>
          </p:cNvSpPr>
          <p:nvPr>
            <p:ph type="title"/>
          </p:nvPr>
        </p:nvSpPr>
        <p:spPr bwMode="auto">
          <a:xfrm>
            <a:off x="1346200" y="274638"/>
            <a:ext cx="5930900" cy="5969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Integrated </a:t>
            </a:r>
            <a:r>
              <a:rPr lang="en-US" sz="2000" dirty="0" err="1" smtClean="0"/>
              <a:t>OAWL</a:t>
            </a:r>
            <a:r>
              <a:rPr lang="en-US" sz="2000" dirty="0" smtClean="0"/>
              <a:t> </a:t>
            </a:r>
            <a:r>
              <a:rPr lang="en-US" sz="2000" dirty="0" err="1"/>
              <a:t>IIP</a:t>
            </a:r>
            <a:r>
              <a:rPr lang="en-US" sz="2000" dirty="0"/>
              <a:t> System Arrangement in WB-57 Pallet</a:t>
            </a:r>
          </a:p>
        </p:txBody>
      </p:sp>
      <p:pic>
        <p:nvPicPr>
          <p:cNvPr id="2955268" name="Picture 4"/>
          <p:cNvPicPr>
            <a:picLocks noChangeAspect="1" noChangeArrowheads="1"/>
          </p:cNvPicPr>
          <p:nvPr/>
        </p:nvPicPr>
        <p:blipFill>
          <a:blip r:embed="rId3" cstate="email"/>
          <a:srcRect/>
          <a:stretch>
            <a:fillRect/>
          </a:stretch>
        </p:blipFill>
        <p:spPr bwMode="auto">
          <a:xfrm>
            <a:off x="1254125" y="1277938"/>
            <a:ext cx="6143625" cy="5153025"/>
          </a:xfrm>
          <a:prstGeom prst="rect">
            <a:avLst/>
          </a:prstGeom>
          <a:noFill/>
          <a:ln w="9525">
            <a:noFill/>
            <a:miter lim="800000"/>
            <a:headEnd/>
            <a:tailEnd/>
          </a:ln>
          <a:effectLst/>
        </p:spPr>
      </p:pic>
      <p:sp>
        <p:nvSpPr>
          <p:cNvPr id="2955269" name="Line 5"/>
          <p:cNvSpPr>
            <a:spLocks noChangeShapeType="1"/>
          </p:cNvSpPr>
          <p:nvPr/>
        </p:nvSpPr>
        <p:spPr bwMode="auto">
          <a:xfrm>
            <a:off x="1177925" y="2247900"/>
            <a:ext cx="1466850" cy="5715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0" name="Text Box 6"/>
          <p:cNvSpPr txBox="1">
            <a:spLocks noChangeArrowheads="1"/>
          </p:cNvSpPr>
          <p:nvPr/>
        </p:nvSpPr>
        <p:spPr bwMode="auto">
          <a:xfrm>
            <a:off x="85725" y="1957388"/>
            <a:ext cx="1641475" cy="274637"/>
          </a:xfrm>
          <a:prstGeom prst="rect">
            <a:avLst/>
          </a:prstGeom>
          <a:noFill/>
          <a:ln w="9525">
            <a:noFill/>
            <a:miter lim="800000"/>
            <a:headEnd/>
            <a:tailEnd/>
          </a:ln>
          <a:effectLst/>
        </p:spPr>
        <p:txBody>
          <a:bodyPr wrap="none">
            <a:spAutoFit/>
          </a:bodyPr>
          <a:lstStyle/>
          <a:p>
            <a:r>
              <a:rPr lang="en-US" sz="1200"/>
              <a:t>Laser Power Supply</a:t>
            </a:r>
          </a:p>
        </p:txBody>
      </p:sp>
      <p:sp>
        <p:nvSpPr>
          <p:cNvPr id="2955271" name="Line 7"/>
          <p:cNvSpPr>
            <a:spLocks noChangeShapeType="1"/>
          </p:cNvSpPr>
          <p:nvPr/>
        </p:nvSpPr>
        <p:spPr bwMode="auto">
          <a:xfrm>
            <a:off x="1377950" y="1590675"/>
            <a:ext cx="1304925" cy="89535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2" name="Line 8"/>
          <p:cNvSpPr>
            <a:spLocks noChangeShapeType="1"/>
          </p:cNvSpPr>
          <p:nvPr/>
        </p:nvSpPr>
        <p:spPr bwMode="auto">
          <a:xfrm flipV="1">
            <a:off x="1092200" y="4105275"/>
            <a:ext cx="116205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3" name="Line 9"/>
          <p:cNvSpPr>
            <a:spLocks noChangeShapeType="1"/>
          </p:cNvSpPr>
          <p:nvPr/>
        </p:nvSpPr>
        <p:spPr bwMode="auto">
          <a:xfrm flipH="1">
            <a:off x="4864100" y="1552575"/>
            <a:ext cx="1200150" cy="14097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4" name="Line 10"/>
          <p:cNvSpPr>
            <a:spLocks noChangeShapeType="1"/>
          </p:cNvSpPr>
          <p:nvPr/>
        </p:nvSpPr>
        <p:spPr bwMode="auto">
          <a:xfrm flipH="1">
            <a:off x="5178425" y="1714500"/>
            <a:ext cx="1847850" cy="1343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5" name="Line 11"/>
          <p:cNvSpPr>
            <a:spLocks noChangeShapeType="1"/>
          </p:cNvSpPr>
          <p:nvPr/>
        </p:nvSpPr>
        <p:spPr bwMode="auto">
          <a:xfrm flipH="1">
            <a:off x="5988050" y="2486025"/>
            <a:ext cx="866775" cy="7905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6" name="Line 12"/>
          <p:cNvSpPr>
            <a:spLocks noChangeShapeType="1"/>
          </p:cNvSpPr>
          <p:nvPr/>
        </p:nvSpPr>
        <p:spPr bwMode="auto">
          <a:xfrm flipH="1">
            <a:off x="6464299" y="4381500"/>
            <a:ext cx="584200" cy="200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7" name="Line 13"/>
          <p:cNvSpPr>
            <a:spLocks noChangeShapeType="1"/>
          </p:cNvSpPr>
          <p:nvPr/>
        </p:nvSpPr>
        <p:spPr bwMode="auto">
          <a:xfrm flipH="1" flipV="1">
            <a:off x="6502400" y="3705225"/>
            <a:ext cx="850900" cy="285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8" name="Line 14"/>
          <p:cNvSpPr>
            <a:spLocks noChangeShapeType="1"/>
          </p:cNvSpPr>
          <p:nvPr/>
        </p:nvSpPr>
        <p:spPr bwMode="auto">
          <a:xfrm flipV="1">
            <a:off x="2733675" y="5029200"/>
            <a:ext cx="1863725" cy="8286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79" name="Line 15"/>
          <p:cNvSpPr>
            <a:spLocks noChangeShapeType="1"/>
          </p:cNvSpPr>
          <p:nvPr/>
        </p:nvSpPr>
        <p:spPr bwMode="auto">
          <a:xfrm flipV="1">
            <a:off x="5537200" y="4467223"/>
            <a:ext cx="3174" cy="1577976"/>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80" name="Line 16"/>
          <p:cNvSpPr>
            <a:spLocks noChangeShapeType="1"/>
          </p:cNvSpPr>
          <p:nvPr/>
        </p:nvSpPr>
        <p:spPr bwMode="auto">
          <a:xfrm flipH="1">
            <a:off x="5168900" y="2971800"/>
            <a:ext cx="2371725" cy="150495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81" name="Line 17"/>
          <p:cNvSpPr>
            <a:spLocks noChangeShapeType="1"/>
          </p:cNvSpPr>
          <p:nvPr/>
        </p:nvSpPr>
        <p:spPr bwMode="auto">
          <a:xfrm flipV="1">
            <a:off x="1454150" y="3343275"/>
            <a:ext cx="1809750" cy="4953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82" name="Line 18"/>
          <p:cNvSpPr>
            <a:spLocks noChangeShapeType="1"/>
          </p:cNvSpPr>
          <p:nvPr/>
        </p:nvSpPr>
        <p:spPr bwMode="auto">
          <a:xfrm>
            <a:off x="1149350" y="3028950"/>
            <a:ext cx="2533650" cy="2762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83" name="Text Box 19"/>
          <p:cNvSpPr txBox="1">
            <a:spLocks noChangeArrowheads="1"/>
          </p:cNvSpPr>
          <p:nvPr/>
        </p:nvSpPr>
        <p:spPr bwMode="auto">
          <a:xfrm>
            <a:off x="361950" y="4605338"/>
            <a:ext cx="1089025" cy="274637"/>
          </a:xfrm>
          <a:prstGeom prst="rect">
            <a:avLst/>
          </a:prstGeom>
          <a:noFill/>
          <a:ln w="9525">
            <a:noFill/>
            <a:miter lim="800000"/>
            <a:headEnd/>
            <a:tailEnd/>
          </a:ln>
          <a:effectLst/>
        </p:spPr>
        <p:txBody>
          <a:bodyPr wrap="none">
            <a:spAutoFit/>
          </a:bodyPr>
          <a:lstStyle/>
          <a:p>
            <a:r>
              <a:rPr lang="en-US" sz="1200"/>
              <a:t>Pallet Frame</a:t>
            </a:r>
          </a:p>
        </p:txBody>
      </p:sp>
      <p:sp>
        <p:nvSpPr>
          <p:cNvPr id="2955284" name="Text Box 20"/>
          <p:cNvSpPr txBox="1">
            <a:spLocks noChangeArrowheads="1"/>
          </p:cNvSpPr>
          <p:nvPr/>
        </p:nvSpPr>
        <p:spPr bwMode="auto">
          <a:xfrm>
            <a:off x="1514475" y="5913438"/>
            <a:ext cx="1941513" cy="274637"/>
          </a:xfrm>
          <a:prstGeom prst="rect">
            <a:avLst/>
          </a:prstGeom>
          <a:noFill/>
          <a:ln w="9525">
            <a:noFill/>
            <a:miter lim="800000"/>
            <a:headEnd/>
            <a:tailEnd/>
          </a:ln>
          <a:effectLst/>
        </p:spPr>
        <p:txBody>
          <a:bodyPr wrap="none">
            <a:spAutoFit/>
          </a:bodyPr>
          <a:lstStyle/>
          <a:p>
            <a:r>
              <a:rPr lang="en-US" sz="1200"/>
              <a:t>Custom Double Window</a:t>
            </a:r>
          </a:p>
        </p:txBody>
      </p:sp>
      <p:sp>
        <p:nvSpPr>
          <p:cNvPr id="2955285" name="Text Box 21"/>
          <p:cNvSpPr txBox="1">
            <a:spLocks noChangeArrowheads="1"/>
          </p:cNvSpPr>
          <p:nvPr/>
        </p:nvSpPr>
        <p:spPr bwMode="auto">
          <a:xfrm>
            <a:off x="5191125" y="6053138"/>
            <a:ext cx="588963" cy="274637"/>
          </a:xfrm>
          <a:prstGeom prst="rect">
            <a:avLst/>
          </a:prstGeom>
          <a:noFill/>
          <a:ln w="9525">
            <a:noFill/>
            <a:miter lim="800000"/>
            <a:headEnd/>
            <a:tailEnd/>
          </a:ln>
          <a:effectLst/>
        </p:spPr>
        <p:txBody>
          <a:bodyPr wrap="none">
            <a:spAutoFit/>
          </a:bodyPr>
          <a:lstStyle/>
          <a:p>
            <a:r>
              <a:rPr lang="en-US" sz="1200" dirty="0"/>
              <a:t>Laser</a:t>
            </a:r>
          </a:p>
        </p:txBody>
      </p:sp>
      <p:sp>
        <p:nvSpPr>
          <p:cNvPr id="2955286" name="Text Box 22"/>
          <p:cNvSpPr txBox="1">
            <a:spLocks noChangeArrowheads="1"/>
          </p:cNvSpPr>
          <p:nvPr/>
        </p:nvSpPr>
        <p:spPr bwMode="auto">
          <a:xfrm>
            <a:off x="7210425" y="4027488"/>
            <a:ext cx="1781175" cy="457200"/>
          </a:xfrm>
          <a:prstGeom prst="rect">
            <a:avLst/>
          </a:prstGeom>
          <a:noFill/>
          <a:ln w="9525">
            <a:noFill/>
            <a:miter lim="800000"/>
            <a:headEnd/>
            <a:tailEnd/>
          </a:ln>
          <a:effectLst/>
        </p:spPr>
        <p:txBody>
          <a:bodyPr>
            <a:spAutoFit/>
          </a:bodyPr>
          <a:lstStyle/>
          <a:p>
            <a:r>
              <a:rPr lang="en-US" sz="1200" dirty="0"/>
              <a:t>Wire Rope Vibration Isolators</a:t>
            </a:r>
          </a:p>
        </p:txBody>
      </p:sp>
      <p:sp>
        <p:nvSpPr>
          <p:cNvPr id="2955287" name="Text Box 23"/>
          <p:cNvSpPr txBox="1">
            <a:spLocks noChangeArrowheads="1"/>
          </p:cNvSpPr>
          <p:nvPr/>
        </p:nvSpPr>
        <p:spPr bwMode="auto">
          <a:xfrm>
            <a:off x="7340600" y="3579813"/>
            <a:ext cx="1160463" cy="274637"/>
          </a:xfrm>
          <a:prstGeom prst="rect">
            <a:avLst/>
          </a:prstGeom>
          <a:noFill/>
          <a:ln w="9525">
            <a:noFill/>
            <a:miter lim="800000"/>
            <a:headEnd/>
            <a:tailEnd/>
          </a:ln>
          <a:effectLst/>
        </p:spPr>
        <p:txBody>
          <a:bodyPr wrap="none">
            <a:spAutoFit/>
          </a:bodyPr>
          <a:lstStyle/>
          <a:p>
            <a:r>
              <a:rPr lang="en-US" sz="1200" dirty="0"/>
              <a:t>Lifting Hooks</a:t>
            </a:r>
          </a:p>
        </p:txBody>
      </p:sp>
      <p:sp>
        <p:nvSpPr>
          <p:cNvPr id="2955288" name="Text Box 24"/>
          <p:cNvSpPr txBox="1">
            <a:spLocks noChangeArrowheads="1"/>
          </p:cNvSpPr>
          <p:nvPr/>
        </p:nvSpPr>
        <p:spPr bwMode="auto">
          <a:xfrm>
            <a:off x="6772275" y="2100263"/>
            <a:ext cx="1038225" cy="639762"/>
          </a:xfrm>
          <a:prstGeom prst="rect">
            <a:avLst/>
          </a:prstGeom>
          <a:noFill/>
          <a:ln w="9525">
            <a:noFill/>
            <a:miter lim="800000"/>
            <a:headEnd/>
            <a:tailEnd/>
          </a:ln>
          <a:effectLst/>
        </p:spPr>
        <p:txBody>
          <a:bodyPr>
            <a:spAutoFit/>
          </a:bodyPr>
          <a:lstStyle/>
          <a:p>
            <a:r>
              <a:rPr lang="en-US" sz="1200"/>
              <a:t>Telescope Primary Mirror</a:t>
            </a:r>
          </a:p>
        </p:txBody>
      </p:sp>
      <p:sp>
        <p:nvSpPr>
          <p:cNvPr id="2955289" name="Text Box 25"/>
          <p:cNvSpPr txBox="1">
            <a:spLocks noChangeArrowheads="1"/>
          </p:cNvSpPr>
          <p:nvPr/>
        </p:nvSpPr>
        <p:spPr bwMode="auto">
          <a:xfrm>
            <a:off x="6991350" y="1366838"/>
            <a:ext cx="1563688" cy="639762"/>
          </a:xfrm>
          <a:prstGeom prst="rect">
            <a:avLst/>
          </a:prstGeom>
          <a:noFill/>
          <a:ln w="9525">
            <a:noFill/>
            <a:miter lim="800000"/>
            <a:headEnd/>
            <a:tailEnd/>
          </a:ln>
          <a:effectLst/>
        </p:spPr>
        <p:txBody>
          <a:bodyPr>
            <a:spAutoFit/>
          </a:bodyPr>
          <a:lstStyle/>
          <a:p>
            <a:r>
              <a:rPr lang="en-US" sz="1200"/>
              <a:t>Sub-Bench with Depolarization Detector</a:t>
            </a:r>
          </a:p>
        </p:txBody>
      </p:sp>
      <p:sp>
        <p:nvSpPr>
          <p:cNvPr id="2955290" name="Text Box 26"/>
          <p:cNvSpPr txBox="1">
            <a:spLocks noChangeArrowheads="1"/>
          </p:cNvSpPr>
          <p:nvPr/>
        </p:nvSpPr>
        <p:spPr bwMode="auto">
          <a:xfrm>
            <a:off x="5648325" y="1252538"/>
            <a:ext cx="815975" cy="274637"/>
          </a:xfrm>
          <a:prstGeom prst="rect">
            <a:avLst/>
          </a:prstGeom>
          <a:noFill/>
          <a:ln w="9525">
            <a:noFill/>
            <a:miter lim="800000"/>
            <a:headEnd/>
            <a:tailEnd/>
          </a:ln>
          <a:effectLst/>
        </p:spPr>
        <p:txBody>
          <a:bodyPr wrap="none">
            <a:spAutoFit/>
          </a:bodyPr>
          <a:lstStyle/>
          <a:p>
            <a:r>
              <a:rPr lang="en-US" sz="1200"/>
              <a:t>Receiver</a:t>
            </a:r>
          </a:p>
        </p:txBody>
      </p:sp>
      <p:sp>
        <p:nvSpPr>
          <p:cNvPr id="2955291" name="Text Box 27"/>
          <p:cNvSpPr txBox="1">
            <a:spLocks noChangeArrowheads="1"/>
          </p:cNvSpPr>
          <p:nvPr/>
        </p:nvSpPr>
        <p:spPr bwMode="auto">
          <a:xfrm>
            <a:off x="7721600" y="2614613"/>
            <a:ext cx="1270000" cy="639762"/>
          </a:xfrm>
          <a:prstGeom prst="rect">
            <a:avLst/>
          </a:prstGeom>
          <a:noFill/>
          <a:ln w="9525">
            <a:noFill/>
            <a:miter lim="800000"/>
            <a:headEnd/>
            <a:tailEnd/>
          </a:ln>
          <a:effectLst/>
        </p:spPr>
        <p:txBody>
          <a:bodyPr>
            <a:spAutoFit/>
          </a:bodyPr>
          <a:lstStyle/>
          <a:p>
            <a:r>
              <a:rPr lang="en-US" sz="1200"/>
              <a:t>Telescope Secondary Mirror</a:t>
            </a:r>
          </a:p>
        </p:txBody>
      </p:sp>
      <p:sp>
        <p:nvSpPr>
          <p:cNvPr id="2955292" name="Line 28"/>
          <p:cNvSpPr>
            <a:spLocks noChangeShapeType="1"/>
          </p:cNvSpPr>
          <p:nvPr/>
        </p:nvSpPr>
        <p:spPr bwMode="auto">
          <a:xfrm flipV="1">
            <a:off x="1520825" y="4648200"/>
            <a:ext cx="2438400" cy="6000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93" name="Text Box 29"/>
          <p:cNvSpPr txBox="1">
            <a:spLocks noChangeArrowheads="1"/>
          </p:cNvSpPr>
          <p:nvPr/>
        </p:nvSpPr>
        <p:spPr bwMode="auto">
          <a:xfrm>
            <a:off x="990600" y="1347788"/>
            <a:ext cx="658813" cy="274637"/>
          </a:xfrm>
          <a:prstGeom prst="rect">
            <a:avLst/>
          </a:prstGeom>
          <a:noFill/>
          <a:ln w="9525">
            <a:noFill/>
            <a:miter lim="800000"/>
            <a:headEnd/>
            <a:tailEnd/>
          </a:ln>
          <a:effectLst/>
        </p:spPr>
        <p:txBody>
          <a:bodyPr wrap="none">
            <a:spAutoFit/>
          </a:bodyPr>
          <a:lstStyle/>
          <a:p>
            <a:r>
              <a:rPr lang="en-US" sz="1200"/>
              <a:t>Chiller</a:t>
            </a:r>
          </a:p>
        </p:txBody>
      </p:sp>
      <p:sp>
        <p:nvSpPr>
          <p:cNvPr id="2955294" name="Text Box 30"/>
          <p:cNvSpPr txBox="1">
            <a:spLocks noChangeArrowheads="1"/>
          </p:cNvSpPr>
          <p:nvPr/>
        </p:nvSpPr>
        <p:spPr bwMode="auto">
          <a:xfrm>
            <a:off x="2857500" y="1243013"/>
            <a:ext cx="1082675" cy="274637"/>
          </a:xfrm>
          <a:prstGeom prst="rect">
            <a:avLst/>
          </a:prstGeom>
          <a:noFill/>
          <a:ln w="9525">
            <a:noFill/>
            <a:miter lim="800000"/>
            <a:headEnd/>
            <a:tailEnd/>
          </a:ln>
          <a:effectLst/>
        </p:spPr>
        <p:txBody>
          <a:bodyPr wrap="none">
            <a:spAutoFit/>
          </a:bodyPr>
          <a:lstStyle/>
          <a:p>
            <a:r>
              <a:rPr lang="en-US" sz="1200"/>
              <a:t>Optic Bench</a:t>
            </a:r>
          </a:p>
        </p:txBody>
      </p:sp>
      <p:sp>
        <p:nvSpPr>
          <p:cNvPr id="2955295" name="Text Box 31"/>
          <p:cNvSpPr txBox="1">
            <a:spLocks noChangeArrowheads="1"/>
          </p:cNvSpPr>
          <p:nvPr/>
        </p:nvSpPr>
        <p:spPr bwMode="auto">
          <a:xfrm>
            <a:off x="609600" y="5233988"/>
            <a:ext cx="1404938" cy="457200"/>
          </a:xfrm>
          <a:prstGeom prst="rect">
            <a:avLst/>
          </a:prstGeom>
          <a:noFill/>
          <a:ln w="9525">
            <a:noFill/>
            <a:miter lim="800000"/>
            <a:headEnd/>
            <a:tailEnd/>
          </a:ln>
          <a:effectLst/>
        </p:spPr>
        <p:txBody>
          <a:bodyPr wrap="none">
            <a:spAutoFit/>
          </a:bodyPr>
          <a:lstStyle/>
          <a:p>
            <a:r>
              <a:rPr lang="en-US" sz="1200"/>
              <a:t>Thermal Control </a:t>
            </a:r>
          </a:p>
          <a:p>
            <a:r>
              <a:rPr lang="en-US" sz="1200"/>
              <a:t>Isolation</a:t>
            </a:r>
          </a:p>
        </p:txBody>
      </p:sp>
      <p:sp>
        <p:nvSpPr>
          <p:cNvPr id="2955296" name="Line 32"/>
          <p:cNvSpPr>
            <a:spLocks noChangeShapeType="1"/>
          </p:cNvSpPr>
          <p:nvPr/>
        </p:nvSpPr>
        <p:spPr bwMode="auto">
          <a:xfrm>
            <a:off x="3568700" y="1514475"/>
            <a:ext cx="619125" cy="6191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55297" name="Text Box 33"/>
          <p:cNvSpPr txBox="1">
            <a:spLocks noChangeArrowheads="1"/>
          </p:cNvSpPr>
          <p:nvPr/>
        </p:nvSpPr>
        <p:spPr bwMode="auto">
          <a:xfrm>
            <a:off x="114300" y="3662363"/>
            <a:ext cx="1433513" cy="457200"/>
          </a:xfrm>
          <a:prstGeom prst="rect">
            <a:avLst/>
          </a:prstGeom>
          <a:noFill/>
          <a:ln w="9525">
            <a:noFill/>
            <a:miter lim="800000"/>
            <a:headEnd/>
            <a:tailEnd/>
          </a:ln>
          <a:effectLst/>
        </p:spPr>
        <p:txBody>
          <a:bodyPr>
            <a:spAutoFit/>
          </a:bodyPr>
          <a:lstStyle/>
          <a:p>
            <a:r>
              <a:rPr lang="en-US" sz="1200"/>
              <a:t>Data Acquisition Unit</a:t>
            </a:r>
          </a:p>
        </p:txBody>
      </p:sp>
      <p:sp>
        <p:nvSpPr>
          <p:cNvPr id="2955298" name="Text Box 34"/>
          <p:cNvSpPr txBox="1">
            <a:spLocks noChangeArrowheads="1"/>
          </p:cNvSpPr>
          <p:nvPr/>
        </p:nvSpPr>
        <p:spPr bwMode="auto">
          <a:xfrm>
            <a:off x="104775" y="2728913"/>
            <a:ext cx="1433513" cy="457200"/>
          </a:xfrm>
          <a:prstGeom prst="rect">
            <a:avLst/>
          </a:prstGeom>
          <a:noFill/>
          <a:ln w="9525">
            <a:noFill/>
            <a:miter lim="800000"/>
            <a:headEnd/>
            <a:tailEnd/>
          </a:ln>
          <a:effectLst/>
        </p:spPr>
        <p:txBody>
          <a:bodyPr>
            <a:spAutoFit/>
          </a:bodyPr>
          <a:lstStyle/>
          <a:p>
            <a:r>
              <a:rPr lang="en-US" sz="1200"/>
              <a:t>Power Condition Unit</a:t>
            </a:r>
          </a:p>
        </p:txBody>
      </p:sp>
      <p:sp>
        <p:nvSpPr>
          <p:cNvPr id="2955299" name="Text Box 35"/>
          <p:cNvSpPr txBox="1">
            <a:spLocks noChangeArrowheads="1"/>
          </p:cNvSpPr>
          <p:nvPr/>
        </p:nvSpPr>
        <p:spPr bwMode="auto">
          <a:xfrm>
            <a:off x="2095500" y="1547813"/>
            <a:ext cx="1004888" cy="457200"/>
          </a:xfrm>
          <a:prstGeom prst="rect">
            <a:avLst/>
          </a:prstGeom>
          <a:noFill/>
          <a:ln w="9525">
            <a:noFill/>
            <a:miter lim="800000"/>
            <a:headEnd/>
            <a:tailEnd/>
          </a:ln>
          <a:effectLst/>
        </p:spPr>
        <p:txBody>
          <a:bodyPr wrap="none">
            <a:spAutoFit/>
          </a:bodyPr>
          <a:lstStyle/>
          <a:p>
            <a:r>
              <a:rPr lang="en-US" sz="1200"/>
              <a:t>Electronics</a:t>
            </a:r>
          </a:p>
          <a:p>
            <a:r>
              <a:rPr lang="en-US" sz="1200"/>
              <a:t>Rack</a:t>
            </a:r>
          </a:p>
        </p:txBody>
      </p:sp>
      <p:sp>
        <p:nvSpPr>
          <p:cNvPr id="2955300" name="Line 36"/>
          <p:cNvSpPr>
            <a:spLocks noChangeShapeType="1"/>
          </p:cNvSpPr>
          <p:nvPr/>
        </p:nvSpPr>
        <p:spPr bwMode="auto">
          <a:xfrm>
            <a:off x="2873375" y="1895475"/>
            <a:ext cx="323850" cy="800100"/>
          </a:xfrm>
          <a:prstGeom prst="line">
            <a:avLst/>
          </a:prstGeom>
          <a:noFill/>
          <a:ln w="9525">
            <a:solidFill>
              <a:schemeClr val="tx1"/>
            </a:solidFill>
            <a:round/>
            <a:headEnd/>
            <a:tailEnd type="triangle" w="med" len="med"/>
          </a:ln>
          <a:effectLst/>
        </p:spPr>
        <p:txBody>
          <a:bodyPr wrap="none" anchor="ctr"/>
          <a:lstStyle/>
          <a:p>
            <a:endParaRPr lang="en-US"/>
          </a:p>
        </p:txBody>
      </p:sp>
      <p:pic>
        <p:nvPicPr>
          <p:cNvPr id="2955302" name="Picture 38" descr="NASA-logo1"/>
          <p:cNvPicPr>
            <a:picLocks noChangeAspect="1" noChangeArrowheads="1"/>
          </p:cNvPicPr>
          <p:nvPr/>
        </p:nvPicPr>
        <p:blipFill>
          <a:blip r:embed="rId4" cstate="print"/>
          <a:srcRect/>
          <a:stretch>
            <a:fillRect/>
          </a:stretch>
        </p:blipFill>
        <p:spPr bwMode="auto">
          <a:xfrm>
            <a:off x="7358063" y="109538"/>
            <a:ext cx="941387" cy="833438"/>
          </a:xfrm>
          <a:prstGeom prst="rect">
            <a:avLst/>
          </a:prstGeom>
          <a:noFill/>
        </p:spPr>
      </p:pic>
      <p:pic>
        <p:nvPicPr>
          <p:cNvPr id="5122" name="Picture 2" descr="C:\Documents and Settings\cgrund\Desktop\Picture1.png"/>
          <p:cNvPicPr>
            <a:picLocks noChangeAspect="1" noChangeArrowheads="1"/>
          </p:cNvPicPr>
          <p:nvPr/>
        </p:nvPicPr>
        <p:blipFill>
          <a:blip r:embed="rId5" cstate="email"/>
          <a:srcRect/>
          <a:stretch>
            <a:fillRect/>
          </a:stretch>
        </p:blipFill>
        <p:spPr bwMode="auto">
          <a:xfrm>
            <a:off x="6692900" y="4769224"/>
            <a:ext cx="2349500" cy="17966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0146" name="Rectangle 2"/>
          <p:cNvSpPr>
            <a:spLocks noChangeArrowheads="1"/>
          </p:cNvSpPr>
          <p:nvPr/>
        </p:nvSpPr>
        <p:spPr bwMode="auto">
          <a:xfrm>
            <a:off x="1511300" y="327025"/>
            <a:ext cx="5702300" cy="461665"/>
          </a:xfrm>
          <a:prstGeom prst="rect">
            <a:avLst/>
          </a:prstGeom>
          <a:noFill/>
          <a:ln w="9525">
            <a:noFill/>
            <a:miter lim="800000"/>
            <a:headEnd/>
            <a:tailEnd/>
          </a:ln>
          <a:effectLst/>
        </p:spPr>
        <p:txBody>
          <a:bodyPr wrap="square">
            <a:spAutoFit/>
          </a:bodyPr>
          <a:lstStyle/>
          <a:p>
            <a:pPr eaLnBrk="1" hangingPunct="1"/>
            <a:r>
              <a:rPr lang="en-US" sz="2400" dirty="0" err="1"/>
              <a:t>OAWL</a:t>
            </a:r>
            <a:r>
              <a:rPr lang="en-US" sz="2400" dirty="0"/>
              <a:t> </a:t>
            </a:r>
            <a:r>
              <a:rPr lang="en-US" sz="2400" dirty="0" smtClean="0"/>
              <a:t>Transceiver Optical </a:t>
            </a:r>
            <a:r>
              <a:rPr lang="en-US" sz="2400" dirty="0"/>
              <a:t>System</a:t>
            </a:r>
            <a:r>
              <a:rPr lang="en-US" sz="2000" dirty="0">
                <a:solidFill>
                  <a:srgbClr val="3366FF"/>
                </a:solidFill>
              </a:rPr>
              <a:t> </a:t>
            </a:r>
            <a:endParaRPr lang="en-US" sz="1800" i="1" dirty="0">
              <a:solidFill>
                <a:srgbClr val="3366FF"/>
              </a:solidFill>
            </a:endParaRPr>
          </a:p>
        </p:txBody>
      </p:sp>
      <p:sp>
        <p:nvSpPr>
          <p:cNvPr id="2950158" name="Text Box 14"/>
          <p:cNvSpPr txBox="1">
            <a:spLocks noChangeArrowheads="1"/>
          </p:cNvSpPr>
          <p:nvPr/>
        </p:nvSpPr>
        <p:spPr bwMode="auto">
          <a:xfrm>
            <a:off x="542925" y="6583363"/>
            <a:ext cx="2462213" cy="274637"/>
          </a:xfrm>
          <a:prstGeom prst="rect">
            <a:avLst/>
          </a:prstGeom>
          <a:noFill/>
          <a:ln w="9525">
            <a:noFill/>
            <a:miter lim="800000"/>
            <a:headEnd/>
            <a:tailEnd/>
          </a:ln>
          <a:effectLst/>
        </p:spPr>
        <p:txBody>
          <a:bodyPr wrap="none">
            <a:spAutoFit/>
          </a:bodyPr>
          <a:lstStyle/>
          <a:p>
            <a:r>
              <a:rPr lang="en-US" sz="1200" i="1"/>
              <a:t>Ball Aerospace &amp; Technologies</a:t>
            </a:r>
          </a:p>
        </p:txBody>
      </p:sp>
      <p:pic>
        <p:nvPicPr>
          <p:cNvPr id="2950160" name="Picture 16" descr="NASA-logo1"/>
          <p:cNvPicPr>
            <a:picLocks noChangeAspect="1" noChangeArrowheads="1"/>
          </p:cNvPicPr>
          <p:nvPr/>
        </p:nvPicPr>
        <p:blipFill>
          <a:blip r:embed="rId3" cstate="print"/>
          <a:srcRect/>
          <a:stretch>
            <a:fillRect/>
          </a:stretch>
        </p:blipFill>
        <p:spPr bwMode="auto">
          <a:xfrm>
            <a:off x="7358063" y="109538"/>
            <a:ext cx="941387" cy="833438"/>
          </a:xfrm>
          <a:prstGeom prst="rect">
            <a:avLst/>
          </a:prstGeom>
          <a:noFill/>
        </p:spPr>
      </p:pic>
      <p:grpSp>
        <p:nvGrpSpPr>
          <p:cNvPr id="29" name="Group 28"/>
          <p:cNvGrpSpPr/>
          <p:nvPr/>
        </p:nvGrpSpPr>
        <p:grpSpPr>
          <a:xfrm>
            <a:off x="190500" y="1155700"/>
            <a:ext cx="8953501" cy="5564188"/>
            <a:chOff x="190500" y="1155700"/>
            <a:chExt cx="8953501" cy="5564188"/>
          </a:xfrm>
        </p:grpSpPr>
        <p:sp>
          <p:nvSpPr>
            <p:cNvPr id="2950147" name="Rectangle 3"/>
            <p:cNvSpPr>
              <a:spLocks noChangeArrowheads="1"/>
            </p:cNvSpPr>
            <p:nvPr/>
          </p:nvSpPr>
          <p:spPr bwMode="auto">
            <a:xfrm>
              <a:off x="4059238" y="2924175"/>
              <a:ext cx="669925" cy="1219200"/>
            </a:xfrm>
            <a:prstGeom prst="rect">
              <a:avLst/>
            </a:prstGeom>
            <a:solidFill>
              <a:schemeClr val="bg1"/>
            </a:solidFill>
            <a:ln w="9525">
              <a:noFill/>
              <a:miter lim="800000"/>
              <a:headEnd/>
              <a:tailEnd/>
            </a:ln>
            <a:effectLst/>
          </p:spPr>
          <p:txBody>
            <a:bodyPr wrap="none" anchor="ctr"/>
            <a:lstStyle/>
            <a:p>
              <a:endParaRPr lang="en-US"/>
            </a:p>
          </p:txBody>
        </p:sp>
        <p:pic>
          <p:nvPicPr>
            <p:cNvPr id="2950148" name="Picture 4" descr="Full11"/>
            <p:cNvPicPr>
              <a:picLocks noChangeAspect="1" noChangeArrowheads="1"/>
            </p:cNvPicPr>
            <p:nvPr/>
          </p:nvPicPr>
          <p:blipFill>
            <a:blip r:embed="rId4" cstate="print"/>
            <a:srcRect/>
            <a:stretch>
              <a:fillRect/>
            </a:stretch>
          </p:blipFill>
          <p:spPr bwMode="auto">
            <a:xfrm>
              <a:off x="1565275" y="4508500"/>
              <a:ext cx="6030913" cy="2211388"/>
            </a:xfrm>
            <a:prstGeom prst="rect">
              <a:avLst/>
            </a:prstGeom>
            <a:noFill/>
          </p:spPr>
        </p:pic>
        <p:pic>
          <p:nvPicPr>
            <p:cNvPr id="2950149" name="Picture 5" descr="Full22"/>
            <p:cNvPicPr>
              <a:picLocks noChangeAspect="1" noChangeArrowheads="1"/>
            </p:cNvPicPr>
            <p:nvPr/>
          </p:nvPicPr>
          <p:blipFill>
            <a:blip r:embed="rId5" cstate="print"/>
            <a:srcRect/>
            <a:stretch>
              <a:fillRect/>
            </a:stretch>
          </p:blipFill>
          <p:spPr bwMode="auto">
            <a:xfrm>
              <a:off x="1593850" y="4233863"/>
              <a:ext cx="6003925" cy="2486025"/>
            </a:xfrm>
            <a:prstGeom prst="rect">
              <a:avLst/>
            </a:prstGeom>
            <a:noFill/>
          </p:spPr>
        </p:pic>
        <p:pic>
          <p:nvPicPr>
            <p:cNvPr id="2950150" name="Picture 6" descr="Full31"/>
            <p:cNvPicPr>
              <a:picLocks noChangeAspect="1" noChangeArrowheads="1"/>
            </p:cNvPicPr>
            <p:nvPr/>
          </p:nvPicPr>
          <p:blipFill>
            <a:blip r:embed="rId6" cstate="print"/>
            <a:srcRect/>
            <a:stretch>
              <a:fillRect/>
            </a:stretch>
          </p:blipFill>
          <p:spPr bwMode="auto">
            <a:xfrm>
              <a:off x="4103688" y="1155700"/>
              <a:ext cx="1636712" cy="3081338"/>
            </a:xfrm>
            <a:prstGeom prst="rect">
              <a:avLst/>
            </a:prstGeom>
            <a:noFill/>
          </p:spPr>
        </p:pic>
        <p:pic>
          <p:nvPicPr>
            <p:cNvPr id="2950151" name="Picture 7" descr="Full4"/>
            <p:cNvPicPr>
              <a:picLocks noChangeAspect="1" noChangeArrowheads="1"/>
            </p:cNvPicPr>
            <p:nvPr/>
          </p:nvPicPr>
          <p:blipFill>
            <a:blip r:embed="rId7" cstate="print"/>
            <a:srcRect/>
            <a:stretch>
              <a:fillRect/>
            </a:stretch>
          </p:blipFill>
          <p:spPr bwMode="auto">
            <a:xfrm>
              <a:off x="1576388" y="1238250"/>
              <a:ext cx="5862637" cy="5467350"/>
            </a:xfrm>
            <a:prstGeom prst="rect">
              <a:avLst/>
            </a:prstGeom>
            <a:noFill/>
          </p:spPr>
        </p:pic>
        <p:sp>
          <p:nvSpPr>
            <p:cNvPr id="2950152" name="Rectangle 8"/>
            <p:cNvSpPr>
              <a:spLocks noChangeArrowheads="1"/>
            </p:cNvSpPr>
            <p:nvPr/>
          </p:nvSpPr>
          <p:spPr bwMode="auto">
            <a:xfrm>
              <a:off x="2009775" y="1990725"/>
              <a:ext cx="1838325" cy="366713"/>
            </a:xfrm>
            <a:prstGeom prst="rect">
              <a:avLst/>
            </a:prstGeom>
            <a:noFill/>
            <a:ln w="9525">
              <a:noFill/>
              <a:miter lim="800000"/>
              <a:headEnd/>
              <a:tailEnd/>
            </a:ln>
            <a:effectLst/>
          </p:spPr>
          <p:txBody>
            <a:bodyPr>
              <a:spAutoFit/>
            </a:bodyPr>
            <a:lstStyle/>
            <a:p>
              <a:pPr eaLnBrk="1" hangingPunct="1"/>
              <a:r>
                <a:rPr lang="en-US" sz="1800" i="1" dirty="0"/>
                <a:t>Interferometer</a:t>
              </a:r>
              <a:endParaRPr lang="en-US" sz="1800" dirty="0"/>
            </a:p>
          </p:txBody>
        </p:sp>
        <p:sp>
          <p:nvSpPr>
            <p:cNvPr id="2950153" name="Rectangle 9"/>
            <p:cNvSpPr>
              <a:spLocks noChangeArrowheads="1"/>
            </p:cNvSpPr>
            <p:nvPr/>
          </p:nvSpPr>
          <p:spPr bwMode="auto">
            <a:xfrm>
              <a:off x="7181850" y="2006600"/>
              <a:ext cx="1962150" cy="366713"/>
            </a:xfrm>
            <a:prstGeom prst="rect">
              <a:avLst/>
            </a:prstGeom>
            <a:noFill/>
            <a:ln w="9525">
              <a:noFill/>
              <a:miter lim="800000"/>
              <a:headEnd/>
              <a:tailEnd/>
            </a:ln>
            <a:effectLst/>
          </p:spPr>
          <p:txBody>
            <a:bodyPr>
              <a:spAutoFit/>
            </a:bodyPr>
            <a:lstStyle/>
            <a:p>
              <a:pPr eaLnBrk="1" hangingPunct="1"/>
              <a:r>
                <a:rPr lang="en-US" sz="1800" i="1"/>
                <a:t>Detectors (10)</a:t>
              </a:r>
              <a:endParaRPr lang="en-US" sz="1800"/>
            </a:p>
          </p:txBody>
        </p:sp>
        <p:sp>
          <p:nvSpPr>
            <p:cNvPr id="2950154" name="Rectangle 10"/>
            <p:cNvSpPr>
              <a:spLocks noChangeArrowheads="1"/>
            </p:cNvSpPr>
            <p:nvPr/>
          </p:nvSpPr>
          <p:spPr bwMode="auto">
            <a:xfrm>
              <a:off x="7254875" y="5137150"/>
              <a:ext cx="1590675" cy="1465263"/>
            </a:xfrm>
            <a:prstGeom prst="rect">
              <a:avLst/>
            </a:prstGeom>
            <a:noFill/>
            <a:ln w="9525">
              <a:noFill/>
              <a:miter lim="800000"/>
              <a:headEnd/>
              <a:tailEnd/>
            </a:ln>
            <a:effectLst/>
          </p:spPr>
          <p:txBody>
            <a:bodyPr>
              <a:spAutoFit/>
            </a:bodyPr>
            <a:lstStyle/>
            <a:p>
              <a:pPr eaLnBrk="1" hangingPunct="1"/>
              <a:r>
                <a:rPr lang="en-US" sz="1800" i="1"/>
                <a:t>Telescope</a:t>
              </a:r>
            </a:p>
            <a:p>
              <a:pPr eaLnBrk="1" hangingPunct="1"/>
              <a:endParaRPr lang="en-US" sz="1800" i="1"/>
            </a:p>
            <a:p>
              <a:pPr eaLnBrk="1" hangingPunct="1"/>
              <a:endParaRPr lang="en-US" sz="1800" i="1"/>
            </a:p>
            <a:p>
              <a:pPr eaLnBrk="1" hangingPunct="1"/>
              <a:endParaRPr lang="en-US" sz="1800" i="1"/>
            </a:p>
            <a:p>
              <a:pPr eaLnBrk="1" hangingPunct="1"/>
              <a:r>
                <a:rPr lang="en-US" sz="1800" i="1"/>
                <a:t> Laser</a:t>
              </a:r>
              <a:endParaRPr lang="en-US" sz="1800"/>
            </a:p>
          </p:txBody>
        </p:sp>
        <p:sp>
          <p:nvSpPr>
            <p:cNvPr id="2950155" name="Rectangle 11"/>
            <p:cNvSpPr>
              <a:spLocks noChangeArrowheads="1"/>
            </p:cNvSpPr>
            <p:nvPr/>
          </p:nvSpPr>
          <p:spPr bwMode="auto">
            <a:xfrm>
              <a:off x="1143000" y="3778250"/>
              <a:ext cx="2936875" cy="304800"/>
            </a:xfrm>
            <a:prstGeom prst="rect">
              <a:avLst/>
            </a:prstGeom>
            <a:noFill/>
            <a:ln w="9525">
              <a:noFill/>
              <a:miter lim="800000"/>
              <a:headEnd/>
              <a:tailEnd/>
            </a:ln>
            <a:effectLst/>
          </p:spPr>
          <p:txBody>
            <a:bodyPr>
              <a:spAutoFit/>
            </a:bodyPr>
            <a:lstStyle/>
            <a:p>
              <a:pPr eaLnBrk="1" hangingPunct="1"/>
              <a:r>
                <a:rPr lang="en-US" sz="1400" i="1" dirty="0"/>
                <a:t>Zero-Time/</a:t>
              </a:r>
              <a:r>
                <a:rPr lang="en-US" sz="1400" i="1" dirty="0" err="1"/>
                <a:t>OACF</a:t>
              </a:r>
              <a:r>
                <a:rPr lang="en-US" sz="1400" i="1" dirty="0"/>
                <a:t> Phase Pulse</a:t>
              </a:r>
              <a:endParaRPr lang="en-US" sz="1400" dirty="0"/>
            </a:p>
          </p:txBody>
        </p:sp>
        <p:sp>
          <p:nvSpPr>
            <p:cNvPr id="2950156" name="Rectangle 12"/>
            <p:cNvSpPr>
              <a:spLocks noChangeArrowheads="1"/>
            </p:cNvSpPr>
            <p:nvPr/>
          </p:nvSpPr>
          <p:spPr bwMode="auto">
            <a:xfrm>
              <a:off x="4362450" y="3781425"/>
              <a:ext cx="523875" cy="44767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950157" name="Text Box 13"/>
            <p:cNvSpPr txBox="1">
              <a:spLocks noChangeArrowheads="1"/>
            </p:cNvSpPr>
            <p:nvPr/>
          </p:nvSpPr>
          <p:spPr bwMode="auto">
            <a:xfrm>
              <a:off x="4441825" y="3811588"/>
              <a:ext cx="466725" cy="396875"/>
            </a:xfrm>
            <a:prstGeom prst="rect">
              <a:avLst/>
            </a:prstGeom>
            <a:noFill/>
            <a:ln w="9525">
              <a:noFill/>
              <a:miter lim="800000"/>
              <a:headEnd/>
              <a:tailEnd/>
            </a:ln>
            <a:effectLst/>
          </p:spPr>
          <p:txBody>
            <a:bodyPr wrap="none">
              <a:spAutoFit/>
            </a:bodyPr>
            <a:lstStyle/>
            <a:p>
              <a:r>
                <a:rPr lang="en-US" sz="1000" b="0" dirty="0"/>
                <a:t>Pre-</a:t>
              </a:r>
            </a:p>
            <a:p>
              <a:r>
                <a:rPr lang="en-US" sz="1000" b="0" dirty="0"/>
                <a:t>Filter</a:t>
              </a:r>
            </a:p>
          </p:txBody>
        </p:sp>
        <p:sp>
          <p:nvSpPr>
            <p:cNvPr id="2950162" name="Line 18"/>
            <p:cNvSpPr>
              <a:spLocks noChangeShapeType="1"/>
            </p:cNvSpPr>
            <p:nvPr/>
          </p:nvSpPr>
          <p:spPr bwMode="auto">
            <a:xfrm>
              <a:off x="3238500" y="4102100"/>
              <a:ext cx="723900" cy="584200"/>
            </a:xfrm>
            <a:prstGeom prst="line">
              <a:avLst/>
            </a:prstGeom>
            <a:noFill/>
            <a:ln w="9525">
              <a:solidFill>
                <a:schemeClr val="tx1"/>
              </a:solidFill>
              <a:round/>
              <a:headEnd/>
              <a:tailEnd/>
            </a:ln>
            <a:effectLst/>
          </p:spPr>
          <p:txBody>
            <a:bodyPr wrap="none" anchor="ctr"/>
            <a:lstStyle/>
            <a:p>
              <a:endParaRPr lang="en-US"/>
            </a:p>
          </p:txBody>
        </p:sp>
        <p:sp>
          <p:nvSpPr>
            <p:cNvPr id="2950163" name="Line 19"/>
            <p:cNvSpPr>
              <a:spLocks noChangeShapeType="1"/>
            </p:cNvSpPr>
            <p:nvPr/>
          </p:nvSpPr>
          <p:spPr bwMode="auto">
            <a:xfrm>
              <a:off x="3746500" y="2222500"/>
              <a:ext cx="812800" cy="355600"/>
            </a:xfrm>
            <a:prstGeom prst="line">
              <a:avLst/>
            </a:prstGeom>
            <a:noFill/>
            <a:ln w="9525">
              <a:solidFill>
                <a:schemeClr val="tx1"/>
              </a:solidFill>
              <a:round/>
              <a:headEnd/>
              <a:tailEnd/>
            </a:ln>
            <a:effectLst/>
          </p:spPr>
          <p:txBody>
            <a:bodyPr wrap="none" anchor="ctr"/>
            <a:lstStyle/>
            <a:p>
              <a:endParaRPr lang="en-US"/>
            </a:p>
          </p:txBody>
        </p:sp>
        <p:sp>
          <p:nvSpPr>
            <p:cNvPr id="2950164" name="Line 20"/>
            <p:cNvSpPr>
              <a:spLocks noChangeShapeType="1"/>
            </p:cNvSpPr>
            <p:nvPr/>
          </p:nvSpPr>
          <p:spPr bwMode="auto">
            <a:xfrm flipH="1">
              <a:off x="5676900" y="6413500"/>
              <a:ext cx="1701800" cy="63500"/>
            </a:xfrm>
            <a:prstGeom prst="line">
              <a:avLst/>
            </a:prstGeom>
            <a:noFill/>
            <a:ln w="9525">
              <a:solidFill>
                <a:schemeClr val="tx1"/>
              </a:solidFill>
              <a:round/>
              <a:headEnd/>
              <a:tailEnd/>
            </a:ln>
            <a:effectLst/>
          </p:spPr>
          <p:txBody>
            <a:bodyPr wrap="none" anchor="ctr"/>
            <a:lstStyle/>
            <a:p>
              <a:endParaRPr lang="en-US"/>
            </a:p>
          </p:txBody>
        </p:sp>
        <p:sp>
          <p:nvSpPr>
            <p:cNvPr id="2950165" name="Line 21"/>
            <p:cNvSpPr>
              <a:spLocks noChangeShapeType="1"/>
            </p:cNvSpPr>
            <p:nvPr/>
          </p:nvSpPr>
          <p:spPr bwMode="auto">
            <a:xfrm flipH="1">
              <a:off x="6781800" y="5346700"/>
              <a:ext cx="482600" cy="12700"/>
            </a:xfrm>
            <a:prstGeom prst="line">
              <a:avLst/>
            </a:prstGeom>
            <a:noFill/>
            <a:ln w="9525">
              <a:solidFill>
                <a:schemeClr val="tx1"/>
              </a:solidFill>
              <a:round/>
              <a:headEnd/>
              <a:tailEnd/>
            </a:ln>
            <a:effectLst/>
          </p:spPr>
          <p:txBody>
            <a:bodyPr wrap="none" anchor="ctr"/>
            <a:lstStyle/>
            <a:p>
              <a:endParaRPr lang="en-US"/>
            </a:p>
          </p:txBody>
        </p:sp>
        <p:sp>
          <p:nvSpPr>
            <p:cNvPr id="2950166" name="Line 22"/>
            <p:cNvSpPr>
              <a:spLocks noChangeShapeType="1"/>
            </p:cNvSpPr>
            <p:nvPr/>
          </p:nvSpPr>
          <p:spPr bwMode="auto">
            <a:xfrm flipH="1">
              <a:off x="7429500" y="2362200"/>
              <a:ext cx="381000" cy="419100"/>
            </a:xfrm>
            <a:prstGeom prst="line">
              <a:avLst/>
            </a:prstGeom>
            <a:noFill/>
            <a:ln w="9525">
              <a:solidFill>
                <a:schemeClr val="tx1"/>
              </a:solidFill>
              <a:round/>
              <a:headEnd/>
              <a:tailEnd/>
            </a:ln>
            <a:effectLst/>
          </p:spPr>
          <p:txBody>
            <a:bodyPr wrap="none" anchor="ctr"/>
            <a:lstStyle/>
            <a:p>
              <a:endParaRPr lang="en-US"/>
            </a:p>
          </p:txBody>
        </p:sp>
        <p:sp>
          <p:nvSpPr>
            <p:cNvPr id="2950167" name="Line 23"/>
            <p:cNvSpPr>
              <a:spLocks noChangeShapeType="1"/>
            </p:cNvSpPr>
            <p:nvPr/>
          </p:nvSpPr>
          <p:spPr bwMode="auto">
            <a:xfrm flipH="1">
              <a:off x="6985000" y="2362200"/>
              <a:ext cx="825500" cy="1282700"/>
            </a:xfrm>
            <a:prstGeom prst="line">
              <a:avLst/>
            </a:prstGeom>
            <a:noFill/>
            <a:ln w="9525">
              <a:solidFill>
                <a:schemeClr val="tx1"/>
              </a:solidFill>
              <a:round/>
              <a:headEnd/>
              <a:tailEnd/>
            </a:ln>
            <a:effectLst/>
          </p:spPr>
          <p:txBody>
            <a:bodyPr wrap="none" anchor="ctr"/>
            <a:lstStyle/>
            <a:p>
              <a:endParaRPr lang="en-US"/>
            </a:p>
          </p:txBody>
        </p:sp>
        <p:sp>
          <p:nvSpPr>
            <p:cNvPr id="2950168" name="Line 24"/>
            <p:cNvSpPr>
              <a:spLocks noChangeShapeType="1"/>
            </p:cNvSpPr>
            <p:nvPr/>
          </p:nvSpPr>
          <p:spPr bwMode="auto">
            <a:xfrm flipH="1">
              <a:off x="7315200" y="2362200"/>
              <a:ext cx="495300" cy="1651000"/>
            </a:xfrm>
            <a:prstGeom prst="line">
              <a:avLst/>
            </a:prstGeom>
            <a:noFill/>
            <a:ln w="9525">
              <a:solidFill>
                <a:schemeClr val="tx1"/>
              </a:solidFill>
              <a:round/>
              <a:headEnd/>
              <a:tailEnd/>
            </a:ln>
            <a:effectLst/>
          </p:spPr>
          <p:txBody>
            <a:bodyPr wrap="none" anchor="ctr"/>
            <a:lstStyle/>
            <a:p>
              <a:endParaRPr lang="en-US"/>
            </a:p>
          </p:txBody>
        </p:sp>
        <p:cxnSp>
          <p:nvCxnSpPr>
            <p:cNvPr id="26" name="Straight Connector 25"/>
            <p:cNvCxnSpPr>
              <a:endCxn id="28" idx="1"/>
            </p:cNvCxnSpPr>
            <p:nvPr/>
          </p:nvCxnSpPr>
          <p:spPr bwMode="auto">
            <a:xfrm flipV="1">
              <a:off x="5867400" y="4547602"/>
              <a:ext cx="723901" cy="49798"/>
            </a:xfrm>
            <a:prstGeom prst="line">
              <a:avLst/>
            </a:prstGeom>
            <a:noFill/>
            <a:ln w="19050" cap="flat" cmpd="sng" algn="ctr">
              <a:solidFill>
                <a:schemeClr val="tx1"/>
              </a:solidFill>
              <a:prstDash val="solid"/>
              <a:round/>
              <a:headEnd type="none" w="med" len="med"/>
              <a:tailEnd type="none" w="med" len="med"/>
            </a:ln>
            <a:effectLst/>
          </p:spPr>
        </p:cxnSp>
        <p:sp>
          <p:nvSpPr>
            <p:cNvPr id="28" name="Rectangle 8"/>
            <p:cNvSpPr>
              <a:spLocks noChangeArrowheads="1"/>
            </p:cNvSpPr>
            <p:nvPr/>
          </p:nvSpPr>
          <p:spPr bwMode="auto">
            <a:xfrm>
              <a:off x="6591301" y="4378325"/>
              <a:ext cx="2552700" cy="338554"/>
            </a:xfrm>
            <a:prstGeom prst="rect">
              <a:avLst/>
            </a:prstGeom>
            <a:noFill/>
            <a:ln w="9525">
              <a:noFill/>
              <a:miter lim="800000"/>
              <a:headEnd/>
              <a:tailEnd/>
            </a:ln>
            <a:effectLst/>
          </p:spPr>
          <p:txBody>
            <a:bodyPr wrap="square">
              <a:spAutoFit/>
            </a:bodyPr>
            <a:lstStyle/>
            <a:p>
              <a:pPr eaLnBrk="1" hangingPunct="1"/>
              <a:r>
                <a:rPr lang="en-US" sz="1600" i="1" dirty="0" smtClean="0"/>
                <a:t>Field Stop and  Focus</a:t>
              </a:r>
              <a:endParaRPr lang="en-US" sz="1600" dirty="0"/>
            </a:p>
          </p:txBody>
        </p:sp>
        <p:sp>
          <p:nvSpPr>
            <p:cNvPr id="25" name="Rectangle 11"/>
            <p:cNvSpPr>
              <a:spLocks noChangeArrowheads="1"/>
            </p:cNvSpPr>
            <p:nvPr/>
          </p:nvSpPr>
          <p:spPr bwMode="auto">
            <a:xfrm>
              <a:off x="190500" y="4340225"/>
              <a:ext cx="2936875" cy="304800"/>
            </a:xfrm>
            <a:prstGeom prst="rect">
              <a:avLst/>
            </a:prstGeom>
            <a:noFill/>
            <a:ln w="9525">
              <a:noFill/>
              <a:miter lim="800000"/>
              <a:headEnd/>
              <a:tailEnd/>
            </a:ln>
            <a:effectLst/>
          </p:spPr>
          <p:txBody>
            <a:bodyPr>
              <a:spAutoFit/>
            </a:bodyPr>
            <a:lstStyle/>
            <a:p>
              <a:pPr eaLnBrk="1" hangingPunct="1"/>
              <a:r>
                <a:rPr lang="en-US" sz="1400" i="1" dirty="0" smtClean="0"/>
                <a:t>Coaxial  </a:t>
              </a:r>
              <a:r>
                <a:rPr lang="en-US" sz="1400" i="1" dirty="0" err="1" smtClean="0"/>
                <a:t>Bistatic</a:t>
              </a:r>
              <a:r>
                <a:rPr lang="en-US" sz="1400" i="1" dirty="0" smtClean="0"/>
                <a:t> R/T Alignment</a:t>
              </a:r>
              <a:endParaRPr lang="en-US" sz="1400" dirty="0"/>
            </a:p>
          </p:txBody>
        </p:sp>
        <p:sp>
          <p:nvSpPr>
            <p:cNvPr id="27" name="Line 18"/>
            <p:cNvSpPr>
              <a:spLocks noChangeShapeType="1"/>
            </p:cNvSpPr>
            <p:nvPr/>
          </p:nvSpPr>
          <p:spPr bwMode="auto">
            <a:xfrm>
              <a:off x="2066925" y="4606925"/>
              <a:ext cx="1581150" cy="889000"/>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57315" name="Picture 3"/>
          <p:cNvPicPr>
            <a:picLocks noChangeAspect="1" noChangeArrowheads="1"/>
          </p:cNvPicPr>
          <p:nvPr/>
        </p:nvPicPr>
        <p:blipFill>
          <a:blip r:embed="rId3" cstate="email"/>
          <a:srcRect/>
          <a:stretch>
            <a:fillRect/>
          </a:stretch>
        </p:blipFill>
        <p:spPr bwMode="auto">
          <a:xfrm>
            <a:off x="0" y="1139825"/>
            <a:ext cx="3397250" cy="1980729"/>
          </a:xfrm>
          <a:prstGeom prst="rect">
            <a:avLst/>
          </a:prstGeom>
          <a:noFill/>
          <a:ln w="9525">
            <a:noFill/>
            <a:miter lim="800000"/>
            <a:headEnd/>
            <a:tailEnd/>
          </a:ln>
          <a:effectLst/>
        </p:spPr>
      </p:pic>
      <p:sp>
        <p:nvSpPr>
          <p:cNvPr id="2957316" name="Rectangle 4"/>
          <p:cNvSpPr>
            <a:spLocks noGrp="1" noChangeArrowheads="1"/>
          </p:cNvSpPr>
          <p:nvPr>
            <p:ph type="title"/>
          </p:nvPr>
        </p:nvSpPr>
        <p:spPr bwMode="auto">
          <a:xfrm>
            <a:off x="1346200" y="223838"/>
            <a:ext cx="5943600" cy="5461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err="1" smtClean="0"/>
              <a:t>OAWL</a:t>
            </a:r>
            <a:r>
              <a:rPr lang="en-US" dirty="0" smtClean="0"/>
              <a:t> </a:t>
            </a:r>
            <a:r>
              <a:rPr lang="en-US" dirty="0" err="1" smtClean="0"/>
              <a:t>IIP</a:t>
            </a:r>
            <a:r>
              <a:rPr lang="en-US" dirty="0" smtClean="0"/>
              <a:t> System – </a:t>
            </a:r>
            <a:r>
              <a:rPr lang="en-US" dirty="0" err="1" smtClean="0"/>
              <a:t>Asssembled</a:t>
            </a:r>
            <a:r>
              <a:rPr lang="en-US" dirty="0" smtClean="0"/>
              <a:t> and Aligned</a:t>
            </a:r>
            <a:endParaRPr lang="en-US" dirty="0"/>
          </a:p>
        </p:txBody>
      </p:sp>
      <p:pic>
        <p:nvPicPr>
          <p:cNvPr id="2957334" name="Picture 22" descr="NASA-logo1"/>
          <p:cNvPicPr>
            <a:picLocks noChangeAspect="1" noChangeArrowheads="1"/>
          </p:cNvPicPr>
          <p:nvPr/>
        </p:nvPicPr>
        <p:blipFill>
          <a:blip r:embed="rId4" cstate="print"/>
          <a:srcRect/>
          <a:stretch>
            <a:fillRect/>
          </a:stretch>
        </p:blipFill>
        <p:spPr bwMode="auto">
          <a:xfrm>
            <a:off x="7358063" y="109538"/>
            <a:ext cx="941387" cy="833438"/>
          </a:xfrm>
          <a:prstGeom prst="rect">
            <a:avLst/>
          </a:prstGeom>
          <a:noFill/>
        </p:spPr>
      </p:pic>
      <p:pic>
        <p:nvPicPr>
          <p:cNvPr id="24" name="Picture 3" descr="\\Asdfiler2\css\Optical_Autocovariance\Photos\2010-01\IMG_0102.JPG"/>
          <p:cNvPicPr>
            <a:picLocks noChangeAspect="1" noChangeArrowheads="1"/>
          </p:cNvPicPr>
          <p:nvPr/>
        </p:nvPicPr>
        <p:blipFill>
          <a:blip r:embed="rId5" cstate="email">
            <a:lum contrast="-30000"/>
          </a:blip>
          <a:srcRect/>
          <a:stretch>
            <a:fillRect/>
          </a:stretch>
        </p:blipFill>
        <p:spPr bwMode="auto">
          <a:xfrm>
            <a:off x="3352799" y="1448024"/>
            <a:ext cx="5639076" cy="4228876"/>
          </a:xfrm>
          <a:prstGeom prst="rect">
            <a:avLst/>
          </a:prstGeom>
          <a:noFill/>
        </p:spPr>
      </p:pic>
      <p:sp>
        <p:nvSpPr>
          <p:cNvPr id="26" name="Freeform 25"/>
          <p:cNvSpPr/>
          <p:nvPr/>
        </p:nvSpPr>
        <p:spPr bwMode="auto">
          <a:xfrm>
            <a:off x="2565400" y="1155700"/>
            <a:ext cx="5041900" cy="1028700"/>
          </a:xfrm>
          <a:custGeom>
            <a:avLst/>
            <a:gdLst>
              <a:gd name="connsiteX0" fmla="*/ 0 w 5041900"/>
              <a:gd name="connsiteY0" fmla="*/ 243417 h 1170517"/>
              <a:gd name="connsiteX1" fmla="*/ 3632200 w 5041900"/>
              <a:gd name="connsiteY1" fmla="*/ 154517 h 1170517"/>
              <a:gd name="connsiteX2" fmla="*/ 5041900 w 5041900"/>
              <a:gd name="connsiteY2" fmla="*/ 1170517 h 1170517"/>
            </a:gdLst>
            <a:ahLst/>
            <a:cxnLst>
              <a:cxn ang="0">
                <a:pos x="connsiteX0" y="connsiteY0"/>
              </a:cxn>
              <a:cxn ang="0">
                <a:pos x="connsiteX1" y="connsiteY1"/>
              </a:cxn>
              <a:cxn ang="0">
                <a:pos x="connsiteX2" y="connsiteY2"/>
              </a:cxn>
            </a:cxnLst>
            <a:rect l="l" t="t" r="r" b="b"/>
            <a:pathLst>
              <a:path w="5041900" h="1170517">
                <a:moveTo>
                  <a:pt x="0" y="243417"/>
                </a:moveTo>
                <a:cubicBezTo>
                  <a:pt x="1395941" y="121708"/>
                  <a:pt x="2791883" y="0"/>
                  <a:pt x="3632200" y="154517"/>
                </a:cubicBezTo>
                <a:cubicBezTo>
                  <a:pt x="4472517" y="309034"/>
                  <a:pt x="4757208" y="739775"/>
                  <a:pt x="5041900" y="1170517"/>
                </a:cubicBezTo>
              </a:path>
            </a:pathLst>
          </a:custGeom>
          <a:noFill/>
          <a:ln w="19050" cap="flat" cmpd="sng" algn="ctr">
            <a:solidFill>
              <a:srgbClr val="FF9900"/>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sp>
        <p:nvSpPr>
          <p:cNvPr id="27" name="Freeform 26"/>
          <p:cNvSpPr/>
          <p:nvPr/>
        </p:nvSpPr>
        <p:spPr bwMode="auto">
          <a:xfrm>
            <a:off x="2667000" y="2304061"/>
            <a:ext cx="3149600" cy="1940183"/>
          </a:xfrm>
          <a:custGeom>
            <a:avLst/>
            <a:gdLst>
              <a:gd name="connsiteX0" fmla="*/ 0 w 5041900"/>
              <a:gd name="connsiteY0" fmla="*/ 243417 h 1170517"/>
              <a:gd name="connsiteX1" fmla="*/ 3632200 w 5041900"/>
              <a:gd name="connsiteY1" fmla="*/ 154517 h 1170517"/>
              <a:gd name="connsiteX2" fmla="*/ 5041900 w 5041900"/>
              <a:gd name="connsiteY2" fmla="*/ 1170517 h 1170517"/>
              <a:gd name="connsiteX0" fmla="*/ 0 w 4279900"/>
              <a:gd name="connsiteY0" fmla="*/ 121709 h 2566146"/>
              <a:gd name="connsiteX1" fmla="*/ 2870200 w 4279900"/>
              <a:gd name="connsiteY1" fmla="*/ 1550146 h 2566146"/>
              <a:gd name="connsiteX2" fmla="*/ 4279900 w 4279900"/>
              <a:gd name="connsiteY2" fmla="*/ 2566146 h 2566146"/>
              <a:gd name="connsiteX0" fmla="*/ 0 w 4279900"/>
              <a:gd name="connsiteY0" fmla="*/ 121709 h 2566146"/>
              <a:gd name="connsiteX1" fmla="*/ 1460500 w 4279900"/>
              <a:gd name="connsiteY1" fmla="*/ 1911417 h 2566146"/>
              <a:gd name="connsiteX2" fmla="*/ 4279900 w 4279900"/>
              <a:gd name="connsiteY2" fmla="*/ 2566146 h 2566146"/>
              <a:gd name="connsiteX0" fmla="*/ 0 w 3149600"/>
              <a:gd name="connsiteY0" fmla="*/ 121709 h 2147822"/>
              <a:gd name="connsiteX1" fmla="*/ 1460500 w 3149600"/>
              <a:gd name="connsiteY1" fmla="*/ 1911417 h 2147822"/>
              <a:gd name="connsiteX2" fmla="*/ 3149600 w 3149600"/>
              <a:gd name="connsiteY2" fmla="*/ 1540137 h 2147822"/>
              <a:gd name="connsiteX0" fmla="*/ 0 w 3149600"/>
              <a:gd name="connsiteY0" fmla="*/ 121709 h 2207658"/>
              <a:gd name="connsiteX1" fmla="*/ 1460500 w 3149600"/>
              <a:gd name="connsiteY1" fmla="*/ 1911417 h 2207658"/>
              <a:gd name="connsiteX2" fmla="*/ 3149600 w 3149600"/>
              <a:gd name="connsiteY2" fmla="*/ 1540137 h 2207658"/>
            </a:gdLst>
            <a:ahLst/>
            <a:cxnLst>
              <a:cxn ang="0">
                <a:pos x="connsiteX0" y="connsiteY0"/>
              </a:cxn>
              <a:cxn ang="0">
                <a:pos x="connsiteX1" y="connsiteY1"/>
              </a:cxn>
              <a:cxn ang="0">
                <a:pos x="connsiteX2" y="connsiteY2"/>
              </a:cxn>
            </a:cxnLst>
            <a:rect l="l" t="t" r="r" b="b"/>
            <a:pathLst>
              <a:path w="3149600" h="2207658">
                <a:moveTo>
                  <a:pt x="0" y="121709"/>
                </a:moveTo>
                <a:cubicBezTo>
                  <a:pt x="1395941" y="0"/>
                  <a:pt x="935567" y="1675012"/>
                  <a:pt x="1460500" y="1911417"/>
                </a:cubicBezTo>
                <a:cubicBezTo>
                  <a:pt x="1985433" y="2147822"/>
                  <a:pt x="2306108" y="2207658"/>
                  <a:pt x="3149600" y="1540137"/>
                </a:cubicBezTo>
              </a:path>
            </a:pathLst>
          </a:custGeom>
          <a:noFill/>
          <a:ln w="19050" cap="flat" cmpd="sng" algn="ctr">
            <a:solidFill>
              <a:srgbClr val="FF9900"/>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sp>
        <p:nvSpPr>
          <p:cNvPr id="28" name="Freeform 27"/>
          <p:cNvSpPr/>
          <p:nvPr/>
        </p:nvSpPr>
        <p:spPr bwMode="auto">
          <a:xfrm>
            <a:off x="1193800" y="2263985"/>
            <a:ext cx="2946400" cy="2003215"/>
          </a:xfrm>
          <a:custGeom>
            <a:avLst/>
            <a:gdLst>
              <a:gd name="connsiteX0" fmla="*/ 0 w 5041900"/>
              <a:gd name="connsiteY0" fmla="*/ 243417 h 1170517"/>
              <a:gd name="connsiteX1" fmla="*/ 3632200 w 5041900"/>
              <a:gd name="connsiteY1" fmla="*/ 154517 h 1170517"/>
              <a:gd name="connsiteX2" fmla="*/ 5041900 w 5041900"/>
              <a:gd name="connsiteY2" fmla="*/ 1170517 h 1170517"/>
              <a:gd name="connsiteX0" fmla="*/ 0 w 4279900"/>
              <a:gd name="connsiteY0" fmla="*/ 121709 h 2566146"/>
              <a:gd name="connsiteX1" fmla="*/ 2870200 w 4279900"/>
              <a:gd name="connsiteY1" fmla="*/ 1550146 h 2566146"/>
              <a:gd name="connsiteX2" fmla="*/ 4279900 w 4279900"/>
              <a:gd name="connsiteY2" fmla="*/ 2566146 h 2566146"/>
              <a:gd name="connsiteX0" fmla="*/ 0 w 4279900"/>
              <a:gd name="connsiteY0" fmla="*/ 121709 h 2566146"/>
              <a:gd name="connsiteX1" fmla="*/ 1460500 w 4279900"/>
              <a:gd name="connsiteY1" fmla="*/ 1911417 h 2566146"/>
              <a:gd name="connsiteX2" fmla="*/ 4279900 w 4279900"/>
              <a:gd name="connsiteY2" fmla="*/ 2566146 h 2566146"/>
              <a:gd name="connsiteX0" fmla="*/ 0 w 3149600"/>
              <a:gd name="connsiteY0" fmla="*/ 121709 h 2147822"/>
              <a:gd name="connsiteX1" fmla="*/ 1460500 w 3149600"/>
              <a:gd name="connsiteY1" fmla="*/ 1911417 h 2147822"/>
              <a:gd name="connsiteX2" fmla="*/ 3149600 w 3149600"/>
              <a:gd name="connsiteY2" fmla="*/ 1540137 h 2147822"/>
              <a:gd name="connsiteX0" fmla="*/ 0 w 3149600"/>
              <a:gd name="connsiteY0" fmla="*/ 121709 h 2207658"/>
              <a:gd name="connsiteX1" fmla="*/ 1460500 w 3149600"/>
              <a:gd name="connsiteY1" fmla="*/ 1911417 h 2207658"/>
              <a:gd name="connsiteX2" fmla="*/ 3149600 w 3149600"/>
              <a:gd name="connsiteY2" fmla="*/ 1540137 h 2207658"/>
              <a:gd name="connsiteX0" fmla="*/ 0 w 3111500"/>
              <a:gd name="connsiteY0" fmla="*/ 121709 h 3547144"/>
              <a:gd name="connsiteX1" fmla="*/ 1422400 w 3111500"/>
              <a:gd name="connsiteY1" fmla="*/ 3110836 h 3547144"/>
              <a:gd name="connsiteX2" fmla="*/ 3111500 w 3111500"/>
              <a:gd name="connsiteY2" fmla="*/ 2739556 h 3547144"/>
              <a:gd name="connsiteX0" fmla="*/ 0 w 3111500"/>
              <a:gd name="connsiteY0" fmla="*/ 0 h 3425435"/>
              <a:gd name="connsiteX1" fmla="*/ 1422400 w 3111500"/>
              <a:gd name="connsiteY1" fmla="*/ 2989127 h 3425435"/>
              <a:gd name="connsiteX2" fmla="*/ 3111500 w 3111500"/>
              <a:gd name="connsiteY2" fmla="*/ 2617847 h 3425435"/>
              <a:gd name="connsiteX0" fmla="*/ 0 w 3111500"/>
              <a:gd name="connsiteY0" fmla="*/ 0 h 3285368"/>
              <a:gd name="connsiteX1" fmla="*/ 1816100 w 3111500"/>
              <a:gd name="connsiteY1" fmla="*/ 1572946 h 3285368"/>
              <a:gd name="connsiteX2" fmla="*/ 3111500 w 3111500"/>
              <a:gd name="connsiteY2" fmla="*/ 2617847 h 3285368"/>
              <a:gd name="connsiteX0" fmla="*/ 0 w 3365500"/>
              <a:gd name="connsiteY0" fmla="*/ 0 h 1785801"/>
              <a:gd name="connsiteX1" fmla="*/ 1816100 w 3365500"/>
              <a:gd name="connsiteY1" fmla="*/ 1572946 h 1785801"/>
              <a:gd name="connsiteX2" fmla="*/ 3365500 w 3365500"/>
              <a:gd name="connsiteY2" fmla="*/ 88951 h 1785801"/>
              <a:gd name="connsiteX0" fmla="*/ 0 w 3365500"/>
              <a:gd name="connsiteY0" fmla="*/ 0 h 1862337"/>
              <a:gd name="connsiteX1" fmla="*/ 1841500 w 3365500"/>
              <a:gd name="connsiteY1" fmla="*/ 1847512 h 1862337"/>
              <a:gd name="connsiteX2" fmla="*/ 3365500 w 3365500"/>
              <a:gd name="connsiteY2" fmla="*/ 88951 h 1862337"/>
              <a:gd name="connsiteX0" fmla="*/ 0 w 3365500"/>
              <a:gd name="connsiteY0" fmla="*/ 0 h 1847512"/>
              <a:gd name="connsiteX1" fmla="*/ 1841500 w 3365500"/>
              <a:gd name="connsiteY1" fmla="*/ 1847512 h 1847512"/>
              <a:gd name="connsiteX2" fmla="*/ 3365500 w 3365500"/>
              <a:gd name="connsiteY2" fmla="*/ 88951 h 1847512"/>
              <a:gd name="connsiteX0" fmla="*/ 0 w 3365500"/>
              <a:gd name="connsiteY0" fmla="*/ 0 h 1847512"/>
              <a:gd name="connsiteX1" fmla="*/ 1841500 w 3365500"/>
              <a:gd name="connsiteY1" fmla="*/ 1847512 h 1847512"/>
              <a:gd name="connsiteX2" fmla="*/ 3365500 w 3365500"/>
              <a:gd name="connsiteY2" fmla="*/ 88951 h 1847512"/>
              <a:gd name="connsiteX0" fmla="*/ 0 w 3365500"/>
              <a:gd name="connsiteY0" fmla="*/ 0 h 1847512"/>
              <a:gd name="connsiteX1" fmla="*/ 1841500 w 3365500"/>
              <a:gd name="connsiteY1" fmla="*/ 1847512 h 1847512"/>
              <a:gd name="connsiteX2" fmla="*/ 3365500 w 3365500"/>
              <a:gd name="connsiteY2" fmla="*/ 88951 h 1847512"/>
              <a:gd name="connsiteX0" fmla="*/ 0 w 3365500"/>
              <a:gd name="connsiteY0" fmla="*/ 0 h 1847512"/>
              <a:gd name="connsiteX1" fmla="*/ 1841500 w 3365500"/>
              <a:gd name="connsiteY1" fmla="*/ 1847512 h 1847512"/>
              <a:gd name="connsiteX2" fmla="*/ 3365500 w 3365500"/>
              <a:gd name="connsiteY2" fmla="*/ 88951 h 1847512"/>
              <a:gd name="connsiteX0" fmla="*/ 0 w 2946400"/>
              <a:gd name="connsiteY0" fmla="*/ 0 h 1847512"/>
              <a:gd name="connsiteX1" fmla="*/ 1841500 w 2946400"/>
              <a:gd name="connsiteY1" fmla="*/ 1847512 h 1847512"/>
              <a:gd name="connsiteX2" fmla="*/ 2946400 w 2946400"/>
              <a:gd name="connsiteY2" fmla="*/ 219009 h 1847512"/>
            </a:gdLst>
            <a:ahLst/>
            <a:cxnLst>
              <a:cxn ang="0">
                <a:pos x="connsiteX0" y="connsiteY0"/>
              </a:cxn>
              <a:cxn ang="0">
                <a:pos x="connsiteX1" y="connsiteY1"/>
              </a:cxn>
              <a:cxn ang="0">
                <a:pos x="connsiteX2" y="connsiteY2"/>
              </a:cxn>
            </a:cxnLst>
            <a:rect l="l" t="t" r="r" b="b"/>
            <a:pathLst>
              <a:path w="2946400" h="1847512">
                <a:moveTo>
                  <a:pt x="0" y="0"/>
                </a:moveTo>
                <a:cubicBezTo>
                  <a:pt x="354541" y="1785801"/>
                  <a:pt x="912283" y="1745982"/>
                  <a:pt x="1841500" y="1847512"/>
                </a:cubicBezTo>
                <a:cubicBezTo>
                  <a:pt x="2542117" y="1818985"/>
                  <a:pt x="2102908" y="886530"/>
                  <a:pt x="2946400" y="219009"/>
                </a:cubicBezTo>
              </a:path>
            </a:pathLst>
          </a:custGeom>
          <a:noFill/>
          <a:ln w="19050" cap="flat" cmpd="sng" algn="ctr">
            <a:solidFill>
              <a:srgbClr val="FF9900"/>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cxnSp>
        <p:nvCxnSpPr>
          <p:cNvPr id="30" name="Straight Arrow Connector 29"/>
          <p:cNvCxnSpPr/>
          <p:nvPr/>
        </p:nvCxnSpPr>
        <p:spPr bwMode="auto">
          <a:xfrm rot="5400000" flipH="1" flipV="1">
            <a:off x="5994400" y="4267200"/>
            <a:ext cx="2311400" cy="990600"/>
          </a:xfrm>
          <a:prstGeom prst="straightConnector1">
            <a:avLst/>
          </a:prstGeom>
          <a:noFill/>
          <a:ln w="19050" cap="flat" cmpd="sng" algn="ctr">
            <a:solidFill>
              <a:srgbClr val="FF9900"/>
            </a:solidFill>
            <a:prstDash val="solid"/>
            <a:round/>
            <a:headEnd type="none" w="med" len="med"/>
            <a:tailEnd type="arrow"/>
          </a:ln>
          <a:effectLst/>
        </p:spPr>
      </p:cxnSp>
      <p:sp>
        <p:nvSpPr>
          <p:cNvPr id="33" name="TextBox 32"/>
          <p:cNvSpPr txBox="1"/>
          <p:nvPr/>
        </p:nvSpPr>
        <p:spPr>
          <a:xfrm>
            <a:off x="4457041" y="5816600"/>
            <a:ext cx="2844240" cy="707886"/>
          </a:xfrm>
          <a:prstGeom prst="rect">
            <a:avLst/>
          </a:prstGeom>
          <a:noFill/>
        </p:spPr>
        <p:txBody>
          <a:bodyPr wrap="none" rtlCol="0">
            <a:spAutoFit/>
          </a:bodyPr>
          <a:lstStyle/>
          <a:p>
            <a:pPr algn="ctr"/>
            <a:r>
              <a:rPr lang="en-US" sz="2000" dirty="0" smtClean="0"/>
              <a:t>Temporary Laser</a:t>
            </a:r>
          </a:p>
          <a:p>
            <a:pPr algn="ctr"/>
            <a:r>
              <a:rPr lang="en-US" sz="2000" dirty="0" smtClean="0"/>
              <a:t>(50 </a:t>
            </a:r>
            <a:r>
              <a:rPr lang="en-US" sz="2000" dirty="0" err="1" smtClean="0">
                <a:latin typeface="Symbol" pitchFamily="18" charset="2"/>
              </a:rPr>
              <a:t>m</a:t>
            </a:r>
            <a:r>
              <a:rPr lang="en-US" sz="2000" dirty="0" err="1" smtClean="0"/>
              <a:t>J</a:t>
            </a:r>
            <a:r>
              <a:rPr lang="en-US" sz="2000" dirty="0" smtClean="0"/>
              <a:t>/pulse, 523 nm)</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8338" name="Rectangle 2"/>
          <p:cNvSpPr>
            <a:spLocks noGrp="1" noChangeArrowheads="1"/>
          </p:cNvSpPr>
          <p:nvPr>
            <p:ph type="title"/>
          </p:nvPr>
        </p:nvSpPr>
        <p:spPr bwMode="auto">
          <a:xfrm>
            <a:off x="2384425" y="274638"/>
            <a:ext cx="3300413" cy="5969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400" dirty="0"/>
              <a:t>Data System </a:t>
            </a:r>
            <a:r>
              <a:rPr lang="en-US" sz="2400" dirty="0" smtClean="0"/>
              <a:t>In Test</a:t>
            </a:r>
            <a:endParaRPr lang="en-US" sz="2400" dirty="0"/>
          </a:p>
        </p:txBody>
      </p:sp>
      <p:sp>
        <p:nvSpPr>
          <p:cNvPr id="2958339" name="Rectangle 3"/>
          <p:cNvSpPr>
            <a:spLocks noGrp="1" noChangeArrowheads="1"/>
          </p:cNvSpPr>
          <p:nvPr>
            <p:ph type="body" idx="1"/>
          </p:nvPr>
        </p:nvSpPr>
        <p:spPr>
          <a:xfrm>
            <a:off x="161925" y="1209675"/>
            <a:ext cx="5840413" cy="5110163"/>
          </a:xfrm>
        </p:spPr>
        <p:txBody>
          <a:bodyPr/>
          <a:lstStyle/>
          <a:p>
            <a:r>
              <a:rPr lang="en-US" dirty="0"/>
              <a:t>Data system architecture</a:t>
            </a:r>
          </a:p>
          <a:p>
            <a:pPr lvl="1"/>
            <a:r>
              <a:rPr lang="en-US" dirty="0"/>
              <a:t>Based on National Instruments </a:t>
            </a:r>
            <a:r>
              <a:rPr lang="en-US" dirty="0" err="1"/>
              <a:t>PXI</a:t>
            </a:r>
            <a:r>
              <a:rPr lang="en-US" dirty="0"/>
              <a:t> Chassis</a:t>
            </a:r>
          </a:p>
          <a:p>
            <a:pPr lvl="1"/>
            <a:r>
              <a:rPr lang="en-US" dirty="0"/>
              <a:t>Utilizes mostly COTS Hardware</a:t>
            </a:r>
          </a:p>
          <a:p>
            <a:pPr lvl="1"/>
            <a:r>
              <a:rPr lang="en-US" dirty="0"/>
              <a:t>Custom (Ball) ADC daughter card on NI </a:t>
            </a:r>
            <a:r>
              <a:rPr lang="en-US" dirty="0" err="1"/>
              <a:t>FPGA</a:t>
            </a:r>
            <a:r>
              <a:rPr lang="en-US" dirty="0"/>
              <a:t> interface card</a:t>
            </a:r>
          </a:p>
          <a:p>
            <a:pPr lvl="1"/>
            <a:r>
              <a:rPr lang="en-US" dirty="0"/>
              <a:t>Custom (Ball) </a:t>
            </a:r>
            <a:r>
              <a:rPr lang="en-US" dirty="0" err="1"/>
              <a:t>FPGA</a:t>
            </a:r>
            <a:r>
              <a:rPr lang="en-US" dirty="0"/>
              <a:t> code to implement photon counting channels on NI card</a:t>
            </a:r>
          </a:p>
          <a:p>
            <a:pPr lvl="1"/>
            <a:r>
              <a:rPr lang="en-US" dirty="0" err="1"/>
              <a:t>Labview</a:t>
            </a:r>
            <a:r>
              <a:rPr lang="en-US" dirty="0"/>
              <a:t> code development environment</a:t>
            </a:r>
          </a:p>
          <a:p>
            <a:pPr lvl="1"/>
            <a:endParaRPr lang="en-US" dirty="0"/>
          </a:p>
          <a:p>
            <a:r>
              <a:rPr lang="en-US" dirty="0"/>
              <a:t>Challenges &amp; Solutions</a:t>
            </a:r>
          </a:p>
          <a:p>
            <a:pPr lvl="1"/>
            <a:r>
              <a:rPr lang="en-US" dirty="0"/>
              <a:t>Reduced air pressure at altitude degrades heat removal ability of stock cooling fans</a:t>
            </a:r>
          </a:p>
          <a:p>
            <a:pPr lvl="2"/>
            <a:r>
              <a:rPr lang="en-US" dirty="0"/>
              <a:t>Upgrade cooling fans, add fans as needed</a:t>
            </a:r>
          </a:p>
          <a:p>
            <a:pPr lvl="2"/>
            <a:r>
              <a:rPr lang="en-US" dirty="0"/>
              <a:t>Test system in altitude chamber</a:t>
            </a:r>
          </a:p>
          <a:p>
            <a:pPr lvl="1"/>
            <a:r>
              <a:rPr lang="en-US" dirty="0"/>
              <a:t>Jacket material used in COTS cables is PVC, which is not permitted on WB-57</a:t>
            </a:r>
          </a:p>
          <a:p>
            <a:pPr lvl="2"/>
            <a:r>
              <a:rPr lang="en-US" dirty="0"/>
              <a:t>Utilizing NI terminal strip accessories where possible</a:t>
            </a:r>
          </a:p>
          <a:p>
            <a:pPr lvl="2"/>
            <a:r>
              <a:rPr lang="en-US" dirty="0"/>
              <a:t>Fabricating custom cables made from allowable jacket materials</a:t>
            </a:r>
          </a:p>
        </p:txBody>
      </p:sp>
      <p:pic>
        <p:nvPicPr>
          <p:cNvPr id="2958340" name="Picture 4"/>
          <p:cNvPicPr>
            <a:picLocks noChangeAspect="1" noChangeArrowheads="1"/>
          </p:cNvPicPr>
          <p:nvPr/>
        </p:nvPicPr>
        <p:blipFill>
          <a:blip r:embed="rId3" cstate="email"/>
          <a:srcRect/>
          <a:stretch>
            <a:fillRect/>
          </a:stretch>
        </p:blipFill>
        <p:spPr bwMode="auto">
          <a:xfrm>
            <a:off x="5999163" y="1127125"/>
            <a:ext cx="2560637" cy="1413660"/>
          </a:xfrm>
          <a:prstGeom prst="rect">
            <a:avLst/>
          </a:prstGeom>
          <a:noFill/>
          <a:ln w="9525">
            <a:noFill/>
            <a:miter lim="800000"/>
            <a:headEnd/>
            <a:tailEnd/>
          </a:ln>
          <a:effectLst/>
        </p:spPr>
      </p:pic>
      <p:sp>
        <p:nvSpPr>
          <p:cNvPr id="2958343" name="Line 7"/>
          <p:cNvSpPr>
            <a:spLocks noChangeShapeType="1"/>
          </p:cNvSpPr>
          <p:nvPr/>
        </p:nvSpPr>
        <p:spPr bwMode="auto">
          <a:xfrm>
            <a:off x="4457700" y="1689098"/>
            <a:ext cx="1587500" cy="76201"/>
          </a:xfrm>
          <a:prstGeom prst="line">
            <a:avLst/>
          </a:prstGeom>
          <a:noFill/>
          <a:ln w="19050">
            <a:solidFill>
              <a:srgbClr val="00B0F0"/>
            </a:solidFill>
            <a:round/>
            <a:headEnd/>
            <a:tailEnd type="stealth" w="lg" len="lg"/>
          </a:ln>
          <a:effectLst/>
        </p:spPr>
        <p:txBody>
          <a:bodyPr wrap="none" anchor="ctr"/>
          <a:lstStyle/>
          <a:p>
            <a:endParaRPr lang="en-US"/>
          </a:p>
        </p:txBody>
      </p:sp>
      <p:sp>
        <p:nvSpPr>
          <p:cNvPr id="2958344" name="Text Box 8"/>
          <p:cNvSpPr txBox="1">
            <a:spLocks noChangeArrowheads="1"/>
          </p:cNvSpPr>
          <p:nvPr/>
        </p:nvSpPr>
        <p:spPr bwMode="auto">
          <a:xfrm>
            <a:off x="3336925" y="6529388"/>
            <a:ext cx="2462213" cy="274637"/>
          </a:xfrm>
          <a:prstGeom prst="rect">
            <a:avLst/>
          </a:prstGeom>
          <a:noFill/>
          <a:ln w="9525">
            <a:noFill/>
            <a:miter lim="800000"/>
            <a:headEnd/>
            <a:tailEnd/>
          </a:ln>
          <a:effectLst/>
        </p:spPr>
        <p:txBody>
          <a:bodyPr wrap="none">
            <a:spAutoFit/>
          </a:bodyPr>
          <a:lstStyle/>
          <a:p>
            <a:r>
              <a:rPr lang="en-US" sz="1200" i="1"/>
              <a:t>Ball Aerospace &amp; Technologies</a:t>
            </a:r>
          </a:p>
        </p:txBody>
      </p:sp>
      <p:pic>
        <p:nvPicPr>
          <p:cNvPr id="2958346" name="Picture 10" descr="NASA-logo1"/>
          <p:cNvPicPr>
            <a:picLocks noChangeAspect="1" noChangeArrowheads="1"/>
          </p:cNvPicPr>
          <p:nvPr/>
        </p:nvPicPr>
        <p:blipFill>
          <a:blip r:embed="rId4" cstate="print"/>
          <a:srcRect/>
          <a:stretch>
            <a:fillRect/>
          </a:stretch>
        </p:blipFill>
        <p:spPr bwMode="auto">
          <a:xfrm>
            <a:off x="7358063" y="109538"/>
            <a:ext cx="941387" cy="833438"/>
          </a:xfrm>
          <a:prstGeom prst="rect">
            <a:avLst/>
          </a:prstGeom>
          <a:noFill/>
        </p:spPr>
      </p:pic>
      <p:pic>
        <p:nvPicPr>
          <p:cNvPr id="10" name="Picture 4" descr="\\Asdfiler2\css\Optical_Autocovariance\Photos\2010-01\P1010028.JPG"/>
          <p:cNvPicPr>
            <a:picLocks noChangeAspect="1" noChangeArrowheads="1"/>
          </p:cNvPicPr>
          <p:nvPr/>
        </p:nvPicPr>
        <p:blipFill>
          <a:blip r:embed="rId5" cstate="email"/>
          <a:srcRect/>
          <a:stretch>
            <a:fillRect/>
          </a:stretch>
        </p:blipFill>
        <p:spPr bwMode="auto">
          <a:xfrm rot="16200000">
            <a:off x="5466376" y="2981658"/>
            <a:ext cx="4013202" cy="3002886"/>
          </a:xfrm>
          <a:prstGeom prst="rect">
            <a:avLst/>
          </a:prstGeom>
          <a:noFill/>
        </p:spPr>
      </p:pic>
      <p:cxnSp>
        <p:nvCxnSpPr>
          <p:cNvPr id="12" name="Straight Arrow Connector 11"/>
          <p:cNvCxnSpPr/>
          <p:nvPr/>
        </p:nvCxnSpPr>
        <p:spPr bwMode="auto">
          <a:xfrm rot="16200000" flipH="1">
            <a:off x="4597400" y="3390900"/>
            <a:ext cx="3606800" cy="1701800"/>
          </a:xfrm>
          <a:prstGeom prst="straightConnector1">
            <a:avLst/>
          </a:prstGeom>
          <a:noFill/>
          <a:ln w="19050" cap="flat" cmpd="sng" algn="ctr">
            <a:solidFill>
              <a:srgbClr val="00B0F0"/>
            </a:solidFill>
            <a:prstDash val="solid"/>
            <a:round/>
            <a:headEnd type="none" w="med" len="med"/>
            <a:tailEnd type="stealth" w="lg" len="lg"/>
          </a:ln>
          <a:effectLst/>
        </p:spPr>
      </p:cxnSp>
      <p:cxnSp>
        <p:nvCxnSpPr>
          <p:cNvPr id="16" name="Straight Connector 15"/>
          <p:cNvCxnSpPr/>
          <p:nvPr/>
        </p:nvCxnSpPr>
        <p:spPr bwMode="auto">
          <a:xfrm>
            <a:off x="5143500" y="2743200"/>
            <a:ext cx="736600" cy="368300"/>
          </a:xfrm>
          <a:prstGeom prst="line">
            <a:avLst/>
          </a:prstGeom>
          <a:noFill/>
          <a:ln w="19050" cap="flat" cmpd="sng" algn="ctr">
            <a:solidFill>
              <a:srgbClr val="00B0F0"/>
            </a:solidFill>
            <a:prstDash val="solid"/>
            <a:round/>
            <a:headEnd type="none" w="med" len="med"/>
            <a:tailEnd type="none" w="med" len="med"/>
          </a:ln>
          <a:effectLst/>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5" name="Rectangle 3"/>
          <p:cNvSpPr>
            <a:spLocks noGrp="1" noChangeArrowheads="1"/>
          </p:cNvSpPr>
          <p:nvPr>
            <p:ph type="title"/>
          </p:nvPr>
        </p:nvSpPr>
        <p:spPr bwMode="auto">
          <a:xfrm>
            <a:off x="1581150" y="190500"/>
            <a:ext cx="5826125" cy="7635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t>OAWL Validation Field Experiments Plan</a:t>
            </a:r>
          </a:p>
        </p:txBody>
      </p:sp>
      <p:sp>
        <p:nvSpPr>
          <p:cNvPr id="2947076" name="Rectangle 4"/>
          <p:cNvSpPr>
            <a:spLocks noGrp="1" noChangeArrowheads="1"/>
          </p:cNvSpPr>
          <p:nvPr>
            <p:ph type="body" idx="1"/>
          </p:nvPr>
        </p:nvSpPr>
        <p:spPr>
          <a:xfrm>
            <a:off x="168275" y="1209675"/>
            <a:ext cx="4140200" cy="5110163"/>
          </a:xfrm>
        </p:spPr>
        <p:txBody>
          <a:bodyPr/>
          <a:lstStyle/>
          <a:p>
            <a:pPr>
              <a:buFont typeface="Wingdings" pitchFamily="2" charset="2"/>
              <a:buNone/>
            </a:pPr>
            <a:r>
              <a:rPr lang="en-US" sz="2400"/>
              <a:t>1. Ground-based-looking up</a:t>
            </a:r>
          </a:p>
          <a:p>
            <a:pPr>
              <a:buFont typeface="Wingdings" pitchFamily="2" charset="2"/>
              <a:buNone/>
            </a:pPr>
            <a:r>
              <a:rPr lang="en-US"/>
              <a:t>Side-by-side with the NOAA High Resolution Doppler Lidar (HRDL)</a:t>
            </a:r>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sz="2400"/>
          </a:p>
          <a:p>
            <a:pPr>
              <a:buFont typeface="Wingdings" pitchFamily="2" charset="2"/>
              <a:buNone/>
            </a:pPr>
            <a:r>
              <a:rPr lang="en-US" sz="2400"/>
              <a:t>2. Airborne OAWL vs. Ground-based Wind Profilers and HRDL</a:t>
            </a:r>
          </a:p>
          <a:p>
            <a:pPr>
              <a:buFont typeface="Wingdings" pitchFamily="2" charset="2"/>
              <a:buNone/>
            </a:pPr>
            <a:r>
              <a:rPr lang="en-US"/>
              <a:t>(15 km altitude looking down along 45° slant path (to inside of turns).</a:t>
            </a:r>
          </a:p>
          <a:p>
            <a:pPr>
              <a:buFont typeface="Wingdings" pitchFamily="2" charset="2"/>
              <a:buNone/>
            </a:pPr>
            <a:r>
              <a:rPr lang="en-US"/>
              <a:t>Many meteorological and cloud conditions over land and water)</a:t>
            </a:r>
            <a:r>
              <a:rPr lang="en-US" sz="2400"/>
              <a:t> </a:t>
            </a:r>
          </a:p>
        </p:txBody>
      </p:sp>
      <p:pic>
        <p:nvPicPr>
          <p:cNvPr id="2947077" name="Picture 5" descr="hrdl_ship"/>
          <p:cNvPicPr>
            <a:picLocks noChangeAspect="1" noChangeArrowheads="1"/>
          </p:cNvPicPr>
          <p:nvPr/>
        </p:nvPicPr>
        <p:blipFill>
          <a:blip r:embed="rId3" cstate="print">
            <a:lum bright="30000" contrast="42000"/>
          </a:blip>
          <a:srcRect/>
          <a:stretch>
            <a:fillRect/>
          </a:stretch>
        </p:blipFill>
        <p:spPr bwMode="auto">
          <a:xfrm>
            <a:off x="4210050" y="1241425"/>
            <a:ext cx="1527175" cy="1123950"/>
          </a:xfrm>
          <a:prstGeom prst="rect">
            <a:avLst/>
          </a:prstGeom>
          <a:noFill/>
        </p:spPr>
      </p:pic>
      <p:sp>
        <p:nvSpPr>
          <p:cNvPr id="2947078" name="Line 6"/>
          <p:cNvSpPr>
            <a:spLocks noChangeShapeType="1"/>
          </p:cNvSpPr>
          <p:nvPr/>
        </p:nvSpPr>
        <p:spPr bwMode="auto">
          <a:xfrm flipH="1" flipV="1">
            <a:off x="4705350" y="942975"/>
            <a:ext cx="320675" cy="538163"/>
          </a:xfrm>
          <a:prstGeom prst="line">
            <a:avLst/>
          </a:prstGeom>
          <a:noFill/>
          <a:ln w="57150">
            <a:solidFill>
              <a:srgbClr val="FF3300"/>
            </a:solidFill>
            <a:round/>
            <a:headEnd/>
            <a:tailEnd type="triangle" w="med" len="med"/>
          </a:ln>
          <a:effectLst/>
        </p:spPr>
        <p:txBody>
          <a:bodyPr wrap="none" anchor="ctr"/>
          <a:lstStyle/>
          <a:p>
            <a:endParaRPr lang="en-US"/>
          </a:p>
        </p:txBody>
      </p:sp>
      <p:sp>
        <p:nvSpPr>
          <p:cNvPr id="2947096" name="Line 24"/>
          <p:cNvSpPr>
            <a:spLocks noChangeShapeType="1"/>
          </p:cNvSpPr>
          <p:nvPr/>
        </p:nvSpPr>
        <p:spPr bwMode="auto">
          <a:xfrm>
            <a:off x="5203825" y="1873250"/>
            <a:ext cx="977900" cy="2032000"/>
          </a:xfrm>
          <a:prstGeom prst="line">
            <a:avLst/>
          </a:prstGeom>
          <a:noFill/>
          <a:ln w="28575">
            <a:solidFill>
              <a:srgbClr val="FF9900"/>
            </a:solidFill>
            <a:prstDash val="dash"/>
            <a:round/>
            <a:headEnd/>
            <a:tailEnd type="triangle" w="lg" len="lg"/>
          </a:ln>
          <a:effectLst/>
        </p:spPr>
        <p:txBody>
          <a:bodyPr wrap="none" anchor="ctr"/>
          <a:lstStyle/>
          <a:p>
            <a:endParaRPr lang="en-US"/>
          </a:p>
        </p:txBody>
      </p:sp>
      <p:sp>
        <p:nvSpPr>
          <p:cNvPr id="2947097" name="Text Box 25"/>
          <p:cNvSpPr txBox="1">
            <a:spLocks noChangeArrowheads="1"/>
          </p:cNvSpPr>
          <p:nvPr/>
        </p:nvSpPr>
        <p:spPr bwMode="auto">
          <a:xfrm>
            <a:off x="3336925" y="6529388"/>
            <a:ext cx="2462213" cy="274637"/>
          </a:xfrm>
          <a:prstGeom prst="rect">
            <a:avLst/>
          </a:prstGeom>
          <a:noFill/>
          <a:ln w="9525">
            <a:noFill/>
            <a:miter lim="800000"/>
            <a:headEnd/>
            <a:tailEnd/>
          </a:ln>
          <a:effectLst/>
        </p:spPr>
        <p:txBody>
          <a:bodyPr wrap="none">
            <a:spAutoFit/>
          </a:bodyPr>
          <a:lstStyle/>
          <a:p>
            <a:r>
              <a:rPr lang="en-US" sz="1200" i="1"/>
              <a:t>Ball Aerospace &amp; Technologies</a:t>
            </a:r>
          </a:p>
        </p:txBody>
      </p:sp>
      <p:sp>
        <p:nvSpPr>
          <p:cNvPr id="2947098" name="Text Box 26"/>
          <p:cNvSpPr txBox="1">
            <a:spLocks noChangeArrowheads="1"/>
          </p:cNvSpPr>
          <p:nvPr/>
        </p:nvSpPr>
        <p:spPr bwMode="auto">
          <a:xfrm>
            <a:off x="2625725" y="2017713"/>
            <a:ext cx="1580882" cy="400110"/>
          </a:xfrm>
          <a:prstGeom prst="rect">
            <a:avLst/>
          </a:prstGeom>
          <a:noFill/>
          <a:ln w="9525">
            <a:noFill/>
            <a:miter lim="800000"/>
            <a:headEnd/>
            <a:tailEnd/>
          </a:ln>
          <a:effectLst/>
        </p:spPr>
        <p:txBody>
          <a:bodyPr wrap="none">
            <a:spAutoFit/>
          </a:bodyPr>
          <a:lstStyle/>
          <a:p>
            <a:r>
              <a:rPr lang="en-US" sz="2000" i="1" u="sng" dirty="0" smtClean="0">
                <a:solidFill>
                  <a:schemeClr val="folHlink"/>
                </a:solidFill>
              </a:rPr>
              <a:t>March </a:t>
            </a:r>
            <a:r>
              <a:rPr lang="en-US" sz="2000" i="1" u="sng" dirty="0">
                <a:solidFill>
                  <a:schemeClr val="folHlink"/>
                </a:solidFill>
              </a:rPr>
              <a:t>2010</a:t>
            </a:r>
          </a:p>
        </p:txBody>
      </p:sp>
      <p:sp>
        <p:nvSpPr>
          <p:cNvPr id="2947099" name="Text Box 27"/>
          <p:cNvSpPr txBox="1">
            <a:spLocks noChangeArrowheads="1"/>
          </p:cNvSpPr>
          <p:nvPr/>
        </p:nvSpPr>
        <p:spPr bwMode="auto">
          <a:xfrm>
            <a:off x="2879725" y="5180013"/>
            <a:ext cx="1255713" cy="396875"/>
          </a:xfrm>
          <a:prstGeom prst="rect">
            <a:avLst/>
          </a:prstGeom>
          <a:noFill/>
          <a:ln w="9525">
            <a:noFill/>
            <a:miter lim="800000"/>
            <a:headEnd/>
            <a:tailEnd/>
          </a:ln>
          <a:effectLst/>
        </p:spPr>
        <p:txBody>
          <a:bodyPr wrap="none">
            <a:spAutoFit/>
          </a:bodyPr>
          <a:lstStyle/>
          <a:p>
            <a:r>
              <a:rPr lang="en-US" sz="2000" i="1" u="sng">
                <a:solidFill>
                  <a:schemeClr val="folHlink"/>
                </a:solidFill>
              </a:rPr>
              <a:t>Fall 2010</a:t>
            </a:r>
          </a:p>
        </p:txBody>
      </p:sp>
      <p:sp>
        <p:nvSpPr>
          <p:cNvPr id="2947100" name="Text Box 28"/>
          <p:cNvSpPr txBox="1">
            <a:spLocks noChangeArrowheads="1"/>
          </p:cNvSpPr>
          <p:nvPr/>
        </p:nvSpPr>
        <p:spPr bwMode="auto">
          <a:xfrm>
            <a:off x="2955925" y="617538"/>
            <a:ext cx="1941513" cy="457200"/>
          </a:xfrm>
          <a:prstGeom prst="rect">
            <a:avLst/>
          </a:prstGeom>
          <a:noFill/>
          <a:ln w="9525">
            <a:noFill/>
            <a:miter lim="800000"/>
            <a:headEnd/>
            <a:tailEnd/>
          </a:ln>
          <a:effectLst/>
        </p:spPr>
        <p:txBody>
          <a:bodyPr>
            <a:spAutoFit/>
          </a:bodyPr>
          <a:lstStyle/>
          <a:p>
            <a:r>
              <a:rPr lang="en-US" sz="1200" b="0"/>
              <a:t>NOAA HRDL 2</a:t>
            </a:r>
            <a:r>
              <a:rPr lang="en-US" sz="1200" b="0">
                <a:latin typeface="Symbol" pitchFamily="18" charset="2"/>
              </a:rPr>
              <a:t>m</a:t>
            </a:r>
            <a:r>
              <a:rPr lang="en-US" sz="1200" b="0"/>
              <a:t>m Coherent Doppler Lidar</a:t>
            </a:r>
          </a:p>
        </p:txBody>
      </p:sp>
      <p:sp>
        <p:nvSpPr>
          <p:cNvPr id="2947101" name="Text Box 29"/>
          <p:cNvSpPr txBox="1">
            <a:spLocks noChangeArrowheads="1"/>
          </p:cNvSpPr>
          <p:nvPr/>
        </p:nvSpPr>
        <p:spPr bwMode="auto">
          <a:xfrm>
            <a:off x="4873625" y="655638"/>
            <a:ext cx="1941513" cy="274637"/>
          </a:xfrm>
          <a:prstGeom prst="rect">
            <a:avLst/>
          </a:prstGeom>
          <a:noFill/>
          <a:ln w="9525">
            <a:noFill/>
            <a:miter lim="800000"/>
            <a:headEnd/>
            <a:tailEnd/>
          </a:ln>
          <a:effectLst/>
        </p:spPr>
        <p:txBody>
          <a:bodyPr>
            <a:spAutoFit/>
          </a:bodyPr>
          <a:lstStyle/>
          <a:p>
            <a:r>
              <a:rPr lang="en-US" sz="1200" b="0"/>
              <a:t>OAWL System</a:t>
            </a:r>
          </a:p>
        </p:txBody>
      </p:sp>
      <p:pic>
        <p:nvPicPr>
          <p:cNvPr id="2947102" name="Picture 30" descr="untitled"/>
          <p:cNvPicPr>
            <a:picLocks noChangeAspect="1" noChangeArrowheads="1"/>
          </p:cNvPicPr>
          <p:nvPr/>
        </p:nvPicPr>
        <p:blipFill>
          <a:blip r:embed="rId4" cstate="print"/>
          <a:srcRect/>
          <a:stretch>
            <a:fillRect/>
          </a:stretch>
        </p:blipFill>
        <p:spPr bwMode="auto">
          <a:xfrm>
            <a:off x="7740650" y="1287463"/>
            <a:ext cx="1403350" cy="1019175"/>
          </a:xfrm>
          <a:prstGeom prst="rect">
            <a:avLst/>
          </a:prstGeom>
          <a:noFill/>
        </p:spPr>
      </p:pic>
      <p:pic>
        <p:nvPicPr>
          <p:cNvPr id="2947074" name="Picture 2"/>
          <p:cNvPicPr>
            <a:picLocks noChangeAspect="1" noChangeArrowheads="1"/>
          </p:cNvPicPr>
          <p:nvPr/>
        </p:nvPicPr>
        <p:blipFill>
          <a:blip r:embed="rId5" cstate="print"/>
          <a:srcRect/>
          <a:stretch>
            <a:fillRect/>
          </a:stretch>
        </p:blipFill>
        <p:spPr bwMode="auto">
          <a:xfrm>
            <a:off x="6211888" y="1169988"/>
            <a:ext cx="1508125" cy="1439862"/>
          </a:xfrm>
          <a:prstGeom prst="rect">
            <a:avLst/>
          </a:prstGeom>
          <a:noFill/>
          <a:ln w="9525">
            <a:noFill/>
            <a:miter lim="800000"/>
            <a:headEnd/>
            <a:tailEnd/>
          </a:ln>
          <a:effectLst/>
        </p:spPr>
      </p:pic>
      <p:grpSp>
        <p:nvGrpSpPr>
          <p:cNvPr id="2947080" name="Group 8"/>
          <p:cNvGrpSpPr>
            <a:grpSpLocks/>
          </p:cNvGrpSpPr>
          <p:nvPr/>
        </p:nvGrpSpPr>
        <p:grpSpPr bwMode="auto">
          <a:xfrm>
            <a:off x="4213225" y="2576513"/>
            <a:ext cx="4932363" cy="3660775"/>
            <a:chOff x="2654" y="1623"/>
            <a:chExt cx="3107" cy="2306"/>
          </a:xfrm>
        </p:grpSpPr>
        <p:pic>
          <p:nvPicPr>
            <p:cNvPr id="2947081" name="Picture 9" descr="conus_nc"/>
            <p:cNvPicPr>
              <a:picLocks noChangeAspect="1" noChangeArrowheads="1"/>
            </p:cNvPicPr>
            <p:nvPr/>
          </p:nvPicPr>
          <p:blipFill>
            <a:blip r:embed="rId6" cstate="print"/>
            <a:srcRect/>
            <a:stretch>
              <a:fillRect/>
            </a:stretch>
          </p:blipFill>
          <p:spPr bwMode="auto">
            <a:xfrm>
              <a:off x="2820" y="1704"/>
              <a:ext cx="2753" cy="2012"/>
            </a:xfrm>
            <a:prstGeom prst="rect">
              <a:avLst/>
            </a:prstGeom>
            <a:noFill/>
          </p:spPr>
        </p:pic>
        <p:sp>
          <p:nvSpPr>
            <p:cNvPr id="2947082" name="Freeform 10"/>
            <p:cNvSpPr>
              <a:spLocks/>
            </p:cNvSpPr>
            <p:nvPr/>
          </p:nvSpPr>
          <p:spPr bwMode="auto">
            <a:xfrm>
              <a:off x="3947" y="2378"/>
              <a:ext cx="483" cy="693"/>
            </a:xfrm>
            <a:custGeom>
              <a:avLst/>
              <a:gdLst/>
              <a:ahLst/>
              <a:cxnLst>
                <a:cxn ang="0">
                  <a:pos x="542" y="962"/>
                </a:cxn>
                <a:cxn ang="0">
                  <a:pos x="516" y="827"/>
                </a:cxn>
                <a:cxn ang="0">
                  <a:pos x="415" y="513"/>
                </a:cxn>
                <a:cxn ang="0">
                  <a:pos x="304" y="395"/>
                </a:cxn>
                <a:cxn ang="0">
                  <a:pos x="440" y="344"/>
                </a:cxn>
                <a:cxn ang="0">
                  <a:pos x="567" y="276"/>
                </a:cxn>
                <a:cxn ang="0">
                  <a:pos x="745" y="268"/>
                </a:cxn>
                <a:cxn ang="0">
                  <a:pos x="643" y="65"/>
                </a:cxn>
                <a:cxn ang="0">
                  <a:pos x="457" y="31"/>
                </a:cxn>
                <a:cxn ang="0">
                  <a:pos x="237" y="31"/>
                </a:cxn>
                <a:cxn ang="0">
                  <a:pos x="118" y="217"/>
                </a:cxn>
                <a:cxn ang="0">
                  <a:pos x="0" y="81"/>
                </a:cxn>
              </a:cxnLst>
              <a:rect l="0" t="0" r="r" b="b"/>
              <a:pathLst>
                <a:path w="758" h="962">
                  <a:moveTo>
                    <a:pt x="542" y="962"/>
                  </a:moveTo>
                  <a:cubicBezTo>
                    <a:pt x="538" y="940"/>
                    <a:pt x="537" y="902"/>
                    <a:pt x="516" y="827"/>
                  </a:cubicBezTo>
                  <a:cubicBezTo>
                    <a:pt x="495" y="752"/>
                    <a:pt x="450" y="585"/>
                    <a:pt x="415" y="513"/>
                  </a:cubicBezTo>
                  <a:cubicBezTo>
                    <a:pt x="380" y="441"/>
                    <a:pt x="300" y="423"/>
                    <a:pt x="304" y="395"/>
                  </a:cubicBezTo>
                  <a:cubicBezTo>
                    <a:pt x="308" y="367"/>
                    <a:pt x="396" y="364"/>
                    <a:pt x="440" y="344"/>
                  </a:cubicBezTo>
                  <a:cubicBezTo>
                    <a:pt x="484" y="324"/>
                    <a:pt x="516" y="289"/>
                    <a:pt x="567" y="276"/>
                  </a:cubicBezTo>
                  <a:cubicBezTo>
                    <a:pt x="618" y="263"/>
                    <a:pt x="732" y="303"/>
                    <a:pt x="745" y="268"/>
                  </a:cubicBezTo>
                  <a:cubicBezTo>
                    <a:pt x="758" y="233"/>
                    <a:pt x="691" y="104"/>
                    <a:pt x="643" y="65"/>
                  </a:cubicBezTo>
                  <a:cubicBezTo>
                    <a:pt x="595" y="26"/>
                    <a:pt x="525" y="37"/>
                    <a:pt x="457" y="31"/>
                  </a:cubicBezTo>
                  <a:cubicBezTo>
                    <a:pt x="389" y="25"/>
                    <a:pt x="293" y="0"/>
                    <a:pt x="237" y="31"/>
                  </a:cubicBezTo>
                  <a:cubicBezTo>
                    <a:pt x="181" y="62"/>
                    <a:pt x="157" y="209"/>
                    <a:pt x="118" y="217"/>
                  </a:cubicBezTo>
                  <a:cubicBezTo>
                    <a:pt x="79" y="225"/>
                    <a:pt x="25" y="109"/>
                    <a:pt x="0" y="81"/>
                  </a:cubicBezTo>
                </a:path>
              </a:pathLst>
            </a:custGeom>
            <a:noFill/>
            <a:ln w="19050" cap="flat" cmpd="sng">
              <a:solidFill>
                <a:srgbClr val="0066FF"/>
              </a:solidFill>
              <a:prstDash val="dash"/>
              <a:round/>
              <a:headEnd/>
              <a:tailEnd/>
            </a:ln>
            <a:effectLst/>
          </p:spPr>
          <p:txBody>
            <a:bodyPr/>
            <a:lstStyle/>
            <a:p>
              <a:endParaRPr lang="en-US"/>
            </a:p>
          </p:txBody>
        </p:sp>
        <p:sp>
          <p:nvSpPr>
            <p:cNvPr id="2947083" name="Oval 11"/>
            <p:cNvSpPr>
              <a:spLocks noChangeArrowheads="1"/>
            </p:cNvSpPr>
            <p:nvPr/>
          </p:nvSpPr>
          <p:spPr bwMode="auto">
            <a:xfrm>
              <a:off x="3890" y="2361"/>
              <a:ext cx="92" cy="104"/>
            </a:xfrm>
            <a:prstGeom prst="ellipse">
              <a:avLst/>
            </a:prstGeom>
            <a:noFill/>
            <a:ln w="9525">
              <a:solidFill>
                <a:schemeClr val="tx1"/>
              </a:solidFill>
              <a:round/>
              <a:headEnd/>
              <a:tailEnd/>
            </a:ln>
            <a:effectLst/>
          </p:spPr>
          <p:txBody>
            <a:bodyPr wrap="none" anchor="ctr"/>
            <a:lstStyle/>
            <a:p>
              <a:endParaRPr lang="en-US"/>
            </a:p>
          </p:txBody>
        </p:sp>
        <p:sp>
          <p:nvSpPr>
            <p:cNvPr id="2947084" name="Freeform 12"/>
            <p:cNvSpPr>
              <a:spLocks/>
            </p:cNvSpPr>
            <p:nvPr/>
          </p:nvSpPr>
          <p:spPr bwMode="auto">
            <a:xfrm>
              <a:off x="3925" y="2425"/>
              <a:ext cx="618" cy="922"/>
            </a:xfrm>
            <a:custGeom>
              <a:avLst/>
              <a:gdLst/>
              <a:ahLst/>
              <a:cxnLst>
                <a:cxn ang="0">
                  <a:pos x="0" y="0"/>
                </a:cxn>
                <a:cxn ang="0">
                  <a:pos x="42" y="440"/>
                </a:cxn>
                <a:cxn ang="0">
                  <a:pos x="234" y="632"/>
                </a:cxn>
                <a:cxn ang="0">
                  <a:pos x="522" y="920"/>
                </a:cxn>
                <a:cxn ang="0">
                  <a:pos x="618" y="1208"/>
                </a:cxn>
                <a:cxn ang="0">
                  <a:pos x="858" y="1256"/>
                </a:cxn>
                <a:cxn ang="0">
                  <a:pos x="954" y="1064"/>
                </a:cxn>
                <a:cxn ang="0">
                  <a:pos x="762" y="728"/>
                </a:cxn>
                <a:cxn ang="0">
                  <a:pos x="570" y="728"/>
                </a:cxn>
                <a:cxn ang="0">
                  <a:pos x="576" y="880"/>
                </a:cxn>
              </a:cxnLst>
              <a:rect l="0" t="0" r="r" b="b"/>
              <a:pathLst>
                <a:path w="970" h="1280">
                  <a:moveTo>
                    <a:pt x="0" y="0"/>
                  </a:moveTo>
                  <a:cubicBezTo>
                    <a:pt x="7" y="75"/>
                    <a:pt x="3" y="335"/>
                    <a:pt x="42" y="440"/>
                  </a:cubicBezTo>
                  <a:cubicBezTo>
                    <a:pt x="81" y="545"/>
                    <a:pt x="154" y="552"/>
                    <a:pt x="234" y="632"/>
                  </a:cubicBezTo>
                  <a:cubicBezTo>
                    <a:pt x="314" y="712"/>
                    <a:pt x="458" y="824"/>
                    <a:pt x="522" y="920"/>
                  </a:cubicBezTo>
                  <a:cubicBezTo>
                    <a:pt x="586" y="1016"/>
                    <a:pt x="562" y="1152"/>
                    <a:pt x="618" y="1208"/>
                  </a:cubicBezTo>
                  <a:cubicBezTo>
                    <a:pt x="674" y="1264"/>
                    <a:pt x="802" y="1280"/>
                    <a:pt x="858" y="1256"/>
                  </a:cubicBezTo>
                  <a:cubicBezTo>
                    <a:pt x="914" y="1232"/>
                    <a:pt x="970" y="1152"/>
                    <a:pt x="954" y="1064"/>
                  </a:cubicBezTo>
                  <a:cubicBezTo>
                    <a:pt x="938" y="976"/>
                    <a:pt x="826" y="784"/>
                    <a:pt x="762" y="728"/>
                  </a:cubicBezTo>
                  <a:cubicBezTo>
                    <a:pt x="698" y="672"/>
                    <a:pt x="601" y="703"/>
                    <a:pt x="570" y="728"/>
                  </a:cubicBezTo>
                  <a:cubicBezTo>
                    <a:pt x="539" y="753"/>
                    <a:pt x="575" y="848"/>
                    <a:pt x="576" y="880"/>
                  </a:cubicBezTo>
                </a:path>
              </a:pathLst>
            </a:custGeom>
            <a:noFill/>
            <a:ln w="19050" cap="flat" cmpd="sng">
              <a:solidFill>
                <a:srgbClr val="FF0000"/>
              </a:solidFill>
              <a:prstDash val="lgDash"/>
              <a:round/>
              <a:headEnd/>
              <a:tailEnd/>
            </a:ln>
            <a:effectLst/>
          </p:spPr>
          <p:txBody>
            <a:bodyPr/>
            <a:lstStyle/>
            <a:p>
              <a:endParaRPr lang="en-US"/>
            </a:p>
          </p:txBody>
        </p:sp>
        <p:sp>
          <p:nvSpPr>
            <p:cNvPr id="2947085" name="Line 13"/>
            <p:cNvSpPr>
              <a:spLocks noChangeShapeType="1"/>
            </p:cNvSpPr>
            <p:nvPr/>
          </p:nvSpPr>
          <p:spPr bwMode="auto">
            <a:xfrm flipV="1">
              <a:off x="4936" y="2909"/>
              <a:ext cx="231" cy="6"/>
            </a:xfrm>
            <a:prstGeom prst="line">
              <a:avLst/>
            </a:prstGeom>
            <a:noFill/>
            <a:ln w="19050">
              <a:solidFill>
                <a:srgbClr val="0066FF"/>
              </a:solidFill>
              <a:prstDash val="dash"/>
              <a:round/>
              <a:headEnd/>
              <a:tailEnd/>
            </a:ln>
            <a:effectLst/>
          </p:spPr>
          <p:txBody>
            <a:bodyPr/>
            <a:lstStyle/>
            <a:p>
              <a:endParaRPr lang="en-US"/>
            </a:p>
          </p:txBody>
        </p:sp>
        <p:sp>
          <p:nvSpPr>
            <p:cNvPr id="2947086" name="Line 14"/>
            <p:cNvSpPr>
              <a:spLocks noChangeShapeType="1"/>
            </p:cNvSpPr>
            <p:nvPr/>
          </p:nvSpPr>
          <p:spPr bwMode="auto">
            <a:xfrm>
              <a:off x="4918" y="3030"/>
              <a:ext cx="255" cy="0"/>
            </a:xfrm>
            <a:prstGeom prst="line">
              <a:avLst/>
            </a:prstGeom>
            <a:noFill/>
            <a:ln w="19050">
              <a:solidFill>
                <a:srgbClr val="FF0000"/>
              </a:solidFill>
              <a:prstDash val="lgDash"/>
              <a:round/>
              <a:headEnd/>
              <a:tailEnd/>
            </a:ln>
            <a:effectLst/>
          </p:spPr>
          <p:txBody>
            <a:bodyPr/>
            <a:lstStyle/>
            <a:p>
              <a:endParaRPr lang="en-US"/>
            </a:p>
          </p:txBody>
        </p:sp>
        <p:sp>
          <p:nvSpPr>
            <p:cNvPr id="2947087" name="Line 15"/>
            <p:cNvSpPr>
              <a:spLocks noChangeShapeType="1"/>
            </p:cNvSpPr>
            <p:nvPr/>
          </p:nvSpPr>
          <p:spPr bwMode="auto">
            <a:xfrm>
              <a:off x="4930" y="3157"/>
              <a:ext cx="243" cy="0"/>
            </a:xfrm>
            <a:prstGeom prst="line">
              <a:avLst/>
            </a:prstGeom>
            <a:noFill/>
            <a:ln w="19050">
              <a:solidFill>
                <a:schemeClr val="tx1"/>
              </a:solidFill>
              <a:round/>
              <a:headEnd/>
              <a:tailEnd/>
            </a:ln>
            <a:effectLst/>
          </p:spPr>
          <p:txBody>
            <a:bodyPr/>
            <a:lstStyle/>
            <a:p>
              <a:endParaRPr lang="en-US"/>
            </a:p>
          </p:txBody>
        </p:sp>
        <p:sp>
          <p:nvSpPr>
            <p:cNvPr id="2947088" name="Text Box 16"/>
            <p:cNvSpPr txBox="1">
              <a:spLocks noChangeArrowheads="1"/>
            </p:cNvSpPr>
            <p:nvPr/>
          </p:nvSpPr>
          <p:spPr bwMode="auto">
            <a:xfrm>
              <a:off x="5173" y="2789"/>
              <a:ext cx="588" cy="460"/>
            </a:xfrm>
            <a:prstGeom prst="rect">
              <a:avLst/>
            </a:prstGeom>
            <a:noFill/>
            <a:ln w="9525">
              <a:noFill/>
              <a:miter lim="800000"/>
              <a:headEnd/>
              <a:tailEnd/>
            </a:ln>
            <a:effectLst/>
          </p:spPr>
          <p:txBody>
            <a:bodyPr wrap="none">
              <a:spAutoFit/>
            </a:bodyPr>
            <a:lstStyle/>
            <a:p>
              <a:pPr eaLnBrk="1" hangingPunct="1"/>
              <a:r>
                <a:rPr lang="en-US" sz="1400" b="0"/>
                <a:t>Leg 1</a:t>
              </a:r>
            </a:p>
            <a:p>
              <a:pPr eaLnBrk="1" hangingPunct="1"/>
              <a:r>
                <a:rPr lang="en-US" sz="1400" b="0"/>
                <a:t>Leg 2</a:t>
              </a:r>
            </a:p>
            <a:p>
              <a:pPr eaLnBrk="1" hangingPunct="1"/>
              <a:r>
                <a:rPr lang="en-US" sz="1400" b="0"/>
                <a:t>Multipass</a:t>
              </a:r>
            </a:p>
          </p:txBody>
        </p:sp>
        <p:sp>
          <p:nvSpPr>
            <p:cNvPr id="2947089" name="Text Box 17"/>
            <p:cNvSpPr txBox="1">
              <a:spLocks noChangeArrowheads="1"/>
            </p:cNvSpPr>
            <p:nvPr/>
          </p:nvSpPr>
          <p:spPr bwMode="auto">
            <a:xfrm>
              <a:off x="2654" y="3679"/>
              <a:ext cx="2953" cy="250"/>
            </a:xfrm>
            <a:prstGeom prst="rect">
              <a:avLst/>
            </a:prstGeom>
            <a:noFill/>
            <a:ln w="9525">
              <a:noFill/>
              <a:miter lim="800000"/>
              <a:headEnd/>
              <a:tailEnd/>
            </a:ln>
            <a:effectLst/>
          </p:spPr>
          <p:txBody>
            <a:bodyPr wrap="none">
              <a:spAutoFit/>
            </a:bodyPr>
            <a:lstStyle/>
            <a:p>
              <a:r>
                <a:rPr lang="en-US" sz="2000">
                  <a:solidFill>
                    <a:schemeClr val="folHlink"/>
                  </a:solidFill>
                </a:rPr>
                <a:t>*</a:t>
              </a:r>
              <a:r>
                <a:rPr lang="en-US" sz="2000">
                  <a:solidFill>
                    <a:srgbClr val="FF3300"/>
                  </a:solidFill>
                </a:rPr>
                <a:t>*</a:t>
              </a:r>
              <a:r>
                <a:rPr lang="en-US" sz="1600"/>
                <a:t> Wind profilers in NOAA operational network</a:t>
              </a:r>
            </a:p>
          </p:txBody>
        </p:sp>
        <p:sp>
          <p:nvSpPr>
            <p:cNvPr id="2947090" name="Text Box 18"/>
            <p:cNvSpPr txBox="1">
              <a:spLocks noChangeArrowheads="1"/>
            </p:cNvSpPr>
            <p:nvPr/>
          </p:nvSpPr>
          <p:spPr bwMode="auto">
            <a:xfrm>
              <a:off x="3740" y="1623"/>
              <a:ext cx="762" cy="173"/>
            </a:xfrm>
            <a:prstGeom prst="rect">
              <a:avLst/>
            </a:prstGeom>
            <a:noFill/>
            <a:ln w="9525">
              <a:noFill/>
              <a:miter lim="800000"/>
              <a:headEnd/>
              <a:tailEnd/>
            </a:ln>
            <a:effectLst/>
          </p:spPr>
          <p:txBody>
            <a:bodyPr wrap="none">
              <a:spAutoFit/>
            </a:bodyPr>
            <a:lstStyle/>
            <a:p>
              <a:r>
                <a:rPr lang="en-US" sz="1200"/>
                <a:t>Platteville, CO</a:t>
              </a:r>
            </a:p>
          </p:txBody>
        </p:sp>
        <p:sp>
          <p:nvSpPr>
            <p:cNvPr id="2947091" name="Line 19"/>
            <p:cNvSpPr>
              <a:spLocks noChangeShapeType="1"/>
            </p:cNvSpPr>
            <p:nvPr/>
          </p:nvSpPr>
          <p:spPr bwMode="auto">
            <a:xfrm flipH="1">
              <a:off x="3930" y="1758"/>
              <a:ext cx="78" cy="606"/>
            </a:xfrm>
            <a:prstGeom prst="line">
              <a:avLst/>
            </a:prstGeom>
            <a:noFill/>
            <a:ln w="9525">
              <a:solidFill>
                <a:schemeClr val="tx1"/>
              </a:solidFill>
              <a:round/>
              <a:headEnd/>
              <a:tailEnd/>
            </a:ln>
            <a:effectLst/>
          </p:spPr>
          <p:txBody>
            <a:bodyPr wrap="none" anchor="ctr"/>
            <a:lstStyle/>
            <a:p>
              <a:endParaRPr lang="en-US"/>
            </a:p>
          </p:txBody>
        </p:sp>
        <p:sp>
          <p:nvSpPr>
            <p:cNvPr id="2947092" name="Text Box 20"/>
            <p:cNvSpPr txBox="1">
              <a:spLocks noChangeArrowheads="1"/>
            </p:cNvSpPr>
            <p:nvPr/>
          </p:nvSpPr>
          <p:spPr bwMode="auto">
            <a:xfrm>
              <a:off x="2996" y="2631"/>
              <a:ext cx="677" cy="173"/>
            </a:xfrm>
            <a:prstGeom prst="rect">
              <a:avLst/>
            </a:prstGeom>
            <a:noFill/>
            <a:ln w="9525">
              <a:noFill/>
              <a:miter lim="800000"/>
              <a:headEnd/>
              <a:tailEnd/>
            </a:ln>
            <a:effectLst/>
          </p:spPr>
          <p:txBody>
            <a:bodyPr wrap="none">
              <a:spAutoFit/>
            </a:bodyPr>
            <a:lstStyle/>
            <a:p>
              <a:r>
                <a:rPr lang="en-US" sz="1200"/>
                <a:t>Boulder, CO</a:t>
              </a:r>
            </a:p>
          </p:txBody>
        </p:sp>
        <p:sp>
          <p:nvSpPr>
            <p:cNvPr id="2947093" name="Line 21"/>
            <p:cNvSpPr>
              <a:spLocks noChangeShapeType="1"/>
            </p:cNvSpPr>
            <p:nvPr/>
          </p:nvSpPr>
          <p:spPr bwMode="auto">
            <a:xfrm flipV="1">
              <a:off x="3630" y="2454"/>
              <a:ext cx="252" cy="234"/>
            </a:xfrm>
            <a:prstGeom prst="line">
              <a:avLst/>
            </a:prstGeom>
            <a:noFill/>
            <a:ln w="9525">
              <a:solidFill>
                <a:schemeClr val="tx1"/>
              </a:solidFill>
              <a:round/>
              <a:headEnd/>
              <a:tailEnd/>
            </a:ln>
            <a:effectLst/>
          </p:spPr>
          <p:txBody>
            <a:bodyPr wrap="none" anchor="ctr"/>
            <a:lstStyle/>
            <a:p>
              <a:endParaRPr lang="en-US"/>
            </a:p>
          </p:txBody>
        </p:sp>
        <p:sp>
          <p:nvSpPr>
            <p:cNvPr id="2947094" name="Text Box 22"/>
            <p:cNvSpPr txBox="1">
              <a:spLocks noChangeArrowheads="1"/>
            </p:cNvSpPr>
            <p:nvPr/>
          </p:nvSpPr>
          <p:spPr bwMode="auto">
            <a:xfrm>
              <a:off x="4616" y="2583"/>
              <a:ext cx="683" cy="173"/>
            </a:xfrm>
            <a:prstGeom prst="rect">
              <a:avLst/>
            </a:prstGeom>
            <a:noFill/>
            <a:ln w="9525">
              <a:noFill/>
              <a:miter lim="800000"/>
              <a:headEnd/>
              <a:tailEnd/>
            </a:ln>
            <a:effectLst/>
          </p:spPr>
          <p:txBody>
            <a:bodyPr wrap="none">
              <a:spAutoFit/>
            </a:bodyPr>
            <a:lstStyle/>
            <a:p>
              <a:r>
                <a:rPr lang="en-US" sz="1200"/>
                <a:t>Houston, TX</a:t>
              </a:r>
            </a:p>
          </p:txBody>
        </p:sp>
        <p:sp>
          <p:nvSpPr>
            <p:cNvPr id="2947095" name="Line 23"/>
            <p:cNvSpPr>
              <a:spLocks noChangeShapeType="1"/>
            </p:cNvSpPr>
            <p:nvPr/>
          </p:nvSpPr>
          <p:spPr bwMode="auto">
            <a:xfrm flipV="1">
              <a:off x="4296" y="2694"/>
              <a:ext cx="354" cy="234"/>
            </a:xfrm>
            <a:prstGeom prst="line">
              <a:avLst/>
            </a:prstGeom>
            <a:noFill/>
            <a:ln w="9525">
              <a:solidFill>
                <a:schemeClr val="tx1"/>
              </a:solidFill>
              <a:round/>
              <a:headEnd/>
              <a:tailEnd/>
            </a:ln>
            <a:effectLst/>
          </p:spPr>
          <p:txBody>
            <a:bodyPr wrap="none" anchor="ctr"/>
            <a:lstStyle/>
            <a:p>
              <a:endParaRPr lang="en-US"/>
            </a:p>
          </p:txBody>
        </p:sp>
      </p:grpSp>
      <p:sp>
        <p:nvSpPr>
          <p:cNvPr id="2947103" name="AutoShape 31"/>
          <p:cNvSpPr>
            <a:spLocks noChangeArrowheads="1"/>
          </p:cNvSpPr>
          <p:nvPr/>
        </p:nvSpPr>
        <p:spPr bwMode="auto">
          <a:xfrm rot="-575472">
            <a:off x="6870700" y="2311400"/>
            <a:ext cx="1792288" cy="314325"/>
          </a:xfrm>
          <a:prstGeom prst="curvedUpArrow">
            <a:avLst>
              <a:gd name="adj1" fmla="val 49998"/>
              <a:gd name="adj2" fmla="val 228081"/>
              <a:gd name="adj3" fmla="val 44259"/>
            </a:avLst>
          </a:prstGeom>
          <a:solidFill>
            <a:srgbClr val="CCFFCC"/>
          </a:solidFill>
          <a:ln w="9525">
            <a:noFill/>
            <a:miter lim="800000"/>
            <a:headEnd/>
            <a:tailEnd/>
          </a:ln>
          <a:effectLst/>
        </p:spPr>
        <p:txBody>
          <a:bodyPr wrap="none" anchor="ctr"/>
          <a:lstStyle/>
          <a:p>
            <a:endParaRPr lang="en-US"/>
          </a:p>
        </p:txBody>
      </p:sp>
      <p:sp>
        <p:nvSpPr>
          <p:cNvPr id="2947079" name="Line 7"/>
          <p:cNvSpPr>
            <a:spLocks noChangeShapeType="1"/>
          </p:cNvSpPr>
          <p:nvPr/>
        </p:nvSpPr>
        <p:spPr bwMode="auto">
          <a:xfrm flipH="1" flipV="1">
            <a:off x="5737225" y="922338"/>
            <a:ext cx="590550" cy="809625"/>
          </a:xfrm>
          <a:prstGeom prst="line">
            <a:avLst/>
          </a:prstGeom>
          <a:noFill/>
          <a:ln w="57150">
            <a:solidFill>
              <a:schemeClr val="hlink"/>
            </a:solidFill>
            <a:round/>
            <a:headEnd/>
            <a:tailEnd type="triangle" w="med" len="med"/>
          </a:ln>
          <a:effectLst/>
        </p:spPr>
        <p:txBody>
          <a:bodyPr wrap="none" anchor="ctr"/>
          <a:lstStyle/>
          <a:p>
            <a:endParaRPr lang="en-US"/>
          </a:p>
        </p:txBody>
      </p:sp>
      <p:pic>
        <p:nvPicPr>
          <p:cNvPr id="2947104" name="Picture 32" descr="NASA-logo1"/>
          <p:cNvPicPr>
            <a:picLocks noChangeAspect="1" noChangeArrowheads="1"/>
          </p:cNvPicPr>
          <p:nvPr/>
        </p:nvPicPr>
        <p:blipFill>
          <a:blip r:embed="rId7" cstate="print"/>
          <a:srcRect/>
          <a:stretch>
            <a:fillRect/>
          </a:stretch>
        </p:blipFill>
        <p:spPr bwMode="auto">
          <a:xfrm>
            <a:off x="7358063" y="109538"/>
            <a:ext cx="941387" cy="83343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9682" name="Rectangle 2"/>
          <p:cNvSpPr>
            <a:spLocks noGrp="1" noChangeArrowheads="1"/>
          </p:cNvSpPr>
          <p:nvPr>
            <p:ph type="title"/>
          </p:nvPr>
        </p:nvSpPr>
        <p:spPr bwMode="auto">
          <a:xfrm>
            <a:off x="1377950" y="234950"/>
            <a:ext cx="6037263" cy="763588"/>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t>Taking an </a:t>
            </a:r>
            <a:r>
              <a:rPr lang="en-US" sz="2400" dirty="0" err="1"/>
              <a:t>OAWL</a:t>
            </a:r>
            <a:r>
              <a:rPr lang="en-US" sz="2400" dirty="0"/>
              <a:t> Lidar System Through </a:t>
            </a:r>
            <a:r>
              <a:rPr lang="en-US" sz="2400" dirty="0" err="1"/>
              <a:t>TRL</a:t>
            </a:r>
            <a:r>
              <a:rPr lang="en-US" sz="2400" dirty="0"/>
              <a:t> 5</a:t>
            </a:r>
          </a:p>
        </p:txBody>
      </p:sp>
      <p:sp>
        <p:nvSpPr>
          <p:cNvPr id="2759683" name="Rectangle 3"/>
          <p:cNvSpPr>
            <a:spLocks noGrp="1" noChangeArrowheads="1"/>
          </p:cNvSpPr>
          <p:nvPr>
            <p:ph type="body" idx="1"/>
          </p:nvPr>
        </p:nvSpPr>
        <p:spPr>
          <a:xfrm>
            <a:off x="341313" y="1355725"/>
            <a:ext cx="8459787" cy="5111750"/>
          </a:xfrm>
        </p:spPr>
        <p:txBody>
          <a:bodyPr/>
          <a:lstStyle/>
          <a:p>
            <a:pPr>
              <a:lnSpc>
                <a:spcPct val="160000"/>
              </a:lnSpc>
              <a:buFont typeface="Wingdings" pitchFamily="2" charset="2"/>
              <a:buNone/>
            </a:pPr>
            <a:r>
              <a:rPr lang="en-US" i="1" dirty="0">
                <a:solidFill>
                  <a:schemeClr val="folHlink"/>
                </a:solidFill>
              </a:rPr>
              <a:t>NASA/</a:t>
            </a:r>
            <a:r>
              <a:rPr lang="en-US" i="1" dirty="0" err="1">
                <a:solidFill>
                  <a:schemeClr val="folHlink"/>
                </a:solidFill>
              </a:rPr>
              <a:t>ESTO</a:t>
            </a:r>
            <a:r>
              <a:rPr lang="en-US" i="1" dirty="0">
                <a:solidFill>
                  <a:schemeClr val="folHlink"/>
                </a:solidFill>
              </a:rPr>
              <a:t> Funded </a:t>
            </a:r>
            <a:r>
              <a:rPr lang="en-US" i="1" dirty="0" err="1">
                <a:solidFill>
                  <a:schemeClr val="folHlink"/>
                </a:solidFill>
              </a:rPr>
              <a:t>IIP</a:t>
            </a:r>
            <a:r>
              <a:rPr lang="en-US" i="1" dirty="0">
                <a:solidFill>
                  <a:schemeClr val="folHlink"/>
                </a:solidFill>
              </a:rPr>
              <a:t> Plan:</a:t>
            </a:r>
          </a:p>
          <a:p>
            <a:pPr>
              <a:lnSpc>
                <a:spcPct val="160000"/>
              </a:lnSpc>
            </a:pPr>
            <a:r>
              <a:rPr lang="en-US" sz="1600" dirty="0"/>
              <a:t>Program start, </a:t>
            </a:r>
            <a:r>
              <a:rPr lang="en-US" sz="1600" dirty="0" err="1"/>
              <a:t>TRL</a:t>
            </a:r>
            <a:r>
              <a:rPr lang="en-US" sz="1600" dirty="0"/>
              <a:t> 3			</a:t>
            </a:r>
            <a:r>
              <a:rPr lang="en-US" sz="1600" i="1" dirty="0">
                <a:solidFill>
                  <a:schemeClr val="folHlink"/>
                </a:solidFill>
              </a:rPr>
              <a:t>complete</a:t>
            </a:r>
            <a:r>
              <a:rPr lang="en-US" sz="1600" dirty="0"/>
              <a:t>		Jul.  2008	</a:t>
            </a:r>
            <a:r>
              <a:rPr lang="en-US" sz="1600" dirty="0">
                <a:solidFill>
                  <a:srgbClr val="FF9900"/>
                </a:solidFill>
              </a:rPr>
              <a:t>TRL-3</a:t>
            </a:r>
          </a:p>
          <a:p>
            <a:pPr>
              <a:lnSpc>
                <a:spcPct val="160000"/>
              </a:lnSpc>
            </a:pPr>
            <a:r>
              <a:rPr lang="en-US" sz="1600" dirty="0" err="1"/>
              <a:t>IRAD</a:t>
            </a:r>
            <a:r>
              <a:rPr lang="en-US" sz="1600" dirty="0"/>
              <a:t> receiver delivered to </a:t>
            </a:r>
            <a:r>
              <a:rPr lang="en-US" sz="1600" dirty="0" err="1"/>
              <a:t>IIP</a:t>
            </a:r>
            <a:r>
              <a:rPr lang="en-US" sz="1600" dirty="0"/>
              <a:t>			</a:t>
            </a:r>
            <a:r>
              <a:rPr lang="en-US" sz="1600" i="1" dirty="0" smtClean="0">
                <a:solidFill>
                  <a:srgbClr val="00B050"/>
                </a:solidFill>
              </a:rPr>
              <a:t>complete</a:t>
            </a:r>
            <a:r>
              <a:rPr lang="en-US" sz="1600" dirty="0"/>
              <a:t>		</a:t>
            </a:r>
            <a:r>
              <a:rPr lang="en-US" sz="1600" dirty="0" smtClean="0"/>
              <a:t>Nov.  </a:t>
            </a:r>
            <a:r>
              <a:rPr lang="en-US" sz="1600" dirty="0"/>
              <a:t>2009</a:t>
            </a:r>
          </a:p>
          <a:p>
            <a:pPr>
              <a:lnSpc>
                <a:spcPct val="160000"/>
              </a:lnSpc>
            </a:pPr>
            <a:r>
              <a:rPr lang="en-US" sz="1600" dirty="0"/>
              <a:t>Receiver shake and bake (WB-57 level)		</a:t>
            </a:r>
            <a:r>
              <a:rPr lang="en-US" sz="1600" i="1" dirty="0" smtClean="0">
                <a:solidFill>
                  <a:srgbClr val="00B050"/>
                </a:solidFill>
              </a:rPr>
              <a:t>complete</a:t>
            </a:r>
            <a:r>
              <a:rPr lang="en-US" sz="1600" dirty="0" smtClean="0"/>
              <a:t> </a:t>
            </a:r>
            <a:r>
              <a:rPr lang="en-US" sz="1600" dirty="0"/>
              <a:t>		</a:t>
            </a:r>
            <a:r>
              <a:rPr lang="en-US" sz="1600" dirty="0" smtClean="0"/>
              <a:t>Nov. </a:t>
            </a:r>
            <a:r>
              <a:rPr lang="en-US" sz="1600" dirty="0"/>
              <a:t>2009</a:t>
            </a:r>
          </a:p>
          <a:p>
            <a:pPr>
              <a:lnSpc>
                <a:spcPct val="160000"/>
              </a:lnSpc>
            </a:pPr>
            <a:r>
              <a:rPr lang="en-US" sz="1600" dirty="0"/>
              <a:t>System PDR/CDR				</a:t>
            </a:r>
            <a:r>
              <a:rPr lang="en-US" sz="1600" i="1" dirty="0">
                <a:solidFill>
                  <a:schemeClr val="folHlink"/>
                </a:solidFill>
              </a:rPr>
              <a:t>complete</a:t>
            </a:r>
            <a:r>
              <a:rPr lang="en-US" sz="1600" dirty="0"/>
              <a:t>		Feb./Mar. 2009</a:t>
            </a:r>
          </a:p>
          <a:p>
            <a:pPr>
              <a:lnSpc>
                <a:spcPct val="160000"/>
              </a:lnSpc>
            </a:pPr>
            <a:r>
              <a:rPr lang="en-US" sz="1600" dirty="0"/>
              <a:t>Lidar system design/</a:t>
            </a:r>
            <a:r>
              <a:rPr lang="en-US" sz="1600" dirty="0" err="1"/>
              <a:t>fab</a:t>
            </a:r>
            <a:r>
              <a:rPr lang="en-US" sz="1600" dirty="0"/>
              <a:t>/integration		</a:t>
            </a:r>
            <a:r>
              <a:rPr lang="en-US" sz="1600" i="1" dirty="0">
                <a:solidFill>
                  <a:schemeClr val="folHlink"/>
                </a:solidFill>
              </a:rPr>
              <a:t>complete</a:t>
            </a:r>
            <a:r>
              <a:rPr lang="en-US" sz="1600" dirty="0"/>
              <a:t>		</a:t>
            </a:r>
            <a:r>
              <a:rPr lang="en-US" sz="1600" dirty="0" smtClean="0"/>
              <a:t>Dec. </a:t>
            </a:r>
            <a:r>
              <a:rPr lang="en-US" sz="1600" dirty="0"/>
              <a:t>2009</a:t>
            </a:r>
          </a:p>
          <a:p>
            <a:pPr>
              <a:lnSpc>
                <a:spcPct val="160000"/>
              </a:lnSpc>
            </a:pPr>
            <a:r>
              <a:rPr lang="en-US" sz="1600" dirty="0"/>
              <a:t>Ground validations completed		</a:t>
            </a:r>
            <a:r>
              <a:rPr lang="en-US" sz="1600" dirty="0">
                <a:solidFill>
                  <a:srgbClr val="FF3300"/>
                </a:solidFill>
              </a:rPr>
              <a:t>	</a:t>
            </a:r>
            <a:r>
              <a:rPr lang="en-US" sz="1600" dirty="0"/>
              <a:t>planned		</a:t>
            </a:r>
            <a:r>
              <a:rPr lang="en-US" sz="1600" dirty="0" smtClean="0"/>
              <a:t>Apr. </a:t>
            </a:r>
            <a:r>
              <a:rPr lang="en-US" sz="1600" dirty="0"/>
              <a:t>2010	</a:t>
            </a:r>
            <a:r>
              <a:rPr lang="en-US" sz="1600" dirty="0">
                <a:solidFill>
                  <a:srgbClr val="FF9900"/>
                </a:solidFill>
              </a:rPr>
              <a:t>TRL-4</a:t>
            </a:r>
          </a:p>
          <a:p>
            <a:pPr>
              <a:lnSpc>
                <a:spcPct val="160000"/>
              </a:lnSpc>
            </a:pPr>
            <a:r>
              <a:rPr lang="en-US" sz="1600" dirty="0"/>
              <a:t>Airborne validations complete  (TRL-5)</a:t>
            </a:r>
            <a:r>
              <a:rPr lang="en-US" sz="1600" dirty="0">
                <a:solidFill>
                  <a:srgbClr val="FF3300"/>
                </a:solidFill>
              </a:rPr>
              <a:t>		</a:t>
            </a:r>
            <a:r>
              <a:rPr lang="en-US" sz="1600" dirty="0"/>
              <a:t>planned		Dec. 2010	</a:t>
            </a:r>
            <a:r>
              <a:rPr lang="en-US" sz="1600" dirty="0">
                <a:solidFill>
                  <a:srgbClr val="FF9900"/>
                </a:solidFill>
              </a:rPr>
              <a:t>TRL-5</a:t>
            </a:r>
          </a:p>
          <a:p>
            <a:pPr>
              <a:lnSpc>
                <a:spcPct val="160000"/>
              </a:lnSpc>
            </a:pPr>
            <a:r>
              <a:rPr lang="en-US" sz="1600" dirty="0"/>
              <a:t>Receiver shake and bake 2 (</a:t>
            </a:r>
            <a:r>
              <a:rPr lang="en-US" sz="1600" dirty="0" smtClean="0"/>
              <a:t>launch), or other exp?	planned</a:t>
            </a:r>
            <a:r>
              <a:rPr lang="en-US" sz="1600" dirty="0"/>
              <a:t>		Apr.  2011</a:t>
            </a:r>
          </a:p>
          <a:p>
            <a:pPr>
              <a:lnSpc>
                <a:spcPct val="160000"/>
              </a:lnSpc>
            </a:pPr>
            <a:r>
              <a:rPr lang="en-US" sz="1600" dirty="0"/>
              <a:t>tech road mapping (through TRL7)</a:t>
            </a:r>
            <a:r>
              <a:rPr lang="en-US" sz="1600" dirty="0">
                <a:solidFill>
                  <a:srgbClr val="FF3300"/>
                </a:solidFill>
              </a:rPr>
              <a:t>  		</a:t>
            </a:r>
            <a:r>
              <a:rPr lang="en-US" sz="1600" dirty="0"/>
              <a:t>planned		May  2011</a:t>
            </a:r>
          </a:p>
          <a:p>
            <a:pPr>
              <a:lnSpc>
                <a:spcPct val="160000"/>
              </a:lnSpc>
            </a:pPr>
            <a:r>
              <a:rPr lang="en-US" sz="1600" dirty="0" err="1"/>
              <a:t>IIP</a:t>
            </a:r>
            <a:r>
              <a:rPr lang="en-US" sz="1600" dirty="0"/>
              <a:t> Complete 				planned		June 2011</a:t>
            </a:r>
          </a:p>
        </p:txBody>
      </p:sp>
      <p:pic>
        <p:nvPicPr>
          <p:cNvPr id="2759686" name="Picture 6" descr="NASA-logo1"/>
          <p:cNvPicPr>
            <a:picLocks noChangeAspect="1" noChangeArrowheads="1"/>
          </p:cNvPicPr>
          <p:nvPr/>
        </p:nvPicPr>
        <p:blipFill>
          <a:blip r:embed="rId3" cstate="print"/>
          <a:srcRect/>
          <a:stretch>
            <a:fillRect/>
          </a:stretch>
        </p:blipFill>
        <p:spPr bwMode="auto">
          <a:xfrm>
            <a:off x="7358063" y="109538"/>
            <a:ext cx="941387" cy="83343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8178" name="Rectangle 2"/>
          <p:cNvSpPr>
            <a:spLocks noGrp="1" noChangeArrowheads="1"/>
          </p:cNvSpPr>
          <p:nvPr>
            <p:ph type="title"/>
          </p:nvPr>
        </p:nvSpPr>
        <p:spPr bwMode="auto">
          <a:xfrm>
            <a:off x="2046288" y="146050"/>
            <a:ext cx="5154612" cy="7635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a:latin typeface="Arial" charset="0"/>
              </a:rPr>
              <a:t>Conclusions</a:t>
            </a:r>
          </a:p>
        </p:txBody>
      </p:sp>
      <p:sp>
        <p:nvSpPr>
          <p:cNvPr id="2738179" name="Text Box 3"/>
          <p:cNvSpPr txBox="1">
            <a:spLocks noChangeArrowheads="1"/>
          </p:cNvSpPr>
          <p:nvPr/>
        </p:nvSpPr>
        <p:spPr bwMode="auto">
          <a:xfrm>
            <a:off x="203200" y="1201738"/>
            <a:ext cx="8940800" cy="5509200"/>
          </a:xfrm>
          <a:prstGeom prst="rect">
            <a:avLst/>
          </a:prstGeom>
          <a:noFill/>
          <a:ln w="9525">
            <a:noFill/>
            <a:miter lim="800000"/>
            <a:headEnd/>
            <a:tailEnd/>
          </a:ln>
          <a:effectLst/>
        </p:spPr>
        <p:txBody>
          <a:bodyPr>
            <a:spAutoFit/>
          </a:bodyPr>
          <a:lstStyle/>
          <a:p>
            <a:pPr>
              <a:lnSpc>
                <a:spcPct val="110000"/>
              </a:lnSpc>
              <a:buClr>
                <a:schemeClr val="hlink"/>
              </a:buClr>
              <a:buFont typeface="Wingdings" pitchFamily="2" charset="2"/>
              <a:buChar char="§"/>
            </a:pPr>
            <a:r>
              <a:rPr lang="en-US" sz="2000" b="0" dirty="0"/>
              <a:t> </a:t>
            </a:r>
            <a:r>
              <a:rPr lang="en-US" sz="2000" b="0" dirty="0" smtClean="0"/>
              <a:t>The dual-wavelength, field-widened, </a:t>
            </a:r>
            <a:r>
              <a:rPr lang="en-US" sz="2000" b="0" dirty="0" err="1" smtClean="0"/>
              <a:t>OAWL</a:t>
            </a:r>
            <a:r>
              <a:rPr lang="en-US" sz="2000" b="0" dirty="0" smtClean="0"/>
              <a:t> receiver has been successfully completed and delivered to the </a:t>
            </a:r>
            <a:r>
              <a:rPr lang="en-US" sz="2000" b="0" dirty="0" err="1" smtClean="0"/>
              <a:t>IIP</a:t>
            </a:r>
            <a:r>
              <a:rPr lang="en-US" sz="2000" b="0" dirty="0" smtClean="0"/>
              <a:t> for lidar system integration.</a:t>
            </a:r>
          </a:p>
          <a:p>
            <a:pPr>
              <a:lnSpc>
                <a:spcPct val="110000"/>
              </a:lnSpc>
              <a:buClr>
                <a:schemeClr val="hlink"/>
              </a:buClr>
            </a:pPr>
            <a:endParaRPr lang="en-US" sz="1000" b="0" dirty="0" smtClean="0"/>
          </a:p>
          <a:p>
            <a:pPr>
              <a:lnSpc>
                <a:spcPct val="110000"/>
              </a:lnSpc>
              <a:buClr>
                <a:schemeClr val="hlink"/>
              </a:buClr>
              <a:buFont typeface="Wingdings" pitchFamily="2" charset="2"/>
              <a:buChar char="§"/>
            </a:pPr>
            <a:r>
              <a:rPr lang="en-US" sz="2000" b="0" dirty="0" smtClean="0"/>
              <a:t> Receiver testing showed that the receiver tolerates WB-57 Taxi, Takeoff, and Landing shock and vibe, and the data suggest that the receiver can actually operate with reduced performance under these extreme conditions.</a:t>
            </a:r>
          </a:p>
          <a:p>
            <a:pPr>
              <a:lnSpc>
                <a:spcPct val="110000"/>
              </a:lnSpc>
              <a:buClr>
                <a:schemeClr val="hlink"/>
              </a:buClr>
              <a:buFont typeface="Wingdings" pitchFamily="2" charset="2"/>
              <a:buChar char="§"/>
            </a:pPr>
            <a:endParaRPr lang="en-US" sz="1000" b="0" dirty="0" smtClean="0"/>
          </a:p>
          <a:p>
            <a:pPr>
              <a:lnSpc>
                <a:spcPct val="110000"/>
              </a:lnSpc>
              <a:buClr>
                <a:schemeClr val="hlink"/>
              </a:buClr>
              <a:buFont typeface="Wingdings" pitchFamily="2" charset="2"/>
              <a:buChar char="§"/>
            </a:pPr>
            <a:r>
              <a:rPr lang="en-US" sz="2000" b="0" dirty="0" smtClean="0"/>
              <a:t> The receiver performs near expectations during operational vibe conditions.</a:t>
            </a:r>
            <a:endParaRPr lang="en-US" sz="2000" b="0" dirty="0"/>
          </a:p>
          <a:p>
            <a:pPr>
              <a:lnSpc>
                <a:spcPct val="110000"/>
              </a:lnSpc>
              <a:buClr>
                <a:schemeClr val="hlink"/>
              </a:buClr>
              <a:buFont typeface="Wingdings" pitchFamily="2" charset="2"/>
              <a:buChar char="§"/>
            </a:pPr>
            <a:endParaRPr lang="en-US" sz="1000" b="0" dirty="0"/>
          </a:p>
          <a:p>
            <a:pPr>
              <a:lnSpc>
                <a:spcPct val="110000"/>
              </a:lnSpc>
              <a:buClr>
                <a:schemeClr val="hlink"/>
              </a:buClr>
              <a:buFont typeface="Wingdings" pitchFamily="2" charset="2"/>
              <a:buChar char="§"/>
            </a:pPr>
            <a:r>
              <a:rPr lang="en-US" sz="2000" b="0" dirty="0"/>
              <a:t> </a:t>
            </a:r>
            <a:r>
              <a:rPr lang="en-US" sz="2000" b="0" dirty="0" smtClean="0"/>
              <a:t>The </a:t>
            </a:r>
            <a:r>
              <a:rPr lang="en-US" sz="2000" b="0" dirty="0" err="1" smtClean="0"/>
              <a:t>IIP</a:t>
            </a:r>
            <a:r>
              <a:rPr lang="en-US" sz="2000" b="0" dirty="0" smtClean="0"/>
              <a:t> lidar system has been assembled and aligned, and data system debugging is in progress.</a:t>
            </a:r>
            <a:endParaRPr lang="en-US" sz="2000" b="0" dirty="0"/>
          </a:p>
          <a:p>
            <a:pPr>
              <a:lnSpc>
                <a:spcPct val="110000"/>
              </a:lnSpc>
              <a:buClr>
                <a:schemeClr val="hlink"/>
              </a:buClr>
              <a:buFont typeface="Wingdings" pitchFamily="2" charset="2"/>
              <a:buChar char="§"/>
            </a:pPr>
            <a:endParaRPr lang="en-US" sz="1000" b="0" dirty="0"/>
          </a:p>
          <a:p>
            <a:pPr marL="0" lvl="1">
              <a:lnSpc>
                <a:spcPct val="110000"/>
              </a:lnSpc>
              <a:buClr>
                <a:schemeClr val="hlink"/>
              </a:buClr>
              <a:buFont typeface="Wingdings" pitchFamily="2" charset="2"/>
              <a:buChar char="§"/>
            </a:pPr>
            <a:r>
              <a:rPr lang="en-US" sz="2000" b="0" dirty="0" smtClean="0"/>
              <a:t> First light expected very soon.</a:t>
            </a:r>
          </a:p>
          <a:p>
            <a:pPr marL="0" lvl="1">
              <a:lnSpc>
                <a:spcPct val="110000"/>
              </a:lnSpc>
              <a:buClr>
                <a:schemeClr val="hlink"/>
              </a:buClr>
              <a:buFont typeface="Wingdings" pitchFamily="2" charset="2"/>
              <a:buChar char="§"/>
            </a:pPr>
            <a:endParaRPr lang="en-US" sz="1000" b="0" dirty="0" smtClean="0"/>
          </a:p>
          <a:p>
            <a:pPr marL="0" lvl="1">
              <a:lnSpc>
                <a:spcPct val="110000"/>
              </a:lnSpc>
              <a:buClr>
                <a:schemeClr val="hlink"/>
              </a:buClr>
              <a:buFont typeface="Wingdings" pitchFamily="2" charset="2"/>
              <a:buChar char="§"/>
            </a:pPr>
            <a:r>
              <a:rPr lang="en-US" sz="2000" b="0" dirty="0" smtClean="0"/>
              <a:t> Ground validations testing expected in March 2010. </a:t>
            </a:r>
          </a:p>
          <a:p>
            <a:pPr marL="0" lvl="1">
              <a:lnSpc>
                <a:spcPct val="110000"/>
              </a:lnSpc>
              <a:buClr>
                <a:schemeClr val="hlink"/>
              </a:buClr>
              <a:buFont typeface="Wingdings" pitchFamily="2" charset="2"/>
              <a:buChar char="§"/>
            </a:pPr>
            <a:endParaRPr lang="en-US" sz="1000" b="0" dirty="0" smtClean="0">
              <a:sym typeface="Wingdings" pitchFamily="2" charset="2"/>
            </a:endParaRPr>
          </a:p>
          <a:p>
            <a:pPr>
              <a:lnSpc>
                <a:spcPct val="110000"/>
              </a:lnSpc>
              <a:buClr>
                <a:schemeClr val="hlink"/>
              </a:buClr>
              <a:buFont typeface="Wingdings" pitchFamily="2" charset="2"/>
              <a:buChar char="§"/>
            </a:pPr>
            <a:r>
              <a:rPr lang="en-US" sz="2000" b="0" dirty="0" smtClean="0"/>
              <a:t> Aircraft </a:t>
            </a:r>
            <a:r>
              <a:rPr lang="en-US" sz="2000" b="0" dirty="0"/>
              <a:t>plans in place and flight </a:t>
            </a:r>
            <a:r>
              <a:rPr lang="en-US" sz="2000" b="0" dirty="0" err="1"/>
              <a:t>conops</a:t>
            </a:r>
            <a:r>
              <a:rPr lang="en-US" sz="2000" b="0" dirty="0"/>
              <a:t> understood</a:t>
            </a:r>
            <a:r>
              <a:rPr lang="en-US" sz="2000" b="0" dirty="0" smtClean="0"/>
              <a:t>.</a:t>
            </a:r>
          </a:p>
          <a:p>
            <a:pPr>
              <a:lnSpc>
                <a:spcPct val="110000"/>
              </a:lnSpc>
              <a:buClr>
                <a:schemeClr val="hlink"/>
              </a:buClr>
              <a:buFont typeface="Wingdings" pitchFamily="2" charset="2"/>
              <a:buChar char="§"/>
            </a:pPr>
            <a:endParaRPr lang="en-US" sz="1000" b="0" dirty="0"/>
          </a:p>
          <a:p>
            <a:pPr>
              <a:lnSpc>
                <a:spcPct val="110000"/>
              </a:lnSpc>
              <a:buClr>
                <a:schemeClr val="hlink"/>
              </a:buClr>
              <a:buFont typeface="Wingdings" pitchFamily="2" charset="2"/>
              <a:buChar char="§"/>
            </a:pPr>
            <a:r>
              <a:rPr lang="en-US" sz="2000" b="0" dirty="0" smtClean="0">
                <a:sym typeface="Wingdings" pitchFamily="2" charset="2"/>
              </a:rPr>
              <a:t> </a:t>
            </a:r>
            <a:r>
              <a:rPr lang="en-US" sz="2000" b="0" dirty="0">
                <a:sym typeface="Wingdings" pitchFamily="2" charset="2"/>
              </a:rPr>
              <a:t>WB-57 flight tests remain on track for Fall 2010  (</a:t>
            </a:r>
            <a:r>
              <a:rPr lang="en-US" sz="2000" b="0" dirty="0" err="1">
                <a:sym typeface="Wingdings" pitchFamily="2" charset="2"/>
              </a:rPr>
              <a:t>TRL</a:t>
            </a:r>
            <a:r>
              <a:rPr lang="en-US" sz="2000" b="0" dirty="0">
                <a:sym typeface="Wingdings" pitchFamily="2" charset="2"/>
              </a:rPr>
              <a:t> 5)</a:t>
            </a:r>
            <a:endParaRPr lang="en-US" sz="2000" b="0" dirty="0"/>
          </a:p>
        </p:txBody>
      </p:sp>
      <p:sp>
        <p:nvSpPr>
          <p:cNvPr id="2738180" name="Text Box 4"/>
          <p:cNvSpPr txBox="1">
            <a:spLocks noChangeArrowheads="1"/>
          </p:cNvSpPr>
          <p:nvPr/>
        </p:nvSpPr>
        <p:spPr bwMode="auto">
          <a:xfrm>
            <a:off x="3422650" y="6592888"/>
            <a:ext cx="2462213" cy="274637"/>
          </a:xfrm>
          <a:prstGeom prst="rect">
            <a:avLst/>
          </a:prstGeom>
          <a:noFill/>
          <a:ln w="9525">
            <a:noFill/>
            <a:miter lim="800000"/>
            <a:headEnd/>
            <a:tailEnd/>
          </a:ln>
          <a:effectLst/>
        </p:spPr>
        <p:txBody>
          <a:bodyPr wrap="none">
            <a:spAutoFit/>
          </a:bodyPr>
          <a:lstStyle/>
          <a:p>
            <a:r>
              <a:rPr lang="en-US" sz="1200" i="1"/>
              <a:t>Ball Aerospace &amp; Technologies</a:t>
            </a:r>
          </a:p>
        </p:txBody>
      </p:sp>
      <p:pic>
        <p:nvPicPr>
          <p:cNvPr id="2738182" name="Picture 6" descr="NASA-logo1"/>
          <p:cNvPicPr>
            <a:picLocks noChangeAspect="1" noChangeArrowheads="1"/>
          </p:cNvPicPr>
          <p:nvPr/>
        </p:nvPicPr>
        <p:blipFill>
          <a:blip r:embed="rId3" cstate="print"/>
          <a:srcRect/>
          <a:stretch>
            <a:fillRect/>
          </a:stretch>
        </p:blipFill>
        <p:spPr bwMode="auto">
          <a:xfrm>
            <a:off x="7408863" y="122238"/>
            <a:ext cx="941387" cy="833437"/>
          </a:xfrm>
          <a:prstGeom prst="rect">
            <a:avLst/>
          </a:prstGeom>
          <a:noFill/>
        </p:spPr>
      </p:pic>
      <p:pic>
        <p:nvPicPr>
          <p:cNvPr id="2738183" name="Picture 7"/>
          <p:cNvPicPr>
            <a:picLocks noChangeAspect="1" noChangeArrowheads="1"/>
          </p:cNvPicPr>
          <p:nvPr/>
        </p:nvPicPr>
        <p:blipFill>
          <a:blip r:embed="rId4" cstate="print"/>
          <a:srcRect/>
          <a:stretch>
            <a:fillRect/>
          </a:stretch>
        </p:blipFill>
        <p:spPr bwMode="auto">
          <a:xfrm>
            <a:off x="8288338" y="50800"/>
            <a:ext cx="817562" cy="9413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1122" name="Rectangle 2"/>
          <p:cNvSpPr>
            <a:spLocks noChangeArrowheads="1"/>
          </p:cNvSpPr>
          <p:nvPr/>
        </p:nvSpPr>
        <p:spPr bwMode="auto">
          <a:xfrm>
            <a:off x="0" y="1138238"/>
            <a:ext cx="9304338" cy="2366962"/>
          </a:xfrm>
          <a:prstGeom prst="rect">
            <a:avLst/>
          </a:prstGeom>
          <a:noFill/>
          <a:ln w="9525">
            <a:noFill/>
            <a:miter lim="800000"/>
            <a:headEnd/>
            <a:tailEnd/>
          </a:ln>
          <a:effectLst/>
        </p:spPr>
        <p:txBody>
          <a:bodyPr lIns="91429" tIns="45714" rIns="91429" bIns="45714" anchor="ctr"/>
          <a:lstStyle/>
          <a:p>
            <a:pPr algn="ctr" eaLnBrk="1" hangingPunct="1">
              <a:lnSpc>
                <a:spcPct val="120000"/>
              </a:lnSpc>
            </a:pPr>
            <a:r>
              <a:rPr lang="en-US" sz="4600" i="1">
                <a:solidFill>
                  <a:srgbClr val="FFFF00"/>
                </a:solidFill>
                <a:effectLst>
                  <a:outerShdw blurRad="38100" dist="38100" dir="2700000" algn="tl">
                    <a:srgbClr val="C0C0C0"/>
                  </a:outerShdw>
                </a:effectLst>
                <a:latin typeface="Comic Sans MS" pitchFamily="66" charset="0"/>
              </a:rPr>
              <a:t>Backups</a:t>
            </a:r>
          </a:p>
        </p:txBody>
      </p:sp>
      <p:pic>
        <p:nvPicPr>
          <p:cNvPr id="2821123" name="Picture 3" descr="ball"/>
          <p:cNvPicPr>
            <a:picLocks noChangeAspect="1" noChangeArrowheads="1"/>
          </p:cNvPicPr>
          <p:nvPr/>
        </p:nvPicPr>
        <p:blipFill>
          <a:blip r:embed="rId3" cstate="print"/>
          <a:srcRect t="9102"/>
          <a:stretch>
            <a:fillRect/>
          </a:stretch>
        </p:blipFill>
        <p:spPr bwMode="auto">
          <a:xfrm>
            <a:off x="0" y="46038"/>
            <a:ext cx="1855788" cy="19907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2866" name="Text Box 2"/>
          <p:cNvSpPr txBox="1">
            <a:spLocks noChangeArrowheads="1"/>
          </p:cNvSpPr>
          <p:nvPr/>
        </p:nvSpPr>
        <p:spPr bwMode="auto">
          <a:xfrm>
            <a:off x="4022725" y="2808288"/>
            <a:ext cx="2679700" cy="581025"/>
          </a:xfrm>
          <a:prstGeom prst="rect">
            <a:avLst/>
          </a:prstGeom>
          <a:noFill/>
          <a:ln w="9525">
            <a:noFill/>
            <a:miter lim="800000"/>
            <a:headEnd/>
            <a:tailEnd/>
          </a:ln>
          <a:effectLst/>
        </p:spPr>
        <p:txBody>
          <a:bodyPr>
            <a:spAutoFit/>
          </a:bodyPr>
          <a:lstStyle/>
          <a:p>
            <a:pPr algn="ctr"/>
            <a:r>
              <a:rPr lang="en-US" sz="1600"/>
              <a:t>Aerosol Winds</a:t>
            </a:r>
            <a:r>
              <a:rPr lang="en-US" sz="1600">
                <a:sym typeface="Wingdings" pitchFamily="2" charset="2"/>
              </a:rPr>
              <a:t></a:t>
            </a:r>
          </a:p>
          <a:p>
            <a:pPr algn="ctr"/>
            <a:r>
              <a:rPr lang="en-US" sz="1600">
                <a:sym typeface="Wingdings" pitchFamily="2" charset="2"/>
              </a:rPr>
              <a:t>Lower atmosphere profile</a:t>
            </a:r>
            <a:endParaRPr lang="en-US" sz="1600"/>
          </a:p>
        </p:txBody>
      </p:sp>
      <p:sp>
        <p:nvSpPr>
          <p:cNvPr id="2852867" name="Rectangle 3"/>
          <p:cNvSpPr>
            <a:spLocks noGrp="1" noChangeArrowheads="1"/>
          </p:cNvSpPr>
          <p:nvPr>
            <p:ph type="title"/>
          </p:nvPr>
        </p:nvSpPr>
        <p:spPr bwMode="auto">
          <a:xfrm>
            <a:off x="1130300" y="184150"/>
            <a:ext cx="6962775" cy="7635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300" i="1" dirty="0"/>
              <a:t>Addressing the Decadal Survey 3D-Winds Mission</a:t>
            </a:r>
            <a:r>
              <a:rPr lang="en-US" sz="2300" dirty="0"/>
              <a:t> with</a:t>
            </a:r>
            <a:br>
              <a:rPr lang="en-US" sz="2300" dirty="0"/>
            </a:br>
            <a:r>
              <a:rPr lang="en-US" sz="2300" dirty="0"/>
              <a:t>An Efficient </a:t>
            </a:r>
            <a:r>
              <a:rPr lang="en-US" sz="2300" i="1" u="sng" dirty="0"/>
              <a:t>Single-laser All Direct Detection Solution</a:t>
            </a:r>
          </a:p>
        </p:txBody>
      </p:sp>
      <p:sp>
        <p:nvSpPr>
          <p:cNvPr id="2852868" name="Rectangle 4"/>
          <p:cNvSpPr>
            <a:spLocks noGrp="1" noChangeArrowheads="1"/>
          </p:cNvSpPr>
          <p:nvPr>
            <p:ph type="body" idx="1"/>
          </p:nvPr>
        </p:nvSpPr>
        <p:spPr>
          <a:xfrm>
            <a:off x="38100" y="3944938"/>
            <a:ext cx="9105900" cy="2808287"/>
          </a:xfrm>
        </p:spPr>
        <p:txBody>
          <a:bodyPr/>
          <a:lstStyle/>
          <a:p>
            <a:pPr>
              <a:lnSpc>
                <a:spcPct val="80000"/>
              </a:lnSpc>
              <a:buFont typeface="Wingdings" pitchFamily="2" charset="2"/>
              <a:buNone/>
            </a:pPr>
            <a:r>
              <a:rPr lang="en-US" i="1" dirty="0"/>
              <a:t>Integrated Direct Detection </a:t>
            </a:r>
            <a:r>
              <a:rPr lang="en-US" i="1" dirty="0">
                <a:solidFill>
                  <a:srgbClr val="0033CC"/>
                </a:solidFill>
              </a:rPr>
              <a:t>(</a:t>
            </a:r>
            <a:r>
              <a:rPr lang="en-US" i="1" dirty="0" err="1">
                <a:solidFill>
                  <a:srgbClr val="0033CC"/>
                </a:solidFill>
              </a:rPr>
              <a:t>IDD</a:t>
            </a:r>
            <a:r>
              <a:rPr lang="en-US" i="1" dirty="0">
                <a:solidFill>
                  <a:srgbClr val="0033CC"/>
                </a:solidFill>
              </a:rPr>
              <a:t>)</a:t>
            </a:r>
            <a:r>
              <a:rPr lang="en-US" i="1" dirty="0"/>
              <a:t> wind lidar approach:</a:t>
            </a:r>
          </a:p>
          <a:p>
            <a:pPr>
              <a:lnSpc>
                <a:spcPct val="80000"/>
              </a:lnSpc>
            </a:pPr>
            <a:r>
              <a:rPr lang="en-US" sz="1600" dirty="0"/>
              <a:t>Etalon (double-edge) uses the molecular component, but largely reflects the aerosol.</a:t>
            </a:r>
          </a:p>
          <a:p>
            <a:pPr>
              <a:lnSpc>
                <a:spcPct val="80000"/>
              </a:lnSpc>
            </a:pPr>
            <a:r>
              <a:rPr lang="en-US" sz="1600" dirty="0" err="1"/>
              <a:t>OAWL</a:t>
            </a:r>
            <a:r>
              <a:rPr lang="en-US" sz="1600" dirty="0"/>
              <a:t> measures the aerosol Doppler shift with high precision; etalon removes molecular backscatter reducing shot noise</a:t>
            </a:r>
          </a:p>
          <a:p>
            <a:pPr>
              <a:lnSpc>
                <a:spcPct val="80000"/>
              </a:lnSpc>
            </a:pPr>
            <a:r>
              <a:rPr lang="en-US" sz="1600" dirty="0" err="1"/>
              <a:t>OAWL</a:t>
            </a:r>
            <a:r>
              <a:rPr lang="en-US" sz="1600" dirty="0"/>
              <a:t> </a:t>
            </a:r>
            <a:r>
              <a:rPr lang="en-US" sz="1600" dirty="0" err="1"/>
              <a:t>HSRL</a:t>
            </a:r>
            <a:r>
              <a:rPr lang="en-US" sz="1600" dirty="0"/>
              <a:t> retrieval determines residual aerosol/molecular mixing ratio in etalon receiver, improving molecular precision</a:t>
            </a:r>
          </a:p>
          <a:p>
            <a:pPr>
              <a:lnSpc>
                <a:spcPct val="80000"/>
              </a:lnSpc>
            </a:pPr>
            <a:r>
              <a:rPr lang="en-US" sz="1600" dirty="0"/>
              <a:t>Result: </a:t>
            </a:r>
          </a:p>
          <a:p>
            <a:pPr lvl="1">
              <a:lnSpc>
                <a:spcPct val="80000"/>
              </a:lnSpc>
            </a:pPr>
            <a:r>
              <a:rPr lang="en-US" b="0" dirty="0">
                <a:solidFill>
                  <a:srgbClr val="008000"/>
                </a:solidFill>
              </a:rPr>
              <a:t>single-laser transmitter, single wavelength </a:t>
            </a:r>
            <a:r>
              <a:rPr lang="en-US" b="0" dirty="0" smtClean="0">
                <a:solidFill>
                  <a:srgbClr val="008000"/>
                </a:solidFill>
              </a:rPr>
              <a:t>system,  telescope driven by DD requirements not coherent detection</a:t>
            </a:r>
            <a:endParaRPr lang="en-US" b="0" dirty="0">
              <a:solidFill>
                <a:srgbClr val="008000"/>
              </a:solidFill>
            </a:endParaRPr>
          </a:p>
          <a:p>
            <a:pPr lvl="1">
              <a:lnSpc>
                <a:spcPct val="80000"/>
              </a:lnSpc>
            </a:pPr>
            <a:r>
              <a:rPr lang="en-US" b="0" dirty="0">
                <a:solidFill>
                  <a:srgbClr val="008000"/>
                </a:solidFill>
              </a:rPr>
              <a:t>single simple, low power and mass signal processor</a:t>
            </a:r>
          </a:p>
          <a:p>
            <a:pPr lvl="1">
              <a:lnSpc>
                <a:spcPct val="80000"/>
              </a:lnSpc>
            </a:pPr>
            <a:r>
              <a:rPr lang="en-US" b="0" dirty="0">
                <a:solidFill>
                  <a:srgbClr val="008000"/>
                </a:solidFill>
              </a:rPr>
              <a:t>full atmospheric profile using aerosol and molecular backscatter signals</a:t>
            </a:r>
          </a:p>
          <a:p>
            <a:pPr lvl="1">
              <a:lnSpc>
                <a:spcPct val="40000"/>
              </a:lnSpc>
              <a:buFont typeface="Arial" charset="0"/>
              <a:buNone/>
            </a:pPr>
            <a:endParaRPr lang="en-US" b="0" dirty="0">
              <a:solidFill>
                <a:srgbClr val="008000"/>
              </a:solidFill>
            </a:endParaRPr>
          </a:p>
          <a:p>
            <a:pPr>
              <a:lnSpc>
                <a:spcPct val="80000"/>
              </a:lnSpc>
              <a:buFont typeface="Wingdings" pitchFamily="2" charset="2"/>
              <a:buNone/>
            </a:pPr>
            <a:r>
              <a:rPr lang="en-US" sz="1400" b="0" i="1" dirty="0">
                <a:solidFill>
                  <a:srgbClr val="FF3300"/>
                </a:solidFill>
              </a:rPr>
              <a:t>Ball Aerospace patents pending</a:t>
            </a:r>
          </a:p>
        </p:txBody>
      </p:sp>
      <p:sp>
        <p:nvSpPr>
          <p:cNvPr id="2852869" name="AutoShape 5"/>
          <p:cNvSpPr>
            <a:spLocks noChangeArrowheads="1"/>
          </p:cNvSpPr>
          <p:nvPr/>
        </p:nvSpPr>
        <p:spPr bwMode="auto">
          <a:xfrm>
            <a:off x="114300" y="2060575"/>
            <a:ext cx="401638" cy="469900"/>
          </a:xfrm>
          <a:prstGeom prst="rightArrow">
            <a:avLst>
              <a:gd name="adj1" fmla="val 57694"/>
              <a:gd name="adj2" fmla="val 44662"/>
            </a:avLst>
          </a:prstGeom>
          <a:solidFill>
            <a:srgbClr val="CCCCFF"/>
          </a:solidFill>
          <a:ln w="9525">
            <a:noFill/>
            <a:miter lim="800000"/>
            <a:headEnd/>
            <a:tailEnd/>
          </a:ln>
          <a:effectLst/>
        </p:spPr>
        <p:txBody>
          <a:bodyPr wrap="none" anchor="ctr"/>
          <a:lstStyle/>
          <a:p>
            <a:endParaRPr lang="en-US"/>
          </a:p>
        </p:txBody>
      </p:sp>
      <p:sp>
        <p:nvSpPr>
          <p:cNvPr id="2852870" name="AutoShape 6"/>
          <p:cNvSpPr>
            <a:spLocks noChangeArrowheads="1"/>
          </p:cNvSpPr>
          <p:nvPr/>
        </p:nvSpPr>
        <p:spPr bwMode="auto">
          <a:xfrm>
            <a:off x="7496175" y="2066925"/>
            <a:ext cx="1514475" cy="485775"/>
          </a:xfrm>
          <a:prstGeom prst="rightArrow">
            <a:avLst>
              <a:gd name="adj1" fmla="val 50000"/>
              <a:gd name="adj2" fmla="val 77941"/>
            </a:avLst>
          </a:prstGeom>
          <a:noFill/>
          <a:ln w="9525">
            <a:solidFill>
              <a:schemeClr val="tx1"/>
            </a:solidFill>
            <a:miter lim="800000"/>
            <a:headEnd/>
            <a:tailEnd/>
          </a:ln>
          <a:effectLst/>
        </p:spPr>
        <p:txBody>
          <a:bodyPr wrap="none" anchor="ctr"/>
          <a:lstStyle/>
          <a:p>
            <a:endParaRPr lang="en-US"/>
          </a:p>
        </p:txBody>
      </p:sp>
      <p:sp>
        <p:nvSpPr>
          <p:cNvPr id="2852871" name="AutoShape 7"/>
          <p:cNvSpPr>
            <a:spLocks noChangeArrowheads="1"/>
          </p:cNvSpPr>
          <p:nvPr/>
        </p:nvSpPr>
        <p:spPr bwMode="auto">
          <a:xfrm rot="10800000">
            <a:off x="85725" y="2895600"/>
            <a:ext cx="823913" cy="485775"/>
          </a:xfrm>
          <a:prstGeom prst="rightArrow">
            <a:avLst>
              <a:gd name="adj1" fmla="val 50000"/>
              <a:gd name="adj2" fmla="val 42402"/>
            </a:avLst>
          </a:prstGeom>
          <a:solidFill>
            <a:srgbClr val="CCCCFF"/>
          </a:solidFill>
          <a:ln w="9525">
            <a:noFill/>
            <a:miter lim="800000"/>
            <a:headEnd/>
            <a:tailEnd/>
          </a:ln>
          <a:effectLst/>
        </p:spPr>
        <p:txBody>
          <a:bodyPr wrap="none" anchor="ctr"/>
          <a:lstStyle/>
          <a:p>
            <a:endParaRPr lang="en-US"/>
          </a:p>
        </p:txBody>
      </p:sp>
      <p:sp>
        <p:nvSpPr>
          <p:cNvPr id="2852872" name="AutoShape 8"/>
          <p:cNvSpPr>
            <a:spLocks noChangeArrowheads="1"/>
          </p:cNvSpPr>
          <p:nvPr/>
        </p:nvSpPr>
        <p:spPr bwMode="auto">
          <a:xfrm>
            <a:off x="3300413" y="2071688"/>
            <a:ext cx="571500" cy="485775"/>
          </a:xfrm>
          <a:prstGeom prst="rightArrow">
            <a:avLst>
              <a:gd name="adj1" fmla="val 50000"/>
              <a:gd name="adj2" fmla="val 29412"/>
            </a:avLst>
          </a:prstGeom>
          <a:solidFill>
            <a:srgbClr val="CCCCFF"/>
          </a:solidFill>
          <a:ln w="9525">
            <a:noFill/>
            <a:miter lim="800000"/>
            <a:headEnd/>
            <a:tailEnd/>
          </a:ln>
          <a:effectLst/>
        </p:spPr>
        <p:txBody>
          <a:bodyPr wrap="none" anchor="ctr"/>
          <a:lstStyle/>
          <a:p>
            <a:endParaRPr lang="en-US"/>
          </a:p>
        </p:txBody>
      </p:sp>
      <p:sp>
        <p:nvSpPr>
          <p:cNvPr id="2852873" name="AutoShape 9"/>
          <p:cNvSpPr>
            <a:spLocks noChangeArrowheads="1"/>
          </p:cNvSpPr>
          <p:nvPr/>
        </p:nvSpPr>
        <p:spPr bwMode="auto">
          <a:xfrm>
            <a:off x="1652588" y="2052638"/>
            <a:ext cx="571500" cy="485775"/>
          </a:xfrm>
          <a:prstGeom prst="rightArrow">
            <a:avLst>
              <a:gd name="adj1" fmla="val 50000"/>
              <a:gd name="adj2" fmla="val 29412"/>
            </a:avLst>
          </a:prstGeom>
          <a:solidFill>
            <a:srgbClr val="CCCCFF"/>
          </a:solidFill>
          <a:ln w="9525">
            <a:noFill/>
            <a:miter lim="800000"/>
            <a:headEnd/>
            <a:tailEnd/>
          </a:ln>
          <a:effectLst/>
        </p:spPr>
        <p:txBody>
          <a:bodyPr wrap="none" anchor="ctr"/>
          <a:lstStyle/>
          <a:p>
            <a:endParaRPr lang="en-US"/>
          </a:p>
        </p:txBody>
      </p:sp>
      <p:sp>
        <p:nvSpPr>
          <p:cNvPr id="2852874" name="Text Box 10"/>
          <p:cNvSpPr txBox="1">
            <a:spLocks noChangeArrowheads="1"/>
          </p:cNvSpPr>
          <p:nvPr/>
        </p:nvSpPr>
        <p:spPr bwMode="auto">
          <a:xfrm>
            <a:off x="495300" y="2095500"/>
            <a:ext cx="1357313" cy="376238"/>
          </a:xfrm>
          <a:prstGeom prst="rect">
            <a:avLst/>
          </a:prstGeom>
          <a:solidFill>
            <a:srgbClr val="FDEEC3"/>
          </a:solidFill>
          <a:ln w="9525">
            <a:solidFill>
              <a:schemeClr val="tx1"/>
            </a:solidFill>
            <a:miter lim="800000"/>
            <a:headEnd/>
            <a:tailEnd/>
          </a:ln>
          <a:effectLst/>
        </p:spPr>
        <p:txBody>
          <a:bodyPr>
            <a:spAutoFit/>
          </a:bodyPr>
          <a:lstStyle/>
          <a:p>
            <a:pPr algn="ctr">
              <a:spcBef>
                <a:spcPct val="50000"/>
              </a:spcBef>
            </a:pPr>
            <a:r>
              <a:rPr lang="en-US" sz="1800"/>
              <a:t>Telescope</a:t>
            </a:r>
          </a:p>
        </p:txBody>
      </p:sp>
      <p:sp>
        <p:nvSpPr>
          <p:cNvPr id="2852875" name="Text Box 11"/>
          <p:cNvSpPr txBox="1">
            <a:spLocks noChangeArrowheads="1"/>
          </p:cNvSpPr>
          <p:nvPr/>
        </p:nvSpPr>
        <p:spPr bwMode="auto">
          <a:xfrm>
            <a:off x="876300" y="2947988"/>
            <a:ext cx="1357313" cy="376237"/>
          </a:xfrm>
          <a:prstGeom prst="rect">
            <a:avLst/>
          </a:prstGeom>
          <a:solidFill>
            <a:srgbClr val="FDEEC3"/>
          </a:solidFill>
          <a:ln w="9525">
            <a:solidFill>
              <a:schemeClr val="tx1"/>
            </a:solidFill>
            <a:miter lim="800000"/>
            <a:headEnd/>
            <a:tailEnd/>
          </a:ln>
          <a:effectLst/>
        </p:spPr>
        <p:txBody>
          <a:bodyPr>
            <a:spAutoFit/>
          </a:bodyPr>
          <a:lstStyle/>
          <a:p>
            <a:pPr algn="ctr">
              <a:spcBef>
                <a:spcPct val="50000"/>
              </a:spcBef>
            </a:pPr>
            <a:r>
              <a:rPr lang="en-US" sz="1800"/>
              <a:t>UV Laser</a:t>
            </a:r>
          </a:p>
        </p:txBody>
      </p:sp>
      <p:sp>
        <p:nvSpPr>
          <p:cNvPr id="2852876" name="Text Box 12"/>
          <p:cNvSpPr txBox="1">
            <a:spLocks noChangeArrowheads="1"/>
          </p:cNvSpPr>
          <p:nvPr/>
        </p:nvSpPr>
        <p:spPr bwMode="auto">
          <a:xfrm>
            <a:off x="6124575" y="1852613"/>
            <a:ext cx="1428750" cy="925512"/>
          </a:xfrm>
          <a:prstGeom prst="rect">
            <a:avLst/>
          </a:prstGeom>
          <a:solidFill>
            <a:srgbClr val="FDEEC3"/>
          </a:solidFill>
          <a:ln w="9525">
            <a:solidFill>
              <a:schemeClr val="tx1"/>
            </a:solidFill>
            <a:miter lim="800000"/>
            <a:headEnd/>
            <a:tailEnd/>
          </a:ln>
          <a:effectLst/>
        </p:spPr>
        <p:txBody>
          <a:bodyPr>
            <a:spAutoFit/>
          </a:bodyPr>
          <a:lstStyle/>
          <a:p>
            <a:pPr algn="ctr">
              <a:spcBef>
                <a:spcPct val="50000"/>
              </a:spcBef>
            </a:pPr>
            <a:r>
              <a:rPr lang="en-US" sz="1800"/>
              <a:t>Combined Signal Processing</a:t>
            </a:r>
          </a:p>
        </p:txBody>
      </p:sp>
      <p:grpSp>
        <p:nvGrpSpPr>
          <p:cNvPr id="2852877" name="Group 13"/>
          <p:cNvGrpSpPr>
            <a:grpSpLocks/>
          </p:cNvGrpSpPr>
          <p:nvPr/>
        </p:nvGrpSpPr>
        <p:grpSpPr bwMode="auto">
          <a:xfrm>
            <a:off x="3952875" y="2743200"/>
            <a:ext cx="3062288" cy="823913"/>
            <a:chOff x="1818" y="1944"/>
            <a:chExt cx="2853" cy="333"/>
          </a:xfrm>
        </p:grpSpPr>
        <p:sp>
          <p:nvSpPr>
            <p:cNvPr id="2852878" name="Line 14"/>
            <p:cNvSpPr>
              <a:spLocks noChangeShapeType="1"/>
            </p:cNvSpPr>
            <p:nvPr/>
          </p:nvSpPr>
          <p:spPr bwMode="auto">
            <a:xfrm flipV="1">
              <a:off x="4671" y="1962"/>
              <a:ext cx="0" cy="306"/>
            </a:xfrm>
            <a:prstGeom prst="line">
              <a:avLst/>
            </a:prstGeom>
            <a:noFill/>
            <a:ln w="19050">
              <a:solidFill>
                <a:schemeClr val="tx1"/>
              </a:solidFill>
              <a:round/>
              <a:headEnd/>
              <a:tailEnd type="triangle" w="med" len="med"/>
            </a:ln>
            <a:effectLst/>
          </p:spPr>
          <p:txBody>
            <a:bodyPr wrap="none" anchor="ctr"/>
            <a:lstStyle/>
            <a:p>
              <a:endParaRPr lang="en-US"/>
            </a:p>
          </p:txBody>
        </p:sp>
        <p:sp>
          <p:nvSpPr>
            <p:cNvPr id="2852879" name="Line 15"/>
            <p:cNvSpPr>
              <a:spLocks noChangeShapeType="1"/>
            </p:cNvSpPr>
            <p:nvPr/>
          </p:nvSpPr>
          <p:spPr bwMode="auto">
            <a:xfrm>
              <a:off x="1818" y="1944"/>
              <a:ext cx="0" cy="333"/>
            </a:xfrm>
            <a:prstGeom prst="line">
              <a:avLst/>
            </a:prstGeom>
            <a:noFill/>
            <a:ln w="19050">
              <a:solidFill>
                <a:schemeClr val="tx1"/>
              </a:solidFill>
              <a:round/>
              <a:headEnd/>
              <a:tailEnd/>
            </a:ln>
            <a:effectLst/>
          </p:spPr>
          <p:txBody>
            <a:bodyPr wrap="none" anchor="ctr"/>
            <a:lstStyle/>
            <a:p>
              <a:endParaRPr lang="en-US"/>
            </a:p>
          </p:txBody>
        </p:sp>
        <p:sp>
          <p:nvSpPr>
            <p:cNvPr id="2852880" name="Line 16"/>
            <p:cNvSpPr>
              <a:spLocks noChangeShapeType="1"/>
            </p:cNvSpPr>
            <p:nvPr/>
          </p:nvSpPr>
          <p:spPr bwMode="auto">
            <a:xfrm>
              <a:off x="1818" y="2277"/>
              <a:ext cx="2853" cy="0"/>
            </a:xfrm>
            <a:prstGeom prst="line">
              <a:avLst/>
            </a:prstGeom>
            <a:noFill/>
            <a:ln w="19050">
              <a:solidFill>
                <a:schemeClr val="tx1"/>
              </a:solidFill>
              <a:round/>
              <a:headEnd/>
              <a:tailEnd/>
            </a:ln>
            <a:effectLst/>
          </p:spPr>
          <p:txBody>
            <a:bodyPr wrap="none" anchor="ctr"/>
            <a:lstStyle/>
            <a:p>
              <a:endParaRPr lang="en-US"/>
            </a:p>
          </p:txBody>
        </p:sp>
      </p:grpSp>
      <p:grpSp>
        <p:nvGrpSpPr>
          <p:cNvPr id="2852881" name="Group 17"/>
          <p:cNvGrpSpPr>
            <a:grpSpLocks/>
          </p:cNvGrpSpPr>
          <p:nvPr/>
        </p:nvGrpSpPr>
        <p:grpSpPr bwMode="auto">
          <a:xfrm>
            <a:off x="4195763" y="2767013"/>
            <a:ext cx="2243137" cy="333375"/>
            <a:chOff x="1818" y="1944"/>
            <a:chExt cx="2853" cy="333"/>
          </a:xfrm>
        </p:grpSpPr>
        <p:sp>
          <p:nvSpPr>
            <p:cNvPr id="2852882" name="Line 18"/>
            <p:cNvSpPr>
              <a:spLocks noChangeShapeType="1"/>
            </p:cNvSpPr>
            <p:nvPr/>
          </p:nvSpPr>
          <p:spPr bwMode="auto">
            <a:xfrm flipV="1">
              <a:off x="4671" y="1962"/>
              <a:ext cx="0" cy="306"/>
            </a:xfrm>
            <a:prstGeom prst="line">
              <a:avLst/>
            </a:prstGeom>
            <a:noFill/>
            <a:ln w="19050">
              <a:solidFill>
                <a:schemeClr val="tx1"/>
              </a:solidFill>
              <a:round/>
              <a:headEnd/>
              <a:tailEnd type="triangle" w="med" len="med"/>
            </a:ln>
            <a:effectLst/>
          </p:spPr>
          <p:txBody>
            <a:bodyPr wrap="none" anchor="ctr"/>
            <a:lstStyle/>
            <a:p>
              <a:endParaRPr lang="en-US"/>
            </a:p>
          </p:txBody>
        </p:sp>
        <p:sp>
          <p:nvSpPr>
            <p:cNvPr id="2852883" name="Line 19"/>
            <p:cNvSpPr>
              <a:spLocks noChangeShapeType="1"/>
            </p:cNvSpPr>
            <p:nvPr/>
          </p:nvSpPr>
          <p:spPr bwMode="auto">
            <a:xfrm>
              <a:off x="1818" y="1944"/>
              <a:ext cx="0" cy="333"/>
            </a:xfrm>
            <a:prstGeom prst="line">
              <a:avLst/>
            </a:prstGeom>
            <a:noFill/>
            <a:ln w="19050">
              <a:solidFill>
                <a:schemeClr val="tx1"/>
              </a:solidFill>
              <a:round/>
              <a:headEnd/>
              <a:tailEnd/>
            </a:ln>
            <a:effectLst/>
          </p:spPr>
          <p:txBody>
            <a:bodyPr wrap="none" anchor="ctr"/>
            <a:lstStyle/>
            <a:p>
              <a:endParaRPr lang="en-US"/>
            </a:p>
          </p:txBody>
        </p:sp>
        <p:sp>
          <p:nvSpPr>
            <p:cNvPr id="2852884" name="Line 20"/>
            <p:cNvSpPr>
              <a:spLocks noChangeShapeType="1"/>
            </p:cNvSpPr>
            <p:nvPr/>
          </p:nvSpPr>
          <p:spPr bwMode="auto">
            <a:xfrm>
              <a:off x="1818" y="2277"/>
              <a:ext cx="2853" cy="0"/>
            </a:xfrm>
            <a:prstGeom prst="line">
              <a:avLst/>
            </a:prstGeom>
            <a:noFill/>
            <a:ln w="19050">
              <a:solidFill>
                <a:schemeClr val="tx1"/>
              </a:solidFill>
              <a:round/>
              <a:headEnd/>
              <a:tailEnd/>
            </a:ln>
            <a:effectLst/>
          </p:spPr>
          <p:txBody>
            <a:bodyPr wrap="none" anchor="ctr"/>
            <a:lstStyle/>
            <a:p>
              <a:endParaRPr lang="en-US"/>
            </a:p>
          </p:txBody>
        </p:sp>
      </p:grpSp>
      <p:sp>
        <p:nvSpPr>
          <p:cNvPr id="2852885" name="Text Box 21"/>
          <p:cNvSpPr txBox="1">
            <a:spLocks noChangeArrowheads="1"/>
          </p:cNvSpPr>
          <p:nvPr/>
        </p:nvSpPr>
        <p:spPr bwMode="auto">
          <a:xfrm>
            <a:off x="3948113" y="3522663"/>
            <a:ext cx="2978150" cy="336550"/>
          </a:xfrm>
          <a:prstGeom prst="rect">
            <a:avLst/>
          </a:prstGeom>
          <a:noFill/>
          <a:ln w="9525">
            <a:noFill/>
            <a:miter lim="800000"/>
            <a:headEnd/>
            <a:tailEnd/>
          </a:ln>
          <a:effectLst/>
        </p:spPr>
        <p:txBody>
          <a:bodyPr wrap="none">
            <a:spAutoFit/>
          </a:bodyPr>
          <a:lstStyle/>
          <a:p>
            <a:pPr algn="ctr"/>
            <a:r>
              <a:rPr lang="en-US" sz="1600"/>
              <a:t>HSRL</a:t>
            </a:r>
            <a:r>
              <a:rPr lang="en-US" sz="1600">
                <a:sym typeface="Wingdings" pitchFamily="2" charset="2"/>
              </a:rPr>
              <a:t> Aer/mol mixing ratio</a:t>
            </a:r>
            <a:endParaRPr lang="en-US" sz="1600"/>
          </a:p>
        </p:txBody>
      </p:sp>
      <p:sp>
        <p:nvSpPr>
          <p:cNvPr id="2852886" name="Text Box 22"/>
          <p:cNvSpPr txBox="1">
            <a:spLocks noChangeArrowheads="1"/>
          </p:cNvSpPr>
          <p:nvPr/>
        </p:nvSpPr>
        <p:spPr bwMode="auto">
          <a:xfrm>
            <a:off x="3876675" y="1852613"/>
            <a:ext cx="1228725" cy="925512"/>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pPr>
            <a:r>
              <a:rPr lang="en-US" sz="1800"/>
              <a:t>OAWL Aerosol Receiver</a:t>
            </a:r>
          </a:p>
        </p:txBody>
      </p:sp>
      <p:grpSp>
        <p:nvGrpSpPr>
          <p:cNvPr id="2852887" name="Group 23"/>
          <p:cNvGrpSpPr>
            <a:grpSpLocks/>
          </p:cNvGrpSpPr>
          <p:nvPr/>
        </p:nvGrpSpPr>
        <p:grpSpPr bwMode="auto">
          <a:xfrm flipV="1">
            <a:off x="2886075" y="1576388"/>
            <a:ext cx="3833813" cy="271462"/>
            <a:chOff x="1818" y="1944"/>
            <a:chExt cx="2853" cy="333"/>
          </a:xfrm>
        </p:grpSpPr>
        <p:sp>
          <p:nvSpPr>
            <p:cNvPr id="2852888" name="Line 24"/>
            <p:cNvSpPr>
              <a:spLocks noChangeShapeType="1"/>
            </p:cNvSpPr>
            <p:nvPr/>
          </p:nvSpPr>
          <p:spPr bwMode="auto">
            <a:xfrm flipV="1">
              <a:off x="4671" y="1962"/>
              <a:ext cx="0" cy="306"/>
            </a:xfrm>
            <a:prstGeom prst="line">
              <a:avLst/>
            </a:prstGeom>
            <a:noFill/>
            <a:ln w="19050">
              <a:solidFill>
                <a:schemeClr val="tx1"/>
              </a:solidFill>
              <a:round/>
              <a:headEnd/>
              <a:tailEnd type="triangle" w="med" len="med"/>
            </a:ln>
            <a:effectLst/>
          </p:spPr>
          <p:txBody>
            <a:bodyPr wrap="none" anchor="ctr"/>
            <a:lstStyle/>
            <a:p>
              <a:endParaRPr lang="en-US"/>
            </a:p>
          </p:txBody>
        </p:sp>
        <p:sp>
          <p:nvSpPr>
            <p:cNvPr id="2852889" name="Line 25"/>
            <p:cNvSpPr>
              <a:spLocks noChangeShapeType="1"/>
            </p:cNvSpPr>
            <p:nvPr/>
          </p:nvSpPr>
          <p:spPr bwMode="auto">
            <a:xfrm>
              <a:off x="1818" y="1944"/>
              <a:ext cx="0" cy="333"/>
            </a:xfrm>
            <a:prstGeom prst="line">
              <a:avLst/>
            </a:prstGeom>
            <a:noFill/>
            <a:ln w="19050">
              <a:solidFill>
                <a:schemeClr val="tx1"/>
              </a:solidFill>
              <a:round/>
              <a:headEnd/>
              <a:tailEnd/>
            </a:ln>
            <a:effectLst/>
          </p:spPr>
          <p:txBody>
            <a:bodyPr wrap="none" anchor="ctr"/>
            <a:lstStyle/>
            <a:p>
              <a:endParaRPr lang="en-US"/>
            </a:p>
          </p:txBody>
        </p:sp>
        <p:sp>
          <p:nvSpPr>
            <p:cNvPr id="2852890" name="Line 26"/>
            <p:cNvSpPr>
              <a:spLocks noChangeShapeType="1"/>
            </p:cNvSpPr>
            <p:nvPr/>
          </p:nvSpPr>
          <p:spPr bwMode="auto">
            <a:xfrm>
              <a:off x="1818" y="2277"/>
              <a:ext cx="2853" cy="0"/>
            </a:xfrm>
            <a:prstGeom prst="line">
              <a:avLst/>
            </a:prstGeom>
            <a:noFill/>
            <a:ln w="19050">
              <a:solidFill>
                <a:schemeClr val="tx1"/>
              </a:solidFill>
              <a:round/>
              <a:headEnd/>
              <a:tailEnd/>
            </a:ln>
            <a:effectLst/>
          </p:spPr>
          <p:txBody>
            <a:bodyPr wrap="none" anchor="ctr"/>
            <a:lstStyle/>
            <a:p>
              <a:endParaRPr lang="en-US"/>
            </a:p>
          </p:txBody>
        </p:sp>
      </p:grpSp>
      <p:sp>
        <p:nvSpPr>
          <p:cNvPr id="2852891" name="Text Box 27"/>
          <p:cNvSpPr txBox="1">
            <a:spLocks noChangeArrowheads="1"/>
          </p:cNvSpPr>
          <p:nvPr/>
        </p:nvSpPr>
        <p:spPr bwMode="auto">
          <a:xfrm>
            <a:off x="2209800" y="1838325"/>
            <a:ext cx="1343025" cy="925513"/>
          </a:xfrm>
          <a:prstGeom prst="rect">
            <a:avLst/>
          </a:prstGeom>
          <a:solidFill>
            <a:srgbClr val="CCFFFF"/>
          </a:solidFill>
          <a:ln w="9525">
            <a:solidFill>
              <a:schemeClr val="tx1"/>
            </a:solidFill>
            <a:miter lim="800000"/>
            <a:headEnd/>
            <a:tailEnd/>
          </a:ln>
          <a:effectLst/>
        </p:spPr>
        <p:txBody>
          <a:bodyPr>
            <a:spAutoFit/>
          </a:bodyPr>
          <a:lstStyle/>
          <a:p>
            <a:pPr algn="ctr">
              <a:spcBef>
                <a:spcPct val="50000"/>
              </a:spcBef>
            </a:pPr>
            <a:r>
              <a:rPr lang="en-US" sz="1800"/>
              <a:t>Etalon Molecular Receiver</a:t>
            </a:r>
          </a:p>
        </p:txBody>
      </p:sp>
      <p:sp>
        <p:nvSpPr>
          <p:cNvPr id="2852892" name="Text Box 28"/>
          <p:cNvSpPr txBox="1">
            <a:spLocks noChangeArrowheads="1"/>
          </p:cNvSpPr>
          <p:nvPr/>
        </p:nvSpPr>
        <p:spPr bwMode="auto">
          <a:xfrm>
            <a:off x="2232025" y="1222375"/>
            <a:ext cx="5299075" cy="336550"/>
          </a:xfrm>
          <a:prstGeom prst="rect">
            <a:avLst/>
          </a:prstGeom>
          <a:noFill/>
          <a:ln w="9525">
            <a:noFill/>
            <a:miter lim="800000"/>
            <a:headEnd/>
            <a:tailEnd/>
          </a:ln>
          <a:effectLst/>
        </p:spPr>
        <p:txBody>
          <a:bodyPr>
            <a:spAutoFit/>
          </a:bodyPr>
          <a:lstStyle/>
          <a:p>
            <a:pPr algn="ctr"/>
            <a:r>
              <a:rPr lang="en-US" sz="1600"/>
              <a:t>Molecular Winds</a:t>
            </a:r>
            <a:r>
              <a:rPr lang="en-US" sz="1600">
                <a:sym typeface="Wingdings" pitchFamily="2" charset="2"/>
              </a:rPr>
              <a:t>Upper atmosphere profile</a:t>
            </a:r>
            <a:endParaRPr lang="en-US" sz="1600"/>
          </a:p>
        </p:txBody>
      </p:sp>
      <p:sp>
        <p:nvSpPr>
          <p:cNvPr id="2852893" name="Text Box 29"/>
          <p:cNvSpPr txBox="1">
            <a:spLocks noChangeArrowheads="1"/>
          </p:cNvSpPr>
          <p:nvPr/>
        </p:nvSpPr>
        <p:spPr bwMode="auto">
          <a:xfrm>
            <a:off x="7546975" y="2136775"/>
            <a:ext cx="1311275" cy="336550"/>
          </a:xfrm>
          <a:prstGeom prst="rect">
            <a:avLst/>
          </a:prstGeom>
          <a:noFill/>
          <a:ln w="9525">
            <a:noFill/>
            <a:miter lim="800000"/>
            <a:headEnd/>
            <a:tailEnd/>
          </a:ln>
          <a:effectLst/>
        </p:spPr>
        <p:txBody>
          <a:bodyPr wrap="none">
            <a:spAutoFit/>
          </a:bodyPr>
          <a:lstStyle/>
          <a:p>
            <a:r>
              <a:rPr lang="en-US" sz="1600"/>
              <a:t>1011101100</a:t>
            </a:r>
          </a:p>
        </p:txBody>
      </p:sp>
      <p:sp>
        <p:nvSpPr>
          <p:cNvPr id="2852894" name="Text Box 30"/>
          <p:cNvSpPr txBox="1">
            <a:spLocks noChangeArrowheads="1"/>
          </p:cNvSpPr>
          <p:nvPr/>
        </p:nvSpPr>
        <p:spPr bwMode="auto">
          <a:xfrm>
            <a:off x="7446963" y="2408238"/>
            <a:ext cx="1782762" cy="825500"/>
          </a:xfrm>
          <a:prstGeom prst="rect">
            <a:avLst/>
          </a:prstGeom>
          <a:noFill/>
          <a:ln w="9525">
            <a:noFill/>
            <a:miter lim="800000"/>
            <a:headEnd/>
            <a:tailEnd/>
          </a:ln>
          <a:effectLst/>
        </p:spPr>
        <p:txBody>
          <a:bodyPr>
            <a:spAutoFit/>
          </a:bodyPr>
          <a:lstStyle/>
          <a:p>
            <a:pPr algn="ctr"/>
            <a:r>
              <a:rPr lang="en-US" sz="1600"/>
              <a:t>Full Atmospheric Profile Data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30690" name="Picture 2"/>
          <p:cNvPicPr>
            <a:picLocks noChangeAspect="1" noChangeArrowheads="1"/>
          </p:cNvPicPr>
          <p:nvPr/>
        </p:nvPicPr>
        <p:blipFill>
          <a:blip r:embed="rId3" cstate="print"/>
          <a:srcRect/>
          <a:stretch>
            <a:fillRect/>
          </a:stretch>
        </p:blipFill>
        <p:spPr bwMode="auto">
          <a:xfrm>
            <a:off x="4891088" y="1209675"/>
            <a:ext cx="4149725" cy="5311775"/>
          </a:xfrm>
          <a:prstGeom prst="rect">
            <a:avLst/>
          </a:prstGeom>
          <a:noFill/>
          <a:ln w="9525">
            <a:noFill/>
            <a:miter lim="800000"/>
            <a:headEnd/>
            <a:tailEnd/>
          </a:ln>
        </p:spPr>
      </p:pic>
      <p:sp>
        <p:nvSpPr>
          <p:cNvPr id="2930691" name="Rectangle 3"/>
          <p:cNvSpPr>
            <a:spLocks noGrp="1" noChangeArrowheads="1"/>
          </p:cNvSpPr>
          <p:nvPr>
            <p:ph type="title"/>
          </p:nvPr>
        </p:nvSpPr>
        <p:spPr bwMode="auto">
          <a:xfrm>
            <a:off x="1516063" y="279400"/>
            <a:ext cx="6537325" cy="635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a:t>Optical Autocovariance lidar (OAL) approach - Theory</a:t>
            </a:r>
          </a:p>
        </p:txBody>
      </p:sp>
      <p:sp>
        <p:nvSpPr>
          <p:cNvPr id="2930692" name="Rectangle 4"/>
          <p:cNvSpPr>
            <a:spLocks noGrp="1" noChangeArrowheads="1"/>
          </p:cNvSpPr>
          <p:nvPr>
            <p:ph type="body" idx="1"/>
          </p:nvPr>
        </p:nvSpPr>
        <p:spPr>
          <a:xfrm>
            <a:off x="352425" y="5621338"/>
            <a:ext cx="4392613" cy="1036637"/>
          </a:xfrm>
        </p:spPr>
        <p:txBody>
          <a:bodyPr/>
          <a:lstStyle/>
          <a:p>
            <a:r>
              <a:rPr lang="en-US" sz="1600" i="1">
                <a:latin typeface="Arial" charset="0"/>
              </a:rPr>
              <a:t>No moving parts  /  </a:t>
            </a:r>
            <a:r>
              <a:rPr lang="en-US" sz="1600" i="1" u="sng">
                <a:latin typeface="Arial" charset="0"/>
              </a:rPr>
              <a:t>Not</a:t>
            </a:r>
            <a:r>
              <a:rPr lang="en-US" sz="1600" i="1">
                <a:latin typeface="Arial" charset="0"/>
              </a:rPr>
              <a:t> fringe imaging</a:t>
            </a:r>
          </a:p>
          <a:p>
            <a:r>
              <a:rPr lang="en-US" sz="1600" i="1">
                <a:latin typeface="Arial" charset="0"/>
              </a:rPr>
              <a:t>Allows Frequency hopping w/o re-tuning</a:t>
            </a:r>
          </a:p>
          <a:p>
            <a:r>
              <a:rPr lang="en-US" sz="1600" i="1">
                <a:latin typeface="Arial" charset="0"/>
              </a:rPr>
              <a:t>Simultaneous multi-</a:t>
            </a:r>
            <a:r>
              <a:rPr lang="en-US" sz="1600" i="1">
                <a:latin typeface="Symbol" pitchFamily="18" charset="2"/>
              </a:rPr>
              <a:t>l </a:t>
            </a:r>
            <a:r>
              <a:rPr lang="en-US" sz="1600" i="1">
                <a:latin typeface="Arial" charset="0"/>
              </a:rPr>
              <a:t>operation</a:t>
            </a:r>
          </a:p>
        </p:txBody>
      </p:sp>
      <p:sp>
        <p:nvSpPr>
          <p:cNvPr id="2930693" name="Rectangle 5"/>
          <p:cNvSpPr>
            <a:spLocks noChangeArrowheads="1"/>
          </p:cNvSpPr>
          <p:nvPr/>
        </p:nvSpPr>
        <p:spPr bwMode="auto">
          <a:xfrm>
            <a:off x="260350" y="4029377"/>
            <a:ext cx="4734021" cy="513747"/>
          </a:xfrm>
          <a:prstGeom prst="rect">
            <a:avLst/>
          </a:prstGeom>
          <a:noFill/>
          <a:ln w="9525">
            <a:noFill/>
            <a:miter lim="800000"/>
            <a:headEnd/>
            <a:tailEnd/>
          </a:ln>
          <a:effectLst/>
        </p:spPr>
        <p:txBody>
          <a:bodyPr wrap="none" lIns="82058" tIns="41029" rIns="82058" bIns="41029" anchor="ctr">
            <a:spAutoFit/>
          </a:bodyPr>
          <a:lstStyle/>
          <a:p>
            <a:pPr defTabSz="820738" eaLnBrk="1" hangingPunct="1"/>
            <a:r>
              <a:rPr lang="en-US" sz="1400" dirty="0"/>
              <a:t>Optical </a:t>
            </a:r>
            <a:r>
              <a:rPr lang="en-US" sz="1400" dirty="0" err="1"/>
              <a:t>Autocovariance</a:t>
            </a:r>
            <a:r>
              <a:rPr lang="en-US" sz="1400" dirty="0"/>
              <a:t> Wind Lidar </a:t>
            </a:r>
            <a:r>
              <a:rPr lang="en-US" sz="1400" dirty="0">
                <a:solidFill>
                  <a:srgbClr val="008000"/>
                </a:solidFill>
              </a:rPr>
              <a:t>(</a:t>
            </a:r>
            <a:r>
              <a:rPr lang="en-US" sz="1400" dirty="0" err="1">
                <a:solidFill>
                  <a:srgbClr val="008000"/>
                </a:solidFill>
              </a:rPr>
              <a:t>OAWL</a:t>
            </a:r>
            <a:r>
              <a:rPr lang="en-US" sz="1400" dirty="0">
                <a:solidFill>
                  <a:srgbClr val="008000"/>
                </a:solidFill>
              </a:rPr>
              <a:t>):</a:t>
            </a:r>
          </a:p>
          <a:p>
            <a:pPr defTabSz="820738" eaLnBrk="1" hangingPunct="1"/>
            <a:r>
              <a:rPr lang="en-US" sz="1400" dirty="0">
                <a:solidFill>
                  <a:srgbClr val="008000"/>
                </a:solidFill>
              </a:rPr>
              <a:t>Velocity from </a:t>
            </a:r>
            <a:r>
              <a:rPr lang="en-US" sz="1400" u="sng" dirty="0" err="1">
                <a:solidFill>
                  <a:srgbClr val="008000"/>
                </a:solidFill>
              </a:rPr>
              <a:t>OACF</a:t>
            </a:r>
            <a:r>
              <a:rPr lang="en-US" sz="1400" dirty="0">
                <a:solidFill>
                  <a:srgbClr val="008000"/>
                </a:solidFill>
              </a:rPr>
              <a:t> Phase:</a:t>
            </a:r>
            <a:r>
              <a:rPr lang="en-US" sz="1400" b="0" i="1" dirty="0"/>
              <a:t>   V = </a:t>
            </a:r>
            <a:r>
              <a:rPr lang="en-US" sz="1400" b="0" i="1" dirty="0">
                <a:latin typeface="Symbol" pitchFamily="18" charset="2"/>
              </a:rPr>
              <a:t>l</a:t>
            </a:r>
            <a:r>
              <a:rPr lang="en-US" sz="1400" b="0" i="1" dirty="0"/>
              <a:t> *</a:t>
            </a:r>
            <a:r>
              <a:rPr lang="en-US" sz="1400" b="0" i="1" dirty="0" err="1">
                <a:latin typeface="Symbol" pitchFamily="18" charset="2"/>
              </a:rPr>
              <a:t>Df</a:t>
            </a:r>
            <a:r>
              <a:rPr lang="en-US" sz="1400" b="0" i="1" dirty="0"/>
              <a:t> * c / </a:t>
            </a:r>
            <a:r>
              <a:rPr lang="en-US" sz="1400" b="0" i="1" dirty="0" smtClean="0"/>
              <a:t>(2 </a:t>
            </a:r>
            <a:r>
              <a:rPr lang="en-US" sz="1400" b="0" i="1" dirty="0"/>
              <a:t>* (</a:t>
            </a:r>
            <a:r>
              <a:rPr lang="en-US" sz="1400" b="0" i="1" dirty="0" err="1"/>
              <a:t>OPD</a:t>
            </a:r>
            <a:r>
              <a:rPr lang="en-US" sz="1400" b="0" i="1" dirty="0"/>
              <a:t>))</a:t>
            </a:r>
            <a:r>
              <a:rPr lang="en-US" sz="1400" b="0" dirty="0"/>
              <a:t> </a:t>
            </a:r>
          </a:p>
        </p:txBody>
      </p:sp>
      <p:sp>
        <p:nvSpPr>
          <p:cNvPr id="2930694" name="Rectangle 6"/>
          <p:cNvSpPr>
            <a:spLocks noChangeArrowheads="1"/>
          </p:cNvSpPr>
          <p:nvPr/>
        </p:nvSpPr>
        <p:spPr bwMode="auto">
          <a:xfrm>
            <a:off x="341313" y="4527550"/>
            <a:ext cx="4665662" cy="1046163"/>
          </a:xfrm>
          <a:prstGeom prst="rect">
            <a:avLst/>
          </a:prstGeom>
          <a:noFill/>
          <a:ln w="9525">
            <a:noFill/>
            <a:miter lim="800000"/>
            <a:headEnd type="none" w="sm" len="sm"/>
            <a:tailEnd type="none" w="sm" len="sm"/>
          </a:ln>
          <a:effectLst/>
        </p:spPr>
        <p:txBody>
          <a:bodyPr lIns="8206" tIns="0" rIns="8206" bIns="0" anchor="ctr"/>
          <a:lstStyle/>
          <a:p>
            <a:pPr defTabSz="820738" eaLnBrk="1" hangingPunct="1"/>
            <a:r>
              <a:rPr lang="it-IT" sz="1400">
                <a:cs typeface="Times New Roman" pitchFamily="18" charset="0"/>
              </a:rPr>
              <a:t>OA- High Spectral Resolution Lidar </a:t>
            </a:r>
            <a:r>
              <a:rPr lang="it-IT" sz="1400">
                <a:solidFill>
                  <a:srgbClr val="008000"/>
                </a:solidFill>
                <a:cs typeface="Times New Roman" pitchFamily="18" charset="0"/>
              </a:rPr>
              <a:t>(OA-HSRL):</a:t>
            </a:r>
            <a:r>
              <a:rPr lang="it-IT" sz="1400" b="0" i="1">
                <a:cs typeface="Times New Roman" pitchFamily="18" charset="0"/>
              </a:rPr>
              <a:t>  </a:t>
            </a:r>
          </a:p>
          <a:p>
            <a:pPr defTabSz="820738" eaLnBrk="1" hangingPunct="1"/>
            <a:r>
              <a:rPr lang="it-IT" sz="1400" b="0" i="1">
                <a:cs typeface="Times New Roman" pitchFamily="18" charset="0"/>
              </a:rPr>
              <a:t>A = S</a:t>
            </a:r>
            <a:r>
              <a:rPr lang="it-IT" sz="1400" b="0" i="1" baseline="-30000">
                <a:cs typeface="Times New Roman" pitchFamily="18" charset="0"/>
              </a:rPr>
              <a:t>a</a:t>
            </a:r>
            <a:r>
              <a:rPr lang="it-IT" sz="1400" b="0" i="1">
                <a:cs typeface="Times New Roman" pitchFamily="18" charset="0"/>
              </a:rPr>
              <a:t> *</a:t>
            </a:r>
            <a:r>
              <a:rPr lang="it-IT" sz="1400" b="0" i="1">
                <a:solidFill>
                  <a:srgbClr val="000000"/>
                </a:solidFill>
                <a:ea typeface="Times New Roman" pitchFamily="18" charset="0"/>
                <a:cs typeface="Arial" charset="0"/>
              </a:rPr>
              <a:t> </a:t>
            </a:r>
            <a:r>
              <a:rPr lang="it-IT" sz="1400" b="0" i="1">
                <a:cs typeface="Times New Roman" pitchFamily="18" charset="0"/>
              </a:rPr>
              <a:t>C</a:t>
            </a:r>
            <a:r>
              <a:rPr lang="it-IT" sz="1400" b="0" i="1" baseline="-30000">
                <a:cs typeface="Times New Roman" pitchFamily="18" charset="0"/>
              </a:rPr>
              <a:t>aA</a:t>
            </a:r>
            <a:r>
              <a:rPr lang="it-IT" sz="1400" b="0" i="1">
                <a:cs typeface="Times New Roman" pitchFamily="18" charset="0"/>
              </a:rPr>
              <a:t> + S</a:t>
            </a:r>
            <a:r>
              <a:rPr lang="it-IT" sz="1400" b="0" i="1" baseline="-30000">
                <a:cs typeface="Times New Roman" pitchFamily="18" charset="0"/>
              </a:rPr>
              <a:t>m</a:t>
            </a:r>
            <a:r>
              <a:rPr lang="it-IT" sz="1400" b="0" i="1">
                <a:cs typeface="Times New Roman" pitchFamily="18" charset="0"/>
              </a:rPr>
              <a:t> * C</a:t>
            </a:r>
            <a:r>
              <a:rPr lang="it-IT" sz="1400" b="0" i="1" baseline="-30000">
                <a:cs typeface="Times New Roman" pitchFamily="18" charset="0"/>
              </a:rPr>
              <a:t>mA</a:t>
            </a:r>
            <a:r>
              <a:rPr lang="it-IT" sz="1400" b="0" i="1">
                <a:solidFill>
                  <a:srgbClr val="000000"/>
                </a:solidFill>
                <a:cs typeface="Times New Roman" pitchFamily="18" charset="0"/>
              </a:rPr>
              <a:t> ,</a:t>
            </a:r>
            <a:r>
              <a:rPr lang="en-US" sz="1400" b="0" i="1">
                <a:latin typeface="Symbol" pitchFamily="18" charset="2"/>
                <a:cs typeface="Times New Roman" pitchFamily="18" charset="0"/>
              </a:rPr>
              <a:t> Q</a:t>
            </a:r>
            <a:r>
              <a:rPr lang="it-IT" sz="1400" b="0" i="1">
                <a:cs typeface="Times New Roman" pitchFamily="18" charset="0"/>
              </a:rPr>
              <a:t> = S</a:t>
            </a:r>
            <a:r>
              <a:rPr lang="it-IT" sz="1400" b="0" i="1" baseline="-30000">
                <a:cs typeface="Times New Roman" pitchFamily="18" charset="0"/>
              </a:rPr>
              <a:t>a</a:t>
            </a:r>
            <a:r>
              <a:rPr lang="it-IT" sz="1400" b="0" i="1">
                <a:cs typeface="Times New Roman" pitchFamily="18" charset="0"/>
              </a:rPr>
              <a:t> * C</a:t>
            </a:r>
            <a:r>
              <a:rPr lang="it-IT" sz="1400" b="0" i="1" baseline="-30000">
                <a:cs typeface="Times New Roman" pitchFamily="18" charset="0"/>
              </a:rPr>
              <a:t>a</a:t>
            </a:r>
            <a:r>
              <a:rPr lang="en-US" sz="1400" b="0" i="1" baseline="-30000">
                <a:latin typeface="Symbol" pitchFamily="18" charset="2"/>
                <a:cs typeface="Times New Roman" pitchFamily="18" charset="0"/>
              </a:rPr>
              <a:t>Q</a:t>
            </a:r>
            <a:r>
              <a:rPr lang="it-IT" sz="1400" b="0" i="1">
                <a:cs typeface="Times New Roman" pitchFamily="18" charset="0"/>
              </a:rPr>
              <a:t> + S</a:t>
            </a:r>
            <a:r>
              <a:rPr lang="it-IT" sz="1400" b="0" i="1" baseline="-30000">
                <a:cs typeface="Times New Roman" pitchFamily="18" charset="0"/>
              </a:rPr>
              <a:t>m</a:t>
            </a:r>
            <a:r>
              <a:rPr lang="it-IT" sz="1400" b="0" i="1">
                <a:cs typeface="Times New Roman" pitchFamily="18" charset="0"/>
              </a:rPr>
              <a:t> * C</a:t>
            </a:r>
            <a:r>
              <a:rPr lang="it-IT" sz="1400" b="0" i="1" baseline="-30000">
                <a:cs typeface="Times New Roman" pitchFamily="18" charset="0"/>
              </a:rPr>
              <a:t>m</a:t>
            </a:r>
            <a:r>
              <a:rPr lang="en-US" sz="1400" b="0" i="1" baseline="-30000">
                <a:latin typeface="Symbol" pitchFamily="18" charset="2"/>
                <a:cs typeface="Times New Roman" pitchFamily="18" charset="0"/>
              </a:rPr>
              <a:t>Q</a:t>
            </a:r>
          </a:p>
          <a:p>
            <a:pPr defTabSz="820738" eaLnBrk="1" hangingPunct="1">
              <a:buFont typeface="Symbol" pitchFamily="18" charset="2"/>
              <a:buChar char=" "/>
            </a:pPr>
            <a:r>
              <a:rPr lang="en-US" sz="1400" b="0">
                <a:cs typeface="Times New Roman" pitchFamily="18" charset="0"/>
              </a:rPr>
              <a:t>Yields: </a:t>
            </a:r>
            <a:r>
              <a:rPr lang="en-US" sz="1400">
                <a:solidFill>
                  <a:srgbClr val="008000"/>
                </a:solidFill>
                <a:cs typeface="Times New Roman" pitchFamily="18" charset="0"/>
              </a:rPr>
              <a:t>Volume extinction cross section, Backscatter phase function,</a:t>
            </a:r>
            <a:r>
              <a:rPr lang="en-US" sz="1400" b="0">
                <a:solidFill>
                  <a:srgbClr val="008000"/>
                </a:solidFill>
                <a:cs typeface="Times New Roman" pitchFamily="18" charset="0"/>
              </a:rPr>
              <a:t>  </a:t>
            </a:r>
            <a:r>
              <a:rPr lang="it-IT" sz="1400">
                <a:solidFill>
                  <a:srgbClr val="008000"/>
                </a:solidFill>
              </a:rPr>
              <a:t>Volume Backscatter Cross section, from OACF Amplitude</a:t>
            </a:r>
            <a:r>
              <a:rPr lang="it-IT" sz="1400" i="1"/>
              <a:t> </a:t>
            </a:r>
          </a:p>
        </p:txBody>
      </p:sp>
      <p:grpSp>
        <p:nvGrpSpPr>
          <p:cNvPr id="2930695" name="Group 7"/>
          <p:cNvGrpSpPr>
            <a:grpSpLocks/>
          </p:cNvGrpSpPr>
          <p:nvPr/>
        </p:nvGrpSpPr>
        <p:grpSpPr bwMode="auto">
          <a:xfrm>
            <a:off x="239713" y="1200150"/>
            <a:ext cx="4522787" cy="2711450"/>
            <a:chOff x="19" y="885"/>
            <a:chExt cx="3134" cy="1935"/>
          </a:xfrm>
        </p:grpSpPr>
        <p:sp>
          <p:nvSpPr>
            <p:cNvPr id="2930696" name="Line 8"/>
            <p:cNvSpPr>
              <a:spLocks noChangeShapeType="1"/>
            </p:cNvSpPr>
            <p:nvPr/>
          </p:nvSpPr>
          <p:spPr bwMode="auto">
            <a:xfrm flipV="1">
              <a:off x="1748" y="2701"/>
              <a:ext cx="729" cy="6"/>
            </a:xfrm>
            <a:prstGeom prst="line">
              <a:avLst/>
            </a:prstGeom>
            <a:noFill/>
            <a:ln w="19050" cap="rnd">
              <a:solidFill>
                <a:srgbClr val="000000"/>
              </a:solidFill>
              <a:round/>
              <a:headEnd/>
              <a:tailEnd/>
            </a:ln>
          </p:spPr>
          <p:txBody>
            <a:bodyPr/>
            <a:lstStyle/>
            <a:p>
              <a:endParaRPr lang="en-US"/>
            </a:p>
          </p:txBody>
        </p:sp>
        <p:sp>
          <p:nvSpPr>
            <p:cNvPr id="2930697" name="Line 9"/>
            <p:cNvSpPr>
              <a:spLocks noChangeShapeType="1"/>
            </p:cNvSpPr>
            <p:nvPr/>
          </p:nvSpPr>
          <p:spPr bwMode="auto">
            <a:xfrm>
              <a:off x="1613" y="2761"/>
              <a:ext cx="983" cy="1"/>
            </a:xfrm>
            <a:prstGeom prst="line">
              <a:avLst/>
            </a:prstGeom>
            <a:noFill/>
            <a:ln w="19050" cap="rnd">
              <a:solidFill>
                <a:srgbClr val="000000"/>
              </a:solidFill>
              <a:round/>
              <a:headEnd/>
              <a:tailEnd/>
            </a:ln>
          </p:spPr>
          <p:txBody>
            <a:bodyPr/>
            <a:lstStyle/>
            <a:p>
              <a:endParaRPr lang="en-US"/>
            </a:p>
          </p:txBody>
        </p:sp>
        <p:sp>
          <p:nvSpPr>
            <p:cNvPr id="2930698" name="Line 10"/>
            <p:cNvSpPr>
              <a:spLocks noChangeShapeType="1"/>
            </p:cNvSpPr>
            <p:nvPr/>
          </p:nvSpPr>
          <p:spPr bwMode="auto">
            <a:xfrm>
              <a:off x="1473" y="2819"/>
              <a:ext cx="1220" cy="1"/>
            </a:xfrm>
            <a:prstGeom prst="line">
              <a:avLst/>
            </a:prstGeom>
            <a:noFill/>
            <a:ln w="19050" cap="rnd">
              <a:solidFill>
                <a:srgbClr val="000000"/>
              </a:solidFill>
              <a:round/>
              <a:headEnd/>
              <a:tailEnd/>
            </a:ln>
          </p:spPr>
          <p:txBody>
            <a:bodyPr/>
            <a:lstStyle/>
            <a:p>
              <a:endParaRPr lang="en-US"/>
            </a:p>
          </p:txBody>
        </p:sp>
        <p:sp>
          <p:nvSpPr>
            <p:cNvPr id="2930699" name="Text Box 11"/>
            <p:cNvSpPr txBox="1">
              <a:spLocks noChangeArrowheads="1"/>
            </p:cNvSpPr>
            <p:nvPr/>
          </p:nvSpPr>
          <p:spPr bwMode="auto">
            <a:xfrm>
              <a:off x="1121" y="885"/>
              <a:ext cx="955" cy="218"/>
            </a:xfrm>
            <a:prstGeom prst="rect">
              <a:avLst/>
            </a:prstGeom>
            <a:solidFill>
              <a:srgbClr val="CCFF99"/>
            </a:solidFill>
            <a:ln w="9525">
              <a:solidFill>
                <a:srgbClr val="000000"/>
              </a:solidFill>
              <a:miter lim="800000"/>
              <a:headEnd type="none" w="sm" len="sm"/>
              <a:tailEnd type="none" w="sm" len="sm"/>
            </a:ln>
            <a:effectLst/>
          </p:spPr>
          <p:txBody>
            <a:bodyPr lIns="82058" tIns="41029" rIns="82058" bIns="41029">
              <a:spAutoFit/>
            </a:bodyPr>
            <a:lstStyle/>
            <a:p>
              <a:pPr algn="ctr" defTabSz="820738">
                <a:spcBef>
                  <a:spcPct val="50000"/>
                </a:spcBef>
              </a:pPr>
              <a:r>
                <a:rPr lang="en-US" sz="1400" b="0"/>
                <a:t>Pulse Laser</a:t>
              </a:r>
            </a:p>
          </p:txBody>
        </p:sp>
        <p:sp>
          <p:nvSpPr>
            <p:cNvPr id="2930700" name="Line 12"/>
            <p:cNvSpPr>
              <a:spLocks noChangeShapeType="1"/>
            </p:cNvSpPr>
            <p:nvPr/>
          </p:nvSpPr>
          <p:spPr bwMode="auto">
            <a:xfrm>
              <a:off x="2074" y="1001"/>
              <a:ext cx="430" cy="1"/>
            </a:xfrm>
            <a:prstGeom prst="line">
              <a:avLst/>
            </a:prstGeom>
            <a:noFill/>
            <a:ln w="57150">
              <a:solidFill>
                <a:srgbClr val="00CC00"/>
              </a:solidFill>
              <a:round/>
              <a:headEnd type="none" w="sm" len="sm"/>
              <a:tailEnd type="none" w="sm" len="sm"/>
            </a:ln>
            <a:effectLst/>
          </p:spPr>
          <p:txBody>
            <a:bodyPr/>
            <a:lstStyle/>
            <a:p>
              <a:endParaRPr lang="en-US"/>
            </a:p>
          </p:txBody>
        </p:sp>
        <p:sp>
          <p:nvSpPr>
            <p:cNvPr id="2930701" name="Rectangle 13"/>
            <p:cNvSpPr>
              <a:spLocks noChangeArrowheads="1"/>
            </p:cNvSpPr>
            <p:nvPr/>
          </p:nvSpPr>
          <p:spPr bwMode="auto">
            <a:xfrm>
              <a:off x="1436" y="1193"/>
              <a:ext cx="385" cy="1027"/>
            </a:xfrm>
            <a:prstGeom prst="rect">
              <a:avLst/>
            </a:prstGeom>
            <a:solidFill>
              <a:srgbClr val="FFFF99"/>
            </a:solidFill>
            <a:ln w="9525">
              <a:noFill/>
              <a:miter lim="800000"/>
              <a:headEnd/>
              <a:tailEnd/>
            </a:ln>
          </p:spPr>
          <p:txBody>
            <a:bodyPr/>
            <a:lstStyle/>
            <a:p>
              <a:endParaRPr lang="en-US"/>
            </a:p>
          </p:txBody>
        </p:sp>
        <p:sp>
          <p:nvSpPr>
            <p:cNvPr id="2930702" name="Rectangle 14"/>
            <p:cNvSpPr>
              <a:spLocks noChangeArrowheads="1"/>
            </p:cNvSpPr>
            <p:nvPr/>
          </p:nvSpPr>
          <p:spPr bwMode="auto">
            <a:xfrm>
              <a:off x="654" y="1461"/>
              <a:ext cx="2499" cy="351"/>
            </a:xfrm>
            <a:prstGeom prst="rect">
              <a:avLst/>
            </a:prstGeom>
            <a:solidFill>
              <a:srgbClr val="FFFF99"/>
            </a:solidFill>
            <a:ln w="9525">
              <a:noFill/>
              <a:miter lim="800000"/>
              <a:headEnd/>
              <a:tailEnd/>
            </a:ln>
          </p:spPr>
          <p:txBody>
            <a:bodyPr/>
            <a:lstStyle/>
            <a:p>
              <a:endParaRPr lang="en-US"/>
            </a:p>
          </p:txBody>
        </p:sp>
        <p:grpSp>
          <p:nvGrpSpPr>
            <p:cNvPr id="2930703" name="Group 15"/>
            <p:cNvGrpSpPr>
              <a:grpSpLocks/>
            </p:cNvGrpSpPr>
            <p:nvPr/>
          </p:nvGrpSpPr>
          <p:grpSpPr bwMode="auto">
            <a:xfrm>
              <a:off x="612" y="1383"/>
              <a:ext cx="70" cy="276"/>
              <a:chOff x="339" y="1216"/>
              <a:chExt cx="65" cy="259"/>
            </a:xfrm>
          </p:grpSpPr>
          <p:sp>
            <p:nvSpPr>
              <p:cNvPr id="2930704" name="Rectangle 16"/>
              <p:cNvSpPr>
                <a:spLocks noChangeArrowheads="1"/>
              </p:cNvSpPr>
              <p:nvPr/>
            </p:nvSpPr>
            <p:spPr bwMode="auto">
              <a:xfrm>
                <a:off x="339" y="1216"/>
                <a:ext cx="65" cy="259"/>
              </a:xfrm>
              <a:prstGeom prst="rect">
                <a:avLst/>
              </a:prstGeom>
              <a:solidFill>
                <a:srgbClr val="FFFFFF"/>
              </a:solidFill>
              <a:ln w="9525">
                <a:noFill/>
                <a:miter lim="800000"/>
                <a:headEnd/>
                <a:tailEnd/>
              </a:ln>
            </p:spPr>
            <p:txBody>
              <a:bodyPr/>
              <a:lstStyle/>
              <a:p>
                <a:endParaRPr lang="en-US"/>
              </a:p>
            </p:txBody>
          </p:sp>
          <p:sp>
            <p:nvSpPr>
              <p:cNvPr id="2930705" name="Rectangle 17"/>
              <p:cNvSpPr>
                <a:spLocks noChangeArrowheads="1"/>
              </p:cNvSpPr>
              <p:nvPr/>
            </p:nvSpPr>
            <p:spPr bwMode="auto">
              <a:xfrm>
                <a:off x="339" y="1216"/>
                <a:ext cx="65" cy="259"/>
              </a:xfrm>
              <a:prstGeom prst="rect">
                <a:avLst/>
              </a:prstGeom>
              <a:noFill/>
              <a:ln w="7938" cap="rnd">
                <a:solidFill>
                  <a:srgbClr val="000000"/>
                </a:solidFill>
                <a:miter lim="800000"/>
                <a:headEnd/>
                <a:tailEnd/>
              </a:ln>
            </p:spPr>
            <p:txBody>
              <a:bodyPr/>
              <a:lstStyle/>
              <a:p>
                <a:endParaRPr lang="en-US"/>
              </a:p>
            </p:txBody>
          </p:sp>
        </p:grpSp>
        <p:grpSp>
          <p:nvGrpSpPr>
            <p:cNvPr id="2930706" name="Group 18"/>
            <p:cNvGrpSpPr>
              <a:grpSpLocks/>
            </p:cNvGrpSpPr>
            <p:nvPr/>
          </p:nvGrpSpPr>
          <p:grpSpPr bwMode="auto">
            <a:xfrm>
              <a:off x="612" y="1520"/>
              <a:ext cx="139" cy="347"/>
              <a:chOff x="339" y="1345"/>
              <a:chExt cx="130" cy="325"/>
            </a:xfrm>
          </p:grpSpPr>
          <p:sp>
            <p:nvSpPr>
              <p:cNvPr id="2930707" name="Rectangle 19"/>
              <p:cNvSpPr>
                <a:spLocks noChangeArrowheads="1"/>
              </p:cNvSpPr>
              <p:nvPr/>
            </p:nvSpPr>
            <p:spPr bwMode="auto">
              <a:xfrm>
                <a:off x="339" y="1345"/>
                <a:ext cx="130" cy="325"/>
              </a:xfrm>
              <a:prstGeom prst="rect">
                <a:avLst/>
              </a:prstGeom>
              <a:solidFill>
                <a:srgbClr val="FFFFFF"/>
              </a:solidFill>
              <a:ln w="9525">
                <a:noFill/>
                <a:miter lim="800000"/>
                <a:headEnd/>
                <a:tailEnd/>
              </a:ln>
            </p:spPr>
            <p:txBody>
              <a:bodyPr/>
              <a:lstStyle/>
              <a:p>
                <a:endParaRPr lang="en-US"/>
              </a:p>
            </p:txBody>
          </p:sp>
          <p:sp>
            <p:nvSpPr>
              <p:cNvPr id="2930708" name="Rectangle 20"/>
              <p:cNvSpPr>
                <a:spLocks noChangeArrowheads="1"/>
              </p:cNvSpPr>
              <p:nvPr/>
            </p:nvSpPr>
            <p:spPr bwMode="auto">
              <a:xfrm>
                <a:off x="339" y="1345"/>
                <a:ext cx="130" cy="325"/>
              </a:xfrm>
              <a:prstGeom prst="rect">
                <a:avLst/>
              </a:prstGeom>
              <a:noFill/>
              <a:ln w="7938" cap="rnd">
                <a:solidFill>
                  <a:srgbClr val="000000"/>
                </a:solidFill>
                <a:miter lim="800000"/>
                <a:headEnd/>
                <a:tailEnd/>
              </a:ln>
            </p:spPr>
            <p:txBody>
              <a:bodyPr/>
              <a:lstStyle/>
              <a:p>
                <a:endParaRPr lang="en-US"/>
              </a:p>
            </p:txBody>
          </p:sp>
        </p:grpSp>
        <p:grpSp>
          <p:nvGrpSpPr>
            <p:cNvPr id="2930709" name="Group 21"/>
            <p:cNvGrpSpPr>
              <a:grpSpLocks/>
            </p:cNvGrpSpPr>
            <p:nvPr/>
          </p:nvGrpSpPr>
          <p:grpSpPr bwMode="auto">
            <a:xfrm>
              <a:off x="612" y="1659"/>
              <a:ext cx="209" cy="208"/>
              <a:chOff x="339" y="1475"/>
              <a:chExt cx="195" cy="195"/>
            </a:xfrm>
          </p:grpSpPr>
          <p:sp>
            <p:nvSpPr>
              <p:cNvPr id="2930710" name="Rectangle 22"/>
              <p:cNvSpPr>
                <a:spLocks noChangeArrowheads="1"/>
              </p:cNvSpPr>
              <p:nvPr/>
            </p:nvSpPr>
            <p:spPr bwMode="auto">
              <a:xfrm>
                <a:off x="339" y="1475"/>
                <a:ext cx="195" cy="195"/>
              </a:xfrm>
              <a:prstGeom prst="rect">
                <a:avLst/>
              </a:prstGeom>
              <a:solidFill>
                <a:srgbClr val="FFFFFF"/>
              </a:solidFill>
              <a:ln w="9525">
                <a:noFill/>
                <a:miter lim="800000"/>
                <a:headEnd/>
                <a:tailEnd/>
              </a:ln>
            </p:spPr>
            <p:txBody>
              <a:bodyPr/>
              <a:lstStyle/>
              <a:p>
                <a:endParaRPr lang="en-US"/>
              </a:p>
            </p:txBody>
          </p:sp>
          <p:sp>
            <p:nvSpPr>
              <p:cNvPr id="2930711" name="Rectangle 23"/>
              <p:cNvSpPr>
                <a:spLocks noChangeArrowheads="1"/>
              </p:cNvSpPr>
              <p:nvPr/>
            </p:nvSpPr>
            <p:spPr bwMode="auto">
              <a:xfrm>
                <a:off x="339" y="1475"/>
                <a:ext cx="195" cy="195"/>
              </a:xfrm>
              <a:prstGeom prst="rect">
                <a:avLst/>
              </a:prstGeom>
              <a:noFill/>
              <a:ln w="7938" cap="rnd">
                <a:solidFill>
                  <a:srgbClr val="000000"/>
                </a:solidFill>
                <a:miter lim="800000"/>
                <a:headEnd/>
                <a:tailEnd/>
              </a:ln>
            </p:spPr>
            <p:txBody>
              <a:bodyPr/>
              <a:lstStyle/>
              <a:p>
                <a:endParaRPr lang="en-US"/>
              </a:p>
            </p:txBody>
          </p:sp>
        </p:grpSp>
        <p:sp>
          <p:nvSpPr>
            <p:cNvPr id="2930712" name="Line 24"/>
            <p:cNvSpPr>
              <a:spLocks noChangeShapeType="1"/>
            </p:cNvSpPr>
            <p:nvPr/>
          </p:nvSpPr>
          <p:spPr bwMode="auto">
            <a:xfrm>
              <a:off x="1376" y="1383"/>
              <a:ext cx="486" cy="484"/>
            </a:xfrm>
            <a:prstGeom prst="line">
              <a:avLst/>
            </a:prstGeom>
            <a:noFill/>
            <a:ln w="7938" cap="rnd">
              <a:solidFill>
                <a:srgbClr val="000000"/>
              </a:solidFill>
              <a:round/>
              <a:headEnd/>
              <a:tailEnd/>
            </a:ln>
          </p:spPr>
          <p:txBody>
            <a:bodyPr/>
            <a:lstStyle/>
            <a:p>
              <a:endParaRPr lang="en-US"/>
            </a:p>
          </p:txBody>
        </p:sp>
        <p:grpSp>
          <p:nvGrpSpPr>
            <p:cNvPr id="2930713" name="Group 25"/>
            <p:cNvGrpSpPr>
              <a:grpSpLocks/>
            </p:cNvGrpSpPr>
            <p:nvPr/>
          </p:nvGrpSpPr>
          <p:grpSpPr bwMode="auto">
            <a:xfrm>
              <a:off x="1388" y="1138"/>
              <a:ext cx="486" cy="69"/>
              <a:chOff x="1064" y="986"/>
              <a:chExt cx="454" cy="65"/>
            </a:xfrm>
          </p:grpSpPr>
          <p:sp>
            <p:nvSpPr>
              <p:cNvPr id="2930714" name="Rectangle 26"/>
              <p:cNvSpPr>
                <a:spLocks noChangeArrowheads="1"/>
              </p:cNvSpPr>
              <p:nvPr/>
            </p:nvSpPr>
            <p:spPr bwMode="auto">
              <a:xfrm>
                <a:off x="1064" y="986"/>
                <a:ext cx="454" cy="65"/>
              </a:xfrm>
              <a:prstGeom prst="rect">
                <a:avLst/>
              </a:prstGeom>
              <a:solidFill>
                <a:srgbClr val="FFFFFF"/>
              </a:solidFill>
              <a:ln w="9525">
                <a:noFill/>
                <a:miter lim="800000"/>
                <a:headEnd/>
                <a:tailEnd/>
              </a:ln>
            </p:spPr>
            <p:txBody>
              <a:bodyPr/>
              <a:lstStyle/>
              <a:p>
                <a:endParaRPr lang="en-US"/>
              </a:p>
            </p:txBody>
          </p:sp>
          <p:sp>
            <p:nvSpPr>
              <p:cNvPr id="2930715" name="Rectangle 27"/>
              <p:cNvSpPr>
                <a:spLocks noChangeArrowheads="1"/>
              </p:cNvSpPr>
              <p:nvPr/>
            </p:nvSpPr>
            <p:spPr bwMode="auto">
              <a:xfrm>
                <a:off x="1064" y="986"/>
                <a:ext cx="454" cy="65"/>
              </a:xfrm>
              <a:prstGeom prst="rect">
                <a:avLst/>
              </a:prstGeom>
              <a:noFill/>
              <a:ln w="7938" cap="rnd">
                <a:solidFill>
                  <a:srgbClr val="000000"/>
                </a:solidFill>
                <a:miter lim="800000"/>
                <a:headEnd/>
                <a:tailEnd/>
              </a:ln>
            </p:spPr>
            <p:txBody>
              <a:bodyPr/>
              <a:lstStyle/>
              <a:p>
                <a:endParaRPr lang="en-US"/>
              </a:p>
            </p:txBody>
          </p:sp>
        </p:grpSp>
        <p:sp>
          <p:nvSpPr>
            <p:cNvPr id="2930716" name="Line 28"/>
            <p:cNvSpPr>
              <a:spLocks noChangeShapeType="1"/>
            </p:cNvSpPr>
            <p:nvPr/>
          </p:nvSpPr>
          <p:spPr bwMode="auto">
            <a:xfrm>
              <a:off x="751" y="1896"/>
              <a:ext cx="1" cy="194"/>
            </a:xfrm>
            <a:prstGeom prst="line">
              <a:avLst/>
            </a:prstGeom>
            <a:noFill/>
            <a:ln w="7938" cap="rnd">
              <a:solidFill>
                <a:srgbClr val="000000"/>
              </a:solidFill>
              <a:round/>
              <a:headEnd/>
              <a:tailEnd/>
            </a:ln>
          </p:spPr>
          <p:txBody>
            <a:bodyPr/>
            <a:lstStyle/>
            <a:p>
              <a:endParaRPr lang="en-US"/>
            </a:p>
          </p:txBody>
        </p:sp>
        <p:sp>
          <p:nvSpPr>
            <p:cNvPr id="2930717" name="Line 29"/>
            <p:cNvSpPr>
              <a:spLocks noChangeShapeType="1"/>
            </p:cNvSpPr>
            <p:nvPr/>
          </p:nvSpPr>
          <p:spPr bwMode="auto">
            <a:xfrm>
              <a:off x="1917" y="1209"/>
              <a:ext cx="139" cy="1"/>
            </a:xfrm>
            <a:prstGeom prst="line">
              <a:avLst/>
            </a:prstGeom>
            <a:noFill/>
            <a:ln w="7938" cap="rnd">
              <a:solidFill>
                <a:srgbClr val="000000"/>
              </a:solidFill>
              <a:round/>
              <a:headEnd/>
              <a:tailEnd/>
            </a:ln>
          </p:spPr>
          <p:txBody>
            <a:bodyPr/>
            <a:lstStyle/>
            <a:p>
              <a:endParaRPr lang="en-US"/>
            </a:p>
          </p:txBody>
        </p:sp>
        <p:sp>
          <p:nvSpPr>
            <p:cNvPr id="2930718" name="Freeform 30"/>
            <p:cNvSpPr>
              <a:spLocks noEditPoints="1"/>
            </p:cNvSpPr>
            <p:nvPr/>
          </p:nvSpPr>
          <p:spPr bwMode="auto">
            <a:xfrm>
              <a:off x="757" y="1980"/>
              <a:ext cx="853" cy="47"/>
            </a:xfrm>
            <a:custGeom>
              <a:avLst/>
              <a:gdLst/>
              <a:ahLst/>
              <a:cxnLst>
                <a:cxn ang="0">
                  <a:pos x="666" y="333"/>
                </a:cxn>
                <a:cxn ang="0">
                  <a:pos x="14080" y="333"/>
                </a:cxn>
                <a:cxn ang="0">
                  <a:pos x="14146" y="400"/>
                </a:cxn>
                <a:cxn ang="0">
                  <a:pos x="14080" y="466"/>
                </a:cxn>
                <a:cxn ang="0">
                  <a:pos x="666" y="466"/>
                </a:cxn>
                <a:cxn ang="0">
                  <a:pos x="600" y="400"/>
                </a:cxn>
                <a:cxn ang="0">
                  <a:pos x="666" y="333"/>
                </a:cxn>
                <a:cxn ang="0">
                  <a:pos x="800" y="800"/>
                </a:cxn>
                <a:cxn ang="0">
                  <a:pos x="0" y="400"/>
                </a:cxn>
                <a:cxn ang="0">
                  <a:pos x="800" y="0"/>
                </a:cxn>
                <a:cxn ang="0">
                  <a:pos x="800" y="800"/>
                </a:cxn>
                <a:cxn ang="0">
                  <a:pos x="13946" y="0"/>
                </a:cxn>
                <a:cxn ang="0">
                  <a:pos x="14746" y="400"/>
                </a:cxn>
                <a:cxn ang="0">
                  <a:pos x="13946" y="800"/>
                </a:cxn>
                <a:cxn ang="0">
                  <a:pos x="13946" y="0"/>
                </a:cxn>
              </a:cxnLst>
              <a:rect l="0" t="0" r="r" b="b"/>
              <a:pathLst>
                <a:path w="14746" h="800">
                  <a:moveTo>
                    <a:pt x="666" y="333"/>
                  </a:moveTo>
                  <a:lnTo>
                    <a:pt x="14080" y="333"/>
                  </a:lnTo>
                  <a:cubicBezTo>
                    <a:pt x="14117" y="333"/>
                    <a:pt x="14146" y="363"/>
                    <a:pt x="14146" y="400"/>
                  </a:cubicBezTo>
                  <a:cubicBezTo>
                    <a:pt x="14146" y="437"/>
                    <a:pt x="14117" y="466"/>
                    <a:pt x="14080" y="466"/>
                  </a:cubicBezTo>
                  <a:lnTo>
                    <a:pt x="666" y="466"/>
                  </a:lnTo>
                  <a:cubicBezTo>
                    <a:pt x="630" y="466"/>
                    <a:pt x="600" y="437"/>
                    <a:pt x="600" y="400"/>
                  </a:cubicBezTo>
                  <a:cubicBezTo>
                    <a:pt x="600" y="363"/>
                    <a:pt x="630" y="333"/>
                    <a:pt x="666" y="333"/>
                  </a:cubicBezTo>
                  <a:close/>
                  <a:moveTo>
                    <a:pt x="800" y="800"/>
                  </a:moveTo>
                  <a:lnTo>
                    <a:pt x="0" y="400"/>
                  </a:lnTo>
                  <a:lnTo>
                    <a:pt x="800" y="0"/>
                  </a:lnTo>
                  <a:lnTo>
                    <a:pt x="800" y="800"/>
                  </a:lnTo>
                  <a:close/>
                  <a:moveTo>
                    <a:pt x="13946" y="0"/>
                  </a:moveTo>
                  <a:lnTo>
                    <a:pt x="14746" y="400"/>
                  </a:lnTo>
                  <a:lnTo>
                    <a:pt x="13946" y="800"/>
                  </a:lnTo>
                  <a:lnTo>
                    <a:pt x="13946"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30719" name="Rectangle 31"/>
            <p:cNvSpPr>
              <a:spLocks noChangeArrowheads="1"/>
            </p:cNvSpPr>
            <p:nvPr/>
          </p:nvSpPr>
          <p:spPr bwMode="auto">
            <a:xfrm>
              <a:off x="989" y="1917"/>
              <a:ext cx="210" cy="173"/>
            </a:xfrm>
            <a:prstGeom prst="rect">
              <a:avLst/>
            </a:prstGeom>
            <a:solidFill>
              <a:srgbClr val="FFFFFF"/>
            </a:solidFill>
            <a:ln w="9525">
              <a:noFill/>
              <a:miter lim="800000"/>
              <a:headEnd/>
              <a:tailEnd/>
            </a:ln>
          </p:spPr>
          <p:txBody>
            <a:bodyPr/>
            <a:lstStyle/>
            <a:p>
              <a:endParaRPr lang="en-US"/>
            </a:p>
          </p:txBody>
        </p:sp>
        <p:sp>
          <p:nvSpPr>
            <p:cNvPr id="2930720" name="Rectangle 32"/>
            <p:cNvSpPr>
              <a:spLocks noChangeArrowheads="1"/>
            </p:cNvSpPr>
            <p:nvPr/>
          </p:nvSpPr>
          <p:spPr bwMode="auto">
            <a:xfrm>
              <a:off x="1061" y="1949"/>
              <a:ext cx="53"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d</a:t>
              </a:r>
              <a:endParaRPr lang="en-US" sz="1100" b="0"/>
            </a:p>
          </p:txBody>
        </p:sp>
        <p:sp>
          <p:nvSpPr>
            <p:cNvPr id="2930721" name="Rectangle 33"/>
            <p:cNvSpPr>
              <a:spLocks noChangeArrowheads="1"/>
            </p:cNvSpPr>
            <p:nvPr/>
          </p:nvSpPr>
          <p:spPr bwMode="auto">
            <a:xfrm>
              <a:off x="1097" y="1986"/>
              <a:ext cx="53"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2</a:t>
              </a:r>
              <a:endParaRPr lang="en-US" sz="1100" b="0"/>
            </a:p>
          </p:txBody>
        </p:sp>
        <p:sp>
          <p:nvSpPr>
            <p:cNvPr id="2930722" name="Rectangle 34"/>
            <p:cNvSpPr>
              <a:spLocks noChangeArrowheads="1"/>
            </p:cNvSpPr>
            <p:nvPr/>
          </p:nvSpPr>
          <p:spPr bwMode="auto">
            <a:xfrm>
              <a:off x="1140" y="1949"/>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23" name="Freeform 35"/>
            <p:cNvSpPr>
              <a:spLocks noEditPoints="1"/>
            </p:cNvSpPr>
            <p:nvPr/>
          </p:nvSpPr>
          <p:spPr bwMode="auto">
            <a:xfrm>
              <a:off x="1959" y="1209"/>
              <a:ext cx="47" cy="425"/>
            </a:xfrm>
            <a:custGeom>
              <a:avLst/>
              <a:gdLst/>
              <a:ahLst/>
              <a:cxnLst>
                <a:cxn ang="0">
                  <a:pos x="467" y="667"/>
                </a:cxn>
                <a:cxn ang="0">
                  <a:pos x="467" y="6707"/>
                </a:cxn>
                <a:cxn ang="0">
                  <a:pos x="400" y="6773"/>
                </a:cxn>
                <a:cxn ang="0">
                  <a:pos x="334" y="6707"/>
                </a:cxn>
                <a:cxn ang="0">
                  <a:pos x="334" y="667"/>
                </a:cxn>
                <a:cxn ang="0">
                  <a:pos x="400" y="600"/>
                </a:cxn>
                <a:cxn ang="0">
                  <a:pos x="467" y="667"/>
                </a:cxn>
                <a:cxn ang="0">
                  <a:pos x="0" y="800"/>
                </a:cxn>
                <a:cxn ang="0">
                  <a:pos x="400" y="0"/>
                </a:cxn>
                <a:cxn ang="0">
                  <a:pos x="800" y="800"/>
                </a:cxn>
                <a:cxn ang="0">
                  <a:pos x="0" y="800"/>
                </a:cxn>
                <a:cxn ang="0">
                  <a:pos x="800" y="6573"/>
                </a:cxn>
                <a:cxn ang="0">
                  <a:pos x="400" y="7373"/>
                </a:cxn>
                <a:cxn ang="0">
                  <a:pos x="0" y="6573"/>
                </a:cxn>
                <a:cxn ang="0">
                  <a:pos x="800" y="6573"/>
                </a:cxn>
              </a:cxnLst>
              <a:rect l="0" t="0" r="r" b="b"/>
              <a:pathLst>
                <a:path w="800" h="7373">
                  <a:moveTo>
                    <a:pt x="467" y="667"/>
                  </a:moveTo>
                  <a:lnTo>
                    <a:pt x="467" y="6707"/>
                  </a:lnTo>
                  <a:cubicBezTo>
                    <a:pt x="467" y="6744"/>
                    <a:pt x="437" y="6773"/>
                    <a:pt x="400" y="6773"/>
                  </a:cubicBezTo>
                  <a:cubicBezTo>
                    <a:pt x="364" y="6773"/>
                    <a:pt x="334" y="6744"/>
                    <a:pt x="334" y="6707"/>
                  </a:cubicBezTo>
                  <a:lnTo>
                    <a:pt x="334" y="667"/>
                  </a:lnTo>
                  <a:cubicBezTo>
                    <a:pt x="334" y="630"/>
                    <a:pt x="364" y="600"/>
                    <a:pt x="400" y="600"/>
                  </a:cubicBezTo>
                  <a:cubicBezTo>
                    <a:pt x="437" y="600"/>
                    <a:pt x="467" y="630"/>
                    <a:pt x="467" y="667"/>
                  </a:cubicBezTo>
                  <a:close/>
                  <a:moveTo>
                    <a:pt x="0" y="800"/>
                  </a:moveTo>
                  <a:lnTo>
                    <a:pt x="400" y="0"/>
                  </a:lnTo>
                  <a:lnTo>
                    <a:pt x="800" y="800"/>
                  </a:lnTo>
                  <a:lnTo>
                    <a:pt x="0" y="800"/>
                  </a:lnTo>
                  <a:close/>
                  <a:moveTo>
                    <a:pt x="800" y="6573"/>
                  </a:moveTo>
                  <a:lnTo>
                    <a:pt x="400" y="7373"/>
                  </a:lnTo>
                  <a:lnTo>
                    <a:pt x="0" y="6573"/>
                  </a:lnTo>
                  <a:lnTo>
                    <a:pt x="800" y="6573"/>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30724" name="Rectangle 36"/>
            <p:cNvSpPr>
              <a:spLocks noChangeArrowheads="1"/>
            </p:cNvSpPr>
            <p:nvPr/>
          </p:nvSpPr>
          <p:spPr bwMode="auto">
            <a:xfrm>
              <a:off x="1863" y="1273"/>
              <a:ext cx="238" cy="157"/>
            </a:xfrm>
            <a:prstGeom prst="rect">
              <a:avLst/>
            </a:prstGeom>
            <a:solidFill>
              <a:srgbClr val="FFFFFF"/>
            </a:solidFill>
            <a:ln w="9525">
              <a:noFill/>
              <a:miter lim="800000"/>
              <a:headEnd/>
              <a:tailEnd/>
            </a:ln>
          </p:spPr>
          <p:txBody>
            <a:bodyPr/>
            <a:lstStyle/>
            <a:p>
              <a:endParaRPr lang="en-US"/>
            </a:p>
          </p:txBody>
        </p:sp>
        <p:sp>
          <p:nvSpPr>
            <p:cNvPr id="2930725" name="Rectangle 37"/>
            <p:cNvSpPr>
              <a:spLocks noChangeArrowheads="1"/>
            </p:cNvSpPr>
            <p:nvPr/>
          </p:nvSpPr>
          <p:spPr bwMode="auto">
            <a:xfrm>
              <a:off x="1936" y="1303"/>
              <a:ext cx="53"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d</a:t>
              </a:r>
              <a:endParaRPr lang="en-US" sz="1100" b="0"/>
            </a:p>
          </p:txBody>
        </p:sp>
        <p:sp>
          <p:nvSpPr>
            <p:cNvPr id="2930726" name="Rectangle 38"/>
            <p:cNvSpPr>
              <a:spLocks noChangeArrowheads="1"/>
            </p:cNvSpPr>
            <p:nvPr/>
          </p:nvSpPr>
          <p:spPr bwMode="auto">
            <a:xfrm>
              <a:off x="1971" y="1340"/>
              <a:ext cx="53"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1</a:t>
              </a:r>
              <a:endParaRPr lang="en-US" sz="1100" b="0"/>
            </a:p>
          </p:txBody>
        </p:sp>
        <p:sp>
          <p:nvSpPr>
            <p:cNvPr id="2930727" name="Rectangle 39"/>
            <p:cNvSpPr>
              <a:spLocks noChangeArrowheads="1"/>
            </p:cNvSpPr>
            <p:nvPr/>
          </p:nvSpPr>
          <p:spPr bwMode="auto">
            <a:xfrm>
              <a:off x="2014" y="1303"/>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grpSp>
          <p:nvGrpSpPr>
            <p:cNvPr id="2930728" name="Group 40"/>
            <p:cNvGrpSpPr>
              <a:grpSpLocks/>
            </p:cNvGrpSpPr>
            <p:nvPr/>
          </p:nvGrpSpPr>
          <p:grpSpPr bwMode="auto">
            <a:xfrm>
              <a:off x="1375" y="1382"/>
              <a:ext cx="487" cy="485"/>
              <a:chOff x="1052" y="1215"/>
              <a:chExt cx="455" cy="455"/>
            </a:xfrm>
          </p:grpSpPr>
          <p:sp>
            <p:nvSpPr>
              <p:cNvPr id="2930729" name="Rectangle 41"/>
              <p:cNvSpPr>
                <a:spLocks noChangeArrowheads="1"/>
              </p:cNvSpPr>
              <p:nvPr/>
            </p:nvSpPr>
            <p:spPr bwMode="auto">
              <a:xfrm>
                <a:off x="1052" y="1215"/>
                <a:ext cx="454" cy="454"/>
              </a:xfrm>
              <a:prstGeom prst="rect">
                <a:avLst/>
              </a:prstGeom>
              <a:solidFill>
                <a:srgbClr val="FFFFFF"/>
              </a:solidFill>
              <a:ln w="9525">
                <a:noFill/>
                <a:miter lim="800000"/>
                <a:headEnd/>
                <a:tailEnd/>
              </a:ln>
            </p:spPr>
            <p:txBody>
              <a:bodyPr/>
              <a:lstStyle/>
              <a:p>
                <a:endParaRPr lang="en-US"/>
              </a:p>
            </p:txBody>
          </p:sp>
          <p:pic>
            <p:nvPicPr>
              <p:cNvPr id="2930730" name="Picture 42"/>
              <p:cNvPicPr>
                <a:picLocks noChangeAspect="1" noChangeArrowheads="1"/>
              </p:cNvPicPr>
              <p:nvPr/>
            </p:nvPicPr>
            <p:blipFill>
              <a:blip r:embed="rId4" cstate="print"/>
              <a:srcRect/>
              <a:stretch>
                <a:fillRect/>
              </a:stretch>
            </p:blipFill>
            <p:spPr bwMode="auto">
              <a:xfrm>
                <a:off x="1053" y="1216"/>
                <a:ext cx="454" cy="454"/>
              </a:xfrm>
              <a:prstGeom prst="rect">
                <a:avLst/>
              </a:prstGeom>
              <a:noFill/>
              <a:ln w="9525">
                <a:noFill/>
                <a:miter lim="800000"/>
                <a:headEnd/>
                <a:tailEnd/>
              </a:ln>
            </p:spPr>
          </p:pic>
          <p:sp>
            <p:nvSpPr>
              <p:cNvPr id="2930731" name="Rectangle 43"/>
              <p:cNvSpPr>
                <a:spLocks noChangeArrowheads="1"/>
              </p:cNvSpPr>
              <p:nvPr/>
            </p:nvSpPr>
            <p:spPr bwMode="auto">
              <a:xfrm>
                <a:off x="1052" y="1215"/>
                <a:ext cx="454" cy="454"/>
              </a:xfrm>
              <a:prstGeom prst="rect">
                <a:avLst/>
              </a:prstGeom>
              <a:solidFill>
                <a:srgbClr val="FFFFFF"/>
              </a:solidFill>
              <a:ln w="9525">
                <a:noFill/>
                <a:miter lim="800000"/>
                <a:headEnd/>
                <a:tailEnd/>
              </a:ln>
            </p:spPr>
            <p:txBody>
              <a:bodyPr/>
              <a:lstStyle/>
              <a:p>
                <a:endParaRPr lang="en-US"/>
              </a:p>
            </p:txBody>
          </p:sp>
          <p:sp>
            <p:nvSpPr>
              <p:cNvPr id="2930732" name="Rectangle 44"/>
              <p:cNvSpPr>
                <a:spLocks noChangeArrowheads="1"/>
              </p:cNvSpPr>
              <p:nvPr/>
            </p:nvSpPr>
            <p:spPr bwMode="auto">
              <a:xfrm>
                <a:off x="1053" y="1216"/>
                <a:ext cx="454" cy="454"/>
              </a:xfrm>
              <a:prstGeom prst="rect">
                <a:avLst/>
              </a:prstGeom>
              <a:noFill/>
              <a:ln w="7938" cap="rnd">
                <a:solidFill>
                  <a:srgbClr val="000000"/>
                </a:solidFill>
                <a:miter lim="800000"/>
                <a:headEnd/>
                <a:tailEnd/>
              </a:ln>
            </p:spPr>
            <p:txBody>
              <a:bodyPr/>
              <a:lstStyle/>
              <a:p>
                <a:endParaRPr lang="en-US"/>
              </a:p>
            </p:txBody>
          </p:sp>
        </p:grpSp>
        <p:grpSp>
          <p:nvGrpSpPr>
            <p:cNvPr id="2930733" name="Group 45"/>
            <p:cNvGrpSpPr>
              <a:grpSpLocks/>
            </p:cNvGrpSpPr>
            <p:nvPr/>
          </p:nvGrpSpPr>
          <p:grpSpPr bwMode="auto">
            <a:xfrm>
              <a:off x="1431" y="2209"/>
              <a:ext cx="124" cy="366"/>
              <a:chOff x="1104" y="1991"/>
              <a:chExt cx="116" cy="343"/>
            </a:xfrm>
          </p:grpSpPr>
          <p:sp>
            <p:nvSpPr>
              <p:cNvPr id="2930734" name="Rectangle 46"/>
              <p:cNvSpPr>
                <a:spLocks noChangeArrowheads="1"/>
              </p:cNvSpPr>
              <p:nvPr/>
            </p:nvSpPr>
            <p:spPr bwMode="auto">
              <a:xfrm>
                <a:off x="1104" y="1991"/>
                <a:ext cx="116" cy="343"/>
              </a:xfrm>
              <a:prstGeom prst="rect">
                <a:avLst/>
              </a:prstGeom>
              <a:solidFill>
                <a:srgbClr val="FFFFFF"/>
              </a:solidFill>
              <a:ln w="9525">
                <a:noFill/>
                <a:miter lim="800000"/>
                <a:headEnd/>
                <a:tailEnd/>
              </a:ln>
            </p:spPr>
            <p:txBody>
              <a:bodyPr/>
              <a:lstStyle/>
              <a:p>
                <a:endParaRPr lang="en-US"/>
              </a:p>
            </p:txBody>
          </p:sp>
          <p:sp>
            <p:nvSpPr>
              <p:cNvPr id="2930735" name="Rectangle 47"/>
              <p:cNvSpPr>
                <a:spLocks noChangeArrowheads="1"/>
              </p:cNvSpPr>
              <p:nvPr/>
            </p:nvSpPr>
            <p:spPr bwMode="auto">
              <a:xfrm>
                <a:off x="1104" y="1991"/>
                <a:ext cx="116" cy="343"/>
              </a:xfrm>
              <a:prstGeom prst="rect">
                <a:avLst/>
              </a:prstGeom>
              <a:noFill/>
              <a:ln w="7938" cap="rnd">
                <a:solidFill>
                  <a:srgbClr val="000000"/>
                </a:solidFill>
                <a:miter lim="800000"/>
                <a:headEnd/>
                <a:tailEnd/>
              </a:ln>
            </p:spPr>
            <p:txBody>
              <a:bodyPr/>
              <a:lstStyle/>
              <a:p>
                <a:endParaRPr lang="en-US"/>
              </a:p>
            </p:txBody>
          </p:sp>
        </p:grpSp>
        <p:sp>
          <p:nvSpPr>
            <p:cNvPr id="2930736" name="Rectangle 48"/>
            <p:cNvSpPr>
              <a:spLocks noChangeArrowheads="1"/>
            </p:cNvSpPr>
            <p:nvPr/>
          </p:nvSpPr>
          <p:spPr bwMode="auto">
            <a:xfrm rot="16200000">
              <a:off x="1361" y="2365"/>
              <a:ext cx="248"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Detector</a:t>
              </a:r>
              <a:endParaRPr lang="en-US" sz="1400" b="0"/>
            </a:p>
          </p:txBody>
        </p:sp>
        <p:sp>
          <p:nvSpPr>
            <p:cNvPr id="2930737" name="Rectangle 49"/>
            <p:cNvSpPr>
              <a:spLocks noChangeArrowheads="1"/>
            </p:cNvSpPr>
            <p:nvPr/>
          </p:nvSpPr>
          <p:spPr bwMode="auto">
            <a:xfrm rot="16200000">
              <a:off x="1477" y="2220"/>
              <a:ext cx="18"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 </a:t>
              </a:r>
              <a:endParaRPr lang="en-US" sz="1400" b="0"/>
            </a:p>
          </p:txBody>
        </p:sp>
        <p:sp>
          <p:nvSpPr>
            <p:cNvPr id="2930738" name="Rectangle 50"/>
            <p:cNvSpPr>
              <a:spLocks noChangeArrowheads="1"/>
            </p:cNvSpPr>
            <p:nvPr/>
          </p:nvSpPr>
          <p:spPr bwMode="auto">
            <a:xfrm rot="16200000">
              <a:off x="1470" y="2190"/>
              <a:ext cx="36" cy="87"/>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1</a:t>
              </a:r>
              <a:endParaRPr lang="en-US" sz="1400" b="0"/>
            </a:p>
          </p:txBody>
        </p:sp>
        <p:sp>
          <p:nvSpPr>
            <p:cNvPr id="2930739" name="Rectangle 51"/>
            <p:cNvSpPr>
              <a:spLocks noChangeArrowheads="1"/>
            </p:cNvSpPr>
            <p:nvPr/>
          </p:nvSpPr>
          <p:spPr bwMode="auto">
            <a:xfrm rot="16200000">
              <a:off x="1479" y="2162"/>
              <a:ext cx="17" cy="87"/>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 </a:t>
              </a:r>
              <a:endParaRPr lang="en-US" sz="1400" b="0"/>
            </a:p>
          </p:txBody>
        </p:sp>
        <p:grpSp>
          <p:nvGrpSpPr>
            <p:cNvPr id="2930740" name="Group 52"/>
            <p:cNvGrpSpPr>
              <a:grpSpLocks/>
            </p:cNvGrpSpPr>
            <p:nvPr/>
          </p:nvGrpSpPr>
          <p:grpSpPr bwMode="auto">
            <a:xfrm>
              <a:off x="1567" y="2209"/>
              <a:ext cx="124" cy="366"/>
              <a:chOff x="1231" y="1991"/>
              <a:chExt cx="116" cy="343"/>
            </a:xfrm>
          </p:grpSpPr>
          <p:sp>
            <p:nvSpPr>
              <p:cNvPr id="2930741" name="Rectangle 53"/>
              <p:cNvSpPr>
                <a:spLocks noChangeArrowheads="1"/>
              </p:cNvSpPr>
              <p:nvPr/>
            </p:nvSpPr>
            <p:spPr bwMode="auto">
              <a:xfrm>
                <a:off x="1231" y="1991"/>
                <a:ext cx="116" cy="343"/>
              </a:xfrm>
              <a:prstGeom prst="rect">
                <a:avLst/>
              </a:prstGeom>
              <a:solidFill>
                <a:srgbClr val="FFFFFF"/>
              </a:solidFill>
              <a:ln w="9525">
                <a:noFill/>
                <a:miter lim="800000"/>
                <a:headEnd/>
                <a:tailEnd/>
              </a:ln>
            </p:spPr>
            <p:txBody>
              <a:bodyPr/>
              <a:lstStyle/>
              <a:p>
                <a:endParaRPr lang="en-US"/>
              </a:p>
            </p:txBody>
          </p:sp>
          <p:sp>
            <p:nvSpPr>
              <p:cNvPr id="2930742" name="Rectangle 54"/>
              <p:cNvSpPr>
                <a:spLocks noChangeArrowheads="1"/>
              </p:cNvSpPr>
              <p:nvPr/>
            </p:nvSpPr>
            <p:spPr bwMode="auto">
              <a:xfrm>
                <a:off x="1231" y="1991"/>
                <a:ext cx="116" cy="343"/>
              </a:xfrm>
              <a:prstGeom prst="rect">
                <a:avLst/>
              </a:prstGeom>
              <a:noFill/>
              <a:ln w="7938" cap="rnd">
                <a:solidFill>
                  <a:srgbClr val="000000"/>
                </a:solidFill>
                <a:miter lim="800000"/>
                <a:headEnd/>
                <a:tailEnd/>
              </a:ln>
            </p:spPr>
            <p:txBody>
              <a:bodyPr/>
              <a:lstStyle/>
              <a:p>
                <a:endParaRPr lang="en-US"/>
              </a:p>
            </p:txBody>
          </p:sp>
        </p:grpSp>
        <p:sp>
          <p:nvSpPr>
            <p:cNvPr id="2930743" name="Rectangle 55"/>
            <p:cNvSpPr>
              <a:spLocks noChangeArrowheads="1"/>
            </p:cNvSpPr>
            <p:nvPr/>
          </p:nvSpPr>
          <p:spPr bwMode="auto">
            <a:xfrm rot="16200000">
              <a:off x="1498" y="2365"/>
              <a:ext cx="248"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Detector</a:t>
              </a:r>
              <a:endParaRPr lang="en-US" sz="1400" b="0"/>
            </a:p>
          </p:txBody>
        </p:sp>
        <p:sp>
          <p:nvSpPr>
            <p:cNvPr id="2930744" name="Rectangle 56"/>
            <p:cNvSpPr>
              <a:spLocks noChangeArrowheads="1"/>
            </p:cNvSpPr>
            <p:nvPr/>
          </p:nvSpPr>
          <p:spPr bwMode="auto">
            <a:xfrm rot="16200000">
              <a:off x="1595" y="2202"/>
              <a:ext cx="54"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 2</a:t>
              </a:r>
              <a:endParaRPr lang="en-US" sz="1400" b="0"/>
            </a:p>
          </p:txBody>
        </p:sp>
        <p:sp>
          <p:nvSpPr>
            <p:cNvPr id="2930745" name="Rectangle 57"/>
            <p:cNvSpPr>
              <a:spLocks noChangeArrowheads="1"/>
            </p:cNvSpPr>
            <p:nvPr/>
          </p:nvSpPr>
          <p:spPr bwMode="auto">
            <a:xfrm rot="16200000">
              <a:off x="1613" y="2163"/>
              <a:ext cx="17"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 </a:t>
              </a:r>
              <a:endParaRPr lang="en-US" sz="1400" b="0"/>
            </a:p>
          </p:txBody>
        </p:sp>
        <p:grpSp>
          <p:nvGrpSpPr>
            <p:cNvPr id="2930746" name="Group 58"/>
            <p:cNvGrpSpPr>
              <a:grpSpLocks/>
            </p:cNvGrpSpPr>
            <p:nvPr/>
          </p:nvGrpSpPr>
          <p:grpSpPr bwMode="auto">
            <a:xfrm>
              <a:off x="1702" y="2209"/>
              <a:ext cx="124" cy="366"/>
              <a:chOff x="1357" y="1991"/>
              <a:chExt cx="116" cy="343"/>
            </a:xfrm>
          </p:grpSpPr>
          <p:sp>
            <p:nvSpPr>
              <p:cNvPr id="2930747" name="Rectangle 59"/>
              <p:cNvSpPr>
                <a:spLocks noChangeArrowheads="1"/>
              </p:cNvSpPr>
              <p:nvPr/>
            </p:nvSpPr>
            <p:spPr bwMode="auto">
              <a:xfrm>
                <a:off x="1357" y="1991"/>
                <a:ext cx="116" cy="343"/>
              </a:xfrm>
              <a:prstGeom prst="rect">
                <a:avLst/>
              </a:prstGeom>
              <a:solidFill>
                <a:srgbClr val="FFFFFF"/>
              </a:solidFill>
              <a:ln w="9525">
                <a:noFill/>
                <a:miter lim="800000"/>
                <a:headEnd/>
                <a:tailEnd/>
              </a:ln>
            </p:spPr>
            <p:txBody>
              <a:bodyPr/>
              <a:lstStyle/>
              <a:p>
                <a:endParaRPr lang="en-US"/>
              </a:p>
            </p:txBody>
          </p:sp>
          <p:sp>
            <p:nvSpPr>
              <p:cNvPr id="2930748" name="Rectangle 60"/>
              <p:cNvSpPr>
                <a:spLocks noChangeArrowheads="1"/>
              </p:cNvSpPr>
              <p:nvPr/>
            </p:nvSpPr>
            <p:spPr bwMode="auto">
              <a:xfrm>
                <a:off x="1357" y="1991"/>
                <a:ext cx="116" cy="343"/>
              </a:xfrm>
              <a:prstGeom prst="rect">
                <a:avLst/>
              </a:prstGeom>
              <a:noFill/>
              <a:ln w="7938" cap="rnd">
                <a:solidFill>
                  <a:srgbClr val="000000"/>
                </a:solidFill>
                <a:miter lim="800000"/>
                <a:headEnd/>
                <a:tailEnd/>
              </a:ln>
            </p:spPr>
            <p:txBody>
              <a:bodyPr/>
              <a:lstStyle/>
              <a:p>
                <a:endParaRPr lang="en-US"/>
              </a:p>
            </p:txBody>
          </p:sp>
        </p:grpSp>
        <p:sp>
          <p:nvSpPr>
            <p:cNvPr id="2930749" name="Rectangle 61"/>
            <p:cNvSpPr>
              <a:spLocks noChangeArrowheads="1"/>
            </p:cNvSpPr>
            <p:nvPr/>
          </p:nvSpPr>
          <p:spPr bwMode="auto">
            <a:xfrm rot="16200000">
              <a:off x="1634" y="2365"/>
              <a:ext cx="248"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Detector</a:t>
              </a:r>
              <a:endParaRPr lang="en-US" sz="1400" b="0"/>
            </a:p>
          </p:txBody>
        </p:sp>
        <p:sp>
          <p:nvSpPr>
            <p:cNvPr id="2930750" name="Rectangle 62"/>
            <p:cNvSpPr>
              <a:spLocks noChangeArrowheads="1"/>
            </p:cNvSpPr>
            <p:nvPr/>
          </p:nvSpPr>
          <p:spPr bwMode="auto">
            <a:xfrm rot="16200000">
              <a:off x="1729" y="2202"/>
              <a:ext cx="57" cy="85"/>
            </a:xfrm>
            <a:prstGeom prst="rect">
              <a:avLst/>
            </a:prstGeom>
            <a:noFill/>
            <a:ln w="9525">
              <a:noFill/>
              <a:miter lim="800000"/>
              <a:headEnd/>
              <a:tailEnd/>
            </a:ln>
          </p:spPr>
          <p:txBody>
            <a:bodyPr lIns="0" tIns="0" rIns="0" bIns="0">
              <a:spAutoFit/>
            </a:bodyPr>
            <a:lstStyle/>
            <a:p>
              <a:pPr algn="ctr" defTabSz="820738"/>
              <a:r>
                <a:rPr lang="en-US" sz="800" b="0">
                  <a:solidFill>
                    <a:srgbClr val="000000"/>
                  </a:solidFill>
                  <a:latin typeface="Times New Roman" pitchFamily="18" charset="0"/>
                </a:rPr>
                <a:t> 3</a:t>
              </a:r>
              <a:endParaRPr lang="en-US" sz="1400" b="0"/>
            </a:p>
          </p:txBody>
        </p:sp>
        <p:sp>
          <p:nvSpPr>
            <p:cNvPr id="2930751" name="Rectangle 63"/>
            <p:cNvSpPr>
              <a:spLocks noChangeArrowheads="1"/>
            </p:cNvSpPr>
            <p:nvPr/>
          </p:nvSpPr>
          <p:spPr bwMode="auto">
            <a:xfrm rot="16200000">
              <a:off x="1749" y="2163"/>
              <a:ext cx="17" cy="86"/>
            </a:xfrm>
            <a:prstGeom prst="rect">
              <a:avLst/>
            </a:prstGeom>
            <a:noFill/>
            <a:ln w="9525">
              <a:noFill/>
              <a:miter lim="800000"/>
              <a:headEnd/>
              <a:tailEnd/>
            </a:ln>
          </p:spPr>
          <p:txBody>
            <a:bodyPr wrap="none" lIns="0" tIns="0" rIns="0" bIns="0">
              <a:spAutoFit/>
            </a:bodyPr>
            <a:lstStyle/>
            <a:p>
              <a:pPr algn="ctr" defTabSz="820738"/>
              <a:r>
                <a:rPr lang="en-US" sz="800" b="0">
                  <a:solidFill>
                    <a:srgbClr val="000000"/>
                  </a:solidFill>
                  <a:latin typeface="Times New Roman" pitchFamily="18" charset="0"/>
                </a:rPr>
                <a:t> </a:t>
              </a:r>
              <a:endParaRPr lang="en-US" sz="1400" b="0"/>
            </a:p>
          </p:txBody>
        </p:sp>
        <p:grpSp>
          <p:nvGrpSpPr>
            <p:cNvPr id="2930752" name="Group 64"/>
            <p:cNvGrpSpPr>
              <a:grpSpLocks/>
            </p:cNvGrpSpPr>
            <p:nvPr/>
          </p:nvGrpSpPr>
          <p:grpSpPr bwMode="auto">
            <a:xfrm>
              <a:off x="2312" y="2172"/>
              <a:ext cx="578" cy="285"/>
              <a:chOff x="1927" y="1956"/>
              <a:chExt cx="540" cy="267"/>
            </a:xfrm>
          </p:grpSpPr>
          <p:sp>
            <p:nvSpPr>
              <p:cNvPr id="2930753" name="Rectangle 65"/>
              <p:cNvSpPr>
                <a:spLocks noChangeArrowheads="1"/>
              </p:cNvSpPr>
              <p:nvPr/>
            </p:nvSpPr>
            <p:spPr bwMode="auto">
              <a:xfrm>
                <a:off x="1927" y="1956"/>
                <a:ext cx="540" cy="267"/>
              </a:xfrm>
              <a:prstGeom prst="rect">
                <a:avLst/>
              </a:prstGeom>
              <a:solidFill>
                <a:srgbClr val="FFFFFF"/>
              </a:solidFill>
              <a:ln w="9525">
                <a:noFill/>
                <a:miter lim="800000"/>
                <a:headEnd/>
                <a:tailEnd/>
              </a:ln>
            </p:spPr>
            <p:txBody>
              <a:bodyPr/>
              <a:lstStyle/>
              <a:p>
                <a:endParaRPr lang="en-US"/>
              </a:p>
            </p:txBody>
          </p:sp>
          <p:sp>
            <p:nvSpPr>
              <p:cNvPr id="2930754" name="Rectangle 66"/>
              <p:cNvSpPr>
                <a:spLocks noChangeArrowheads="1"/>
              </p:cNvSpPr>
              <p:nvPr/>
            </p:nvSpPr>
            <p:spPr bwMode="auto">
              <a:xfrm>
                <a:off x="1927" y="1956"/>
                <a:ext cx="540" cy="267"/>
              </a:xfrm>
              <a:prstGeom prst="rect">
                <a:avLst/>
              </a:prstGeom>
              <a:noFill/>
              <a:ln w="7938" cap="rnd">
                <a:solidFill>
                  <a:srgbClr val="000000"/>
                </a:solidFill>
                <a:miter lim="800000"/>
                <a:headEnd/>
                <a:tailEnd/>
              </a:ln>
            </p:spPr>
            <p:txBody>
              <a:bodyPr/>
              <a:lstStyle/>
              <a:p>
                <a:endParaRPr lang="en-US"/>
              </a:p>
            </p:txBody>
          </p:sp>
        </p:grpSp>
        <p:sp>
          <p:nvSpPr>
            <p:cNvPr id="2930755" name="Rectangle 67"/>
            <p:cNvSpPr>
              <a:spLocks noChangeArrowheads="1"/>
            </p:cNvSpPr>
            <p:nvPr/>
          </p:nvSpPr>
          <p:spPr bwMode="auto">
            <a:xfrm>
              <a:off x="2493" y="2204"/>
              <a:ext cx="202"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Data</a:t>
              </a:r>
              <a:endParaRPr lang="en-US" sz="1100" b="0"/>
            </a:p>
          </p:txBody>
        </p:sp>
        <p:sp>
          <p:nvSpPr>
            <p:cNvPr id="2930756" name="Rectangle 68"/>
            <p:cNvSpPr>
              <a:spLocks noChangeArrowheads="1"/>
            </p:cNvSpPr>
            <p:nvPr/>
          </p:nvSpPr>
          <p:spPr bwMode="auto">
            <a:xfrm>
              <a:off x="2705" y="2204"/>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 </a:t>
              </a:r>
              <a:endParaRPr lang="en-US" sz="1100" b="0"/>
            </a:p>
          </p:txBody>
        </p:sp>
        <p:sp>
          <p:nvSpPr>
            <p:cNvPr id="2930757" name="Rectangle 69"/>
            <p:cNvSpPr>
              <a:spLocks noChangeArrowheads="1"/>
            </p:cNvSpPr>
            <p:nvPr/>
          </p:nvSpPr>
          <p:spPr bwMode="auto">
            <a:xfrm>
              <a:off x="2433" y="2313"/>
              <a:ext cx="320"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System</a:t>
              </a:r>
              <a:endParaRPr lang="en-US" sz="1100" b="0"/>
            </a:p>
          </p:txBody>
        </p:sp>
        <p:sp>
          <p:nvSpPr>
            <p:cNvPr id="2930758" name="Rectangle 70"/>
            <p:cNvSpPr>
              <a:spLocks noChangeArrowheads="1"/>
            </p:cNvSpPr>
            <p:nvPr/>
          </p:nvSpPr>
          <p:spPr bwMode="auto">
            <a:xfrm>
              <a:off x="2753" y="2313"/>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 </a:t>
              </a:r>
              <a:endParaRPr lang="en-US" sz="1100" b="0"/>
            </a:p>
          </p:txBody>
        </p:sp>
        <p:sp>
          <p:nvSpPr>
            <p:cNvPr id="2930759" name="Freeform 71"/>
            <p:cNvSpPr>
              <a:spLocks noEditPoints="1"/>
            </p:cNvSpPr>
            <p:nvPr/>
          </p:nvSpPr>
          <p:spPr bwMode="auto">
            <a:xfrm>
              <a:off x="2462" y="2457"/>
              <a:ext cx="46" cy="251"/>
            </a:xfrm>
            <a:custGeom>
              <a:avLst/>
              <a:gdLst/>
              <a:ahLst/>
              <a:cxnLst>
                <a:cxn ang="0">
                  <a:pos x="167" y="2147"/>
                </a:cxn>
                <a:cxn ang="0">
                  <a:pos x="167" y="334"/>
                </a:cxn>
                <a:cxn ang="0">
                  <a:pos x="200" y="300"/>
                </a:cxn>
                <a:cxn ang="0">
                  <a:pos x="234" y="334"/>
                </a:cxn>
                <a:cxn ang="0">
                  <a:pos x="234" y="2147"/>
                </a:cxn>
                <a:cxn ang="0">
                  <a:pos x="200" y="2180"/>
                </a:cxn>
                <a:cxn ang="0">
                  <a:pos x="167" y="2147"/>
                </a:cxn>
                <a:cxn ang="0">
                  <a:pos x="0" y="400"/>
                </a:cxn>
                <a:cxn ang="0">
                  <a:pos x="200" y="0"/>
                </a:cxn>
                <a:cxn ang="0">
                  <a:pos x="400" y="400"/>
                </a:cxn>
                <a:cxn ang="0">
                  <a:pos x="0" y="400"/>
                </a:cxn>
              </a:cxnLst>
              <a:rect l="0" t="0" r="r" b="b"/>
              <a:pathLst>
                <a:path w="400" h="2180">
                  <a:moveTo>
                    <a:pt x="167" y="2147"/>
                  </a:moveTo>
                  <a:lnTo>
                    <a:pt x="167" y="334"/>
                  </a:lnTo>
                  <a:cubicBezTo>
                    <a:pt x="167" y="315"/>
                    <a:pt x="182" y="300"/>
                    <a:pt x="200" y="300"/>
                  </a:cubicBezTo>
                  <a:cubicBezTo>
                    <a:pt x="219" y="300"/>
                    <a:pt x="234" y="315"/>
                    <a:pt x="234" y="334"/>
                  </a:cubicBezTo>
                  <a:lnTo>
                    <a:pt x="234" y="2147"/>
                  </a:lnTo>
                  <a:cubicBezTo>
                    <a:pt x="234" y="2166"/>
                    <a:pt x="219" y="2180"/>
                    <a:pt x="200" y="2180"/>
                  </a:cubicBezTo>
                  <a:cubicBezTo>
                    <a:pt x="182" y="2180"/>
                    <a:pt x="167" y="2166"/>
                    <a:pt x="167" y="2147"/>
                  </a:cubicBezTo>
                  <a:close/>
                  <a:moveTo>
                    <a:pt x="0" y="400"/>
                  </a:moveTo>
                  <a:lnTo>
                    <a:pt x="200" y="0"/>
                  </a:lnTo>
                  <a:lnTo>
                    <a:pt x="400" y="400"/>
                  </a:lnTo>
                  <a:lnTo>
                    <a:pt x="0" y="400"/>
                  </a:lnTo>
                  <a:close/>
                </a:path>
              </a:pathLst>
            </a:custGeom>
            <a:solidFill>
              <a:srgbClr val="000000"/>
            </a:solidFill>
            <a:ln w="6350" cap="flat" cmpd="sng">
              <a:solidFill>
                <a:srgbClr val="000000"/>
              </a:solidFill>
              <a:prstDash val="solid"/>
              <a:bevel/>
              <a:headEnd/>
              <a:tailEnd/>
            </a:ln>
          </p:spPr>
          <p:txBody>
            <a:bodyPr/>
            <a:lstStyle/>
            <a:p>
              <a:endParaRPr lang="en-US"/>
            </a:p>
          </p:txBody>
        </p:sp>
        <p:sp>
          <p:nvSpPr>
            <p:cNvPr id="2930760" name="Freeform 72"/>
            <p:cNvSpPr>
              <a:spLocks noEditPoints="1"/>
            </p:cNvSpPr>
            <p:nvPr/>
          </p:nvSpPr>
          <p:spPr bwMode="auto">
            <a:xfrm>
              <a:off x="2575" y="2457"/>
              <a:ext cx="46" cy="305"/>
            </a:xfrm>
            <a:custGeom>
              <a:avLst/>
              <a:gdLst/>
              <a:ahLst/>
              <a:cxnLst>
                <a:cxn ang="0">
                  <a:pos x="167" y="2614"/>
                </a:cxn>
                <a:cxn ang="0">
                  <a:pos x="167" y="334"/>
                </a:cxn>
                <a:cxn ang="0">
                  <a:pos x="200" y="300"/>
                </a:cxn>
                <a:cxn ang="0">
                  <a:pos x="234" y="334"/>
                </a:cxn>
                <a:cxn ang="0">
                  <a:pos x="234" y="2614"/>
                </a:cxn>
                <a:cxn ang="0">
                  <a:pos x="200" y="2647"/>
                </a:cxn>
                <a:cxn ang="0">
                  <a:pos x="167" y="2614"/>
                </a:cxn>
                <a:cxn ang="0">
                  <a:pos x="0" y="400"/>
                </a:cxn>
                <a:cxn ang="0">
                  <a:pos x="200" y="0"/>
                </a:cxn>
                <a:cxn ang="0">
                  <a:pos x="400" y="400"/>
                </a:cxn>
                <a:cxn ang="0">
                  <a:pos x="0" y="400"/>
                </a:cxn>
              </a:cxnLst>
              <a:rect l="0" t="0" r="r" b="b"/>
              <a:pathLst>
                <a:path w="400" h="2647">
                  <a:moveTo>
                    <a:pt x="167" y="2614"/>
                  </a:moveTo>
                  <a:lnTo>
                    <a:pt x="167" y="334"/>
                  </a:lnTo>
                  <a:cubicBezTo>
                    <a:pt x="167" y="315"/>
                    <a:pt x="182" y="300"/>
                    <a:pt x="200" y="300"/>
                  </a:cubicBezTo>
                  <a:cubicBezTo>
                    <a:pt x="219" y="300"/>
                    <a:pt x="234" y="315"/>
                    <a:pt x="234" y="334"/>
                  </a:cubicBezTo>
                  <a:lnTo>
                    <a:pt x="234" y="2614"/>
                  </a:lnTo>
                  <a:cubicBezTo>
                    <a:pt x="234" y="2632"/>
                    <a:pt x="219" y="2647"/>
                    <a:pt x="200" y="2647"/>
                  </a:cubicBezTo>
                  <a:cubicBezTo>
                    <a:pt x="182" y="2647"/>
                    <a:pt x="167" y="2632"/>
                    <a:pt x="167" y="2614"/>
                  </a:cubicBezTo>
                  <a:close/>
                  <a:moveTo>
                    <a:pt x="0" y="400"/>
                  </a:moveTo>
                  <a:lnTo>
                    <a:pt x="200" y="0"/>
                  </a:lnTo>
                  <a:lnTo>
                    <a:pt x="400" y="400"/>
                  </a:lnTo>
                  <a:lnTo>
                    <a:pt x="0" y="400"/>
                  </a:lnTo>
                  <a:close/>
                </a:path>
              </a:pathLst>
            </a:custGeom>
            <a:solidFill>
              <a:srgbClr val="000000"/>
            </a:solidFill>
            <a:ln w="6350" cap="flat" cmpd="sng">
              <a:solidFill>
                <a:srgbClr val="000000"/>
              </a:solidFill>
              <a:prstDash val="solid"/>
              <a:bevel/>
              <a:headEnd/>
              <a:tailEnd/>
            </a:ln>
          </p:spPr>
          <p:txBody>
            <a:bodyPr/>
            <a:lstStyle/>
            <a:p>
              <a:endParaRPr lang="en-US"/>
            </a:p>
          </p:txBody>
        </p:sp>
        <p:sp>
          <p:nvSpPr>
            <p:cNvPr id="2930761" name="Freeform 73"/>
            <p:cNvSpPr>
              <a:spLocks noEditPoints="1"/>
            </p:cNvSpPr>
            <p:nvPr/>
          </p:nvSpPr>
          <p:spPr bwMode="auto">
            <a:xfrm>
              <a:off x="2671" y="2451"/>
              <a:ext cx="47" cy="365"/>
            </a:xfrm>
            <a:custGeom>
              <a:avLst/>
              <a:gdLst/>
              <a:ahLst/>
              <a:cxnLst>
                <a:cxn ang="0">
                  <a:pos x="167" y="3126"/>
                </a:cxn>
                <a:cxn ang="0">
                  <a:pos x="167" y="333"/>
                </a:cxn>
                <a:cxn ang="0">
                  <a:pos x="200" y="300"/>
                </a:cxn>
                <a:cxn ang="0">
                  <a:pos x="234" y="333"/>
                </a:cxn>
                <a:cxn ang="0">
                  <a:pos x="234" y="3126"/>
                </a:cxn>
                <a:cxn ang="0">
                  <a:pos x="200" y="3160"/>
                </a:cxn>
                <a:cxn ang="0">
                  <a:pos x="167" y="3126"/>
                </a:cxn>
                <a:cxn ang="0">
                  <a:pos x="0" y="400"/>
                </a:cxn>
                <a:cxn ang="0">
                  <a:pos x="200" y="0"/>
                </a:cxn>
                <a:cxn ang="0">
                  <a:pos x="400" y="400"/>
                </a:cxn>
                <a:cxn ang="0">
                  <a:pos x="0" y="400"/>
                </a:cxn>
              </a:cxnLst>
              <a:rect l="0" t="0" r="r" b="b"/>
              <a:pathLst>
                <a:path w="400" h="3160">
                  <a:moveTo>
                    <a:pt x="167" y="3126"/>
                  </a:moveTo>
                  <a:lnTo>
                    <a:pt x="167" y="333"/>
                  </a:lnTo>
                  <a:cubicBezTo>
                    <a:pt x="167" y="315"/>
                    <a:pt x="182" y="300"/>
                    <a:pt x="200" y="300"/>
                  </a:cubicBezTo>
                  <a:cubicBezTo>
                    <a:pt x="219" y="300"/>
                    <a:pt x="234" y="315"/>
                    <a:pt x="234" y="333"/>
                  </a:cubicBezTo>
                  <a:lnTo>
                    <a:pt x="234" y="3126"/>
                  </a:lnTo>
                  <a:cubicBezTo>
                    <a:pt x="234" y="3145"/>
                    <a:pt x="219" y="3160"/>
                    <a:pt x="200" y="3160"/>
                  </a:cubicBezTo>
                  <a:cubicBezTo>
                    <a:pt x="182" y="3160"/>
                    <a:pt x="167" y="3145"/>
                    <a:pt x="167" y="3126"/>
                  </a:cubicBezTo>
                  <a:close/>
                  <a:moveTo>
                    <a:pt x="0" y="400"/>
                  </a:moveTo>
                  <a:lnTo>
                    <a:pt x="200" y="0"/>
                  </a:lnTo>
                  <a:lnTo>
                    <a:pt x="400" y="400"/>
                  </a:lnTo>
                  <a:lnTo>
                    <a:pt x="0" y="400"/>
                  </a:lnTo>
                  <a:close/>
                </a:path>
              </a:pathLst>
            </a:custGeom>
            <a:solidFill>
              <a:srgbClr val="000000"/>
            </a:solidFill>
            <a:ln w="6350" cap="flat" cmpd="sng">
              <a:solidFill>
                <a:srgbClr val="000000"/>
              </a:solidFill>
              <a:prstDash val="solid"/>
              <a:bevel/>
              <a:headEnd/>
              <a:tailEnd/>
            </a:ln>
          </p:spPr>
          <p:txBody>
            <a:bodyPr/>
            <a:lstStyle/>
            <a:p>
              <a:endParaRPr lang="en-US"/>
            </a:p>
          </p:txBody>
        </p:sp>
        <p:sp>
          <p:nvSpPr>
            <p:cNvPr id="2930762" name="Line 74"/>
            <p:cNvSpPr>
              <a:spLocks noChangeShapeType="1"/>
            </p:cNvSpPr>
            <p:nvPr/>
          </p:nvSpPr>
          <p:spPr bwMode="auto">
            <a:xfrm>
              <a:off x="1472" y="2575"/>
              <a:ext cx="1" cy="237"/>
            </a:xfrm>
            <a:prstGeom prst="line">
              <a:avLst/>
            </a:prstGeom>
            <a:noFill/>
            <a:ln w="19050" cap="rnd">
              <a:solidFill>
                <a:srgbClr val="000000"/>
              </a:solidFill>
              <a:round/>
              <a:headEnd/>
              <a:tailEnd/>
            </a:ln>
          </p:spPr>
          <p:txBody>
            <a:bodyPr/>
            <a:lstStyle/>
            <a:p>
              <a:endParaRPr lang="en-US"/>
            </a:p>
          </p:txBody>
        </p:sp>
        <p:sp>
          <p:nvSpPr>
            <p:cNvPr id="2930763" name="Line 75"/>
            <p:cNvSpPr>
              <a:spLocks noChangeShapeType="1"/>
            </p:cNvSpPr>
            <p:nvPr/>
          </p:nvSpPr>
          <p:spPr bwMode="auto">
            <a:xfrm>
              <a:off x="1606" y="2575"/>
              <a:ext cx="1" cy="189"/>
            </a:xfrm>
            <a:prstGeom prst="line">
              <a:avLst/>
            </a:prstGeom>
            <a:noFill/>
            <a:ln w="19050" cap="rnd">
              <a:solidFill>
                <a:srgbClr val="000000"/>
              </a:solidFill>
              <a:round/>
              <a:headEnd/>
              <a:tailEnd/>
            </a:ln>
          </p:spPr>
          <p:txBody>
            <a:bodyPr/>
            <a:lstStyle/>
            <a:p>
              <a:endParaRPr lang="en-US"/>
            </a:p>
          </p:txBody>
        </p:sp>
        <p:sp>
          <p:nvSpPr>
            <p:cNvPr id="2930764" name="Line 76"/>
            <p:cNvSpPr>
              <a:spLocks noChangeShapeType="1"/>
            </p:cNvSpPr>
            <p:nvPr/>
          </p:nvSpPr>
          <p:spPr bwMode="auto">
            <a:xfrm>
              <a:off x="1741" y="2575"/>
              <a:ext cx="1" cy="134"/>
            </a:xfrm>
            <a:prstGeom prst="line">
              <a:avLst/>
            </a:prstGeom>
            <a:noFill/>
            <a:ln w="19050" cap="rnd">
              <a:solidFill>
                <a:srgbClr val="000000"/>
              </a:solidFill>
              <a:round/>
              <a:headEnd/>
              <a:tailEnd/>
            </a:ln>
          </p:spPr>
          <p:txBody>
            <a:bodyPr/>
            <a:lstStyle/>
            <a:p>
              <a:endParaRPr lang="en-US"/>
            </a:p>
          </p:txBody>
        </p:sp>
        <p:sp>
          <p:nvSpPr>
            <p:cNvPr id="2930765" name="Rectangle 77"/>
            <p:cNvSpPr>
              <a:spLocks noChangeArrowheads="1"/>
            </p:cNvSpPr>
            <p:nvPr/>
          </p:nvSpPr>
          <p:spPr bwMode="auto">
            <a:xfrm>
              <a:off x="375" y="1722"/>
              <a:ext cx="218"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CH 1</a:t>
              </a:r>
              <a:endParaRPr lang="en-US" sz="1100" b="0"/>
            </a:p>
          </p:txBody>
        </p:sp>
        <p:sp>
          <p:nvSpPr>
            <p:cNvPr id="2930766" name="Rectangle 78"/>
            <p:cNvSpPr>
              <a:spLocks noChangeArrowheads="1"/>
            </p:cNvSpPr>
            <p:nvPr/>
          </p:nvSpPr>
          <p:spPr bwMode="auto">
            <a:xfrm>
              <a:off x="616" y="1722"/>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67" name="Rectangle 79"/>
            <p:cNvSpPr>
              <a:spLocks noChangeArrowheads="1"/>
            </p:cNvSpPr>
            <p:nvPr/>
          </p:nvSpPr>
          <p:spPr bwMode="auto">
            <a:xfrm>
              <a:off x="616" y="1811"/>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68" name="Rectangle 80"/>
            <p:cNvSpPr>
              <a:spLocks noChangeArrowheads="1"/>
            </p:cNvSpPr>
            <p:nvPr/>
          </p:nvSpPr>
          <p:spPr bwMode="auto">
            <a:xfrm>
              <a:off x="375" y="1394"/>
              <a:ext cx="218"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CH 3</a:t>
              </a:r>
              <a:endParaRPr lang="en-US" sz="1100" b="0"/>
            </a:p>
          </p:txBody>
        </p:sp>
        <p:sp>
          <p:nvSpPr>
            <p:cNvPr id="2930769" name="Rectangle 81"/>
            <p:cNvSpPr>
              <a:spLocks noChangeArrowheads="1"/>
            </p:cNvSpPr>
            <p:nvPr/>
          </p:nvSpPr>
          <p:spPr bwMode="auto">
            <a:xfrm>
              <a:off x="616" y="1394"/>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0" name="Rectangle 82"/>
            <p:cNvSpPr>
              <a:spLocks noChangeArrowheads="1"/>
            </p:cNvSpPr>
            <p:nvPr/>
          </p:nvSpPr>
          <p:spPr bwMode="auto">
            <a:xfrm>
              <a:off x="616" y="1482"/>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1" name="Rectangle 83"/>
            <p:cNvSpPr>
              <a:spLocks noChangeArrowheads="1"/>
            </p:cNvSpPr>
            <p:nvPr/>
          </p:nvSpPr>
          <p:spPr bwMode="auto">
            <a:xfrm>
              <a:off x="375" y="1544"/>
              <a:ext cx="218"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CH 2</a:t>
              </a:r>
              <a:endParaRPr lang="en-US" sz="1100" b="0"/>
            </a:p>
          </p:txBody>
        </p:sp>
        <p:sp>
          <p:nvSpPr>
            <p:cNvPr id="2930772" name="Rectangle 84"/>
            <p:cNvSpPr>
              <a:spLocks noChangeArrowheads="1"/>
            </p:cNvSpPr>
            <p:nvPr/>
          </p:nvSpPr>
          <p:spPr bwMode="auto">
            <a:xfrm>
              <a:off x="616" y="1544"/>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3" name="Rectangle 85"/>
            <p:cNvSpPr>
              <a:spLocks noChangeArrowheads="1"/>
            </p:cNvSpPr>
            <p:nvPr/>
          </p:nvSpPr>
          <p:spPr bwMode="auto">
            <a:xfrm>
              <a:off x="616" y="1632"/>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4" name="Rectangle 86"/>
            <p:cNvSpPr>
              <a:spLocks noChangeArrowheads="1"/>
            </p:cNvSpPr>
            <p:nvPr/>
          </p:nvSpPr>
          <p:spPr bwMode="auto">
            <a:xfrm>
              <a:off x="2622" y="1517"/>
              <a:ext cx="224"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From</a:t>
              </a:r>
              <a:endParaRPr lang="en-US" sz="1100" b="0"/>
            </a:p>
          </p:txBody>
        </p:sp>
        <p:sp>
          <p:nvSpPr>
            <p:cNvPr id="2930775" name="Rectangle 87"/>
            <p:cNvSpPr>
              <a:spLocks noChangeArrowheads="1"/>
            </p:cNvSpPr>
            <p:nvPr/>
          </p:nvSpPr>
          <p:spPr bwMode="auto">
            <a:xfrm>
              <a:off x="2833" y="1517"/>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6" name="Rectangle 88"/>
            <p:cNvSpPr>
              <a:spLocks noChangeArrowheads="1"/>
            </p:cNvSpPr>
            <p:nvPr/>
          </p:nvSpPr>
          <p:spPr bwMode="auto">
            <a:xfrm>
              <a:off x="2606" y="1626"/>
              <a:ext cx="516"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Atmosphere</a:t>
              </a:r>
              <a:endParaRPr lang="en-US" sz="1100" b="0"/>
            </a:p>
          </p:txBody>
        </p:sp>
        <p:sp>
          <p:nvSpPr>
            <p:cNvPr id="2930777" name="Rectangle 89"/>
            <p:cNvSpPr>
              <a:spLocks noChangeArrowheads="1"/>
            </p:cNvSpPr>
            <p:nvPr/>
          </p:nvSpPr>
          <p:spPr bwMode="auto">
            <a:xfrm>
              <a:off x="3084" y="1626"/>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00"/>
                  </a:solidFill>
                </a:rPr>
                <a:t> </a:t>
              </a:r>
              <a:endParaRPr lang="en-US" sz="1100" b="0"/>
            </a:p>
          </p:txBody>
        </p:sp>
        <p:sp>
          <p:nvSpPr>
            <p:cNvPr id="2930778" name="Freeform 90"/>
            <p:cNvSpPr>
              <a:spLocks noEditPoints="1"/>
            </p:cNvSpPr>
            <p:nvPr/>
          </p:nvSpPr>
          <p:spPr bwMode="auto">
            <a:xfrm>
              <a:off x="2879" y="1551"/>
              <a:ext cx="155" cy="46"/>
            </a:xfrm>
            <a:custGeom>
              <a:avLst/>
              <a:gdLst/>
              <a:ahLst/>
              <a:cxnLst>
                <a:cxn ang="0">
                  <a:pos x="1307" y="233"/>
                </a:cxn>
                <a:cxn ang="0">
                  <a:pos x="333" y="233"/>
                </a:cxn>
                <a:cxn ang="0">
                  <a:pos x="300" y="200"/>
                </a:cxn>
                <a:cxn ang="0">
                  <a:pos x="333" y="167"/>
                </a:cxn>
                <a:cxn ang="0">
                  <a:pos x="1307" y="167"/>
                </a:cxn>
                <a:cxn ang="0">
                  <a:pos x="1340" y="200"/>
                </a:cxn>
                <a:cxn ang="0">
                  <a:pos x="1307" y="233"/>
                </a:cxn>
                <a:cxn ang="0">
                  <a:pos x="400" y="400"/>
                </a:cxn>
                <a:cxn ang="0">
                  <a:pos x="0" y="200"/>
                </a:cxn>
                <a:cxn ang="0">
                  <a:pos x="400" y="0"/>
                </a:cxn>
                <a:cxn ang="0">
                  <a:pos x="400" y="400"/>
                </a:cxn>
              </a:cxnLst>
              <a:rect l="0" t="0" r="r" b="b"/>
              <a:pathLst>
                <a:path w="1340" h="400">
                  <a:moveTo>
                    <a:pt x="1307" y="233"/>
                  </a:moveTo>
                  <a:lnTo>
                    <a:pt x="333" y="233"/>
                  </a:lnTo>
                  <a:cubicBezTo>
                    <a:pt x="315" y="233"/>
                    <a:pt x="300" y="219"/>
                    <a:pt x="300" y="200"/>
                  </a:cubicBezTo>
                  <a:cubicBezTo>
                    <a:pt x="300" y="182"/>
                    <a:pt x="315" y="167"/>
                    <a:pt x="333" y="167"/>
                  </a:cubicBezTo>
                  <a:lnTo>
                    <a:pt x="1307" y="167"/>
                  </a:lnTo>
                  <a:cubicBezTo>
                    <a:pt x="1325" y="167"/>
                    <a:pt x="1340" y="182"/>
                    <a:pt x="1340" y="200"/>
                  </a:cubicBezTo>
                  <a:cubicBezTo>
                    <a:pt x="1340" y="219"/>
                    <a:pt x="1325" y="233"/>
                    <a:pt x="1307"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930779" name="Rectangle 91"/>
            <p:cNvSpPr>
              <a:spLocks noChangeArrowheads="1"/>
            </p:cNvSpPr>
            <p:nvPr/>
          </p:nvSpPr>
          <p:spPr bwMode="auto">
            <a:xfrm>
              <a:off x="192" y="1926"/>
              <a:ext cx="542"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Phase Delay</a:t>
              </a:r>
              <a:endParaRPr lang="en-US" sz="1100" b="0"/>
            </a:p>
          </p:txBody>
        </p:sp>
        <p:sp>
          <p:nvSpPr>
            <p:cNvPr id="2930780" name="Rectangle 92"/>
            <p:cNvSpPr>
              <a:spLocks noChangeArrowheads="1"/>
            </p:cNvSpPr>
            <p:nvPr/>
          </p:nvSpPr>
          <p:spPr bwMode="auto">
            <a:xfrm>
              <a:off x="682" y="1926"/>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 </a:t>
              </a:r>
              <a:endParaRPr lang="en-US" sz="1100" b="0"/>
            </a:p>
          </p:txBody>
        </p:sp>
        <p:sp>
          <p:nvSpPr>
            <p:cNvPr id="2930781" name="Rectangle 93"/>
            <p:cNvSpPr>
              <a:spLocks noChangeArrowheads="1"/>
            </p:cNvSpPr>
            <p:nvPr/>
          </p:nvSpPr>
          <p:spPr bwMode="auto">
            <a:xfrm>
              <a:off x="411" y="2032"/>
              <a:ext cx="250"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mirror</a:t>
              </a:r>
              <a:endParaRPr lang="en-US" sz="1100" b="0"/>
            </a:p>
          </p:txBody>
        </p:sp>
        <p:sp>
          <p:nvSpPr>
            <p:cNvPr id="2930782" name="Rectangle 94"/>
            <p:cNvSpPr>
              <a:spLocks noChangeArrowheads="1"/>
            </p:cNvSpPr>
            <p:nvPr/>
          </p:nvSpPr>
          <p:spPr bwMode="auto">
            <a:xfrm>
              <a:off x="650" y="2032"/>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 </a:t>
              </a:r>
              <a:endParaRPr lang="en-US" sz="1100" b="0"/>
            </a:p>
          </p:txBody>
        </p:sp>
        <p:sp>
          <p:nvSpPr>
            <p:cNvPr id="2930783" name="Rectangle 95"/>
            <p:cNvSpPr>
              <a:spLocks noChangeArrowheads="1"/>
            </p:cNvSpPr>
            <p:nvPr/>
          </p:nvSpPr>
          <p:spPr bwMode="auto">
            <a:xfrm>
              <a:off x="2142" y="1851"/>
              <a:ext cx="27" cy="115"/>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 </a:t>
              </a:r>
              <a:endParaRPr lang="en-US" sz="1100" b="0"/>
            </a:p>
          </p:txBody>
        </p:sp>
        <p:grpSp>
          <p:nvGrpSpPr>
            <p:cNvPr id="2930784" name="Group 96"/>
            <p:cNvGrpSpPr>
              <a:grpSpLocks/>
            </p:cNvGrpSpPr>
            <p:nvPr/>
          </p:nvGrpSpPr>
          <p:grpSpPr bwMode="auto">
            <a:xfrm>
              <a:off x="1924" y="1997"/>
              <a:ext cx="300" cy="222"/>
              <a:chOff x="1500" y="1637"/>
              <a:chExt cx="279" cy="208"/>
            </a:xfrm>
          </p:grpSpPr>
          <p:sp>
            <p:nvSpPr>
              <p:cNvPr id="2930785" name="Rectangle 97"/>
              <p:cNvSpPr>
                <a:spLocks noChangeArrowheads="1"/>
              </p:cNvSpPr>
              <p:nvPr/>
            </p:nvSpPr>
            <p:spPr bwMode="auto">
              <a:xfrm>
                <a:off x="1525" y="1637"/>
                <a:ext cx="233" cy="108"/>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Beam</a:t>
                </a:r>
                <a:endParaRPr lang="en-US" sz="1100" b="0"/>
              </a:p>
            </p:txBody>
          </p:sp>
          <p:sp>
            <p:nvSpPr>
              <p:cNvPr id="2930786" name="Rectangle 98"/>
              <p:cNvSpPr>
                <a:spLocks noChangeArrowheads="1"/>
              </p:cNvSpPr>
              <p:nvPr/>
            </p:nvSpPr>
            <p:spPr bwMode="auto">
              <a:xfrm>
                <a:off x="1500" y="1737"/>
                <a:ext cx="279" cy="108"/>
              </a:xfrm>
              <a:prstGeom prst="rect">
                <a:avLst/>
              </a:prstGeom>
              <a:noFill/>
              <a:ln w="9525">
                <a:noFill/>
                <a:miter lim="800000"/>
                <a:headEnd/>
                <a:tailEnd/>
              </a:ln>
            </p:spPr>
            <p:txBody>
              <a:bodyPr wrap="none" lIns="0" tIns="0" rIns="0" bIns="0">
                <a:spAutoFit/>
              </a:bodyPr>
              <a:lstStyle/>
              <a:p>
                <a:pPr algn="ctr" defTabSz="820738"/>
                <a:r>
                  <a:rPr lang="en-US" sz="1100" b="0">
                    <a:solidFill>
                      <a:srgbClr val="0000FF"/>
                    </a:solidFill>
                  </a:rPr>
                  <a:t>Splitter</a:t>
                </a:r>
                <a:endParaRPr lang="en-US" sz="1100" b="0"/>
              </a:p>
            </p:txBody>
          </p:sp>
        </p:grpSp>
        <p:sp>
          <p:nvSpPr>
            <p:cNvPr id="2930787" name="Line 99"/>
            <p:cNvSpPr>
              <a:spLocks noChangeShapeType="1"/>
            </p:cNvSpPr>
            <p:nvPr/>
          </p:nvSpPr>
          <p:spPr bwMode="auto">
            <a:xfrm>
              <a:off x="2515" y="993"/>
              <a:ext cx="0" cy="662"/>
            </a:xfrm>
            <a:prstGeom prst="line">
              <a:avLst/>
            </a:prstGeom>
            <a:noFill/>
            <a:ln w="57150">
              <a:solidFill>
                <a:srgbClr val="00CC00"/>
              </a:solidFill>
              <a:round/>
              <a:headEnd type="none" w="sm" len="sm"/>
              <a:tailEnd type="none" w="sm" len="sm"/>
            </a:ln>
            <a:effectLst/>
          </p:spPr>
          <p:txBody>
            <a:bodyPr/>
            <a:lstStyle/>
            <a:p>
              <a:endParaRPr lang="en-US"/>
            </a:p>
          </p:txBody>
        </p:sp>
        <p:sp>
          <p:nvSpPr>
            <p:cNvPr id="2930788" name="Freeform 100"/>
            <p:cNvSpPr>
              <a:spLocks noEditPoints="1"/>
            </p:cNvSpPr>
            <p:nvPr/>
          </p:nvSpPr>
          <p:spPr bwMode="auto">
            <a:xfrm>
              <a:off x="760" y="1631"/>
              <a:ext cx="2280" cy="6"/>
            </a:xfrm>
            <a:custGeom>
              <a:avLst/>
              <a:gdLst/>
              <a:ahLst/>
              <a:cxnLst>
                <a:cxn ang="0">
                  <a:pos x="0" y="25"/>
                </a:cxn>
                <a:cxn ang="0">
                  <a:pos x="575" y="50"/>
                </a:cxn>
                <a:cxn ang="0">
                  <a:pos x="1125" y="50"/>
                </a:cxn>
                <a:cxn ang="0">
                  <a:pos x="1350" y="25"/>
                </a:cxn>
                <a:cxn ang="0">
                  <a:pos x="1875" y="0"/>
                </a:cxn>
                <a:cxn ang="0">
                  <a:pos x="2075" y="0"/>
                </a:cxn>
                <a:cxn ang="0">
                  <a:pos x="2075" y="0"/>
                </a:cxn>
                <a:cxn ang="0">
                  <a:pos x="2250" y="25"/>
                </a:cxn>
                <a:cxn ang="0">
                  <a:pos x="2825" y="50"/>
                </a:cxn>
                <a:cxn ang="0">
                  <a:pos x="3375" y="50"/>
                </a:cxn>
                <a:cxn ang="0">
                  <a:pos x="3600" y="25"/>
                </a:cxn>
                <a:cxn ang="0">
                  <a:pos x="4125" y="0"/>
                </a:cxn>
                <a:cxn ang="0">
                  <a:pos x="4325" y="0"/>
                </a:cxn>
                <a:cxn ang="0">
                  <a:pos x="4325" y="0"/>
                </a:cxn>
                <a:cxn ang="0">
                  <a:pos x="4500" y="25"/>
                </a:cxn>
                <a:cxn ang="0">
                  <a:pos x="5075" y="50"/>
                </a:cxn>
                <a:cxn ang="0">
                  <a:pos x="5625" y="50"/>
                </a:cxn>
                <a:cxn ang="0">
                  <a:pos x="5850" y="25"/>
                </a:cxn>
                <a:cxn ang="0">
                  <a:pos x="6375" y="0"/>
                </a:cxn>
                <a:cxn ang="0">
                  <a:pos x="6575" y="0"/>
                </a:cxn>
                <a:cxn ang="0">
                  <a:pos x="6575" y="0"/>
                </a:cxn>
                <a:cxn ang="0">
                  <a:pos x="6750" y="25"/>
                </a:cxn>
                <a:cxn ang="0">
                  <a:pos x="7325" y="50"/>
                </a:cxn>
                <a:cxn ang="0">
                  <a:pos x="7875" y="50"/>
                </a:cxn>
                <a:cxn ang="0">
                  <a:pos x="8100" y="25"/>
                </a:cxn>
                <a:cxn ang="0">
                  <a:pos x="8625" y="0"/>
                </a:cxn>
                <a:cxn ang="0">
                  <a:pos x="8825" y="0"/>
                </a:cxn>
                <a:cxn ang="0">
                  <a:pos x="8825" y="0"/>
                </a:cxn>
                <a:cxn ang="0">
                  <a:pos x="9000" y="25"/>
                </a:cxn>
                <a:cxn ang="0">
                  <a:pos x="9575" y="50"/>
                </a:cxn>
                <a:cxn ang="0">
                  <a:pos x="10125" y="50"/>
                </a:cxn>
                <a:cxn ang="0">
                  <a:pos x="10350" y="25"/>
                </a:cxn>
                <a:cxn ang="0">
                  <a:pos x="10875" y="0"/>
                </a:cxn>
                <a:cxn ang="0">
                  <a:pos x="11075" y="0"/>
                </a:cxn>
                <a:cxn ang="0">
                  <a:pos x="11075" y="0"/>
                </a:cxn>
                <a:cxn ang="0">
                  <a:pos x="11251" y="25"/>
                </a:cxn>
                <a:cxn ang="0">
                  <a:pos x="11826" y="50"/>
                </a:cxn>
                <a:cxn ang="0">
                  <a:pos x="12376" y="50"/>
                </a:cxn>
                <a:cxn ang="0">
                  <a:pos x="12601" y="25"/>
                </a:cxn>
                <a:cxn ang="0">
                  <a:pos x="13126" y="0"/>
                </a:cxn>
                <a:cxn ang="0">
                  <a:pos x="13326" y="0"/>
                </a:cxn>
                <a:cxn ang="0">
                  <a:pos x="13326" y="0"/>
                </a:cxn>
                <a:cxn ang="0">
                  <a:pos x="13501" y="25"/>
                </a:cxn>
                <a:cxn ang="0">
                  <a:pos x="14076" y="50"/>
                </a:cxn>
                <a:cxn ang="0">
                  <a:pos x="14626" y="50"/>
                </a:cxn>
                <a:cxn ang="0">
                  <a:pos x="14851" y="25"/>
                </a:cxn>
                <a:cxn ang="0">
                  <a:pos x="15376" y="0"/>
                </a:cxn>
                <a:cxn ang="0">
                  <a:pos x="15576" y="0"/>
                </a:cxn>
                <a:cxn ang="0">
                  <a:pos x="15576" y="0"/>
                </a:cxn>
                <a:cxn ang="0">
                  <a:pos x="15751" y="25"/>
                </a:cxn>
                <a:cxn ang="0">
                  <a:pos x="16326" y="50"/>
                </a:cxn>
                <a:cxn ang="0">
                  <a:pos x="16876" y="50"/>
                </a:cxn>
                <a:cxn ang="0">
                  <a:pos x="17101" y="25"/>
                </a:cxn>
                <a:cxn ang="0">
                  <a:pos x="17626" y="0"/>
                </a:cxn>
                <a:cxn ang="0">
                  <a:pos x="17826" y="0"/>
                </a:cxn>
                <a:cxn ang="0">
                  <a:pos x="17826" y="0"/>
                </a:cxn>
                <a:cxn ang="0">
                  <a:pos x="18001" y="25"/>
                </a:cxn>
                <a:cxn ang="0">
                  <a:pos x="18576" y="50"/>
                </a:cxn>
                <a:cxn ang="0">
                  <a:pos x="19126" y="50"/>
                </a:cxn>
                <a:cxn ang="0">
                  <a:pos x="19351" y="25"/>
                </a:cxn>
                <a:cxn ang="0">
                  <a:pos x="19671" y="0"/>
                </a:cxn>
              </a:cxnLst>
              <a:rect l="0" t="0" r="r" b="b"/>
              <a:pathLst>
                <a:path w="19696" h="50">
                  <a:moveTo>
                    <a:pt x="25" y="0"/>
                  </a:moveTo>
                  <a:lnTo>
                    <a:pt x="375" y="0"/>
                  </a:lnTo>
                  <a:cubicBezTo>
                    <a:pt x="389" y="0"/>
                    <a:pt x="400" y="12"/>
                    <a:pt x="400" y="25"/>
                  </a:cubicBezTo>
                  <a:cubicBezTo>
                    <a:pt x="400" y="39"/>
                    <a:pt x="389" y="50"/>
                    <a:pt x="375" y="50"/>
                  </a:cubicBezTo>
                  <a:lnTo>
                    <a:pt x="25" y="50"/>
                  </a:lnTo>
                  <a:cubicBezTo>
                    <a:pt x="11" y="50"/>
                    <a:pt x="0" y="39"/>
                    <a:pt x="0" y="25"/>
                  </a:cubicBezTo>
                  <a:cubicBezTo>
                    <a:pt x="0" y="12"/>
                    <a:pt x="11" y="0"/>
                    <a:pt x="25" y="0"/>
                  </a:cubicBezTo>
                  <a:close/>
                  <a:moveTo>
                    <a:pt x="575" y="0"/>
                  </a:moveTo>
                  <a:lnTo>
                    <a:pt x="575" y="0"/>
                  </a:lnTo>
                  <a:cubicBezTo>
                    <a:pt x="589" y="0"/>
                    <a:pt x="600" y="12"/>
                    <a:pt x="600" y="25"/>
                  </a:cubicBezTo>
                  <a:cubicBezTo>
                    <a:pt x="600" y="39"/>
                    <a:pt x="589" y="50"/>
                    <a:pt x="575" y="50"/>
                  </a:cubicBezTo>
                  <a:lnTo>
                    <a:pt x="575" y="50"/>
                  </a:lnTo>
                  <a:cubicBezTo>
                    <a:pt x="561" y="50"/>
                    <a:pt x="550" y="39"/>
                    <a:pt x="550" y="25"/>
                  </a:cubicBezTo>
                  <a:cubicBezTo>
                    <a:pt x="550" y="12"/>
                    <a:pt x="561" y="0"/>
                    <a:pt x="575" y="0"/>
                  </a:cubicBezTo>
                  <a:close/>
                  <a:moveTo>
                    <a:pt x="775" y="0"/>
                  </a:moveTo>
                  <a:lnTo>
                    <a:pt x="1125" y="0"/>
                  </a:lnTo>
                  <a:cubicBezTo>
                    <a:pt x="1139" y="0"/>
                    <a:pt x="1150" y="12"/>
                    <a:pt x="1150" y="25"/>
                  </a:cubicBezTo>
                  <a:cubicBezTo>
                    <a:pt x="1150" y="39"/>
                    <a:pt x="1139" y="50"/>
                    <a:pt x="1125" y="50"/>
                  </a:cubicBezTo>
                  <a:lnTo>
                    <a:pt x="775" y="50"/>
                  </a:lnTo>
                  <a:cubicBezTo>
                    <a:pt x="761" y="50"/>
                    <a:pt x="750" y="39"/>
                    <a:pt x="750" y="25"/>
                  </a:cubicBezTo>
                  <a:cubicBezTo>
                    <a:pt x="750" y="12"/>
                    <a:pt x="761" y="0"/>
                    <a:pt x="775" y="0"/>
                  </a:cubicBezTo>
                  <a:close/>
                  <a:moveTo>
                    <a:pt x="1325" y="0"/>
                  </a:moveTo>
                  <a:lnTo>
                    <a:pt x="1325" y="0"/>
                  </a:lnTo>
                  <a:cubicBezTo>
                    <a:pt x="1339" y="0"/>
                    <a:pt x="1350" y="12"/>
                    <a:pt x="1350" y="25"/>
                  </a:cubicBezTo>
                  <a:cubicBezTo>
                    <a:pt x="1350" y="39"/>
                    <a:pt x="1339" y="50"/>
                    <a:pt x="1325" y="50"/>
                  </a:cubicBezTo>
                  <a:lnTo>
                    <a:pt x="1325" y="50"/>
                  </a:lnTo>
                  <a:cubicBezTo>
                    <a:pt x="1311" y="50"/>
                    <a:pt x="1300" y="39"/>
                    <a:pt x="1300" y="25"/>
                  </a:cubicBezTo>
                  <a:cubicBezTo>
                    <a:pt x="1300" y="12"/>
                    <a:pt x="1311" y="0"/>
                    <a:pt x="1325" y="0"/>
                  </a:cubicBezTo>
                  <a:close/>
                  <a:moveTo>
                    <a:pt x="1525" y="0"/>
                  </a:moveTo>
                  <a:lnTo>
                    <a:pt x="1875" y="0"/>
                  </a:lnTo>
                  <a:cubicBezTo>
                    <a:pt x="1889" y="0"/>
                    <a:pt x="1900" y="12"/>
                    <a:pt x="1900" y="25"/>
                  </a:cubicBezTo>
                  <a:cubicBezTo>
                    <a:pt x="1900" y="39"/>
                    <a:pt x="1889" y="50"/>
                    <a:pt x="1875" y="50"/>
                  </a:cubicBezTo>
                  <a:lnTo>
                    <a:pt x="1525" y="50"/>
                  </a:lnTo>
                  <a:cubicBezTo>
                    <a:pt x="1511" y="50"/>
                    <a:pt x="1500" y="39"/>
                    <a:pt x="1500" y="25"/>
                  </a:cubicBezTo>
                  <a:cubicBezTo>
                    <a:pt x="1500" y="12"/>
                    <a:pt x="1511" y="0"/>
                    <a:pt x="1525" y="0"/>
                  </a:cubicBezTo>
                  <a:close/>
                  <a:moveTo>
                    <a:pt x="2075" y="0"/>
                  </a:moveTo>
                  <a:lnTo>
                    <a:pt x="2075" y="0"/>
                  </a:lnTo>
                  <a:cubicBezTo>
                    <a:pt x="2089" y="0"/>
                    <a:pt x="2100" y="12"/>
                    <a:pt x="2100" y="25"/>
                  </a:cubicBezTo>
                  <a:cubicBezTo>
                    <a:pt x="2100" y="39"/>
                    <a:pt x="2089" y="50"/>
                    <a:pt x="2075" y="50"/>
                  </a:cubicBezTo>
                  <a:lnTo>
                    <a:pt x="2075" y="50"/>
                  </a:lnTo>
                  <a:cubicBezTo>
                    <a:pt x="2061" y="50"/>
                    <a:pt x="2050" y="39"/>
                    <a:pt x="2050" y="25"/>
                  </a:cubicBezTo>
                  <a:cubicBezTo>
                    <a:pt x="2050" y="12"/>
                    <a:pt x="2061" y="0"/>
                    <a:pt x="2075" y="0"/>
                  </a:cubicBezTo>
                  <a:close/>
                  <a:moveTo>
                    <a:pt x="2275" y="0"/>
                  </a:moveTo>
                  <a:lnTo>
                    <a:pt x="2625" y="0"/>
                  </a:lnTo>
                  <a:cubicBezTo>
                    <a:pt x="2639" y="0"/>
                    <a:pt x="2650" y="12"/>
                    <a:pt x="2650" y="25"/>
                  </a:cubicBezTo>
                  <a:cubicBezTo>
                    <a:pt x="2650" y="39"/>
                    <a:pt x="2639" y="50"/>
                    <a:pt x="2625" y="50"/>
                  </a:cubicBezTo>
                  <a:lnTo>
                    <a:pt x="2275" y="50"/>
                  </a:lnTo>
                  <a:cubicBezTo>
                    <a:pt x="2261" y="50"/>
                    <a:pt x="2250" y="39"/>
                    <a:pt x="2250" y="25"/>
                  </a:cubicBezTo>
                  <a:cubicBezTo>
                    <a:pt x="2250" y="12"/>
                    <a:pt x="2261" y="0"/>
                    <a:pt x="2275" y="0"/>
                  </a:cubicBezTo>
                  <a:close/>
                  <a:moveTo>
                    <a:pt x="2825" y="0"/>
                  </a:moveTo>
                  <a:lnTo>
                    <a:pt x="2825" y="0"/>
                  </a:lnTo>
                  <a:cubicBezTo>
                    <a:pt x="2839" y="0"/>
                    <a:pt x="2850" y="12"/>
                    <a:pt x="2850" y="25"/>
                  </a:cubicBezTo>
                  <a:cubicBezTo>
                    <a:pt x="2850" y="39"/>
                    <a:pt x="2839" y="50"/>
                    <a:pt x="2825" y="50"/>
                  </a:cubicBezTo>
                  <a:lnTo>
                    <a:pt x="2825" y="50"/>
                  </a:lnTo>
                  <a:cubicBezTo>
                    <a:pt x="2811" y="50"/>
                    <a:pt x="2800" y="39"/>
                    <a:pt x="2800" y="25"/>
                  </a:cubicBezTo>
                  <a:cubicBezTo>
                    <a:pt x="2800" y="12"/>
                    <a:pt x="2811" y="0"/>
                    <a:pt x="2825" y="0"/>
                  </a:cubicBezTo>
                  <a:close/>
                  <a:moveTo>
                    <a:pt x="3025" y="0"/>
                  </a:moveTo>
                  <a:lnTo>
                    <a:pt x="3375" y="0"/>
                  </a:lnTo>
                  <a:cubicBezTo>
                    <a:pt x="3389" y="0"/>
                    <a:pt x="3400" y="12"/>
                    <a:pt x="3400" y="25"/>
                  </a:cubicBezTo>
                  <a:cubicBezTo>
                    <a:pt x="3400" y="39"/>
                    <a:pt x="3389" y="50"/>
                    <a:pt x="3375" y="50"/>
                  </a:cubicBezTo>
                  <a:lnTo>
                    <a:pt x="3025" y="50"/>
                  </a:lnTo>
                  <a:cubicBezTo>
                    <a:pt x="3011" y="50"/>
                    <a:pt x="3000" y="39"/>
                    <a:pt x="3000" y="25"/>
                  </a:cubicBezTo>
                  <a:cubicBezTo>
                    <a:pt x="3000" y="12"/>
                    <a:pt x="3011" y="0"/>
                    <a:pt x="3025" y="0"/>
                  </a:cubicBezTo>
                  <a:close/>
                  <a:moveTo>
                    <a:pt x="3575" y="0"/>
                  </a:moveTo>
                  <a:lnTo>
                    <a:pt x="3575" y="0"/>
                  </a:lnTo>
                  <a:cubicBezTo>
                    <a:pt x="3589" y="0"/>
                    <a:pt x="3600" y="12"/>
                    <a:pt x="3600" y="25"/>
                  </a:cubicBezTo>
                  <a:cubicBezTo>
                    <a:pt x="3600" y="39"/>
                    <a:pt x="3589" y="50"/>
                    <a:pt x="3575" y="50"/>
                  </a:cubicBezTo>
                  <a:lnTo>
                    <a:pt x="3575" y="50"/>
                  </a:lnTo>
                  <a:cubicBezTo>
                    <a:pt x="3561" y="50"/>
                    <a:pt x="3550" y="39"/>
                    <a:pt x="3550" y="25"/>
                  </a:cubicBezTo>
                  <a:cubicBezTo>
                    <a:pt x="3550" y="12"/>
                    <a:pt x="3561" y="0"/>
                    <a:pt x="3575" y="0"/>
                  </a:cubicBezTo>
                  <a:close/>
                  <a:moveTo>
                    <a:pt x="3775" y="0"/>
                  </a:moveTo>
                  <a:lnTo>
                    <a:pt x="4125" y="0"/>
                  </a:lnTo>
                  <a:cubicBezTo>
                    <a:pt x="4139" y="0"/>
                    <a:pt x="4150" y="12"/>
                    <a:pt x="4150" y="25"/>
                  </a:cubicBezTo>
                  <a:cubicBezTo>
                    <a:pt x="4150" y="39"/>
                    <a:pt x="4139" y="50"/>
                    <a:pt x="4125" y="50"/>
                  </a:cubicBezTo>
                  <a:lnTo>
                    <a:pt x="3775" y="50"/>
                  </a:lnTo>
                  <a:cubicBezTo>
                    <a:pt x="3761" y="50"/>
                    <a:pt x="3750" y="39"/>
                    <a:pt x="3750" y="25"/>
                  </a:cubicBezTo>
                  <a:cubicBezTo>
                    <a:pt x="3750" y="12"/>
                    <a:pt x="3761" y="0"/>
                    <a:pt x="3775" y="0"/>
                  </a:cubicBezTo>
                  <a:close/>
                  <a:moveTo>
                    <a:pt x="4325" y="0"/>
                  </a:moveTo>
                  <a:lnTo>
                    <a:pt x="4325" y="0"/>
                  </a:lnTo>
                  <a:cubicBezTo>
                    <a:pt x="4339" y="0"/>
                    <a:pt x="4350" y="12"/>
                    <a:pt x="4350" y="25"/>
                  </a:cubicBezTo>
                  <a:cubicBezTo>
                    <a:pt x="4350" y="39"/>
                    <a:pt x="4339" y="50"/>
                    <a:pt x="4325" y="50"/>
                  </a:cubicBezTo>
                  <a:lnTo>
                    <a:pt x="4325" y="50"/>
                  </a:lnTo>
                  <a:cubicBezTo>
                    <a:pt x="4311" y="50"/>
                    <a:pt x="4300" y="39"/>
                    <a:pt x="4300" y="25"/>
                  </a:cubicBezTo>
                  <a:cubicBezTo>
                    <a:pt x="4300" y="12"/>
                    <a:pt x="4311" y="0"/>
                    <a:pt x="4325" y="0"/>
                  </a:cubicBezTo>
                  <a:close/>
                  <a:moveTo>
                    <a:pt x="4525" y="0"/>
                  </a:moveTo>
                  <a:lnTo>
                    <a:pt x="4875" y="0"/>
                  </a:lnTo>
                  <a:cubicBezTo>
                    <a:pt x="4889" y="0"/>
                    <a:pt x="4900" y="12"/>
                    <a:pt x="4900" y="25"/>
                  </a:cubicBezTo>
                  <a:cubicBezTo>
                    <a:pt x="4900" y="39"/>
                    <a:pt x="4889" y="50"/>
                    <a:pt x="4875" y="50"/>
                  </a:cubicBezTo>
                  <a:lnTo>
                    <a:pt x="4525" y="50"/>
                  </a:lnTo>
                  <a:cubicBezTo>
                    <a:pt x="4511" y="50"/>
                    <a:pt x="4500" y="39"/>
                    <a:pt x="4500" y="25"/>
                  </a:cubicBezTo>
                  <a:cubicBezTo>
                    <a:pt x="4500" y="12"/>
                    <a:pt x="4511" y="0"/>
                    <a:pt x="4525" y="0"/>
                  </a:cubicBezTo>
                  <a:close/>
                  <a:moveTo>
                    <a:pt x="5075" y="0"/>
                  </a:moveTo>
                  <a:lnTo>
                    <a:pt x="5075" y="0"/>
                  </a:lnTo>
                  <a:cubicBezTo>
                    <a:pt x="5089" y="0"/>
                    <a:pt x="5100" y="12"/>
                    <a:pt x="5100" y="25"/>
                  </a:cubicBezTo>
                  <a:cubicBezTo>
                    <a:pt x="5100" y="39"/>
                    <a:pt x="5089" y="50"/>
                    <a:pt x="5075" y="50"/>
                  </a:cubicBezTo>
                  <a:lnTo>
                    <a:pt x="5075" y="50"/>
                  </a:lnTo>
                  <a:cubicBezTo>
                    <a:pt x="5061" y="50"/>
                    <a:pt x="5050" y="39"/>
                    <a:pt x="5050" y="25"/>
                  </a:cubicBezTo>
                  <a:cubicBezTo>
                    <a:pt x="5050" y="12"/>
                    <a:pt x="5061" y="0"/>
                    <a:pt x="5075" y="0"/>
                  </a:cubicBezTo>
                  <a:close/>
                  <a:moveTo>
                    <a:pt x="5275" y="0"/>
                  </a:moveTo>
                  <a:lnTo>
                    <a:pt x="5625" y="0"/>
                  </a:lnTo>
                  <a:cubicBezTo>
                    <a:pt x="5639" y="0"/>
                    <a:pt x="5650" y="12"/>
                    <a:pt x="5650" y="25"/>
                  </a:cubicBezTo>
                  <a:cubicBezTo>
                    <a:pt x="5650" y="39"/>
                    <a:pt x="5639" y="50"/>
                    <a:pt x="5625" y="50"/>
                  </a:cubicBezTo>
                  <a:lnTo>
                    <a:pt x="5275" y="50"/>
                  </a:lnTo>
                  <a:cubicBezTo>
                    <a:pt x="5261" y="50"/>
                    <a:pt x="5250" y="39"/>
                    <a:pt x="5250" y="25"/>
                  </a:cubicBezTo>
                  <a:cubicBezTo>
                    <a:pt x="5250" y="12"/>
                    <a:pt x="5261" y="0"/>
                    <a:pt x="5275" y="0"/>
                  </a:cubicBezTo>
                  <a:close/>
                  <a:moveTo>
                    <a:pt x="5825" y="0"/>
                  </a:moveTo>
                  <a:lnTo>
                    <a:pt x="5825" y="0"/>
                  </a:lnTo>
                  <a:cubicBezTo>
                    <a:pt x="5839" y="0"/>
                    <a:pt x="5850" y="12"/>
                    <a:pt x="5850" y="25"/>
                  </a:cubicBezTo>
                  <a:cubicBezTo>
                    <a:pt x="5850" y="39"/>
                    <a:pt x="5839" y="50"/>
                    <a:pt x="5825" y="50"/>
                  </a:cubicBezTo>
                  <a:lnTo>
                    <a:pt x="5825" y="50"/>
                  </a:lnTo>
                  <a:cubicBezTo>
                    <a:pt x="5811" y="50"/>
                    <a:pt x="5800" y="39"/>
                    <a:pt x="5800" y="25"/>
                  </a:cubicBezTo>
                  <a:cubicBezTo>
                    <a:pt x="5800" y="12"/>
                    <a:pt x="5811" y="0"/>
                    <a:pt x="5825" y="0"/>
                  </a:cubicBezTo>
                  <a:close/>
                  <a:moveTo>
                    <a:pt x="6025" y="0"/>
                  </a:moveTo>
                  <a:lnTo>
                    <a:pt x="6375" y="0"/>
                  </a:lnTo>
                  <a:cubicBezTo>
                    <a:pt x="6389" y="0"/>
                    <a:pt x="6400" y="12"/>
                    <a:pt x="6400" y="25"/>
                  </a:cubicBezTo>
                  <a:cubicBezTo>
                    <a:pt x="6400" y="39"/>
                    <a:pt x="6389" y="50"/>
                    <a:pt x="6375" y="50"/>
                  </a:cubicBezTo>
                  <a:lnTo>
                    <a:pt x="6025" y="50"/>
                  </a:lnTo>
                  <a:cubicBezTo>
                    <a:pt x="6011" y="50"/>
                    <a:pt x="6000" y="39"/>
                    <a:pt x="6000" y="25"/>
                  </a:cubicBezTo>
                  <a:cubicBezTo>
                    <a:pt x="6000" y="12"/>
                    <a:pt x="6011" y="0"/>
                    <a:pt x="6025" y="0"/>
                  </a:cubicBezTo>
                  <a:close/>
                  <a:moveTo>
                    <a:pt x="6575" y="0"/>
                  </a:moveTo>
                  <a:lnTo>
                    <a:pt x="6575" y="0"/>
                  </a:lnTo>
                  <a:cubicBezTo>
                    <a:pt x="6589" y="0"/>
                    <a:pt x="6600" y="12"/>
                    <a:pt x="6600" y="25"/>
                  </a:cubicBezTo>
                  <a:cubicBezTo>
                    <a:pt x="6600" y="39"/>
                    <a:pt x="6589" y="50"/>
                    <a:pt x="6575" y="50"/>
                  </a:cubicBezTo>
                  <a:lnTo>
                    <a:pt x="6575" y="50"/>
                  </a:lnTo>
                  <a:cubicBezTo>
                    <a:pt x="6561" y="50"/>
                    <a:pt x="6550" y="39"/>
                    <a:pt x="6550" y="25"/>
                  </a:cubicBezTo>
                  <a:cubicBezTo>
                    <a:pt x="6550" y="12"/>
                    <a:pt x="6561" y="0"/>
                    <a:pt x="6575" y="0"/>
                  </a:cubicBezTo>
                  <a:close/>
                  <a:moveTo>
                    <a:pt x="6775" y="0"/>
                  </a:moveTo>
                  <a:lnTo>
                    <a:pt x="7125" y="0"/>
                  </a:lnTo>
                  <a:cubicBezTo>
                    <a:pt x="7139" y="0"/>
                    <a:pt x="7150" y="12"/>
                    <a:pt x="7150" y="25"/>
                  </a:cubicBezTo>
                  <a:cubicBezTo>
                    <a:pt x="7150" y="39"/>
                    <a:pt x="7139" y="50"/>
                    <a:pt x="7125" y="50"/>
                  </a:cubicBezTo>
                  <a:lnTo>
                    <a:pt x="6775" y="50"/>
                  </a:lnTo>
                  <a:cubicBezTo>
                    <a:pt x="6761" y="50"/>
                    <a:pt x="6750" y="39"/>
                    <a:pt x="6750" y="25"/>
                  </a:cubicBezTo>
                  <a:cubicBezTo>
                    <a:pt x="6750" y="12"/>
                    <a:pt x="6761" y="0"/>
                    <a:pt x="6775" y="0"/>
                  </a:cubicBezTo>
                  <a:close/>
                  <a:moveTo>
                    <a:pt x="7325" y="0"/>
                  </a:moveTo>
                  <a:lnTo>
                    <a:pt x="7325" y="0"/>
                  </a:lnTo>
                  <a:cubicBezTo>
                    <a:pt x="7339" y="0"/>
                    <a:pt x="7350" y="12"/>
                    <a:pt x="7350" y="25"/>
                  </a:cubicBezTo>
                  <a:cubicBezTo>
                    <a:pt x="7350" y="39"/>
                    <a:pt x="7339" y="50"/>
                    <a:pt x="7325" y="50"/>
                  </a:cubicBezTo>
                  <a:lnTo>
                    <a:pt x="7325" y="50"/>
                  </a:lnTo>
                  <a:cubicBezTo>
                    <a:pt x="7311" y="50"/>
                    <a:pt x="7300" y="39"/>
                    <a:pt x="7300" y="25"/>
                  </a:cubicBezTo>
                  <a:cubicBezTo>
                    <a:pt x="7300" y="12"/>
                    <a:pt x="7311" y="0"/>
                    <a:pt x="7325" y="0"/>
                  </a:cubicBezTo>
                  <a:close/>
                  <a:moveTo>
                    <a:pt x="7525" y="0"/>
                  </a:moveTo>
                  <a:lnTo>
                    <a:pt x="7875" y="0"/>
                  </a:lnTo>
                  <a:cubicBezTo>
                    <a:pt x="7889" y="0"/>
                    <a:pt x="7900" y="12"/>
                    <a:pt x="7900" y="25"/>
                  </a:cubicBezTo>
                  <a:cubicBezTo>
                    <a:pt x="7900" y="39"/>
                    <a:pt x="7889" y="50"/>
                    <a:pt x="7875" y="50"/>
                  </a:cubicBezTo>
                  <a:lnTo>
                    <a:pt x="7525" y="50"/>
                  </a:lnTo>
                  <a:cubicBezTo>
                    <a:pt x="7511" y="50"/>
                    <a:pt x="7500" y="39"/>
                    <a:pt x="7500" y="25"/>
                  </a:cubicBezTo>
                  <a:cubicBezTo>
                    <a:pt x="7500" y="12"/>
                    <a:pt x="7511" y="0"/>
                    <a:pt x="7525" y="0"/>
                  </a:cubicBezTo>
                  <a:close/>
                  <a:moveTo>
                    <a:pt x="8075" y="0"/>
                  </a:moveTo>
                  <a:lnTo>
                    <a:pt x="8075" y="0"/>
                  </a:lnTo>
                  <a:cubicBezTo>
                    <a:pt x="8089" y="0"/>
                    <a:pt x="8100" y="12"/>
                    <a:pt x="8100" y="25"/>
                  </a:cubicBezTo>
                  <a:cubicBezTo>
                    <a:pt x="8100" y="39"/>
                    <a:pt x="8089" y="50"/>
                    <a:pt x="8075" y="50"/>
                  </a:cubicBezTo>
                  <a:lnTo>
                    <a:pt x="8075" y="50"/>
                  </a:lnTo>
                  <a:cubicBezTo>
                    <a:pt x="8061" y="50"/>
                    <a:pt x="8050" y="39"/>
                    <a:pt x="8050" y="25"/>
                  </a:cubicBezTo>
                  <a:cubicBezTo>
                    <a:pt x="8050" y="12"/>
                    <a:pt x="8061" y="0"/>
                    <a:pt x="8075" y="0"/>
                  </a:cubicBezTo>
                  <a:close/>
                  <a:moveTo>
                    <a:pt x="8275" y="0"/>
                  </a:moveTo>
                  <a:lnTo>
                    <a:pt x="8625" y="0"/>
                  </a:lnTo>
                  <a:cubicBezTo>
                    <a:pt x="8639" y="0"/>
                    <a:pt x="8650" y="12"/>
                    <a:pt x="8650" y="25"/>
                  </a:cubicBezTo>
                  <a:cubicBezTo>
                    <a:pt x="8650" y="39"/>
                    <a:pt x="8639" y="50"/>
                    <a:pt x="8625" y="50"/>
                  </a:cubicBezTo>
                  <a:lnTo>
                    <a:pt x="8275" y="50"/>
                  </a:lnTo>
                  <a:cubicBezTo>
                    <a:pt x="8262" y="50"/>
                    <a:pt x="8250" y="39"/>
                    <a:pt x="8250" y="25"/>
                  </a:cubicBezTo>
                  <a:cubicBezTo>
                    <a:pt x="8250" y="12"/>
                    <a:pt x="8262" y="0"/>
                    <a:pt x="8275" y="0"/>
                  </a:cubicBezTo>
                  <a:close/>
                  <a:moveTo>
                    <a:pt x="8825" y="0"/>
                  </a:moveTo>
                  <a:lnTo>
                    <a:pt x="8825" y="0"/>
                  </a:lnTo>
                  <a:cubicBezTo>
                    <a:pt x="8839" y="0"/>
                    <a:pt x="8850" y="12"/>
                    <a:pt x="8850" y="25"/>
                  </a:cubicBezTo>
                  <a:cubicBezTo>
                    <a:pt x="8850" y="39"/>
                    <a:pt x="8839" y="50"/>
                    <a:pt x="8825" y="50"/>
                  </a:cubicBezTo>
                  <a:lnTo>
                    <a:pt x="8825" y="50"/>
                  </a:lnTo>
                  <a:cubicBezTo>
                    <a:pt x="8812" y="50"/>
                    <a:pt x="8800" y="39"/>
                    <a:pt x="8800" y="25"/>
                  </a:cubicBezTo>
                  <a:cubicBezTo>
                    <a:pt x="8800" y="12"/>
                    <a:pt x="8812" y="0"/>
                    <a:pt x="8825" y="0"/>
                  </a:cubicBezTo>
                  <a:close/>
                  <a:moveTo>
                    <a:pt x="9025" y="0"/>
                  </a:moveTo>
                  <a:lnTo>
                    <a:pt x="9375" y="0"/>
                  </a:lnTo>
                  <a:cubicBezTo>
                    <a:pt x="9389" y="0"/>
                    <a:pt x="9400" y="12"/>
                    <a:pt x="9400" y="25"/>
                  </a:cubicBezTo>
                  <a:cubicBezTo>
                    <a:pt x="9400" y="39"/>
                    <a:pt x="9389" y="50"/>
                    <a:pt x="9375" y="50"/>
                  </a:cubicBezTo>
                  <a:lnTo>
                    <a:pt x="9025" y="50"/>
                  </a:lnTo>
                  <a:cubicBezTo>
                    <a:pt x="9012" y="50"/>
                    <a:pt x="9000" y="39"/>
                    <a:pt x="9000" y="25"/>
                  </a:cubicBezTo>
                  <a:cubicBezTo>
                    <a:pt x="9000" y="12"/>
                    <a:pt x="9012" y="0"/>
                    <a:pt x="9025" y="0"/>
                  </a:cubicBezTo>
                  <a:close/>
                  <a:moveTo>
                    <a:pt x="9575" y="0"/>
                  </a:moveTo>
                  <a:lnTo>
                    <a:pt x="9575" y="0"/>
                  </a:lnTo>
                  <a:cubicBezTo>
                    <a:pt x="9589" y="0"/>
                    <a:pt x="9600" y="12"/>
                    <a:pt x="9600" y="25"/>
                  </a:cubicBezTo>
                  <a:cubicBezTo>
                    <a:pt x="9600" y="39"/>
                    <a:pt x="9589" y="50"/>
                    <a:pt x="9575" y="50"/>
                  </a:cubicBezTo>
                  <a:lnTo>
                    <a:pt x="9575" y="50"/>
                  </a:lnTo>
                  <a:cubicBezTo>
                    <a:pt x="9562" y="50"/>
                    <a:pt x="9550" y="39"/>
                    <a:pt x="9550" y="25"/>
                  </a:cubicBezTo>
                  <a:cubicBezTo>
                    <a:pt x="9550" y="12"/>
                    <a:pt x="9562" y="0"/>
                    <a:pt x="9575" y="0"/>
                  </a:cubicBezTo>
                  <a:close/>
                  <a:moveTo>
                    <a:pt x="9775" y="0"/>
                  </a:moveTo>
                  <a:lnTo>
                    <a:pt x="10125" y="0"/>
                  </a:lnTo>
                  <a:cubicBezTo>
                    <a:pt x="10139" y="0"/>
                    <a:pt x="10150" y="12"/>
                    <a:pt x="10150" y="25"/>
                  </a:cubicBezTo>
                  <a:cubicBezTo>
                    <a:pt x="10150" y="39"/>
                    <a:pt x="10139" y="50"/>
                    <a:pt x="10125" y="50"/>
                  </a:cubicBezTo>
                  <a:lnTo>
                    <a:pt x="9775" y="50"/>
                  </a:lnTo>
                  <a:cubicBezTo>
                    <a:pt x="9762" y="50"/>
                    <a:pt x="9750" y="39"/>
                    <a:pt x="9750" y="25"/>
                  </a:cubicBezTo>
                  <a:cubicBezTo>
                    <a:pt x="9750" y="12"/>
                    <a:pt x="9762" y="0"/>
                    <a:pt x="9775" y="0"/>
                  </a:cubicBezTo>
                  <a:close/>
                  <a:moveTo>
                    <a:pt x="10325" y="0"/>
                  </a:moveTo>
                  <a:lnTo>
                    <a:pt x="10325" y="0"/>
                  </a:lnTo>
                  <a:cubicBezTo>
                    <a:pt x="10339" y="0"/>
                    <a:pt x="10350" y="12"/>
                    <a:pt x="10350" y="25"/>
                  </a:cubicBezTo>
                  <a:cubicBezTo>
                    <a:pt x="10350" y="39"/>
                    <a:pt x="10339" y="50"/>
                    <a:pt x="10325" y="50"/>
                  </a:cubicBezTo>
                  <a:lnTo>
                    <a:pt x="10325" y="50"/>
                  </a:lnTo>
                  <a:cubicBezTo>
                    <a:pt x="10312" y="50"/>
                    <a:pt x="10300" y="39"/>
                    <a:pt x="10300" y="25"/>
                  </a:cubicBezTo>
                  <a:cubicBezTo>
                    <a:pt x="10300" y="12"/>
                    <a:pt x="10312" y="0"/>
                    <a:pt x="10325" y="0"/>
                  </a:cubicBezTo>
                  <a:close/>
                  <a:moveTo>
                    <a:pt x="10525" y="0"/>
                  </a:moveTo>
                  <a:lnTo>
                    <a:pt x="10875" y="0"/>
                  </a:lnTo>
                  <a:cubicBezTo>
                    <a:pt x="10889" y="0"/>
                    <a:pt x="10900" y="12"/>
                    <a:pt x="10900" y="25"/>
                  </a:cubicBezTo>
                  <a:cubicBezTo>
                    <a:pt x="10900" y="39"/>
                    <a:pt x="10889" y="50"/>
                    <a:pt x="10875" y="50"/>
                  </a:cubicBezTo>
                  <a:lnTo>
                    <a:pt x="10525" y="50"/>
                  </a:lnTo>
                  <a:cubicBezTo>
                    <a:pt x="10512" y="50"/>
                    <a:pt x="10500" y="39"/>
                    <a:pt x="10500" y="25"/>
                  </a:cubicBezTo>
                  <a:cubicBezTo>
                    <a:pt x="10500" y="12"/>
                    <a:pt x="10512" y="0"/>
                    <a:pt x="10525" y="0"/>
                  </a:cubicBezTo>
                  <a:close/>
                  <a:moveTo>
                    <a:pt x="11075" y="0"/>
                  </a:moveTo>
                  <a:lnTo>
                    <a:pt x="11076" y="0"/>
                  </a:lnTo>
                  <a:cubicBezTo>
                    <a:pt x="11089" y="0"/>
                    <a:pt x="11101" y="12"/>
                    <a:pt x="11101" y="25"/>
                  </a:cubicBezTo>
                  <a:cubicBezTo>
                    <a:pt x="11101" y="39"/>
                    <a:pt x="11089" y="50"/>
                    <a:pt x="11076" y="50"/>
                  </a:cubicBezTo>
                  <a:lnTo>
                    <a:pt x="11075" y="50"/>
                  </a:lnTo>
                  <a:cubicBezTo>
                    <a:pt x="11062" y="50"/>
                    <a:pt x="11050" y="39"/>
                    <a:pt x="11050" y="25"/>
                  </a:cubicBezTo>
                  <a:cubicBezTo>
                    <a:pt x="11050" y="12"/>
                    <a:pt x="11062" y="0"/>
                    <a:pt x="11075" y="0"/>
                  </a:cubicBezTo>
                  <a:close/>
                  <a:moveTo>
                    <a:pt x="11276" y="0"/>
                  </a:moveTo>
                  <a:lnTo>
                    <a:pt x="11626" y="0"/>
                  </a:lnTo>
                  <a:cubicBezTo>
                    <a:pt x="11639" y="0"/>
                    <a:pt x="11651" y="12"/>
                    <a:pt x="11651" y="25"/>
                  </a:cubicBezTo>
                  <a:cubicBezTo>
                    <a:pt x="11651" y="39"/>
                    <a:pt x="11639" y="50"/>
                    <a:pt x="11626" y="50"/>
                  </a:cubicBezTo>
                  <a:lnTo>
                    <a:pt x="11276" y="50"/>
                  </a:lnTo>
                  <a:cubicBezTo>
                    <a:pt x="11262" y="50"/>
                    <a:pt x="11251" y="39"/>
                    <a:pt x="11251" y="25"/>
                  </a:cubicBezTo>
                  <a:cubicBezTo>
                    <a:pt x="11251" y="12"/>
                    <a:pt x="11262" y="0"/>
                    <a:pt x="11276" y="0"/>
                  </a:cubicBezTo>
                  <a:close/>
                  <a:moveTo>
                    <a:pt x="11826" y="0"/>
                  </a:moveTo>
                  <a:lnTo>
                    <a:pt x="11826" y="0"/>
                  </a:lnTo>
                  <a:cubicBezTo>
                    <a:pt x="11839" y="0"/>
                    <a:pt x="11851" y="12"/>
                    <a:pt x="11851" y="25"/>
                  </a:cubicBezTo>
                  <a:cubicBezTo>
                    <a:pt x="11851" y="39"/>
                    <a:pt x="11839" y="50"/>
                    <a:pt x="11826" y="50"/>
                  </a:cubicBezTo>
                  <a:lnTo>
                    <a:pt x="11826" y="50"/>
                  </a:lnTo>
                  <a:cubicBezTo>
                    <a:pt x="11812" y="50"/>
                    <a:pt x="11801" y="39"/>
                    <a:pt x="11801" y="25"/>
                  </a:cubicBezTo>
                  <a:cubicBezTo>
                    <a:pt x="11801" y="12"/>
                    <a:pt x="11812" y="0"/>
                    <a:pt x="11826" y="0"/>
                  </a:cubicBezTo>
                  <a:close/>
                  <a:moveTo>
                    <a:pt x="12026" y="0"/>
                  </a:moveTo>
                  <a:lnTo>
                    <a:pt x="12376" y="0"/>
                  </a:lnTo>
                  <a:cubicBezTo>
                    <a:pt x="12389" y="0"/>
                    <a:pt x="12401" y="12"/>
                    <a:pt x="12401" y="25"/>
                  </a:cubicBezTo>
                  <a:cubicBezTo>
                    <a:pt x="12401" y="39"/>
                    <a:pt x="12389" y="50"/>
                    <a:pt x="12376" y="50"/>
                  </a:cubicBezTo>
                  <a:lnTo>
                    <a:pt x="12026" y="50"/>
                  </a:lnTo>
                  <a:cubicBezTo>
                    <a:pt x="12012" y="50"/>
                    <a:pt x="12001" y="39"/>
                    <a:pt x="12001" y="25"/>
                  </a:cubicBezTo>
                  <a:cubicBezTo>
                    <a:pt x="12001" y="12"/>
                    <a:pt x="12012" y="0"/>
                    <a:pt x="12026" y="0"/>
                  </a:cubicBezTo>
                  <a:close/>
                  <a:moveTo>
                    <a:pt x="12576" y="0"/>
                  </a:moveTo>
                  <a:lnTo>
                    <a:pt x="12576" y="0"/>
                  </a:lnTo>
                  <a:cubicBezTo>
                    <a:pt x="12589" y="0"/>
                    <a:pt x="12601" y="12"/>
                    <a:pt x="12601" y="25"/>
                  </a:cubicBezTo>
                  <a:cubicBezTo>
                    <a:pt x="12601" y="39"/>
                    <a:pt x="12589" y="50"/>
                    <a:pt x="12576" y="50"/>
                  </a:cubicBezTo>
                  <a:lnTo>
                    <a:pt x="12576" y="50"/>
                  </a:lnTo>
                  <a:cubicBezTo>
                    <a:pt x="12562" y="50"/>
                    <a:pt x="12551" y="39"/>
                    <a:pt x="12551" y="25"/>
                  </a:cubicBezTo>
                  <a:cubicBezTo>
                    <a:pt x="12551" y="12"/>
                    <a:pt x="12562" y="0"/>
                    <a:pt x="12576" y="0"/>
                  </a:cubicBezTo>
                  <a:close/>
                  <a:moveTo>
                    <a:pt x="12776" y="0"/>
                  </a:moveTo>
                  <a:lnTo>
                    <a:pt x="13126" y="0"/>
                  </a:lnTo>
                  <a:cubicBezTo>
                    <a:pt x="13139" y="0"/>
                    <a:pt x="13151" y="12"/>
                    <a:pt x="13151" y="25"/>
                  </a:cubicBezTo>
                  <a:cubicBezTo>
                    <a:pt x="13151" y="39"/>
                    <a:pt x="13139" y="50"/>
                    <a:pt x="13126" y="50"/>
                  </a:cubicBezTo>
                  <a:lnTo>
                    <a:pt x="12776" y="50"/>
                  </a:lnTo>
                  <a:cubicBezTo>
                    <a:pt x="12762" y="50"/>
                    <a:pt x="12751" y="39"/>
                    <a:pt x="12751" y="25"/>
                  </a:cubicBezTo>
                  <a:cubicBezTo>
                    <a:pt x="12751" y="12"/>
                    <a:pt x="12762" y="0"/>
                    <a:pt x="12776" y="0"/>
                  </a:cubicBezTo>
                  <a:close/>
                  <a:moveTo>
                    <a:pt x="13326" y="0"/>
                  </a:moveTo>
                  <a:lnTo>
                    <a:pt x="13326" y="0"/>
                  </a:lnTo>
                  <a:cubicBezTo>
                    <a:pt x="13340" y="0"/>
                    <a:pt x="13351" y="12"/>
                    <a:pt x="13351" y="25"/>
                  </a:cubicBezTo>
                  <a:cubicBezTo>
                    <a:pt x="13351" y="39"/>
                    <a:pt x="13340" y="50"/>
                    <a:pt x="13326" y="50"/>
                  </a:cubicBezTo>
                  <a:lnTo>
                    <a:pt x="13326" y="50"/>
                  </a:lnTo>
                  <a:cubicBezTo>
                    <a:pt x="13312" y="50"/>
                    <a:pt x="13301" y="39"/>
                    <a:pt x="13301" y="25"/>
                  </a:cubicBezTo>
                  <a:cubicBezTo>
                    <a:pt x="13301" y="12"/>
                    <a:pt x="13312" y="0"/>
                    <a:pt x="13326" y="0"/>
                  </a:cubicBezTo>
                  <a:close/>
                  <a:moveTo>
                    <a:pt x="13526" y="0"/>
                  </a:moveTo>
                  <a:lnTo>
                    <a:pt x="13876" y="0"/>
                  </a:lnTo>
                  <a:cubicBezTo>
                    <a:pt x="13890" y="0"/>
                    <a:pt x="13901" y="12"/>
                    <a:pt x="13901" y="25"/>
                  </a:cubicBezTo>
                  <a:cubicBezTo>
                    <a:pt x="13901" y="39"/>
                    <a:pt x="13890" y="50"/>
                    <a:pt x="13876" y="50"/>
                  </a:cubicBezTo>
                  <a:lnTo>
                    <a:pt x="13526" y="50"/>
                  </a:lnTo>
                  <a:cubicBezTo>
                    <a:pt x="13512" y="50"/>
                    <a:pt x="13501" y="39"/>
                    <a:pt x="13501" y="25"/>
                  </a:cubicBezTo>
                  <a:cubicBezTo>
                    <a:pt x="13501" y="12"/>
                    <a:pt x="13512" y="0"/>
                    <a:pt x="13526" y="0"/>
                  </a:cubicBezTo>
                  <a:close/>
                  <a:moveTo>
                    <a:pt x="14076" y="0"/>
                  </a:moveTo>
                  <a:lnTo>
                    <a:pt x="14076" y="0"/>
                  </a:lnTo>
                  <a:cubicBezTo>
                    <a:pt x="14090" y="0"/>
                    <a:pt x="14101" y="12"/>
                    <a:pt x="14101" y="25"/>
                  </a:cubicBezTo>
                  <a:cubicBezTo>
                    <a:pt x="14101" y="39"/>
                    <a:pt x="14090" y="50"/>
                    <a:pt x="14076" y="50"/>
                  </a:cubicBezTo>
                  <a:lnTo>
                    <a:pt x="14076" y="50"/>
                  </a:lnTo>
                  <a:cubicBezTo>
                    <a:pt x="14062" y="50"/>
                    <a:pt x="14051" y="39"/>
                    <a:pt x="14051" y="25"/>
                  </a:cubicBezTo>
                  <a:cubicBezTo>
                    <a:pt x="14051" y="12"/>
                    <a:pt x="14062" y="0"/>
                    <a:pt x="14076" y="0"/>
                  </a:cubicBezTo>
                  <a:close/>
                  <a:moveTo>
                    <a:pt x="14276" y="0"/>
                  </a:moveTo>
                  <a:lnTo>
                    <a:pt x="14626" y="0"/>
                  </a:lnTo>
                  <a:cubicBezTo>
                    <a:pt x="14640" y="0"/>
                    <a:pt x="14651" y="12"/>
                    <a:pt x="14651" y="25"/>
                  </a:cubicBezTo>
                  <a:cubicBezTo>
                    <a:pt x="14651" y="39"/>
                    <a:pt x="14640" y="50"/>
                    <a:pt x="14626" y="50"/>
                  </a:cubicBezTo>
                  <a:lnTo>
                    <a:pt x="14276" y="50"/>
                  </a:lnTo>
                  <a:cubicBezTo>
                    <a:pt x="14262" y="50"/>
                    <a:pt x="14251" y="39"/>
                    <a:pt x="14251" y="25"/>
                  </a:cubicBezTo>
                  <a:cubicBezTo>
                    <a:pt x="14251" y="12"/>
                    <a:pt x="14262" y="0"/>
                    <a:pt x="14276" y="0"/>
                  </a:cubicBezTo>
                  <a:close/>
                  <a:moveTo>
                    <a:pt x="14826" y="0"/>
                  </a:moveTo>
                  <a:lnTo>
                    <a:pt x="14826" y="0"/>
                  </a:lnTo>
                  <a:cubicBezTo>
                    <a:pt x="14840" y="0"/>
                    <a:pt x="14851" y="12"/>
                    <a:pt x="14851" y="25"/>
                  </a:cubicBezTo>
                  <a:cubicBezTo>
                    <a:pt x="14851" y="39"/>
                    <a:pt x="14840" y="50"/>
                    <a:pt x="14826" y="50"/>
                  </a:cubicBezTo>
                  <a:lnTo>
                    <a:pt x="14826" y="50"/>
                  </a:lnTo>
                  <a:cubicBezTo>
                    <a:pt x="14812" y="50"/>
                    <a:pt x="14801" y="39"/>
                    <a:pt x="14801" y="25"/>
                  </a:cubicBezTo>
                  <a:cubicBezTo>
                    <a:pt x="14801" y="12"/>
                    <a:pt x="14812" y="0"/>
                    <a:pt x="14826" y="0"/>
                  </a:cubicBezTo>
                  <a:close/>
                  <a:moveTo>
                    <a:pt x="15026" y="0"/>
                  </a:moveTo>
                  <a:lnTo>
                    <a:pt x="15376" y="0"/>
                  </a:lnTo>
                  <a:cubicBezTo>
                    <a:pt x="15390" y="0"/>
                    <a:pt x="15401" y="12"/>
                    <a:pt x="15401" y="25"/>
                  </a:cubicBezTo>
                  <a:cubicBezTo>
                    <a:pt x="15401" y="39"/>
                    <a:pt x="15390" y="50"/>
                    <a:pt x="15376" y="50"/>
                  </a:cubicBezTo>
                  <a:lnTo>
                    <a:pt x="15026" y="50"/>
                  </a:lnTo>
                  <a:cubicBezTo>
                    <a:pt x="15012" y="50"/>
                    <a:pt x="15001" y="39"/>
                    <a:pt x="15001" y="25"/>
                  </a:cubicBezTo>
                  <a:cubicBezTo>
                    <a:pt x="15001" y="12"/>
                    <a:pt x="15012" y="0"/>
                    <a:pt x="15026" y="0"/>
                  </a:cubicBezTo>
                  <a:close/>
                  <a:moveTo>
                    <a:pt x="15576" y="0"/>
                  </a:moveTo>
                  <a:lnTo>
                    <a:pt x="15576" y="0"/>
                  </a:lnTo>
                  <a:cubicBezTo>
                    <a:pt x="15590" y="0"/>
                    <a:pt x="15601" y="12"/>
                    <a:pt x="15601" y="25"/>
                  </a:cubicBezTo>
                  <a:cubicBezTo>
                    <a:pt x="15601" y="39"/>
                    <a:pt x="15590" y="50"/>
                    <a:pt x="15576" y="50"/>
                  </a:cubicBezTo>
                  <a:lnTo>
                    <a:pt x="15576" y="50"/>
                  </a:lnTo>
                  <a:cubicBezTo>
                    <a:pt x="15562" y="50"/>
                    <a:pt x="15551" y="39"/>
                    <a:pt x="15551" y="25"/>
                  </a:cubicBezTo>
                  <a:cubicBezTo>
                    <a:pt x="15551" y="12"/>
                    <a:pt x="15562" y="0"/>
                    <a:pt x="15576" y="0"/>
                  </a:cubicBezTo>
                  <a:close/>
                  <a:moveTo>
                    <a:pt x="15776" y="0"/>
                  </a:moveTo>
                  <a:lnTo>
                    <a:pt x="16126" y="0"/>
                  </a:lnTo>
                  <a:cubicBezTo>
                    <a:pt x="16140" y="0"/>
                    <a:pt x="16151" y="12"/>
                    <a:pt x="16151" y="25"/>
                  </a:cubicBezTo>
                  <a:cubicBezTo>
                    <a:pt x="16151" y="39"/>
                    <a:pt x="16140" y="50"/>
                    <a:pt x="16126" y="50"/>
                  </a:cubicBezTo>
                  <a:lnTo>
                    <a:pt x="15776" y="50"/>
                  </a:lnTo>
                  <a:cubicBezTo>
                    <a:pt x="15762" y="50"/>
                    <a:pt x="15751" y="39"/>
                    <a:pt x="15751" y="25"/>
                  </a:cubicBezTo>
                  <a:cubicBezTo>
                    <a:pt x="15751" y="12"/>
                    <a:pt x="15762" y="0"/>
                    <a:pt x="15776" y="0"/>
                  </a:cubicBezTo>
                  <a:close/>
                  <a:moveTo>
                    <a:pt x="16326" y="0"/>
                  </a:moveTo>
                  <a:lnTo>
                    <a:pt x="16326" y="0"/>
                  </a:lnTo>
                  <a:cubicBezTo>
                    <a:pt x="16340" y="0"/>
                    <a:pt x="16351" y="12"/>
                    <a:pt x="16351" y="25"/>
                  </a:cubicBezTo>
                  <a:cubicBezTo>
                    <a:pt x="16351" y="39"/>
                    <a:pt x="16340" y="50"/>
                    <a:pt x="16326" y="50"/>
                  </a:cubicBezTo>
                  <a:lnTo>
                    <a:pt x="16326" y="50"/>
                  </a:lnTo>
                  <a:cubicBezTo>
                    <a:pt x="16312" y="50"/>
                    <a:pt x="16301" y="39"/>
                    <a:pt x="16301" y="25"/>
                  </a:cubicBezTo>
                  <a:cubicBezTo>
                    <a:pt x="16301" y="12"/>
                    <a:pt x="16312" y="0"/>
                    <a:pt x="16326" y="0"/>
                  </a:cubicBezTo>
                  <a:close/>
                  <a:moveTo>
                    <a:pt x="16526" y="0"/>
                  </a:moveTo>
                  <a:lnTo>
                    <a:pt x="16876" y="0"/>
                  </a:lnTo>
                  <a:cubicBezTo>
                    <a:pt x="16890" y="0"/>
                    <a:pt x="16901" y="12"/>
                    <a:pt x="16901" y="25"/>
                  </a:cubicBezTo>
                  <a:cubicBezTo>
                    <a:pt x="16901" y="39"/>
                    <a:pt x="16890" y="50"/>
                    <a:pt x="16876" y="50"/>
                  </a:cubicBezTo>
                  <a:lnTo>
                    <a:pt x="16526" y="50"/>
                  </a:lnTo>
                  <a:cubicBezTo>
                    <a:pt x="16512" y="50"/>
                    <a:pt x="16501" y="39"/>
                    <a:pt x="16501" y="25"/>
                  </a:cubicBezTo>
                  <a:cubicBezTo>
                    <a:pt x="16501" y="12"/>
                    <a:pt x="16512" y="0"/>
                    <a:pt x="16526" y="0"/>
                  </a:cubicBezTo>
                  <a:close/>
                  <a:moveTo>
                    <a:pt x="17076" y="0"/>
                  </a:moveTo>
                  <a:lnTo>
                    <a:pt x="17076" y="0"/>
                  </a:lnTo>
                  <a:cubicBezTo>
                    <a:pt x="17090" y="0"/>
                    <a:pt x="17101" y="12"/>
                    <a:pt x="17101" y="25"/>
                  </a:cubicBezTo>
                  <a:cubicBezTo>
                    <a:pt x="17101" y="39"/>
                    <a:pt x="17090" y="50"/>
                    <a:pt x="17076" y="50"/>
                  </a:cubicBezTo>
                  <a:lnTo>
                    <a:pt x="17076" y="50"/>
                  </a:lnTo>
                  <a:cubicBezTo>
                    <a:pt x="17062" y="50"/>
                    <a:pt x="17051" y="39"/>
                    <a:pt x="17051" y="25"/>
                  </a:cubicBezTo>
                  <a:cubicBezTo>
                    <a:pt x="17051" y="12"/>
                    <a:pt x="17062" y="0"/>
                    <a:pt x="17076" y="0"/>
                  </a:cubicBezTo>
                  <a:close/>
                  <a:moveTo>
                    <a:pt x="17276" y="0"/>
                  </a:moveTo>
                  <a:lnTo>
                    <a:pt x="17626" y="0"/>
                  </a:lnTo>
                  <a:cubicBezTo>
                    <a:pt x="17640" y="0"/>
                    <a:pt x="17651" y="12"/>
                    <a:pt x="17651" y="25"/>
                  </a:cubicBezTo>
                  <a:cubicBezTo>
                    <a:pt x="17651" y="39"/>
                    <a:pt x="17640" y="50"/>
                    <a:pt x="17626" y="50"/>
                  </a:cubicBezTo>
                  <a:lnTo>
                    <a:pt x="17276" y="50"/>
                  </a:lnTo>
                  <a:cubicBezTo>
                    <a:pt x="17262" y="50"/>
                    <a:pt x="17251" y="39"/>
                    <a:pt x="17251" y="25"/>
                  </a:cubicBezTo>
                  <a:cubicBezTo>
                    <a:pt x="17251" y="12"/>
                    <a:pt x="17262" y="0"/>
                    <a:pt x="17276" y="0"/>
                  </a:cubicBezTo>
                  <a:close/>
                  <a:moveTo>
                    <a:pt x="17826" y="0"/>
                  </a:moveTo>
                  <a:lnTo>
                    <a:pt x="17826" y="0"/>
                  </a:lnTo>
                  <a:cubicBezTo>
                    <a:pt x="17840" y="0"/>
                    <a:pt x="17851" y="12"/>
                    <a:pt x="17851" y="25"/>
                  </a:cubicBezTo>
                  <a:cubicBezTo>
                    <a:pt x="17851" y="39"/>
                    <a:pt x="17840" y="50"/>
                    <a:pt x="17826" y="50"/>
                  </a:cubicBezTo>
                  <a:lnTo>
                    <a:pt x="17826" y="50"/>
                  </a:lnTo>
                  <a:cubicBezTo>
                    <a:pt x="17812" y="50"/>
                    <a:pt x="17801" y="39"/>
                    <a:pt x="17801" y="25"/>
                  </a:cubicBezTo>
                  <a:cubicBezTo>
                    <a:pt x="17801" y="12"/>
                    <a:pt x="17812" y="0"/>
                    <a:pt x="17826" y="0"/>
                  </a:cubicBezTo>
                  <a:close/>
                  <a:moveTo>
                    <a:pt x="18026" y="0"/>
                  </a:moveTo>
                  <a:lnTo>
                    <a:pt x="18376" y="0"/>
                  </a:lnTo>
                  <a:cubicBezTo>
                    <a:pt x="18390" y="0"/>
                    <a:pt x="18401" y="12"/>
                    <a:pt x="18401" y="25"/>
                  </a:cubicBezTo>
                  <a:cubicBezTo>
                    <a:pt x="18401" y="39"/>
                    <a:pt x="18390" y="50"/>
                    <a:pt x="18376" y="50"/>
                  </a:cubicBezTo>
                  <a:lnTo>
                    <a:pt x="18026" y="50"/>
                  </a:lnTo>
                  <a:cubicBezTo>
                    <a:pt x="18012" y="50"/>
                    <a:pt x="18001" y="39"/>
                    <a:pt x="18001" y="25"/>
                  </a:cubicBezTo>
                  <a:cubicBezTo>
                    <a:pt x="18001" y="12"/>
                    <a:pt x="18012" y="0"/>
                    <a:pt x="18026" y="0"/>
                  </a:cubicBezTo>
                  <a:close/>
                  <a:moveTo>
                    <a:pt x="18576" y="0"/>
                  </a:moveTo>
                  <a:lnTo>
                    <a:pt x="18576" y="0"/>
                  </a:lnTo>
                  <a:cubicBezTo>
                    <a:pt x="18590" y="0"/>
                    <a:pt x="18601" y="12"/>
                    <a:pt x="18601" y="25"/>
                  </a:cubicBezTo>
                  <a:cubicBezTo>
                    <a:pt x="18601" y="39"/>
                    <a:pt x="18590" y="50"/>
                    <a:pt x="18576" y="50"/>
                  </a:cubicBezTo>
                  <a:lnTo>
                    <a:pt x="18576" y="50"/>
                  </a:lnTo>
                  <a:cubicBezTo>
                    <a:pt x="18562" y="50"/>
                    <a:pt x="18551" y="39"/>
                    <a:pt x="18551" y="25"/>
                  </a:cubicBezTo>
                  <a:cubicBezTo>
                    <a:pt x="18551" y="12"/>
                    <a:pt x="18562" y="0"/>
                    <a:pt x="18576" y="0"/>
                  </a:cubicBezTo>
                  <a:close/>
                  <a:moveTo>
                    <a:pt x="18776" y="0"/>
                  </a:moveTo>
                  <a:lnTo>
                    <a:pt x="19126" y="0"/>
                  </a:lnTo>
                  <a:cubicBezTo>
                    <a:pt x="19140" y="0"/>
                    <a:pt x="19151" y="12"/>
                    <a:pt x="19151" y="25"/>
                  </a:cubicBezTo>
                  <a:cubicBezTo>
                    <a:pt x="19151" y="39"/>
                    <a:pt x="19140" y="50"/>
                    <a:pt x="19126" y="50"/>
                  </a:cubicBezTo>
                  <a:lnTo>
                    <a:pt x="18776" y="50"/>
                  </a:lnTo>
                  <a:cubicBezTo>
                    <a:pt x="18762" y="50"/>
                    <a:pt x="18751" y="39"/>
                    <a:pt x="18751" y="25"/>
                  </a:cubicBezTo>
                  <a:cubicBezTo>
                    <a:pt x="18751" y="12"/>
                    <a:pt x="18762" y="0"/>
                    <a:pt x="18776" y="0"/>
                  </a:cubicBezTo>
                  <a:close/>
                  <a:moveTo>
                    <a:pt x="19326" y="0"/>
                  </a:moveTo>
                  <a:lnTo>
                    <a:pt x="19326" y="0"/>
                  </a:lnTo>
                  <a:cubicBezTo>
                    <a:pt x="19340" y="0"/>
                    <a:pt x="19351" y="12"/>
                    <a:pt x="19351" y="25"/>
                  </a:cubicBezTo>
                  <a:cubicBezTo>
                    <a:pt x="19351" y="39"/>
                    <a:pt x="19340" y="50"/>
                    <a:pt x="19326" y="50"/>
                  </a:cubicBezTo>
                  <a:lnTo>
                    <a:pt x="19326" y="50"/>
                  </a:lnTo>
                  <a:cubicBezTo>
                    <a:pt x="19312" y="50"/>
                    <a:pt x="19301" y="39"/>
                    <a:pt x="19301" y="25"/>
                  </a:cubicBezTo>
                  <a:cubicBezTo>
                    <a:pt x="19301" y="12"/>
                    <a:pt x="19312" y="0"/>
                    <a:pt x="19326" y="0"/>
                  </a:cubicBezTo>
                  <a:close/>
                  <a:moveTo>
                    <a:pt x="19526" y="0"/>
                  </a:moveTo>
                  <a:lnTo>
                    <a:pt x="19671" y="0"/>
                  </a:lnTo>
                  <a:cubicBezTo>
                    <a:pt x="19685" y="0"/>
                    <a:pt x="19696" y="12"/>
                    <a:pt x="19696" y="25"/>
                  </a:cubicBezTo>
                  <a:cubicBezTo>
                    <a:pt x="19696" y="39"/>
                    <a:pt x="19685" y="50"/>
                    <a:pt x="19671" y="50"/>
                  </a:cubicBezTo>
                  <a:lnTo>
                    <a:pt x="19526" y="50"/>
                  </a:lnTo>
                  <a:cubicBezTo>
                    <a:pt x="19512" y="50"/>
                    <a:pt x="19501" y="39"/>
                    <a:pt x="19501" y="25"/>
                  </a:cubicBezTo>
                  <a:cubicBezTo>
                    <a:pt x="19501" y="12"/>
                    <a:pt x="19512" y="0"/>
                    <a:pt x="19526" y="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2930789" name="Line 101"/>
            <p:cNvSpPr>
              <a:spLocks noChangeShapeType="1"/>
            </p:cNvSpPr>
            <p:nvPr/>
          </p:nvSpPr>
          <p:spPr bwMode="auto">
            <a:xfrm>
              <a:off x="2437" y="1568"/>
              <a:ext cx="118" cy="118"/>
            </a:xfrm>
            <a:prstGeom prst="line">
              <a:avLst/>
            </a:prstGeom>
            <a:noFill/>
            <a:ln w="57150">
              <a:solidFill>
                <a:srgbClr val="000000"/>
              </a:solidFill>
              <a:round/>
              <a:headEnd type="none" w="sm" len="sm"/>
              <a:tailEnd type="none" w="sm" len="sm"/>
            </a:ln>
            <a:effectLst/>
          </p:spPr>
          <p:txBody>
            <a:bodyPr/>
            <a:lstStyle/>
            <a:p>
              <a:endParaRPr lang="en-US"/>
            </a:p>
          </p:txBody>
        </p:sp>
        <p:grpSp>
          <p:nvGrpSpPr>
            <p:cNvPr id="2930790" name="Group 102"/>
            <p:cNvGrpSpPr>
              <a:grpSpLocks/>
            </p:cNvGrpSpPr>
            <p:nvPr/>
          </p:nvGrpSpPr>
          <p:grpSpPr bwMode="auto">
            <a:xfrm>
              <a:off x="2259" y="1394"/>
              <a:ext cx="146" cy="469"/>
              <a:chOff x="1664" y="1208"/>
              <a:chExt cx="136" cy="440"/>
            </a:xfrm>
          </p:grpSpPr>
          <p:sp>
            <p:nvSpPr>
              <p:cNvPr id="2930791" name="Rectangle 103"/>
              <p:cNvSpPr>
                <a:spLocks noChangeArrowheads="1"/>
              </p:cNvSpPr>
              <p:nvPr/>
            </p:nvSpPr>
            <p:spPr bwMode="auto">
              <a:xfrm>
                <a:off x="1664" y="1208"/>
                <a:ext cx="136" cy="440"/>
              </a:xfrm>
              <a:prstGeom prst="rect">
                <a:avLst/>
              </a:prstGeom>
              <a:solidFill>
                <a:schemeClr val="bg1"/>
              </a:solidFill>
              <a:ln w="19050" algn="ctr">
                <a:solidFill>
                  <a:srgbClr val="000000"/>
                </a:solidFill>
                <a:miter lim="800000"/>
                <a:headEnd type="none" w="sm" len="sm"/>
                <a:tailEnd type="none" w="sm" len="sm"/>
              </a:ln>
              <a:effectLst/>
            </p:spPr>
            <p:txBody>
              <a:bodyPr wrap="none" anchor="ctr"/>
              <a:lstStyle/>
              <a:p>
                <a:endParaRPr lang="en-US"/>
              </a:p>
            </p:txBody>
          </p:sp>
          <p:sp>
            <p:nvSpPr>
              <p:cNvPr id="2930792" name="Oval 104"/>
              <p:cNvSpPr>
                <a:spLocks noChangeArrowheads="1"/>
              </p:cNvSpPr>
              <p:nvPr/>
            </p:nvSpPr>
            <p:spPr bwMode="auto">
              <a:xfrm>
                <a:off x="1672" y="1216"/>
                <a:ext cx="56" cy="432"/>
              </a:xfrm>
              <a:prstGeom prst="ellipse">
                <a:avLst/>
              </a:prstGeom>
              <a:solidFill>
                <a:schemeClr val="bg1"/>
              </a:solidFill>
              <a:ln w="19050" algn="ctr">
                <a:solidFill>
                  <a:srgbClr val="000000"/>
                </a:solidFill>
                <a:round/>
                <a:headEnd type="none" w="sm" len="sm"/>
                <a:tailEnd type="none" w="sm" len="sm"/>
              </a:ln>
              <a:effectLst/>
            </p:spPr>
            <p:txBody>
              <a:bodyPr wrap="none" anchor="ctr"/>
              <a:lstStyle/>
              <a:p>
                <a:endParaRPr lang="en-US"/>
              </a:p>
            </p:txBody>
          </p:sp>
          <p:sp>
            <p:nvSpPr>
              <p:cNvPr id="2930793" name="Oval 105"/>
              <p:cNvSpPr>
                <a:spLocks noChangeArrowheads="1"/>
              </p:cNvSpPr>
              <p:nvPr/>
            </p:nvSpPr>
            <p:spPr bwMode="auto">
              <a:xfrm>
                <a:off x="1744" y="1216"/>
                <a:ext cx="56" cy="432"/>
              </a:xfrm>
              <a:prstGeom prst="ellipse">
                <a:avLst/>
              </a:prstGeom>
              <a:solidFill>
                <a:schemeClr val="bg1"/>
              </a:solidFill>
              <a:ln w="19050" algn="ctr">
                <a:solidFill>
                  <a:srgbClr val="000000"/>
                </a:solidFill>
                <a:round/>
                <a:headEnd type="none" w="sm" len="sm"/>
                <a:tailEnd type="none" w="sm" len="sm"/>
              </a:ln>
              <a:effectLst/>
            </p:spPr>
            <p:txBody>
              <a:bodyPr wrap="none" anchor="ctr"/>
              <a:lstStyle/>
              <a:p>
                <a:endParaRPr lang="en-US"/>
              </a:p>
            </p:txBody>
          </p:sp>
        </p:grpSp>
        <p:sp>
          <p:nvSpPr>
            <p:cNvPr id="2930794" name="Line 106"/>
            <p:cNvSpPr>
              <a:spLocks noChangeShapeType="1"/>
            </p:cNvSpPr>
            <p:nvPr/>
          </p:nvSpPr>
          <p:spPr bwMode="auto">
            <a:xfrm flipH="1" flipV="1">
              <a:off x="1844" y="1899"/>
              <a:ext cx="86" cy="111"/>
            </a:xfrm>
            <a:prstGeom prst="line">
              <a:avLst/>
            </a:prstGeom>
            <a:noFill/>
            <a:ln w="19050">
              <a:solidFill>
                <a:srgbClr val="0000FF"/>
              </a:solidFill>
              <a:round/>
              <a:headEnd type="none" w="sm" len="sm"/>
              <a:tailEnd type="none" w="sm" len="sm"/>
            </a:ln>
            <a:effectLst/>
          </p:spPr>
          <p:txBody>
            <a:bodyPr/>
            <a:lstStyle/>
            <a:p>
              <a:endParaRPr lang="en-US"/>
            </a:p>
          </p:txBody>
        </p:sp>
        <p:sp>
          <p:nvSpPr>
            <p:cNvPr id="2930795" name="Line 107"/>
            <p:cNvSpPr>
              <a:spLocks noChangeShapeType="1"/>
            </p:cNvSpPr>
            <p:nvPr/>
          </p:nvSpPr>
          <p:spPr bwMode="auto">
            <a:xfrm>
              <a:off x="2432" y="1896"/>
              <a:ext cx="154" cy="111"/>
            </a:xfrm>
            <a:prstGeom prst="line">
              <a:avLst/>
            </a:prstGeom>
            <a:noFill/>
            <a:ln w="19050">
              <a:solidFill>
                <a:srgbClr val="0000FF"/>
              </a:solidFill>
              <a:round/>
              <a:headEnd type="none" w="sm" len="sm"/>
              <a:tailEnd type="none" w="sm" len="sm"/>
            </a:ln>
            <a:effectLst/>
          </p:spPr>
          <p:txBody>
            <a:bodyPr/>
            <a:lstStyle/>
            <a:p>
              <a:endParaRPr lang="en-US"/>
            </a:p>
          </p:txBody>
        </p:sp>
        <p:sp>
          <p:nvSpPr>
            <p:cNvPr id="2930796" name="Text Box 108"/>
            <p:cNvSpPr txBox="1">
              <a:spLocks noChangeArrowheads="1"/>
            </p:cNvSpPr>
            <p:nvPr/>
          </p:nvSpPr>
          <p:spPr bwMode="auto">
            <a:xfrm>
              <a:off x="2559" y="1845"/>
              <a:ext cx="557" cy="288"/>
            </a:xfrm>
            <a:prstGeom prst="rect">
              <a:avLst/>
            </a:prstGeom>
            <a:noFill/>
            <a:ln w="19050" algn="ctr">
              <a:noFill/>
              <a:miter lim="800000"/>
              <a:headEnd type="none" w="sm" len="sm"/>
              <a:tailEnd type="none" w="sm" len="sm"/>
            </a:ln>
            <a:effectLst/>
          </p:spPr>
          <p:txBody>
            <a:bodyPr wrap="none" lIns="82058" tIns="41029" rIns="82058" bIns="41029">
              <a:spAutoFit/>
            </a:bodyPr>
            <a:lstStyle/>
            <a:p>
              <a:pPr algn="ctr" defTabSz="820738"/>
              <a:r>
                <a:rPr lang="en-US" sz="1100" b="0">
                  <a:solidFill>
                    <a:srgbClr val="0000FF"/>
                  </a:solidFill>
                </a:rPr>
                <a:t>Receiver</a:t>
              </a:r>
            </a:p>
            <a:p>
              <a:pPr algn="ctr" defTabSz="820738"/>
              <a:r>
                <a:rPr lang="en-US" sz="1100" b="0">
                  <a:solidFill>
                    <a:srgbClr val="0000FF"/>
                  </a:solidFill>
                </a:rPr>
                <a:t>Telescope</a:t>
              </a:r>
            </a:p>
          </p:txBody>
        </p:sp>
        <p:sp>
          <p:nvSpPr>
            <p:cNvPr id="2930797" name="Line 109"/>
            <p:cNvSpPr>
              <a:spLocks noChangeShapeType="1"/>
            </p:cNvSpPr>
            <p:nvPr/>
          </p:nvSpPr>
          <p:spPr bwMode="auto">
            <a:xfrm>
              <a:off x="1373" y="1380"/>
              <a:ext cx="488" cy="486"/>
            </a:xfrm>
            <a:prstGeom prst="line">
              <a:avLst/>
            </a:prstGeom>
            <a:noFill/>
            <a:ln w="9525">
              <a:solidFill>
                <a:schemeClr val="tx1"/>
              </a:solidFill>
              <a:round/>
              <a:headEnd/>
              <a:tailEnd/>
            </a:ln>
            <a:effectLst/>
          </p:spPr>
          <p:txBody>
            <a:bodyPr wrap="none" anchor="ctr"/>
            <a:lstStyle/>
            <a:p>
              <a:endParaRPr lang="en-US"/>
            </a:p>
          </p:txBody>
        </p:sp>
        <p:sp>
          <p:nvSpPr>
            <p:cNvPr id="2930798" name="Freeform 110"/>
            <p:cNvSpPr>
              <a:spLocks noEditPoints="1"/>
            </p:cNvSpPr>
            <p:nvPr/>
          </p:nvSpPr>
          <p:spPr bwMode="auto">
            <a:xfrm>
              <a:off x="1617" y="1208"/>
              <a:ext cx="17" cy="847"/>
            </a:xfrm>
            <a:custGeom>
              <a:avLst/>
              <a:gdLst/>
              <a:ahLst/>
              <a:cxnLst>
                <a:cxn ang="0">
                  <a:pos x="225" y="801"/>
                </a:cxn>
                <a:cxn ang="0">
                  <a:pos x="235" y="1"/>
                </a:cxn>
                <a:cxn ang="0">
                  <a:pos x="271" y="1152"/>
                </a:cxn>
                <a:cxn ang="0">
                  <a:pos x="171" y="1150"/>
                </a:cxn>
                <a:cxn ang="0">
                  <a:pos x="266" y="1551"/>
                </a:cxn>
                <a:cxn ang="0">
                  <a:pos x="157" y="2250"/>
                </a:cxn>
                <a:cxn ang="0">
                  <a:pos x="266" y="1551"/>
                </a:cxn>
                <a:cxn ang="0">
                  <a:pos x="201" y="2701"/>
                </a:cxn>
                <a:cxn ang="0">
                  <a:pos x="203" y="2601"/>
                </a:cxn>
                <a:cxn ang="0">
                  <a:pos x="238" y="3751"/>
                </a:cxn>
                <a:cxn ang="0">
                  <a:pos x="147" y="3050"/>
                </a:cxn>
                <a:cxn ang="0">
                  <a:pos x="233" y="4152"/>
                </a:cxn>
                <a:cxn ang="0">
                  <a:pos x="133" y="4150"/>
                </a:cxn>
                <a:cxn ang="0">
                  <a:pos x="233" y="4152"/>
                </a:cxn>
                <a:cxn ang="0">
                  <a:pos x="169" y="5301"/>
                </a:cxn>
                <a:cxn ang="0">
                  <a:pos x="179" y="4501"/>
                </a:cxn>
                <a:cxn ang="0">
                  <a:pos x="214" y="5652"/>
                </a:cxn>
                <a:cxn ang="0">
                  <a:pos x="114" y="5650"/>
                </a:cxn>
                <a:cxn ang="0">
                  <a:pos x="209" y="6051"/>
                </a:cxn>
                <a:cxn ang="0">
                  <a:pos x="100" y="6750"/>
                </a:cxn>
                <a:cxn ang="0">
                  <a:pos x="209" y="6051"/>
                </a:cxn>
                <a:cxn ang="0">
                  <a:pos x="144" y="7201"/>
                </a:cxn>
                <a:cxn ang="0">
                  <a:pos x="146" y="7101"/>
                </a:cxn>
                <a:cxn ang="0">
                  <a:pos x="181" y="8251"/>
                </a:cxn>
                <a:cxn ang="0">
                  <a:pos x="90" y="7550"/>
                </a:cxn>
                <a:cxn ang="0">
                  <a:pos x="176" y="8652"/>
                </a:cxn>
                <a:cxn ang="0">
                  <a:pos x="76" y="8650"/>
                </a:cxn>
                <a:cxn ang="0">
                  <a:pos x="176" y="8652"/>
                </a:cxn>
                <a:cxn ang="0">
                  <a:pos x="112" y="9801"/>
                </a:cxn>
                <a:cxn ang="0">
                  <a:pos x="122" y="9001"/>
                </a:cxn>
                <a:cxn ang="0">
                  <a:pos x="158" y="10152"/>
                </a:cxn>
                <a:cxn ang="0">
                  <a:pos x="58" y="10150"/>
                </a:cxn>
                <a:cxn ang="0">
                  <a:pos x="152" y="10551"/>
                </a:cxn>
                <a:cxn ang="0">
                  <a:pos x="44" y="11250"/>
                </a:cxn>
                <a:cxn ang="0">
                  <a:pos x="152" y="10551"/>
                </a:cxn>
                <a:cxn ang="0">
                  <a:pos x="88" y="11701"/>
                </a:cxn>
                <a:cxn ang="0">
                  <a:pos x="90" y="11601"/>
                </a:cxn>
                <a:cxn ang="0">
                  <a:pos x="125" y="12751"/>
                </a:cxn>
                <a:cxn ang="0">
                  <a:pos x="34" y="12050"/>
                </a:cxn>
                <a:cxn ang="0">
                  <a:pos x="120" y="13152"/>
                </a:cxn>
                <a:cxn ang="0">
                  <a:pos x="20" y="13150"/>
                </a:cxn>
                <a:cxn ang="0">
                  <a:pos x="120" y="13152"/>
                </a:cxn>
                <a:cxn ang="0">
                  <a:pos x="55" y="14301"/>
                </a:cxn>
                <a:cxn ang="0">
                  <a:pos x="65" y="13501"/>
                </a:cxn>
                <a:cxn ang="0">
                  <a:pos x="101" y="14652"/>
                </a:cxn>
                <a:cxn ang="0">
                  <a:pos x="1" y="14650"/>
                </a:cxn>
              </a:cxnLst>
              <a:rect l="0" t="0" r="r" b="b"/>
              <a:pathLst>
                <a:path w="285" h="14701">
                  <a:moveTo>
                    <a:pt x="285" y="51"/>
                  </a:moveTo>
                  <a:lnTo>
                    <a:pt x="276" y="751"/>
                  </a:lnTo>
                  <a:cubicBezTo>
                    <a:pt x="276" y="779"/>
                    <a:pt x="253" y="801"/>
                    <a:pt x="225" y="801"/>
                  </a:cubicBezTo>
                  <a:cubicBezTo>
                    <a:pt x="198" y="800"/>
                    <a:pt x="176" y="778"/>
                    <a:pt x="176" y="750"/>
                  </a:cubicBezTo>
                  <a:lnTo>
                    <a:pt x="185" y="50"/>
                  </a:lnTo>
                  <a:cubicBezTo>
                    <a:pt x="185" y="23"/>
                    <a:pt x="208" y="0"/>
                    <a:pt x="235" y="1"/>
                  </a:cubicBezTo>
                  <a:cubicBezTo>
                    <a:pt x="263" y="1"/>
                    <a:pt x="285" y="24"/>
                    <a:pt x="285" y="51"/>
                  </a:cubicBezTo>
                  <a:close/>
                  <a:moveTo>
                    <a:pt x="271" y="1152"/>
                  </a:moveTo>
                  <a:lnTo>
                    <a:pt x="271" y="1152"/>
                  </a:lnTo>
                  <a:cubicBezTo>
                    <a:pt x="270" y="1179"/>
                    <a:pt x="248" y="1201"/>
                    <a:pt x="220" y="1201"/>
                  </a:cubicBezTo>
                  <a:cubicBezTo>
                    <a:pt x="192" y="1200"/>
                    <a:pt x="170" y="1177"/>
                    <a:pt x="171" y="1150"/>
                  </a:cubicBezTo>
                  <a:lnTo>
                    <a:pt x="171" y="1150"/>
                  </a:lnTo>
                  <a:cubicBezTo>
                    <a:pt x="171" y="1122"/>
                    <a:pt x="194" y="1100"/>
                    <a:pt x="222" y="1101"/>
                  </a:cubicBezTo>
                  <a:cubicBezTo>
                    <a:pt x="250" y="1101"/>
                    <a:pt x="271" y="1124"/>
                    <a:pt x="271" y="1152"/>
                  </a:cubicBezTo>
                  <a:close/>
                  <a:moveTo>
                    <a:pt x="266" y="1551"/>
                  </a:moveTo>
                  <a:lnTo>
                    <a:pt x="257" y="2251"/>
                  </a:lnTo>
                  <a:cubicBezTo>
                    <a:pt x="257" y="2279"/>
                    <a:pt x="234" y="2301"/>
                    <a:pt x="206" y="2301"/>
                  </a:cubicBezTo>
                  <a:cubicBezTo>
                    <a:pt x="179" y="2300"/>
                    <a:pt x="157" y="2278"/>
                    <a:pt x="157" y="2250"/>
                  </a:cubicBezTo>
                  <a:lnTo>
                    <a:pt x="166" y="1550"/>
                  </a:lnTo>
                  <a:cubicBezTo>
                    <a:pt x="166" y="1523"/>
                    <a:pt x="189" y="1500"/>
                    <a:pt x="217" y="1501"/>
                  </a:cubicBezTo>
                  <a:cubicBezTo>
                    <a:pt x="244" y="1501"/>
                    <a:pt x="266" y="1524"/>
                    <a:pt x="266" y="1551"/>
                  </a:cubicBezTo>
                  <a:close/>
                  <a:moveTo>
                    <a:pt x="252" y="2652"/>
                  </a:moveTo>
                  <a:lnTo>
                    <a:pt x="252" y="2652"/>
                  </a:lnTo>
                  <a:cubicBezTo>
                    <a:pt x="251" y="2679"/>
                    <a:pt x="229" y="2701"/>
                    <a:pt x="201" y="2701"/>
                  </a:cubicBezTo>
                  <a:cubicBezTo>
                    <a:pt x="173" y="2700"/>
                    <a:pt x="152" y="2677"/>
                    <a:pt x="152" y="2650"/>
                  </a:cubicBezTo>
                  <a:lnTo>
                    <a:pt x="152" y="2650"/>
                  </a:lnTo>
                  <a:cubicBezTo>
                    <a:pt x="153" y="2622"/>
                    <a:pt x="175" y="2600"/>
                    <a:pt x="203" y="2601"/>
                  </a:cubicBezTo>
                  <a:cubicBezTo>
                    <a:pt x="231" y="2601"/>
                    <a:pt x="253" y="2624"/>
                    <a:pt x="252" y="2652"/>
                  </a:cubicBezTo>
                  <a:close/>
                  <a:moveTo>
                    <a:pt x="247" y="3051"/>
                  </a:moveTo>
                  <a:lnTo>
                    <a:pt x="238" y="3751"/>
                  </a:lnTo>
                  <a:cubicBezTo>
                    <a:pt x="238" y="3779"/>
                    <a:pt x="215" y="3801"/>
                    <a:pt x="188" y="3801"/>
                  </a:cubicBezTo>
                  <a:cubicBezTo>
                    <a:pt x="160" y="3800"/>
                    <a:pt x="138" y="3778"/>
                    <a:pt x="138" y="3750"/>
                  </a:cubicBezTo>
                  <a:lnTo>
                    <a:pt x="147" y="3050"/>
                  </a:lnTo>
                  <a:cubicBezTo>
                    <a:pt x="147" y="3023"/>
                    <a:pt x="170" y="3000"/>
                    <a:pt x="198" y="3001"/>
                  </a:cubicBezTo>
                  <a:cubicBezTo>
                    <a:pt x="225" y="3001"/>
                    <a:pt x="247" y="3024"/>
                    <a:pt x="247" y="3051"/>
                  </a:cubicBezTo>
                  <a:close/>
                  <a:moveTo>
                    <a:pt x="233" y="4152"/>
                  </a:moveTo>
                  <a:lnTo>
                    <a:pt x="233" y="4152"/>
                  </a:lnTo>
                  <a:cubicBezTo>
                    <a:pt x="233" y="4179"/>
                    <a:pt x="210" y="4201"/>
                    <a:pt x="182" y="4201"/>
                  </a:cubicBezTo>
                  <a:cubicBezTo>
                    <a:pt x="155" y="4200"/>
                    <a:pt x="133" y="4177"/>
                    <a:pt x="133" y="4150"/>
                  </a:cubicBezTo>
                  <a:lnTo>
                    <a:pt x="133" y="4150"/>
                  </a:lnTo>
                  <a:cubicBezTo>
                    <a:pt x="134" y="4122"/>
                    <a:pt x="157" y="4100"/>
                    <a:pt x="184" y="4101"/>
                  </a:cubicBezTo>
                  <a:cubicBezTo>
                    <a:pt x="212" y="4101"/>
                    <a:pt x="234" y="4124"/>
                    <a:pt x="233" y="4152"/>
                  </a:cubicBezTo>
                  <a:close/>
                  <a:moveTo>
                    <a:pt x="228" y="4551"/>
                  </a:moveTo>
                  <a:lnTo>
                    <a:pt x="219" y="5251"/>
                  </a:lnTo>
                  <a:cubicBezTo>
                    <a:pt x="219" y="5279"/>
                    <a:pt x="196" y="5301"/>
                    <a:pt x="169" y="5301"/>
                  </a:cubicBezTo>
                  <a:cubicBezTo>
                    <a:pt x="141" y="5300"/>
                    <a:pt x="119" y="5278"/>
                    <a:pt x="119" y="5250"/>
                  </a:cubicBezTo>
                  <a:lnTo>
                    <a:pt x="128" y="4550"/>
                  </a:lnTo>
                  <a:cubicBezTo>
                    <a:pt x="128" y="4523"/>
                    <a:pt x="151" y="4500"/>
                    <a:pt x="179" y="4501"/>
                  </a:cubicBezTo>
                  <a:cubicBezTo>
                    <a:pt x="206" y="4501"/>
                    <a:pt x="228" y="4524"/>
                    <a:pt x="228" y="4551"/>
                  </a:cubicBezTo>
                  <a:close/>
                  <a:moveTo>
                    <a:pt x="214" y="5652"/>
                  </a:moveTo>
                  <a:lnTo>
                    <a:pt x="214" y="5652"/>
                  </a:lnTo>
                  <a:cubicBezTo>
                    <a:pt x="214" y="5679"/>
                    <a:pt x="191" y="5701"/>
                    <a:pt x="163" y="5701"/>
                  </a:cubicBezTo>
                  <a:cubicBezTo>
                    <a:pt x="136" y="5700"/>
                    <a:pt x="114" y="5677"/>
                    <a:pt x="114" y="5650"/>
                  </a:cubicBezTo>
                  <a:lnTo>
                    <a:pt x="114" y="5650"/>
                  </a:lnTo>
                  <a:cubicBezTo>
                    <a:pt x="115" y="5622"/>
                    <a:pt x="138" y="5600"/>
                    <a:pt x="165" y="5601"/>
                  </a:cubicBezTo>
                  <a:cubicBezTo>
                    <a:pt x="193" y="5601"/>
                    <a:pt x="215" y="5624"/>
                    <a:pt x="214" y="5652"/>
                  </a:cubicBezTo>
                  <a:close/>
                  <a:moveTo>
                    <a:pt x="209" y="6051"/>
                  </a:moveTo>
                  <a:lnTo>
                    <a:pt x="200" y="6751"/>
                  </a:lnTo>
                  <a:cubicBezTo>
                    <a:pt x="200" y="6779"/>
                    <a:pt x="177" y="6801"/>
                    <a:pt x="150" y="6801"/>
                  </a:cubicBezTo>
                  <a:cubicBezTo>
                    <a:pt x="122" y="6800"/>
                    <a:pt x="100" y="6778"/>
                    <a:pt x="100" y="6750"/>
                  </a:cubicBezTo>
                  <a:lnTo>
                    <a:pt x="109" y="6050"/>
                  </a:lnTo>
                  <a:cubicBezTo>
                    <a:pt x="110" y="6022"/>
                    <a:pt x="132" y="6000"/>
                    <a:pt x="160" y="6001"/>
                  </a:cubicBezTo>
                  <a:cubicBezTo>
                    <a:pt x="187" y="6001"/>
                    <a:pt x="210" y="6024"/>
                    <a:pt x="209" y="6051"/>
                  </a:cubicBezTo>
                  <a:close/>
                  <a:moveTo>
                    <a:pt x="195" y="7152"/>
                  </a:moveTo>
                  <a:lnTo>
                    <a:pt x="195" y="7152"/>
                  </a:lnTo>
                  <a:cubicBezTo>
                    <a:pt x="195" y="7179"/>
                    <a:pt x="172" y="7201"/>
                    <a:pt x="144" y="7201"/>
                  </a:cubicBezTo>
                  <a:cubicBezTo>
                    <a:pt x="117" y="7200"/>
                    <a:pt x="95" y="7177"/>
                    <a:pt x="95" y="7150"/>
                  </a:cubicBezTo>
                  <a:lnTo>
                    <a:pt x="95" y="7150"/>
                  </a:lnTo>
                  <a:cubicBezTo>
                    <a:pt x="96" y="7122"/>
                    <a:pt x="119" y="7100"/>
                    <a:pt x="146" y="7101"/>
                  </a:cubicBezTo>
                  <a:cubicBezTo>
                    <a:pt x="174" y="7101"/>
                    <a:pt x="196" y="7124"/>
                    <a:pt x="195" y="7152"/>
                  </a:cubicBezTo>
                  <a:close/>
                  <a:moveTo>
                    <a:pt x="190" y="7551"/>
                  </a:moveTo>
                  <a:lnTo>
                    <a:pt x="181" y="8251"/>
                  </a:lnTo>
                  <a:cubicBezTo>
                    <a:pt x="181" y="8279"/>
                    <a:pt x="158" y="8301"/>
                    <a:pt x="131" y="8301"/>
                  </a:cubicBezTo>
                  <a:cubicBezTo>
                    <a:pt x="103" y="8300"/>
                    <a:pt x="81" y="8278"/>
                    <a:pt x="81" y="8250"/>
                  </a:cubicBezTo>
                  <a:lnTo>
                    <a:pt x="90" y="7550"/>
                  </a:lnTo>
                  <a:cubicBezTo>
                    <a:pt x="91" y="7522"/>
                    <a:pt x="113" y="7500"/>
                    <a:pt x="141" y="7501"/>
                  </a:cubicBezTo>
                  <a:cubicBezTo>
                    <a:pt x="169" y="7501"/>
                    <a:pt x="191" y="7524"/>
                    <a:pt x="190" y="7551"/>
                  </a:cubicBezTo>
                  <a:close/>
                  <a:moveTo>
                    <a:pt x="176" y="8652"/>
                  </a:moveTo>
                  <a:lnTo>
                    <a:pt x="176" y="8652"/>
                  </a:lnTo>
                  <a:cubicBezTo>
                    <a:pt x="176" y="8679"/>
                    <a:pt x="153" y="8701"/>
                    <a:pt x="125" y="8701"/>
                  </a:cubicBezTo>
                  <a:cubicBezTo>
                    <a:pt x="98" y="8700"/>
                    <a:pt x="76" y="8677"/>
                    <a:pt x="76" y="8650"/>
                  </a:cubicBezTo>
                  <a:lnTo>
                    <a:pt x="76" y="8650"/>
                  </a:lnTo>
                  <a:cubicBezTo>
                    <a:pt x="77" y="8622"/>
                    <a:pt x="100" y="8600"/>
                    <a:pt x="127" y="8601"/>
                  </a:cubicBezTo>
                  <a:cubicBezTo>
                    <a:pt x="155" y="8601"/>
                    <a:pt x="177" y="8624"/>
                    <a:pt x="176" y="8652"/>
                  </a:cubicBezTo>
                  <a:close/>
                  <a:moveTo>
                    <a:pt x="171" y="9051"/>
                  </a:moveTo>
                  <a:lnTo>
                    <a:pt x="163" y="9751"/>
                  </a:lnTo>
                  <a:cubicBezTo>
                    <a:pt x="162" y="9779"/>
                    <a:pt x="140" y="9801"/>
                    <a:pt x="112" y="9801"/>
                  </a:cubicBezTo>
                  <a:cubicBezTo>
                    <a:pt x="84" y="9800"/>
                    <a:pt x="62" y="9778"/>
                    <a:pt x="63" y="9750"/>
                  </a:cubicBezTo>
                  <a:lnTo>
                    <a:pt x="71" y="9050"/>
                  </a:lnTo>
                  <a:cubicBezTo>
                    <a:pt x="72" y="9022"/>
                    <a:pt x="94" y="9000"/>
                    <a:pt x="122" y="9001"/>
                  </a:cubicBezTo>
                  <a:cubicBezTo>
                    <a:pt x="150" y="9001"/>
                    <a:pt x="172" y="9024"/>
                    <a:pt x="171" y="9051"/>
                  </a:cubicBezTo>
                  <a:close/>
                  <a:moveTo>
                    <a:pt x="158" y="10152"/>
                  </a:moveTo>
                  <a:lnTo>
                    <a:pt x="158" y="10152"/>
                  </a:lnTo>
                  <a:cubicBezTo>
                    <a:pt x="157" y="10179"/>
                    <a:pt x="134" y="10201"/>
                    <a:pt x="107" y="10201"/>
                  </a:cubicBezTo>
                  <a:cubicBezTo>
                    <a:pt x="79" y="10200"/>
                    <a:pt x="57" y="10177"/>
                    <a:pt x="58" y="10150"/>
                  </a:cubicBezTo>
                  <a:lnTo>
                    <a:pt x="58" y="10150"/>
                  </a:lnTo>
                  <a:cubicBezTo>
                    <a:pt x="58" y="10122"/>
                    <a:pt x="81" y="10100"/>
                    <a:pt x="108" y="10101"/>
                  </a:cubicBezTo>
                  <a:cubicBezTo>
                    <a:pt x="136" y="10101"/>
                    <a:pt x="158" y="10124"/>
                    <a:pt x="158" y="10152"/>
                  </a:cubicBezTo>
                  <a:close/>
                  <a:moveTo>
                    <a:pt x="152" y="10551"/>
                  </a:moveTo>
                  <a:lnTo>
                    <a:pt x="144" y="11251"/>
                  </a:lnTo>
                  <a:cubicBezTo>
                    <a:pt x="143" y="11279"/>
                    <a:pt x="121" y="11301"/>
                    <a:pt x="93" y="11301"/>
                  </a:cubicBezTo>
                  <a:cubicBezTo>
                    <a:pt x="65" y="11300"/>
                    <a:pt x="43" y="11278"/>
                    <a:pt x="44" y="11250"/>
                  </a:cubicBezTo>
                  <a:lnTo>
                    <a:pt x="52" y="10550"/>
                  </a:lnTo>
                  <a:cubicBezTo>
                    <a:pt x="53" y="10522"/>
                    <a:pt x="75" y="10500"/>
                    <a:pt x="103" y="10501"/>
                  </a:cubicBezTo>
                  <a:cubicBezTo>
                    <a:pt x="131" y="10501"/>
                    <a:pt x="153" y="10524"/>
                    <a:pt x="152" y="10551"/>
                  </a:cubicBezTo>
                  <a:close/>
                  <a:moveTo>
                    <a:pt x="139" y="11652"/>
                  </a:moveTo>
                  <a:lnTo>
                    <a:pt x="139" y="11652"/>
                  </a:lnTo>
                  <a:cubicBezTo>
                    <a:pt x="138" y="11679"/>
                    <a:pt x="115" y="11701"/>
                    <a:pt x="88" y="11701"/>
                  </a:cubicBezTo>
                  <a:cubicBezTo>
                    <a:pt x="60" y="11700"/>
                    <a:pt x="38" y="11677"/>
                    <a:pt x="39" y="11650"/>
                  </a:cubicBezTo>
                  <a:lnTo>
                    <a:pt x="39" y="11650"/>
                  </a:lnTo>
                  <a:cubicBezTo>
                    <a:pt x="39" y="11622"/>
                    <a:pt x="62" y="11600"/>
                    <a:pt x="90" y="11601"/>
                  </a:cubicBezTo>
                  <a:cubicBezTo>
                    <a:pt x="117" y="11601"/>
                    <a:pt x="139" y="11624"/>
                    <a:pt x="139" y="11652"/>
                  </a:cubicBezTo>
                  <a:close/>
                  <a:moveTo>
                    <a:pt x="134" y="12051"/>
                  </a:moveTo>
                  <a:lnTo>
                    <a:pt x="125" y="12751"/>
                  </a:lnTo>
                  <a:cubicBezTo>
                    <a:pt x="124" y="12779"/>
                    <a:pt x="102" y="12801"/>
                    <a:pt x="74" y="12801"/>
                  </a:cubicBezTo>
                  <a:cubicBezTo>
                    <a:pt x="47" y="12800"/>
                    <a:pt x="24" y="12778"/>
                    <a:pt x="25" y="12750"/>
                  </a:cubicBezTo>
                  <a:lnTo>
                    <a:pt x="34" y="12050"/>
                  </a:lnTo>
                  <a:cubicBezTo>
                    <a:pt x="34" y="12022"/>
                    <a:pt x="57" y="12000"/>
                    <a:pt x="84" y="12001"/>
                  </a:cubicBezTo>
                  <a:cubicBezTo>
                    <a:pt x="112" y="12001"/>
                    <a:pt x="134" y="12024"/>
                    <a:pt x="134" y="12051"/>
                  </a:cubicBezTo>
                  <a:close/>
                  <a:moveTo>
                    <a:pt x="120" y="13152"/>
                  </a:moveTo>
                  <a:lnTo>
                    <a:pt x="120" y="13152"/>
                  </a:lnTo>
                  <a:cubicBezTo>
                    <a:pt x="119" y="13179"/>
                    <a:pt x="96" y="13201"/>
                    <a:pt x="69" y="13201"/>
                  </a:cubicBezTo>
                  <a:cubicBezTo>
                    <a:pt x="41" y="13200"/>
                    <a:pt x="19" y="13177"/>
                    <a:pt x="20" y="13150"/>
                  </a:cubicBezTo>
                  <a:lnTo>
                    <a:pt x="20" y="13150"/>
                  </a:lnTo>
                  <a:cubicBezTo>
                    <a:pt x="20" y="13122"/>
                    <a:pt x="43" y="13100"/>
                    <a:pt x="71" y="13101"/>
                  </a:cubicBezTo>
                  <a:cubicBezTo>
                    <a:pt x="98" y="13101"/>
                    <a:pt x="120" y="13124"/>
                    <a:pt x="120" y="13152"/>
                  </a:cubicBezTo>
                  <a:close/>
                  <a:moveTo>
                    <a:pt x="115" y="13551"/>
                  </a:moveTo>
                  <a:lnTo>
                    <a:pt x="106" y="14251"/>
                  </a:lnTo>
                  <a:cubicBezTo>
                    <a:pt x="106" y="14279"/>
                    <a:pt x="83" y="14301"/>
                    <a:pt x="55" y="14301"/>
                  </a:cubicBezTo>
                  <a:cubicBezTo>
                    <a:pt x="28" y="14300"/>
                    <a:pt x="6" y="14278"/>
                    <a:pt x="6" y="14250"/>
                  </a:cubicBezTo>
                  <a:lnTo>
                    <a:pt x="15" y="13550"/>
                  </a:lnTo>
                  <a:cubicBezTo>
                    <a:pt x="15" y="13522"/>
                    <a:pt x="38" y="13500"/>
                    <a:pt x="65" y="13501"/>
                  </a:cubicBezTo>
                  <a:cubicBezTo>
                    <a:pt x="93" y="13501"/>
                    <a:pt x="115" y="13524"/>
                    <a:pt x="115" y="13551"/>
                  </a:cubicBezTo>
                  <a:close/>
                  <a:moveTo>
                    <a:pt x="101" y="14652"/>
                  </a:moveTo>
                  <a:lnTo>
                    <a:pt x="101" y="14652"/>
                  </a:lnTo>
                  <a:cubicBezTo>
                    <a:pt x="100" y="14679"/>
                    <a:pt x="77" y="14701"/>
                    <a:pt x="50" y="14701"/>
                  </a:cubicBezTo>
                  <a:cubicBezTo>
                    <a:pt x="22" y="14700"/>
                    <a:pt x="0" y="14677"/>
                    <a:pt x="1" y="14650"/>
                  </a:cubicBezTo>
                  <a:lnTo>
                    <a:pt x="1" y="14650"/>
                  </a:lnTo>
                  <a:cubicBezTo>
                    <a:pt x="1" y="14622"/>
                    <a:pt x="24" y="14600"/>
                    <a:pt x="52" y="14601"/>
                  </a:cubicBezTo>
                  <a:cubicBezTo>
                    <a:pt x="79" y="14601"/>
                    <a:pt x="101" y="14624"/>
                    <a:pt x="101" y="1465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2930799" name="Oval 111"/>
            <p:cNvSpPr>
              <a:spLocks noChangeArrowheads="1"/>
            </p:cNvSpPr>
            <p:nvPr/>
          </p:nvSpPr>
          <p:spPr bwMode="auto">
            <a:xfrm>
              <a:off x="1380" y="2090"/>
              <a:ext cx="488" cy="60"/>
            </a:xfrm>
            <a:prstGeom prst="ellipse">
              <a:avLst/>
            </a:prstGeom>
            <a:noFill/>
            <a:ln w="9525">
              <a:solidFill>
                <a:schemeClr val="tx1"/>
              </a:solidFill>
              <a:round/>
              <a:headEnd/>
              <a:tailEnd/>
            </a:ln>
            <a:effectLst/>
          </p:spPr>
          <p:txBody>
            <a:bodyPr wrap="none" anchor="ctr"/>
            <a:lstStyle/>
            <a:p>
              <a:endParaRPr lang="en-US"/>
            </a:p>
          </p:txBody>
        </p:sp>
        <p:sp>
          <p:nvSpPr>
            <p:cNvPr id="2930800" name="Text Box 112"/>
            <p:cNvSpPr txBox="1">
              <a:spLocks noChangeArrowheads="1"/>
            </p:cNvSpPr>
            <p:nvPr/>
          </p:nvSpPr>
          <p:spPr bwMode="auto">
            <a:xfrm rot="16200000">
              <a:off x="1945" y="1576"/>
              <a:ext cx="411" cy="121"/>
            </a:xfrm>
            <a:prstGeom prst="rect">
              <a:avLst/>
            </a:prstGeom>
            <a:solidFill>
              <a:schemeClr val="bg1"/>
            </a:solidFill>
            <a:ln w="9525">
              <a:solidFill>
                <a:schemeClr val="tx1"/>
              </a:solidFill>
              <a:miter lim="800000"/>
              <a:headEnd/>
              <a:tailEnd/>
            </a:ln>
            <a:effectLst/>
          </p:spPr>
          <p:txBody>
            <a:bodyPr lIns="8206" tIns="0" rIns="8206" bIns="0">
              <a:spAutoFit/>
            </a:bodyPr>
            <a:lstStyle/>
            <a:p>
              <a:pPr algn="ctr" defTabSz="820738"/>
              <a:r>
                <a:rPr lang="en-US" sz="1100" b="0"/>
                <a:t>Prefilter</a:t>
              </a:r>
            </a:p>
          </p:txBody>
        </p:sp>
        <p:sp>
          <p:nvSpPr>
            <p:cNvPr id="2930801" name="Line 113"/>
            <p:cNvSpPr>
              <a:spLocks noChangeShapeType="1"/>
            </p:cNvSpPr>
            <p:nvPr/>
          </p:nvSpPr>
          <p:spPr bwMode="auto">
            <a:xfrm>
              <a:off x="2462" y="929"/>
              <a:ext cx="117" cy="117"/>
            </a:xfrm>
            <a:prstGeom prst="line">
              <a:avLst/>
            </a:prstGeom>
            <a:noFill/>
            <a:ln w="57150">
              <a:solidFill>
                <a:srgbClr val="000000"/>
              </a:solidFill>
              <a:round/>
              <a:headEnd type="none" w="sm" len="sm"/>
              <a:tailEnd type="none" w="sm" len="sm"/>
            </a:ln>
            <a:effectLst/>
          </p:spPr>
          <p:txBody>
            <a:bodyPr/>
            <a:lstStyle/>
            <a:p>
              <a:endParaRPr lang="en-US"/>
            </a:p>
          </p:txBody>
        </p:sp>
        <p:sp>
          <p:nvSpPr>
            <p:cNvPr id="2930802" name="Text Box 114"/>
            <p:cNvSpPr txBox="1">
              <a:spLocks noChangeArrowheads="1"/>
            </p:cNvSpPr>
            <p:nvPr/>
          </p:nvSpPr>
          <p:spPr bwMode="auto">
            <a:xfrm>
              <a:off x="430" y="2325"/>
              <a:ext cx="751" cy="212"/>
            </a:xfrm>
            <a:prstGeom prst="rect">
              <a:avLst/>
            </a:prstGeom>
            <a:noFill/>
            <a:ln w="9525">
              <a:noFill/>
              <a:miter lim="800000"/>
              <a:headEnd/>
              <a:tailEnd/>
            </a:ln>
            <a:effectLst/>
          </p:spPr>
          <p:txBody>
            <a:bodyPr wrap="none" lIns="82058" tIns="41029" rIns="82058" bIns="41029">
              <a:spAutoFit/>
            </a:bodyPr>
            <a:lstStyle/>
            <a:p>
              <a:pPr algn="r" eaLnBrk="1" hangingPunct="1"/>
              <a:r>
                <a:rPr lang="en-US" sz="1400" b="0"/>
                <a:t>OPD=d</a:t>
              </a:r>
              <a:r>
                <a:rPr lang="en-US" sz="1400" b="0" baseline="-25000"/>
                <a:t>2</a:t>
              </a:r>
              <a:r>
                <a:rPr lang="en-US" sz="1400" b="0"/>
                <a:t>-d</a:t>
              </a:r>
              <a:r>
                <a:rPr lang="en-US" sz="1400" b="0" baseline="-25000"/>
                <a:t>1</a:t>
              </a:r>
            </a:p>
          </p:txBody>
        </p:sp>
        <p:sp>
          <p:nvSpPr>
            <p:cNvPr id="2930803" name="Text Box 115"/>
            <p:cNvSpPr txBox="1">
              <a:spLocks noChangeArrowheads="1"/>
            </p:cNvSpPr>
            <p:nvPr/>
          </p:nvSpPr>
          <p:spPr bwMode="auto">
            <a:xfrm>
              <a:off x="19" y="924"/>
              <a:ext cx="1082" cy="385"/>
            </a:xfrm>
            <a:prstGeom prst="rect">
              <a:avLst/>
            </a:prstGeom>
            <a:noFill/>
            <a:ln w="9525">
              <a:noFill/>
              <a:miter lim="800000"/>
              <a:headEnd/>
              <a:tailEnd/>
            </a:ln>
            <a:effectLst/>
          </p:spPr>
          <p:txBody>
            <a:bodyPr wrap="none" lIns="82058" tIns="41029" rIns="82058" bIns="41029">
              <a:spAutoFit/>
            </a:bodyPr>
            <a:lstStyle/>
            <a:p>
              <a:pPr eaLnBrk="1" hangingPunct="1"/>
              <a:r>
                <a:rPr lang="en-US" sz="1800" b="0" u="sng"/>
                <a:t>Simplest OAL</a:t>
              </a:r>
            </a:p>
            <a:p>
              <a:pPr eaLnBrk="1" hangingPunct="1"/>
              <a:r>
                <a:rPr lang="en-US" sz="1200" b="0"/>
                <a:t>(Not the IIP config)</a:t>
              </a:r>
            </a:p>
          </p:txBody>
        </p:sp>
      </p:grpSp>
      <p:sp>
        <p:nvSpPr>
          <p:cNvPr id="2930804" name="Text Box 116"/>
          <p:cNvSpPr txBox="1">
            <a:spLocks noChangeArrowheads="1"/>
          </p:cNvSpPr>
          <p:nvPr/>
        </p:nvSpPr>
        <p:spPr bwMode="auto">
          <a:xfrm>
            <a:off x="6415088" y="3413125"/>
            <a:ext cx="768350" cy="153988"/>
          </a:xfrm>
          <a:prstGeom prst="rect">
            <a:avLst/>
          </a:prstGeom>
          <a:solidFill>
            <a:schemeClr val="bg1"/>
          </a:solidFill>
          <a:ln w="9525">
            <a:noFill/>
            <a:miter lim="800000"/>
            <a:headEnd/>
            <a:tailEnd/>
          </a:ln>
          <a:effectLst/>
        </p:spPr>
        <p:txBody>
          <a:bodyPr wrap="none" lIns="0" tIns="0" rIns="0" bIns="0" anchor="b"/>
          <a:lstStyle/>
          <a:p>
            <a:pPr algn="r" eaLnBrk="1" hangingPunct="1"/>
            <a:r>
              <a:rPr lang="en-US" sz="1300" b="0"/>
              <a:t>Frequency</a:t>
            </a:r>
          </a:p>
        </p:txBody>
      </p:sp>
      <p:sp>
        <p:nvSpPr>
          <p:cNvPr id="2930805" name="Rectangle 117"/>
          <p:cNvSpPr>
            <a:spLocks noChangeArrowheads="1"/>
          </p:cNvSpPr>
          <p:nvPr/>
        </p:nvSpPr>
        <p:spPr bwMode="auto">
          <a:xfrm>
            <a:off x="5549900" y="1371600"/>
            <a:ext cx="1536700" cy="660400"/>
          </a:xfrm>
          <a:prstGeom prst="rect">
            <a:avLst/>
          </a:prstGeom>
          <a:solidFill>
            <a:schemeClr val="bg1"/>
          </a:solidFill>
          <a:ln w="9525">
            <a:noFill/>
            <a:miter lim="800000"/>
            <a:headEnd/>
            <a:tailEnd/>
          </a:ln>
          <a:effectLst/>
        </p:spPr>
        <p:txBody>
          <a:bodyPr wrap="none" anchor="ctr"/>
          <a:lstStyle/>
          <a:p>
            <a:endParaRPr lang="en-US"/>
          </a:p>
        </p:txBody>
      </p:sp>
      <p:sp>
        <p:nvSpPr>
          <p:cNvPr id="2930807" name="Rectangle 119"/>
          <p:cNvSpPr>
            <a:spLocks noChangeArrowheads="1"/>
          </p:cNvSpPr>
          <p:nvPr/>
        </p:nvSpPr>
        <p:spPr bwMode="auto">
          <a:xfrm>
            <a:off x="8134350" y="6400800"/>
            <a:ext cx="177800" cy="273050"/>
          </a:xfrm>
          <a:prstGeom prst="rect">
            <a:avLst/>
          </a:prstGeom>
          <a:solidFill>
            <a:schemeClr val="bg1"/>
          </a:solidFill>
          <a:ln w="9525">
            <a:noFill/>
            <a:miter lim="800000"/>
            <a:headEnd/>
            <a:tailEnd/>
          </a:ln>
          <a:effectLst/>
        </p:spPr>
        <p:txBody>
          <a:bodyPr wrap="none" anchor="ctr"/>
          <a:lstStyle/>
          <a:p>
            <a:endParaRPr lang="en-US"/>
          </a:p>
        </p:txBody>
      </p:sp>
      <p:sp>
        <p:nvSpPr>
          <p:cNvPr id="2930808" name="Rectangle 120"/>
          <p:cNvSpPr>
            <a:spLocks noChangeArrowheads="1"/>
          </p:cNvSpPr>
          <p:nvPr/>
        </p:nvSpPr>
        <p:spPr bwMode="auto">
          <a:xfrm>
            <a:off x="6080125" y="6426200"/>
            <a:ext cx="2886075" cy="250825"/>
          </a:xfrm>
          <a:prstGeom prst="rect">
            <a:avLst/>
          </a:prstGeom>
          <a:noFill/>
          <a:ln w="9525">
            <a:noFill/>
            <a:miter lim="800000"/>
            <a:headEnd/>
            <a:tailEnd/>
          </a:ln>
          <a:effectLst/>
        </p:spPr>
        <p:txBody>
          <a:bodyPr lIns="82058" tIns="41029" rIns="82058" bIns="41029" anchor="ctr">
            <a:spAutoFit/>
          </a:bodyPr>
          <a:lstStyle/>
          <a:p>
            <a:pPr defTabSz="820738" eaLnBrk="1" hangingPunct="1"/>
            <a:r>
              <a:rPr lang="en-US" sz="1100" b="0" i="1" dirty="0" err="1">
                <a:latin typeface="Symbol" pitchFamily="18" charset="2"/>
              </a:rPr>
              <a:t>Df</a:t>
            </a:r>
            <a:r>
              <a:rPr lang="en-US" sz="1100" b="0" i="1" dirty="0"/>
              <a:t> </a:t>
            </a:r>
            <a:r>
              <a:rPr lang="en-US" sz="1100" b="0" dirty="0"/>
              <a:t>= phase shift as fraction of </a:t>
            </a:r>
            <a:r>
              <a:rPr lang="en-US" sz="1100" b="0" dirty="0" err="1"/>
              <a:t>OACF</a:t>
            </a:r>
            <a:r>
              <a:rPr lang="en-US" sz="1100" b="0" dirty="0"/>
              <a:t> cycle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8098" name="Rectangle 2"/>
          <p:cNvSpPr>
            <a:spLocks noGrp="1" noChangeArrowheads="1"/>
          </p:cNvSpPr>
          <p:nvPr>
            <p:ph type="title"/>
          </p:nvPr>
        </p:nvSpPr>
        <p:spPr bwMode="auto">
          <a:xfrm>
            <a:off x="1184275" y="147638"/>
            <a:ext cx="6861175" cy="88265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i="1"/>
              <a:t>Ball </a:t>
            </a:r>
            <a:r>
              <a:rPr lang="en-US" sz="2000"/>
              <a:t>Space-based OA Radiometric Performance Model –</a:t>
            </a:r>
            <a:br>
              <a:rPr lang="en-US" sz="2000"/>
            </a:br>
            <a:r>
              <a:rPr lang="en-US" sz="2000"/>
              <a:t>Model Parameters Using : Realistic Components and Atmosphere</a:t>
            </a:r>
          </a:p>
        </p:txBody>
      </p:sp>
      <p:sp>
        <p:nvSpPr>
          <p:cNvPr id="2948099" name="Text Box 3"/>
          <p:cNvSpPr txBox="1">
            <a:spLocks noChangeArrowheads="1"/>
          </p:cNvSpPr>
          <p:nvPr/>
        </p:nvSpPr>
        <p:spPr bwMode="auto">
          <a:xfrm>
            <a:off x="241300" y="1836738"/>
            <a:ext cx="4665663" cy="3163887"/>
          </a:xfrm>
          <a:prstGeom prst="rect">
            <a:avLst/>
          </a:prstGeom>
          <a:noFill/>
          <a:ln w="28575">
            <a:solidFill>
              <a:schemeClr val="tx1"/>
            </a:solidFill>
            <a:miter lim="800000"/>
            <a:headEnd/>
            <a:tailEnd/>
          </a:ln>
          <a:effectLst/>
        </p:spPr>
        <p:txBody>
          <a:bodyPr>
            <a:spAutoFit/>
          </a:bodyPr>
          <a:lstStyle/>
          <a:p>
            <a:pPr lvl="3"/>
            <a:r>
              <a:rPr lang="en-US" sz="1000" i="1"/>
              <a:t>           </a:t>
            </a:r>
            <a:r>
              <a:rPr lang="en-US" sz="1000" i="1" u="sng"/>
              <a:t>LEO Parameters	          WB-57 Parameters</a:t>
            </a:r>
          </a:p>
          <a:p>
            <a:pPr lvl="3"/>
            <a:endParaRPr lang="en-US" sz="1000" i="1"/>
          </a:p>
          <a:p>
            <a:pPr>
              <a:lnSpc>
                <a:spcPct val="120000"/>
              </a:lnSpc>
            </a:pPr>
            <a:r>
              <a:rPr lang="en-US" sz="1000"/>
              <a:t>Wavelength	          	355 nm, 532 nm           355 nm, 532 nm</a:t>
            </a:r>
          </a:p>
          <a:p>
            <a:pPr>
              <a:lnSpc>
                <a:spcPct val="120000"/>
              </a:lnSpc>
            </a:pPr>
            <a:r>
              <a:rPr lang="en-US" sz="1000"/>
              <a:t>Pulse Energy	          	550 mJ 	            30 mJ</a:t>
            </a:r>
            <a:r>
              <a:rPr lang="en-US" sz="1000" b="0"/>
              <a:t>,    </a:t>
            </a:r>
            <a:r>
              <a:rPr lang="en-US" sz="1000"/>
              <a:t>20 mJ</a:t>
            </a:r>
          </a:p>
          <a:p>
            <a:pPr>
              <a:lnSpc>
                <a:spcPct val="120000"/>
              </a:lnSpc>
            </a:pPr>
            <a:r>
              <a:rPr lang="en-US" sz="1000"/>
              <a:t>Pulse rate	          	50 Hz	            200 Hz</a:t>
            </a:r>
          </a:p>
          <a:p>
            <a:pPr>
              <a:lnSpc>
                <a:spcPct val="120000"/>
              </a:lnSpc>
            </a:pPr>
            <a:r>
              <a:rPr lang="en-US" sz="1000"/>
              <a:t>Receiver diameter	1m (single beam)        310 mm</a:t>
            </a:r>
          </a:p>
          <a:p>
            <a:pPr>
              <a:lnSpc>
                <a:spcPct val="120000"/>
              </a:lnSpc>
            </a:pPr>
            <a:r>
              <a:rPr lang="en-US" sz="1000"/>
              <a:t>LOS angle with vertical        	45</a:t>
            </a:r>
            <a:r>
              <a:rPr lang="en-US" sz="1000" baseline="30000"/>
              <a:t>0</a:t>
            </a:r>
            <a:r>
              <a:rPr lang="en-US" sz="1000"/>
              <a:t>	            45</a:t>
            </a:r>
            <a:r>
              <a:rPr lang="en-US" sz="1000">
                <a:cs typeface="Arial" charset="0"/>
              </a:rPr>
              <a:t>°</a:t>
            </a:r>
            <a:r>
              <a:rPr lang="en-US" sz="1000" baseline="30000"/>
              <a:t>	</a:t>
            </a:r>
            <a:r>
              <a:rPr lang="en-US" sz="1000"/>
              <a:t>            </a:t>
            </a:r>
          </a:p>
          <a:p>
            <a:pPr>
              <a:lnSpc>
                <a:spcPct val="120000"/>
              </a:lnSpc>
            </a:pPr>
            <a:r>
              <a:rPr lang="en-US" sz="1000"/>
              <a:t>Vector crossing angle         	90</a:t>
            </a:r>
            <a:r>
              <a:rPr lang="en-US" sz="1000" baseline="30000"/>
              <a:t>0</a:t>
            </a:r>
            <a:r>
              <a:rPr lang="en-US" sz="1000"/>
              <a:t>	            single LOS</a:t>
            </a:r>
            <a:endParaRPr lang="en-US" sz="1000" baseline="30000"/>
          </a:p>
          <a:p>
            <a:pPr>
              <a:lnSpc>
                <a:spcPct val="120000"/>
              </a:lnSpc>
            </a:pPr>
            <a:r>
              <a:rPr lang="en-US" sz="1000"/>
              <a:t>Horizontal resolution*          	70 km (500 shots) ~10 km (33 s, 6600 shots)</a:t>
            </a:r>
          </a:p>
          <a:p>
            <a:pPr>
              <a:lnSpc>
                <a:spcPct val="120000"/>
              </a:lnSpc>
            </a:pPr>
            <a:r>
              <a:rPr lang="en-US" sz="1000"/>
              <a:t>System transmission          	0.35	            0.35</a:t>
            </a:r>
          </a:p>
          <a:p>
            <a:pPr>
              <a:lnSpc>
                <a:spcPct val="120000"/>
              </a:lnSpc>
            </a:pPr>
            <a:r>
              <a:rPr lang="en-US" sz="1000"/>
              <a:t>Alignment error	5 </a:t>
            </a:r>
            <a:r>
              <a:rPr lang="en-US" sz="1000">
                <a:latin typeface="Symbol" pitchFamily="18" charset="2"/>
              </a:rPr>
              <a:t>m</a:t>
            </a:r>
            <a:r>
              <a:rPr lang="en-US" sz="1000"/>
              <a:t>R average                15 </a:t>
            </a:r>
            <a:r>
              <a:rPr lang="en-US" sz="1000">
                <a:latin typeface="Symbol" pitchFamily="18" charset="2"/>
              </a:rPr>
              <a:t>m</a:t>
            </a:r>
            <a:r>
              <a:rPr lang="en-US" sz="1000"/>
              <a:t>R </a:t>
            </a:r>
          </a:p>
          <a:p>
            <a:pPr>
              <a:lnSpc>
                <a:spcPct val="120000"/>
              </a:lnSpc>
            </a:pPr>
            <a:r>
              <a:rPr lang="en-US" sz="1000"/>
              <a:t>Background bandwidth        	35 pm                            50 pm</a:t>
            </a:r>
          </a:p>
          <a:p>
            <a:pPr>
              <a:lnSpc>
                <a:spcPct val="120000"/>
              </a:lnSpc>
            </a:pPr>
            <a:r>
              <a:rPr lang="en-US" sz="1000"/>
              <a:t>System altitude	400 km                          top of plot profile</a:t>
            </a:r>
          </a:p>
          <a:p>
            <a:pPr>
              <a:lnSpc>
                <a:spcPct val="120000"/>
              </a:lnSpc>
            </a:pPr>
            <a:r>
              <a:rPr lang="en-US" sz="1000"/>
              <a:t>Vertical resolution	0-2 km,  250m               100m (15m recorded)</a:t>
            </a:r>
          </a:p>
          <a:p>
            <a:pPr>
              <a:lnSpc>
                <a:spcPct val="120000"/>
              </a:lnSpc>
            </a:pPr>
            <a:r>
              <a:rPr lang="en-US" sz="1000"/>
              <a:t>		2-12 km, 500m</a:t>
            </a:r>
          </a:p>
          <a:p>
            <a:pPr>
              <a:lnSpc>
                <a:spcPct val="120000"/>
              </a:lnSpc>
            </a:pPr>
            <a:r>
              <a:rPr lang="en-US" sz="1000"/>
              <a:t>		12-20 km, 1 km</a:t>
            </a:r>
          </a:p>
          <a:p>
            <a:pPr>
              <a:lnSpc>
                <a:spcPct val="120000"/>
              </a:lnSpc>
            </a:pPr>
            <a:r>
              <a:rPr lang="en-US" sz="1000"/>
              <a:t>Phenomenology      	CALIPSO model           CALIPSO model   </a:t>
            </a:r>
          </a:p>
        </p:txBody>
      </p:sp>
      <p:sp>
        <p:nvSpPr>
          <p:cNvPr id="2948100" name="Rectangle 4"/>
          <p:cNvSpPr>
            <a:spLocks noChangeArrowheads="1"/>
          </p:cNvSpPr>
          <p:nvPr/>
        </p:nvSpPr>
        <p:spPr bwMode="auto">
          <a:xfrm>
            <a:off x="5108575" y="5480050"/>
            <a:ext cx="4035425" cy="1092200"/>
          </a:xfrm>
          <a:prstGeom prst="rect">
            <a:avLst/>
          </a:prstGeom>
          <a:noFill/>
          <a:ln w="9525">
            <a:noFill/>
            <a:miter lim="800000"/>
            <a:headEnd/>
            <a:tailEnd/>
          </a:ln>
          <a:effectLst/>
        </p:spPr>
        <p:txBody>
          <a:bodyPr>
            <a:spAutoFit/>
          </a:bodyPr>
          <a:lstStyle/>
          <a:p>
            <a:r>
              <a:rPr lang="en-US" sz="1400">
                <a:latin typeface="Symbol" pitchFamily="18" charset="2"/>
              </a:rPr>
              <a:t>l</a:t>
            </a:r>
            <a:r>
              <a:rPr lang="en-US" sz="1400"/>
              <a:t>-scaled validated CALIPSO Backscatter model used. (</a:t>
            </a:r>
            <a:r>
              <a:rPr lang="en-US" sz="1400">
                <a:latin typeface="Symbol" pitchFamily="18" charset="2"/>
              </a:rPr>
              <a:t>l</a:t>
            </a:r>
            <a:r>
              <a:rPr lang="en-US" sz="1400" baseline="30000"/>
              <a:t>-4</a:t>
            </a:r>
            <a:r>
              <a:rPr lang="en-US" sz="1400"/>
              <a:t> molecular, </a:t>
            </a:r>
            <a:r>
              <a:rPr lang="en-US" sz="1400">
                <a:latin typeface="Symbol" pitchFamily="18" charset="2"/>
              </a:rPr>
              <a:t>l</a:t>
            </a:r>
            <a:r>
              <a:rPr lang="en-US" sz="1400" baseline="30000"/>
              <a:t>-1.2</a:t>
            </a:r>
            <a:r>
              <a:rPr lang="en-US" sz="1400"/>
              <a:t> aerosol)</a:t>
            </a:r>
          </a:p>
          <a:p>
            <a:pPr>
              <a:lnSpc>
                <a:spcPct val="70000"/>
              </a:lnSpc>
            </a:pPr>
            <a:endParaRPr lang="en-US" sz="1400"/>
          </a:p>
          <a:p>
            <a:r>
              <a:rPr lang="en-US" sz="1400" i="1"/>
              <a:t>Model calculations validated against short range POC measurements.</a:t>
            </a:r>
          </a:p>
        </p:txBody>
      </p:sp>
      <p:grpSp>
        <p:nvGrpSpPr>
          <p:cNvPr id="2948102" name="Group 6"/>
          <p:cNvGrpSpPr>
            <a:grpSpLocks/>
          </p:cNvGrpSpPr>
          <p:nvPr/>
        </p:nvGrpSpPr>
        <p:grpSpPr bwMode="auto">
          <a:xfrm>
            <a:off x="4846638" y="1265238"/>
            <a:ext cx="4297362" cy="4086225"/>
            <a:chOff x="3053" y="803"/>
            <a:chExt cx="2707" cy="2574"/>
          </a:xfrm>
        </p:grpSpPr>
        <p:pic>
          <p:nvPicPr>
            <p:cNvPr id="2948103" name="Picture 7"/>
            <p:cNvPicPr>
              <a:picLocks noChangeAspect="1" noChangeArrowheads="1"/>
            </p:cNvPicPr>
            <p:nvPr/>
          </p:nvPicPr>
          <p:blipFill>
            <a:blip r:embed="rId3" cstate="print"/>
            <a:srcRect/>
            <a:stretch>
              <a:fillRect/>
            </a:stretch>
          </p:blipFill>
          <p:spPr bwMode="auto">
            <a:xfrm>
              <a:off x="3053" y="803"/>
              <a:ext cx="2707" cy="2573"/>
            </a:xfrm>
            <a:prstGeom prst="rect">
              <a:avLst/>
            </a:prstGeom>
            <a:noFill/>
            <a:ln w="9525">
              <a:noFill/>
              <a:miter lim="800000"/>
              <a:headEnd/>
              <a:tailEnd/>
            </a:ln>
          </p:spPr>
        </p:pic>
        <p:sp>
          <p:nvSpPr>
            <p:cNvPr id="2948104" name="Text Box 8"/>
            <p:cNvSpPr txBox="1">
              <a:spLocks noChangeArrowheads="1"/>
            </p:cNvSpPr>
            <p:nvPr/>
          </p:nvSpPr>
          <p:spPr bwMode="auto">
            <a:xfrm>
              <a:off x="3220" y="3185"/>
              <a:ext cx="2418" cy="192"/>
            </a:xfrm>
            <a:prstGeom prst="rect">
              <a:avLst/>
            </a:prstGeom>
            <a:solidFill>
              <a:schemeClr val="bg1"/>
            </a:solidFill>
            <a:ln w="9525">
              <a:noFill/>
              <a:miter lim="800000"/>
              <a:headEnd/>
              <a:tailEnd/>
            </a:ln>
            <a:effectLst/>
          </p:spPr>
          <p:txBody>
            <a:bodyPr wrap="none">
              <a:spAutoFit/>
            </a:bodyPr>
            <a:lstStyle/>
            <a:p>
              <a:r>
                <a:rPr lang="en-US" sz="1400">
                  <a:latin typeface="Arial Narrow" pitchFamily="34" charset="0"/>
                </a:rPr>
                <a:t>Volume backscatter cross section at 355 nm (m</a:t>
              </a:r>
              <a:r>
                <a:rPr lang="en-US" sz="1400" baseline="30000">
                  <a:latin typeface="Arial Narrow" pitchFamily="34" charset="0"/>
                </a:rPr>
                <a:t>-1</a:t>
              </a:r>
              <a:r>
                <a:rPr lang="en-US" sz="1400">
                  <a:latin typeface="Arial Narrow" pitchFamily="34" charset="0"/>
                </a:rPr>
                <a:t>sr</a:t>
              </a:r>
              <a:r>
                <a:rPr lang="en-US" sz="1400" baseline="30000">
                  <a:latin typeface="Arial Narrow" pitchFamily="34" charset="0"/>
                </a:rPr>
                <a:t>-1</a:t>
              </a:r>
              <a:r>
                <a:rPr lang="en-US" sz="1400">
                  <a:latin typeface="Arial Narrow" pitchFamily="34" charset="0"/>
                </a:rPr>
                <a:t>)</a:t>
              </a:r>
            </a:p>
          </p:txBody>
        </p:sp>
        <p:sp>
          <p:nvSpPr>
            <p:cNvPr id="2948105" name="Text Box 9"/>
            <p:cNvSpPr txBox="1">
              <a:spLocks noChangeArrowheads="1"/>
            </p:cNvSpPr>
            <p:nvPr/>
          </p:nvSpPr>
          <p:spPr bwMode="auto">
            <a:xfrm rot="16200000">
              <a:off x="2810" y="1969"/>
              <a:ext cx="798" cy="134"/>
            </a:xfrm>
            <a:prstGeom prst="rect">
              <a:avLst/>
            </a:prstGeom>
            <a:solidFill>
              <a:schemeClr val="bg1"/>
            </a:solidFill>
            <a:ln w="9525">
              <a:noFill/>
              <a:miter lim="800000"/>
              <a:headEnd/>
              <a:tailEnd/>
            </a:ln>
            <a:effectLst/>
          </p:spPr>
          <p:txBody>
            <a:bodyPr wrap="none" tIns="0" bIns="0">
              <a:spAutoFit/>
            </a:bodyPr>
            <a:lstStyle/>
            <a:p>
              <a:r>
                <a:rPr lang="en-US" sz="1400"/>
                <a:t>Altitude (km)</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5218" name="Rectangle 2"/>
          <p:cNvSpPr>
            <a:spLocks noGrp="1" noChangeArrowheads="1"/>
          </p:cNvSpPr>
          <p:nvPr>
            <p:ph type="title"/>
          </p:nvPr>
        </p:nvSpPr>
        <p:spPr bwMode="auto">
          <a:xfrm>
            <a:off x="1060450" y="192088"/>
            <a:ext cx="6872288" cy="76358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r>
              <a:rPr lang="en-US" sz="2000"/>
              <a:t>OAWL – Space-based Performance:</a:t>
            </a:r>
            <a:br>
              <a:rPr lang="en-US" sz="2000"/>
            </a:br>
            <a:r>
              <a:rPr lang="en-US" sz="2000"/>
              <a:t> Daytime, OPD 1m, aerosol backscatter component, cloud free LOS</a:t>
            </a:r>
          </a:p>
        </p:txBody>
      </p:sp>
      <p:grpSp>
        <p:nvGrpSpPr>
          <p:cNvPr id="2825220" name="Group 4"/>
          <p:cNvGrpSpPr>
            <a:grpSpLocks/>
          </p:cNvGrpSpPr>
          <p:nvPr/>
        </p:nvGrpSpPr>
        <p:grpSpPr bwMode="auto">
          <a:xfrm>
            <a:off x="225425" y="1404938"/>
            <a:ext cx="8870950" cy="4991100"/>
            <a:chOff x="142" y="885"/>
            <a:chExt cx="5588" cy="3144"/>
          </a:xfrm>
        </p:grpSpPr>
        <p:pic>
          <p:nvPicPr>
            <p:cNvPr id="2825221" name="Picture 5"/>
            <p:cNvPicPr>
              <a:picLocks noChangeAspect="1" noChangeArrowheads="1"/>
            </p:cNvPicPr>
            <p:nvPr/>
          </p:nvPicPr>
          <p:blipFill>
            <a:blip r:embed="rId3" cstate="print"/>
            <a:srcRect l="4013" t="6261" r="16611" b="7413"/>
            <a:stretch>
              <a:fillRect/>
            </a:stretch>
          </p:blipFill>
          <p:spPr bwMode="auto">
            <a:xfrm>
              <a:off x="1027" y="885"/>
              <a:ext cx="4272" cy="3144"/>
            </a:xfrm>
            <a:prstGeom prst="rect">
              <a:avLst/>
            </a:prstGeom>
            <a:noFill/>
            <a:ln w="9525">
              <a:noFill/>
              <a:miter lim="800000"/>
              <a:headEnd/>
              <a:tailEnd/>
            </a:ln>
            <a:effectLst/>
          </p:spPr>
        </p:pic>
        <p:sp>
          <p:nvSpPr>
            <p:cNvPr id="2825222" name="Text Box 6"/>
            <p:cNvSpPr txBox="1">
              <a:spLocks noChangeArrowheads="1"/>
            </p:cNvSpPr>
            <p:nvPr/>
          </p:nvSpPr>
          <p:spPr bwMode="auto">
            <a:xfrm>
              <a:off x="3511" y="2860"/>
              <a:ext cx="2219" cy="192"/>
            </a:xfrm>
            <a:prstGeom prst="rect">
              <a:avLst/>
            </a:prstGeom>
            <a:solidFill>
              <a:schemeClr val="bg1"/>
            </a:solidFill>
            <a:ln w="9525">
              <a:noFill/>
              <a:miter lim="800000"/>
              <a:headEnd/>
              <a:tailEnd/>
            </a:ln>
            <a:effectLst/>
          </p:spPr>
          <p:txBody>
            <a:bodyPr wrap="none">
              <a:spAutoFit/>
            </a:bodyPr>
            <a:lstStyle/>
            <a:p>
              <a:r>
                <a:rPr lang="en-US" sz="1400" i="1">
                  <a:solidFill>
                    <a:srgbClr val="FF00FF"/>
                  </a:solidFill>
                </a:rPr>
                <a:t>Threshold/Demo Mission Requirements</a:t>
              </a:r>
            </a:p>
          </p:txBody>
        </p:sp>
        <p:grpSp>
          <p:nvGrpSpPr>
            <p:cNvPr id="2825223" name="Group 7"/>
            <p:cNvGrpSpPr>
              <a:grpSpLocks/>
            </p:cNvGrpSpPr>
            <p:nvPr/>
          </p:nvGrpSpPr>
          <p:grpSpPr bwMode="auto">
            <a:xfrm>
              <a:off x="142" y="990"/>
              <a:ext cx="914" cy="2484"/>
              <a:chOff x="142" y="870"/>
              <a:chExt cx="914" cy="2484"/>
            </a:xfrm>
          </p:grpSpPr>
          <p:sp>
            <p:nvSpPr>
              <p:cNvPr id="2825224" name="Line 8"/>
              <p:cNvSpPr>
                <a:spLocks noChangeShapeType="1"/>
              </p:cNvSpPr>
              <p:nvPr/>
            </p:nvSpPr>
            <p:spPr bwMode="auto">
              <a:xfrm flipH="1">
                <a:off x="608" y="3354"/>
                <a:ext cx="448" cy="0"/>
              </a:xfrm>
              <a:prstGeom prst="line">
                <a:avLst/>
              </a:prstGeom>
              <a:noFill/>
              <a:ln w="19050">
                <a:solidFill>
                  <a:schemeClr val="tx1"/>
                </a:solidFill>
                <a:round/>
                <a:headEnd/>
                <a:tailEnd/>
              </a:ln>
              <a:effectLst/>
            </p:spPr>
            <p:txBody>
              <a:bodyPr wrap="none" anchor="ctr"/>
              <a:lstStyle/>
              <a:p>
                <a:endParaRPr lang="en-US"/>
              </a:p>
            </p:txBody>
          </p:sp>
          <p:sp>
            <p:nvSpPr>
              <p:cNvPr id="2825225" name="Line 9"/>
              <p:cNvSpPr>
                <a:spLocks noChangeShapeType="1"/>
              </p:cNvSpPr>
              <p:nvPr/>
            </p:nvSpPr>
            <p:spPr bwMode="auto">
              <a:xfrm flipH="1">
                <a:off x="570" y="1875"/>
                <a:ext cx="480" cy="0"/>
              </a:xfrm>
              <a:prstGeom prst="line">
                <a:avLst/>
              </a:prstGeom>
              <a:noFill/>
              <a:ln w="19050">
                <a:solidFill>
                  <a:schemeClr val="tx1"/>
                </a:solidFill>
                <a:round/>
                <a:headEnd/>
                <a:tailEnd/>
              </a:ln>
              <a:effectLst/>
            </p:spPr>
            <p:txBody>
              <a:bodyPr wrap="none" anchor="ctr"/>
              <a:lstStyle/>
              <a:p>
                <a:endParaRPr lang="en-US"/>
              </a:p>
            </p:txBody>
          </p:sp>
          <p:sp>
            <p:nvSpPr>
              <p:cNvPr id="2825226" name="Line 10"/>
              <p:cNvSpPr>
                <a:spLocks noChangeShapeType="1"/>
              </p:cNvSpPr>
              <p:nvPr/>
            </p:nvSpPr>
            <p:spPr bwMode="auto">
              <a:xfrm flipH="1">
                <a:off x="608" y="3110"/>
                <a:ext cx="441" cy="0"/>
              </a:xfrm>
              <a:prstGeom prst="line">
                <a:avLst/>
              </a:prstGeom>
              <a:noFill/>
              <a:ln w="19050">
                <a:solidFill>
                  <a:schemeClr val="tx1"/>
                </a:solidFill>
                <a:round/>
                <a:headEnd/>
                <a:tailEnd/>
              </a:ln>
              <a:effectLst/>
            </p:spPr>
            <p:txBody>
              <a:bodyPr wrap="none" anchor="ctr"/>
              <a:lstStyle/>
              <a:p>
                <a:endParaRPr lang="en-US"/>
              </a:p>
            </p:txBody>
          </p:sp>
          <p:sp>
            <p:nvSpPr>
              <p:cNvPr id="2825227" name="Line 11"/>
              <p:cNvSpPr>
                <a:spLocks noChangeShapeType="1"/>
              </p:cNvSpPr>
              <p:nvPr/>
            </p:nvSpPr>
            <p:spPr bwMode="auto">
              <a:xfrm flipV="1">
                <a:off x="826" y="3110"/>
                <a:ext cx="0" cy="244"/>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25228" name="Line 12"/>
              <p:cNvSpPr>
                <a:spLocks noChangeShapeType="1"/>
              </p:cNvSpPr>
              <p:nvPr/>
            </p:nvSpPr>
            <p:spPr bwMode="auto">
              <a:xfrm flipV="1">
                <a:off x="826" y="1875"/>
                <a:ext cx="0" cy="1235"/>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25229" name="Line 13"/>
              <p:cNvSpPr>
                <a:spLocks noChangeShapeType="1"/>
              </p:cNvSpPr>
              <p:nvPr/>
            </p:nvSpPr>
            <p:spPr bwMode="auto">
              <a:xfrm flipV="1">
                <a:off x="826" y="870"/>
                <a:ext cx="6" cy="999"/>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25230" name="Text Box 14"/>
              <p:cNvSpPr txBox="1">
                <a:spLocks noChangeArrowheads="1"/>
              </p:cNvSpPr>
              <p:nvPr/>
            </p:nvSpPr>
            <p:spPr bwMode="auto">
              <a:xfrm>
                <a:off x="338" y="3122"/>
                <a:ext cx="479" cy="212"/>
              </a:xfrm>
              <a:prstGeom prst="rect">
                <a:avLst/>
              </a:prstGeom>
              <a:noFill/>
              <a:ln w="9525">
                <a:noFill/>
                <a:miter lim="800000"/>
                <a:headEnd/>
                <a:tailEnd/>
              </a:ln>
              <a:effectLst/>
            </p:spPr>
            <p:txBody>
              <a:bodyPr wrap="none">
                <a:spAutoFit/>
              </a:bodyPr>
              <a:lstStyle/>
              <a:p>
                <a:r>
                  <a:rPr lang="en-US" sz="1600"/>
                  <a:t>250 m</a:t>
                </a:r>
              </a:p>
            </p:txBody>
          </p:sp>
          <p:sp>
            <p:nvSpPr>
              <p:cNvPr id="2825231" name="Text Box 15"/>
              <p:cNvSpPr txBox="1">
                <a:spLocks noChangeArrowheads="1"/>
              </p:cNvSpPr>
              <p:nvPr/>
            </p:nvSpPr>
            <p:spPr bwMode="auto">
              <a:xfrm>
                <a:off x="338" y="2328"/>
                <a:ext cx="479" cy="212"/>
              </a:xfrm>
              <a:prstGeom prst="rect">
                <a:avLst/>
              </a:prstGeom>
              <a:noFill/>
              <a:ln w="9525">
                <a:noFill/>
                <a:miter lim="800000"/>
                <a:headEnd/>
                <a:tailEnd/>
              </a:ln>
              <a:effectLst/>
            </p:spPr>
            <p:txBody>
              <a:bodyPr wrap="none">
                <a:spAutoFit/>
              </a:bodyPr>
              <a:lstStyle/>
              <a:p>
                <a:r>
                  <a:rPr lang="en-US" sz="1600"/>
                  <a:t>500 m</a:t>
                </a:r>
              </a:p>
            </p:txBody>
          </p:sp>
          <p:sp>
            <p:nvSpPr>
              <p:cNvPr id="2825232" name="Text Box 16"/>
              <p:cNvSpPr txBox="1">
                <a:spLocks noChangeArrowheads="1"/>
              </p:cNvSpPr>
              <p:nvPr/>
            </p:nvSpPr>
            <p:spPr bwMode="auto">
              <a:xfrm>
                <a:off x="446" y="1246"/>
                <a:ext cx="372" cy="212"/>
              </a:xfrm>
              <a:prstGeom prst="rect">
                <a:avLst/>
              </a:prstGeom>
              <a:noFill/>
              <a:ln w="9525">
                <a:noFill/>
                <a:miter lim="800000"/>
                <a:headEnd/>
                <a:tailEnd/>
              </a:ln>
              <a:effectLst/>
            </p:spPr>
            <p:txBody>
              <a:bodyPr wrap="none">
                <a:spAutoFit/>
              </a:bodyPr>
              <a:lstStyle/>
              <a:p>
                <a:r>
                  <a:rPr lang="en-US" sz="1600"/>
                  <a:t>1km</a:t>
                </a:r>
              </a:p>
            </p:txBody>
          </p:sp>
          <p:sp>
            <p:nvSpPr>
              <p:cNvPr id="2825233" name="Text Box 17"/>
              <p:cNvSpPr txBox="1">
                <a:spLocks noChangeArrowheads="1"/>
              </p:cNvSpPr>
              <p:nvPr/>
            </p:nvSpPr>
            <p:spPr bwMode="auto">
              <a:xfrm rot="16200000">
                <a:off x="-872" y="2058"/>
                <a:ext cx="2260" cy="231"/>
              </a:xfrm>
              <a:prstGeom prst="rect">
                <a:avLst/>
              </a:prstGeom>
              <a:noFill/>
              <a:ln w="9525">
                <a:noFill/>
                <a:miter lim="800000"/>
                <a:headEnd/>
                <a:tailEnd/>
              </a:ln>
              <a:effectLst/>
            </p:spPr>
            <p:txBody>
              <a:bodyPr wrap="none">
                <a:spAutoFit/>
              </a:bodyPr>
              <a:lstStyle/>
              <a:p>
                <a:r>
                  <a:rPr lang="en-US" sz="1800"/>
                  <a:t>Vertical Averaging (Resolution)</a:t>
                </a:r>
              </a:p>
            </p:txBody>
          </p:sp>
        </p:grpSp>
        <p:sp>
          <p:nvSpPr>
            <p:cNvPr id="2825234" name="Line 18"/>
            <p:cNvSpPr>
              <a:spLocks noChangeShapeType="1"/>
            </p:cNvSpPr>
            <p:nvPr/>
          </p:nvSpPr>
          <p:spPr bwMode="auto">
            <a:xfrm flipH="1" flipV="1">
              <a:off x="3136" y="3064"/>
              <a:ext cx="312" cy="184"/>
            </a:xfrm>
            <a:prstGeom prst="line">
              <a:avLst/>
            </a:prstGeom>
            <a:noFill/>
            <a:ln w="19050">
              <a:solidFill>
                <a:srgbClr val="800000"/>
              </a:solidFill>
              <a:round/>
              <a:headEnd/>
              <a:tailEnd type="triangle" w="med" len="med"/>
            </a:ln>
            <a:effectLst/>
          </p:spPr>
          <p:txBody>
            <a:bodyPr wrap="none" anchor="ctr"/>
            <a:lstStyle/>
            <a:p>
              <a:endParaRPr lang="en-US"/>
            </a:p>
          </p:txBody>
        </p:sp>
        <p:sp>
          <p:nvSpPr>
            <p:cNvPr id="2825235" name="Text Box 19"/>
            <p:cNvSpPr txBox="1">
              <a:spLocks noChangeArrowheads="1"/>
            </p:cNvSpPr>
            <p:nvPr/>
          </p:nvSpPr>
          <p:spPr bwMode="auto">
            <a:xfrm>
              <a:off x="3420" y="3182"/>
              <a:ext cx="1862" cy="192"/>
            </a:xfrm>
            <a:prstGeom prst="rect">
              <a:avLst/>
            </a:prstGeom>
            <a:solidFill>
              <a:schemeClr val="bg1"/>
            </a:solidFill>
            <a:ln w="9525">
              <a:noFill/>
              <a:miter lim="800000"/>
              <a:headEnd/>
              <a:tailEnd/>
            </a:ln>
            <a:effectLst/>
          </p:spPr>
          <p:txBody>
            <a:bodyPr>
              <a:spAutoFit/>
            </a:bodyPr>
            <a:lstStyle/>
            <a:p>
              <a:r>
                <a:rPr lang="en-US" sz="1400" i="1" dirty="0">
                  <a:solidFill>
                    <a:srgbClr val="800000"/>
                  </a:solidFill>
                </a:rPr>
                <a:t>Objective Mission Requirements</a:t>
              </a:r>
            </a:p>
          </p:txBody>
        </p:sp>
        <p:sp>
          <p:nvSpPr>
            <p:cNvPr id="2825236" name="Line 20"/>
            <p:cNvSpPr>
              <a:spLocks noChangeShapeType="1"/>
            </p:cNvSpPr>
            <p:nvPr/>
          </p:nvSpPr>
          <p:spPr bwMode="auto">
            <a:xfrm flipH="1" flipV="1">
              <a:off x="3341" y="2821"/>
              <a:ext cx="193" cy="108"/>
            </a:xfrm>
            <a:prstGeom prst="line">
              <a:avLst/>
            </a:prstGeom>
            <a:noFill/>
            <a:ln w="19050">
              <a:solidFill>
                <a:srgbClr val="FF00FF"/>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7266" name="Rectangle 2"/>
          <p:cNvSpPr>
            <a:spLocks noGrp="1" noChangeArrowheads="1"/>
          </p:cNvSpPr>
          <p:nvPr>
            <p:ph type="title"/>
          </p:nvPr>
        </p:nvSpPr>
        <p:spPr bwMode="auto">
          <a:xfrm>
            <a:off x="1304925" y="311150"/>
            <a:ext cx="6873875" cy="4206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dirty="0"/>
              <a:t>Looking Down from the WB-57 (Daytime, 45°, 33s </a:t>
            </a:r>
            <a:r>
              <a:rPr lang="en-US" sz="2000" dirty="0" err="1"/>
              <a:t>avg</a:t>
            </a:r>
            <a:r>
              <a:rPr lang="en-US" sz="2000" dirty="0"/>
              <a:t>, 6600 shots)</a:t>
            </a:r>
          </a:p>
        </p:txBody>
      </p:sp>
      <p:pic>
        <p:nvPicPr>
          <p:cNvPr id="2827267" name="Picture 3"/>
          <p:cNvPicPr>
            <a:picLocks noChangeAspect="1" noChangeArrowheads="1"/>
          </p:cNvPicPr>
          <p:nvPr/>
        </p:nvPicPr>
        <p:blipFill>
          <a:blip r:embed="rId3" cstate="print"/>
          <a:srcRect l="2547" t="3375" r="16371" b="5345"/>
          <a:stretch>
            <a:fillRect/>
          </a:stretch>
        </p:blipFill>
        <p:spPr bwMode="auto">
          <a:xfrm>
            <a:off x="1258888" y="1323975"/>
            <a:ext cx="6719887" cy="4892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Performance Envelope</a:t>
            </a:r>
            <a:endParaRPr lang="en-US" dirty="0"/>
          </a:p>
        </p:txBody>
      </p:sp>
      <p:grpSp>
        <p:nvGrpSpPr>
          <p:cNvPr id="49" name="Group 48"/>
          <p:cNvGrpSpPr/>
          <p:nvPr/>
        </p:nvGrpSpPr>
        <p:grpSpPr>
          <a:xfrm>
            <a:off x="876300" y="1638301"/>
            <a:ext cx="4905375" cy="3636406"/>
            <a:chOff x="1038225" y="1076326"/>
            <a:chExt cx="4905375" cy="3636406"/>
          </a:xfrm>
        </p:grpSpPr>
        <p:grpSp>
          <p:nvGrpSpPr>
            <p:cNvPr id="17" name="Group 16"/>
            <p:cNvGrpSpPr/>
            <p:nvPr/>
          </p:nvGrpSpPr>
          <p:grpSpPr>
            <a:xfrm>
              <a:off x="1526911" y="1552575"/>
              <a:ext cx="4416689" cy="3160157"/>
              <a:chOff x="1526911" y="1552575"/>
              <a:chExt cx="4416689" cy="3160157"/>
            </a:xfrm>
          </p:grpSpPr>
          <p:sp>
            <p:nvSpPr>
              <p:cNvPr id="16" name="Oval 15"/>
              <p:cNvSpPr/>
              <p:nvPr/>
            </p:nvSpPr>
            <p:spPr bwMode="auto">
              <a:xfrm rot="1674430">
                <a:off x="3144087" y="2186055"/>
                <a:ext cx="2190187" cy="122755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Etalon DD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DWL</a:t>
                </a:r>
                <a:endParaRPr kumimoji="0" lang="en-US" sz="1800" b="1" i="0" u="none" strike="noStrike" cap="none" normalizeH="0" baseline="0" dirty="0" smtClean="0">
                  <a:ln>
                    <a:noFill/>
                  </a:ln>
                  <a:solidFill>
                    <a:schemeClr val="tx1"/>
                  </a:solidFill>
                  <a:effectLst/>
                  <a:latin typeface="Arial" charset="0"/>
                </a:endParaRPr>
              </a:p>
            </p:txBody>
          </p:sp>
          <p:cxnSp>
            <p:nvCxnSpPr>
              <p:cNvPr id="5" name="Straight Connector 4"/>
              <p:cNvCxnSpPr/>
              <p:nvPr/>
            </p:nvCxnSpPr>
            <p:spPr bwMode="auto">
              <a:xfrm rot="5400000">
                <a:off x="971618" y="2886007"/>
                <a:ext cx="2686050" cy="19186"/>
              </a:xfrm>
              <a:prstGeom prst="line">
                <a:avLst/>
              </a:prstGeom>
              <a:noFill/>
              <a:ln w="1905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114550" y="4114800"/>
                <a:ext cx="3829050" cy="28575"/>
              </a:xfrm>
              <a:prstGeom prst="line">
                <a:avLst/>
              </a:prstGeom>
              <a:noFill/>
              <a:ln w="19050" cap="flat" cmpd="sng" algn="ctr">
                <a:solidFill>
                  <a:schemeClr val="tx1"/>
                </a:solidFill>
                <a:prstDash val="solid"/>
                <a:round/>
                <a:headEnd type="none" w="med" len="med"/>
                <a:tailEnd type="none" w="med" len="med"/>
              </a:ln>
              <a:effectLst/>
            </p:spPr>
          </p:cxnSp>
          <p:sp>
            <p:nvSpPr>
              <p:cNvPr id="8" name="TextBox 7"/>
              <p:cNvSpPr txBox="1"/>
              <p:nvPr/>
            </p:nvSpPr>
            <p:spPr>
              <a:xfrm>
                <a:off x="2371725" y="4343400"/>
                <a:ext cx="2826479" cy="369332"/>
              </a:xfrm>
              <a:prstGeom prst="rect">
                <a:avLst/>
              </a:prstGeom>
              <a:noFill/>
            </p:spPr>
            <p:txBody>
              <a:bodyPr wrap="none" rtlCol="0">
                <a:spAutoFit/>
              </a:bodyPr>
              <a:lstStyle/>
              <a:p>
                <a:r>
                  <a:rPr lang="en-US" sz="1800" dirty="0" smtClean="0"/>
                  <a:t>Velocity precision  (m/s)</a:t>
                </a:r>
                <a:endParaRPr lang="en-US" sz="1800" dirty="0"/>
              </a:p>
            </p:txBody>
          </p:sp>
          <p:sp>
            <p:nvSpPr>
              <p:cNvPr id="12" name="TextBox 11"/>
              <p:cNvSpPr txBox="1"/>
              <p:nvPr/>
            </p:nvSpPr>
            <p:spPr>
              <a:xfrm rot="16200000">
                <a:off x="1189639" y="2628900"/>
                <a:ext cx="1043876" cy="369332"/>
              </a:xfrm>
              <a:prstGeom prst="rect">
                <a:avLst/>
              </a:prstGeom>
              <a:noFill/>
            </p:spPr>
            <p:txBody>
              <a:bodyPr wrap="none" rtlCol="0">
                <a:spAutoFit/>
              </a:bodyPr>
              <a:lstStyle/>
              <a:p>
                <a:r>
                  <a:rPr lang="en-US" sz="1800" dirty="0" smtClean="0"/>
                  <a:t>Altitude</a:t>
                </a:r>
                <a:endParaRPr lang="en-US" sz="1800" dirty="0"/>
              </a:p>
            </p:txBody>
          </p:sp>
          <p:sp>
            <p:nvSpPr>
              <p:cNvPr id="13" name="Oval 12"/>
              <p:cNvSpPr/>
              <p:nvPr/>
            </p:nvSpPr>
            <p:spPr bwMode="auto">
              <a:xfrm rot="16200000">
                <a:off x="2696563" y="3272992"/>
                <a:ext cx="1165314" cy="5438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Coherent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DWL</a:t>
                </a:r>
                <a:endParaRPr kumimoji="0" lang="en-US" sz="1600" b="1" i="0" u="none" strike="noStrike" cap="none" normalizeH="0" baseline="0" dirty="0" smtClean="0">
                  <a:ln>
                    <a:noFill/>
                  </a:ln>
                  <a:solidFill>
                    <a:schemeClr val="tx1"/>
                  </a:solidFill>
                  <a:effectLst/>
                  <a:latin typeface="Arial" charset="0"/>
                </a:endParaRPr>
              </a:p>
            </p:txBody>
          </p:sp>
          <p:sp>
            <p:nvSpPr>
              <p:cNvPr id="15" name="Oval 14"/>
              <p:cNvSpPr/>
              <p:nvPr/>
            </p:nvSpPr>
            <p:spPr bwMode="auto">
              <a:xfrm rot="19855935">
                <a:off x="3187839" y="3421370"/>
                <a:ext cx="1421009" cy="5438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Coherent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DWL</a:t>
                </a:r>
                <a:endParaRPr kumimoji="0" lang="en-US"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rot="1674430">
                <a:off x="3077412" y="2157480"/>
                <a:ext cx="2190187" cy="1227557"/>
              </a:xfrm>
              <a:prstGeom prst="ellipse">
                <a:avLst/>
              </a:prstGeom>
              <a:solidFill>
                <a:srgbClr val="00B0F0">
                  <a:alpha val="25098"/>
                </a:srgbClr>
              </a:solidFill>
              <a:ln w="19050" cap="flat" cmpd="sng" algn="ctr">
                <a:solidFill>
                  <a:srgbClr val="008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cxnSp>
          <p:nvCxnSpPr>
            <p:cNvPr id="19" name="Straight Connector 18"/>
            <p:cNvCxnSpPr/>
            <p:nvPr/>
          </p:nvCxnSpPr>
          <p:spPr bwMode="auto">
            <a:xfrm rot="5400000" flipH="1" flipV="1">
              <a:off x="2819400" y="3019425"/>
              <a:ext cx="2305050" cy="0"/>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flipH="1" flipV="1">
              <a:off x="1943100" y="3009900"/>
              <a:ext cx="2305050" cy="0"/>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257425" y="2562225"/>
              <a:ext cx="3571875" cy="0"/>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2038350"/>
              <a:ext cx="3609975" cy="0"/>
            </a:xfrm>
            <a:prstGeom prst="line">
              <a:avLst/>
            </a:prstGeom>
            <a:no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2238375" y="3067050"/>
              <a:ext cx="3705225" cy="19050"/>
            </a:xfrm>
            <a:prstGeom prst="line">
              <a:avLst/>
            </a:prstGeom>
            <a:no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247900" y="3562350"/>
              <a:ext cx="3667125" cy="9525"/>
            </a:xfrm>
            <a:prstGeom prst="line">
              <a:avLst/>
            </a:prstGeom>
            <a:no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2952750" y="4105275"/>
              <a:ext cx="2073003" cy="307777"/>
            </a:xfrm>
            <a:prstGeom prst="rect">
              <a:avLst/>
            </a:prstGeom>
            <a:noFill/>
          </p:spPr>
          <p:txBody>
            <a:bodyPr wrap="none" rtlCol="0">
              <a:spAutoFit/>
            </a:bodyPr>
            <a:lstStyle/>
            <a:p>
              <a:r>
                <a:rPr lang="en-US" sz="1400" dirty="0" smtClean="0"/>
                <a:t>1                2                3</a:t>
              </a:r>
              <a:endParaRPr lang="en-US" sz="1400" dirty="0"/>
            </a:p>
          </p:txBody>
        </p:sp>
        <p:cxnSp>
          <p:nvCxnSpPr>
            <p:cNvPr id="29" name="Straight Connector 28"/>
            <p:cNvCxnSpPr/>
            <p:nvPr/>
          </p:nvCxnSpPr>
          <p:spPr bwMode="auto">
            <a:xfrm rot="5400000" flipH="1" flipV="1">
              <a:off x="3686175" y="3057525"/>
              <a:ext cx="2305050" cy="0"/>
            </a:xfrm>
            <a:prstGeom prst="line">
              <a:avLst/>
            </a:prstGeom>
            <a:noFill/>
            <a:ln w="9525" cap="flat" cmpd="sng" algn="ctr">
              <a:solidFill>
                <a:schemeClr val="tx1"/>
              </a:solidFill>
              <a:prstDash val="solid"/>
              <a:round/>
              <a:headEnd type="none" w="med" len="med"/>
              <a:tailEnd type="none" w="med" len="med"/>
            </a:ln>
            <a:effectLst/>
          </p:spPr>
        </p:cxnSp>
        <p:sp>
          <p:nvSpPr>
            <p:cNvPr id="30" name="TextBox 29"/>
            <p:cNvSpPr txBox="1"/>
            <p:nvPr/>
          </p:nvSpPr>
          <p:spPr>
            <a:xfrm rot="16200000">
              <a:off x="819559" y="2857499"/>
              <a:ext cx="2531462" cy="307777"/>
            </a:xfrm>
            <a:prstGeom prst="rect">
              <a:avLst/>
            </a:prstGeom>
            <a:noFill/>
          </p:spPr>
          <p:txBody>
            <a:bodyPr wrap="none" rtlCol="0">
              <a:spAutoFit/>
            </a:bodyPr>
            <a:lstStyle/>
            <a:p>
              <a:r>
                <a:rPr lang="en-US" sz="1400" dirty="0" smtClean="0"/>
                <a:t>0       5km    10       15       20</a:t>
              </a:r>
              <a:endParaRPr lang="en-US" sz="1400" dirty="0"/>
            </a:p>
          </p:txBody>
        </p:sp>
        <p:sp>
          <p:nvSpPr>
            <p:cNvPr id="36" name="Freeform 35"/>
            <p:cNvSpPr/>
            <p:nvPr/>
          </p:nvSpPr>
          <p:spPr bwMode="auto">
            <a:xfrm>
              <a:off x="2638426" y="2428875"/>
              <a:ext cx="1352550" cy="1695450"/>
            </a:xfrm>
            <a:custGeom>
              <a:avLst/>
              <a:gdLst>
                <a:gd name="connsiteX0" fmla="*/ 0 w 2200275"/>
                <a:gd name="connsiteY0" fmla="*/ 1657350 h 1666875"/>
                <a:gd name="connsiteX1" fmla="*/ 0 w 2200275"/>
                <a:gd name="connsiteY1" fmla="*/ 1114425 h 1666875"/>
                <a:gd name="connsiteX2" fmla="*/ 428625 w 2200275"/>
                <a:gd name="connsiteY2" fmla="*/ 600075 h 1666875"/>
                <a:gd name="connsiteX3" fmla="*/ 1323975 w 2200275"/>
                <a:gd name="connsiteY3" fmla="*/ 114300 h 1666875"/>
                <a:gd name="connsiteX4" fmla="*/ 2200275 w 2200275"/>
                <a:gd name="connsiteY4" fmla="*/ 0 h 1666875"/>
                <a:gd name="connsiteX5" fmla="*/ 914400 w 2200275"/>
                <a:gd name="connsiteY5" fmla="*/ 1104900 h 1666875"/>
                <a:gd name="connsiteX6" fmla="*/ 295275 w 2200275"/>
                <a:gd name="connsiteY6" fmla="*/ 1666875 h 1666875"/>
                <a:gd name="connsiteX7" fmla="*/ 0 w 2200275"/>
                <a:gd name="connsiteY7" fmla="*/ 1657350 h 1666875"/>
                <a:gd name="connsiteX0" fmla="*/ 0 w 1343025"/>
                <a:gd name="connsiteY0" fmla="*/ 1543050 h 1552575"/>
                <a:gd name="connsiteX1" fmla="*/ 0 w 1343025"/>
                <a:gd name="connsiteY1" fmla="*/ 1000125 h 1552575"/>
                <a:gd name="connsiteX2" fmla="*/ 428625 w 1343025"/>
                <a:gd name="connsiteY2" fmla="*/ 485775 h 1552575"/>
                <a:gd name="connsiteX3" fmla="*/ 1323975 w 1343025"/>
                <a:gd name="connsiteY3" fmla="*/ 0 h 1552575"/>
                <a:gd name="connsiteX4" fmla="*/ 1343025 w 1343025"/>
                <a:gd name="connsiteY4" fmla="*/ 504825 h 1552575"/>
                <a:gd name="connsiteX5" fmla="*/ 914400 w 1343025"/>
                <a:gd name="connsiteY5" fmla="*/ 990600 h 1552575"/>
                <a:gd name="connsiteX6" fmla="*/ 295275 w 1343025"/>
                <a:gd name="connsiteY6" fmla="*/ 1552575 h 1552575"/>
                <a:gd name="connsiteX7" fmla="*/ 0 w 1343025"/>
                <a:gd name="connsiteY7" fmla="*/ 1543050 h 1552575"/>
                <a:gd name="connsiteX0" fmla="*/ 0 w 1343025"/>
                <a:gd name="connsiteY0" fmla="*/ 1543050 h 1552575"/>
                <a:gd name="connsiteX1" fmla="*/ 0 w 1343025"/>
                <a:gd name="connsiteY1" fmla="*/ 1000125 h 1552575"/>
                <a:gd name="connsiteX2" fmla="*/ 514350 w 1343025"/>
                <a:gd name="connsiteY2" fmla="*/ 390525 h 1552575"/>
                <a:gd name="connsiteX3" fmla="*/ 1323975 w 1343025"/>
                <a:gd name="connsiteY3" fmla="*/ 0 h 1552575"/>
                <a:gd name="connsiteX4" fmla="*/ 1343025 w 1343025"/>
                <a:gd name="connsiteY4" fmla="*/ 504825 h 1552575"/>
                <a:gd name="connsiteX5" fmla="*/ 914400 w 1343025"/>
                <a:gd name="connsiteY5" fmla="*/ 990600 h 1552575"/>
                <a:gd name="connsiteX6" fmla="*/ 295275 w 1343025"/>
                <a:gd name="connsiteY6" fmla="*/ 1552575 h 1552575"/>
                <a:gd name="connsiteX7" fmla="*/ 0 w 1343025"/>
                <a:gd name="connsiteY7" fmla="*/ 1543050 h 1552575"/>
                <a:gd name="connsiteX0" fmla="*/ 0 w 1352550"/>
                <a:gd name="connsiteY0" fmla="*/ 1685925 h 1695450"/>
                <a:gd name="connsiteX1" fmla="*/ 0 w 1352550"/>
                <a:gd name="connsiteY1" fmla="*/ 1143000 h 1695450"/>
                <a:gd name="connsiteX2" fmla="*/ 514350 w 1352550"/>
                <a:gd name="connsiteY2" fmla="*/ 533400 h 1695450"/>
                <a:gd name="connsiteX3" fmla="*/ 1352550 w 1352550"/>
                <a:gd name="connsiteY3" fmla="*/ 0 h 1695450"/>
                <a:gd name="connsiteX4" fmla="*/ 1343025 w 1352550"/>
                <a:gd name="connsiteY4" fmla="*/ 647700 h 1695450"/>
                <a:gd name="connsiteX5" fmla="*/ 914400 w 1352550"/>
                <a:gd name="connsiteY5" fmla="*/ 1133475 h 1695450"/>
                <a:gd name="connsiteX6" fmla="*/ 295275 w 1352550"/>
                <a:gd name="connsiteY6" fmla="*/ 1695450 h 1695450"/>
                <a:gd name="connsiteX7" fmla="*/ 0 w 1352550"/>
                <a:gd name="connsiteY7" fmla="*/ 1685925 h 1695450"/>
                <a:gd name="connsiteX0" fmla="*/ 0 w 1352550"/>
                <a:gd name="connsiteY0" fmla="*/ 1685925 h 1695450"/>
                <a:gd name="connsiteX1" fmla="*/ 0 w 1352550"/>
                <a:gd name="connsiteY1" fmla="*/ 1143000 h 1695450"/>
                <a:gd name="connsiteX2" fmla="*/ 514350 w 1352550"/>
                <a:gd name="connsiteY2" fmla="*/ 533400 h 1695450"/>
                <a:gd name="connsiteX3" fmla="*/ 1352550 w 1352550"/>
                <a:gd name="connsiteY3" fmla="*/ 0 h 1695450"/>
                <a:gd name="connsiteX4" fmla="*/ 1343025 w 1352550"/>
                <a:gd name="connsiteY4" fmla="*/ 647700 h 1695450"/>
                <a:gd name="connsiteX5" fmla="*/ 914400 w 1352550"/>
                <a:gd name="connsiteY5" fmla="*/ 1133475 h 1695450"/>
                <a:gd name="connsiteX6" fmla="*/ 723900 w 1352550"/>
                <a:gd name="connsiteY6" fmla="*/ 1695450 h 1695450"/>
                <a:gd name="connsiteX7" fmla="*/ 0 w 1352550"/>
                <a:gd name="connsiteY7" fmla="*/ 1685925 h 1695450"/>
                <a:gd name="connsiteX0" fmla="*/ 0 w 1352550"/>
                <a:gd name="connsiteY0" fmla="*/ 1685925 h 1695450"/>
                <a:gd name="connsiteX1" fmla="*/ 0 w 1352550"/>
                <a:gd name="connsiteY1" fmla="*/ 1143000 h 1695450"/>
                <a:gd name="connsiteX2" fmla="*/ 514350 w 1352550"/>
                <a:gd name="connsiteY2" fmla="*/ 533400 h 1695450"/>
                <a:gd name="connsiteX3" fmla="*/ 1352550 w 1352550"/>
                <a:gd name="connsiteY3" fmla="*/ 0 h 1695450"/>
                <a:gd name="connsiteX4" fmla="*/ 1343025 w 1352550"/>
                <a:gd name="connsiteY4" fmla="*/ 647700 h 1695450"/>
                <a:gd name="connsiteX5" fmla="*/ 914400 w 1352550"/>
                <a:gd name="connsiteY5" fmla="*/ 1133475 h 1695450"/>
                <a:gd name="connsiteX6" fmla="*/ 771525 w 1352550"/>
                <a:gd name="connsiteY6" fmla="*/ 1695450 h 1695450"/>
                <a:gd name="connsiteX7" fmla="*/ 0 w 1352550"/>
                <a:gd name="connsiteY7" fmla="*/ 1685925 h 1695450"/>
                <a:gd name="connsiteX0" fmla="*/ 0 w 1352550"/>
                <a:gd name="connsiteY0" fmla="*/ 1685925 h 1695450"/>
                <a:gd name="connsiteX1" fmla="*/ 0 w 1352550"/>
                <a:gd name="connsiteY1" fmla="*/ 1143000 h 1695450"/>
                <a:gd name="connsiteX2" fmla="*/ 514350 w 1352550"/>
                <a:gd name="connsiteY2" fmla="*/ 533400 h 1695450"/>
                <a:gd name="connsiteX3" fmla="*/ 1352550 w 1352550"/>
                <a:gd name="connsiteY3" fmla="*/ 0 h 1695450"/>
                <a:gd name="connsiteX4" fmla="*/ 1343025 w 1352550"/>
                <a:gd name="connsiteY4" fmla="*/ 647700 h 1695450"/>
                <a:gd name="connsiteX5" fmla="*/ 952500 w 1352550"/>
                <a:gd name="connsiteY5" fmla="*/ 1123950 h 1695450"/>
                <a:gd name="connsiteX6" fmla="*/ 771525 w 1352550"/>
                <a:gd name="connsiteY6" fmla="*/ 1695450 h 1695450"/>
                <a:gd name="connsiteX7" fmla="*/ 0 w 1352550"/>
                <a:gd name="connsiteY7" fmla="*/ 1685925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550" h="1695450">
                  <a:moveTo>
                    <a:pt x="0" y="1685925"/>
                  </a:moveTo>
                  <a:lnTo>
                    <a:pt x="0" y="1143000"/>
                  </a:lnTo>
                  <a:lnTo>
                    <a:pt x="514350" y="533400"/>
                  </a:lnTo>
                  <a:lnTo>
                    <a:pt x="1352550" y="0"/>
                  </a:lnTo>
                  <a:lnTo>
                    <a:pt x="1343025" y="647700"/>
                  </a:lnTo>
                  <a:lnTo>
                    <a:pt x="952500" y="1123950"/>
                  </a:lnTo>
                  <a:lnTo>
                    <a:pt x="771525" y="1695450"/>
                  </a:lnTo>
                  <a:lnTo>
                    <a:pt x="0" y="1685925"/>
                  </a:lnTo>
                  <a:close/>
                </a:path>
              </a:pathLst>
            </a:custGeom>
            <a:solidFill>
              <a:srgbClr val="00B0F0">
                <a:alpha val="25098"/>
              </a:srgbClr>
            </a:solidFill>
            <a:ln w="190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cxnSp>
          <p:nvCxnSpPr>
            <p:cNvPr id="40" name="Straight Arrow Connector 39"/>
            <p:cNvCxnSpPr>
              <a:stCxn id="41" idx="2"/>
            </p:cNvCxnSpPr>
            <p:nvPr/>
          </p:nvCxnSpPr>
          <p:spPr bwMode="auto">
            <a:xfrm rot="16200000" flipH="1">
              <a:off x="1681117" y="1776366"/>
              <a:ext cx="1623594" cy="900622"/>
            </a:xfrm>
            <a:prstGeom prst="straightConnector1">
              <a:avLst/>
            </a:prstGeom>
            <a:noFill/>
            <a:ln w="15875" cap="flat" cmpd="sng" algn="ctr">
              <a:solidFill>
                <a:srgbClr val="008000"/>
              </a:solidFill>
              <a:prstDash val="solid"/>
              <a:round/>
              <a:headEnd type="none" w="med" len="med"/>
              <a:tailEnd type="arrow"/>
            </a:ln>
            <a:effectLst/>
          </p:spPr>
        </p:cxnSp>
        <p:sp>
          <p:nvSpPr>
            <p:cNvPr id="41" name="TextBox 40"/>
            <p:cNvSpPr txBox="1"/>
            <p:nvPr/>
          </p:nvSpPr>
          <p:spPr>
            <a:xfrm>
              <a:off x="1038225" y="1076326"/>
              <a:ext cx="2008755" cy="338554"/>
            </a:xfrm>
            <a:prstGeom prst="rect">
              <a:avLst/>
            </a:prstGeom>
            <a:noFill/>
          </p:spPr>
          <p:txBody>
            <a:bodyPr wrap="none" rtlCol="0">
              <a:spAutoFit/>
            </a:bodyPr>
            <a:lstStyle/>
            <a:p>
              <a:r>
                <a:rPr lang="en-US" sz="1600" dirty="0" smtClean="0">
                  <a:solidFill>
                    <a:srgbClr val="008000"/>
                  </a:solidFill>
                </a:rPr>
                <a:t>1m </a:t>
              </a:r>
              <a:r>
                <a:rPr lang="en-US" sz="1600" dirty="0" err="1" smtClean="0">
                  <a:solidFill>
                    <a:srgbClr val="008000"/>
                  </a:solidFill>
                </a:rPr>
                <a:t>OPD</a:t>
              </a:r>
              <a:r>
                <a:rPr lang="en-US" sz="1600" dirty="0" smtClean="0">
                  <a:solidFill>
                    <a:srgbClr val="008000"/>
                  </a:solidFill>
                </a:rPr>
                <a:t> DD </a:t>
              </a:r>
              <a:r>
                <a:rPr lang="en-US" sz="1600" dirty="0" err="1" smtClean="0">
                  <a:solidFill>
                    <a:srgbClr val="008000"/>
                  </a:solidFill>
                </a:rPr>
                <a:t>OAWL</a:t>
              </a:r>
              <a:endParaRPr lang="en-US" sz="1600" dirty="0">
                <a:solidFill>
                  <a:srgbClr val="008000"/>
                </a:solidFill>
              </a:endParaRPr>
            </a:p>
          </p:txBody>
        </p:sp>
        <p:sp>
          <p:nvSpPr>
            <p:cNvPr id="44" name="TextBox 43"/>
            <p:cNvSpPr txBox="1"/>
            <p:nvPr/>
          </p:nvSpPr>
          <p:spPr>
            <a:xfrm>
              <a:off x="2609850" y="1362076"/>
              <a:ext cx="2135393" cy="338554"/>
            </a:xfrm>
            <a:prstGeom prst="rect">
              <a:avLst/>
            </a:prstGeom>
            <a:noFill/>
          </p:spPr>
          <p:txBody>
            <a:bodyPr wrap="none" rtlCol="0">
              <a:spAutoFit/>
            </a:bodyPr>
            <a:lstStyle/>
            <a:p>
              <a:r>
                <a:rPr lang="en-US" sz="1600" dirty="0" err="1" smtClean="0">
                  <a:solidFill>
                    <a:srgbClr val="008000"/>
                  </a:solidFill>
                </a:rPr>
                <a:t>IDD</a:t>
              </a:r>
              <a:r>
                <a:rPr lang="en-US" sz="1600" dirty="0" smtClean="0">
                  <a:solidFill>
                    <a:srgbClr val="008000"/>
                  </a:solidFill>
                </a:rPr>
                <a:t> = </a:t>
              </a:r>
              <a:r>
                <a:rPr lang="en-US" sz="1600" dirty="0" err="1" smtClean="0">
                  <a:solidFill>
                    <a:srgbClr val="008000"/>
                  </a:solidFill>
                </a:rPr>
                <a:t>OAWL+Etalon</a:t>
              </a:r>
              <a:endParaRPr lang="en-US" sz="1600" dirty="0">
                <a:solidFill>
                  <a:srgbClr val="008000"/>
                </a:solidFill>
              </a:endParaRPr>
            </a:p>
          </p:txBody>
        </p:sp>
        <p:cxnSp>
          <p:nvCxnSpPr>
            <p:cNvPr id="46" name="Straight Arrow Connector 45"/>
            <p:cNvCxnSpPr/>
            <p:nvPr/>
          </p:nvCxnSpPr>
          <p:spPr bwMode="auto">
            <a:xfrm rot="16200000" flipH="1">
              <a:off x="2290763" y="2281237"/>
              <a:ext cx="1362075" cy="114300"/>
            </a:xfrm>
            <a:prstGeom prst="straightConnector1">
              <a:avLst/>
            </a:prstGeom>
            <a:noFill/>
            <a:ln w="15875" cap="flat" cmpd="sng" algn="ctr">
              <a:solidFill>
                <a:srgbClr val="008000"/>
              </a:solidFill>
              <a:prstDash val="solid"/>
              <a:round/>
              <a:headEnd type="none" w="med" len="med"/>
              <a:tailEnd type="arrow"/>
            </a:ln>
            <a:effectLst/>
          </p:spPr>
        </p:cxnSp>
        <p:cxnSp>
          <p:nvCxnSpPr>
            <p:cNvPr id="48" name="Straight Arrow Connector 47"/>
            <p:cNvCxnSpPr/>
            <p:nvPr/>
          </p:nvCxnSpPr>
          <p:spPr bwMode="auto">
            <a:xfrm rot="16200000" flipH="1">
              <a:off x="2847975" y="1704974"/>
              <a:ext cx="466725" cy="371475"/>
            </a:xfrm>
            <a:prstGeom prst="straightConnector1">
              <a:avLst/>
            </a:prstGeom>
            <a:noFill/>
            <a:ln w="15875" cap="flat" cmpd="sng" algn="ctr">
              <a:solidFill>
                <a:srgbClr val="008000"/>
              </a:solidFill>
              <a:prstDash val="dash"/>
              <a:round/>
              <a:headEnd type="none" w="med" len="med"/>
              <a:tailEnd type="arrow"/>
            </a:ln>
            <a:effectLst/>
          </p:spPr>
        </p:cxnSp>
      </p:grpSp>
      <p:sp>
        <p:nvSpPr>
          <p:cNvPr id="50" name="TextBox 49"/>
          <p:cNvSpPr txBox="1"/>
          <p:nvPr/>
        </p:nvSpPr>
        <p:spPr>
          <a:xfrm>
            <a:off x="6610351" y="1352550"/>
            <a:ext cx="2209800" cy="1169551"/>
          </a:xfrm>
          <a:prstGeom prst="rect">
            <a:avLst/>
          </a:prstGeom>
          <a:noFill/>
        </p:spPr>
        <p:txBody>
          <a:bodyPr wrap="square" rtlCol="0">
            <a:spAutoFit/>
          </a:bodyPr>
          <a:lstStyle/>
          <a:p>
            <a:pPr algn="ctr"/>
            <a:r>
              <a:rPr lang="en-US" sz="1400" dirty="0" smtClean="0"/>
              <a:t>Note</a:t>
            </a:r>
            <a:r>
              <a:rPr lang="en-US" sz="1400" smtClean="0"/>
              <a:t>: notional approximation </a:t>
            </a:r>
            <a:r>
              <a:rPr lang="en-US" sz="1400" dirty="0" smtClean="0"/>
              <a:t>of slide presented for the </a:t>
            </a:r>
            <a:r>
              <a:rPr lang="en-US" sz="1400" dirty="0" err="1" smtClean="0"/>
              <a:t>etalon+coherent</a:t>
            </a:r>
            <a:r>
              <a:rPr lang="en-US" sz="1400" dirty="0" smtClean="0"/>
              <a:t> hybrid approach</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62" name="Rectangle 2"/>
          <p:cNvSpPr>
            <a:spLocks noGrp="1" noChangeArrowheads="1"/>
          </p:cNvSpPr>
          <p:nvPr>
            <p:ph type="title"/>
          </p:nvPr>
        </p:nvSpPr>
        <p:spPr bwMode="auto">
          <a:xfrm>
            <a:off x="901700" y="342900"/>
            <a:ext cx="6731000" cy="5461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t>Purpose for </a:t>
            </a:r>
            <a:r>
              <a:rPr lang="en-US" sz="2400" dirty="0" err="1"/>
              <a:t>OAWL</a:t>
            </a:r>
            <a:r>
              <a:rPr lang="en-US" sz="2400" dirty="0"/>
              <a:t> Development and Demonstration</a:t>
            </a:r>
          </a:p>
        </p:txBody>
      </p:sp>
      <p:sp>
        <p:nvSpPr>
          <p:cNvPr id="2959363" name="Rectangle 3"/>
          <p:cNvSpPr>
            <a:spLocks noGrp="1" noChangeArrowheads="1"/>
          </p:cNvSpPr>
          <p:nvPr>
            <p:ph type="body" idx="1"/>
          </p:nvPr>
        </p:nvSpPr>
        <p:spPr>
          <a:xfrm>
            <a:off x="152400" y="1235075"/>
            <a:ext cx="8791575" cy="5173663"/>
          </a:xfrm>
        </p:spPr>
        <p:txBody>
          <a:bodyPr/>
          <a:lstStyle/>
          <a:p>
            <a:pPr>
              <a:lnSpc>
                <a:spcPct val="90000"/>
              </a:lnSpc>
            </a:pPr>
            <a:r>
              <a:rPr lang="en-US" dirty="0" err="1">
                <a:latin typeface="Arial" charset="0"/>
              </a:rPr>
              <a:t>OAWL</a:t>
            </a:r>
            <a:r>
              <a:rPr lang="en-US" dirty="0">
                <a:latin typeface="Arial" charset="0"/>
              </a:rPr>
              <a:t> is a potential enabler for reducing mission cost and schedule</a:t>
            </a:r>
          </a:p>
          <a:p>
            <a:pPr lvl="1">
              <a:lnSpc>
                <a:spcPct val="90000"/>
              </a:lnSpc>
            </a:pPr>
            <a:r>
              <a:rPr lang="en-US" b="0" dirty="0" smtClean="0">
                <a:latin typeface="Arial" charset="0"/>
              </a:rPr>
              <a:t>Aerosol wind precision similar </a:t>
            </a:r>
            <a:r>
              <a:rPr lang="en-US" b="0" dirty="0">
                <a:latin typeface="Arial" charset="0"/>
              </a:rPr>
              <a:t>to 2-</a:t>
            </a:r>
            <a:r>
              <a:rPr lang="en-US" b="0" dirty="0">
                <a:latin typeface="Symbol" pitchFamily="18" charset="2"/>
              </a:rPr>
              <a:t>m</a:t>
            </a:r>
            <a:r>
              <a:rPr lang="en-US" b="0" dirty="0">
                <a:latin typeface="Arial" charset="0"/>
              </a:rPr>
              <a:t>m coherent </a:t>
            </a:r>
            <a:r>
              <a:rPr lang="en-US" b="0" dirty="0" smtClean="0">
                <a:latin typeface="Arial" charset="0"/>
              </a:rPr>
              <a:t>Doppler, </a:t>
            </a:r>
            <a:r>
              <a:rPr lang="en-US" b="0" dirty="0">
                <a:latin typeface="Arial" charset="0"/>
              </a:rPr>
              <a:t>but requires no additional laser</a:t>
            </a:r>
          </a:p>
          <a:p>
            <a:pPr lvl="1">
              <a:lnSpc>
                <a:spcPct val="90000"/>
              </a:lnSpc>
            </a:pPr>
            <a:r>
              <a:rPr lang="en-US" b="0" dirty="0">
                <a:latin typeface="Arial" charset="0"/>
              </a:rPr>
              <a:t>Accuracy not sensitive to aerosol/molecular backscatter mixing ratio </a:t>
            </a:r>
          </a:p>
          <a:p>
            <a:pPr lvl="1">
              <a:lnSpc>
                <a:spcPct val="90000"/>
              </a:lnSpc>
            </a:pPr>
            <a:r>
              <a:rPr lang="en-US" b="0" dirty="0">
                <a:latin typeface="Arial" charset="0"/>
              </a:rPr>
              <a:t>Tolerance to </a:t>
            </a:r>
            <a:r>
              <a:rPr lang="en-US" b="0" dirty="0" err="1">
                <a:latin typeface="Arial" charset="0"/>
              </a:rPr>
              <a:t>wavefront</a:t>
            </a:r>
            <a:r>
              <a:rPr lang="en-US" b="0" dirty="0">
                <a:latin typeface="Arial" charset="0"/>
              </a:rPr>
              <a:t> error allows </a:t>
            </a:r>
            <a:r>
              <a:rPr lang="en-US" b="0" dirty="0" smtClean="0">
                <a:latin typeface="Arial" charset="0"/>
              </a:rPr>
              <a:t>simpler (and heritage) </a:t>
            </a:r>
            <a:r>
              <a:rPr lang="en-US" b="0" dirty="0">
                <a:latin typeface="Arial" charset="0"/>
              </a:rPr>
              <a:t>telescope </a:t>
            </a:r>
            <a:r>
              <a:rPr lang="en-US" b="0" dirty="0" smtClean="0">
                <a:latin typeface="Arial" charset="0"/>
              </a:rPr>
              <a:t>and optics</a:t>
            </a:r>
            <a:endParaRPr lang="en-US" b="0" dirty="0">
              <a:latin typeface="Arial" charset="0"/>
            </a:endParaRPr>
          </a:p>
          <a:p>
            <a:pPr lvl="1">
              <a:lnSpc>
                <a:spcPct val="90000"/>
              </a:lnSpc>
            </a:pPr>
            <a:r>
              <a:rPr lang="en-US" b="0" dirty="0">
                <a:latin typeface="Arial" charset="0"/>
              </a:rPr>
              <a:t>Compatible with single wavelength holographic scanner allowing adaptive </a:t>
            </a:r>
            <a:r>
              <a:rPr lang="en-US" b="0" dirty="0" smtClean="0">
                <a:latin typeface="Arial" charset="0"/>
              </a:rPr>
              <a:t>targeting</a:t>
            </a:r>
            <a:endParaRPr lang="en-US" b="0" dirty="0">
              <a:latin typeface="Arial" charset="0"/>
            </a:endParaRPr>
          </a:p>
          <a:p>
            <a:pPr lvl="1">
              <a:lnSpc>
                <a:spcPct val="90000"/>
              </a:lnSpc>
            </a:pPr>
            <a:r>
              <a:rPr lang="en-US" b="0" dirty="0">
                <a:latin typeface="Arial" charset="0"/>
              </a:rPr>
              <a:t>Wide potential field of view allows relaxed tolerance </a:t>
            </a:r>
            <a:r>
              <a:rPr lang="en-US" b="0" dirty="0" smtClean="0">
                <a:latin typeface="Arial" charset="0"/>
              </a:rPr>
              <a:t>alignments, </a:t>
            </a:r>
            <a:r>
              <a:rPr lang="en-US" b="0" dirty="0">
                <a:latin typeface="Arial" charset="0"/>
              </a:rPr>
              <a:t>similar to </a:t>
            </a:r>
            <a:r>
              <a:rPr lang="en-US" b="0" dirty="0" err="1" smtClean="0">
                <a:latin typeface="Arial" charset="0"/>
              </a:rPr>
              <a:t>CALIPSO</a:t>
            </a:r>
            <a:endParaRPr lang="en-US" b="0" dirty="0" smtClean="0">
              <a:latin typeface="Arial" charset="0"/>
            </a:endParaRPr>
          </a:p>
          <a:p>
            <a:pPr lvl="1">
              <a:lnSpc>
                <a:spcPct val="90000"/>
              </a:lnSpc>
            </a:pPr>
            <a:r>
              <a:rPr lang="en-US" b="0" dirty="0" err="1" smtClean="0">
                <a:latin typeface="Arial" charset="0"/>
              </a:rPr>
              <a:t>FOV</a:t>
            </a:r>
            <a:r>
              <a:rPr lang="en-US" b="0" dirty="0" smtClean="0">
                <a:latin typeface="Arial" charset="0"/>
              </a:rPr>
              <a:t> ~120 </a:t>
            </a:r>
            <a:r>
              <a:rPr lang="en-US" b="0" dirty="0" err="1" smtClean="0">
                <a:latin typeface="Arial" charset="0"/>
              </a:rPr>
              <a:t>mR</a:t>
            </a:r>
            <a:r>
              <a:rPr lang="en-US" b="0" dirty="0" smtClean="0">
                <a:latin typeface="Arial" charset="0"/>
              </a:rPr>
              <a:t> feasible while supporting 10</a:t>
            </a:r>
            <a:r>
              <a:rPr lang="en-US" b="0" baseline="30000" dirty="0" smtClean="0">
                <a:latin typeface="Arial" charset="0"/>
              </a:rPr>
              <a:t>9</a:t>
            </a:r>
            <a:r>
              <a:rPr lang="en-US" b="0" dirty="0" smtClean="0">
                <a:latin typeface="Arial" charset="0"/>
              </a:rPr>
              <a:t> spectral resolution </a:t>
            </a:r>
            <a:endParaRPr lang="en-US" b="0" dirty="0">
              <a:latin typeface="Arial" charset="0"/>
            </a:endParaRPr>
          </a:p>
          <a:p>
            <a:pPr lvl="1">
              <a:lnSpc>
                <a:spcPct val="90000"/>
              </a:lnSpc>
            </a:pPr>
            <a:r>
              <a:rPr lang="en-US" b="0" dirty="0">
                <a:latin typeface="Arial" charset="0"/>
              </a:rPr>
              <a:t>Minimal laser frequency stability requirements</a:t>
            </a:r>
          </a:p>
          <a:p>
            <a:pPr lvl="1">
              <a:lnSpc>
                <a:spcPct val="90000"/>
              </a:lnSpc>
            </a:pPr>
            <a:r>
              <a:rPr lang="en-US" b="0" dirty="0">
                <a:latin typeface="Arial" charset="0"/>
              </a:rPr>
              <a:t>LOS spacecraft velocity correction without needing active laser tuning </a:t>
            </a:r>
          </a:p>
          <a:p>
            <a:pPr lvl="1">
              <a:lnSpc>
                <a:spcPct val="90000"/>
              </a:lnSpc>
            </a:pPr>
            <a:endParaRPr lang="en-US" b="0" dirty="0">
              <a:latin typeface="Arial" charset="0"/>
            </a:endParaRPr>
          </a:p>
          <a:p>
            <a:pPr>
              <a:lnSpc>
                <a:spcPct val="90000"/>
              </a:lnSpc>
            </a:pPr>
            <a:r>
              <a:rPr lang="en-US" dirty="0"/>
              <a:t>Opens up multiple mission possibilities including multi-</a:t>
            </a:r>
            <a:r>
              <a:rPr lang="en-US" dirty="0">
                <a:latin typeface="Symbol" pitchFamily="18" charset="2"/>
              </a:rPr>
              <a:t>l</a:t>
            </a:r>
            <a:r>
              <a:rPr lang="en-US" dirty="0"/>
              <a:t> </a:t>
            </a:r>
            <a:r>
              <a:rPr lang="en-US" dirty="0" err="1"/>
              <a:t>HSRL</a:t>
            </a:r>
            <a:r>
              <a:rPr lang="en-US" dirty="0"/>
              <a:t>, DIAL compatibility</a:t>
            </a:r>
          </a:p>
          <a:p>
            <a:pPr>
              <a:lnSpc>
                <a:spcPct val="90000"/>
              </a:lnSpc>
            </a:pPr>
            <a:endParaRPr lang="en-US" dirty="0"/>
          </a:p>
          <a:p>
            <a:pPr>
              <a:lnSpc>
                <a:spcPct val="90000"/>
              </a:lnSpc>
            </a:pPr>
            <a:r>
              <a:rPr lang="en-US" dirty="0"/>
              <a:t>Challenges met by Ball </a:t>
            </a:r>
            <a:r>
              <a:rPr lang="en-US" dirty="0" err="1" smtClean="0"/>
              <a:t>OAWL</a:t>
            </a:r>
            <a:r>
              <a:rPr lang="en-US" dirty="0" smtClean="0"/>
              <a:t> approach</a:t>
            </a:r>
            <a:endParaRPr lang="en-US" dirty="0"/>
          </a:p>
          <a:p>
            <a:pPr lvl="1">
              <a:lnSpc>
                <a:spcPct val="90000"/>
              </a:lnSpc>
            </a:pPr>
            <a:r>
              <a:rPr lang="en-US" dirty="0"/>
              <a:t>Elimination of control loops while achieving 10</a:t>
            </a:r>
            <a:r>
              <a:rPr lang="en-US" baseline="30000" dirty="0"/>
              <a:t>9</a:t>
            </a:r>
            <a:r>
              <a:rPr lang="en-US" dirty="0"/>
              <a:t> spectral resolution</a:t>
            </a:r>
          </a:p>
          <a:p>
            <a:pPr lvl="1">
              <a:lnSpc>
                <a:spcPct val="90000"/>
              </a:lnSpc>
            </a:pPr>
            <a:r>
              <a:rPr lang="en-US" dirty="0"/>
              <a:t>Thermally and mechanically stable, meter-class </a:t>
            </a:r>
            <a:r>
              <a:rPr lang="en-US" dirty="0" err="1"/>
              <a:t>OPD</a:t>
            </a:r>
            <a:r>
              <a:rPr lang="en-US" dirty="0"/>
              <a:t>, compact interferometer</a:t>
            </a:r>
          </a:p>
          <a:p>
            <a:pPr lvl="1">
              <a:lnSpc>
                <a:spcPct val="90000"/>
              </a:lnSpc>
            </a:pPr>
            <a:r>
              <a:rPr lang="en-US" dirty="0"/>
              <a:t>High optical </a:t>
            </a:r>
            <a:r>
              <a:rPr lang="en-US" dirty="0" smtClean="0"/>
              <a:t>efficiency (~97%)</a:t>
            </a:r>
            <a:endParaRPr lang="en-US" dirty="0"/>
          </a:p>
          <a:p>
            <a:pPr lvl="1">
              <a:lnSpc>
                <a:spcPct val="90000"/>
              </a:lnSpc>
            </a:pPr>
            <a:r>
              <a:rPr lang="en-US" dirty="0"/>
              <a:t>Simultaneous high spectral resolution and large area*solid angle acceptance providing practical system operational tolerances with large collection optics </a:t>
            </a:r>
          </a:p>
        </p:txBody>
      </p:sp>
      <p:pic>
        <p:nvPicPr>
          <p:cNvPr id="2959365" name="Picture 5" descr="NASA-logo1"/>
          <p:cNvPicPr>
            <a:picLocks noChangeAspect="1" noChangeArrowheads="1"/>
          </p:cNvPicPr>
          <p:nvPr/>
        </p:nvPicPr>
        <p:blipFill>
          <a:blip r:embed="rId3" cstate="print"/>
          <a:srcRect/>
          <a:stretch>
            <a:fillRect/>
          </a:stretch>
        </p:blipFill>
        <p:spPr bwMode="auto">
          <a:xfrm>
            <a:off x="7358063" y="109538"/>
            <a:ext cx="941387" cy="8334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3778" name="Rectangle 2"/>
          <p:cNvSpPr>
            <a:spLocks noGrp="1" noChangeArrowheads="1"/>
          </p:cNvSpPr>
          <p:nvPr>
            <p:ph type="title"/>
          </p:nvPr>
        </p:nvSpPr>
        <p:spPr bwMode="auto">
          <a:xfrm>
            <a:off x="1990725" y="130175"/>
            <a:ext cx="5705475" cy="763588"/>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400"/>
              <a:t>Optical Autocovariance Wind Lidar (OAWL) </a:t>
            </a:r>
            <a:br>
              <a:rPr lang="en-US" sz="2400"/>
            </a:br>
            <a:r>
              <a:rPr lang="en-US" sz="2400"/>
              <a:t>Development Program</a:t>
            </a:r>
          </a:p>
        </p:txBody>
      </p:sp>
      <p:sp>
        <p:nvSpPr>
          <p:cNvPr id="2763779" name="Rectangle 3"/>
          <p:cNvSpPr>
            <a:spLocks noGrp="1" noChangeArrowheads="1"/>
          </p:cNvSpPr>
          <p:nvPr>
            <p:ph type="body" idx="1"/>
          </p:nvPr>
        </p:nvSpPr>
        <p:spPr>
          <a:xfrm>
            <a:off x="415925" y="1619250"/>
            <a:ext cx="8312150" cy="4500563"/>
          </a:xfrm>
        </p:spPr>
        <p:txBody>
          <a:bodyPr/>
          <a:lstStyle/>
          <a:p>
            <a:pPr>
              <a:lnSpc>
                <a:spcPct val="120000"/>
              </a:lnSpc>
            </a:pPr>
            <a:r>
              <a:rPr lang="en-US" sz="2000" i="1">
                <a:solidFill>
                  <a:schemeClr val="hlink"/>
                </a:solidFill>
              </a:rPr>
              <a:t>Internal investment</a:t>
            </a:r>
            <a:r>
              <a:rPr lang="en-US" sz="2000"/>
              <a:t> to develop the OAWL theory and implementable flight-path architecture and processes, performance model, perform proof of concept experiments, and design and construct a flight path receiver prototype.</a:t>
            </a:r>
          </a:p>
          <a:p>
            <a:pPr>
              <a:lnSpc>
                <a:spcPct val="120000"/>
              </a:lnSpc>
            </a:pPr>
            <a:endParaRPr lang="en-US" sz="2000"/>
          </a:p>
          <a:p>
            <a:pPr>
              <a:lnSpc>
                <a:spcPct val="120000"/>
              </a:lnSpc>
            </a:pPr>
            <a:r>
              <a:rPr lang="en-US" sz="2000" i="1">
                <a:solidFill>
                  <a:schemeClr val="hlink"/>
                </a:solidFill>
              </a:rPr>
              <a:t>NASA IIP: </a:t>
            </a:r>
            <a:r>
              <a:rPr lang="en-US" sz="2000"/>
              <a:t>take OAWL receiver as input at TRL-3, build into a robust lidar system, fly validations on the WB-57, exit at TRL-5.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4738" name="Rectangle 2"/>
          <p:cNvSpPr>
            <a:spLocks noGrp="1" noChangeArrowheads="1"/>
          </p:cNvSpPr>
          <p:nvPr>
            <p:ph type="body" idx="1"/>
          </p:nvPr>
        </p:nvSpPr>
        <p:spPr>
          <a:xfrm>
            <a:off x="815975" y="2914650"/>
            <a:ext cx="7867650" cy="1157288"/>
          </a:xfrm>
        </p:spPr>
        <p:txBody>
          <a:bodyPr/>
          <a:lstStyle/>
          <a:p>
            <a:pPr algn="ctr">
              <a:buFont typeface="Wingdings" pitchFamily="2" charset="2"/>
              <a:buNone/>
            </a:pPr>
            <a:r>
              <a:rPr lang="en-US" sz="2400" dirty="0">
                <a:latin typeface="Arial" charset="0"/>
              </a:rPr>
              <a:t>Ball Flight-path, Multi-wavelength, Field-widened OA Receiver </a:t>
            </a:r>
            <a:r>
              <a:rPr lang="en-US" sz="2400" dirty="0" err="1">
                <a:latin typeface="Arial" charset="0"/>
              </a:rPr>
              <a:t>IRAD</a:t>
            </a:r>
            <a:r>
              <a:rPr lang="en-US" sz="2400" dirty="0">
                <a:latin typeface="Arial" charset="0"/>
              </a:rPr>
              <a:t> </a:t>
            </a:r>
            <a:r>
              <a:rPr lang="en-US" sz="2400" dirty="0" smtClean="0">
                <a:latin typeface="Arial" charset="0"/>
              </a:rPr>
              <a:t>Results</a:t>
            </a:r>
            <a:endParaRPr lang="en-US" sz="2400"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1714" name="Rectangle 2"/>
          <p:cNvSpPr>
            <a:spLocks noChangeArrowheads="1"/>
          </p:cNvSpPr>
          <p:nvPr/>
        </p:nvSpPr>
        <p:spPr bwMode="auto">
          <a:xfrm>
            <a:off x="2686050" y="6248400"/>
            <a:ext cx="3390900" cy="333375"/>
          </a:xfrm>
          <a:prstGeom prst="rect">
            <a:avLst/>
          </a:prstGeom>
          <a:solidFill>
            <a:schemeClr val="bg1"/>
          </a:solidFill>
          <a:ln w="9525">
            <a:noFill/>
            <a:miter lim="800000"/>
            <a:headEnd/>
            <a:tailEnd/>
          </a:ln>
          <a:effectLst/>
        </p:spPr>
        <p:txBody>
          <a:bodyPr wrap="none" anchor="ctr"/>
          <a:lstStyle/>
          <a:p>
            <a:endParaRPr lang="en-US"/>
          </a:p>
        </p:txBody>
      </p:sp>
      <p:sp>
        <p:nvSpPr>
          <p:cNvPr id="2931715" name="Rectangle 3"/>
          <p:cNvSpPr>
            <a:spLocks noGrp="1" noChangeArrowheads="1"/>
          </p:cNvSpPr>
          <p:nvPr>
            <p:ph type="title"/>
          </p:nvPr>
        </p:nvSpPr>
        <p:spPr bwMode="auto">
          <a:xfrm>
            <a:off x="1225550" y="152400"/>
            <a:ext cx="6918325" cy="88265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r>
              <a:rPr lang="en-US" sz="2100" dirty="0" smtClean="0"/>
              <a:t>Ball </a:t>
            </a:r>
            <a:r>
              <a:rPr lang="en-US" sz="2100" dirty="0" err="1" smtClean="0"/>
              <a:t>OAWL</a:t>
            </a:r>
            <a:r>
              <a:rPr lang="en-US" sz="2100" dirty="0" smtClean="0"/>
              <a:t> Receiver </a:t>
            </a:r>
            <a:r>
              <a:rPr lang="en-US" sz="2100" dirty="0"/>
              <a:t>Design Uses Polarization Multiplexing </a:t>
            </a:r>
            <a:br>
              <a:rPr lang="en-US" sz="2100" dirty="0"/>
            </a:br>
            <a:r>
              <a:rPr lang="en-US" sz="2100" dirty="0"/>
              <a:t>to Create 4 Perfectly Tracking Interferometers</a:t>
            </a:r>
          </a:p>
        </p:txBody>
      </p:sp>
      <p:pic>
        <p:nvPicPr>
          <p:cNvPr id="2931716" name="Picture 4"/>
          <p:cNvPicPr>
            <a:picLocks noChangeAspect="1" noChangeArrowheads="1"/>
          </p:cNvPicPr>
          <p:nvPr/>
        </p:nvPicPr>
        <p:blipFill>
          <a:blip r:embed="rId3" cstate="print"/>
          <a:srcRect/>
          <a:stretch>
            <a:fillRect/>
          </a:stretch>
        </p:blipFill>
        <p:spPr bwMode="auto">
          <a:xfrm>
            <a:off x="209550" y="1276350"/>
            <a:ext cx="5391150" cy="5018088"/>
          </a:xfrm>
          <a:prstGeom prst="rect">
            <a:avLst/>
          </a:prstGeom>
          <a:noFill/>
          <a:ln w="9525">
            <a:noFill/>
            <a:miter lim="800000"/>
            <a:headEnd/>
            <a:tailEnd/>
          </a:ln>
        </p:spPr>
      </p:pic>
      <p:sp>
        <p:nvSpPr>
          <p:cNvPr id="2931717" name="Text Box 5"/>
          <p:cNvSpPr txBox="1">
            <a:spLocks noChangeArrowheads="1"/>
          </p:cNvSpPr>
          <p:nvPr/>
        </p:nvSpPr>
        <p:spPr bwMode="auto">
          <a:xfrm>
            <a:off x="5702300" y="1624013"/>
            <a:ext cx="3200400" cy="4365625"/>
          </a:xfrm>
          <a:prstGeom prst="rect">
            <a:avLst/>
          </a:prstGeom>
          <a:noFill/>
          <a:ln w="19050">
            <a:solidFill>
              <a:srgbClr val="0066FF"/>
            </a:solidFill>
            <a:miter lim="800000"/>
            <a:headEnd/>
            <a:tailEnd/>
          </a:ln>
          <a:effectLst/>
        </p:spPr>
        <p:txBody>
          <a:bodyPr>
            <a:spAutoFit/>
          </a:bodyPr>
          <a:lstStyle/>
          <a:p>
            <a:pPr>
              <a:buFontTx/>
              <a:buChar char="•"/>
            </a:pPr>
            <a:r>
              <a:rPr lang="en-US" sz="1400" b="0"/>
              <a:t> Mach-Zehnder-like interferometer allows 100% light detection on 4 detectors</a:t>
            </a:r>
          </a:p>
          <a:p>
            <a:pPr>
              <a:buFontTx/>
              <a:buChar char="•"/>
            </a:pPr>
            <a:endParaRPr lang="en-US" sz="1400" b="0"/>
          </a:p>
          <a:p>
            <a:pPr>
              <a:buFontTx/>
              <a:buChar char="•"/>
            </a:pPr>
            <a:r>
              <a:rPr lang="en-US" sz="1400" b="0"/>
              <a:t> Cat’s-eyes field-widen and preserve interference parity </a:t>
            </a:r>
            <a:r>
              <a:rPr lang="en-US" sz="1400" b="0">
                <a:solidFill>
                  <a:srgbClr val="008000"/>
                </a:solidFill>
              </a:rPr>
              <a:t>allowing </a:t>
            </a:r>
            <a:r>
              <a:rPr lang="en-US" sz="1400" b="0" i="1">
                <a:solidFill>
                  <a:srgbClr val="008000"/>
                </a:solidFill>
              </a:rPr>
              <a:t>wide alignment tolerance, practical simple telescope optics</a:t>
            </a:r>
          </a:p>
          <a:p>
            <a:endParaRPr lang="en-US" sz="1400" b="0"/>
          </a:p>
          <a:p>
            <a:pPr>
              <a:buFontTx/>
              <a:buChar char="•"/>
            </a:pPr>
            <a:r>
              <a:rPr lang="en-US" sz="1400" b="0"/>
              <a:t> Receiver is achromatic, facilitating</a:t>
            </a:r>
            <a:r>
              <a:rPr lang="en-US" sz="1400" b="0">
                <a:solidFill>
                  <a:srgbClr val="008000"/>
                </a:solidFill>
              </a:rPr>
              <a:t> simultaneous multi-</a:t>
            </a:r>
            <a:r>
              <a:rPr lang="en-US" sz="1400" b="0">
                <a:solidFill>
                  <a:srgbClr val="008000"/>
                </a:solidFill>
                <a:latin typeface="Symbol" pitchFamily="18" charset="2"/>
              </a:rPr>
              <a:t>l</a:t>
            </a:r>
            <a:r>
              <a:rPr lang="en-US" sz="1400" b="0">
                <a:solidFill>
                  <a:srgbClr val="008000"/>
                </a:solidFill>
              </a:rPr>
              <a:t> operations</a:t>
            </a:r>
            <a:r>
              <a:rPr lang="en-US" sz="1400" b="0"/>
              <a:t> (multi-mission capable: Winds + HSRL(aerosols) + DIAL(chemistry))</a:t>
            </a:r>
          </a:p>
          <a:p>
            <a:pPr>
              <a:buFontTx/>
              <a:buChar char="•"/>
            </a:pPr>
            <a:endParaRPr lang="en-US" sz="1400" b="0"/>
          </a:p>
          <a:p>
            <a:pPr>
              <a:buFontTx/>
              <a:buChar char="•"/>
            </a:pPr>
            <a:r>
              <a:rPr lang="en-US" sz="1400" b="0"/>
              <a:t> Very </a:t>
            </a:r>
            <a:r>
              <a:rPr lang="en-US" sz="1400" b="0">
                <a:solidFill>
                  <a:srgbClr val="008000"/>
                </a:solidFill>
              </a:rPr>
              <a:t>forgiving of telescope wavefront distortion</a:t>
            </a:r>
            <a:r>
              <a:rPr lang="en-US" sz="1400" b="0"/>
              <a:t> saving cost, mass, </a:t>
            </a:r>
            <a:r>
              <a:rPr lang="en-US" sz="1400" b="0" i="1">
                <a:solidFill>
                  <a:schemeClr val="folHlink"/>
                </a:solidFill>
              </a:rPr>
              <a:t>enabling HOE optics for scanning and aerosol measurement</a:t>
            </a:r>
          </a:p>
          <a:p>
            <a:pPr>
              <a:buFontTx/>
              <a:buChar char="•"/>
            </a:pPr>
            <a:endParaRPr lang="en-US" sz="1400" b="0" i="1"/>
          </a:p>
          <a:p>
            <a:pPr>
              <a:buFontTx/>
              <a:buChar char="•"/>
            </a:pPr>
            <a:r>
              <a:rPr lang="en-US" sz="1400" b="0"/>
              <a:t> 2 input ports facilitating 0-calibration</a:t>
            </a:r>
          </a:p>
        </p:txBody>
      </p:sp>
      <p:sp>
        <p:nvSpPr>
          <p:cNvPr id="2931718" name="Text Box 6"/>
          <p:cNvSpPr txBox="1">
            <a:spLocks noChangeArrowheads="1"/>
          </p:cNvSpPr>
          <p:nvPr/>
        </p:nvSpPr>
        <p:spPr bwMode="auto">
          <a:xfrm>
            <a:off x="6394450" y="6474023"/>
            <a:ext cx="1612942" cy="307777"/>
          </a:xfrm>
          <a:prstGeom prst="rect">
            <a:avLst/>
          </a:prstGeom>
          <a:noFill/>
          <a:ln w="9525">
            <a:noFill/>
            <a:miter lim="800000"/>
            <a:headEnd/>
            <a:tailEnd/>
          </a:ln>
          <a:effectLst/>
        </p:spPr>
        <p:txBody>
          <a:bodyPr wrap="none">
            <a:spAutoFit/>
          </a:bodyPr>
          <a:lstStyle/>
          <a:p>
            <a:r>
              <a:rPr lang="en-US" sz="1400" i="1" u="sng" dirty="0" smtClean="0">
                <a:solidFill>
                  <a:srgbClr val="FF3300"/>
                </a:solidFill>
              </a:rPr>
              <a:t>patents </a:t>
            </a:r>
            <a:r>
              <a:rPr lang="en-US" sz="1400" i="1" u="sng" dirty="0">
                <a:solidFill>
                  <a:srgbClr val="FF3300"/>
                </a:solidFill>
              </a:rPr>
              <a:t>pending</a:t>
            </a:r>
            <a:r>
              <a:rPr lang="en-US" sz="1400" i="1" dirty="0">
                <a:solidFill>
                  <a:srgbClr val="FF33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4786" name="Rectangle 2"/>
          <p:cNvSpPr>
            <a:spLocks noChangeArrowheads="1"/>
          </p:cNvSpPr>
          <p:nvPr/>
        </p:nvSpPr>
        <p:spPr bwMode="auto">
          <a:xfrm>
            <a:off x="2686050" y="6259513"/>
            <a:ext cx="3390900" cy="333375"/>
          </a:xfrm>
          <a:prstGeom prst="rect">
            <a:avLst/>
          </a:prstGeom>
          <a:solidFill>
            <a:schemeClr val="bg1"/>
          </a:solidFill>
          <a:ln w="9525">
            <a:noFill/>
            <a:miter lim="800000"/>
            <a:headEnd/>
            <a:tailEnd/>
          </a:ln>
          <a:effectLst/>
        </p:spPr>
        <p:txBody>
          <a:bodyPr wrap="none" anchor="ctr"/>
          <a:lstStyle/>
          <a:p>
            <a:endParaRPr lang="en-US"/>
          </a:p>
        </p:txBody>
      </p:sp>
      <p:sp>
        <p:nvSpPr>
          <p:cNvPr id="2934787" name="Rectangle 3"/>
          <p:cNvSpPr>
            <a:spLocks noGrp="1" noChangeArrowheads="1"/>
          </p:cNvSpPr>
          <p:nvPr>
            <p:ph type="title"/>
          </p:nvPr>
        </p:nvSpPr>
        <p:spPr bwMode="auto">
          <a:xfrm>
            <a:off x="2959100" y="274638"/>
            <a:ext cx="3619500" cy="635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800" i="1"/>
              <a:t>OAWL Receiver </a:t>
            </a:r>
          </a:p>
        </p:txBody>
      </p:sp>
      <p:pic>
        <p:nvPicPr>
          <p:cNvPr id="2934788" name="Picture 4" descr="OAWL receiver structure13"/>
          <p:cNvPicPr>
            <a:picLocks noGrp="1" noChangeAspect="1" noChangeArrowheads="1"/>
          </p:cNvPicPr>
          <p:nvPr>
            <p:ph type="body" idx="1"/>
          </p:nvPr>
        </p:nvPicPr>
        <p:blipFill>
          <a:blip r:embed="rId3" cstate="email"/>
          <a:srcRect/>
          <a:stretch>
            <a:fillRect/>
          </a:stretch>
        </p:blipFill>
        <p:spPr>
          <a:xfrm rot="8181">
            <a:off x="5459413" y="1270000"/>
            <a:ext cx="3121025" cy="2341563"/>
          </a:xfrm>
          <a:noFill/>
          <a:ln>
            <a:solidFill>
              <a:schemeClr val="tx1"/>
            </a:solidFill>
          </a:ln>
        </p:spPr>
      </p:pic>
      <p:pic>
        <p:nvPicPr>
          <p:cNvPr id="2934789" name="Picture 5"/>
          <p:cNvPicPr>
            <a:picLocks noChangeAspect="1" noChangeArrowheads="1"/>
          </p:cNvPicPr>
          <p:nvPr/>
        </p:nvPicPr>
        <p:blipFill>
          <a:blip r:embed="rId4" cstate="email"/>
          <a:srcRect/>
          <a:stretch>
            <a:fillRect/>
          </a:stretch>
        </p:blipFill>
        <p:spPr bwMode="auto">
          <a:xfrm>
            <a:off x="5457825" y="3681413"/>
            <a:ext cx="2971800" cy="2765425"/>
          </a:xfrm>
          <a:prstGeom prst="rect">
            <a:avLst/>
          </a:prstGeom>
          <a:noFill/>
          <a:ln w="9525">
            <a:noFill/>
            <a:miter lim="800000"/>
            <a:headEnd/>
            <a:tailEnd/>
          </a:ln>
        </p:spPr>
      </p:pic>
      <p:sp>
        <p:nvSpPr>
          <p:cNvPr id="2934790" name="Line 6"/>
          <p:cNvSpPr>
            <a:spLocks noChangeShapeType="1"/>
          </p:cNvSpPr>
          <p:nvPr/>
        </p:nvSpPr>
        <p:spPr bwMode="auto">
          <a:xfrm flipV="1">
            <a:off x="7772400" y="2752725"/>
            <a:ext cx="285750" cy="1781175"/>
          </a:xfrm>
          <a:prstGeom prst="line">
            <a:avLst/>
          </a:prstGeom>
          <a:noFill/>
          <a:ln w="28575">
            <a:solidFill>
              <a:srgbClr val="00FF00"/>
            </a:solidFill>
            <a:round/>
            <a:headEnd/>
            <a:tailEnd type="triangle" w="med" len="med"/>
          </a:ln>
          <a:effectLst/>
        </p:spPr>
        <p:txBody>
          <a:bodyPr wrap="none" anchor="ctr"/>
          <a:lstStyle/>
          <a:p>
            <a:endParaRPr lang="en-US"/>
          </a:p>
        </p:txBody>
      </p:sp>
      <p:grpSp>
        <p:nvGrpSpPr>
          <p:cNvPr id="2934791" name="Group 7"/>
          <p:cNvGrpSpPr>
            <a:grpSpLocks/>
          </p:cNvGrpSpPr>
          <p:nvPr/>
        </p:nvGrpSpPr>
        <p:grpSpPr bwMode="auto">
          <a:xfrm>
            <a:off x="7620000" y="1895475"/>
            <a:ext cx="1428750" cy="3790950"/>
            <a:chOff x="4590" y="1344"/>
            <a:chExt cx="876" cy="2346"/>
          </a:xfrm>
        </p:grpSpPr>
        <p:sp>
          <p:nvSpPr>
            <p:cNvPr id="2934792" name="Line 8"/>
            <p:cNvSpPr>
              <a:spLocks noChangeShapeType="1"/>
            </p:cNvSpPr>
            <p:nvPr/>
          </p:nvSpPr>
          <p:spPr bwMode="auto">
            <a:xfrm flipV="1">
              <a:off x="4590" y="2766"/>
              <a:ext cx="876" cy="924"/>
            </a:xfrm>
            <a:prstGeom prst="line">
              <a:avLst/>
            </a:prstGeom>
            <a:noFill/>
            <a:ln w="28575">
              <a:solidFill>
                <a:srgbClr val="00FF00"/>
              </a:solidFill>
              <a:round/>
              <a:headEnd/>
              <a:tailEnd/>
            </a:ln>
            <a:effectLst/>
          </p:spPr>
          <p:txBody>
            <a:bodyPr wrap="none" anchor="ctr"/>
            <a:lstStyle/>
            <a:p>
              <a:endParaRPr lang="en-US"/>
            </a:p>
          </p:txBody>
        </p:sp>
        <p:sp>
          <p:nvSpPr>
            <p:cNvPr id="2934793" name="Line 9"/>
            <p:cNvSpPr>
              <a:spLocks noChangeShapeType="1"/>
            </p:cNvSpPr>
            <p:nvPr/>
          </p:nvSpPr>
          <p:spPr bwMode="auto">
            <a:xfrm flipH="1" flipV="1">
              <a:off x="4674" y="1344"/>
              <a:ext cx="792" cy="1422"/>
            </a:xfrm>
            <a:prstGeom prst="line">
              <a:avLst/>
            </a:prstGeom>
            <a:noFill/>
            <a:ln w="28575">
              <a:solidFill>
                <a:srgbClr val="00FF00"/>
              </a:solidFill>
              <a:round/>
              <a:headEnd/>
              <a:tailEnd type="triangle" w="med" len="med"/>
            </a:ln>
            <a:effectLst/>
          </p:spPr>
          <p:txBody>
            <a:bodyPr wrap="none" anchor="ctr"/>
            <a:lstStyle/>
            <a:p>
              <a:endParaRPr lang="en-US"/>
            </a:p>
          </p:txBody>
        </p:sp>
      </p:grpSp>
      <p:sp>
        <p:nvSpPr>
          <p:cNvPr id="2934794" name="Line 10"/>
          <p:cNvSpPr>
            <a:spLocks noChangeShapeType="1"/>
          </p:cNvSpPr>
          <p:nvPr/>
        </p:nvSpPr>
        <p:spPr bwMode="auto">
          <a:xfrm flipV="1">
            <a:off x="5095875" y="1733550"/>
            <a:ext cx="1123950" cy="95250"/>
          </a:xfrm>
          <a:prstGeom prst="line">
            <a:avLst/>
          </a:prstGeom>
          <a:noFill/>
          <a:ln w="28575">
            <a:solidFill>
              <a:srgbClr val="00FF00"/>
            </a:solidFill>
            <a:round/>
            <a:headEnd/>
            <a:tailEnd type="triangle" w="med" len="med"/>
          </a:ln>
          <a:effectLst/>
        </p:spPr>
        <p:txBody>
          <a:bodyPr wrap="none" anchor="ctr"/>
          <a:lstStyle/>
          <a:p>
            <a:endParaRPr lang="en-US"/>
          </a:p>
        </p:txBody>
      </p:sp>
      <p:sp>
        <p:nvSpPr>
          <p:cNvPr id="2934795" name="Line 11"/>
          <p:cNvSpPr>
            <a:spLocks noChangeShapeType="1"/>
          </p:cNvSpPr>
          <p:nvPr/>
        </p:nvSpPr>
        <p:spPr bwMode="auto">
          <a:xfrm flipH="1" flipV="1">
            <a:off x="5086350" y="1819275"/>
            <a:ext cx="314325" cy="3133725"/>
          </a:xfrm>
          <a:prstGeom prst="line">
            <a:avLst/>
          </a:prstGeom>
          <a:noFill/>
          <a:ln w="28575">
            <a:solidFill>
              <a:srgbClr val="00FF00"/>
            </a:solidFill>
            <a:round/>
            <a:headEnd/>
            <a:tailEnd/>
          </a:ln>
          <a:effectLst/>
        </p:spPr>
        <p:txBody>
          <a:bodyPr wrap="none" anchor="ctr"/>
          <a:lstStyle/>
          <a:p>
            <a:endParaRPr lang="en-US"/>
          </a:p>
        </p:txBody>
      </p:sp>
      <p:sp>
        <p:nvSpPr>
          <p:cNvPr id="2934796" name="Oval 12"/>
          <p:cNvSpPr>
            <a:spLocks noChangeArrowheads="1"/>
          </p:cNvSpPr>
          <p:nvPr/>
        </p:nvSpPr>
        <p:spPr bwMode="auto">
          <a:xfrm rot="853400">
            <a:off x="7381875" y="4533900"/>
            <a:ext cx="571500" cy="942975"/>
          </a:xfrm>
          <a:prstGeom prst="ellipse">
            <a:avLst/>
          </a:prstGeom>
          <a:noFill/>
          <a:ln w="28575">
            <a:solidFill>
              <a:srgbClr val="00FF00"/>
            </a:solidFill>
            <a:round/>
            <a:headEnd/>
            <a:tailEnd/>
          </a:ln>
          <a:effectLst/>
        </p:spPr>
        <p:txBody>
          <a:bodyPr wrap="none" anchor="ctr"/>
          <a:lstStyle/>
          <a:p>
            <a:endParaRPr lang="en-US"/>
          </a:p>
        </p:txBody>
      </p:sp>
      <p:sp>
        <p:nvSpPr>
          <p:cNvPr id="2934797" name="Line 13"/>
          <p:cNvSpPr>
            <a:spLocks noChangeShapeType="1"/>
          </p:cNvSpPr>
          <p:nvPr/>
        </p:nvSpPr>
        <p:spPr bwMode="auto">
          <a:xfrm flipH="1" flipV="1">
            <a:off x="4972050" y="5334000"/>
            <a:ext cx="1733550" cy="95250"/>
          </a:xfrm>
          <a:prstGeom prst="line">
            <a:avLst/>
          </a:prstGeom>
          <a:noFill/>
          <a:ln w="28575">
            <a:solidFill>
              <a:srgbClr val="00FF00"/>
            </a:solidFill>
            <a:prstDash val="dash"/>
            <a:round/>
            <a:headEnd/>
            <a:tailEnd/>
          </a:ln>
          <a:effectLst/>
        </p:spPr>
        <p:txBody>
          <a:bodyPr wrap="none" anchor="ctr"/>
          <a:lstStyle/>
          <a:p>
            <a:endParaRPr lang="en-US"/>
          </a:p>
        </p:txBody>
      </p:sp>
      <p:sp>
        <p:nvSpPr>
          <p:cNvPr id="2934798" name="Line 14"/>
          <p:cNvSpPr>
            <a:spLocks noChangeShapeType="1"/>
          </p:cNvSpPr>
          <p:nvPr/>
        </p:nvSpPr>
        <p:spPr bwMode="auto">
          <a:xfrm flipH="1" flipV="1">
            <a:off x="4791075" y="2590800"/>
            <a:ext cx="180975" cy="2743200"/>
          </a:xfrm>
          <a:prstGeom prst="line">
            <a:avLst/>
          </a:prstGeom>
          <a:noFill/>
          <a:ln w="28575">
            <a:solidFill>
              <a:srgbClr val="00FF00"/>
            </a:solidFill>
            <a:prstDash val="dash"/>
            <a:round/>
            <a:headEnd/>
            <a:tailEnd/>
          </a:ln>
          <a:effectLst/>
        </p:spPr>
        <p:txBody>
          <a:bodyPr wrap="none" anchor="ctr"/>
          <a:lstStyle/>
          <a:p>
            <a:endParaRPr lang="en-US"/>
          </a:p>
        </p:txBody>
      </p:sp>
      <p:sp>
        <p:nvSpPr>
          <p:cNvPr id="2934799" name="Line 15"/>
          <p:cNvSpPr>
            <a:spLocks noChangeShapeType="1"/>
          </p:cNvSpPr>
          <p:nvPr/>
        </p:nvSpPr>
        <p:spPr bwMode="auto">
          <a:xfrm flipV="1">
            <a:off x="4800600" y="2324100"/>
            <a:ext cx="1543050" cy="266700"/>
          </a:xfrm>
          <a:prstGeom prst="line">
            <a:avLst/>
          </a:prstGeom>
          <a:noFill/>
          <a:ln w="28575">
            <a:solidFill>
              <a:srgbClr val="00FF00"/>
            </a:solidFill>
            <a:prstDash val="dash"/>
            <a:round/>
            <a:headEnd/>
            <a:tailEnd type="triangle" w="med" len="med"/>
          </a:ln>
          <a:effectLst/>
        </p:spPr>
        <p:txBody>
          <a:bodyPr wrap="none" anchor="ctr"/>
          <a:lstStyle/>
          <a:p>
            <a:endParaRPr lang="en-US"/>
          </a:p>
        </p:txBody>
      </p:sp>
      <p:sp>
        <p:nvSpPr>
          <p:cNvPr id="2934800" name="Oval 16"/>
          <p:cNvSpPr>
            <a:spLocks noChangeArrowheads="1"/>
          </p:cNvSpPr>
          <p:nvPr/>
        </p:nvSpPr>
        <p:spPr bwMode="auto">
          <a:xfrm rot="853400">
            <a:off x="7004050" y="5470525"/>
            <a:ext cx="623888" cy="1035050"/>
          </a:xfrm>
          <a:prstGeom prst="ellipse">
            <a:avLst/>
          </a:prstGeom>
          <a:noFill/>
          <a:ln w="28575">
            <a:solidFill>
              <a:srgbClr val="00FF00"/>
            </a:solidFill>
            <a:round/>
            <a:headEnd/>
            <a:tailEnd/>
          </a:ln>
          <a:effectLst/>
        </p:spPr>
        <p:txBody>
          <a:bodyPr wrap="none" anchor="ctr"/>
          <a:lstStyle/>
          <a:p>
            <a:endParaRPr lang="en-US"/>
          </a:p>
        </p:txBody>
      </p:sp>
      <p:sp>
        <p:nvSpPr>
          <p:cNvPr id="2934801" name="Oval 17"/>
          <p:cNvSpPr>
            <a:spLocks noChangeArrowheads="1"/>
          </p:cNvSpPr>
          <p:nvPr/>
        </p:nvSpPr>
        <p:spPr bwMode="auto">
          <a:xfrm rot="-812113">
            <a:off x="6719888" y="5195888"/>
            <a:ext cx="546100" cy="381000"/>
          </a:xfrm>
          <a:prstGeom prst="ellipse">
            <a:avLst/>
          </a:prstGeom>
          <a:noFill/>
          <a:ln w="28575">
            <a:solidFill>
              <a:srgbClr val="00FF00"/>
            </a:solidFill>
            <a:round/>
            <a:headEnd/>
            <a:tailEnd/>
          </a:ln>
          <a:effectLst/>
        </p:spPr>
        <p:txBody>
          <a:bodyPr wrap="none" anchor="ctr"/>
          <a:lstStyle/>
          <a:p>
            <a:endParaRPr lang="en-US"/>
          </a:p>
        </p:txBody>
      </p:sp>
      <p:sp>
        <p:nvSpPr>
          <p:cNvPr id="2934802" name="Oval 18"/>
          <p:cNvSpPr>
            <a:spLocks noChangeArrowheads="1"/>
          </p:cNvSpPr>
          <p:nvPr/>
        </p:nvSpPr>
        <p:spPr bwMode="auto">
          <a:xfrm rot="5400000">
            <a:off x="5876925" y="4267201"/>
            <a:ext cx="504825" cy="1581150"/>
          </a:xfrm>
          <a:prstGeom prst="ellipse">
            <a:avLst/>
          </a:prstGeom>
          <a:noFill/>
          <a:ln w="28575">
            <a:solidFill>
              <a:srgbClr val="00FF00"/>
            </a:solidFill>
            <a:round/>
            <a:headEnd/>
            <a:tailEnd/>
          </a:ln>
          <a:effectLst/>
        </p:spPr>
        <p:txBody>
          <a:bodyPr wrap="none" anchor="ctr"/>
          <a:lstStyle/>
          <a:p>
            <a:endParaRPr lang="en-US"/>
          </a:p>
        </p:txBody>
      </p:sp>
      <p:sp>
        <p:nvSpPr>
          <p:cNvPr id="2934803" name="Text Box 19"/>
          <p:cNvSpPr txBox="1">
            <a:spLocks noChangeArrowheads="1"/>
          </p:cNvSpPr>
          <p:nvPr/>
        </p:nvSpPr>
        <p:spPr bwMode="auto">
          <a:xfrm>
            <a:off x="155575" y="4246563"/>
            <a:ext cx="4578350" cy="2124075"/>
          </a:xfrm>
          <a:prstGeom prst="rect">
            <a:avLst/>
          </a:prstGeom>
          <a:noFill/>
          <a:ln w="9525">
            <a:noFill/>
            <a:miter lim="800000"/>
            <a:headEnd/>
            <a:tailEnd/>
          </a:ln>
          <a:effectLst/>
        </p:spPr>
        <p:txBody>
          <a:bodyPr wrap="none">
            <a:spAutoFit/>
          </a:bodyPr>
          <a:lstStyle/>
          <a:p>
            <a:r>
              <a:rPr lang="en-US" sz="1800"/>
              <a:t>A few simple components</a:t>
            </a:r>
          </a:p>
          <a:p>
            <a:pPr lvl="1">
              <a:buFontTx/>
              <a:buChar char="•"/>
            </a:pPr>
            <a:r>
              <a:rPr lang="en-US" sz="1800"/>
              <a:t> Detector housings</a:t>
            </a:r>
          </a:p>
          <a:p>
            <a:pPr lvl="1">
              <a:buFontTx/>
              <a:buChar char="•"/>
            </a:pPr>
            <a:r>
              <a:rPr lang="en-US" sz="1800"/>
              <a:t> Monolithic interferometer</a:t>
            </a:r>
          </a:p>
          <a:p>
            <a:pPr lvl="1">
              <a:buFontTx/>
              <a:buChar char="•"/>
            </a:pPr>
            <a:r>
              <a:rPr lang="en-US" sz="1800"/>
              <a:t> Covers and base plate</a:t>
            </a:r>
          </a:p>
          <a:p>
            <a:r>
              <a:rPr lang="en-US" sz="1800"/>
              <a:t>mount to a monolithic base structure.</a:t>
            </a:r>
          </a:p>
          <a:p>
            <a:pPr>
              <a:lnSpc>
                <a:spcPct val="40000"/>
              </a:lnSpc>
            </a:pPr>
            <a:endParaRPr lang="en-US" sz="1800"/>
          </a:p>
          <a:p>
            <a:r>
              <a:rPr lang="en-US" sz="1800"/>
              <a:t>Detector amplifiers and thermal controls</a:t>
            </a:r>
          </a:p>
          <a:p>
            <a:r>
              <a:rPr lang="en-US" sz="1800"/>
              <a:t>are housed inside the receiver.</a:t>
            </a:r>
          </a:p>
        </p:txBody>
      </p:sp>
      <p:pic>
        <p:nvPicPr>
          <p:cNvPr id="2934805" name="Picture 21" descr="IMG_0008"/>
          <p:cNvPicPr>
            <a:picLocks noChangeAspect="1" noChangeArrowheads="1"/>
          </p:cNvPicPr>
          <p:nvPr/>
        </p:nvPicPr>
        <p:blipFill>
          <a:blip r:embed="rId5" cstate="email">
            <a:lum bright="18000" contrast="6000"/>
          </a:blip>
          <a:srcRect/>
          <a:stretch>
            <a:fillRect/>
          </a:stretch>
        </p:blipFill>
        <p:spPr bwMode="auto">
          <a:xfrm>
            <a:off x="431800" y="1308100"/>
            <a:ext cx="3770313" cy="2827338"/>
          </a:xfrm>
          <a:prstGeom prst="rect">
            <a:avLst/>
          </a:prstGeom>
          <a:noFill/>
        </p:spPr>
      </p:pic>
      <p:sp>
        <p:nvSpPr>
          <p:cNvPr id="2934806" name="Line 22"/>
          <p:cNvSpPr>
            <a:spLocks noChangeShapeType="1"/>
          </p:cNvSpPr>
          <p:nvPr/>
        </p:nvSpPr>
        <p:spPr bwMode="auto">
          <a:xfrm flipH="1" flipV="1">
            <a:off x="2120900" y="2324100"/>
            <a:ext cx="5003800" cy="2590800"/>
          </a:xfrm>
          <a:prstGeom prst="line">
            <a:avLst/>
          </a:prstGeom>
          <a:noFill/>
          <a:ln w="28575">
            <a:solidFill>
              <a:srgbClr val="66FF66"/>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9-06-17 Space Wind Lidar WG as presented">
  <a:themeElements>
    <a:clrScheme name="1_2007 Presentation Template 15">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fontScheme name="1_2007 Presentation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charset="0"/>
          </a:defRPr>
        </a:defPPr>
      </a:lstStyle>
    </a:lnDef>
  </a:objectDefaults>
  <a:extraClrSchemeLst>
    <a:extraClrScheme>
      <a:clrScheme name="1_2007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2007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2007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7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2007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2007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2007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2007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2007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2007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2007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2007 Presentation Template 13">
        <a:dk1>
          <a:srgbClr val="000000"/>
        </a:dk1>
        <a:lt1>
          <a:srgbClr val="FFFFFF"/>
        </a:lt1>
        <a:dk2>
          <a:srgbClr val="000000"/>
        </a:dk2>
        <a:lt2>
          <a:srgbClr val="FFFFFF"/>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14">
        <a:dk1>
          <a:srgbClr val="000000"/>
        </a:dk1>
        <a:lt1>
          <a:srgbClr val="FFFFFF"/>
        </a:lt1>
        <a:dk2>
          <a:srgbClr val="000000"/>
        </a:dk2>
        <a:lt2>
          <a:srgbClr val="00000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15">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7 Presentation Template 16">
        <a:dk1>
          <a:srgbClr val="000000"/>
        </a:dk1>
        <a:lt1>
          <a:srgbClr val="FFFFFF"/>
        </a:lt1>
        <a:dk2>
          <a:srgbClr val="000000"/>
        </a:dk2>
        <a:lt2>
          <a:srgbClr val="777777"/>
        </a:lt2>
        <a:accent1>
          <a:srgbClr val="FFFFF7"/>
        </a:accent1>
        <a:accent2>
          <a:srgbClr val="33CCCC"/>
        </a:accent2>
        <a:accent3>
          <a:srgbClr val="FFFFFF"/>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2009-06-17 Space Wind Lidar WG as presented</Template>
  <TotalTime>4470</TotalTime>
  <Words>3863</Words>
  <Application>Microsoft Macintosh PowerPoint</Application>
  <PresentationFormat>On-screen Show (4:3)</PresentationFormat>
  <Paragraphs>494</Paragraphs>
  <Slides>33</Slides>
  <Notes>32</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2009-06-17 Space Wind Lidar WG as presented</vt:lpstr>
      <vt:lpstr>Slide 1</vt:lpstr>
      <vt:lpstr>Acknowledgements</vt:lpstr>
      <vt:lpstr>Addressing the Decadal Survey 3D-Winds Mission with An Efficient Single-laser All Direct Detection Solution</vt:lpstr>
      <vt:lpstr>Potential Performance Envelope</vt:lpstr>
      <vt:lpstr>Purpose for OAWL Development and Demonstration</vt:lpstr>
      <vt:lpstr>Optical Autocovariance Wind Lidar (OAWL)  Development Program</vt:lpstr>
      <vt:lpstr>Slide 7</vt:lpstr>
      <vt:lpstr>Ball OAWL Receiver Design Uses Polarization Multiplexing  to Create 4 Perfectly Tracking Interferometers</vt:lpstr>
      <vt:lpstr>OAWL Receiver </vt:lpstr>
      <vt:lpstr>Completed Receiver / Permanently Potted Alignments (except for the final beamsplitter)</vt:lpstr>
      <vt:lpstr>Receiver Checkout</vt:lpstr>
      <vt:lpstr>OAWL IRAD Receiver Development Status </vt:lpstr>
      <vt:lpstr>Slide 13</vt:lpstr>
      <vt:lpstr>OAWL IIP Objectives</vt:lpstr>
      <vt:lpstr>OAWL IIP Development Process</vt:lpstr>
      <vt:lpstr>Receiver Vibration Testing - Acquisition</vt:lpstr>
      <vt:lpstr>Results have some unexpected phase dependence</vt:lpstr>
      <vt:lpstr>Typical results</vt:lpstr>
      <vt:lpstr>Integrated Model Process Developed at BATC</vt:lpstr>
      <vt:lpstr>Integrated Model – Design Iteration: Vibration-Induced Phase Noise Convergence on Specification</vt:lpstr>
      <vt:lpstr>Vibe Testing Results</vt:lpstr>
      <vt:lpstr>Integrated OAWL IIP System Arrangement in WB-57 Pallet</vt:lpstr>
      <vt:lpstr>Slide 23</vt:lpstr>
      <vt:lpstr>OAWL IIP System – Asssembled and Aligned</vt:lpstr>
      <vt:lpstr>Data System In Test</vt:lpstr>
      <vt:lpstr>OAWL Validation Field Experiments Plan</vt:lpstr>
      <vt:lpstr>Taking an OAWL Lidar System Through TRL 5</vt:lpstr>
      <vt:lpstr>Conclusions</vt:lpstr>
      <vt:lpstr>Slide 29</vt:lpstr>
      <vt:lpstr>Optical Autocovariance lidar (OAL) approach - Theory</vt:lpstr>
      <vt:lpstr>Ball Space-based OA Radiometric Performance Model – Model Parameters Using : Realistic Components and Atmosphere</vt:lpstr>
      <vt:lpstr>OAWL – Space-based Performance:  Daytime, OPD 1m, aerosol backscatter component, cloud free LOS</vt:lpstr>
      <vt:lpstr>Looking Down from the WB-57 (Daytime, 45°, 33s avg, 6600 shots)</vt:lpstr>
    </vt:vector>
  </TitlesOfParts>
  <Manager/>
  <Company>Ball Aerospace &amp; Technologies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Ball Aerospace &amp; Technologies Corp.</dc:creator>
  <dc:description/>
  <cp:lastModifiedBy>Donald Perkey</cp:lastModifiedBy>
  <cp:revision>65</cp:revision>
  <dcterms:created xsi:type="dcterms:W3CDTF">2010-04-21T16:42:55Z</dcterms:created>
  <dcterms:modified xsi:type="dcterms:W3CDTF">2010-04-21T16:44:47Z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