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22"/>
  </p:notesMasterIdLst>
  <p:handoutMasterIdLst>
    <p:handoutMasterId r:id="rId23"/>
  </p:handoutMasterIdLst>
  <p:sldIdLst>
    <p:sldId id="1066" r:id="rId2"/>
    <p:sldId id="1629" r:id="rId3"/>
    <p:sldId id="1608" r:id="rId4"/>
    <p:sldId id="1615" r:id="rId5"/>
    <p:sldId id="1616" r:id="rId6"/>
    <p:sldId id="1621" r:id="rId7"/>
    <p:sldId id="1622" r:id="rId8"/>
    <p:sldId id="1623" r:id="rId9"/>
    <p:sldId id="1606" r:id="rId10"/>
    <p:sldId id="1625" r:id="rId11"/>
    <p:sldId id="1626" r:id="rId12"/>
    <p:sldId id="1627" r:id="rId13"/>
    <p:sldId id="1628" r:id="rId14"/>
    <p:sldId id="1610" r:id="rId15"/>
    <p:sldId id="1611" r:id="rId16"/>
    <p:sldId id="1462" r:id="rId17"/>
    <p:sldId id="1613" r:id="rId18"/>
    <p:sldId id="1630" r:id="rId19"/>
    <p:sldId id="1617" r:id="rId20"/>
    <p:sldId id="1631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l Aerospace &amp; Technologies Corp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AEAEA"/>
    <a:srgbClr val="000000"/>
    <a:srgbClr val="FF00FF"/>
    <a:srgbClr val="00CC00"/>
    <a:srgbClr val="FFCCFF"/>
    <a:srgbClr val="00CCFF"/>
    <a:srgbClr val="CCFFFF"/>
    <a:srgbClr val="00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16" autoAdjust="0"/>
    <p:restoredTop sz="99325" autoAdjust="0"/>
  </p:normalViewPr>
  <p:slideViewPr>
    <p:cSldViewPr snapToGrid="0">
      <p:cViewPr varScale="1">
        <p:scale>
          <a:sx n="78" d="100"/>
          <a:sy n="78" d="100"/>
        </p:scale>
        <p:origin x="-1044" y="-90"/>
      </p:cViewPr>
      <p:guideLst>
        <p:guide orient="horz" pos="864"/>
        <p:guide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16" y="156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" pitchFamily="18" charset="0"/>
              </a:defRPr>
            </a:lvl1pPr>
          </a:lstStyle>
          <a:p>
            <a:fld id="{6F3254CC-2086-4414-B110-7A3C747D0C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49787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6" rIns="94430" bIns="4721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" pitchFamily="18" charset="0"/>
              </a:defRPr>
            </a:lvl1pPr>
          </a:lstStyle>
          <a:p>
            <a:fld id="{C93255A0-26DE-4AF9-A714-A10DB69569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43C9C-27BA-400D-A649-41D4401CF838}" type="slidenum">
              <a:rPr lang="en-US"/>
              <a:pPr/>
              <a:t>1</a:t>
            </a:fld>
            <a:endParaRPr lang="en-US"/>
          </a:p>
        </p:txBody>
      </p:sp>
      <p:sp>
        <p:nvSpPr>
          <p:cNvPr id="231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theoretical wind measurement performance expectations from a hypothetical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theoretical wind measurement performance expectations from a hypothetical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theoretical wind measurement performance expectations from a hypothetical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Summarizes previous material, nothing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Summarizes previous material, nothing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A12DB-6B7D-42D9-B047-1E12259F85DC}" type="slidenum">
              <a:rPr lang="en-US"/>
              <a:pPr/>
              <a:t>16</a:t>
            </a:fld>
            <a:endParaRPr lang="en-US"/>
          </a:p>
        </p:txBody>
      </p:sp>
      <p:sp>
        <p:nvSpPr>
          <p:cNvPr id="273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data just outlines planned work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918D6-FFEB-4C98-B6C7-BC71C8886E08}" type="slidenum">
              <a:rPr lang="en-US"/>
              <a:pPr/>
              <a:t>17</a:t>
            </a:fld>
            <a:endParaRPr lang="en-US"/>
          </a:p>
        </p:txBody>
      </p:sp>
      <p:sp>
        <p:nvSpPr>
          <p:cNvPr id="244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Presents:</a:t>
            </a:r>
          </a:p>
          <a:p>
            <a:r>
              <a:rPr lang="en-US"/>
              <a:t>1. description of the atmospheric phenomenology exploited by wind lidars (well known theory).</a:t>
            </a:r>
          </a:p>
          <a:p>
            <a:r>
              <a:rPr lang="en-US"/>
              <a:t>2. description of Michelson interferometry (text book stuff)</a:t>
            </a:r>
          </a:p>
          <a:p>
            <a:r>
              <a:rPr lang="en-US"/>
              <a:t>3. top level description of the origin of the optical autocovariance lidar signal (covered by Ball patent applied for)</a:t>
            </a:r>
          </a:p>
          <a:p>
            <a:r>
              <a:rPr lang="en-US"/>
              <a:t>4. Top level system block diagram showing the main components implemented in an optical autocovariance lidar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data, just theoretical geometric projections of hypothetical sampling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CBAF0-F618-4456-B731-B94C7D03AB19}" type="slidenum">
              <a:rPr lang="en-US"/>
              <a:pPr/>
              <a:t>20</a:t>
            </a:fld>
            <a:endParaRPr lang="en-US"/>
          </a:p>
        </p:txBody>
      </p:sp>
      <p:sp>
        <p:nvSpPr>
          <p:cNvPr id="282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Latest hypothetical space prerformance predictions against customer given requirements, showing available margin</a:t>
            </a:r>
          </a:p>
          <a:p>
            <a:r>
              <a:rPr lang="en-US"/>
              <a:t>Previously approved  (2009 SPIE Defense and security)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data just hyperbole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approved and publically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New. Top level hypothetical architecture block diagram, no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Performance model architecture, no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Hypothetical coverage possible within currently available technologies.. No technologies specified.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see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23249-609C-4425-911F-BC3666D11765}" type="slidenum">
              <a:rPr lang="en-US"/>
              <a:pPr/>
              <a:t>9</a:t>
            </a:fld>
            <a:endParaRPr lang="en-US"/>
          </a:p>
        </p:txBody>
      </p:sp>
      <p:sp>
        <p:nvSpPr>
          <p:cNvPr id="294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approved  (2009 </a:t>
            </a:r>
            <a:r>
              <a:rPr lang="en-US" dirty="0" err="1"/>
              <a:t>SPIE</a:t>
            </a:r>
            <a:r>
              <a:rPr lang="en-US" dirty="0"/>
              <a:t> Defense and security)</a:t>
            </a:r>
          </a:p>
          <a:p>
            <a:r>
              <a:rPr lang="en-US" dirty="0"/>
              <a:t>Input assumptions for hypothetical performance predictions from space-based </a:t>
            </a:r>
            <a:r>
              <a:rPr lang="en-US" dirty="0" smtClean="0"/>
              <a:t>lidar. Updated slightly for this scenario.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theoretical wind measurement performance expectations from a hypothetical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55A0-26DE-4AF9-A714-A10DB69569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5925" y="1008063"/>
            <a:ext cx="8312150" cy="186055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ctr">
              <a:defRPr sz="35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99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959100"/>
            <a:ext cx="7010400" cy="1370013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78037" cy="6045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274638"/>
            <a:ext cx="6081713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5925" y="274638"/>
            <a:ext cx="8312150" cy="604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5" y="1209675"/>
            <a:ext cx="4079875" cy="511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9675"/>
            <a:ext cx="4079875" cy="247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0163"/>
            <a:ext cx="407987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979842" name="Picture 2" descr="C:\Documents and Settings\cgrund\Desktop\Picture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1" y="50800"/>
            <a:ext cx="876300" cy="9572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0246" y="190922"/>
            <a:ext cx="7089112" cy="81391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09675"/>
            <a:ext cx="407987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9675"/>
            <a:ext cx="407987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209675"/>
            <a:ext cx="831215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" tIns="41014" rIns="41020" bIns="41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98564" name="Rectangle 4"/>
          <p:cNvSpPr>
            <a:spLocks noChangeArrowheads="1"/>
          </p:cNvSpPr>
          <p:nvPr/>
        </p:nvSpPr>
        <p:spPr bwMode="auto">
          <a:xfrm>
            <a:off x="0" y="1041400"/>
            <a:ext cx="9144000" cy="101600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65" name="Text Box 5"/>
          <p:cNvSpPr txBox="1">
            <a:spLocks noChangeArrowheads="1"/>
          </p:cNvSpPr>
          <p:nvPr/>
        </p:nvSpPr>
        <p:spPr bwMode="auto">
          <a:xfrm>
            <a:off x="7897813" y="6589713"/>
            <a:ext cx="11080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020" tIns="41014" rIns="41020" bIns="41014" anchor="ctr"/>
          <a:lstStyle/>
          <a:p>
            <a:pPr algn="r" defTabSz="820738" eaLnBrk="1" hangingPunct="1">
              <a:spcBef>
                <a:spcPct val="50000"/>
              </a:spcBef>
              <a:tabLst>
                <a:tab pos="979488" algn="r"/>
              </a:tabLst>
            </a:pPr>
            <a:r>
              <a:rPr lang="en-US" sz="800" b="0">
                <a:latin typeface="Arial Narrow" pitchFamily="34" charset="0"/>
              </a:rPr>
              <a:t>Page_</a:t>
            </a:r>
            <a:fld id="{492E201A-134C-42A6-A0E7-8F60C185B46E}" type="slidenum">
              <a:rPr lang="en-US" sz="800" b="0">
                <a:latin typeface="Arial Narrow" pitchFamily="34" charset="0"/>
              </a:rPr>
              <a:pPr algn="r" defTabSz="820738" eaLnBrk="1" hangingPunct="1">
                <a:spcBef>
                  <a:spcPct val="50000"/>
                </a:spcBef>
                <a:tabLst>
                  <a:tab pos="979488" algn="r"/>
                </a:tabLst>
              </a:pPr>
              <a:t>‹#›</a:t>
            </a:fld>
            <a:endParaRPr lang="en-US" sz="800" b="0">
              <a:latin typeface="Arial Narrow" pitchFamily="34" charset="0"/>
            </a:endParaRPr>
          </a:p>
        </p:txBody>
      </p:sp>
      <p:pic>
        <p:nvPicPr>
          <p:cNvPr id="2498566" name="Picture 6" descr="BallLogo_outli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925" y="268288"/>
            <a:ext cx="623888" cy="606425"/>
          </a:xfrm>
          <a:prstGeom prst="rect">
            <a:avLst/>
          </a:prstGeom>
          <a:noFill/>
        </p:spPr>
      </p:pic>
      <p:sp>
        <p:nvSpPr>
          <p:cNvPr id="2498567" name="Rectangle 7"/>
          <p:cNvSpPr>
            <a:spLocks noChangeArrowheads="1"/>
          </p:cNvSpPr>
          <p:nvPr/>
        </p:nvSpPr>
        <p:spPr bwMode="auto">
          <a:xfrm>
            <a:off x="0" y="1041400"/>
            <a:ext cx="9144000" cy="101600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68" name="Text Box 8"/>
          <p:cNvSpPr txBox="1">
            <a:spLocks noChangeArrowheads="1"/>
          </p:cNvSpPr>
          <p:nvPr/>
        </p:nvSpPr>
        <p:spPr bwMode="auto">
          <a:xfrm>
            <a:off x="7897813" y="6589713"/>
            <a:ext cx="11080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020" tIns="41014" rIns="41020" bIns="41014" anchor="ctr"/>
          <a:lstStyle/>
          <a:p>
            <a:pPr algn="r" defTabSz="820738" eaLnBrk="1" hangingPunct="1">
              <a:spcBef>
                <a:spcPct val="50000"/>
              </a:spcBef>
              <a:tabLst>
                <a:tab pos="979488" algn="r"/>
              </a:tabLst>
            </a:pPr>
            <a:r>
              <a:rPr lang="en-US" sz="800" b="0">
                <a:latin typeface="Arial Narrow" pitchFamily="34" charset="0"/>
              </a:rPr>
              <a:t>Page_</a:t>
            </a:r>
            <a:fld id="{9BFF1FB1-53CF-4F3B-AEEA-4675E1CFD171}" type="slidenum">
              <a:rPr lang="en-US" sz="800" b="0">
                <a:latin typeface="Arial Narrow" pitchFamily="34" charset="0"/>
              </a:rPr>
              <a:pPr algn="r" defTabSz="820738" eaLnBrk="1" hangingPunct="1">
                <a:spcBef>
                  <a:spcPct val="50000"/>
                </a:spcBef>
                <a:tabLst>
                  <a:tab pos="979488" algn="r"/>
                </a:tabLst>
              </a:pPr>
              <a:t>‹#›</a:t>
            </a:fld>
            <a:endParaRPr lang="en-US" sz="800" b="0">
              <a:latin typeface="Arial Narrow" pitchFamily="34" charset="0"/>
            </a:endParaRPr>
          </a:p>
        </p:txBody>
      </p:sp>
      <p:pic>
        <p:nvPicPr>
          <p:cNvPr id="2498569" name="Picture 9" descr="Ball fram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0" y="9525"/>
            <a:ext cx="1046163" cy="10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206375" indent="-206375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2413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sz="1600" b="1">
          <a:solidFill>
            <a:schemeClr val="tx1"/>
          </a:solidFill>
          <a:latin typeface="+mn-lt"/>
        </a:defRPr>
      </a:lvl2pPr>
      <a:lvl3pPr marL="1027113" indent="-206375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v"/>
        <a:defRPr sz="1400" b="1">
          <a:solidFill>
            <a:schemeClr val="tx1"/>
          </a:solidFill>
          <a:latin typeface="+mn-lt"/>
        </a:defRPr>
      </a:lvl3pPr>
      <a:lvl4pPr marL="1435100" indent="-200025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sz="1400" b="1">
          <a:solidFill>
            <a:schemeClr val="tx1"/>
          </a:solidFill>
          <a:latin typeface="+mn-lt"/>
        </a:defRPr>
      </a:lvl4pPr>
      <a:lvl5pPr marL="1795463" indent="-153988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5pPr>
      <a:lvl6pPr marL="2252663" indent="-153988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6pPr>
      <a:lvl7pPr marL="2709863" indent="-153988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7pPr>
      <a:lvl8pPr marL="3167063" indent="-153988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8pPr>
      <a:lvl9pPr marL="3624263" indent="-153988" algn="l" rtl="0" eaLnBrk="1" fontAlgn="base" hangingPunct="1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CA99D4.4E84E850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CA99D4.4E84E850" TargetMode="External"/><Relationship Id="rId5" Type="http://schemas.openxmlformats.org/officeDocument/2006/relationships/image" Target="../media/image13.png"/><Relationship Id="rId4" Type="http://schemas.openxmlformats.org/officeDocument/2006/relationships/image" Target="cid:image001.png@01CA99D4.4E84E85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CA99D4.4E84E850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CA99D4.4E84E850" TargetMode="External"/><Relationship Id="rId5" Type="http://schemas.openxmlformats.org/officeDocument/2006/relationships/image" Target="../media/image16.png"/><Relationship Id="rId4" Type="http://schemas.openxmlformats.org/officeDocument/2006/relationships/image" Target="cid:image004.png@01CA99D4.4E84E85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6" name="Rectangle 4"/>
          <p:cNvSpPr>
            <a:spLocks noChangeArrowheads="1"/>
          </p:cNvSpPr>
          <p:nvPr/>
        </p:nvSpPr>
        <p:spPr bwMode="auto">
          <a:xfrm>
            <a:off x="287338" y="1547813"/>
            <a:ext cx="8609012" cy="4179887"/>
          </a:xfrm>
          <a:prstGeom prst="rect">
            <a:avLst/>
          </a:prstGeom>
          <a:solidFill>
            <a:srgbClr val="00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Progress </a:t>
            </a:r>
            <a:r>
              <a:rPr lang="en-US" sz="3200" smtClean="0">
                <a:solidFill>
                  <a:srgbClr val="FFFF00"/>
                </a:solidFill>
                <a:latin typeface="Arial Narrow" pitchFamily="34" charset="0"/>
              </a:rPr>
              <a:t>Toward </a:t>
            </a:r>
            <a:r>
              <a:rPr lang="en-US" sz="3200" smtClean="0">
                <a:solidFill>
                  <a:srgbClr val="FFFF00"/>
                </a:solidFill>
                <a:latin typeface="Arial Narrow" pitchFamily="34" charset="0"/>
              </a:rPr>
              <a:t>Achieving </a:t>
            </a:r>
            <a:r>
              <a:rPr lang="en-US" sz="3200" smtClean="0">
                <a:solidFill>
                  <a:srgbClr val="FFFF00"/>
                </a:solidFill>
                <a:latin typeface="Arial Narrow" pitchFamily="34" charset="0"/>
              </a:rPr>
              <a:t>Full-time 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Lidar Winds from Geostationary Orbit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C.J.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Grund,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J.H.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Eraker, B. Donley,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and 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M. Stephens</a:t>
            </a:r>
            <a:r>
              <a:rPr lang="en-US" sz="2400" i="1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2400" i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Arial Narrow" pitchFamily="34" charset="0"/>
              </a:rPr>
              <a:t>Ball Aerospace &amp; Technologies Corp. (BATC), cgrund@ball.com</a:t>
            </a:r>
            <a:br>
              <a:rPr lang="en-US" sz="2400" i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Arial Narrow" pitchFamily="34" charset="0"/>
              </a:rPr>
              <a:t>1600 Commerce St.   Boulder, CO 80303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Working Group on Space-based Lidar Winds</a:t>
            </a:r>
            <a:br>
              <a:rPr lang="en-US" sz="24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Ft. Walton Beach, FL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February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3,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2010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861641" name="Picture 9" descr="logo_rever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112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1642" name="Text Box 10"/>
          <p:cNvSpPr txBox="1">
            <a:spLocks noChangeArrowheads="1"/>
          </p:cNvSpPr>
          <p:nvPr/>
        </p:nvSpPr>
        <p:spPr bwMode="auto">
          <a:xfrm>
            <a:off x="441325" y="6054725"/>
            <a:ext cx="5470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Agility to Innovate, Strength to Deliver</a:t>
            </a:r>
          </a:p>
        </p:txBody>
      </p:sp>
      <p:sp>
        <p:nvSpPr>
          <p:cNvPr id="1861643" name="Text Box 11"/>
          <p:cNvSpPr txBox="1">
            <a:spLocks noChangeArrowheads="1"/>
          </p:cNvSpPr>
          <p:nvPr/>
        </p:nvSpPr>
        <p:spPr bwMode="auto">
          <a:xfrm>
            <a:off x="1355725" y="198438"/>
            <a:ext cx="238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chemeClr val="bg1"/>
                </a:solidFill>
              </a:rPr>
              <a:t>Ball Aerospace &amp; </a:t>
            </a:r>
          </a:p>
          <a:p>
            <a:r>
              <a:rPr lang="en-US" sz="2000" b="0" i="1">
                <a:solidFill>
                  <a:schemeClr val="bg1"/>
                </a:solidFill>
              </a:rPr>
              <a:t>Technologies Corp.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u="sng" dirty="0" smtClean="0"/>
              <a:t>Full Mission </a:t>
            </a:r>
            <a:r>
              <a:rPr lang="en-US" dirty="0" smtClean="0"/>
              <a:t>3m Telescope  Scenario Predictions</a:t>
            </a:r>
            <a:endParaRPr lang="en-US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255785" y="1117970"/>
            <a:ext cx="4403689" cy="5620765"/>
            <a:chOff x="4628992" y="1132823"/>
            <a:chExt cx="4403689" cy="5620765"/>
          </a:xfrm>
        </p:grpSpPr>
        <p:grpSp>
          <p:nvGrpSpPr>
            <p:cNvPr id="4" name="Group 63"/>
            <p:cNvGrpSpPr/>
            <p:nvPr/>
          </p:nvGrpSpPr>
          <p:grpSpPr>
            <a:xfrm>
              <a:off x="5542059" y="1166173"/>
              <a:ext cx="3490622" cy="5587415"/>
              <a:chOff x="4190338" y="1142322"/>
              <a:chExt cx="3490622" cy="5587415"/>
            </a:xfrm>
          </p:grpSpPr>
          <p:pic>
            <p:nvPicPr>
              <p:cNvPr id="39" name="Picture 10" descr="cid:image001.png@01CA99D4.4E84E850"/>
              <p:cNvPicPr>
                <a:picLocks noChangeAspect="1" noChangeArrowheads="1"/>
              </p:cNvPicPr>
              <p:nvPr/>
            </p:nvPicPr>
            <p:blipFill>
              <a:blip r:embed="rId3" r:link="rId4" cstate="email"/>
              <a:srcRect/>
              <a:stretch>
                <a:fillRect/>
              </a:stretch>
            </p:blipFill>
            <p:spPr bwMode="auto">
              <a:xfrm>
                <a:off x="4203811" y="4835944"/>
                <a:ext cx="3461246" cy="1893793"/>
              </a:xfrm>
              <a:prstGeom prst="rect">
                <a:avLst/>
              </a:prstGeom>
              <a:noFill/>
            </p:spPr>
          </p:pic>
          <p:pic>
            <p:nvPicPr>
              <p:cNvPr id="40" name="Picture 20" descr="cid:image002.png@01CA99D4.4E84E850"/>
              <p:cNvPicPr>
                <a:picLocks noChangeAspect="1" noChangeArrowheads="1"/>
              </p:cNvPicPr>
              <p:nvPr/>
            </p:nvPicPr>
            <p:blipFill>
              <a:blip r:embed="rId5" r:link="rId6" cstate="email"/>
              <a:srcRect/>
              <a:stretch>
                <a:fillRect/>
              </a:stretch>
            </p:blipFill>
            <p:spPr bwMode="auto">
              <a:xfrm>
                <a:off x="4190338" y="2999084"/>
                <a:ext cx="3490622" cy="1945294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cid:image003.png@01CA99D4.4E84E850"/>
              <p:cNvPicPr>
                <a:picLocks noChangeAspect="1" noChangeArrowheads="1"/>
              </p:cNvPicPr>
              <p:nvPr/>
            </p:nvPicPr>
            <p:blipFill>
              <a:blip r:embed="rId7" r:link="rId8" cstate="email"/>
              <a:srcRect/>
              <a:stretch>
                <a:fillRect/>
              </a:stretch>
            </p:blipFill>
            <p:spPr bwMode="auto">
              <a:xfrm>
                <a:off x="4207123" y="1142322"/>
                <a:ext cx="3473837" cy="1930195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66"/>
            <p:cNvGrpSpPr/>
            <p:nvPr/>
          </p:nvGrpSpPr>
          <p:grpSpPr>
            <a:xfrm>
              <a:off x="4628992" y="1132823"/>
              <a:ext cx="4044327" cy="5523747"/>
              <a:chOff x="39754" y="1099692"/>
              <a:chExt cx="4044327" cy="5523747"/>
            </a:xfrm>
          </p:grpSpPr>
          <p:grpSp>
            <p:nvGrpSpPr>
              <p:cNvPr id="6" name="Group 67"/>
              <p:cNvGrpSpPr/>
              <p:nvPr/>
            </p:nvGrpSpPr>
            <p:grpSpPr>
              <a:xfrm>
                <a:off x="87461" y="5406890"/>
                <a:ext cx="1399679" cy="1216549"/>
                <a:chOff x="4913906" y="1455089"/>
                <a:chExt cx="1399679" cy="1216549"/>
              </a:xfrm>
            </p:grpSpPr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4913906" y="1463040"/>
                  <a:ext cx="1335820" cy="120859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 bwMode="auto">
                <a:xfrm flipV="1">
                  <a:off x="5064981" y="1796991"/>
                  <a:ext cx="294198" cy="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5066312" y="1973244"/>
                  <a:ext cx="294198" cy="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flipV="1">
                  <a:off x="5059692" y="2157448"/>
                  <a:ext cx="294198" cy="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flipV="1">
                  <a:off x="5045121" y="2349603"/>
                  <a:ext cx="294198" cy="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5054403" y="2533807"/>
                  <a:ext cx="294198" cy="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921857" y="1455089"/>
                  <a:ext cx="1391728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u="sng" dirty="0" err="1" smtClean="0"/>
                    <a:t>Horiz</a:t>
                  </a:r>
                  <a:r>
                    <a:rPr lang="en-US" sz="1200" u="sng" dirty="0" smtClean="0"/>
                    <a:t>. Precision</a:t>
                  </a:r>
                </a:p>
                <a:p>
                  <a:r>
                    <a:rPr lang="en-US" sz="1200" dirty="0" smtClean="0"/>
                    <a:t>             &lt; 1   m/s</a:t>
                  </a:r>
                </a:p>
                <a:p>
                  <a:r>
                    <a:rPr lang="en-US" sz="1200" dirty="0" smtClean="0"/>
                    <a:t>             1 – 2</a:t>
                  </a:r>
                </a:p>
                <a:p>
                  <a:r>
                    <a:rPr lang="en-US" sz="1200" dirty="0" smtClean="0"/>
                    <a:t>             2 – 4</a:t>
                  </a:r>
                </a:p>
                <a:p>
                  <a:r>
                    <a:rPr lang="en-US" sz="1200" dirty="0" smtClean="0"/>
                    <a:t>             4 – 10</a:t>
                  </a:r>
                </a:p>
                <a:p>
                  <a:r>
                    <a:rPr lang="en-US" sz="1200" dirty="0" smtClean="0"/>
                    <a:t>             &gt; 10</a:t>
                  </a:r>
                  <a:endParaRPr lang="en-US" sz="1200" dirty="0"/>
                </a:p>
              </p:txBody>
            </p:sp>
          </p:grpSp>
          <p:grpSp>
            <p:nvGrpSpPr>
              <p:cNvPr id="7" name="Group 68"/>
              <p:cNvGrpSpPr/>
              <p:nvPr/>
            </p:nvGrpSpPr>
            <p:grpSpPr>
              <a:xfrm>
                <a:off x="39754" y="1099692"/>
                <a:ext cx="1105233" cy="4267449"/>
                <a:chOff x="39754" y="1099692"/>
                <a:chExt cx="1105233" cy="4267449"/>
              </a:xfrm>
            </p:grpSpPr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 bwMode="auto">
                <a:xfrm>
                  <a:off x="39754" y="1099692"/>
                  <a:ext cx="1105233" cy="4267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41020" tIns="41014" rIns="41020" bIns="410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r>
                    <a:rPr lang="en-US" sz="1200" u="sng" kern="0" dirty="0" smtClean="0">
                      <a:latin typeface="Arial" pitchFamily="34" charset="0"/>
                      <a:cs typeface="Arial" pitchFamily="34" charset="0"/>
                    </a:rPr>
                    <a:t>(km) Alt  Res_</a:t>
                  </a: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	   </a:t>
                  </a: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&lt;2    0.25</a:t>
                  </a: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4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4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4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r>
                    <a:rPr lang="en-US" sz="1400" kern="0" dirty="0" smtClean="0">
                      <a:latin typeface="+mn-lt"/>
                    </a:rPr>
                    <a:t>	    8     1.0</a:t>
                  </a: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4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4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endParaRPr lang="en-US" sz="1000" kern="0" dirty="0" smtClean="0">
                    <a:latin typeface="+mn-lt"/>
                  </a:endParaRPr>
                </a:p>
                <a:p>
                  <a:pPr marL="206375" lvl="0" indent="-206375" eaLnBrk="1" hangingPunct="1">
                    <a:spcBef>
                      <a:spcPct val="20000"/>
                    </a:spcBef>
                    <a:buClr>
                      <a:srgbClr val="015385"/>
                    </a:buClr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       16     2.0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 bwMode="auto">
                <a:xfrm rot="5400000">
                  <a:off x="-1375576" y="3236201"/>
                  <a:ext cx="4094926" cy="795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3" name="Straight Arrow Connector 22"/>
              <p:cNvCxnSpPr/>
              <p:nvPr/>
            </p:nvCxnSpPr>
            <p:spPr bwMode="auto">
              <a:xfrm rot="16200000" flipH="1">
                <a:off x="1478944" y="4945710"/>
                <a:ext cx="580447" cy="4850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763330" y="4683319"/>
                <a:ext cx="1340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C3399"/>
                    </a:solidFill>
                  </a:rPr>
                  <a:t>Sampled region</a:t>
                </a:r>
                <a:endParaRPr lang="en-US" sz="1200" dirty="0">
                  <a:solidFill>
                    <a:srgbClr val="CC3399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2361537" y="5112689"/>
                <a:ext cx="1057524" cy="15902"/>
              </a:xfrm>
              <a:prstGeom prst="line">
                <a:avLst/>
              </a:prstGeom>
              <a:noFill/>
              <a:ln w="1905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2417197" y="6384897"/>
                <a:ext cx="962107" cy="7952"/>
              </a:xfrm>
              <a:prstGeom prst="line">
                <a:avLst/>
              </a:prstGeom>
              <a:noFill/>
              <a:ln w="1905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3054632" y="5145824"/>
                <a:ext cx="1029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FFFF"/>
                    </a:solidFill>
                  </a:rPr>
                  <a:t>Accessible </a:t>
                </a:r>
              </a:p>
              <a:p>
                <a:r>
                  <a:rPr lang="en-US" sz="1200" dirty="0" smtClean="0">
                    <a:solidFill>
                      <a:srgbClr val="00FFFF"/>
                    </a:solidFill>
                  </a:rPr>
                  <a:t>Region </a:t>
                </a:r>
                <a:endParaRPr lang="en-US" sz="1200" dirty="0">
                  <a:solidFill>
                    <a:srgbClr val="00FFFF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rot="5400000" flipH="1" flipV="1">
                <a:off x="2512612" y="5724939"/>
                <a:ext cx="1216550" cy="795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FFFF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3339554" y="496162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FFFF"/>
                    </a:solidFill>
                  </a:rPr>
                  <a:t>73°</a:t>
                </a:r>
                <a:endParaRPr lang="en-US" sz="1200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18958" y="6275559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FFFF"/>
                    </a:solidFill>
                  </a:rPr>
                  <a:t>73°</a:t>
                </a:r>
                <a:endParaRPr lang="en-US" sz="1200" dirty="0">
                  <a:solidFill>
                    <a:srgbClr val="00FFFF"/>
                  </a:solidFill>
                </a:endParaRPr>
              </a:p>
            </p:txBody>
          </p:sp>
        </p:grpSp>
      </p:grp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742824" y="1095272"/>
            <a:ext cx="4350936" cy="559693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Scenario Parameters</a:t>
            </a:r>
          </a:p>
          <a:p>
            <a:pPr>
              <a:buNone/>
            </a:pPr>
            <a:r>
              <a:rPr lang="en-US" dirty="0" smtClean="0"/>
              <a:t>Telescope  dia.	   3.0 m</a:t>
            </a:r>
          </a:p>
          <a:p>
            <a:pPr>
              <a:buNone/>
            </a:pPr>
            <a:r>
              <a:rPr lang="en-US" dirty="0" smtClean="0"/>
              <a:t>Horizontal resolution  75 km</a:t>
            </a:r>
          </a:p>
          <a:p>
            <a:pPr>
              <a:buNone/>
            </a:pPr>
            <a:r>
              <a:rPr lang="en-US" dirty="0" smtClean="0"/>
              <a:t>Simultaneous Pixels	   8 X 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Payload </a:t>
            </a:r>
            <a:r>
              <a:rPr lang="en-US" u="sng" dirty="0" err="1" smtClean="0"/>
              <a:t>SWaP</a:t>
            </a:r>
            <a:r>
              <a:rPr lang="en-US" u="sng" dirty="0" smtClean="0"/>
              <a:t> Projections</a:t>
            </a:r>
          </a:p>
          <a:p>
            <a:pPr>
              <a:buNone/>
            </a:pPr>
            <a:r>
              <a:rPr lang="en-US" dirty="0" smtClean="0"/>
              <a:t>Mass		&lt; 800 kg</a:t>
            </a:r>
          </a:p>
          <a:p>
            <a:pPr>
              <a:buNone/>
            </a:pPr>
            <a:r>
              <a:rPr lang="en-US" dirty="0" smtClean="0"/>
              <a:t>Power		&lt; 2 kW</a:t>
            </a:r>
          </a:p>
          <a:p>
            <a:pPr>
              <a:buNone/>
            </a:pPr>
            <a:r>
              <a:rPr lang="en-US" dirty="0" smtClean="0"/>
              <a:t>Payload volume	~ 3.6 m</a:t>
            </a:r>
            <a:r>
              <a:rPr lang="en-US" baseline="30000" dirty="0" smtClean="0"/>
              <a:t>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Missions</a:t>
            </a:r>
          </a:p>
          <a:p>
            <a:r>
              <a:rPr lang="en-US" dirty="0" smtClean="0"/>
              <a:t>Tropical </a:t>
            </a:r>
            <a:r>
              <a:rPr lang="en-US" dirty="0" err="1" smtClean="0"/>
              <a:t>cyclogenesis</a:t>
            </a:r>
            <a:r>
              <a:rPr lang="en-US" dirty="0" smtClean="0"/>
              <a:t> and storm tracking</a:t>
            </a:r>
          </a:p>
          <a:p>
            <a:r>
              <a:rPr lang="en-US" dirty="0" smtClean="0"/>
              <a:t>Severe storm /tornado early warning</a:t>
            </a:r>
          </a:p>
          <a:p>
            <a:r>
              <a:rPr lang="en-US" dirty="0" smtClean="0"/>
              <a:t>Short wave </a:t>
            </a:r>
            <a:r>
              <a:rPr lang="en-US" dirty="0" err="1" smtClean="0"/>
              <a:t>cyclogenesis</a:t>
            </a:r>
            <a:endParaRPr lang="en-US" dirty="0" smtClean="0"/>
          </a:p>
          <a:p>
            <a:r>
              <a:rPr lang="en-US" sz="1500" dirty="0" smtClean="0"/>
              <a:t>North Pacific /Canada </a:t>
            </a:r>
            <a:r>
              <a:rPr lang="en-US" sz="1500" dirty="0" err="1" smtClean="0"/>
              <a:t>obs</a:t>
            </a:r>
            <a:r>
              <a:rPr lang="en-US" sz="1500" dirty="0" smtClean="0"/>
              <a:t> for winter storm prediction</a:t>
            </a:r>
          </a:p>
          <a:p>
            <a:r>
              <a:rPr lang="en-US" dirty="0" smtClean="0"/>
              <a:t>Targeted </a:t>
            </a:r>
            <a:r>
              <a:rPr lang="en-US" dirty="0" err="1" smtClean="0"/>
              <a:t>NWP</a:t>
            </a:r>
            <a:r>
              <a:rPr lang="en-US" dirty="0" smtClean="0"/>
              <a:t> model noise reduction</a:t>
            </a:r>
          </a:p>
          <a:p>
            <a:r>
              <a:rPr lang="en-US" dirty="0" smtClean="0"/>
              <a:t>Targeted wind farm power prediction</a:t>
            </a:r>
            <a:endParaRPr lang="en-US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358130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u="sng" dirty="0" smtClean="0"/>
              <a:t>Proof of Concept  </a:t>
            </a:r>
            <a:r>
              <a:rPr lang="en-US" dirty="0" smtClean="0"/>
              <a:t>Mission Scenario Predictions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8" descr="cid:image004.png@01CA99D4.4E84E850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036152" y="1161631"/>
            <a:ext cx="3400621" cy="1863408"/>
          </a:xfrm>
          <a:prstGeom prst="rect">
            <a:avLst/>
          </a:prstGeom>
          <a:noFill/>
        </p:spPr>
      </p:pic>
      <p:pic>
        <p:nvPicPr>
          <p:cNvPr id="5" name="Picture 77" descr="cid:image005.png@01CA99D4.4E84E850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040852" y="3020867"/>
            <a:ext cx="3428851" cy="1879037"/>
          </a:xfrm>
          <a:prstGeom prst="rect">
            <a:avLst/>
          </a:prstGeom>
          <a:noFill/>
        </p:spPr>
      </p:pic>
      <p:pic>
        <p:nvPicPr>
          <p:cNvPr id="6" name="Picture 96" descr="cid:image006.png@01CA99D4.4E84E850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1031263" y="4826661"/>
            <a:ext cx="3415034" cy="1883519"/>
          </a:xfrm>
          <a:prstGeom prst="rect">
            <a:avLst/>
          </a:prstGeom>
          <a:noFill/>
        </p:spPr>
      </p:pic>
      <p:grpSp>
        <p:nvGrpSpPr>
          <p:cNvPr id="3" name="Group 65"/>
          <p:cNvGrpSpPr/>
          <p:nvPr/>
        </p:nvGrpSpPr>
        <p:grpSpPr>
          <a:xfrm>
            <a:off x="39754" y="1099692"/>
            <a:ext cx="4044327" cy="5523747"/>
            <a:chOff x="39754" y="1099692"/>
            <a:chExt cx="4044327" cy="5523747"/>
          </a:xfrm>
        </p:grpSpPr>
        <p:grpSp>
          <p:nvGrpSpPr>
            <p:cNvPr id="7" name="Group 22"/>
            <p:cNvGrpSpPr/>
            <p:nvPr/>
          </p:nvGrpSpPr>
          <p:grpSpPr>
            <a:xfrm>
              <a:off x="87461" y="5406890"/>
              <a:ext cx="1399679" cy="1216549"/>
              <a:chOff x="4913906" y="1455089"/>
              <a:chExt cx="1399679" cy="1216549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4913906" y="1463040"/>
                <a:ext cx="1335820" cy="12085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064981" y="1796991"/>
                <a:ext cx="294198" cy="1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5066312" y="1973244"/>
                <a:ext cx="294198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5059692" y="2157448"/>
                <a:ext cx="294198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045121" y="2349603"/>
                <a:ext cx="294198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5054403" y="2533807"/>
                <a:ext cx="294198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4921857" y="1455089"/>
                <a:ext cx="13917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u="sng" dirty="0" err="1" smtClean="0"/>
                  <a:t>Horiz</a:t>
                </a:r>
                <a:r>
                  <a:rPr lang="en-US" sz="1200" u="sng" dirty="0" smtClean="0"/>
                  <a:t>. Precision</a:t>
                </a:r>
              </a:p>
              <a:p>
                <a:r>
                  <a:rPr lang="en-US" sz="1200" dirty="0" smtClean="0"/>
                  <a:t>             &lt; 1   m/s</a:t>
                </a:r>
              </a:p>
              <a:p>
                <a:r>
                  <a:rPr lang="en-US" sz="1200" dirty="0" smtClean="0"/>
                  <a:t>             1 – 2</a:t>
                </a:r>
              </a:p>
              <a:p>
                <a:r>
                  <a:rPr lang="en-US" sz="1200" dirty="0" smtClean="0"/>
                  <a:t>             2 – 4</a:t>
                </a:r>
              </a:p>
              <a:p>
                <a:r>
                  <a:rPr lang="en-US" sz="1200" dirty="0" smtClean="0"/>
                  <a:t>             4 – 10</a:t>
                </a:r>
              </a:p>
              <a:p>
                <a:r>
                  <a:rPr lang="en-US" sz="1200" dirty="0" smtClean="0"/>
                  <a:t>             &gt; 10</a:t>
                </a:r>
                <a:endParaRPr lang="en-US" sz="1200" dirty="0"/>
              </a:p>
            </p:txBody>
          </p:sp>
        </p:grpSp>
        <p:grpSp>
          <p:nvGrpSpPr>
            <p:cNvPr id="8" name="Group 64"/>
            <p:cNvGrpSpPr/>
            <p:nvPr/>
          </p:nvGrpSpPr>
          <p:grpSpPr>
            <a:xfrm>
              <a:off x="39754" y="1099692"/>
              <a:ext cx="1105233" cy="4267449"/>
              <a:chOff x="39754" y="1099692"/>
              <a:chExt cx="1105233" cy="4267449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39754" y="1099692"/>
                <a:ext cx="1105233" cy="4267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41020" tIns="41014" rIns="41020" bIns="41014" numCol="1" anchor="t" anchorCtr="0" compatLnSpc="1">
                <a:prstTxWarp prst="textNoShape">
                  <a:avLst/>
                </a:prstTxWarp>
              </a:bodyPr>
              <a:lstStyle/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r>
                  <a:rPr lang="en-US" sz="1200" u="sng" kern="0" dirty="0" smtClean="0">
                    <a:latin typeface="Arial" pitchFamily="34" charset="0"/>
                    <a:cs typeface="Arial" pitchFamily="34" charset="0"/>
                  </a:rPr>
                  <a:t>(km) Alt  Res_</a:t>
                </a: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  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&lt;2    0.25</a:t>
                </a: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4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4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4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r>
                  <a:rPr lang="en-US" sz="1400" kern="0" dirty="0" smtClean="0">
                    <a:latin typeface="+mn-lt"/>
                  </a:rPr>
                  <a:t>	    8     1.0</a:t>
                </a: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4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4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endParaRPr lang="en-US" sz="1000" kern="0" dirty="0" smtClean="0">
                  <a:latin typeface="+mn-lt"/>
                </a:endParaRPr>
              </a:p>
              <a:p>
                <a:pPr marL="206375" lvl="0" indent="-206375" eaLnBrk="1" hangingPunct="1">
                  <a:spcBef>
                    <a:spcPct val="20000"/>
                  </a:spcBef>
                  <a:buClr>
                    <a:srgbClr val="015385"/>
                  </a:buClr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    16     2.0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-1375576" y="3236201"/>
                <a:ext cx="4094926" cy="795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" name="Straight Arrow Connector 30"/>
            <p:cNvCxnSpPr/>
            <p:nvPr/>
          </p:nvCxnSpPr>
          <p:spPr bwMode="auto">
            <a:xfrm rot="16200000" flipH="1">
              <a:off x="1478944" y="4945710"/>
              <a:ext cx="580447" cy="485033"/>
            </a:xfrm>
            <a:prstGeom prst="straightConnector1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763330" y="4683319"/>
              <a:ext cx="13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CCFF"/>
                  </a:solidFill>
                </a:rPr>
                <a:t>Sampled region</a:t>
              </a:r>
              <a:endParaRPr lang="en-US" sz="1200" dirty="0">
                <a:solidFill>
                  <a:srgbClr val="00CCFF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2361537" y="5112689"/>
              <a:ext cx="1057524" cy="15902"/>
            </a:xfrm>
            <a:prstGeom prst="line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417197" y="6384897"/>
              <a:ext cx="962107" cy="7952"/>
            </a:xfrm>
            <a:prstGeom prst="line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054632" y="5145824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FFFF"/>
                  </a:solidFill>
                </a:rPr>
                <a:t>Accessible </a:t>
              </a:r>
            </a:p>
            <a:p>
              <a:r>
                <a:rPr lang="en-US" sz="1200" dirty="0" smtClean="0">
                  <a:solidFill>
                    <a:srgbClr val="00FFFF"/>
                  </a:solidFill>
                </a:rPr>
                <a:t>Region </a:t>
              </a:r>
              <a:endParaRPr lang="en-US" sz="1200" dirty="0">
                <a:solidFill>
                  <a:srgbClr val="00FFFF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rot="5400000" flipH="1" flipV="1">
              <a:off x="2512612" y="5724939"/>
              <a:ext cx="1216550" cy="7952"/>
            </a:xfrm>
            <a:prstGeom prst="straightConnector1">
              <a:avLst/>
            </a:prstGeom>
            <a:noFill/>
            <a:ln w="19050" cap="flat" cmpd="sng" algn="ctr">
              <a:solidFill>
                <a:srgbClr val="00FFFF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3339554" y="4961622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FFFF"/>
                  </a:solidFill>
                </a:rPr>
                <a:t>73°</a:t>
              </a:r>
              <a:endParaRPr lang="en-US" sz="1200" dirty="0">
                <a:solidFill>
                  <a:srgbClr val="00FFFF"/>
                </a:solidFill>
              </a:endParaRPr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913644" y="1268222"/>
            <a:ext cx="4099727" cy="51101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Scenario Parameters</a:t>
            </a:r>
          </a:p>
          <a:p>
            <a:pPr>
              <a:buNone/>
            </a:pPr>
            <a:r>
              <a:rPr lang="en-US" dirty="0" smtClean="0"/>
              <a:t>Telescope  dia.	   0.5 m</a:t>
            </a:r>
          </a:p>
          <a:p>
            <a:pPr>
              <a:buNone/>
            </a:pPr>
            <a:r>
              <a:rPr lang="en-US" dirty="0" smtClean="0"/>
              <a:t>Horizontal resolution  37.5 km</a:t>
            </a:r>
          </a:p>
          <a:p>
            <a:pPr>
              <a:buNone/>
            </a:pPr>
            <a:r>
              <a:rPr lang="en-US" dirty="0" smtClean="0"/>
              <a:t>Simultaneous Pixels	   4 X 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Payload </a:t>
            </a:r>
            <a:r>
              <a:rPr lang="en-US" u="sng" dirty="0" err="1" smtClean="0"/>
              <a:t>SWaP</a:t>
            </a:r>
            <a:r>
              <a:rPr lang="en-US" u="sng" dirty="0" smtClean="0"/>
              <a:t> Projections</a:t>
            </a:r>
          </a:p>
          <a:p>
            <a:pPr>
              <a:buNone/>
            </a:pPr>
            <a:r>
              <a:rPr lang="en-US" dirty="0" smtClean="0"/>
              <a:t>Mass		&lt; 250 kg</a:t>
            </a:r>
          </a:p>
          <a:p>
            <a:pPr>
              <a:buNone/>
            </a:pPr>
            <a:r>
              <a:rPr lang="en-US" dirty="0" smtClean="0"/>
              <a:t>Power		&lt; 1.8 kW</a:t>
            </a:r>
          </a:p>
          <a:p>
            <a:pPr>
              <a:buNone/>
            </a:pPr>
            <a:r>
              <a:rPr lang="en-US" dirty="0" smtClean="0"/>
              <a:t>Payload volume	~ 3.6 m</a:t>
            </a:r>
            <a:r>
              <a:rPr lang="en-US" baseline="30000" dirty="0" smtClean="0"/>
              <a:t>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Missions</a:t>
            </a:r>
          </a:p>
          <a:p>
            <a:r>
              <a:rPr lang="en-US" dirty="0" smtClean="0"/>
              <a:t>Tropical </a:t>
            </a:r>
            <a:r>
              <a:rPr lang="en-US" dirty="0" err="1" smtClean="0"/>
              <a:t>cyclogenesis</a:t>
            </a:r>
            <a:r>
              <a:rPr lang="en-US" dirty="0" smtClean="0"/>
              <a:t> and storm tracking</a:t>
            </a:r>
          </a:p>
          <a:p>
            <a:r>
              <a:rPr lang="en-US" dirty="0" smtClean="0"/>
              <a:t>Severe storm /tornado early warning</a:t>
            </a:r>
          </a:p>
          <a:p>
            <a:r>
              <a:rPr lang="en-US" dirty="0" smtClean="0"/>
              <a:t>Short wave </a:t>
            </a:r>
            <a:r>
              <a:rPr lang="en-US" dirty="0" err="1" smtClean="0"/>
              <a:t>cyclogenesis</a:t>
            </a:r>
            <a:endParaRPr lang="en-US" dirty="0" smtClean="0"/>
          </a:p>
          <a:p>
            <a:r>
              <a:rPr lang="en-US" dirty="0" smtClean="0"/>
              <a:t>Targeted </a:t>
            </a:r>
            <a:r>
              <a:rPr lang="en-US" dirty="0" err="1" smtClean="0"/>
              <a:t>NWP</a:t>
            </a:r>
            <a:r>
              <a:rPr lang="en-US" dirty="0" smtClean="0"/>
              <a:t> model noise reduction</a:t>
            </a:r>
          </a:p>
          <a:p>
            <a:r>
              <a:rPr lang="en-US" dirty="0" smtClean="0"/>
              <a:t>Targeted wind farm power prediction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63850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Daytime Background Light – Full Mission</a:t>
            </a:r>
            <a:br>
              <a:rPr lang="en-US" dirty="0" smtClean="0"/>
            </a:br>
            <a:r>
              <a:rPr lang="en-US" dirty="0" smtClean="0"/>
              <a:t>&lt;2 km Altitude, 250m altitude resolution </a:t>
            </a:r>
            <a:endParaRPr lang="en-US" dirty="0"/>
          </a:p>
        </p:txBody>
      </p:sp>
      <p:grpSp>
        <p:nvGrpSpPr>
          <p:cNvPr id="2" name="Group 39"/>
          <p:cNvGrpSpPr/>
          <p:nvPr/>
        </p:nvGrpSpPr>
        <p:grpSpPr>
          <a:xfrm>
            <a:off x="40640" y="3421390"/>
            <a:ext cx="9160729" cy="2176770"/>
            <a:chOff x="40640" y="3421390"/>
            <a:chExt cx="9160729" cy="2176770"/>
          </a:xfrm>
        </p:grpSpPr>
        <p:grpSp>
          <p:nvGrpSpPr>
            <p:cNvPr id="4" name="Group 34"/>
            <p:cNvGrpSpPr/>
            <p:nvPr/>
          </p:nvGrpSpPr>
          <p:grpSpPr>
            <a:xfrm>
              <a:off x="81280" y="3698240"/>
              <a:ext cx="8991600" cy="1899920"/>
              <a:chOff x="0" y="3972560"/>
              <a:chExt cx="8018302" cy="1625600"/>
            </a:xfrm>
          </p:grpSpPr>
          <p:pic>
            <p:nvPicPr>
              <p:cNvPr id="2050" name="Picture 2" descr="\\Bdonley2-pc\data_for_jim\Data to be plotted for White paper\To Plot\Daylight 20 min &amp; 1 hr\Daylight 355 nm Case IV 2.0  km  8 sq, 250 m 3 m 0.002a slant 1 hr.bmp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 l="5790" t="14622" r="31740" b="16655"/>
              <a:stretch>
                <a:fillRect/>
              </a:stretch>
            </p:blipFill>
            <p:spPr bwMode="auto">
              <a:xfrm>
                <a:off x="2021839" y="3992880"/>
                <a:ext cx="1982425" cy="1544320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\\Bdonley2-pc\data_for_jim\Data to be plotted for White paper\To Plot\Daylight 20 min &amp; 1 hr\Daylight 355 nm Case IV 2.0  km  8 sq, 250 m 3 m 0.05a slant 1 hr.bmp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5855" t="14761" r="32174" b="15121"/>
              <a:stretch>
                <a:fillRect/>
              </a:stretch>
            </p:blipFill>
            <p:spPr bwMode="auto">
              <a:xfrm>
                <a:off x="6014719" y="3992880"/>
                <a:ext cx="2003583" cy="1605280"/>
              </a:xfrm>
              <a:prstGeom prst="rect">
                <a:avLst/>
              </a:prstGeom>
              <a:noFill/>
            </p:spPr>
          </p:pic>
          <p:pic>
            <p:nvPicPr>
              <p:cNvPr id="2055" name="Picture 7" descr="\\Bdonley2-pc\data_for_jim\Data to be plotted for White paper\To Plot\Daylight 20 min &amp; 1 hr\Daylight 355 nm Case IV 2.0  km  8 sq, 250 m 3 m 0.014a slant 1 hr.bmp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l="5962" t="15117" r="32561" b="14603"/>
              <a:stretch>
                <a:fillRect/>
              </a:stretch>
            </p:blipFill>
            <p:spPr bwMode="auto">
              <a:xfrm>
                <a:off x="4033520" y="4016587"/>
                <a:ext cx="1941159" cy="1571414"/>
              </a:xfrm>
              <a:prstGeom prst="rect">
                <a:avLst/>
              </a:prstGeom>
              <a:noFill/>
            </p:spPr>
          </p:pic>
          <p:pic>
            <p:nvPicPr>
              <p:cNvPr id="2057" name="Picture 9" descr="\\Bdonley2-pc\data_for_jim\Data to be plotted for White paper\To Plot\Night 20 min &amp; 1 hr\Master 355 nm Case IV Night 2.0  km  8 sq, 250 m 3 m 1 hr.bmp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l="6007" t="14274" r="32023" b="15627"/>
              <a:stretch>
                <a:fillRect/>
              </a:stretch>
            </p:blipFill>
            <p:spPr bwMode="auto">
              <a:xfrm>
                <a:off x="0" y="3972560"/>
                <a:ext cx="1991360" cy="159512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40640" y="3421390"/>
              <a:ext cx="91607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1 Hr:         Night                 Day 90° Solar  Angle    Day 45°  Solar Angle    Day 135°  Solar Angle  </a:t>
              </a:r>
              <a:endParaRPr lang="en-US" sz="1600" dirty="0"/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-10160" y="1155710"/>
            <a:ext cx="9516901" cy="2217938"/>
            <a:chOff x="-10160" y="1155710"/>
            <a:chExt cx="9516901" cy="2217938"/>
          </a:xfrm>
        </p:grpSpPr>
        <p:sp>
          <p:nvSpPr>
            <p:cNvPr id="26" name="TextBox 25"/>
            <p:cNvSpPr txBox="1"/>
            <p:nvPr/>
          </p:nvSpPr>
          <p:spPr>
            <a:xfrm>
              <a:off x="2976880" y="1292168"/>
              <a:ext cx="5709910" cy="264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r>
                <a:rPr lang="en-US" sz="1600" dirty="0" smtClean="0"/>
                <a:t>                             </a:t>
              </a:r>
              <a:endParaRPr lang="en-US" sz="1600" dirty="0"/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71120" y="1391920"/>
              <a:ext cx="8981440" cy="1981728"/>
              <a:chOff x="91440" y="1747520"/>
              <a:chExt cx="8599957" cy="182932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200400" y="3312160"/>
                <a:ext cx="3389069" cy="264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9144" bIns="9144" rtlCol="0">
                <a:spAutoFit/>
              </a:bodyPr>
              <a:lstStyle/>
              <a:p>
                <a:r>
                  <a:rPr lang="en-US" sz="1600" dirty="0" smtClean="0"/>
                  <a:t>                             45°  Solar angle</a:t>
                </a:r>
                <a:endParaRPr lang="en-US" sz="1600" dirty="0"/>
              </a:p>
            </p:txBody>
          </p:sp>
          <p:pic>
            <p:nvPicPr>
              <p:cNvPr id="2051" name="Picture 3" descr="\\Bdonley2-pc\data_for_jim\Data to be plotted for White paper\To Plot\Daylight 20 min &amp; 1 hr\Daylight 355 nm Case IV 2.0  km  8 sq, 250 m 3 m 0.002a slant.bmp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l="6567" t="14180" r="31511" b="14866"/>
              <a:stretch>
                <a:fillRect/>
              </a:stretch>
            </p:blipFill>
            <p:spPr bwMode="auto">
              <a:xfrm>
                <a:off x="2316479" y="1767840"/>
                <a:ext cx="2153634" cy="1747520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 descr="\\Bdonley2-pc\data_for_jim\Data to be plotted for White paper\To Plot\Daylight 20 min &amp; 1 hr\Daylight 355 nm Case IV 2.0  km  8 sq, 250 m 3 m 0.05a slant.bmp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l="6411" t="15002" r="32688" b="16094"/>
              <a:stretch>
                <a:fillRect/>
              </a:stretch>
            </p:blipFill>
            <p:spPr bwMode="auto">
              <a:xfrm>
                <a:off x="6624319" y="1818640"/>
                <a:ext cx="2067078" cy="1656080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\\Bdonley2-pc\data_for_jim\Data to be plotted for White paper\To Plot\Daylight 20 min &amp; 1 hr\Daylight 355 nm Case IV 2.0  km  8 sq, 250 m 3 m 0.014a slant.bmp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l="5007" t="12496" r="32459" b="14051"/>
              <a:stretch>
                <a:fillRect/>
              </a:stretch>
            </p:blipFill>
            <p:spPr bwMode="auto">
              <a:xfrm>
                <a:off x="4480559" y="1747520"/>
                <a:ext cx="2137595" cy="1778000"/>
              </a:xfrm>
              <a:prstGeom prst="rect">
                <a:avLst/>
              </a:prstGeom>
              <a:noFill/>
            </p:spPr>
          </p:pic>
          <p:pic>
            <p:nvPicPr>
              <p:cNvPr id="2058" name="Picture 10" descr="\\Bdonley2-pc\data_for_jim\Data to be plotted for White paper\To Plot\Night 20 min &amp; 1 hr\Master 355 nm Case IV Night 2.0  km  8 sq, 250 m 3 m.bmp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 l="5654" t="14270" r="30577" b="15641"/>
              <a:stretch>
                <a:fillRect/>
              </a:stretch>
            </p:blipFill>
            <p:spPr bwMode="auto">
              <a:xfrm>
                <a:off x="91440" y="1777999"/>
                <a:ext cx="2214880" cy="1723897"/>
              </a:xfrm>
              <a:prstGeom prst="rect">
                <a:avLst/>
              </a:prstGeom>
              <a:noFill/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-10160" y="1155710"/>
              <a:ext cx="95169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20 Min:      Night                 Day 90° Solar  Angle   Day 45°  Solar Angle    Day 135°  Solar Angle</a:t>
              </a:r>
              <a:endParaRPr lang="en-US" sz="1600" dirty="0"/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130772" y="5526768"/>
            <a:ext cx="1399679" cy="1216549"/>
            <a:chOff x="4913906" y="1455089"/>
            <a:chExt cx="1399679" cy="121654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913906" y="1463040"/>
              <a:ext cx="1335820" cy="12085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5064981" y="1796991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066312" y="1973244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059692" y="2157448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045121" y="2349603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5054403" y="2533807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921857" y="1455089"/>
              <a:ext cx="1391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 smtClean="0"/>
                <a:t>Horiz</a:t>
              </a:r>
              <a:r>
                <a:rPr lang="en-US" sz="1200" u="sng" dirty="0" smtClean="0"/>
                <a:t>. Precision</a:t>
              </a:r>
            </a:p>
            <a:p>
              <a:r>
                <a:rPr lang="en-US" sz="1200" dirty="0" smtClean="0"/>
                <a:t>             &lt; 1   m/s</a:t>
              </a:r>
            </a:p>
            <a:p>
              <a:r>
                <a:rPr lang="en-US" sz="1200" dirty="0" smtClean="0"/>
                <a:t>             1 – 2</a:t>
              </a:r>
            </a:p>
            <a:p>
              <a:r>
                <a:rPr lang="en-US" sz="1200" dirty="0" smtClean="0"/>
                <a:t>             2 – 4</a:t>
              </a:r>
            </a:p>
            <a:p>
              <a:r>
                <a:rPr lang="en-US" sz="1200" dirty="0" smtClean="0"/>
                <a:t>             4 – 10</a:t>
              </a:r>
            </a:p>
            <a:p>
              <a:r>
                <a:rPr lang="en-US" sz="1200" dirty="0" smtClean="0"/>
                <a:t>             &gt; 10</a:t>
              </a:r>
              <a:endParaRPr lang="en-US" sz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81481" y="5669281"/>
            <a:ext cx="725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that multiple satellites (say 6) placed with overlapping fields of regard also mitigate sunlight; choose the satellite view that  has the best sun angle.</a:t>
            </a:r>
            <a:endParaRPr lang="en-US" sz="16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321059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Daytime Background Light – </a:t>
            </a:r>
            <a:r>
              <a:rPr lang="en-US" dirty="0" err="1" smtClean="0"/>
              <a:t>POC</a:t>
            </a:r>
            <a:r>
              <a:rPr lang="en-US" dirty="0" smtClean="0"/>
              <a:t> Mission</a:t>
            </a:r>
            <a:br>
              <a:rPr lang="en-US" dirty="0" smtClean="0"/>
            </a:br>
            <a:r>
              <a:rPr lang="en-US" dirty="0" smtClean="0"/>
              <a:t>&lt;2 km Altitude, 250m altitude resolution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640" y="3421390"/>
            <a:ext cx="9160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 Hr:         Night                 Day 90° Solar  Angle    Day 45°  Solar Angle    Day 135°  Solar Angle  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6880" y="1292168"/>
            <a:ext cx="5709910" cy="264688"/>
          </a:xfrm>
          <a:prstGeom prst="rect">
            <a:avLst/>
          </a:prstGeom>
          <a:solidFill>
            <a:schemeClr val="bg1"/>
          </a:solidFill>
        </p:spPr>
        <p:txBody>
          <a:bodyPr wrap="square" tIns="9144" bIns="9144" rtlCol="0">
            <a:spAutoFit/>
          </a:bodyPr>
          <a:lstStyle/>
          <a:p>
            <a:r>
              <a:rPr lang="en-US" sz="1600" dirty="0" smtClean="0"/>
              <a:t>                             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-10160" y="1155710"/>
            <a:ext cx="9516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20 Min:      Night                 Day 90° Solar  Angle   Day 45°  Solar Angle    Day 135°  Solar Angle</a:t>
            </a:r>
            <a:endParaRPr lang="en-US" sz="1600" dirty="0"/>
          </a:p>
        </p:txBody>
      </p:sp>
      <p:grpSp>
        <p:nvGrpSpPr>
          <p:cNvPr id="7" name="Group 67"/>
          <p:cNvGrpSpPr/>
          <p:nvPr/>
        </p:nvGrpSpPr>
        <p:grpSpPr>
          <a:xfrm>
            <a:off x="130772" y="5526768"/>
            <a:ext cx="1399679" cy="1216549"/>
            <a:chOff x="4913906" y="1455089"/>
            <a:chExt cx="1399679" cy="121654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913906" y="1463040"/>
              <a:ext cx="1335820" cy="12085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5064981" y="1796991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066312" y="1973244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059692" y="2157448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045121" y="2349603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5054403" y="2533807"/>
              <a:ext cx="294198" cy="1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921857" y="1455089"/>
              <a:ext cx="1391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 smtClean="0"/>
                <a:t>Horiz</a:t>
              </a:r>
              <a:r>
                <a:rPr lang="en-US" sz="1200" u="sng" dirty="0" smtClean="0"/>
                <a:t>. Precision</a:t>
              </a:r>
            </a:p>
            <a:p>
              <a:r>
                <a:rPr lang="en-US" sz="1200" dirty="0" smtClean="0"/>
                <a:t>             &lt; 1   m/s</a:t>
              </a:r>
            </a:p>
            <a:p>
              <a:r>
                <a:rPr lang="en-US" sz="1200" dirty="0" smtClean="0"/>
                <a:t>             1 – 2</a:t>
              </a:r>
            </a:p>
            <a:p>
              <a:r>
                <a:rPr lang="en-US" sz="1200" dirty="0" smtClean="0"/>
                <a:t>             2 – 4</a:t>
              </a:r>
            </a:p>
            <a:p>
              <a:r>
                <a:rPr lang="en-US" sz="1200" dirty="0" smtClean="0"/>
                <a:t>             4 – 10</a:t>
              </a:r>
            </a:p>
            <a:p>
              <a:r>
                <a:rPr lang="en-US" sz="1200" dirty="0" smtClean="0"/>
                <a:t>             &gt; 10</a:t>
              </a:r>
              <a:endParaRPr lang="en-US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280" y="3708400"/>
            <a:ext cx="8981440" cy="1828800"/>
            <a:chOff x="20320" y="3708400"/>
            <a:chExt cx="9547036" cy="1920240"/>
          </a:xfrm>
        </p:grpSpPr>
        <p:pic>
          <p:nvPicPr>
            <p:cNvPr id="1026" name="Picture 2" descr="\\Bdonley2-pc\data_for_jim\Data to be plotted for White paper\To Plot\Night 20 min &amp; 1 hr\Master 355 nm Case VI 4sq  2.0  km, 250 m 0.5 m 1 hr.bmp"/>
            <p:cNvPicPr>
              <a:picLocks noChangeAspect="1" noChangeArrowheads="1"/>
            </p:cNvPicPr>
            <p:nvPr/>
          </p:nvPicPr>
          <p:blipFill>
            <a:blip r:embed="rId3" cstate="email"/>
            <a:srcRect l="6290" t="15620" r="32387" b="17024"/>
            <a:stretch>
              <a:fillRect/>
            </a:stretch>
          </p:blipFill>
          <p:spPr bwMode="auto">
            <a:xfrm>
              <a:off x="20320" y="3728720"/>
              <a:ext cx="2377440" cy="1849120"/>
            </a:xfrm>
            <a:prstGeom prst="rect">
              <a:avLst/>
            </a:prstGeom>
            <a:noFill/>
          </p:spPr>
        </p:pic>
        <p:pic>
          <p:nvPicPr>
            <p:cNvPr id="1029" name="Picture 5" descr="\\Bdonley2-pc\data_for_jim\Data to be plotted for White paper\To Plot\Daylight 20 min &amp; 1 hr\Daylightr 355 nm Case VI 4sq  2.0  km, 250 m 0.5 m 0.05a slant 1 hr.bmp"/>
            <p:cNvPicPr>
              <a:picLocks noChangeAspect="1" noChangeArrowheads="1"/>
            </p:cNvPicPr>
            <p:nvPr/>
          </p:nvPicPr>
          <p:blipFill>
            <a:blip r:embed="rId4" cstate="email"/>
            <a:srcRect l="6421" t="15574" r="33269" b="16341"/>
            <a:stretch>
              <a:fillRect/>
            </a:stretch>
          </p:blipFill>
          <p:spPr bwMode="auto">
            <a:xfrm>
              <a:off x="7203439" y="3738880"/>
              <a:ext cx="2363917" cy="1889760"/>
            </a:xfrm>
            <a:prstGeom prst="rect">
              <a:avLst/>
            </a:prstGeom>
            <a:noFill/>
          </p:spPr>
        </p:pic>
        <p:pic>
          <p:nvPicPr>
            <p:cNvPr id="1031" name="Picture 7" descr="\\Bdonley2-pc\data_for_jim\Data to be plotted for White paper\To Plot\Daylight 20 min &amp; 1 hr\Daylightr 355 nm Case VI 4sq  2.0  km, 250 m 0.5 m 0.014a slant 1 hr.bmp"/>
            <p:cNvPicPr>
              <a:picLocks noChangeAspect="1" noChangeArrowheads="1"/>
            </p:cNvPicPr>
            <p:nvPr/>
          </p:nvPicPr>
          <p:blipFill>
            <a:blip r:embed="rId5" cstate="email"/>
            <a:srcRect l="6562" t="15001" r="32249" b="16577"/>
            <a:stretch>
              <a:fillRect/>
            </a:stretch>
          </p:blipFill>
          <p:spPr bwMode="auto">
            <a:xfrm>
              <a:off x="4815839" y="3718560"/>
              <a:ext cx="2386551" cy="1889760"/>
            </a:xfrm>
            <a:prstGeom prst="rect">
              <a:avLst/>
            </a:prstGeom>
            <a:noFill/>
          </p:spPr>
        </p:pic>
        <p:pic>
          <p:nvPicPr>
            <p:cNvPr id="1032" name="Picture 8" descr="\\Bdonley2-pc\data_for_jim\Data to be plotted for White paper\To Plot\Daylight 20 min &amp; 1 hr\Daylightr 355 nm Case VI 4sq  2.0  km, 250 m 0.5 m 0.002a slant 1 hr.bmp"/>
            <p:cNvPicPr>
              <a:picLocks noChangeAspect="1" noChangeArrowheads="1"/>
            </p:cNvPicPr>
            <p:nvPr/>
          </p:nvPicPr>
          <p:blipFill>
            <a:blip r:embed="rId6" cstate="email"/>
            <a:srcRect l="6221" t="14877" r="31812" b="16739"/>
            <a:stretch>
              <a:fillRect/>
            </a:stretch>
          </p:blipFill>
          <p:spPr bwMode="auto">
            <a:xfrm>
              <a:off x="2397760" y="3708400"/>
              <a:ext cx="2418252" cy="1889760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81280" y="1452880"/>
            <a:ext cx="8973736" cy="1818640"/>
            <a:chOff x="132080" y="1452880"/>
            <a:chExt cx="8973736" cy="1818640"/>
          </a:xfrm>
        </p:grpSpPr>
        <p:pic>
          <p:nvPicPr>
            <p:cNvPr id="1030" name="Picture 6" descr="\\Bdonley2-pc\data_for_jim\Data to be plotted for White paper\To Plot\Daylight 20 min &amp; 1 hr\Daylightr 355 nm Case VI 4sq  2.0  km, 250 m 0.5 m 0.05a slant.bmp"/>
            <p:cNvPicPr>
              <a:picLocks noChangeAspect="1" noChangeArrowheads="1"/>
            </p:cNvPicPr>
            <p:nvPr/>
          </p:nvPicPr>
          <p:blipFill>
            <a:blip r:embed="rId7" cstate="email"/>
            <a:srcRect l="7314" t="14932" r="31926" b="16576"/>
            <a:stretch>
              <a:fillRect/>
            </a:stretch>
          </p:blipFill>
          <p:spPr bwMode="auto">
            <a:xfrm>
              <a:off x="6827520" y="1452880"/>
              <a:ext cx="2278296" cy="1818640"/>
            </a:xfrm>
            <a:prstGeom prst="rect">
              <a:avLst/>
            </a:prstGeom>
            <a:noFill/>
          </p:spPr>
        </p:pic>
        <p:pic>
          <p:nvPicPr>
            <p:cNvPr id="1033" name="Picture 9" descr="\\Bdonley2-pc\data_for_jim\Data to be plotted for White paper\To Plot\Daylight 20 min &amp; 1 hr\Daylightr 355 nm Case VI 4sq  2.0  km, 250 m 0.5 m 0.014a slant.bmp"/>
            <p:cNvPicPr>
              <a:picLocks noChangeAspect="1" noChangeArrowheads="1"/>
            </p:cNvPicPr>
            <p:nvPr/>
          </p:nvPicPr>
          <p:blipFill>
            <a:blip r:embed="rId8" cstate="email"/>
            <a:srcRect l="6654" t="15479" r="32306" b="17113"/>
            <a:stretch>
              <a:fillRect/>
            </a:stretch>
          </p:blipFill>
          <p:spPr bwMode="auto">
            <a:xfrm>
              <a:off x="4530436" y="1475503"/>
              <a:ext cx="2245640" cy="1756069"/>
            </a:xfrm>
            <a:prstGeom prst="rect">
              <a:avLst/>
            </a:prstGeom>
            <a:noFill/>
          </p:spPr>
        </p:pic>
        <p:pic>
          <p:nvPicPr>
            <p:cNvPr id="1034" name="Picture 10" descr="\\Bdonley2-pc\data_for_jim\Data to be plotted for White paper\To Plot\Daylight 20 min &amp; 1 hr\Daylightr 355 nm Case VI 4sq  2.0  km, 250 m 0.5 m 0.002a slant.bmp"/>
            <p:cNvPicPr>
              <a:picLocks noChangeAspect="1" noChangeArrowheads="1"/>
            </p:cNvPicPr>
            <p:nvPr/>
          </p:nvPicPr>
          <p:blipFill>
            <a:blip r:embed="rId9" cstate="print"/>
            <a:srcRect l="6950" t="15468" r="32906" b="17742"/>
            <a:stretch>
              <a:fillRect/>
            </a:stretch>
          </p:blipFill>
          <p:spPr bwMode="auto">
            <a:xfrm>
              <a:off x="2337952" y="1475506"/>
              <a:ext cx="2192484" cy="1724089"/>
            </a:xfrm>
            <a:prstGeom prst="rect">
              <a:avLst/>
            </a:prstGeom>
            <a:noFill/>
          </p:spPr>
        </p:pic>
        <p:pic>
          <p:nvPicPr>
            <p:cNvPr id="36" name="Picture 3" descr="\\Bdonley2-pc\data_for_jim\Data to be plotted for White paper\To Plot\Night 20 min &amp; 1 hr\Master 355 nm Case VI 4sq  2.0  km, 250 m 0.5 m.bmp"/>
            <p:cNvPicPr>
              <a:picLocks noChangeAspect="1" noChangeArrowheads="1"/>
            </p:cNvPicPr>
            <p:nvPr/>
          </p:nvPicPr>
          <p:blipFill>
            <a:blip r:embed="rId10" cstate="email"/>
            <a:srcRect l="6965" t="15873" r="32057" b="16270"/>
            <a:stretch>
              <a:fillRect/>
            </a:stretch>
          </p:blipFill>
          <p:spPr bwMode="auto">
            <a:xfrm>
              <a:off x="132080" y="1493520"/>
              <a:ext cx="2204720" cy="1737360"/>
            </a:xfrm>
            <a:prstGeom prst="rect">
              <a:avLst/>
            </a:prstGeom>
            <a:noFill/>
          </p:spPr>
        </p:pic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0" y="177800"/>
            <a:ext cx="6632575" cy="8826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GEO Wind Lidar Characteristics</a:t>
            </a:r>
          </a:p>
        </p:txBody>
      </p:sp>
      <p:sp>
        <p:nvSpPr>
          <p:cNvPr id="244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6" y="1322173"/>
            <a:ext cx="8892794" cy="4893276"/>
          </a:xfrm>
        </p:spPr>
        <p:txBody>
          <a:bodyPr/>
          <a:lstStyle/>
          <a:p>
            <a:pPr marL="341313" lvl="1" indent="-230188"/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Simple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staring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receivers, 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no </a:t>
            </a:r>
            <a:r>
              <a:rPr lang="en-US" sz="1800" i="1" dirty="0">
                <a:solidFill>
                  <a:srgbClr val="008000"/>
                </a:solidFill>
                <a:sym typeface="Wingdings" pitchFamily="2" charset="2"/>
              </a:rPr>
              <a:t>scanning or multiple telescope switching 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needed for up to 64 profiles anywhere within a 3° X 3° region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. </a:t>
            </a:r>
            <a:endParaRPr lang="en-U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endParaRPr lang="en-US" sz="200" dirty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Long integration perfect for photon counting but needs the right 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combination of existing technologies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to make feasible (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OAWL,I2PC, and </a:t>
            </a:r>
            <a:r>
              <a:rPr lang="en-US" sz="1800" i="1" dirty="0" err="1" smtClean="0">
                <a:solidFill>
                  <a:srgbClr val="008000"/>
                </a:solidFill>
                <a:sym typeface="Wingdings" pitchFamily="2" charset="2"/>
              </a:rPr>
              <a:t>ESFL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 are enabling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341313" lvl="1" indent="-230188"/>
            <a:endParaRPr lang="en-US" sz="200" dirty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i="1" dirty="0">
                <a:solidFill>
                  <a:srgbClr val="008000"/>
                </a:solidFill>
                <a:sym typeface="Wingdings" pitchFamily="2" charset="2"/>
              </a:rPr>
              <a:t>“Sees” through broken cloud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, large footprint, long-duration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observations</a:t>
            </a:r>
          </a:p>
          <a:p>
            <a:pPr marL="341313" lvl="1" indent="-230188"/>
            <a:endParaRPr lang="en-US" sz="200" dirty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i="1" dirty="0">
                <a:solidFill>
                  <a:srgbClr val="008000"/>
                </a:solidFill>
                <a:sym typeface="Wingdings" pitchFamily="2" charset="2"/>
              </a:rPr>
              <a:t>Graceful degradation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partially cloudy conditions,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also </a:t>
            </a:r>
            <a:r>
              <a:rPr lang="en-US" sz="1800" dirty="0" err="1" smtClean="0">
                <a:solidFill>
                  <a:schemeClr val="tx1"/>
                </a:solidFill>
                <a:sym typeface="Wingdings" pitchFamily="2" charset="2"/>
              </a:rPr>
              <a:t>ESFL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 smart targeting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to avoid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clouds</a:t>
            </a:r>
          </a:p>
          <a:p>
            <a:pPr marL="341313" lvl="1" indent="-230188"/>
            <a:endParaRPr lang="en-US" sz="200" dirty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dirty="0" smtClean="0"/>
              <a:t>Combine </a:t>
            </a:r>
            <a:r>
              <a:rPr lang="en-US" sz="1800" dirty="0"/>
              <a:t>with passive or DIAL profiling chemical sensing </a:t>
            </a:r>
            <a:r>
              <a:rPr lang="en-US" sz="1800" dirty="0">
                <a:sym typeface="Wingdings" pitchFamily="2" charset="2"/>
              </a:rPr>
              <a:t> </a:t>
            </a:r>
            <a:r>
              <a:rPr lang="en-US" sz="1800" i="1" dirty="0">
                <a:solidFill>
                  <a:srgbClr val="008000"/>
                </a:solidFill>
                <a:sym typeface="Wingdings" pitchFamily="2" charset="2"/>
              </a:rPr>
              <a:t>fluxes at regional and national 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boundaries</a:t>
            </a:r>
          </a:p>
          <a:p>
            <a:pPr marL="341313" lvl="1" indent="-230188"/>
            <a:endParaRPr lang="en-US" sz="200" i="1" dirty="0">
              <a:solidFill>
                <a:srgbClr val="008000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i="1" dirty="0">
                <a:solidFill>
                  <a:srgbClr val="008000"/>
                </a:solidFill>
              </a:rPr>
              <a:t>1 transmitter</a:t>
            </a:r>
            <a:r>
              <a:rPr lang="en-US" sz="1800" dirty="0"/>
              <a:t> can service </a:t>
            </a:r>
            <a:r>
              <a:rPr lang="en-US" sz="1800" i="1" dirty="0">
                <a:solidFill>
                  <a:srgbClr val="008000"/>
                </a:solidFill>
              </a:rPr>
              <a:t>several receivers</a:t>
            </a:r>
            <a:r>
              <a:rPr lang="en-US" sz="1800" dirty="0"/>
              <a:t>, simultaneous parallax </a:t>
            </a:r>
            <a:r>
              <a:rPr lang="en-US" sz="1800" dirty="0" smtClean="0"/>
              <a:t>vector </a:t>
            </a:r>
            <a:r>
              <a:rPr lang="en-US" sz="1800" dirty="0" err="1" smtClean="0"/>
              <a:t>obs</a:t>
            </a:r>
            <a:endParaRPr lang="en-US" sz="1800" dirty="0" smtClean="0"/>
          </a:p>
          <a:p>
            <a:pPr marL="341313" lvl="1" indent="-230188"/>
            <a:endParaRPr lang="en-US" sz="200" dirty="0"/>
          </a:p>
          <a:p>
            <a:pPr marL="341313" lvl="1" indent="-230188"/>
            <a:r>
              <a:rPr lang="en-US" sz="1800" i="1" dirty="0">
                <a:solidFill>
                  <a:srgbClr val="008000"/>
                </a:solidFill>
              </a:rPr>
              <a:t>Temporal averaging</a:t>
            </a:r>
            <a:r>
              <a:rPr lang="en-US" sz="1800" dirty="0"/>
              <a:t> inherently </a:t>
            </a:r>
            <a:r>
              <a:rPr lang="en-US" sz="1800" i="1" dirty="0">
                <a:solidFill>
                  <a:srgbClr val="008000"/>
                </a:solidFill>
              </a:rPr>
              <a:t>smoothes winds</a:t>
            </a:r>
            <a:r>
              <a:rPr lang="en-US" sz="1800" dirty="0"/>
              <a:t> for direct incorporation in models (not single point or a narrow line average</a:t>
            </a:r>
            <a:r>
              <a:rPr lang="en-US" sz="1800" dirty="0" smtClean="0"/>
              <a:t>)</a:t>
            </a:r>
          </a:p>
          <a:p>
            <a:pPr marL="341313" lvl="1" indent="-230188"/>
            <a:endParaRPr lang="en-US" sz="200" dirty="0"/>
          </a:p>
          <a:p>
            <a:pPr marL="341313" lvl="1" indent="-230188"/>
            <a:r>
              <a:rPr lang="en-US" sz="1800" dirty="0"/>
              <a:t>Inherent </a:t>
            </a:r>
            <a:r>
              <a:rPr lang="en-US" sz="1800" i="1" dirty="0">
                <a:solidFill>
                  <a:srgbClr val="008000"/>
                </a:solidFill>
              </a:rPr>
              <a:t>2-D horizontal spatial average</a:t>
            </a:r>
            <a:r>
              <a:rPr lang="en-US" sz="1800" dirty="0"/>
              <a:t> improves wind fidelity over </a:t>
            </a:r>
            <a:r>
              <a:rPr lang="en-US" sz="1800" dirty="0" smtClean="0"/>
              <a:t>oceans</a:t>
            </a:r>
          </a:p>
          <a:p>
            <a:pPr marL="341313" lvl="1" indent="-230188"/>
            <a:endParaRPr lang="en-US" sz="200" dirty="0"/>
          </a:p>
          <a:p>
            <a:pPr marL="341313" lvl="1" indent="-230188"/>
            <a:r>
              <a:rPr lang="en-US" sz="1800" i="1" dirty="0">
                <a:solidFill>
                  <a:srgbClr val="008000"/>
                </a:solidFill>
                <a:sym typeface="Wingdings" pitchFamily="2" charset="2"/>
              </a:rPr>
              <a:t>Crude pointing sufficient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. Use co-</a:t>
            </a:r>
            <a:r>
              <a:rPr lang="en-US" sz="1800" dirty="0" err="1">
                <a:solidFill>
                  <a:schemeClr val="tx1"/>
                </a:solidFill>
                <a:sym typeface="Wingdings" pitchFamily="2" charset="2"/>
              </a:rPr>
              <a:t>boresighted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camera to navigate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341313" lvl="1" indent="-230188"/>
            <a:endParaRPr lang="en-US" sz="2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1313" lvl="1" indent="-230188"/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Use of </a:t>
            </a:r>
            <a:r>
              <a:rPr lang="en-US" sz="1800" i="1" dirty="0" err="1" smtClean="0">
                <a:solidFill>
                  <a:srgbClr val="008000"/>
                </a:solidFill>
                <a:sym typeface="Wingdings" pitchFamily="2" charset="2"/>
              </a:rPr>
              <a:t>ESFL</a:t>
            </a:r>
            <a:r>
              <a:rPr lang="en-US" sz="1800" i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allows rapid independent retargeting of profiling pixels W/O moving telescopes</a:t>
            </a:r>
            <a:endParaRPr lang="en-US" sz="18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1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45773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2" y="192104"/>
            <a:ext cx="3760788" cy="8826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Potential </a:t>
            </a:r>
            <a:r>
              <a:rPr lang="en-US" i="1" dirty="0" smtClean="0">
                <a:solidFill>
                  <a:srgbClr val="00B050"/>
                </a:solidFill>
              </a:rPr>
              <a:t>Winds</a:t>
            </a:r>
            <a:r>
              <a:rPr lang="en-US" i="1" dirty="0">
                <a:solidFill>
                  <a:srgbClr val="00B050"/>
                </a:solidFill>
              </a:rPr>
              <a:t>+ 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Missions</a:t>
            </a:r>
          </a:p>
        </p:txBody>
      </p:sp>
      <p:sp>
        <p:nvSpPr>
          <p:cNvPr id="245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96" y="1221889"/>
            <a:ext cx="9013371" cy="5309542"/>
          </a:xfrm>
        </p:spPr>
        <p:txBody>
          <a:bodyPr/>
          <a:lstStyle/>
          <a:p>
            <a:r>
              <a:rPr lang="en-US" dirty="0"/>
              <a:t>Combined </a:t>
            </a:r>
            <a:r>
              <a:rPr lang="en-US" dirty="0" err="1"/>
              <a:t>NexRad</a:t>
            </a:r>
            <a:r>
              <a:rPr lang="en-US" dirty="0"/>
              <a:t> and </a:t>
            </a:r>
            <a:r>
              <a:rPr lang="en-US" dirty="0" err="1"/>
              <a:t>IPC</a:t>
            </a:r>
            <a:r>
              <a:rPr lang="en-US" dirty="0"/>
              <a:t>/</a:t>
            </a:r>
            <a:r>
              <a:rPr lang="en-US" dirty="0" err="1"/>
              <a:t>OAWL</a:t>
            </a:r>
            <a:r>
              <a:rPr lang="en-US" dirty="0"/>
              <a:t> in GEO – both clear air stream flow and hydrometeor tracing in cloudy regions of severe storms</a:t>
            </a:r>
          </a:p>
          <a:p>
            <a:pPr lvl="1"/>
            <a:r>
              <a:rPr lang="en-US" dirty="0"/>
              <a:t>High precision severe storm warnings</a:t>
            </a:r>
          </a:p>
          <a:p>
            <a:pPr lvl="1"/>
            <a:r>
              <a:rPr lang="en-US" dirty="0"/>
              <a:t>Extended warning times</a:t>
            </a:r>
          </a:p>
          <a:p>
            <a:pPr lvl="1">
              <a:lnSpc>
                <a:spcPct val="60000"/>
              </a:lnSpc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OAWL</a:t>
            </a:r>
            <a:r>
              <a:rPr lang="en-US" dirty="0"/>
              <a:t> winds + </a:t>
            </a:r>
            <a:r>
              <a:rPr lang="en-US" dirty="0" err="1"/>
              <a:t>OAWL</a:t>
            </a:r>
            <a:r>
              <a:rPr lang="en-US" dirty="0"/>
              <a:t> </a:t>
            </a:r>
            <a:r>
              <a:rPr lang="en-US" dirty="0" err="1"/>
              <a:t>HSRL</a:t>
            </a:r>
            <a:r>
              <a:rPr lang="en-US" dirty="0"/>
              <a:t>  + Passive trace gas profiling</a:t>
            </a:r>
          </a:p>
          <a:p>
            <a:pPr lvl="1"/>
            <a:r>
              <a:rPr lang="en-US" dirty="0"/>
              <a:t>Trace gas flux: transport across regional, state, and national boundaries</a:t>
            </a:r>
          </a:p>
          <a:p>
            <a:pPr lvl="1"/>
            <a:r>
              <a:rPr lang="en-US" dirty="0"/>
              <a:t>Visibility measurement and forecasting</a:t>
            </a:r>
          </a:p>
          <a:p>
            <a:pPr lvl="1"/>
            <a:r>
              <a:rPr lang="en-US" dirty="0"/>
              <a:t>Accurate regional moisture flux for convective storm and rainfall (flooding) forecasts</a:t>
            </a:r>
          </a:p>
          <a:p>
            <a:pPr lvl="1"/>
            <a:r>
              <a:rPr lang="en-US" dirty="0"/>
              <a:t>Climate source and sink studies</a:t>
            </a:r>
          </a:p>
          <a:p>
            <a:pPr lvl="1"/>
            <a:r>
              <a:rPr lang="en-US" dirty="0" err="1"/>
              <a:t>OAWL</a:t>
            </a:r>
            <a:r>
              <a:rPr lang="en-US" dirty="0"/>
              <a:t> </a:t>
            </a:r>
            <a:r>
              <a:rPr lang="en-US" dirty="0" err="1"/>
              <a:t>HSRL</a:t>
            </a:r>
            <a:r>
              <a:rPr lang="en-US" dirty="0"/>
              <a:t> aerosol extinction corrects passive radiometry</a:t>
            </a:r>
          </a:p>
          <a:p>
            <a:pPr lvl="1">
              <a:lnSpc>
                <a:spcPct val="60000"/>
              </a:lnSpc>
            </a:pPr>
            <a:endParaRPr lang="en-US" dirty="0"/>
          </a:p>
          <a:p>
            <a:r>
              <a:rPr lang="en-US" dirty="0" err="1"/>
              <a:t>OAWL</a:t>
            </a:r>
            <a:r>
              <a:rPr lang="en-US" dirty="0"/>
              <a:t> winds + </a:t>
            </a:r>
            <a:r>
              <a:rPr lang="en-US" dirty="0" err="1"/>
              <a:t>OAWL</a:t>
            </a:r>
            <a:r>
              <a:rPr lang="en-US" dirty="0"/>
              <a:t> </a:t>
            </a:r>
            <a:r>
              <a:rPr lang="en-US" dirty="0" err="1"/>
              <a:t>HSRL</a:t>
            </a:r>
            <a:r>
              <a:rPr lang="en-US" dirty="0"/>
              <a:t> + DIAL trace gas sensing + Depolarization</a:t>
            </a:r>
          </a:p>
          <a:p>
            <a:pPr lvl="1"/>
            <a:r>
              <a:rPr lang="en-US" dirty="0"/>
              <a:t>Similar to above but higher altitude resolution and precision</a:t>
            </a:r>
          </a:p>
          <a:p>
            <a:pPr lvl="1"/>
            <a:r>
              <a:rPr lang="en-US" dirty="0"/>
              <a:t>High precision eddy correlation fluxes over land and oceans</a:t>
            </a:r>
          </a:p>
          <a:p>
            <a:pPr lvl="1"/>
            <a:r>
              <a:rPr lang="en-US" dirty="0"/>
              <a:t>DIAL, Depolarization, and </a:t>
            </a:r>
            <a:r>
              <a:rPr lang="en-US" dirty="0" err="1"/>
              <a:t>OAWL</a:t>
            </a:r>
            <a:r>
              <a:rPr lang="en-US" dirty="0"/>
              <a:t> can use the same laser; </a:t>
            </a:r>
            <a:r>
              <a:rPr lang="en-US" i="1" dirty="0"/>
              <a:t>wavelength </a:t>
            </a:r>
            <a:r>
              <a:rPr lang="en-US" i="1" dirty="0" smtClean="0"/>
              <a:t>hopping </a:t>
            </a:r>
            <a:r>
              <a:rPr lang="en-US" i="1" dirty="0"/>
              <a:t>no </a:t>
            </a:r>
            <a:r>
              <a:rPr lang="en-US" i="1" dirty="0" smtClean="0"/>
              <a:t>problem for </a:t>
            </a:r>
            <a:r>
              <a:rPr lang="en-US" i="1" dirty="0" err="1" smtClean="0"/>
              <a:t>OAWL</a:t>
            </a:r>
            <a:endParaRPr lang="en-US" i="1" dirty="0"/>
          </a:p>
          <a:p>
            <a:pPr lvl="1"/>
            <a:r>
              <a:rPr lang="en-US" dirty="0"/>
              <a:t>Cloud ice/water discrimination</a:t>
            </a:r>
          </a:p>
          <a:p>
            <a:pPr lvl="1"/>
            <a:r>
              <a:rPr lang="en-US" dirty="0"/>
              <a:t>Shared large aperture </a:t>
            </a:r>
            <a:r>
              <a:rPr lang="en-US" dirty="0" smtClean="0"/>
              <a:t>telescope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6288" y="146050"/>
            <a:ext cx="5154612" cy="763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Next Steps</a:t>
            </a:r>
            <a:endParaRPr lang="en-US" sz="2800" dirty="0">
              <a:latin typeface="Arial" charset="0"/>
            </a:endParaRPr>
          </a:p>
        </p:txBody>
      </p:sp>
      <p:sp>
        <p:nvSpPr>
          <p:cNvPr id="2738179" name="Text Box 3"/>
          <p:cNvSpPr txBox="1">
            <a:spLocks noChangeArrowheads="1"/>
          </p:cNvSpPr>
          <p:nvPr/>
        </p:nvSpPr>
        <p:spPr bwMode="auto">
          <a:xfrm>
            <a:off x="203200" y="1265238"/>
            <a:ext cx="8940800" cy="5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0" dirty="0"/>
              <a:t> </a:t>
            </a:r>
            <a:r>
              <a:rPr lang="en-US" sz="1800" b="0" dirty="0" smtClean="0"/>
              <a:t>Model improvements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effects of refractive turbulence on altitude/pointing errors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improved background light model with full solar and viewing geometry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incorporate cloud effects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evaluate vector winds using passive slave receivers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consider molecular signal use for upper/clean atmosphere (shorter </a:t>
            </a:r>
            <a:r>
              <a:rPr lang="en-US" sz="1600" b="0" dirty="0" err="1" smtClean="0"/>
              <a:t>OPD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OAWL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IDD</a:t>
            </a:r>
            <a:r>
              <a:rPr lang="en-US" sz="1600" b="0" dirty="0" smtClean="0"/>
              <a:t>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en-US" sz="1600" b="0" dirty="0" smtClean="0"/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800" b="0" dirty="0" smtClean="0"/>
              <a:t> Technology developments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800" b="0" dirty="0" smtClean="0"/>
              <a:t> </a:t>
            </a:r>
            <a:r>
              <a:rPr lang="en-US" sz="1600" b="0" dirty="0" smtClean="0"/>
              <a:t>Telescope design to increase field of regard (in progress)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I</a:t>
            </a:r>
            <a:r>
              <a:rPr lang="en-US" sz="1600" b="0" baseline="30000" dirty="0" smtClean="0"/>
              <a:t>2</a:t>
            </a:r>
            <a:r>
              <a:rPr lang="en-US" sz="1600" b="0" dirty="0" smtClean="0"/>
              <a:t>PC photon-counting flash arrays (in progress)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Electrically steerable flash lidar (</a:t>
            </a:r>
            <a:r>
              <a:rPr lang="en-US" sz="1600" b="0" dirty="0" err="1" smtClean="0"/>
              <a:t>ESFL</a:t>
            </a:r>
            <a:r>
              <a:rPr lang="en-US" sz="1600" b="0" dirty="0" smtClean="0"/>
              <a:t>) (in progress)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Optical </a:t>
            </a:r>
            <a:r>
              <a:rPr lang="en-US" sz="1600" b="0" dirty="0" err="1" smtClean="0"/>
              <a:t>Autocovariance</a:t>
            </a:r>
            <a:r>
              <a:rPr lang="en-US" sz="1600" b="0" dirty="0" smtClean="0"/>
              <a:t> Wind Lidar (in progress)</a:t>
            </a:r>
            <a:endParaRPr lang="en-US" sz="1600" b="0" dirty="0"/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en-US" sz="2000" b="0" dirty="0"/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0" dirty="0"/>
              <a:t> </a:t>
            </a:r>
            <a:r>
              <a:rPr lang="en-US" sz="1800" b="0" dirty="0" smtClean="0"/>
              <a:t>Programmatic</a:t>
            </a:r>
            <a:endParaRPr lang="en-US" sz="1800" b="0" dirty="0"/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Complete and distribute white paper (in progress)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Peer review publication of concepts and performance (in progress)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 b="0" dirty="0" smtClean="0"/>
              <a:t>  </a:t>
            </a:r>
            <a:r>
              <a:rPr lang="en-US" sz="1600" b="0" i="1" dirty="0" smtClean="0">
                <a:solidFill>
                  <a:srgbClr val="FF0000"/>
                </a:solidFill>
              </a:rPr>
              <a:t>seek </a:t>
            </a:r>
            <a:r>
              <a:rPr lang="en-US" sz="1600" b="0" i="1" dirty="0" err="1" smtClean="0">
                <a:solidFill>
                  <a:srgbClr val="FF0000"/>
                </a:solidFill>
              </a:rPr>
              <a:t>CRAD</a:t>
            </a:r>
            <a:r>
              <a:rPr lang="en-US" sz="1600" b="0" i="1" dirty="0" smtClean="0">
                <a:solidFill>
                  <a:srgbClr val="FF0000"/>
                </a:solidFill>
              </a:rPr>
              <a:t> funding opportunities </a:t>
            </a:r>
            <a:r>
              <a:rPr lang="en-US" sz="1600" b="0" dirty="0" smtClean="0"/>
              <a:t>for hardware, concept, and theory development</a:t>
            </a:r>
          </a:p>
        </p:txBody>
      </p:sp>
      <p:sp>
        <p:nvSpPr>
          <p:cNvPr id="2738180" name="Text Box 4"/>
          <p:cNvSpPr txBox="1">
            <a:spLocks noChangeArrowheads="1"/>
          </p:cNvSpPr>
          <p:nvPr/>
        </p:nvSpPr>
        <p:spPr bwMode="auto">
          <a:xfrm>
            <a:off x="3422650" y="6592888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Ball Aerospace &amp; Technologies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218" name="Rectangle 2"/>
          <p:cNvSpPr>
            <a:spLocks noChangeArrowheads="1"/>
          </p:cNvSpPr>
          <p:nvPr/>
        </p:nvSpPr>
        <p:spPr bwMode="auto">
          <a:xfrm>
            <a:off x="1868488" y="193675"/>
            <a:ext cx="6497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endParaRPr lang="en-US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41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91373" y="159274"/>
            <a:ext cx="4216400" cy="8826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2441220" name="Text Box 4"/>
          <p:cNvSpPr txBox="1">
            <a:spLocks noChangeArrowheads="1"/>
          </p:cNvSpPr>
          <p:nvPr/>
        </p:nvSpPr>
        <p:spPr bwMode="auto">
          <a:xfrm>
            <a:off x="128588" y="1305897"/>
            <a:ext cx="9015412" cy="49705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"/>
              </a:lnSpc>
            </a:pPr>
            <a:endParaRPr lang="en-US" sz="1800" i="1" dirty="0">
              <a:solidFill>
                <a:schemeClr val="tx2"/>
              </a:solidFill>
            </a:endParaRPr>
          </a:p>
          <a:p>
            <a:pPr>
              <a:buClr>
                <a:srgbClr val="3366CC"/>
              </a:buClr>
              <a:buFont typeface="Wingdings" pitchFamily="2" charset="2"/>
              <a:buChar char="v"/>
            </a:pPr>
            <a:r>
              <a:rPr lang="en-US" sz="1600" dirty="0" smtClean="0"/>
              <a:t> Multiple full-time real-time high-quality lidar wind profiles can be simultaneously acquired from GEO orbit over a substantial region (3° X 3° or more) , and better than 1 m/s precision and 250 m vertical resolution using an imaging, photon-counting Optical </a:t>
            </a:r>
            <a:r>
              <a:rPr lang="en-US" sz="1600" dirty="0" err="1" smtClean="0"/>
              <a:t>Autocovariance</a:t>
            </a:r>
            <a:r>
              <a:rPr lang="en-US" sz="1600" dirty="0" smtClean="0"/>
              <a:t> wind lidar method. </a:t>
            </a:r>
          </a:p>
          <a:p>
            <a:pPr>
              <a:buClr>
                <a:srgbClr val="3366CC"/>
              </a:buClr>
              <a:buFont typeface="Wingdings" pitchFamily="2" charset="2"/>
              <a:buChar char="v"/>
            </a:pPr>
            <a:endParaRPr lang="en-US" sz="1600" dirty="0" smtClean="0"/>
          </a:p>
          <a:p>
            <a:pPr>
              <a:buClr>
                <a:srgbClr val="3366CC"/>
              </a:buClr>
              <a:buFont typeface="Wingdings" pitchFamily="2" charset="2"/>
              <a:buChar char="v"/>
            </a:pPr>
            <a:r>
              <a:rPr lang="en-US" sz="1600" dirty="0" smtClean="0"/>
              <a:t> Both scaled down proof of concept and full scale missions can be achieved with existing technologies.</a:t>
            </a:r>
          </a:p>
          <a:p>
            <a:pPr>
              <a:lnSpc>
                <a:spcPct val="170000"/>
              </a:lnSpc>
              <a:buClr>
                <a:srgbClr val="3366CC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8000"/>
                </a:solidFill>
              </a:rPr>
              <a:t> GEO</a:t>
            </a:r>
            <a:r>
              <a:rPr lang="en-US" sz="1600" dirty="0" smtClean="0"/>
              <a:t> perspective provides </a:t>
            </a:r>
            <a:r>
              <a:rPr lang="en-US" sz="1600" dirty="0"/>
              <a:t>significant </a:t>
            </a:r>
            <a:r>
              <a:rPr lang="en-US" sz="1600" dirty="0" smtClean="0"/>
              <a:t>advantages for some wind missions</a:t>
            </a:r>
            <a:endParaRPr lang="en-US" sz="1600" dirty="0"/>
          </a:p>
          <a:p>
            <a:pPr marL="236538" lvl="1" indent="220663">
              <a:lnSpc>
                <a:spcPct val="110000"/>
              </a:lnSpc>
              <a:buClr>
                <a:srgbClr val="3366CC"/>
              </a:buClr>
              <a:buFont typeface="Wingdings" pitchFamily="2" charset="2"/>
              <a:buChar char="§"/>
            </a:pPr>
            <a:r>
              <a:rPr lang="en-US" sz="1600" dirty="0"/>
              <a:t>Profiles where and when needed for Tropical Cyclone intensity and accurate track forecasting . </a:t>
            </a:r>
            <a:r>
              <a:rPr lang="en-US" sz="1600" i="1" dirty="0">
                <a:solidFill>
                  <a:srgbClr val="008000"/>
                </a:solidFill>
              </a:rPr>
              <a:t>72 updates/24 </a:t>
            </a:r>
            <a:r>
              <a:rPr lang="en-US" sz="1600" i="1" dirty="0" smtClean="0">
                <a:solidFill>
                  <a:srgbClr val="008000"/>
                </a:solidFill>
              </a:rPr>
              <a:t>hrs/pixel (4608 total profiles/day) </a:t>
            </a:r>
            <a:r>
              <a:rPr lang="en-US" sz="1600" i="1" dirty="0">
                <a:solidFill>
                  <a:srgbClr val="008000"/>
                </a:solidFill>
              </a:rPr>
              <a:t>exactly where needed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36538" lvl="1" indent="220663">
              <a:lnSpc>
                <a:spcPct val="110000"/>
              </a:lnSpc>
              <a:buClr>
                <a:srgbClr val="3366CC"/>
              </a:buClr>
              <a:buFont typeface="Wingdings" pitchFamily="2" charset="2"/>
              <a:buChar char="§"/>
            </a:pPr>
            <a:r>
              <a:rPr lang="en-US" sz="1600" dirty="0" smtClean="0"/>
              <a:t>Shear </a:t>
            </a:r>
            <a:r>
              <a:rPr lang="en-US" sz="1600" dirty="0"/>
              <a:t>over </a:t>
            </a:r>
            <a:r>
              <a:rPr lang="en-US" sz="1600" dirty="0" smtClean="0"/>
              <a:t>tropical cyclones; potential eye-wall velocities.</a:t>
            </a:r>
            <a:endParaRPr lang="en-US" sz="1600" dirty="0"/>
          </a:p>
          <a:p>
            <a:pPr marL="236538" lvl="1" indent="220663">
              <a:lnSpc>
                <a:spcPct val="130000"/>
              </a:lnSpc>
              <a:buClr>
                <a:srgbClr val="3366CC"/>
              </a:buClr>
              <a:buFont typeface="Wingdings" pitchFamily="2" charset="2"/>
              <a:buChar char="§"/>
            </a:pPr>
            <a:r>
              <a:rPr lang="en-US" sz="1600" dirty="0"/>
              <a:t>Rapid convergence of </a:t>
            </a:r>
            <a:r>
              <a:rPr lang="en-US" sz="1600" dirty="0" err="1"/>
              <a:t>vorticity</a:t>
            </a:r>
            <a:r>
              <a:rPr lang="en-US" sz="1600" dirty="0"/>
              <a:t>, deformation in clear air (radar needs hydrometeors)</a:t>
            </a:r>
          </a:p>
          <a:p>
            <a:pPr marL="236538" lvl="1" indent="220663">
              <a:lnSpc>
                <a:spcPct val="130000"/>
              </a:lnSpc>
              <a:buClr>
                <a:srgbClr val="3366CC"/>
              </a:buClr>
              <a:buFont typeface="Wingdings" pitchFamily="2" charset="2"/>
              <a:buChar char="§"/>
            </a:pPr>
            <a:r>
              <a:rPr lang="en-US" sz="1600" dirty="0"/>
              <a:t>Pinpoint severe storm predictions, earlier tornado warning times, </a:t>
            </a:r>
            <a:r>
              <a:rPr lang="en-US" sz="1600" dirty="0" err="1"/>
              <a:t>nowcasting</a:t>
            </a:r>
            <a:endParaRPr lang="en-US" sz="1600" dirty="0"/>
          </a:p>
          <a:p>
            <a:pPr marL="236538" lvl="1" indent="220663">
              <a:lnSpc>
                <a:spcPct val="130000"/>
              </a:lnSpc>
              <a:buClr>
                <a:srgbClr val="3366CC"/>
              </a:buClr>
              <a:buFont typeface="Wingdings" pitchFamily="2" charset="2"/>
              <a:buChar char="§"/>
            </a:pPr>
            <a:r>
              <a:rPr lang="en-US" sz="1600" dirty="0"/>
              <a:t>High temporal density wind soundings off </a:t>
            </a:r>
            <a:r>
              <a:rPr lang="en-US" sz="1600" dirty="0" smtClean="0"/>
              <a:t>coasts; north Pacific for example</a:t>
            </a:r>
            <a:endParaRPr lang="en-US" sz="1600" dirty="0"/>
          </a:p>
          <a:p>
            <a:pPr>
              <a:lnSpc>
                <a:spcPct val="190000"/>
              </a:lnSpc>
              <a:buClr>
                <a:srgbClr val="3366CC"/>
              </a:buClr>
              <a:buFont typeface="Wingdings" pitchFamily="2" charset="2"/>
              <a:buChar char="v"/>
            </a:pPr>
            <a:r>
              <a:rPr lang="en-US" sz="1600" i="1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/>
              <a:t>High-efficiency electronic beam direction allows intelligent sparse/high density sampling</a:t>
            </a:r>
          </a:p>
          <a:p>
            <a:pPr>
              <a:lnSpc>
                <a:spcPct val="190000"/>
              </a:lnSpc>
              <a:buClr>
                <a:srgbClr val="3366CC"/>
              </a:buClr>
              <a:buFont typeface="Wingdings" pitchFamily="2" charset="2"/>
              <a:buChar char="v"/>
            </a:pPr>
            <a:r>
              <a:rPr lang="en-US" sz="1600" i="1" dirty="0" smtClean="0">
                <a:solidFill>
                  <a:srgbClr val="008000"/>
                </a:solidFill>
              </a:rPr>
              <a:t> Modest </a:t>
            </a:r>
            <a:r>
              <a:rPr lang="en-US" sz="1600" i="1" dirty="0">
                <a:solidFill>
                  <a:srgbClr val="008000"/>
                </a:solidFill>
              </a:rPr>
              <a:t>processing</a:t>
            </a:r>
            <a:r>
              <a:rPr lang="en-US" sz="1600" dirty="0"/>
              <a:t> requirements lead to </a:t>
            </a:r>
            <a:r>
              <a:rPr lang="en-US" sz="1600" i="1" dirty="0">
                <a:solidFill>
                  <a:srgbClr val="008000"/>
                </a:solidFill>
              </a:rPr>
              <a:t>low data rate com</a:t>
            </a:r>
            <a:r>
              <a:rPr lang="en-US" sz="1600" dirty="0"/>
              <a:t> </a:t>
            </a:r>
            <a:r>
              <a:rPr lang="en-US" sz="1600" dirty="0" smtClean="0"/>
              <a:t>requirements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9957" y="3302962"/>
            <a:ext cx="338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Backups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Geometry: interesting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85" y="1362075"/>
            <a:ext cx="8312150" cy="2945765"/>
          </a:xfrm>
        </p:spPr>
        <p:txBody>
          <a:bodyPr/>
          <a:lstStyle/>
          <a:p>
            <a:r>
              <a:rPr lang="en-US" dirty="0" smtClean="0"/>
              <a:t>Velocity precision improves toward the limb because the sampling volume elongates the horizontal sample distance for a given altitude (or range) resolution.</a:t>
            </a:r>
          </a:p>
          <a:p>
            <a:endParaRPr lang="en-US" dirty="0" smtClean="0"/>
          </a:p>
          <a:p>
            <a:r>
              <a:rPr lang="en-US" dirty="0" err="1" smtClean="0"/>
              <a:t>Voxels</a:t>
            </a:r>
            <a:r>
              <a:rPr lang="en-US" dirty="0" smtClean="0"/>
              <a:t> undergo only a few % distortion in the current limb scenarios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 l="6247" t="14702" r="7596" b="14722"/>
          <a:stretch>
            <a:fillRect/>
          </a:stretch>
        </p:blipFill>
        <p:spPr bwMode="auto">
          <a:xfrm>
            <a:off x="2082799" y="3180079"/>
            <a:ext cx="5832637" cy="33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0" y="2844800"/>
            <a:ext cx="56172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Relative Horizontal Elongation for a Fixed Range Gate </a:t>
            </a:r>
            <a:r>
              <a:rPr lang="en-US" sz="1600" dirty="0" smtClean="0"/>
              <a:t>  </a:t>
            </a:r>
          </a:p>
          <a:p>
            <a:r>
              <a:rPr lang="en-US" sz="1600" dirty="0" smtClean="0"/>
              <a:t>1-1.5  Blue</a:t>
            </a:r>
          </a:p>
          <a:p>
            <a:r>
              <a:rPr lang="en-US" sz="1600" dirty="0" smtClean="0"/>
              <a:t>1.5-2  Green       </a:t>
            </a:r>
          </a:p>
          <a:p>
            <a:r>
              <a:rPr lang="en-US" sz="1600" dirty="0" smtClean="0"/>
              <a:t>2-3     Yellow         </a:t>
            </a:r>
          </a:p>
          <a:p>
            <a:r>
              <a:rPr lang="en-US" sz="1600" dirty="0" smtClean="0"/>
              <a:t>3-4     Red</a:t>
            </a:r>
          </a:p>
          <a:p>
            <a:r>
              <a:rPr lang="en-US" sz="1600" dirty="0" smtClean="0"/>
              <a:t>&gt; 4     Orange</a:t>
            </a:r>
          </a:p>
          <a:p>
            <a:endParaRPr lang="en-US" sz="16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82010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919" y="1209676"/>
            <a:ext cx="8649730" cy="5079906"/>
          </a:xfrm>
        </p:spPr>
        <p:txBody>
          <a:bodyPr/>
          <a:lstStyle/>
          <a:p>
            <a:r>
              <a:rPr lang="en-US" dirty="0" smtClean="0"/>
              <a:t>It appears feasible to simultaneously acquire ~64 independently targetable tropospheric wind profiles from GEO at 20 </a:t>
            </a:r>
            <a:r>
              <a:rPr lang="en-US" dirty="0" smtClean="0"/>
              <a:t>minute </a:t>
            </a:r>
            <a:r>
              <a:rPr lang="en-US" dirty="0" smtClean="0"/>
              <a:t>intervals with 3D wind mission precision (&lt;1 – </a:t>
            </a:r>
            <a:r>
              <a:rPr lang="en-US" dirty="0" smtClean="0"/>
              <a:t>2</a:t>
            </a:r>
            <a:r>
              <a:rPr lang="en-US" dirty="0" smtClean="0"/>
              <a:t> m/s).</a:t>
            </a:r>
          </a:p>
          <a:p>
            <a:endParaRPr lang="en-US" sz="800" dirty="0" smtClean="0"/>
          </a:p>
          <a:p>
            <a:r>
              <a:rPr lang="en-US" dirty="0" smtClean="0"/>
              <a:t>Both full </a:t>
            </a:r>
            <a:r>
              <a:rPr lang="en-US" dirty="0" smtClean="0"/>
              <a:t>scale </a:t>
            </a:r>
            <a:r>
              <a:rPr lang="en-US" dirty="0" smtClean="0"/>
              <a:t>mission (3m telescope)  </a:t>
            </a:r>
            <a:r>
              <a:rPr lang="en-US" dirty="0" smtClean="0"/>
              <a:t>and smaller demo mission </a:t>
            </a:r>
            <a:r>
              <a:rPr lang="en-US" dirty="0" smtClean="0"/>
              <a:t>(0.5m telescope) scenarios are </a:t>
            </a:r>
            <a:r>
              <a:rPr lang="en-US" dirty="0" smtClean="0"/>
              <a:t>achievable </a:t>
            </a:r>
            <a:r>
              <a:rPr lang="en-US" dirty="0" smtClean="0"/>
              <a:t>within current technology limitations.</a:t>
            </a:r>
          </a:p>
          <a:p>
            <a:endParaRPr lang="en-US" sz="800" dirty="0" smtClean="0"/>
          </a:p>
          <a:p>
            <a:r>
              <a:rPr lang="en-US" i="1" dirty="0" smtClean="0"/>
              <a:t>More  wind profiles/day </a:t>
            </a:r>
            <a:r>
              <a:rPr lang="en-US" dirty="0" smtClean="0"/>
              <a:t>(4608) are acquired than </a:t>
            </a:r>
            <a:r>
              <a:rPr lang="en-US" dirty="0" smtClean="0"/>
              <a:t>all </a:t>
            </a:r>
            <a:r>
              <a:rPr lang="en-US" dirty="0" smtClean="0"/>
              <a:t>wind </a:t>
            </a:r>
            <a:r>
              <a:rPr lang="en-US" dirty="0" err="1" smtClean="0"/>
              <a:t>sondes</a:t>
            </a:r>
            <a:r>
              <a:rPr lang="en-US" dirty="0" smtClean="0"/>
              <a:t> in North America</a:t>
            </a:r>
          </a:p>
          <a:p>
            <a:endParaRPr lang="en-US" sz="800" dirty="0" smtClean="0"/>
          </a:p>
          <a:p>
            <a:r>
              <a:rPr lang="en-US" i="1" dirty="0" err="1" smtClean="0"/>
              <a:t>DWL</a:t>
            </a:r>
            <a:r>
              <a:rPr lang="en-US" i="1" dirty="0" smtClean="0"/>
              <a:t> Paradigm shift: </a:t>
            </a:r>
            <a:r>
              <a:rPr lang="en-US" dirty="0" smtClean="0"/>
              <a:t>Staring from Geo </a:t>
            </a:r>
            <a:r>
              <a:rPr lang="en-US" dirty="0" smtClean="0"/>
              <a:t>allows </a:t>
            </a:r>
            <a:r>
              <a:rPr lang="en-US" dirty="0" smtClean="0"/>
              <a:t>long integration of single photon signals.</a:t>
            </a:r>
          </a:p>
          <a:p>
            <a:endParaRPr lang="en-US" sz="800" dirty="0" smtClean="0"/>
          </a:p>
          <a:p>
            <a:r>
              <a:rPr lang="en-US" dirty="0" smtClean="0"/>
              <a:t>Ideal sampling for improved model predictions of  </a:t>
            </a:r>
            <a:r>
              <a:rPr lang="en-US" i="1" dirty="0" smtClean="0"/>
              <a:t>high societal benefit weather events </a:t>
            </a:r>
            <a:r>
              <a:rPr lang="en-US" dirty="0" smtClean="0"/>
              <a:t>(difficult to observe with traditional LEO </a:t>
            </a:r>
            <a:r>
              <a:rPr lang="en-US" dirty="0" err="1" smtClean="0"/>
              <a:t>DWL</a:t>
            </a:r>
            <a:r>
              <a:rPr lang="en-US" dirty="0" smtClean="0"/>
              <a:t> approaches)</a:t>
            </a:r>
          </a:p>
          <a:p>
            <a:pPr lvl="1"/>
            <a:r>
              <a:rPr lang="en-US" sz="1800" dirty="0" smtClean="0"/>
              <a:t> tropical </a:t>
            </a:r>
            <a:r>
              <a:rPr lang="en-US" sz="1800" dirty="0" err="1" smtClean="0"/>
              <a:t>cyclogenesis</a:t>
            </a:r>
            <a:r>
              <a:rPr lang="en-US" sz="1800" dirty="0" smtClean="0"/>
              <a:t> / </a:t>
            </a:r>
            <a:r>
              <a:rPr lang="en-US" sz="1800" dirty="0" err="1" smtClean="0"/>
              <a:t>cyclolosis</a:t>
            </a:r>
            <a:endParaRPr lang="en-US" sz="1800" dirty="0" smtClean="0"/>
          </a:p>
          <a:p>
            <a:pPr lvl="1"/>
            <a:r>
              <a:rPr lang="en-US" sz="1800" dirty="0" smtClean="0"/>
              <a:t>severe storms, clear air deformations / </a:t>
            </a:r>
            <a:r>
              <a:rPr lang="en-US" sz="1800" dirty="0" err="1" smtClean="0"/>
              <a:t>vorticity</a:t>
            </a:r>
            <a:r>
              <a:rPr lang="en-US" sz="1800" dirty="0" smtClean="0"/>
              <a:t> concentration leading to tornados</a:t>
            </a:r>
          </a:p>
          <a:p>
            <a:pPr lvl="1"/>
            <a:r>
              <a:rPr lang="en-US" sz="1800" dirty="0" smtClean="0"/>
              <a:t>Rapid short wave amplification </a:t>
            </a:r>
          </a:p>
          <a:p>
            <a:endParaRPr lang="en-US" sz="800" dirty="0" smtClean="0"/>
          </a:p>
          <a:p>
            <a:r>
              <a:rPr lang="en-US" dirty="0" smtClean="0"/>
              <a:t> </a:t>
            </a:r>
            <a:r>
              <a:rPr lang="en-US" dirty="0" smtClean="0"/>
              <a:t>Significant investments in needed technologies are already being made by NASA and Ball</a:t>
            </a:r>
            <a:r>
              <a:rPr lang="en-US" dirty="0" smtClean="0"/>
              <a:t>., (e.g.  </a:t>
            </a:r>
            <a:r>
              <a:rPr lang="en-US" dirty="0" err="1" smtClean="0"/>
              <a:t>OAWL</a:t>
            </a:r>
            <a:r>
              <a:rPr lang="en-US" dirty="0" smtClean="0"/>
              <a:t>, </a:t>
            </a:r>
            <a:r>
              <a:rPr lang="en-US" dirty="0" err="1" smtClean="0"/>
              <a:t>ESFL</a:t>
            </a:r>
            <a:r>
              <a:rPr lang="en-US" dirty="0" smtClean="0"/>
              <a:t>, I</a:t>
            </a:r>
            <a:r>
              <a:rPr lang="en-US" baseline="30000" dirty="0" smtClean="0"/>
              <a:t>2</a:t>
            </a:r>
            <a:r>
              <a:rPr lang="en-US" dirty="0" smtClean="0"/>
              <a:t>PC). More is need </a:t>
            </a:r>
            <a:r>
              <a:rPr lang="en-US" dirty="0" smtClean="0"/>
              <a:t>to </a:t>
            </a:r>
            <a:r>
              <a:rPr lang="en-US" dirty="0" smtClean="0"/>
              <a:t>fully develop this capability, but the payoff is high.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0450" y="192088"/>
            <a:ext cx="6872288" cy="76358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/>
              <a:t>OAWL</a:t>
            </a:r>
            <a:r>
              <a:rPr lang="en-US" sz="2000" dirty="0"/>
              <a:t> – </a:t>
            </a:r>
            <a:r>
              <a:rPr lang="en-US" sz="2000" dirty="0" smtClean="0"/>
              <a:t>LEO Space-based </a:t>
            </a:r>
            <a:r>
              <a:rPr lang="en-US" sz="2000" dirty="0"/>
              <a:t>Performance:</a:t>
            </a:r>
            <a:br>
              <a:rPr lang="en-US" sz="2000" dirty="0"/>
            </a:br>
            <a:r>
              <a:rPr lang="en-US" sz="2000" dirty="0"/>
              <a:t> Daytime, </a:t>
            </a:r>
            <a:r>
              <a:rPr lang="en-US" sz="2000" dirty="0" err="1"/>
              <a:t>OPD</a:t>
            </a:r>
            <a:r>
              <a:rPr lang="en-US" sz="2000" dirty="0"/>
              <a:t> 1m, aerosol backscatter component, cloud free LOS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425" y="1404938"/>
            <a:ext cx="8870950" cy="4991100"/>
            <a:chOff x="142" y="885"/>
            <a:chExt cx="5588" cy="3144"/>
          </a:xfrm>
        </p:grpSpPr>
        <p:pic>
          <p:nvPicPr>
            <p:cNvPr id="28252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013" t="6261" r="16611" b="7413"/>
            <a:stretch>
              <a:fillRect/>
            </a:stretch>
          </p:blipFill>
          <p:spPr bwMode="auto">
            <a:xfrm>
              <a:off x="1027" y="885"/>
              <a:ext cx="4272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5222" name="Text Box 6"/>
            <p:cNvSpPr txBox="1">
              <a:spLocks noChangeArrowheads="1"/>
            </p:cNvSpPr>
            <p:nvPr/>
          </p:nvSpPr>
          <p:spPr bwMode="auto">
            <a:xfrm>
              <a:off x="3511" y="2860"/>
              <a:ext cx="221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FF"/>
                  </a:solidFill>
                </a:rPr>
                <a:t>Threshold/Demo Mission Requirements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" y="990"/>
              <a:ext cx="914" cy="2484"/>
              <a:chOff x="142" y="870"/>
              <a:chExt cx="914" cy="2484"/>
            </a:xfrm>
          </p:grpSpPr>
          <p:sp>
            <p:nvSpPr>
              <p:cNvPr id="2825224" name="Line 8"/>
              <p:cNvSpPr>
                <a:spLocks noChangeShapeType="1"/>
              </p:cNvSpPr>
              <p:nvPr/>
            </p:nvSpPr>
            <p:spPr bwMode="auto">
              <a:xfrm flipH="1">
                <a:off x="608" y="3354"/>
                <a:ext cx="4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25" name="Line 9"/>
              <p:cNvSpPr>
                <a:spLocks noChangeShapeType="1"/>
              </p:cNvSpPr>
              <p:nvPr/>
            </p:nvSpPr>
            <p:spPr bwMode="auto">
              <a:xfrm flipH="1">
                <a:off x="570" y="1875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26" name="Line 10"/>
              <p:cNvSpPr>
                <a:spLocks noChangeShapeType="1"/>
              </p:cNvSpPr>
              <p:nvPr/>
            </p:nvSpPr>
            <p:spPr bwMode="auto">
              <a:xfrm flipH="1">
                <a:off x="608" y="3110"/>
                <a:ext cx="4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27" name="Line 11"/>
              <p:cNvSpPr>
                <a:spLocks noChangeShapeType="1"/>
              </p:cNvSpPr>
              <p:nvPr/>
            </p:nvSpPr>
            <p:spPr bwMode="auto">
              <a:xfrm flipV="1">
                <a:off x="826" y="3110"/>
                <a:ext cx="0" cy="2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28" name="Line 12"/>
              <p:cNvSpPr>
                <a:spLocks noChangeShapeType="1"/>
              </p:cNvSpPr>
              <p:nvPr/>
            </p:nvSpPr>
            <p:spPr bwMode="auto">
              <a:xfrm flipV="1">
                <a:off x="826" y="1875"/>
                <a:ext cx="0" cy="1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29" name="Line 13"/>
              <p:cNvSpPr>
                <a:spLocks noChangeShapeType="1"/>
              </p:cNvSpPr>
              <p:nvPr/>
            </p:nvSpPr>
            <p:spPr bwMode="auto">
              <a:xfrm flipV="1">
                <a:off x="826" y="870"/>
                <a:ext cx="6" cy="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230" name="Text Box 14"/>
              <p:cNvSpPr txBox="1">
                <a:spLocks noChangeArrowheads="1"/>
              </p:cNvSpPr>
              <p:nvPr/>
            </p:nvSpPr>
            <p:spPr bwMode="auto">
              <a:xfrm>
                <a:off x="338" y="3122"/>
                <a:ext cx="4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250 m</a:t>
                </a:r>
              </a:p>
            </p:txBody>
          </p:sp>
          <p:sp>
            <p:nvSpPr>
              <p:cNvPr id="2825231" name="Text Box 15"/>
              <p:cNvSpPr txBox="1">
                <a:spLocks noChangeArrowheads="1"/>
              </p:cNvSpPr>
              <p:nvPr/>
            </p:nvSpPr>
            <p:spPr bwMode="auto">
              <a:xfrm>
                <a:off x="338" y="2328"/>
                <a:ext cx="4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500 m</a:t>
                </a:r>
              </a:p>
            </p:txBody>
          </p:sp>
          <p:sp>
            <p:nvSpPr>
              <p:cNvPr id="2825232" name="Text Box 16"/>
              <p:cNvSpPr txBox="1">
                <a:spLocks noChangeArrowheads="1"/>
              </p:cNvSpPr>
              <p:nvPr/>
            </p:nvSpPr>
            <p:spPr bwMode="auto">
              <a:xfrm>
                <a:off x="446" y="1246"/>
                <a:ext cx="3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1km</a:t>
                </a:r>
              </a:p>
            </p:txBody>
          </p:sp>
          <p:sp>
            <p:nvSpPr>
              <p:cNvPr id="2825233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-872" y="2058"/>
                <a:ext cx="2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Vertical Averaging (Resolution)</a:t>
                </a:r>
              </a:p>
            </p:txBody>
          </p:sp>
        </p:grpSp>
        <p:sp>
          <p:nvSpPr>
            <p:cNvPr id="2825234" name="Line 18"/>
            <p:cNvSpPr>
              <a:spLocks noChangeShapeType="1"/>
            </p:cNvSpPr>
            <p:nvPr/>
          </p:nvSpPr>
          <p:spPr bwMode="auto">
            <a:xfrm flipH="1" flipV="1">
              <a:off x="3136" y="3064"/>
              <a:ext cx="312" cy="18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235" name="Text Box 19"/>
            <p:cNvSpPr txBox="1">
              <a:spLocks noChangeArrowheads="1"/>
            </p:cNvSpPr>
            <p:nvPr/>
          </p:nvSpPr>
          <p:spPr bwMode="auto">
            <a:xfrm>
              <a:off x="3420" y="3182"/>
              <a:ext cx="186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800000"/>
                  </a:solidFill>
                </a:rPr>
                <a:t>Objective Mission Requirements</a:t>
              </a:r>
            </a:p>
          </p:txBody>
        </p:sp>
        <p:sp>
          <p:nvSpPr>
            <p:cNvPr id="2825236" name="Line 20"/>
            <p:cNvSpPr>
              <a:spLocks noChangeShapeType="1"/>
            </p:cNvSpPr>
            <p:nvPr/>
          </p:nvSpPr>
          <p:spPr bwMode="auto">
            <a:xfrm flipH="1" flipV="1">
              <a:off x="3341" y="2821"/>
              <a:ext cx="193" cy="10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0851" y="177800"/>
            <a:ext cx="6434608" cy="8826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Winds from </a:t>
            </a:r>
            <a:r>
              <a:rPr lang="en-US" dirty="0" smtClean="0"/>
              <a:t>GEO?  Isn’t </a:t>
            </a:r>
            <a:r>
              <a:rPr lang="en-US" dirty="0" smtClean="0"/>
              <a:t>LEO Hard Enough?</a:t>
            </a:r>
            <a:endParaRPr lang="en-US" dirty="0"/>
          </a:p>
        </p:txBody>
      </p:sp>
      <p:sp>
        <p:nvSpPr>
          <p:cNvPr id="234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607" y="1094946"/>
            <a:ext cx="8645525" cy="5410200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>
                <a:solidFill>
                  <a:srgbClr val="008000"/>
                </a:solidFill>
                <a:sym typeface="Wingdings" pitchFamily="2" charset="2"/>
              </a:rPr>
              <a:t>GEO</a:t>
            </a:r>
            <a:r>
              <a:rPr lang="en-US" sz="2400" i="1" dirty="0">
                <a:solidFill>
                  <a:srgbClr val="008000"/>
                </a:solidFill>
                <a:sym typeface="Wingdings" pitchFamily="2" charset="2"/>
              </a:rPr>
              <a:t>: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regional,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24/7 vantage </a:t>
            </a:r>
            <a:r>
              <a:rPr lang="en-US" sz="2400" i="1" dirty="0" smtClean="0">
                <a:sym typeface="Wingdings" pitchFamily="2" charset="2"/>
              </a:rPr>
              <a:t>ideal </a:t>
            </a:r>
            <a:r>
              <a:rPr lang="en-US" sz="2400" i="1" dirty="0" smtClean="0">
                <a:sym typeface="Wingdings" pitchFamily="2" charset="2"/>
              </a:rPr>
              <a:t>for observations of </a:t>
            </a:r>
            <a:r>
              <a:rPr lang="en-US" sz="2400" i="1" dirty="0" smtClean="0"/>
              <a:t>high </a:t>
            </a:r>
            <a:r>
              <a:rPr lang="en-US" sz="2400" i="1" dirty="0" smtClean="0"/>
              <a:t>societal benefit weather events </a:t>
            </a:r>
            <a:r>
              <a:rPr lang="en-US" sz="2400" i="1" dirty="0" smtClean="0"/>
              <a:t>difficult to observe from LEO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err="1" smtClean="0">
                <a:sym typeface="Wingdings" pitchFamily="2" charset="2"/>
              </a:rPr>
              <a:t>Nowcasting</a:t>
            </a:r>
            <a:r>
              <a:rPr lang="en-US" sz="2000" dirty="0" smtClean="0">
                <a:sym typeface="Wingdings" pitchFamily="2" charset="2"/>
              </a:rPr>
              <a:t> and short term (6-36 hr) model predictions of </a:t>
            </a:r>
            <a:r>
              <a:rPr lang="en-US" sz="2000" dirty="0" smtClean="0">
                <a:sym typeface="Wingdings" pitchFamily="2" charset="2"/>
              </a:rPr>
              <a:t>severe storms</a:t>
            </a:r>
            <a:endParaRPr lang="en-US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/>
            <a:r>
              <a:rPr lang="en-US" sz="1800" dirty="0" smtClean="0">
                <a:sym typeface="Wingdings" pitchFamily="2" charset="2"/>
              </a:rPr>
              <a:t>rapid flow deformation/ </a:t>
            </a:r>
            <a:r>
              <a:rPr lang="en-US" sz="1800" dirty="0" err="1" smtClean="0">
                <a:sym typeface="Wingdings" pitchFamily="2" charset="2"/>
              </a:rPr>
              <a:t>vorticity</a:t>
            </a:r>
            <a:r>
              <a:rPr lang="en-US" sz="1800" dirty="0" smtClean="0">
                <a:sym typeface="Wingdings" pitchFamily="2" charset="2"/>
              </a:rPr>
              <a:t> concentration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lower false alarms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geographically pin point tornado touchdown </a:t>
            </a:r>
            <a:r>
              <a:rPr lang="en-US" sz="1800" dirty="0" smtClean="0">
                <a:sym typeface="Wingdings" pitchFamily="2" charset="2"/>
              </a:rPr>
              <a:t>areas</a:t>
            </a:r>
          </a:p>
          <a:p>
            <a:pPr lvl="2"/>
            <a:endParaRPr lang="en-US" sz="8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igh temporal/spatial density </a:t>
            </a:r>
            <a:r>
              <a:rPr lang="en-US" sz="2000" dirty="0" smtClean="0">
                <a:sym typeface="Wingdings" pitchFamily="2" charset="2"/>
              </a:rPr>
              <a:t>tropical </a:t>
            </a:r>
            <a:r>
              <a:rPr lang="en-US" sz="2000" dirty="0" err="1" smtClean="0">
                <a:sym typeface="Wingdings" pitchFamily="2" charset="2"/>
              </a:rPr>
              <a:t>cyclogenesis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/ </a:t>
            </a:r>
            <a:r>
              <a:rPr lang="en-US" sz="2000" dirty="0" err="1" smtClean="0">
                <a:sym typeface="Wingdings" pitchFamily="2" charset="2"/>
              </a:rPr>
              <a:t>cyclolosis</a:t>
            </a:r>
            <a:r>
              <a:rPr lang="en-US" sz="2000" dirty="0" smtClean="0">
                <a:sym typeface="Wingdings" pitchFamily="2" charset="2"/>
              </a:rPr>
              <a:t> observations</a:t>
            </a:r>
            <a:endParaRPr lang="en-US" sz="2000" dirty="0" smtClean="0">
              <a:sym typeface="Wingdings" pitchFamily="2" charset="2"/>
            </a:endParaRPr>
          </a:p>
          <a:p>
            <a:pPr lvl="2"/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 rapid updates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in critical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steering / sheer regions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 improved hurricane landfall and intensity </a:t>
            </a:r>
            <a:r>
              <a:rPr lang="en-US" sz="1800" dirty="0" smtClean="0">
                <a:sym typeface="Wingdings" pitchFamily="2" charset="2"/>
              </a:rPr>
              <a:t>model prediction</a:t>
            </a:r>
          </a:p>
          <a:p>
            <a:pPr lvl="2"/>
            <a:endParaRPr lang="en-US" sz="8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racking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rapidly evolving short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waves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upporting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eddy flux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measurements, regional pollution transport,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night jets</a:t>
            </a:r>
            <a:endParaRPr lang="en-US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Dwells to improve short/long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range forecast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uncertainty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Supporting wind farm power generation</a:t>
            </a: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Does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not need hydrometeors to trace flow  Clear air streamline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curvature</a:t>
            </a: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Imaging, Photon Counting </a:t>
            </a:r>
            <a:r>
              <a:rPr lang="en-US" sz="2400" dirty="0" smtClean="0"/>
              <a:t>Lidar Doppler Wind Profiling</a:t>
            </a:r>
            <a:br>
              <a:rPr lang="en-US" sz="2400" dirty="0" smtClean="0"/>
            </a:br>
            <a:r>
              <a:rPr lang="en-US" sz="2400" i="1" dirty="0" smtClean="0"/>
              <a:t>A </a:t>
            </a:r>
            <a:r>
              <a:rPr lang="en-US" sz="2400" i="1" dirty="0" err="1" smtClean="0"/>
              <a:t>DWL</a:t>
            </a:r>
            <a:r>
              <a:rPr lang="en-US" sz="2400" i="1" dirty="0" smtClean="0"/>
              <a:t> Measurement Paradigm Shift </a:t>
            </a:r>
            <a:endParaRPr lang="en-US" i="1" dirty="0"/>
          </a:p>
        </p:txBody>
      </p:sp>
      <p:pic>
        <p:nvPicPr>
          <p:cNvPr id="4" name="Picture 94" descr="IPC-OA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556" y="1186506"/>
            <a:ext cx="6826766" cy="5400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6344" y="4868559"/>
            <a:ext cx="26035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Staring</a:t>
            </a:r>
          </a:p>
          <a:p>
            <a:pPr algn="ctr"/>
            <a:r>
              <a:rPr lang="en-US" sz="1800" dirty="0" smtClean="0"/>
              <a:t>N * N Pixel Footprint</a:t>
            </a:r>
          </a:p>
          <a:p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03196" y="1804085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Optional</a:t>
            </a:r>
            <a:endParaRPr lang="en-US" sz="16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32921" y="5984800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Optional</a:t>
            </a:r>
            <a:endParaRPr lang="en-US" sz="1600" i="1" u="sng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224" y="4246615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Required</a:t>
            </a:r>
            <a:endParaRPr lang="en-US" sz="16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816600" y="5908238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 first presented at the Snowmass </a:t>
            </a:r>
            <a:r>
              <a:rPr lang="en-US" sz="1600" dirty="0" err="1" smtClean="0"/>
              <a:t>WG</a:t>
            </a:r>
            <a:r>
              <a:rPr lang="en-US" sz="1600" dirty="0" smtClean="0"/>
              <a:t> meeting 7/07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 bwMode="auto">
          <a:xfrm rot="10800000">
            <a:off x="3822702" y="4127500"/>
            <a:ext cx="2856395" cy="26870"/>
          </a:xfrm>
          <a:prstGeom prst="line">
            <a:avLst/>
          </a:prstGeom>
          <a:noFill/>
          <a:ln w="254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00" y="177800"/>
            <a:ext cx="74701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GEO-</a:t>
            </a:r>
            <a:r>
              <a:rPr lang="en-US" dirty="0" err="1" smtClean="0"/>
              <a:t>OAWL</a:t>
            </a:r>
            <a:r>
              <a:rPr lang="en-US" dirty="0" smtClean="0"/>
              <a:t> Hardware Components – </a:t>
            </a:r>
            <a:br>
              <a:rPr lang="en-US" dirty="0" smtClean="0"/>
            </a:br>
            <a:r>
              <a:rPr lang="en-US" dirty="0" smtClean="0"/>
              <a:t>Confluence of Multiple Recent Technology Developments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9783" y="3588945"/>
            <a:ext cx="1722360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4-phase</a:t>
            </a:r>
          </a:p>
          <a:p>
            <a:pPr algn="ctr"/>
            <a:r>
              <a:rPr lang="en-US" sz="1600" dirty="0" smtClean="0"/>
              <a:t>Field-widened</a:t>
            </a:r>
          </a:p>
          <a:p>
            <a:pPr algn="ctr"/>
            <a:r>
              <a:rPr lang="en-US" sz="1600" dirty="0" err="1" smtClean="0"/>
              <a:t>OAWL</a:t>
            </a:r>
            <a:r>
              <a:rPr lang="en-US" sz="1600" dirty="0" smtClean="0"/>
              <a:t> Receiver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146" y="4787900"/>
            <a:ext cx="2224216" cy="830997"/>
          </a:xfrm>
          <a:prstGeom prst="rect">
            <a:avLst/>
          </a:prstGeom>
          <a:solidFill>
            <a:srgbClr val="FFCCFF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 Photon counting </a:t>
            </a:r>
            <a:r>
              <a:rPr lang="en-US" sz="1600" dirty="0" err="1" smtClean="0"/>
              <a:t>Profiling,Flash</a:t>
            </a:r>
            <a:r>
              <a:rPr lang="en-US" sz="1600" dirty="0" smtClean="0"/>
              <a:t> </a:t>
            </a:r>
            <a:r>
              <a:rPr lang="en-US" sz="1600" dirty="0" smtClean="0"/>
              <a:t>Lidar Imaging Arrays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2584983" y="4596238"/>
            <a:ext cx="368297" cy="4418"/>
          </a:xfrm>
          <a:prstGeom prst="straightConnector1">
            <a:avLst/>
          </a:prstGeom>
          <a:noFill/>
          <a:ln w="31750" cap="flat" cmpd="sng" algn="ctr">
            <a:solidFill>
              <a:srgbClr val="DBD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965983" y="4588842"/>
            <a:ext cx="368297" cy="4418"/>
          </a:xfrm>
          <a:prstGeom prst="straightConnector1">
            <a:avLst/>
          </a:prstGeom>
          <a:noFill/>
          <a:ln w="31750" cap="flat" cmpd="sng" algn="ctr">
            <a:solidFill>
              <a:srgbClr val="DBD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3359683" y="4588842"/>
            <a:ext cx="368297" cy="4418"/>
          </a:xfrm>
          <a:prstGeom prst="straightConnector1">
            <a:avLst/>
          </a:prstGeom>
          <a:noFill/>
          <a:ln w="31750" cap="flat" cmpd="sng" algn="ctr">
            <a:solidFill>
              <a:srgbClr val="DBD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3753383" y="4588842"/>
            <a:ext cx="368297" cy="4418"/>
          </a:xfrm>
          <a:prstGeom prst="straightConnector1">
            <a:avLst/>
          </a:prstGeom>
          <a:noFill/>
          <a:ln w="31750" cap="flat" cmpd="sng" algn="ctr">
            <a:solidFill>
              <a:srgbClr val="DBD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91584" y="2621280"/>
            <a:ext cx="185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of Ball </a:t>
            </a:r>
            <a:r>
              <a:rPr lang="en-US" sz="1400" dirty="0" err="1" smtClean="0"/>
              <a:t>IRAD</a:t>
            </a:r>
            <a:r>
              <a:rPr lang="en-US" sz="1400" dirty="0" smtClean="0"/>
              <a:t> development</a:t>
            </a:r>
          </a:p>
          <a:p>
            <a:r>
              <a:rPr lang="en-US" sz="1400" dirty="0" smtClean="0"/>
              <a:t>and current </a:t>
            </a:r>
            <a:r>
              <a:rPr lang="en-US" sz="1400" i="1" u="sng" dirty="0" smtClean="0">
                <a:solidFill>
                  <a:srgbClr val="008000"/>
                </a:solidFill>
              </a:rPr>
              <a:t>NASA </a:t>
            </a:r>
            <a:r>
              <a:rPr lang="en-US" sz="1400" i="1" u="sng" dirty="0" err="1" smtClean="0">
                <a:solidFill>
                  <a:srgbClr val="008000"/>
                </a:solidFill>
              </a:rPr>
              <a:t>ESTO</a:t>
            </a:r>
            <a:r>
              <a:rPr lang="en-US" sz="1400" i="1" u="sng" dirty="0" smtClean="0">
                <a:solidFill>
                  <a:srgbClr val="008000"/>
                </a:solidFill>
              </a:rPr>
              <a:t>  </a:t>
            </a:r>
            <a:r>
              <a:rPr lang="en-US" sz="1400" i="1" u="sng" dirty="0" err="1" smtClean="0">
                <a:solidFill>
                  <a:srgbClr val="008000"/>
                </a:solidFill>
              </a:rPr>
              <a:t>IIP</a:t>
            </a:r>
            <a:r>
              <a:rPr lang="en-US" sz="1400" u="sng" dirty="0" smtClean="0"/>
              <a:t> </a:t>
            </a:r>
            <a:r>
              <a:rPr lang="en-US" sz="1400" dirty="0" smtClean="0"/>
              <a:t>demonstration</a:t>
            </a:r>
          </a:p>
          <a:p>
            <a:r>
              <a:rPr lang="en-US" sz="1400" dirty="0" smtClean="0"/>
              <a:t>(3D Winds focus)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rot="16200000" flipH="1">
            <a:off x="2047240" y="3479799"/>
            <a:ext cx="345443" cy="3149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6729" y="4182185"/>
            <a:ext cx="2071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of Ball </a:t>
            </a:r>
            <a:r>
              <a:rPr lang="en-US" sz="1400" dirty="0" err="1" smtClean="0"/>
              <a:t>IRAD</a:t>
            </a:r>
            <a:r>
              <a:rPr lang="en-US" sz="1400" dirty="0" smtClean="0"/>
              <a:t> development</a:t>
            </a:r>
          </a:p>
          <a:p>
            <a:r>
              <a:rPr lang="en-US" sz="1400" dirty="0" smtClean="0"/>
              <a:t>for high-sensitivity and resolution flash lidar and low- light passive astrophysical imaging </a:t>
            </a:r>
            <a:r>
              <a:rPr lang="en-US" sz="1400" dirty="0" smtClean="0"/>
              <a:t>(Intensified Imaging Photon Counting (I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PC)  </a:t>
            </a:r>
            <a:r>
              <a:rPr lang="en-US" sz="1400" dirty="0" err="1" smtClean="0"/>
              <a:t>FPA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10080" y="4856480"/>
            <a:ext cx="239996" cy="1603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6627283" y="2819400"/>
            <a:ext cx="2504017" cy="2349500"/>
            <a:chOff x="6639983" y="2959100"/>
            <a:chExt cx="2504017" cy="2349500"/>
          </a:xfrm>
        </p:grpSpPr>
        <p:sp>
          <p:nvSpPr>
            <p:cNvPr id="27" name="Oval 26"/>
            <p:cNvSpPr/>
            <p:nvPr/>
          </p:nvSpPr>
          <p:spPr bwMode="auto">
            <a:xfrm>
              <a:off x="8557684" y="3009900"/>
              <a:ext cx="381000" cy="2286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639983" y="2959100"/>
              <a:ext cx="2504017" cy="2349500"/>
            </a:xfrm>
            <a:custGeom>
              <a:avLst/>
              <a:gdLst>
                <a:gd name="connsiteX0" fmla="*/ 0 w 2362200"/>
                <a:gd name="connsiteY0" fmla="*/ 1079500 h 2349500"/>
                <a:gd name="connsiteX1" fmla="*/ 2070100 w 2362200"/>
                <a:gd name="connsiteY1" fmla="*/ 0 h 2349500"/>
                <a:gd name="connsiteX2" fmla="*/ 2362200 w 2362200"/>
                <a:gd name="connsiteY2" fmla="*/ 711200 h 2349500"/>
                <a:gd name="connsiteX3" fmla="*/ 2159000 w 2362200"/>
                <a:gd name="connsiteY3" fmla="*/ 2349500 h 2349500"/>
                <a:gd name="connsiteX4" fmla="*/ 0 w 2362200"/>
                <a:gd name="connsiteY4" fmla="*/ 1600200 h 2349500"/>
                <a:gd name="connsiteX5" fmla="*/ 0 w 2362200"/>
                <a:gd name="connsiteY5" fmla="*/ 1079500 h 2349500"/>
                <a:gd name="connsiteX0" fmla="*/ 0 w 2336800"/>
                <a:gd name="connsiteY0" fmla="*/ 1079500 h 2349500"/>
                <a:gd name="connsiteX1" fmla="*/ 2070100 w 2336800"/>
                <a:gd name="connsiteY1" fmla="*/ 0 h 2349500"/>
                <a:gd name="connsiteX2" fmla="*/ 2336800 w 2336800"/>
                <a:gd name="connsiteY2" fmla="*/ 1181100 h 2349500"/>
                <a:gd name="connsiteX3" fmla="*/ 2159000 w 2336800"/>
                <a:gd name="connsiteY3" fmla="*/ 2349500 h 2349500"/>
                <a:gd name="connsiteX4" fmla="*/ 0 w 2336800"/>
                <a:gd name="connsiteY4" fmla="*/ 1600200 h 2349500"/>
                <a:gd name="connsiteX5" fmla="*/ 0 w 2336800"/>
                <a:gd name="connsiteY5" fmla="*/ 1079500 h 2349500"/>
                <a:gd name="connsiteX0" fmla="*/ 0 w 2324100"/>
                <a:gd name="connsiteY0" fmla="*/ 1079500 h 2349500"/>
                <a:gd name="connsiteX1" fmla="*/ 2070100 w 2324100"/>
                <a:gd name="connsiteY1" fmla="*/ 0 h 2349500"/>
                <a:gd name="connsiteX2" fmla="*/ 2324100 w 2324100"/>
                <a:gd name="connsiteY2" fmla="*/ 1231900 h 2349500"/>
                <a:gd name="connsiteX3" fmla="*/ 2159000 w 2324100"/>
                <a:gd name="connsiteY3" fmla="*/ 2349500 h 2349500"/>
                <a:gd name="connsiteX4" fmla="*/ 0 w 2324100"/>
                <a:gd name="connsiteY4" fmla="*/ 1600200 h 2349500"/>
                <a:gd name="connsiteX5" fmla="*/ 0 w 2324100"/>
                <a:gd name="connsiteY5" fmla="*/ 1079500 h 2349500"/>
                <a:gd name="connsiteX0" fmla="*/ 0 w 2546350"/>
                <a:gd name="connsiteY0" fmla="*/ 1079500 h 2349500"/>
                <a:gd name="connsiteX1" fmla="*/ 2070100 w 2546350"/>
                <a:gd name="connsiteY1" fmla="*/ 0 h 2349500"/>
                <a:gd name="connsiteX2" fmla="*/ 2324100 w 2546350"/>
                <a:gd name="connsiteY2" fmla="*/ 1231900 h 2349500"/>
                <a:gd name="connsiteX3" fmla="*/ 2159000 w 2546350"/>
                <a:gd name="connsiteY3" fmla="*/ 2349500 h 2349500"/>
                <a:gd name="connsiteX4" fmla="*/ 0 w 2546350"/>
                <a:gd name="connsiteY4" fmla="*/ 1600200 h 2349500"/>
                <a:gd name="connsiteX5" fmla="*/ 0 w 2546350"/>
                <a:gd name="connsiteY5" fmla="*/ 1079500 h 2349500"/>
                <a:gd name="connsiteX0" fmla="*/ 0 w 2546350"/>
                <a:gd name="connsiteY0" fmla="*/ 1079500 h 2349500"/>
                <a:gd name="connsiteX1" fmla="*/ 2070100 w 2546350"/>
                <a:gd name="connsiteY1" fmla="*/ 0 h 2349500"/>
                <a:gd name="connsiteX2" fmla="*/ 2324100 w 2546350"/>
                <a:gd name="connsiteY2" fmla="*/ 1231900 h 2349500"/>
                <a:gd name="connsiteX3" fmla="*/ 2159000 w 2546350"/>
                <a:gd name="connsiteY3" fmla="*/ 2349500 h 2349500"/>
                <a:gd name="connsiteX4" fmla="*/ 0 w 2546350"/>
                <a:gd name="connsiteY4" fmla="*/ 1600200 h 2349500"/>
                <a:gd name="connsiteX5" fmla="*/ 0 w 2546350"/>
                <a:gd name="connsiteY5" fmla="*/ 1079500 h 2349500"/>
                <a:gd name="connsiteX0" fmla="*/ 0 w 2546350"/>
                <a:gd name="connsiteY0" fmla="*/ 1079500 h 2349500"/>
                <a:gd name="connsiteX1" fmla="*/ 2070100 w 2546350"/>
                <a:gd name="connsiteY1" fmla="*/ 0 h 2349500"/>
                <a:gd name="connsiteX2" fmla="*/ 2324100 w 2546350"/>
                <a:gd name="connsiteY2" fmla="*/ 1231900 h 2349500"/>
                <a:gd name="connsiteX3" fmla="*/ 2159000 w 2546350"/>
                <a:gd name="connsiteY3" fmla="*/ 2349500 h 2349500"/>
                <a:gd name="connsiteX4" fmla="*/ 0 w 2546350"/>
                <a:gd name="connsiteY4" fmla="*/ 1600200 h 2349500"/>
                <a:gd name="connsiteX5" fmla="*/ 0 w 2546350"/>
                <a:gd name="connsiteY5" fmla="*/ 1079500 h 2349500"/>
                <a:gd name="connsiteX0" fmla="*/ 0 w 2457450"/>
                <a:gd name="connsiteY0" fmla="*/ 1079500 h 2349500"/>
                <a:gd name="connsiteX1" fmla="*/ 2070100 w 2457450"/>
                <a:gd name="connsiteY1" fmla="*/ 0 h 2349500"/>
                <a:gd name="connsiteX2" fmla="*/ 2324100 w 2457450"/>
                <a:gd name="connsiteY2" fmla="*/ 1231900 h 2349500"/>
                <a:gd name="connsiteX3" fmla="*/ 2159000 w 2457450"/>
                <a:gd name="connsiteY3" fmla="*/ 2349500 h 2349500"/>
                <a:gd name="connsiteX4" fmla="*/ 0 w 2457450"/>
                <a:gd name="connsiteY4" fmla="*/ 1600200 h 2349500"/>
                <a:gd name="connsiteX5" fmla="*/ 0 w 2457450"/>
                <a:gd name="connsiteY5" fmla="*/ 1079500 h 2349500"/>
                <a:gd name="connsiteX0" fmla="*/ 0 w 2338917"/>
                <a:gd name="connsiteY0" fmla="*/ 1079500 h 2349500"/>
                <a:gd name="connsiteX1" fmla="*/ 2070100 w 2338917"/>
                <a:gd name="connsiteY1" fmla="*/ 0 h 2349500"/>
                <a:gd name="connsiteX2" fmla="*/ 2324100 w 2338917"/>
                <a:gd name="connsiteY2" fmla="*/ 1231900 h 2349500"/>
                <a:gd name="connsiteX3" fmla="*/ 2159000 w 2338917"/>
                <a:gd name="connsiteY3" fmla="*/ 2349500 h 2349500"/>
                <a:gd name="connsiteX4" fmla="*/ 0 w 2338917"/>
                <a:gd name="connsiteY4" fmla="*/ 1600200 h 2349500"/>
                <a:gd name="connsiteX5" fmla="*/ 0 w 2338917"/>
                <a:gd name="connsiteY5" fmla="*/ 1079500 h 2349500"/>
                <a:gd name="connsiteX0" fmla="*/ 0 w 2504017"/>
                <a:gd name="connsiteY0" fmla="*/ 1079500 h 2349500"/>
                <a:gd name="connsiteX1" fmla="*/ 2070100 w 2504017"/>
                <a:gd name="connsiteY1" fmla="*/ 0 h 2349500"/>
                <a:gd name="connsiteX2" fmla="*/ 2159000 w 2504017"/>
                <a:gd name="connsiteY2" fmla="*/ 2349500 h 2349500"/>
                <a:gd name="connsiteX3" fmla="*/ 0 w 2504017"/>
                <a:gd name="connsiteY3" fmla="*/ 1600200 h 2349500"/>
                <a:gd name="connsiteX4" fmla="*/ 0 w 2504017"/>
                <a:gd name="connsiteY4" fmla="*/ 1079500 h 2349500"/>
                <a:gd name="connsiteX0" fmla="*/ 12700 w 2504017"/>
                <a:gd name="connsiteY0" fmla="*/ 952500 h 2349500"/>
                <a:gd name="connsiteX1" fmla="*/ 2070100 w 2504017"/>
                <a:gd name="connsiteY1" fmla="*/ 0 h 2349500"/>
                <a:gd name="connsiteX2" fmla="*/ 2159000 w 2504017"/>
                <a:gd name="connsiteY2" fmla="*/ 2349500 h 2349500"/>
                <a:gd name="connsiteX3" fmla="*/ 0 w 2504017"/>
                <a:gd name="connsiteY3" fmla="*/ 1600200 h 2349500"/>
                <a:gd name="connsiteX4" fmla="*/ 12700 w 2504017"/>
                <a:gd name="connsiteY4" fmla="*/ 952500 h 234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017" h="2349500">
                  <a:moveTo>
                    <a:pt x="12700" y="952500"/>
                  </a:moveTo>
                  <a:lnTo>
                    <a:pt x="2070100" y="0"/>
                  </a:lnTo>
                  <a:cubicBezTo>
                    <a:pt x="2429933" y="211667"/>
                    <a:pt x="2504017" y="2082800"/>
                    <a:pt x="2159000" y="2349500"/>
                  </a:cubicBezTo>
                  <a:lnTo>
                    <a:pt x="0" y="1600200"/>
                  </a:lnTo>
                  <a:lnTo>
                    <a:pt x="12700" y="952500"/>
                  </a:lnTo>
                  <a:close/>
                </a:path>
              </a:pathLst>
            </a:custGeom>
            <a:solidFill>
              <a:srgbClr val="FFFF00">
                <a:alpha val="22745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31561" y="3548157"/>
            <a:ext cx="2352297" cy="1200329"/>
          </a:xfrm>
          <a:prstGeom prst="rect">
            <a:avLst/>
          </a:prstGeom>
          <a:solidFill>
            <a:srgbClr val="FFCC99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Fixed-pointing</a:t>
            </a:r>
          </a:p>
          <a:p>
            <a:pPr algn="ctr"/>
            <a:r>
              <a:rPr lang="en-US" sz="1800" dirty="0" smtClean="0"/>
              <a:t>Wide-Field</a:t>
            </a:r>
          </a:p>
          <a:p>
            <a:pPr algn="ctr"/>
            <a:r>
              <a:rPr lang="en-US" sz="1800" dirty="0" smtClean="0"/>
              <a:t>Receiver</a:t>
            </a:r>
          </a:p>
          <a:p>
            <a:pPr algn="ctr"/>
            <a:r>
              <a:rPr lang="en-US" sz="1800" dirty="0" smtClean="0"/>
              <a:t>Telescope </a:t>
            </a:r>
            <a:r>
              <a:rPr lang="en-US" sz="1800" dirty="0" smtClean="0"/>
              <a:t>(~3°X3</a:t>
            </a:r>
            <a:r>
              <a:rPr lang="en-US" sz="1800" dirty="0" smtClean="0"/>
              <a:t>°)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004984" y="2235200"/>
            <a:ext cx="2679700" cy="9271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30384" y="2743200"/>
            <a:ext cx="2667000" cy="16764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903384" y="2260600"/>
            <a:ext cx="2908300" cy="10795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954184" y="2387600"/>
            <a:ext cx="2717800" cy="11176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2284" y="2501900"/>
            <a:ext cx="2832100" cy="12192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8" idx="3"/>
          </p:cNvCxnSpPr>
          <p:nvPr/>
        </p:nvCxnSpPr>
        <p:spPr bwMode="auto">
          <a:xfrm>
            <a:off x="6055784" y="2634109"/>
            <a:ext cx="2768600" cy="1734691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992284" y="2857500"/>
            <a:ext cx="2844800" cy="18161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055784" y="3009900"/>
            <a:ext cx="2717800" cy="18415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4049184" y="2590800"/>
            <a:ext cx="1841500" cy="38100"/>
          </a:xfrm>
          <a:prstGeom prst="line">
            <a:avLst/>
          </a:prstGeom>
          <a:noFill/>
          <a:ln w="730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80984" y="2095500"/>
            <a:ext cx="1574800" cy="1077218"/>
          </a:xfrm>
          <a:prstGeom prst="rect">
            <a:avLst/>
          </a:prstGeom>
          <a:solidFill>
            <a:srgbClr val="FFCC99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Electronic Beam forming and steering</a:t>
            </a:r>
          </a:p>
          <a:p>
            <a:pPr algn="ctr"/>
            <a:r>
              <a:rPr lang="en-US" sz="1600" smtClean="0"/>
              <a:t>AOM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90284" y="2374900"/>
            <a:ext cx="1574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Laser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78499" y="1157139"/>
            <a:ext cx="6183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Electrically Steerable Flash Lidar (</a:t>
            </a:r>
            <a:r>
              <a:rPr lang="en-US" sz="1400" dirty="0" err="1" smtClean="0"/>
              <a:t>ESFL</a:t>
            </a:r>
            <a:r>
              <a:rPr lang="en-US" sz="1400" dirty="0" smtClean="0"/>
              <a:t>) – </a:t>
            </a:r>
          </a:p>
          <a:p>
            <a:r>
              <a:rPr lang="en-US" sz="1400" dirty="0" smtClean="0"/>
              <a:t>Subject of Carl Weimer’s current </a:t>
            </a:r>
            <a:r>
              <a:rPr lang="en-US" sz="1400" i="1" u="sng" dirty="0" smtClean="0">
                <a:solidFill>
                  <a:srgbClr val="008000"/>
                </a:solidFill>
              </a:rPr>
              <a:t>NASA </a:t>
            </a:r>
            <a:r>
              <a:rPr lang="en-US" sz="1400" i="1" u="sng" dirty="0" err="1" smtClean="0">
                <a:solidFill>
                  <a:srgbClr val="008000"/>
                </a:solidFill>
              </a:rPr>
              <a:t>ESTO</a:t>
            </a:r>
            <a:r>
              <a:rPr lang="en-US" sz="1400" i="1" u="sng" dirty="0" smtClean="0">
                <a:solidFill>
                  <a:srgbClr val="008000"/>
                </a:solidFill>
              </a:rPr>
              <a:t> </a:t>
            </a:r>
            <a:r>
              <a:rPr lang="en-US" sz="1400" i="1" u="sng" dirty="0" err="1" smtClean="0">
                <a:solidFill>
                  <a:srgbClr val="008000"/>
                </a:solidFill>
              </a:rPr>
              <a:t>IIP</a:t>
            </a:r>
            <a:r>
              <a:rPr lang="en-US" sz="1400" i="1" u="sng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Desdyni</a:t>
            </a:r>
            <a:r>
              <a:rPr lang="en-US" sz="1400" dirty="0" smtClean="0"/>
              <a:t> focus)          (1J/pulse OK, 90X90 independent </a:t>
            </a:r>
            <a:r>
              <a:rPr lang="en-US" sz="1400" dirty="0" err="1" smtClean="0"/>
              <a:t>beamlets</a:t>
            </a:r>
            <a:r>
              <a:rPr lang="en-US" sz="1400" dirty="0" smtClean="0"/>
              <a:t> OK)</a:t>
            </a:r>
            <a:endParaRPr lang="en-US" sz="1400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003589" y="1804086"/>
            <a:ext cx="644611" cy="2406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393700" y="1879600"/>
            <a:ext cx="2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355nm, 0.5 – 1J/pulse, 100 Hz (current tech)</a:t>
            </a:r>
            <a:endParaRPr lang="en-US" sz="1400" dirty="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044700" y="2374900"/>
            <a:ext cx="609600" cy="266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744516" y="6279899"/>
            <a:ext cx="797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8000"/>
                </a:solidFill>
              </a:rPr>
              <a:t>ESFL</a:t>
            </a:r>
            <a:r>
              <a:rPr lang="en-US" sz="1600" i="1" dirty="0" smtClean="0">
                <a:solidFill>
                  <a:srgbClr val="008000"/>
                </a:solidFill>
              </a:rPr>
              <a:t> allows targeting with high spatial resolution and adaptive cloud avoidance</a:t>
            </a:r>
            <a:endParaRPr lang="en-US" sz="1600" i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9526" y="1865237"/>
            <a:ext cx="312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Independently</a:t>
            </a:r>
            <a:r>
              <a:rPr lang="en-US" sz="1400" dirty="0" smtClean="0"/>
              <a:t> </a:t>
            </a:r>
            <a:r>
              <a:rPr lang="en-US" sz="1400" dirty="0" err="1" smtClean="0"/>
              <a:t>retargetable</a:t>
            </a:r>
            <a:r>
              <a:rPr lang="en-US" sz="1400" dirty="0" smtClean="0"/>
              <a:t> </a:t>
            </a:r>
            <a:r>
              <a:rPr lang="en-US" sz="1400" dirty="0" smtClean="0"/>
              <a:t>beams</a:t>
            </a:r>
          </a:p>
          <a:p>
            <a:pPr algn="ctr"/>
            <a:r>
              <a:rPr lang="en-US" sz="1400" dirty="0" smtClean="0"/>
              <a:t>No momentum compensation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0741" y="4755633"/>
            <a:ext cx="2101315" cy="1477328"/>
          </a:xfrm>
          <a:prstGeom prst="rect">
            <a:avLst/>
          </a:prstGeom>
          <a:solidFill>
            <a:srgbClr val="FFCC99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Co-</a:t>
            </a:r>
            <a:r>
              <a:rPr lang="en-US" sz="1800" dirty="0" err="1" smtClean="0"/>
              <a:t>boresighted</a:t>
            </a:r>
            <a:endParaRPr lang="en-US" sz="1800" dirty="0" smtClean="0"/>
          </a:p>
          <a:p>
            <a:pPr algn="ctr"/>
            <a:r>
              <a:rPr lang="en-US" sz="1800" dirty="0" smtClean="0"/>
              <a:t>camera to geo-locate pixels from topographic outlines</a:t>
            </a:r>
          </a:p>
        </p:txBody>
      </p:sp>
      <p:sp>
        <p:nvSpPr>
          <p:cNvPr id="44" name="Freeform 43"/>
          <p:cNvSpPr/>
          <p:nvPr/>
        </p:nvSpPr>
        <p:spPr bwMode="auto">
          <a:xfrm>
            <a:off x="6508379" y="2790929"/>
            <a:ext cx="2524114" cy="3027066"/>
          </a:xfrm>
          <a:custGeom>
            <a:avLst/>
            <a:gdLst>
              <a:gd name="connsiteX0" fmla="*/ 0 w 2362200"/>
              <a:gd name="connsiteY0" fmla="*/ 1079500 h 2349500"/>
              <a:gd name="connsiteX1" fmla="*/ 2070100 w 2362200"/>
              <a:gd name="connsiteY1" fmla="*/ 0 h 2349500"/>
              <a:gd name="connsiteX2" fmla="*/ 2362200 w 2362200"/>
              <a:gd name="connsiteY2" fmla="*/ 711200 h 2349500"/>
              <a:gd name="connsiteX3" fmla="*/ 2159000 w 2362200"/>
              <a:gd name="connsiteY3" fmla="*/ 2349500 h 2349500"/>
              <a:gd name="connsiteX4" fmla="*/ 0 w 2362200"/>
              <a:gd name="connsiteY4" fmla="*/ 1600200 h 2349500"/>
              <a:gd name="connsiteX5" fmla="*/ 0 w 2362200"/>
              <a:gd name="connsiteY5" fmla="*/ 1079500 h 2349500"/>
              <a:gd name="connsiteX0" fmla="*/ 0 w 2336800"/>
              <a:gd name="connsiteY0" fmla="*/ 1079500 h 2349500"/>
              <a:gd name="connsiteX1" fmla="*/ 2070100 w 2336800"/>
              <a:gd name="connsiteY1" fmla="*/ 0 h 2349500"/>
              <a:gd name="connsiteX2" fmla="*/ 2336800 w 2336800"/>
              <a:gd name="connsiteY2" fmla="*/ 1181100 h 2349500"/>
              <a:gd name="connsiteX3" fmla="*/ 2159000 w 2336800"/>
              <a:gd name="connsiteY3" fmla="*/ 2349500 h 2349500"/>
              <a:gd name="connsiteX4" fmla="*/ 0 w 2336800"/>
              <a:gd name="connsiteY4" fmla="*/ 1600200 h 2349500"/>
              <a:gd name="connsiteX5" fmla="*/ 0 w 2336800"/>
              <a:gd name="connsiteY5" fmla="*/ 1079500 h 2349500"/>
              <a:gd name="connsiteX0" fmla="*/ 0 w 2324100"/>
              <a:gd name="connsiteY0" fmla="*/ 1079500 h 2349500"/>
              <a:gd name="connsiteX1" fmla="*/ 2070100 w 2324100"/>
              <a:gd name="connsiteY1" fmla="*/ 0 h 2349500"/>
              <a:gd name="connsiteX2" fmla="*/ 2324100 w 2324100"/>
              <a:gd name="connsiteY2" fmla="*/ 1231900 h 2349500"/>
              <a:gd name="connsiteX3" fmla="*/ 2159000 w 2324100"/>
              <a:gd name="connsiteY3" fmla="*/ 2349500 h 2349500"/>
              <a:gd name="connsiteX4" fmla="*/ 0 w 2324100"/>
              <a:gd name="connsiteY4" fmla="*/ 1600200 h 2349500"/>
              <a:gd name="connsiteX5" fmla="*/ 0 w 2324100"/>
              <a:gd name="connsiteY5" fmla="*/ 1079500 h 2349500"/>
              <a:gd name="connsiteX0" fmla="*/ 0 w 2546350"/>
              <a:gd name="connsiteY0" fmla="*/ 1079500 h 2349500"/>
              <a:gd name="connsiteX1" fmla="*/ 2070100 w 2546350"/>
              <a:gd name="connsiteY1" fmla="*/ 0 h 2349500"/>
              <a:gd name="connsiteX2" fmla="*/ 2324100 w 2546350"/>
              <a:gd name="connsiteY2" fmla="*/ 1231900 h 2349500"/>
              <a:gd name="connsiteX3" fmla="*/ 2159000 w 2546350"/>
              <a:gd name="connsiteY3" fmla="*/ 2349500 h 2349500"/>
              <a:gd name="connsiteX4" fmla="*/ 0 w 2546350"/>
              <a:gd name="connsiteY4" fmla="*/ 1600200 h 2349500"/>
              <a:gd name="connsiteX5" fmla="*/ 0 w 2546350"/>
              <a:gd name="connsiteY5" fmla="*/ 1079500 h 2349500"/>
              <a:gd name="connsiteX0" fmla="*/ 0 w 2546350"/>
              <a:gd name="connsiteY0" fmla="*/ 1079500 h 2349500"/>
              <a:gd name="connsiteX1" fmla="*/ 2070100 w 2546350"/>
              <a:gd name="connsiteY1" fmla="*/ 0 h 2349500"/>
              <a:gd name="connsiteX2" fmla="*/ 2324100 w 2546350"/>
              <a:gd name="connsiteY2" fmla="*/ 1231900 h 2349500"/>
              <a:gd name="connsiteX3" fmla="*/ 2159000 w 2546350"/>
              <a:gd name="connsiteY3" fmla="*/ 2349500 h 2349500"/>
              <a:gd name="connsiteX4" fmla="*/ 0 w 2546350"/>
              <a:gd name="connsiteY4" fmla="*/ 1600200 h 2349500"/>
              <a:gd name="connsiteX5" fmla="*/ 0 w 2546350"/>
              <a:gd name="connsiteY5" fmla="*/ 1079500 h 2349500"/>
              <a:gd name="connsiteX0" fmla="*/ 0 w 2546350"/>
              <a:gd name="connsiteY0" fmla="*/ 1079500 h 2349500"/>
              <a:gd name="connsiteX1" fmla="*/ 2070100 w 2546350"/>
              <a:gd name="connsiteY1" fmla="*/ 0 h 2349500"/>
              <a:gd name="connsiteX2" fmla="*/ 2324100 w 2546350"/>
              <a:gd name="connsiteY2" fmla="*/ 1231900 h 2349500"/>
              <a:gd name="connsiteX3" fmla="*/ 2159000 w 2546350"/>
              <a:gd name="connsiteY3" fmla="*/ 2349500 h 2349500"/>
              <a:gd name="connsiteX4" fmla="*/ 0 w 2546350"/>
              <a:gd name="connsiteY4" fmla="*/ 1600200 h 2349500"/>
              <a:gd name="connsiteX5" fmla="*/ 0 w 2546350"/>
              <a:gd name="connsiteY5" fmla="*/ 1079500 h 2349500"/>
              <a:gd name="connsiteX0" fmla="*/ 0 w 2457450"/>
              <a:gd name="connsiteY0" fmla="*/ 1079500 h 2349500"/>
              <a:gd name="connsiteX1" fmla="*/ 2070100 w 2457450"/>
              <a:gd name="connsiteY1" fmla="*/ 0 h 2349500"/>
              <a:gd name="connsiteX2" fmla="*/ 2324100 w 2457450"/>
              <a:gd name="connsiteY2" fmla="*/ 1231900 h 2349500"/>
              <a:gd name="connsiteX3" fmla="*/ 2159000 w 2457450"/>
              <a:gd name="connsiteY3" fmla="*/ 2349500 h 2349500"/>
              <a:gd name="connsiteX4" fmla="*/ 0 w 2457450"/>
              <a:gd name="connsiteY4" fmla="*/ 1600200 h 2349500"/>
              <a:gd name="connsiteX5" fmla="*/ 0 w 2457450"/>
              <a:gd name="connsiteY5" fmla="*/ 1079500 h 2349500"/>
              <a:gd name="connsiteX0" fmla="*/ 0 w 2338917"/>
              <a:gd name="connsiteY0" fmla="*/ 1079500 h 2349500"/>
              <a:gd name="connsiteX1" fmla="*/ 2070100 w 2338917"/>
              <a:gd name="connsiteY1" fmla="*/ 0 h 2349500"/>
              <a:gd name="connsiteX2" fmla="*/ 2324100 w 2338917"/>
              <a:gd name="connsiteY2" fmla="*/ 1231900 h 2349500"/>
              <a:gd name="connsiteX3" fmla="*/ 2159000 w 2338917"/>
              <a:gd name="connsiteY3" fmla="*/ 2349500 h 2349500"/>
              <a:gd name="connsiteX4" fmla="*/ 0 w 2338917"/>
              <a:gd name="connsiteY4" fmla="*/ 1600200 h 2349500"/>
              <a:gd name="connsiteX5" fmla="*/ 0 w 2338917"/>
              <a:gd name="connsiteY5" fmla="*/ 1079500 h 2349500"/>
              <a:gd name="connsiteX0" fmla="*/ 0 w 2504017"/>
              <a:gd name="connsiteY0" fmla="*/ 1079500 h 2349500"/>
              <a:gd name="connsiteX1" fmla="*/ 2070100 w 2504017"/>
              <a:gd name="connsiteY1" fmla="*/ 0 h 2349500"/>
              <a:gd name="connsiteX2" fmla="*/ 2159000 w 2504017"/>
              <a:gd name="connsiteY2" fmla="*/ 2349500 h 2349500"/>
              <a:gd name="connsiteX3" fmla="*/ 0 w 2504017"/>
              <a:gd name="connsiteY3" fmla="*/ 1600200 h 2349500"/>
              <a:gd name="connsiteX4" fmla="*/ 0 w 2504017"/>
              <a:gd name="connsiteY4" fmla="*/ 1079500 h 2349500"/>
              <a:gd name="connsiteX0" fmla="*/ 12700 w 2504017"/>
              <a:gd name="connsiteY0" fmla="*/ 952500 h 2349500"/>
              <a:gd name="connsiteX1" fmla="*/ 2070100 w 2504017"/>
              <a:gd name="connsiteY1" fmla="*/ 0 h 2349500"/>
              <a:gd name="connsiteX2" fmla="*/ 2159000 w 2504017"/>
              <a:gd name="connsiteY2" fmla="*/ 2349500 h 2349500"/>
              <a:gd name="connsiteX3" fmla="*/ 0 w 2504017"/>
              <a:gd name="connsiteY3" fmla="*/ 1600200 h 2349500"/>
              <a:gd name="connsiteX4" fmla="*/ 12700 w 2504017"/>
              <a:gd name="connsiteY4" fmla="*/ 952500 h 2349500"/>
              <a:gd name="connsiteX0" fmla="*/ 12700 w 2520368"/>
              <a:gd name="connsiteY0" fmla="*/ 2379366 h 3776366"/>
              <a:gd name="connsiteX1" fmla="*/ 2160535 w 2520368"/>
              <a:gd name="connsiteY1" fmla="*/ 0 h 3776366"/>
              <a:gd name="connsiteX2" fmla="*/ 2159000 w 2520368"/>
              <a:gd name="connsiteY2" fmla="*/ 3776366 h 3776366"/>
              <a:gd name="connsiteX3" fmla="*/ 0 w 2520368"/>
              <a:gd name="connsiteY3" fmla="*/ 3027066 h 3776366"/>
              <a:gd name="connsiteX4" fmla="*/ 12700 w 2520368"/>
              <a:gd name="connsiteY4" fmla="*/ 2379366 h 3776366"/>
              <a:gd name="connsiteX0" fmla="*/ 12700 w 2524114"/>
              <a:gd name="connsiteY0" fmla="*/ 2379366 h 3027066"/>
              <a:gd name="connsiteX1" fmla="*/ 2160535 w 2524114"/>
              <a:gd name="connsiteY1" fmla="*/ 0 h 3027066"/>
              <a:gd name="connsiteX2" fmla="*/ 2179097 w 2524114"/>
              <a:gd name="connsiteY2" fmla="*/ 2289210 h 3027066"/>
              <a:gd name="connsiteX3" fmla="*/ 0 w 2524114"/>
              <a:gd name="connsiteY3" fmla="*/ 3027066 h 3027066"/>
              <a:gd name="connsiteX4" fmla="*/ 12700 w 2524114"/>
              <a:gd name="connsiteY4" fmla="*/ 2379366 h 30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14" h="3027066">
                <a:moveTo>
                  <a:pt x="12700" y="2379366"/>
                </a:moveTo>
                <a:lnTo>
                  <a:pt x="2160535" y="0"/>
                </a:lnTo>
                <a:cubicBezTo>
                  <a:pt x="2520368" y="211667"/>
                  <a:pt x="2524114" y="2022510"/>
                  <a:pt x="2179097" y="2289210"/>
                </a:cubicBezTo>
                <a:lnTo>
                  <a:pt x="0" y="3027066"/>
                </a:lnTo>
                <a:lnTo>
                  <a:pt x="12700" y="2379366"/>
                </a:lnTo>
                <a:close/>
              </a:path>
            </a:pathLst>
          </a:custGeom>
          <a:solidFill>
            <a:srgbClr val="FFCCFF">
              <a:alpha val="2274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9641" y="3139440"/>
            <a:ext cx="1031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0000"/>
                </a:solidFill>
              </a:rPr>
              <a:t>Patent pending</a:t>
            </a:r>
            <a:endParaRPr lang="en-US" sz="1000" b="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9561" y="3352800"/>
            <a:ext cx="1132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0000"/>
                </a:solidFill>
              </a:rPr>
              <a:t>Patents pending</a:t>
            </a:r>
            <a:endParaRPr lang="en-US" sz="1000" b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8761" y="5577840"/>
            <a:ext cx="1031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0000"/>
                </a:solidFill>
              </a:rPr>
              <a:t>Patent pending</a:t>
            </a:r>
            <a:endParaRPr lang="en-US" sz="1000" b="0" dirty="0">
              <a:solidFill>
                <a:srgbClr val="FF0000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GEO-</a:t>
            </a:r>
            <a:r>
              <a:rPr lang="en-US" dirty="0" err="1" smtClean="0"/>
              <a:t>OAWL</a:t>
            </a:r>
            <a:r>
              <a:rPr lang="en-US" dirty="0" smtClean="0"/>
              <a:t> Wind Performance Model Components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256" y="3155182"/>
            <a:ext cx="2234907" cy="1692771"/>
          </a:xfrm>
          <a:prstGeom prst="rect">
            <a:avLst/>
          </a:prstGeom>
          <a:solidFill>
            <a:srgbClr val="CCECFF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/>
              <a:t>Radiometric Model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Range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Extinction (mol + </a:t>
            </a:r>
            <a:r>
              <a:rPr lang="en-US" sz="1400" dirty="0" err="1" smtClean="0"/>
              <a:t>aer</a:t>
            </a:r>
            <a:r>
              <a:rPr lang="en-US" sz="1400" dirty="0" smtClean="0"/>
              <a:t>)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Background light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Aerosol backscatter</a:t>
            </a:r>
            <a:r>
              <a:rPr lang="en-US" sz="1600" dirty="0" smtClean="0"/>
              <a:t> 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Optical Rx, efficiency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Detection efficiency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88028" y="1287864"/>
            <a:ext cx="3623108" cy="1200329"/>
          </a:xfrm>
          <a:prstGeom prst="rect">
            <a:avLst/>
          </a:prstGeom>
          <a:solidFill>
            <a:srgbClr val="CCECFF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/>
              <a:t>Geometric Model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Spherical earth/atmosphere geometry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Local surface normal altitude profiles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Local horizontal projection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Accurate incidence angle </a:t>
            </a:r>
            <a:r>
              <a:rPr lang="en-US" sz="1400" dirty="0" err="1" smtClean="0"/>
              <a:t>wrt</a:t>
            </a:r>
            <a:r>
              <a:rPr lang="en-US" sz="1400" dirty="0" smtClean="0"/>
              <a:t> lat/</a:t>
            </a:r>
            <a:r>
              <a:rPr lang="en-US" sz="1400" dirty="0" err="1" smtClean="0"/>
              <a:t>lon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82253" y="3178628"/>
            <a:ext cx="4684296" cy="98488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/>
              <a:t>Signal Processing Model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OAWL</a:t>
            </a:r>
            <a:r>
              <a:rPr lang="en-US" sz="1400" dirty="0" smtClean="0"/>
              <a:t> 4-channel  fit performance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Time integration (typ. 20 min.)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Geometric vector projections for winds/precisions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2476919" y="2828611"/>
            <a:ext cx="653143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5144757" y="4582042"/>
            <a:ext cx="1758462" cy="512466"/>
            <a:chOff x="4632290" y="4702623"/>
            <a:chExt cx="1758462" cy="512466"/>
          </a:xfrm>
          <a:solidFill>
            <a:srgbClr val="CCFF99"/>
          </a:solidFill>
        </p:grpSpPr>
        <p:sp>
          <p:nvSpPr>
            <p:cNvPr id="15" name="Oval 14"/>
            <p:cNvSpPr/>
            <p:nvPr/>
          </p:nvSpPr>
          <p:spPr bwMode="auto">
            <a:xfrm>
              <a:off x="4632290" y="4702623"/>
              <a:ext cx="1758462" cy="512466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3352" y="4793064"/>
              <a:ext cx="137088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Plot Results</a:t>
              </a:r>
              <a:endParaRPr 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34896" y="5258639"/>
            <a:ext cx="361028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u="sng" dirty="0" smtClean="0"/>
              <a:t>Not</a:t>
            </a:r>
            <a:r>
              <a:rPr lang="en-US" sz="1600" u="sng" dirty="0" smtClean="0"/>
              <a:t> in Model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R/T beam overlap (</a:t>
            </a:r>
            <a:r>
              <a:rPr lang="en-US" sz="1400" dirty="0" err="1" smtClean="0"/>
              <a:t>ESFL</a:t>
            </a:r>
            <a:r>
              <a:rPr lang="en-US" sz="1400" dirty="0" smtClean="0"/>
              <a:t> mitigation)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Refractive turbulence (altitude errors)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Atmospheric dynamics</a:t>
            </a:r>
          </a:p>
          <a:p>
            <a:pPr marL="111125" lvl="1">
              <a:buFont typeface="Arial" pitchFamily="34" charset="0"/>
              <a:buChar char="•"/>
            </a:pPr>
            <a:r>
              <a:rPr lang="en-US" sz="1400" dirty="0" smtClean="0"/>
              <a:t> Clouds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3614057" y="2830286"/>
            <a:ext cx="653143" cy="158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>
            <a:endCxn id="8" idx="1"/>
          </p:cNvCxnSpPr>
          <p:nvPr/>
        </p:nvCxnSpPr>
        <p:spPr bwMode="auto">
          <a:xfrm>
            <a:off x="3138616" y="3669957"/>
            <a:ext cx="543637" cy="1114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stCxn id="8" idx="2"/>
            <a:endCxn id="15" idx="0"/>
          </p:cNvCxnSpPr>
          <p:nvPr/>
        </p:nvCxnSpPr>
        <p:spPr bwMode="auto">
          <a:xfrm rot="5400000">
            <a:off x="5814931" y="4372571"/>
            <a:ext cx="418529" cy="413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Typical Simultaneous Wind Measurement Domains</a:t>
            </a:r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02" y="1358756"/>
            <a:ext cx="8438676" cy="47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6200000" flipH="1">
            <a:off x="4381088" y="2692950"/>
            <a:ext cx="321541" cy="261265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16495" y="1753761"/>
            <a:ext cx="3198312" cy="923330"/>
          </a:xfrm>
          <a:prstGeom prst="rect">
            <a:avLst/>
          </a:prstGeom>
          <a:solidFill>
            <a:srgbClr val="FFCCFF">
              <a:alpha val="36863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~ Current Technology</a:t>
            </a:r>
          </a:p>
          <a:p>
            <a:pPr algn="ctr"/>
            <a:r>
              <a:rPr lang="en-US" sz="1800" dirty="0" smtClean="0"/>
              <a:t>Full Mission (3m telescope)</a:t>
            </a:r>
          </a:p>
          <a:p>
            <a:pPr algn="ctr"/>
            <a:r>
              <a:rPr lang="en-US" sz="1800" dirty="0" smtClean="0"/>
              <a:t>3° X 3°, 8 X 8 pixels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526979" y="3838464"/>
            <a:ext cx="1487156" cy="994786"/>
          </a:xfrm>
          <a:prstGeom prst="straightConnector1">
            <a:avLst/>
          </a:prstGeom>
          <a:noFill/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45037" y="4026379"/>
            <a:ext cx="3165230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~ Current Technology</a:t>
            </a:r>
          </a:p>
          <a:p>
            <a:pPr algn="ctr"/>
            <a:r>
              <a:rPr lang="en-US" sz="1600" dirty="0" smtClean="0"/>
              <a:t>Proof of Concept </a:t>
            </a:r>
          </a:p>
          <a:p>
            <a:pPr algn="ctr"/>
            <a:r>
              <a:rPr lang="en-US" sz="1600" dirty="0" smtClean="0"/>
              <a:t>(0.5m telescope)</a:t>
            </a:r>
          </a:p>
          <a:p>
            <a:pPr algn="ctr"/>
            <a:r>
              <a:rPr lang="en-US" sz="1600" dirty="0" smtClean="0"/>
              <a:t>0.5° X 0.5°, 4 X 4 pixels</a:t>
            </a:r>
          </a:p>
          <a:p>
            <a:pPr algn="ctr"/>
            <a:r>
              <a:rPr lang="en-US" sz="1600" dirty="0" smtClean="0"/>
              <a:t>(up to 10°X10° maybe feasible)</a:t>
            </a:r>
            <a:endParaRPr lang="en-US" sz="16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800"/>
            <a:ext cx="70739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Hurricane Katrina Context, for Example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1660359" y="1130970"/>
            <a:ext cx="5489979" cy="5470358"/>
            <a:chOff x="1772654" y="1227223"/>
            <a:chExt cx="5489979" cy="5470358"/>
          </a:xfrm>
        </p:grpSpPr>
        <p:grpSp>
          <p:nvGrpSpPr>
            <p:cNvPr id="78" name="Group 77"/>
            <p:cNvGrpSpPr/>
            <p:nvPr/>
          </p:nvGrpSpPr>
          <p:grpSpPr>
            <a:xfrm>
              <a:off x="1772654" y="1227223"/>
              <a:ext cx="5489979" cy="5470358"/>
              <a:chOff x="-509244" y="1241917"/>
              <a:chExt cx="5822771" cy="5752441"/>
            </a:xfrm>
          </p:grpSpPr>
          <p:pic>
            <p:nvPicPr>
              <p:cNvPr id="2051" name="Picture 3" descr="\\aerodata\USERS1$\cgrund\My Documents\Conferences\Space Wind Lidar WG\10-02 WLWG\Katrina pictur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20842" y="1419462"/>
                <a:ext cx="5541645" cy="55748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-509244" y="1241917"/>
                <a:ext cx="5822771" cy="5134249"/>
                <a:chOff x="-228508" y="1394316"/>
                <a:chExt cx="5822771" cy="5134249"/>
              </a:xfrm>
            </p:grpSpPr>
            <p:sp>
              <p:nvSpPr>
                <p:cNvPr id="10" name="Rectangle 9"/>
                <p:cNvSpPr/>
                <p:nvPr/>
              </p:nvSpPr>
              <p:spPr bwMode="auto">
                <a:xfrm rot="2885014">
                  <a:off x="-228508" y="139431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 rot="2885014">
                  <a:off x="1050563" y="1767152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 rot="2885014">
                  <a:off x="280399" y="206650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 rot="2885014">
                  <a:off x="2041163" y="208011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 rot="2885014">
                  <a:off x="1377135" y="236314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 rot="2885014">
                  <a:off x="647792" y="264617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 rot="2885014">
                  <a:off x="2890249" y="234953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 rot="2885014">
                  <a:off x="3605985" y="258358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 rot="2885014">
                  <a:off x="4264571" y="281762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 rot="2885014">
                  <a:off x="4857843" y="300268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 rot="2885014">
                  <a:off x="5410292" y="320406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 rot="2885014">
                  <a:off x="892721" y="320950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 rot="2885014">
                  <a:off x="1608455" y="292920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 rot="2885014">
                  <a:off x="2275206" y="2648894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 rot="2885014">
                  <a:off x="3031763" y="289110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 rot="2885014">
                  <a:off x="3714841" y="310881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 rot="2885014">
                  <a:off x="4316279" y="331836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 rot="2885014">
                  <a:off x="4901385" y="351158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 rot="2885014">
                  <a:off x="5445672" y="3696644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 rot="2885014">
                  <a:off x="1785349" y="345715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 rot="2885014">
                  <a:off x="2427606" y="318501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 rot="2885014">
                  <a:off x="3135178" y="341089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 rot="2885014">
                  <a:off x="3785599" y="362860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 rot="2885014">
                  <a:off x="4387034" y="3821830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 rot="2885014">
                  <a:off x="4931321" y="399055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 rot="2885014">
                  <a:off x="5459278" y="417561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 rot="2885014">
                  <a:off x="5309599" y="6393580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 rot="2885014">
                  <a:off x="4942207" y="447497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 rot="2885014">
                  <a:off x="5445671" y="4660030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 rot="2885014">
                  <a:off x="4928599" y="493489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 rot="2885014">
                  <a:off x="4403364" y="429535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 rot="2885014">
                  <a:off x="3820978" y="409669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 rot="2885014">
                  <a:off x="3238592" y="390619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 rot="2885014">
                  <a:off x="2550071" y="3691202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 rot="2885014">
                  <a:off x="1208406" y="4243652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 rot="2885014">
                  <a:off x="1303656" y="4714459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 rot="2885014">
                  <a:off x="1349921" y="5193430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 rot="2885014">
                  <a:off x="2065657" y="537848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 rot="2885014">
                  <a:off x="2046607" y="491040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 rot="2885014">
                  <a:off x="1994900" y="445864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 rot="2885014">
                  <a:off x="1886043" y="3974230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 rot="2885014">
                  <a:off x="2626271" y="418378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 rot="2885014">
                  <a:off x="2688863" y="4662752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 rot="2885014">
                  <a:off x="1061450" y="37211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 rot="2885014">
                  <a:off x="3891735" y="504919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 rot="2885014">
                  <a:off x="3301185" y="485869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 rot="2885014">
                  <a:off x="3273972" y="44069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 rot="2885014">
                  <a:off x="3850914" y="4608322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 rot="2885014">
                  <a:off x="4436020" y="476888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 rot="2885014">
                  <a:off x="4400641" y="52070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 rot="2885014">
                  <a:off x="4406085" y="564518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 rot="2885014">
                  <a:off x="4362543" y="60833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 rot="2885014">
                  <a:off x="4923157" y="537848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 rot="2885014">
                  <a:off x="4871449" y="5800308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 rot="2885014">
                  <a:off x="4844236" y="623029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 rot="2885014">
                  <a:off x="5429342" y="50927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 rot="2885014">
                  <a:off x="5393963" y="553905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 rot="2885014">
                  <a:off x="5350421" y="598536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 rot="2885014">
                  <a:off x="2718799" y="5117231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 rot="2885014">
                  <a:off x="2699750" y="5547215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 rot="2885014">
                  <a:off x="3309350" y="574043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 rot="2885014">
                  <a:off x="3314792" y="5313173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 rot="2885014">
                  <a:off x="3867241" y="5473736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 rot="2885014">
                  <a:off x="3840027" y="5911887"/>
                  <a:ext cx="134985" cy="134985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80" name="Straight Arrow Connector 79"/>
            <p:cNvCxnSpPr/>
            <p:nvPr/>
          </p:nvCxnSpPr>
          <p:spPr bwMode="auto">
            <a:xfrm rot="5400000" flipH="1" flipV="1">
              <a:off x="3870161" y="4311318"/>
              <a:ext cx="1251283" cy="1050756"/>
            </a:xfrm>
            <a:prstGeom prst="straightConnector1">
              <a:avLst/>
            </a:prstGeom>
            <a:noFill/>
            <a:ln w="222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2494547" y="5382127"/>
              <a:ext cx="2162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Eye-wall winds?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9798768">
              <a:off x="5165558" y="5863391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Inflow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352660">
              <a:off x="5892255" y="1925052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Shear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679939" y="22860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Steering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3246917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147638"/>
            <a:ext cx="6861175" cy="8826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Space-based </a:t>
            </a:r>
            <a:r>
              <a:rPr lang="en-US" sz="2000" dirty="0" err="1" smtClean="0"/>
              <a:t>OAWL</a:t>
            </a:r>
            <a:r>
              <a:rPr lang="en-US" sz="2000" dirty="0" smtClean="0"/>
              <a:t> </a:t>
            </a:r>
            <a:r>
              <a:rPr lang="en-US" sz="2000" dirty="0"/>
              <a:t>Radiometric Performance Model –</a:t>
            </a:r>
            <a:br>
              <a:rPr lang="en-US" sz="2000" dirty="0"/>
            </a:br>
            <a:r>
              <a:rPr lang="en-US" sz="2000" dirty="0"/>
              <a:t>Model Parameters </a:t>
            </a:r>
            <a:r>
              <a:rPr lang="en-US" sz="2000" dirty="0" smtClean="0"/>
              <a:t>Employ </a:t>
            </a:r>
            <a:r>
              <a:rPr lang="en-US" sz="2000" dirty="0"/>
              <a:t>Realistic Components and Atmosphere</a:t>
            </a:r>
          </a:p>
        </p:txBody>
      </p:sp>
      <p:sp>
        <p:nvSpPr>
          <p:cNvPr id="2948099" name="Text Box 3"/>
          <p:cNvSpPr txBox="1">
            <a:spLocks noChangeArrowheads="1"/>
          </p:cNvSpPr>
          <p:nvPr/>
        </p:nvSpPr>
        <p:spPr bwMode="auto">
          <a:xfrm>
            <a:off x="251205" y="1577584"/>
            <a:ext cx="3878663" cy="38164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2763" lvl="3" indent="573088"/>
            <a:r>
              <a:rPr lang="en-US" sz="1400" i="1" u="sng" dirty="0" smtClean="0"/>
              <a:t>GEO Parameters</a:t>
            </a:r>
            <a:endParaRPr lang="en-US" sz="1400" i="1" u="sng" dirty="0"/>
          </a:p>
          <a:p>
            <a:pPr lvl="3"/>
            <a:endParaRPr lang="en-US" sz="1200" i="1" dirty="0"/>
          </a:p>
          <a:p>
            <a:pPr>
              <a:lnSpc>
                <a:spcPct val="120000"/>
              </a:lnSpc>
            </a:pPr>
            <a:r>
              <a:rPr lang="en-US" sz="1200" dirty="0"/>
              <a:t>Wavelength	          	355 </a:t>
            </a:r>
            <a:r>
              <a:rPr lang="en-US" sz="1200" dirty="0" smtClean="0"/>
              <a:t>nm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Pulse Energy	</a:t>
            </a:r>
            <a:r>
              <a:rPr lang="en-US" sz="1200" dirty="0" smtClean="0"/>
              <a:t>1J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Pulse rate	          	</a:t>
            </a:r>
            <a:r>
              <a:rPr lang="en-US" sz="1200" dirty="0" smtClean="0"/>
              <a:t>100 Hz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Receiver diameter	</a:t>
            </a:r>
            <a:r>
              <a:rPr lang="en-US" sz="1200" dirty="0" smtClean="0"/>
              <a:t>3m, 0.5m (scenario)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Averaging/update time	</a:t>
            </a:r>
            <a:r>
              <a:rPr lang="en-US" sz="1200" dirty="0" smtClean="0"/>
              <a:t>20 min, 1 Hr (scenario)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LOS angle with vertical   </a:t>
            </a:r>
            <a:r>
              <a:rPr lang="en-US" sz="1200" dirty="0" smtClean="0"/>
              <a:t> Lat/Lon dependent            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 smtClean="0"/>
              <a:t>Horizontal resolution	37.5km, 75km  (scenario)    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System transmission       </a:t>
            </a:r>
            <a:r>
              <a:rPr lang="en-US" sz="1200" dirty="0" smtClean="0"/>
              <a:t>0.35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 smtClean="0"/>
              <a:t>Background </a:t>
            </a:r>
            <a:r>
              <a:rPr lang="en-US" sz="1200" dirty="0"/>
              <a:t>bandwidth   </a:t>
            </a:r>
            <a:r>
              <a:rPr lang="en-US" sz="1200" dirty="0" smtClean="0"/>
              <a:t>35 pm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 smtClean="0"/>
              <a:t>Vertical </a:t>
            </a:r>
            <a:r>
              <a:rPr lang="en-US" sz="1200" dirty="0"/>
              <a:t>resolution	0-2 km,  </a:t>
            </a:r>
            <a:r>
              <a:rPr lang="en-US" sz="1200" dirty="0" smtClean="0"/>
              <a:t>250m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		2-12 km, </a:t>
            </a:r>
            <a:r>
              <a:rPr lang="en-US" sz="1200" dirty="0" smtClean="0"/>
              <a:t>1km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		</a:t>
            </a:r>
            <a:r>
              <a:rPr lang="en-US" sz="1200" dirty="0" smtClean="0"/>
              <a:t>12-20 </a:t>
            </a:r>
            <a:r>
              <a:rPr lang="en-US" sz="1200" dirty="0"/>
              <a:t>km, </a:t>
            </a:r>
            <a:r>
              <a:rPr lang="en-US" sz="1200" dirty="0" smtClean="0"/>
              <a:t>2 </a:t>
            </a:r>
            <a:r>
              <a:rPr lang="en-US" sz="1200" dirty="0"/>
              <a:t>km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Phenomenology      	</a:t>
            </a:r>
            <a:r>
              <a:rPr lang="en-US" sz="1200" dirty="0" err="1"/>
              <a:t>CALIPSO</a:t>
            </a:r>
            <a:r>
              <a:rPr lang="en-US" sz="1200" dirty="0"/>
              <a:t> </a:t>
            </a:r>
            <a:r>
              <a:rPr lang="en-US" sz="1200" dirty="0" smtClean="0"/>
              <a:t>model (right)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Wind backscatter	</a:t>
            </a:r>
            <a:r>
              <a:rPr lang="en-US" sz="1200" i="1" dirty="0" smtClean="0"/>
              <a:t>aerosol only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Extinction		aerosol + molecular</a:t>
            </a:r>
            <a:endParaRPr lang="en-US" sz="1200" dirty="0"/>
          </a:p>
        </p:txBody>
      </p:sp>
      <p:sp>
        <p:nvSpPr>
          <p:cNvPr id="2948100" name="Rectangle 4"/>
          <p:cNvSpPr>
            <a:spLocks noChangeArrowheads="1"/>
          </p:cNvSpPr>
          <p:nvPr/>
        </p:nvSpPr>
        <p:spPr bwMode="auto">
          <a:xfrm>
            <a:off x="4672480" y="5576277"/>
            <a:ext cx="435093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ymbol" pitchFamily="18" charset="2"/>
              </a:rPr>
              <a:t>l</a:t>
            </a:r>
            <a:r>
              <a:rPr lang="en-US" sz="1400" dirty="0"/>
              <a:t>-scaled validated </a:t>
            </a:r>
            <a:r>
              <a:rPr lang="en-US" sz="1400" dirty="0" err="1"/>
              <a:t>CALIPSO</a:t>
            </a:r>
            <a:r>
              <a:rPr lang="en-US" sz="1400" dirty="0"/>
              <a:t> Backscatter model used. (</a:t>
            </a:r>
            <a:r>
              <a:rPr lang="en-US" sz="1400" dirty="0">
                <a:latin typeface="Symbol" pitchFamily="18" charset="2"/>
              </a:rPr>
              <a:t>l</a:t>
            </a:r>
            <a:r>
              <a:rPr lang="en-US" sz="1400" baseline="30000" dirty="0"/>
              <a:t>-4</a:t>
            </a:r>
            <a:r>
              <a:rPr lang="en-US" sz="1400" dirty="0"/>
              <a:t> molecular, </a:t>
            </a:r>
            <a:r>
              <a:rPr lang="en-US" sz="1400" dirty="0">
                <a:latin typeface="Symbol" pitchFamily="18" charset="2"/>
              </a:rPr>
              <a:t>l</a:t>
            </a:r>
            <a:r>
              <a:rPr lang="en-US" sz="1400" baseline="30000" dirty="0"/>
              <a:t>-1.2</a:t>
            </a:r>
            <a:r>
              <a:rPr lang="en-US" sz="1400" dirty="0"/>
              <a:t> aerosol</a:t>
            </a:r>
            <a:r>
              <a:rPr lang="en-US" sz="1400" dirty="0" smtClean="0"/>
              <a:t>)</a:t>
            </a:r>
          </a:p>
          <a:p>
            <a:pPr algn="ctr">
              <a:lnSpc>
                <a:spcPct val="70000"/>
              </a:lnSpc>
            </a:pPr>
            <a:endParaRPr lang="en-US" sz="1400" dirty="0"/>
          </a:p>
        </p:txBody>
      </p:sp>
      <p:sp>
        <p:nvSpPr>
          <p:cNvPr id="2948101" name="Text Box 5"/>
          <p:cNvSpPr txBox="1">
            <a:spLocks noChangeArrowheads="1"/>
          </p:cNvSpPr>
          <p:nvPr/>
        </p:nvSpPr>
        <p:spPr bwMode="auto">
          <a:xfrm>
            <a:off x="2863850" y="6583363"/>
            <a:ext cx="2462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Ball Aerospace &amp; Technologies</a:t>
            </a:r>
          </a:p>
        </p:txBody>
      </p:sp>
      <p:grpSp>
        <p:nvGrpSpPr>
          <p:cNvPr id="2948102" name="Group 6"/>
          <p:cNvGrpSpPr>
            <a:grpSpLocks/>
          </p:cNvGrpSpPr>
          <p:nvPr/>
        </p:nvGrpSpPr>
        <p:grpSpPr bwMode="auto">
          <a:xfrm>
            <a:off x="4583469" y="1265238"/>
            <a:ext cx="4297362" cy="4086225"/>
            <a:chOff x="3053" y="803"/>
            <a:chExt cx="2707" cy="2574"/>
          </a:xfrm>
        </p:grpSpPr>
        <p:pic>
          <p:nvPicPr>
            <p:cNvPr id="29481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3" y="803"/>
              <a:ext cx="2707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48104" name="Text Box 8"/>
            <p:cNvSpPr txBox="1">
              <a:spLocks noChangeArrowheads="1"/>
            </p:cNvSpPr>
            <p:nvPr/>
          </p:nvSpPr>
          <p:spPr bwMode="auto">
            <a:xfrm>
              <a:off x="3220" y="3185"/>
              <a:ext cx="241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Volume backscatter cross section at 355 nm (m</a:t>
              </a:r>
              <a:r>
                <a:rPr lang="en-US" sz="1400" baseline="30000">
                  <a:latin typeface="Arial Narrow" pitchFamily="34" charset="0"/>
                </a:rPr>
                <a:t>-1</a:t>
              </a:r>
              <a:r>
                <a:rPr lang="en-US" sz="1400">
                  <a:latin typeface="Arial Narrow" pitchFamily="34" charset="0"/>
                </a:rPr>
                <a:t>sr</a:t>
              </a:r>
              <a:r>
                <a:rPr lang="en-US" sz="1400" baseline="30000">
                  <a:latin typeface="Arial Narrow" pitchFamily="34" charset="0"/>
                </a:rPr>
                <a:t>-1</a:t>
              </a:r>
              <a:r>
                <a:rPr lang="en-US" sz="1400">
                  <a:latin typeface="Arial Narrow" pitchFamily="34" charset="0"/>
                </a:rPr>
                <a:t>)</a:t>
              </a:r>
            </a:p>
          </p:txBody>
        </p:sp>
        <p:sp>
          <p:nvSpPr>
            <p:cNvPr id="2948105" name="Text Box 9"/>
            <p:cNvSpPr txBox="1">
              <a:spLocks noChangeArrowheads="1"/>
            </p:cNvSpPr>
            <p:nvPr/>
          </p:nvSpPr>
          <p:spPr bwMode="auto">
            <a:xfrm rot="16200000">
              <a:off x="2810" y="1969"/>
              <a:ext cx="798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>
              <a:spAutoFit/>
            </a:bodyPr>
            <a:lstStyle/>
            <a:p>
              <a:r>
                <a:rPr lang="en-US" sz="1400"/>
                <a:t>Altitude (km)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06-17 Space Wind Lidar WG as presented">
  <a:themeElements>
    <a:clrScheme name="1_2007 Presentation Template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2007 Presentatio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7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2009-06-17 Space Wind Lidar WG as presented</Template>
  <TotalTime>8196</TotalTime>
  <Words>1945</Words>
  <Application>Microsoft Office PowerPoint</Application>
  <PresentationFormat>On-screen Show (4:3)</PresentationFormat>
  <Paragraphs>385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2009-06-17 Space Wind Lidar WG as presented</vt:lpstr>
      <vt:lpstr>Slide 1</vt:lpstr>
      <vt:lpstr>Executive Summary</vt:lpstr>
      <vt:lpstr>Why Winds from GEO?  Isn’t LEO Hard Enough?</vt:lpstr>
      <vt:lpstr>Imaging, Photon Counting Lidar Doppler Wind Profiling A DWL Measurement Paradigm Shift </vt:lpstr>
      <vt:lpstr>GEO-OAWL Hardware Components –  Confluence of Multiple Recent Technology Developments</vt:lpstr>
      <vt:lpstr>GEO-OAWL Wind Performance Model Components</vt:lpstr>
      <vt:lpstr>Typical Simultaneous Wind Measurement Domains</vt:lpstr>
      <vt:lpstr>Hurricane Katrina Context, for Example</vt:lpstr>
      <vt:lpstr>Space-based OAWL Radiometric Performance Model – Model Parameters Employ Realistic Components and Atmosphere</vt:lpstr>
      <vt:lpstr>Full Mission 3m Telescope  Scenario Predictions</vt:lpstr>
      <vt:lpstr>Proof of Concept  Mission Scenario Predictions </vt:lpstr>
      <vt:lpstr>Effect of Daytime Background Light – Full Mission &lt;2 km Altitude, 250m altitude resolution </vt:lpstr>
      <vt:lpstr>Effect of Daytime Background Light – POC Mission &lt;2 km Altitude, 250m altitude resolution </vt:lpstr>
      <vt:lpstr>GEO Wind Lidar Characteristics</vt:lpstr>
      <vt:lpstr>Potential Winds+  Missions</vt:lpstr>
      <vt:lpstr>Next Steps</vt:lpstr>
      <vt:lpstr>Conclusions</vt:lpstr>
      <vt:lpstr>Slide 18</vt:lpstr>
      <vt:lpstr>Geometry: interesting insights</vt:lpstr>
      <vt:lpstr>OAWL – LEO Space-based Performance:  Daytime, OPD 1m, aerosol backscatter component, cloud free LOS</vt:lpstr>
    </vt:vector>
  </TitlesOfParts>
  <Manager/>
  <Company>Ball Aerospace &amp; Technologies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Ball Aerospace &amp; Technologies Corp.</dc:creator>
  <dc:description/>
  <cp:lastModifiedBy>Ball Aerospace &amp; Technologies Corp.</cp:lastModifiedBy>
  <cp:revision>112</cp:revision>
  <dcterms:created xsi:type="dcterms:W3CDTF">2010-01-18T23:31:26Z</dcterms:created>
  <dcterms:modified xsi:type="dcterms:W3CDTF">2010-02-03T05:10:35Z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Operation">
    <vt:lpwstr>SavedAs</vt:lpwstr>
  </property>
</Properties>
</file>