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83" r:id="rId5"/>
    <p:sldId id="261" r:id="rId6"/>
    <p:sldId id="262" r:id="rId7"/>
    <p:sldId id="263" r:id="rId8"/>
    <p:sldId id="264" r:id="rId9"/>
    <p:sldId id="265" r:id="rId10"/>
    <p:sldId id="267" r:id="rId11"/>
    <p:sldId id="280" r:id="rId12"/>
    <p:sldId id="281" r:id="rId13"/>
    <p:sldId id="269" r:id="rId14"/>
    <p:sldId id="270" r:id="rId15"/>
    <p:sldId id="273" r:id="rId16"/>
    <p:sldId id="274" r:id="rId17"/>
    <p:sldId id="275" r:id="rId18"/>
    <p:sldId id="276" r:id="rId19"/>
    <p:sldId id="278" r:id="rId20"/>
    <p:sldId id="284" r:id="rId21"/>
    <p:sldId id="282" r:id="rId22"/>
    <p:sldId id="27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9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hardesty\My%20Documents\Presentations\ISTP%202009\ISTP%20talk\Flux%20spreadsheet_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hardesty\My%20Documents\Presentations\ISTP%202009\ISTP%20talk\Flux%20spreadsheet_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autoTitleDeleted val="1"/>
    <c:plotArea>
      <c:layout/>
      <c:scatterChart>
        <c:scatterStyle val="lineMarker"/>
        <c:ser>
          <c:idx val="0"/>
          <c:order val="0"/>
          <c:tx>
            <c:v>Meridional flux</c:v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0066"/>
              </a:solidFill>
            </c:spPr>
          </c:marker>
          <c:xVal>
            <c:numRef>
              <c:f>Sheet1!$F$17:$AJ$17</c:f>
              <c:numCache>
                <c:formatCode>General</c:formatCode>
                <c:ptCount val="31"/>
                <c:pt idx="0">
                  <c:v>393.79596399999969</c:v>
                </c:pt>
                <c:pt idx="2">
                  <c:v>376.42092799999955</c:v>
                </c:pt>
                <c:pt idx="4">
                  <c:v>335.95800000000003</c:v>
                </c:pt>
                <c:pt idx="6">
                  <c:v>333.00590400000004</c:v>
                </c:pt>
                <c:pt idx="8">
                  <c:v>381.44486400000034</c:v>
                </c:pt>
                <c:pt idx="10">
                  <c:v>331.09638799999948</c:v>
                </c:pt>
                <c:pt idx="12">
                  <c:v>281.22041599999955</c:v>
                </c:pt>
                <c:pt idx="14">
                  <c:v>257.9504</c:v>
                </c:pt>
                <c:pt idx="16">
                  <c:v>282.33081599999969</c:v>
                </c:pt>
                <c:pt idx="18">
                  <c:v>280.39156799999955</c:v>
                </c:pt>
                <c:pt idx="20">
                  <c:v>276.14065600000032</c:v>
                </c:pt>
                <c:pt idx="22">
                  <c:v>185.03254000000001</c:v>
                </c:pt>
                <c:pt idx="24">
                  <c:v>112.44072000000011</c:v>
                </c:pt>
                <c:pt idx="26">
                  <c:v>89.331948000000011</c:v>
                </c:pt>
                <c:pt idx="28">
                  <c:v>75.146752799999959</c:v>
                </c:pt>
                <c:pt idx="30">
                  <c:v>22.365611999999974</c:v>
                </c:pt>
              </c:numCache>
            </c:numRef>
          </c:xVal>
          <c:yVal>
            <c:numRef>
              <c:f>Sheet1!$F$13:$AJ$13</c:f>
              <c:numCache>
                <c:formatCode>General</c:formatCode>
                <c:ptCount val="31"/>
                <c:pt idx="0">
                  <c:v>2830</c:v>
                </c:pt>
                <c:pt idx="2">
                  <c:v>2740</c:v>
                </c:pt>
                <c:pt idx="4">
                  <c:v>2650</c:v>
                </c:pt>
                <c:pt idx="6">
                  <c:v>2560</c:v>
                </c:pt>
                <c:pt idx="8">
                  <c:v>2470</c:v>
                </c:pt>
                <c:pt idx="10">
                  <c:v>2380</c:v>
                </c:pt>
                <c:pt idx="12">
                  <c:v>2290</c:v>
                </c:pt>
                <c:pt idx="14">
                  <c:v>2200</c:v>
                </c:pt>
                <c:pt idx="16">
                  <c:v>2110</c:v>
                </c:pt>
                <c:pt idx="18">
                  <c:v>2020</c:v>
                </c:pt>
                <c:pt idx="20">
                  <c:v>1930</c:v>
                </c:pt>
                <c:pt idx="22">
                  <c:v>1840</c:v>
                </c:pt>
                <c:pt idx="24">
                  <c:v>1750</c:v>
                </c:pt>
                <c:pt idx="26">
                  <c:v>1660</c:v>
                </c:pt>
                <c:pt idx="28">
                  <c:v>1570</c:v>
                </c:pt>
                <c:pt idx="30">
                  <c:v>1480</c:v>
                </c:pt>
              </c:numCache>
            </c:numRef>
          </c:yVal>
        </c:ser>
        <c:axId val="64388096"/>
        <c:axId val="69430656"/>
      </c:scatterChart>
      <c:valAx>
        <c:axId val="64388096"/>
        <c:scaling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Transverse Ozone </a:t>
                </a:r>
                <a:r>
                  <a:rPr lang="en-US" dirty="0"/>
                  <a:t>flux (ppb m s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</c:title>
        <c:numFmt formatCode="General" sourceLinked="1"/>
        <c:tickLblPos val="nextTo"/>
        <c:crossAx val="69430656"/>
        <c:crosses val="autoZero"/>
        <c:crossBetween val="midCat"/>
      </c:valAx>
      <c:valAx>
        <c:axId val="69430656"/>
        <c:scaling>
          <c:orientation val="minMax"/>
          <c:min val="1400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Altitude (m ASL)</a:t>
                </a:r>
              </a:p>
            </c:rich>
          </c:tx>
          <c:layout/>
        </c:title>
        <c:numFmt formatCode="General" sourceLinked="1"/>
        <c:tickLblPos val="nextTo"/>
        <c:crossAx val="6438809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scatterChart>
        <c:scatterStyle val="lineMarker"/>
        <c:ser>
          <c:idx val="0"/>
          <c:order val="0"/>
          <c:tx>
            <c:v>Wind Profiler 15:00</c:v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Sheet1!$O$23:$O$39</c:f>
              <c:numCache>
                <c:formatCode>General</c:formatCode>
                <c:ptCount val="17"/>
                <c:pt idx="0">
                  <c:v>-1.3284858368635337</c:v>
                </c:pt>
                <c:pt idx="1">
                  <c:v>7.8535828967775639E-2</c:v>
                </c:pt>
                <c:pt idx="2">
                  <c:v>1.5787961751253772</c:v>
                </c:pt>
                <c:pt idx="3">
                  <c:v>0.65809445438779746</c:v>
                </c:pt>
                <c:pt idx="4">
                  <c:v>2.8471565015306042</c:v>
                </c:pt>
                <c:pt idx="5">
                  <c:v>3.28549943824587</c:v>
                </c:pt>
                <c:pt idx="6">
                  <c:v>3.6802183349737172</c:v>
                </c:pt>
                <c:pt idx="7">
                  <c:v>3.2802951449525399</c:v>
                </c:pt>
                <c:pt idx="8">
                  <c:v>3.4672473158695771</c:v>
                </c:pt>
                <c:pt idx="9">
                  <c:v>4.4763727424487518</c:v>
                </c:pt>
                <c:pt idx="10">
                  <c:v>4.9454938847348089</c:v>
                </c:pt>
                <c:pt idx="11">
                  <c:v>5.4091846272187754</c:v>
                </c:pt>
                <c:pt idx="12">
                  <c:v>5.8273612095113085</c:v>
                </c:pt>
                <c:pt idx="13">
                  <c:v>5.9261300435708284</c:v>
                </c:pt>
                <c:pt idx="14">
                  <c:v>6.5282794340610826</c:v>
                </c:pt>
                <c:pt idx="15">
                  <c:v>6.5980109386767678</c:v>
                </c:pt>
                <c:pt idx="16">
                  <c:v>5.1922295855740153</c:v>
                </c:pt>
              </c:numCache>
            </c:numRef>
          </c:xVal>
          <c:yVal>
            <c:numRef>
              <c:f>Sheet1!$P$23:$P$39</c:f>
              <c:numCache>
                <c:formatCode>General</c:formatCode>
                <c:ptCount val="17"/>
                <c:pt idx="0">
                  <c:v>1694</c:v>
                </c:pt>
                <c:pt idx="1">
                  <c:v>1791</c:v>
                </c:pt>
                <c:pt idx="2">
                  <c:v>1888</c:v>
                </c:pt>
                <c:pt idx="3">
                  <c:v>1985</c:v>
                </c:pt>
                <c:pt idx="4">
                  <c:v>2083</c:v>
                </c:pt>
                <c:pt idx="5">
                  <c:v>2180</c:v>
                </c:pt>
                <c:pt idx="6">
                  <c:v>2277</c:v>
                </c:pt>
                <c:pt idx="7">
                  <c:v>2374</c:v>
                </c:pt>
                <c:pt idx="8">
                  <c:v>2472</c:v>
                </c:pt>
                <c:pt idx="9">
                  <c:v>2569</c:v>
                </c:pt>
                <c:pt idx="10">
                  <c:v>2666</c:v>
                </c:pt>
                <c:pt idx="11">
                  <c:v>2764</c:v>
                </c:pt>
                <c:pt idx="12">
                  <c:v>2861</c:v>
                </c:pt>
                <c:pt idx="13">
                  <c:v>2958</c:v>
                </c:pt>
                <c:pt idx="14">
                  <c:v>3055</c:v>
                </c:pt>
                <c:pt idx="15">
                  <c:v>3153</c:v>
                </c:pt>
                <c:pt idx="16">
                  <c:v>3250</c:v>
                </c:pt>
              </c:numCache>
            </c:numRef>
          </c:yVal>
        </c:ser>
        <c:ser>
          <c:idx val="1"/>
          <c:order val="1"/>
          <c:tx>
            <c:v>Halo Lidar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Sheet1!$C$8:$AQ$8</c:f>
              <c:numCache>
                <c:formatCode>General</c:formatCode>
                <c:ptCount val="41"/>
                <c:pt idx="1">
                  <c:v>4.0339999999999998</c:v>
                </c:pt>
                <c:pt idx="2">
                  <c:v>4.2160000000000002</c:v>
                </c:pt>
                <c:pt idx="3">
                  <c:v>4.6239999999999934</c:v>
                </c:pt>
                <c:pt idx="4">
                  <c:v>4.6239999999999934</c:v>
                </c:pt>
                <c:pt idx="5">
                  <c:v>5.35</c:v>
                </c:pt>
                <c:pt idx="6">
                  <c:v>5.4420000000000002</c:v>
                </c:pt>
                <c:pt idx="7">
                  <c:v>5.7139999999999995</c:v>
                </c:pt>
                <c:pt idx="8">
                  <c:v>5.9859999999999998</c:v>
                </c:pt>
                <c:pt idx="9">
                  <c:v>6.3039999999999985</c:v>
                </c:pt>
                <c:pt idx="10">
                  <c:v>5.9859999999999998</c:v>
                </c:pt>
                <c:pt idx="11">
                  <c:v>5.8939999999999975</c:v>
                </c:pt>
                <c:pt idx="12">
                  <c:v>5.8039999999999985</c:v>
                </c:pt>
                <c:pt idx="13">
                  <c:v>5.5780000000000003</c:v>
                </c:pt>
                <c:pt idx="14">
                  <c:v>5.85</c:v>
                </c:pt>
                <c:pt idx="15">
                  <c:v>6.2119999999999997</c:v>
                </c:pt>
                <c:pt idx="16">
                  <c:v>5.9859999999999998</c:v>
                </c:pt>
                <c:pt idx="17">
                  <c:v>5.1679999999999922</c:v>
                </c:pt>
                <c:pt idx="18">
                  <c:v>5.0780000000000003</c:v>
                </c:pt>
                <c:pt idx="19">
                  <c:v>5.1239999999999934</c:v>
                </c:pt>
                <c:pt idx="20">
                  <c:v>5.26</c:v>
                </c:pt>
                <c:pt idx="21">
                  <c:v>5.032</c:v>
                </c:pt>
                <c:pt idx="22">
                  <c:v>5.4859999999999998</c:v>
                </c:pt>
                <c:pt idx="23">
                  <c:v>4.9880000000000004</c:v>
                </c:pt>
                <c:pt idx="24">
                  <c:v>4.3519999999999985</c:v>
                </c:pt>
                <c:pt idx="25">
                  <c:v>5.032</c:v>
                </c:pt>
                <c:pt idx="26">
                  <c:v>5.1679999999999922</c:v>
                </c:pt>
                <c:pt idx="27">
                  <c:v>4.5339999999999998</c:v>
                </c:pt>
                <c:pt idx="28">
                  <c:v>4.5339999999999998</c:v>
                </c:pt>
                <c:pt idx="29">
                  <c:v>4.2160000000000002</c:v>
                </c:pt>
                <c:pt idx="30">
                  <c:v>5.4420000000000002</c:v>
                </c:pt>
                <c:pt idx="31">
                  <c:v>3.9899999999999998</c:v>
                </c:pt>
                <c:pt idx="32">
                  <c:v>4.08</c:v>
                </c:pt>
                <c:pt idx="33">
                  <c:v>1.4025999999999983</c:v>
                </c:pt>
                <c:pt idx="34">
                  <c:v>0.40440000000000031</c:v>
                </c:pt>
                <c:pt idx="35">
                  <c:v>1.1304000000000001</c:v>
                </c:pt>
                <c:pt idx="36">
                  <c:v>0.76740000000000064</c:v>
                </c:pt>
                <c:pt idx="37">
                  <c:v>0.63120000000000065</c:v>
                </c:pt>
                <c:pt idx="38">
                  <c:v>0.90359999999999996</c:v>
                </c:pt>
                <c:pt idx="39">
                  <c:v>1.1304000000000001</c:v>
                </c:pt>
                <c:pt idx="40">
                  <c:v>1.3120000000000001</c:v>
                </c:pt>
              </c:numCache>
            </c:numRef>
          </c:xVal>
          <c:yVal>
            <c:numRef>
              <c:f>Sheet1!$C$6:$AQ$6</c:f>
              <c:numCache>
                <c:formatCode>General</c:formatCode>
                <c:ptCount val="41"/>
                <c:pt idx="0">
                  <c:v>3200</c:v>
                </c:pt>
                <c:pt idx="1">
                  <c:v>3150</c:v>
                </c:pt>
                <c:pt idx="2">
                  <c:v>3100</c:v>
                </c:pt>
                <c:pt idx="3">
                  <c:v>3050</c:v>
                </c:pt>
                <c:pt idx="4">
                  <c:v>3000</c:v>
                </c:pt>
                <c:pt idx="5">
                  <c:v>2950</c:v>
                </c:pt>
                <c:pt idx="6">
                  <c:v>2900</c:v>
                </c:pt>
                <c:pt idx="7">
                  <c:v>2850</c:v>
                </c:pt>
                <c:pt idx="8">
                  <c:v>2800</c:v>
                </c:pt>
                <c:pt idx="9">
                  <c:v>2750</c:v>
                </c:pt>
                <c:pt idx="10">
                  <c:v>2700</c:v>
                </c:pt>
                <c:pt idx="11">
                  <c:v>2650</c:v>
                </c:pt>
                <c:pt idx="12">
                  <c:v>2600</c:v>
                </c:pt>
                <c:pt idx="13">
                  <c:v>2550</c:v>
                </c:pt>
                <c:pt idx="14">
                  <c:v>2500</c:v>
                </c:pt>
                <c:pt idx="15">
                  <c:v>2450</c:v>
                </c:pt>
                <c:pt idx="16">
                  <c:v>2400</c:v>
                </c:pt>
                <c:pt idx="17">
                  <c:v>2350</c:v>
                </c:pt>
                <c:pt idx="18">
                  <c:v>2300</c:v>
                </c:pt>
                <c:pt idx="19">
                  <c:v>2250</c:v>
                </c:pt>
                <c:pt idx="20">
                  <c:v>2200</c:v>
                </c:pt>
                <c:pt idx="21">
                  <c:v>2150</c:v>
                </c:pt>
                <c:pt idx="22">
                  <c:v>2100</c:v>
                </c:pt>
                <c:pt idx="23">
                  <c:v>2050</c:v>
                </c:pt>
                <c:pt idx="24">
                  <c:v>2000</c:v>
                </c:pt>
                <c:pt idx="25">
                  <c:v>1950</c:v>
                </c:pt>
                <c:pt idx="26">
                  <c:v>1900</c:v>
                </c:pt>
                <c:pt idx="27">
                  <c:v>1850</c:v>
                </c:pt>
                <c:pt idx="28">
                  <c:v>1800</c:v>
                </c:pt>
                <c:pt idx="29">
                  <c:v>1750</c:v>
                </c:pt>
                <c:pt idx="30">
                  <c:v>1700</c:v>
                </c:pt>
                <c:pt idx="31">
                  <c:v>1650</c:v>
                </c:pt>
                <c:pt idx="32">
                  <c:v>1600</c:v>
                </c:pt>
                <c:pt idx="33">
                  <c:v>1550</c:v>
                </c:pt>
                <c:pt idx="34">
                  <c:v>1500</c:v>
                </c:pt>
                <c:pt idx="35">
                  <c:v>1450</c:v>
                </c:pt>
                <c:pt idx="36">
                  <c:v>1400</c:v>
                </c:pt>
                <c:pt idx="37">
                  <c:v>1350</c:v>
                </c:pt>
                <c:pt idx="38">
                  <c:v>1300</c:v>
                </c:pt>
                <c:pt idx="39">
                  <c:v>1250</c:v>
                </c:pt>
                <c:pt idx="40">
                  <c:v>1200</c:v>
                </c:pt>
              </c:numCache>
            </c:numRef>
          </c:yVal>
        </c:ser>
        <c:ser>
          <c:idx val="2"/>
          <c:order val="2"/>
          <c:tx>
            <c:v>Wind profiler 16:00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</c:spPr>
          </c:marker>
          <c:xVal>
            <c:numRef>
              <c:f>Sheet1!$W$23:$W$38</c:f>
              <c:numCache>
                <c:formatCode>General</c:formatCode>
                <c:ptCount val="16"/>
                <c:pt idx="0">
                  <c:v>0.34180672134621487</c:v>
                </c:pt>
                <c:pt idx="1">
                  <c:v>0.87603300422529262</c:v>
                </c:pt>
                <c:pt idx="2">
                  <c:v>1.0245242482348857</c:v>
                </c:pt>
                <c:pt idx="3">
                  <c:v>1.4752685570843658</c:v>
                </c:pt>
                <c:pt idx="4">
                  <c:v>1.8850036656871778</c:v>
                </c:pt>
                <c:pt idx="5">
                  <c:v>1.9104936264211521</c:v>
                </c:pt>
                <c:pt idx="6">
                  <c:v>1.5450849718747381</c:v>
                </c:pt>
                <c:pt idx="7">
                  <c:v>1.130113158849696</c:v>
                </c:pt>
                <c:pt idx="8">
                  <c:v>1.0159009340721119</c:v>
                </c:pt>
                <c:pt idx="9">
                  <c:v>1.851772719051092</c:v>
                </c:pt>
                <c:pt idx="10">
                  <c:v>2.8368387129841977</c:v>
                </c:pt>
                <c:pt idx="11">
                  <c:v>3.3533388120356049</c:v>
                </c:pt>
                <c:pt idx="12">
                  <c:v>3.8971234842575946</c:v>
                </c:pt>
                <c:pt idx="13">
                  <c:v>4.0095293588476553</c:v>
                </c:pt>
                <c:pt idx="14">
                  <c:v>4.7223345781983364</c:v>
                </c:pt>
                <c:pt idx="15">
                  <c:v>4.7732002668121893</c:v>
                </c:pt>
              </c:numCache>
            </c:numRef>
          </c:xVal>
          <c:yVal>
            <c:numRef>
              <c:f>Sheet1!$V$23:$V$38</c:f>
              <c:numCache>
                <c:formatCode>General</c:formatCode>
                <c:ptCount val="16"/>
                <c:pt idx="0">
                  <c:v>1694</c:v>
                </c:pt>
                <c:pt idx="1">
                  <c:v>1791</c:v>
                </c:pt>
                <c:pt idx="2">
                  <c:v>1888</c:v>
                </c:pt>
                <c:pt idx="3">
                  <c:v>1985</c:v>
                </c:pt>
                <c:pt idx="4">
                  <c:v>2083</c:v>
                </c:pt>
                <c:pt idx="5">
                  <c:v>2180</c:v>
                </c:pt>
                <c:pt idx="6">
                  <c:v>2277</c:v>
                </c:pt>
                <c:pt idx="7">
                  <c:v>2374</c:v>
                </c:pt>
                <c:pt idx="8">
                  <c:v>2569</c:v>
                </c:pt>
                <c:pt idx="9">
                  <c:v>2666</c:v>
                </c:pt>
                <c:pt idx="10">
                  <c:v>2764</c:v>
                </c:pt>
                <c:pt idx="11">
                  <c:v>2861</c:v>
                </c:pt>
                <c:pt idx="12">
                  <c:v>2958</c:v>
                </c:pt>
                <c:pt idx="13">
                  <c:v>3055</c:v>
                </c:pt>
                <c:pt idx="14">
                  <c:v>3153</c:v>
                </c:pt>
                <c:pt idx="15">
                  <c:v>3250</c:v>
                </c:pt>
              </c:numCache>
            </c:numRef>
          </c:yVal>
        </c:ser>
        <c:axId val="69489408"/>
        <c:axId val="69491712"/>
      </c:scatterChart>
      <c:valAx>
        <c:axId val="69489408"/>
        <c:scaling>
          <c:orientation val="minMax"/>
          <c:max val="1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component (m s-</a:t>
                </a:r>
                <a:r>
                  <a:rPr lang="en-US" baseline="30000"/>
                  <a:t>1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9491712"/>
        <c:crosses val="autoZero"/>
        <c:crossBetween val="midCat"/>
      </c:valAx>
      <c:valAx>
        <c:axId val="69491712"/>
        <c:scaling>
          <c:orientation val="minMax"/>
          <c:min val="1000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Altitude (m ASL)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9489408"/>
        <c:crosses val="autoZero"/>
        <c:crossBetween val="midCat"/>
      </c:valAx>
    </c:plotArea>
    <c:legend>
      <c:legendPos val="r"/>
      <c:layout/>
      <c:overlay val="1"/>
      <c:spPr>
        <a:solidFill>
          <a:schemeClr val="bg1"/>
        </a:solidFill>
      </c:sp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F5D856-1629-4F4E-859E-FCE89651F049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F43122-86D2-4BA4-80BE-F116E72962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A8302-2129-408B-9962-473FDCBF70B2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8B704E-A69C-49AF-8762-7D686099072A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CE1FD-3391-4AB9-9FDA-46B21F4E94B1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ISTP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V="1">
            <a:off x="1539875" y="1219200"/>
            <a:ext cx="6400800" cy="0"/>
          </a:xfrm>
          <a:prstGeom prst="line">
            <a:avLst/>
          </a:prstGeom>
          <a:noFill/>
          <a:ln w="12699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546225" y="1295400"/>
            <a:ext cx="6403975" cy="0"/>
          </a:xfrm>
          <a:prstGeom prst="line">
            <a:avLst/>
          </a:prstGeom>
          <a:noFill/>
          <a:ln w="50799">
            <a:solidFill>
              <a:srgbClr val="164F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ISTP 2009 Delft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ISTP 2009 Delft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26BB-09C6-4CE5-9A47-F24DB3A4412B}" type="datetimeFigureOut">
              <a:rPr lang="en-US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65D7C-B1F9-46CB-BC09-CFE1B63A6E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6225" y="1066800"/>
            <a:ext cx="6403975" cy="0"/>
          </a:xfrm>
          <a:prstGeom prst="line">
            <a:avLst/>
          </a:prstGeom>
          <a:noFill/>
          <a:ln w="50799">
            <a:solidFill>
              <a:srgbClr val="164FF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1539875" y="990600"/>
            <a:ext cx="6400800" cy="0"/>
          </a:xfrm>
          <a:prstGeom prst="line">
            <a:avLst/>
          </a:prstGeom>
          <a:noFill/>
          <a:ln w="12699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28600" y="-152400"/>
            <a:ext cx="85852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 smtClean="0"/>
              <a:t>Application of  a High-Pulse-Rate, Low-Pulse-Energy Doppler Lidar for Airborne Pollution </a:t>
            </a:r>
            <a:br>
              <a:rPr lang="en-US" sz="2800" b="1" dirty="0" smtClean="0"/>
            </a:br>
            <a:r>
              <a:rPr lang="en-US" sz="2800" b="1" dirty="0" smtClean="0"/>
              <a:t>Transport Measurement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28600" y="2057400"/>
            <a:ext cx="8610600" cy="411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2400" dirty="0" smtClean="0"/>
              <a:t>Mike Hardesty</a:t>
            </a:r>
            <a:r>
              <a:rPr lang="en-US" sz="2400" baseline="30000" dirty="0" smtClean="0"/>
              <a:t>1,4</a:t>
            </a:r>
            <a:r>
              <a:rPr lang="en-US" sz="2400" dirty="0" smtClean="0"/>
              <a:t>, </a:t>
            </a:r>
            <a:r>
              <a:rPr lang="en-US" dirty="0" smtClean="0"/>
              <a:t>Sara Tucker</a:t>
            </a:r>
            <a:r>
              <a:rPr lang="en-US" baseline="30000" dirty="0" smtClean="0"/>
              <a:t>4*</a:t>
            </a:r>
            <a:r>
              <a:rPr lang="en-US" dirty="0" smtClean="0"/>
              <a:t>,</a:t>
            </a:r>
            <a:r>
              <a:rPr lang="en-US" sz="2400" dirty="0" smtClean="0"/>
              <a:t>Guy Pearson</a:t>
            </a:r>
            <a:r>
              <a:rPr lang="en-US" sz="2400" baseline="30000" dirty="0" smtClean="0"/>
              <a:t>2,3</a:t>
            </a:r>
            <a:r>
              <a:rPr lang="en-US" sz="2400" dirty="0" smtClean="0"/>
              <a:t>, Fay Davies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Raul Alvarez II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 err="1" smtClean="0"/>
              <a:t>Christoph</a:t>
            </a:r>
            <a:r>
              <a:rPr lang="en-US" sz="2400" dirty="0" smtClean="0"/>
              <a:t> Senff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, and Richard Marchbanks</a:t>
            </a:r>
            <a:r>
              <a:rPr lang="en-US" sz="2400" baseline="30000" dirty="0" smtClean="0"/>
              <a:t>4</a:t>
            </a:r>
            <a:endParaRPr lang="en-US" sz="2400" dirty="0" smtClean="0"/>
          </a:p>
          <a:p>
            <a:pPr marL="0" indent="0" algn="ctr">
              <a:buFontTx/>
              <a:buNone/>
              <a:defRPr/>
            </a:pPr>
            <a:endParaRPr lang="en-US" sz="2400" dirty="0" smtClean="0"/>
          </a:p>
          <a:p>
            <a:pPr marL="0" indent="0" algn="ctr">
              <a:buFontTx/>
              <a:buNone/>
              <a:defRPr/>
            </a:pPr>
            <a:r>
              <a:rPr lang="en-US" sz="2200" i="1" baseline="30000" dirty="0" smtClean="0">
                <a:solidFill>
                  <a:srgbClr val="6F2927"/>
                </a:solidFill>
              </a:rPr>
              <a:t>1</a:t>
            </a:r>
            <a:r>
              <a:rPr lang="en-US" sz="2200" i="1" dirty="0" smtClean="0">
                <a:solidFill>
                  <a:srgbClr val="6F2927"/>
                </a:solidFill>
              </a:rPr>
              <a:t>NOAA Earth System Research Laboratory, Boulder, CO, USA</a:t>
            </a:r>
          </a:p>
          <a:p>
            <a:pPr marL="0" indent="0" algn="ctr">
              <a:buFontTx/>
              <a:buNone/>
              <a:defRPr/>
            </a:pPr>
            <a:r>
              <a:rPr lang="en-US" sz="2200" i="1" baseline="30000" dirty="0" smtClean="0">
                <a:solidFill>
                  <a:srgbClr val="6F2927"/>
                </a:solidFill>
              </a:rPr>
              <a:t>2</a:t>
            </a:r>
            <a:r>
              <a:rPr lang="en-US" sz="2200" i="1" dirty="0" smtClean="0">
                <a:solidFill>
                  <a:srgbClr val="6F2927"/>
                </a:solidFill>
              </a:rPr>
              <a:t>Halo Photonics, Great Malvern, U. K., </a:t>
            </a:r>
          </a:p>
          <a:p>
            <a:pPr marL="0" indent="0" algn="ctr">
              <a:buFontTx/>
              <a:buNone/>
              <a:defRPr/>
            </a:pPr>
            <a:r>
              <a:rPr lang="en-US" sz="2200" i="1" baseline="30000" dirty="0" smtClean="0">
                <a:solidFill>
                  <a:srgbClr val="6F2927"/>
                </a:solidFill>
              </a:rPr>
              <a:t>3</a:t>
            </a:r>
            <a:r>
              <a:rPr lang="en-US" sz="2200" i="1" dirty="0" smtClean="0">
                <a:solidFill>
                  <a:srgbClr val="6F2927"/>
                </a:solidFill>
              </a:rPr>
              <a:t>University of </a:t>
            </a:r>
            <a:r>
              <a:rPr lang="en-US" sz="2200" i="1" dirty="0" err="1" smtClean="0">
                <a:solidFill>
                  <a:srgbClr val="6F2927"/>
                </a:solidFill>
              </a:rPr>
              <a:t>Salford</a:t>
            </a:r>
            <a:r>
              <a:rPr lang="en-US" sz="2200" i="1" dirty="0" smtClean="0">
                <a:solidFill>
                  <a:srgbClr val="6F2927"/>
                </a:solidFill>
              </a:rPr>
              <a:t>, </a:t>
            </a:r>
            <a:r>
              <a:rPr lang="en-US" sz="2200" i="1" dirty="0" err="1" smtClean="0">
                <a:solidFill>
                  <a:srgbClr val="6F2927"/>
                </a:solidFill>
              </a:rPr>
              <a:t>Salford</a:t>
            </a:r>
            <a:r>
              <a:rPr lang="en-US" sz="2200" i="1" dirty="0" smtClean="0">
                <a:solidFill>
                  <a:srgbClr val="6F2927"/>
                </a:solidFill>
              </a:rPr>
              <a:t>, U.K.</a:t>
            </a:r>
          </a:p>
          <a:p>
            <a:pPr marL="0" indent="0" algn="ctr">
              <a:buFontTx/>
              <a:buNone/>
              <a:defRPr/>
            </a:pPr>
            <a:r>
              <a:rPr lang="en-US" sz="2200" i="1" baseline="30000" dirty="0" smtClean="0">
                <a:solidFill>
                  <a:srgbClr val="6F2927"/>
                </a:solidFill>
              </a:rPr>
              <a:t>4</a:t>
            </a:r>
            <a:r>
              <a:rPr lang="en-US" sz="2200" i="1" dirty="0" smtClean="0">
                <a:solidFill>
                  <a:srgbClr val="6F2927"/>
                </a:solidFill>
              </a:rPr>
              <a:t>Cooperative Institute for Research in Environmental Sciences Boulder, CO, USA</a:t>
            </a:r>
          </a:p>
          <a:p>
            <a:pPr marL="0" indent="0" algn="ctr">
              <a:buFontTx/>
              <a:buNone/>
              <a:defRPr/>
            </a:pPr>
            <a:endParaRPr lang="en-US" sz="2200" i="1" dirty="0" smtClean="0">
              <a:solidFill>
                <a:srgbClr val="6F2927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200" i="1" dirty="0" smtClean="0">
                <a:solidFill>
                  <a:srgbClr val="6F2927"/>
                </a:solidFill>
              </a:rPr>
              <a:t>*now with Ball Aerospace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384300" y="4102100"/>
            <a:ext cx="5664200" cy="5191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3527425"/>
            <a:ext cx="9144000" cy="3330575"/>
            <a:chOff x="0" y="0"/>
            <a:chExt cx="5760" cy="2098"/>
          </a:xfrm>
        </p:grpSpPr>
        <p:pic>
          <p:nvPicPr>
            <p:cNvPr id="10242" name="Picture 2" descr="25072009_04z_snr"/>
            <p:cNvPicPr>
              <a:picLocks noChangeAspect="1" noChangeArrowheads="1"/>
            </p:cNvPicPr>
            <p:nvPr/>
          </p:nvPicPr>
          <p:blipFill>
            <a:blip r:embed="rId2" cstate="print"/>
            <a:srcRect l="5632"/>
            <a:stretch>
              <a:fillRect/>
            </a:stretch>
          </p:blipFill>
          <p:spPr bwMode="auto">
            <a:xfrm>
              <a:off x="0" y="1071"/>
              <a:ext cx="2932" cy="998"/>
            </a:xfrm>
            <a:prstGeom prst="rect">
              <a:avLst/>
            </a:prstGeom>
            <a:noFill/>
          </p:spPr>
        </p:pic>
        <p:pic>
          <p:nvPicPr>
            <p:cNvPr id="10243" name="Picture 3" descr="25072009_04z_vel"/>
            <p:cNvPicPr>
              <a:picLocks noChangeAspect="1" noChangeArrowheads="1"/>
            </p:cNvPicPr>
            <p:nvPr/>
          </p:nvPicPr>
          <p:blipFill>
            <a:blip r:embed="rId3" cstate="print"/>
            <a:srcRect l="5632"/>
            <a:stretch>
              <a:fillRect/>
            </a:stretch>
          </p:blipFill>
          <p:spPr bwMode="auto">
            <a:xfrm>
              <a:off x="0" y="0"/>
              <a:ext cx="2932" cy="1010"/>
            </a:xfrm>
            <a:prstGeom prst="rect">
              <a:avLst/>
            </a:prstGeom>
            <a:noFill/>
          </p:spPr>
        </p:pic>
        <p:pic>
          <p:nvPicPr>
            <p:cNvPr id="10244" name="Picture 4" descr="25072009_05z_sn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7" y="1026"/>
              <a:ext cx="3031" cy="1072"/>
            </a:xfrm>
            <a:prstGeom prst="rect">
              <a:avLst/>
            </a:prstGeom>
            <a:noFill/>
          </p:spPr>
        </p:pic>
        <p:pic>
          <p:nvPicPr>
            <p:cNvPr id="10245" name="Picture 5" descr="25072009_05z_ve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81" y="0"/>
              <a:ext cx="3079" cy="1026"/>
            </a:xfrm>
            <a:prstGeom prst="rect">
              <a:avLst/>
            </a:prstGeom>
            <a:noFill/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0"/>
            <a:ext cx="8796338" cy="3490913"/>
            <a:chOff x="0" y="2131"/>
            <a:chExt cx="5541" cy="2199"/>
          </a:xfrm>
        </p:grpSpPr>
        <p:pic>
          <p:nvPicPr>
            <p:cNvPr id="10256" name="Picture 16" descr="to1400_HRDL_HALO_090725_0500to0600_005"/>
            <p:cNvPicPr>
              <a:picLocks noChangeAspect="1" noChangeArrowheads="1"/>
            </p:cNvPicPr>
            <p:nvPr/>
          </p:nvPicPr>
          <p:blipFill>
            <a:blip r:embed="rId6" cstate="print"/>
            <a:srcRect r="9271"/>
            <a:stretch>
              <a:fillRect/>
            </a:stretch>
          </p:blipFill>
          <p:spPr bwMode="auto">
            <a:xfrm>
              <a:off x="2912" y="2160"/>
              <a:ext cx="2629" cy="2170"/>
            </a:xfrm>
            <a:prstGeom prst="rect">
              <a:avLst/>
            </a:prstGeom>
            <a:noFill/>
          </p:spPr>
        </p:pic>
        <p:pic>
          <p:nvPicPr>
            <p:cNvPr id="10257" name="Picture 17" descr="to1400_HRDL_HALO_090725_0400to0500_004"/>
            <p:cNvPicPr>
              <a:picLocks noChangeAspect="1" noChangeArrowheads="1"/>
            </p:cNvPicPr>
            <p:nvPr/>
          </p:nvPicPr>
          <p:blipFill>
            <a:blip r:embed="rId7" cstate="print"/>
            <a:srcRect r="9236"/>
            <a:stretch>
              <a:fillRect/>
            </a:stretch>
          </p:blipFill>
          <p:spPr bwMode="auto">
            <a:xfrm>
              <a:off x="0" y="2131"/>
              <a:ext cx="2711" cy="2189"/>
            </a:xfrm>
            <a:prstGeom prst="rect">
              <a:avLst/>
            </a:prstGeom>
            <a:noFill/>
          </p:spPr>
        </p:pic>
      </p:grp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881438" y="324485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1400 m max alt.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805113" y="125413"/>
            <a:ext cx="768350" cy="66071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93688" y="1549400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HRDL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47663" y="5041900"/>
            <a:ext cx="992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Halo Lidar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situ temperature and humidity</a:t>
            </a:r>
            <a:endParaRPr lang="en-US" dirty="0"/>
          </a:p>
        </p:txBody>
      </p:sp>
      <p:pic>
        <p:nvPicPr>
          <p:cNvPr id="4" name="Picture 4" descr="BAO_10100300_2009206_TR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42219"/>
            <a:ext cx="5158581" cy="5158581"/>
          </a:xfrm>
          <a:prstGeom prst="rect">
            <a:avLst/>
          </a:prstGeom>
          <a:noFill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667000" y="1720850"/>
            <a:ext cx="652462" cy="40703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725988" y="-66675"/>
            <a:ext cx="4302125" cy="3840163"/>
            <a:chOff x="25" y="31"/>
            <a:chExt cx="2710" cy="2419"/>
          </a:xfrm>
        </p:grpSpPr>
        <p:pic>
          <p:nvPicPr>
            <p:cNvPr id="22530" name="Picture 2" descr="to1400_HRDL_HALO_090725_0000to0100_000"/>
            <p:cNvPicPr>
              <a:picLocks noChangeAspect="1" noChangeArrowheads="1"/>
            </p:cNvPicPr>
            <p:nvPr/>
          </p:nvPicPr>
          <p:blipFill>
            <a:blip r:embed="rId2" cstate="print"/>
            <a:srcRect r="10104"/>
            <a:stretch>
              <a:fillRect/>
            </a:stretch>
          </p:blipFill>
          <p:spPr bwMode="auto">
            <a:xfrm>
              <a:off x="25" y="152"/>
              <a:ext cx="2710" cy="2298"/>
            </a:xfrm>
            <a:prstGeom prst="rect">
              <a:avLst/>
            </a:prstGeom>
            <a:noFill/>
          </p:spPr>
        </p:pic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>
              <a:off x="1162" y="31"/>
              <a:ext cx="4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HRDL</a:t>
              </a:r>
            </a:p>
          </p:txBody>
        </p:sp>
      </p:grpSp>
      <p:pic>
        <p:nvPicPr>
          <p:cNvPr id="22531" name="Picture 3" descr="25072009_00z_vel"/>
          <p:cNvPicPr>
            <a:picLocks noChangeAspect="1" noChangeArrowheads="1"/>
          </p:cNvPicPr>
          <p:nvPr/>
        </p:nvPicPr>
        <p:blipFill>
          <a:blip r:embed="rId3" cstate="print"/>
          <a:srcRect l="4634" r="2640"/>
          <a:stretch>
            <a:fillRect/>
          </a:stretch>
        </p:blipFill>
        <p:spPr bwMode="auto">
          <a:xfrm>
            <a:off x="190500" y="1911350"/>
            <a:ext cx="4573588" cy="1671638"/>
          </a:xfrm>
          <a:prstGeom prst="rect">
            <a:avLst/>
          </a:prstGeom>
          <a:noFill/>
        </p:spPr>
      </p:pic>
      <p:pic>
        <p:nvPicPr>
          <p:cNvPr id="22532" name="Picture 4" descr="25072009_00z_snr"/>
          <p:cNvPicPr>
            <a:picLocks noChangeAspect="1" noChangeArrowheads="1"/>
          </p:cNvPicPr>
          <p:nvPr/>
        </p:nvPicPr>
        <p:blipFill>
          <a:blip r:embed="rId4" cstate="print"/>
          <a:srcRect l="4634" r="2640"/>
          <a:stretch>
            <a:fillRect/>
          </a:stretch>
        </p:blipFill>
        <p:spPr bwMode="auto">
          <a:xfrm>
            <a:off x="190500" y="258763"/>
            <a:ext cx="4573588" cy="1673225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17475" y="4043363"/>
            <a:ext cx="363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More near-surface turbulence detail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038225" y="3302000"/>
            <a:ext cx="419100" cy="817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033588" y="23813"/>
            <a:ext cx="992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Halo Lidar</a:t>
            </a:r>
          </a:p>
        </p:txBody>
      </p:sp>
      <p:pic>
        <p:nvPicPr>
          <p:cNvPr id="22538" name="Picture 10" descr="instPrec_0907250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5438" y="3819525"/>
            <a:ext cx="2468562" cy="3038475"/>
          </a:xfrm>
          <a:prstGeom prst="rect">
            <a:avLst/>
          </a:prstGeom>
          <a:noFill/>
        </p:spPr>
      </p:pic>
      <p:pic>
        <p:nvPicPr>
          <p:cNvPr id="22539" name="Picture 11" descr="variance_0907250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7825" y="3819525"/>
            <a:ext cx="2468563" cy="3038475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962025" y="5008563"/>
            <a:ext cx="2695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dirty="0"/>
              <a:t>96 gates x 50 m, </a:t>
            </a:r>
          </a:p>
          <a:p>
            <a:r>
              <a:rPr lang="en-GB" dirty="0"/>
              <a:t>averaging over &lt;30000&gt; pulses  -  </a:t>
            </a:r>
          </a:p>
          <a:p>
            <a:r>
              <a:rPr lang="en-GB" dirty="0"/>
              <a:t>27% duty cycle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036763" y="3582988"/>
            <a:ext cx="297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Likely </a:t>
            </a:r>
            <a:r>
              <a:rPr lang="en-US" sz="1600" b="1" dirty="0" err="1"/>
              <a:t>precip</a:t>
            </a:r>
            <a:r>
              <a:rPr lang="en-US" sz="1600" b="1" dirty="0"/>
              <a:t> (drizzle, </a:t>
            </a:r>
            <a:r>
              <a:rPr lang="en-US" sz="1600" b="1" dirty="0" err="1"/>
              <a:t>virga</a:t>
            </a:r>
            <a:r>
              <a:rPr lang="en-US" sz="1600" b="1" dirty="0"/>
              <a:t>?)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2306638" y="2814638"/>
            <a:ext cx="998537" cy="882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2200"/>
          </a:xfrm>
        </p:spPr>
        <p:txBody>
          <a:bodyPr/>
          <a:lstStyle/>
          <a:p>
            <a:r>
              <a:rPr lang="en-US" dirty="0" smtClean="0"/>
              <a:t>Installing the Halo instrument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 optical port was available, so Halo shared a port with the ozone </a:t>
            </a:r>
            <a:r>
              <a:rPr lang="en-US" dirty="0" err="1" smtClean="0"/>
              <a:t>lidar</a:t>
            </a:r>
            <a:endParaRPr lang="en-US" dirty="0" smtClean="0"/>
          </a:p>
          <a:p>
            <a:r>
              <a:rPr lang="en-US" dirty="0" smtClean="0"/>
              <a:t>Halo mounted looking transverse to the aircraft at 30 degrees off nadir</a:t>
            </a:r>
          </a:p>
          <a:p>
            <a:r>
              <a:rPr lang="en-US" dirty="0" smtClean="0"/>
              <a:t>Velocity correction for aircraft motion computed from ground return</a:t>
            </a:r>
            <a:endParaRPr lang="en-US" dirty="0"/>
          </a:p>
        </p:txBody>
      </p:sp>
      <p:pic>
        <p:nvPicPr>
          <p:cNvPr id="2050" name="Picture 2" descr="IMG_1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185" y="3721100"/>
            <a:ext cx="3201036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20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890" y="1397001"/>
            <a:ext cx="3258486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6400" cy="4525963"/>
          </a:xfrm>
        </p:spPr>
        <p:txBody>
          <a:bodyPr/>
          <a:lstStyle/>
          <a:p>
            <a:r>
              <a:rPr lang="en-US" dirty="0" smtClean="0"/>
              <a:t>Two flight tests of co-deployed Doppler and ozone</a:t>
            </a:r>
          </a:p>
          <a:p>
            <a:r>
              <a:rPr lang="en-US" dirty="0" smtClean="0"/>
              <a:t>Weather was uncooperative: cool and cloudy</a:t>
            </a:r>
          </a:p>
          <a:p>
            <a:r>
              <a:rPr lang="en-US" dirty="0" smtClean="0"/>
              <a:t>Second test aimed at investigating Denver plume and power plant plumes to the NE</a:t>
            </a:r>
          </a:p>
          <a:p>
            <a:r>
              <a:rPr lang="en-US" dirty="0" smtClean="0"/>
              <a:t>Very little ozone above background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06975" y="1874838"/>
            <a:ext cx="3959225" cy="3497262"/>
            <a:chOff x="6125" y="11253"/>
            <a:chExt cx="4680" cy="3507"/>
          </a:xfrm>
        </p:grpSpPr>
        <p:pic>
          <p:nvPicPr>
            <p:cNvPr id="3075" name="Picture 3" descr="altandden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5" y="11253"/>
              <a:ext cx="4680" cy="3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 flipV="1">
              <a:off x="7964" y="12648"/>
              <a:ext cx="709" cy="1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7" name="Oval 6"/>
          <p:cNvSpPr/>
          <p:nvPr/>
        </p:nvSpPr>
        <p:spPr>
          <a:xfrm>
            <a:off x="60198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V="1">
            <a:off x="69342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600700" y="28575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2438400"/>
            <a:ext cx="658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Profiler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705600" y="25146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0400" y="1905000"/>
            <a:ext cx="904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Flux profile</a:t>
            </a:r>
            <a:endParaRPr lang="en-US" sz="1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731_GE_close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319296" cy="5100638"/>
          </a:xfrm>
          <a:prstGeom prst="rect">
            <a:avLst/>
          </a:prstGeom>
          <a:noFill/>
        </p:spPr>
      </p:pic>
      <p:pic>
        <p:nvPicPr>
          <p:cNvPr id="8196" name="Picture 4" descr="idl"/>
          <p:cNvPicPr>
            <a:picLocks noChangeAspect="1" noChangeArrowheads="1"/>
          </p:cNvPicPr>
          <p:nvPr/>
        </p:nvPicPr>
        <p:blipFill>
          <a:blip r:embed="rId3" cstate="print"/>
          <a:srcRect l="30048" t="3360" r="28896" b="86160"/>
          <a:stretch>
            <a:fillRect/>
          </a:stretch>
        </p:blipFill>
        <p:spPr bwMode="auto">
          <a:xfrm>
            <a:off x="2057400" y="1447800"/>
            <a:ext cx="2814638" cy="574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5433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Wind component on NE-SW leg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731_GE_close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400800" cy="5166425"/>
          </a:xfrm>
          <a:prstGeom prst="rect">
            <a:avLst/>
          </a:prstGeom>
          <a:noFill/>
        </p:spPr>
      </p:pic>
      <p:pic>
        <p:nvPicPr>
          <p:cNvPr id="11268" name="Picture 4" descr="idl"/>
          <p:cNvPicPr>
            <a:picLocks noChangeAspect="1" noChangeArrowheads="1"/>
          </p:cNvPicPr>
          <p:nvPr/>
        </p:nvPicPr>
        <p:blipFill>
          <a:blip r:embed="rId3" cstate="print"/>
          <a:srcRect l="28896" t="3360" r="27744" b="86160"/>
          <a:stretch>
            <a:fillRect/>
          </a:stretch>
        </p:blipFill>
        <p:spPr bwMode="auto">
          <a:xfrm>
            <a:off x="1981200" y="1447800"/>
            <a:ext cx="2973388" cy="574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5000" y="228600"/>
            <a:ext cx="6005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Ozone concentration on NE-SW leg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856413" cy="5484813"/>
          </a:xfrm>
          <a:prstGeom prst="rect">
            <a:avLst/>
          </a:prstGeom>
          <a:noFill/>
        </p:spPr>
      </p:pic>
      <p:pic>
        <p:nvPicPr>
          <p:cNvPr id="12295" name="Picture 7" descr="idl"/>
          <p:cNvPicPr>
            <a:picLocks noChangeAspect="1" noChangeArrowheads="1"/>
          </p:cNvPicPr>
          <p:nvPr/>
        </p:nvPicPr>
        <p:blipFill>
          <a:blip r:embed="rId2" cstate="print"/>
          <a:srcRect l="30048" t="3360" r="28896" b="86160"/>
          <a:stretch>
            <a:fillRect/>
          </a:stretch>
        </p:blipFill>
        <p:spPr bwMode="auto">
          <a:xfrm>
            <a:off x="685800" y="304800"/>
            <a:ext cx="2814638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87" y="685800"/>
            <a:ext cx="6856413" cy="5484813"/>
          </a:xfrm>
          <a:prstGeom prst="rect">
            <a:avLst/>
          </a:prstGeom>
          <a:noFill/>
        </p:spPr>
      </p:pic>
      <p:pic>
        <p:nvPicPr>
          <p:cNvPr id="13315" name="Picture 3" descr="idl"/>
          <p:cNvPicPr>
            <a:picLocks noChangeAspect="1" noChangeArrowheads="1"/>
          </p:cNvPicPr>
          <p:nvPr/>
        </p:nvPicPr>
        <p:blipFill>
          <a:blip r:embed="rId2" cstate="print"/>
          <a:srcRect l="28896" t="3360" r="27744" b="86160"/>
          <a:stretch>
            <a:fillRect/>
          </a:stretch>
        </p:blipFill>
        <p:spPr bwMode="auto">
          <a:xfrm>
            <a:off x="457200" y="228600"/>
            <a:ext cx="2973388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1438"/>
            <a:ext cx="8229600" cy="842962"/>
          </a:xfrm>
        </p:spPr>
        <p:txBody>
          <a:bodyPr/>
          <a:lstStyle/>
          <a:p>
            <a:r>
              <a:rPr lang="en-US" dirty="0" smtClean="0"/>
              <a:t>Horizontal ozone fluxes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17600"/>
            <a:ext cx="4127500" cy="2590799"/>
          </a:xfrm>
        </p:spPr>
        <p:txBody>
          <a:bodyPr/>
          <a:lstStyle/>
          <a:p>
            <a:r>
              <a:rPr lang="en-US" dirty="0" smtClean="0"/>
              <a:t>Ozone flux component computed for every measurement point</a:t>
            </a:r>
          </a:p>
          <a:p>
            <a:r>
              <a:rPr lang="en-US" dirty="0" smtClean="0"/>
              <a:t>Provided measurements with 500 m horizontal, 90 m vertical resolution</a:t>
            </a:r>
            <a:endParaRPr lang="en-US" dirty="0"/>
          </a:p>
        </p:txBody>
      </p:sp>
      <p:pic>
        <p:nvPicPr>
          <p:cNvPr id="4098" name="Picture 2" descr="731_sp_o3_pro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307" y="1193800"/>
            <a:ext cx="328569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4800600" y="3733800"/>
          <a:ext cx="3987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52400" y="3886200"/>
          <a:ext cx="45370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Overview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219200"/>
            <a:ext cx="7391400" cy="2133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Objective:  co-deploy a Doppler </a:t>
            </a:r>
            <a:r>
              <a:rPr lang="en-US" dirty="0" err="1" smtClean="0"/>
              <a:t>lidar</a:t>
            </a:r>
            <a:r>
              <a:rPr lang="en-US" dirty="0" smtClean="0"/>
              <a:t> with ozone </a:t>
            </a:r>
            <a:r>
              <a:rPr lang="en-US" dirty="0" err="1" smtClean="0"/>
              <a:t>lidar</a:t>
            </a:r>
            <a:r>
              <a:rPr lang="en-US" dirty="0" smtClean="0"/>
              <a:t> and AMAX-DOAS on an aircraft for pollution studies</a:t>
            </a:r>
          </a:p>
          <a:p>
            <a:r>
              <a:rPr lang="en-US" dirty="0" smtClean="0"/>
              <a:t>Which Doppler </a:t>
            </a:r>
            <a:r>
              <a:rPr lang="en-US" dirty="0" err="1" smtClean="0"/>
              <a:t>lidar</a:t>
            </a:r>
            <a:r>
              <a:rPr lang="en-US" dirty="0" smtClean="0"/>
              <a:t> to use?</a:t>
            </a:r>
          </a:p>
          <a:p>
            <a:r>
              <a:rPr lang="en-US" dirty="0" smtClean="0"/>
              <a:t>Ground-based comparisons of an off the shelf Doppler instrument with a research </a:t>
            </a:r>
            <a:r>
              <a:rPr lang="en-US" dirty="0" err="1" smtClean="0"/>
              <a:t>lidar</a:t>
            </a:r>
            <a:endParaRPr lang="en-US" dirty="0" smtClean="0"/>
          </a:p>
          <a:p>
            <a:r>
              <a:rPr lang="en-US" dirty="0" smtClean="0"/>
              <a:t>Aircraft deployment tests (summer 2009)</a:t>
            </a:r>
          </a:p>
          <a:p>
            <a:r>
              <a:rPr lang="en-US" dirty="0" smtClean="0"/>
              <a:t>Future plans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4039093"/>
            <a:ext cx="3975125" cy="2590307"/>
          </a:xfrm>
          <a:prstGeom prst="rect">
            <a:avLst/>
          </a:prstGeom>
          <a:noFill/>
          <a:ln w="3175">
            <a:miter lim="800000"/>
            <a:headEnd/>
            <a:tailEnd/>
          </a:ln>
        </p:spPr>
      </p:pic>
      <p:pic>
        <p:nvPicPr>
          <p:cNvPr id="6" name="Picture 5" descr="P1030817"/>
          <p:cNvPicPr>
            <a:picLocks noChangeAspect="1" noChangeArrowheads="1"/>
          </p:cNvPicPr>
          <p:nvPr/>
        </p:nvPicPr>
        <p:blipFill>
          <a:blip r:embed="rId3" cstate="print"/>
          <a:srcRect l="20897" t="11176" b="38812"/>
          <a:stretch>
            <a:fillRect/>
          </a:stretch>
        </p:blipFill>
        <p:spPr bwMode="auto">
          <a:xfrm>
            <a:off x="5029200" y="3886200"/>
            <a:ext cx="377353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ozone transport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0952"/>
          <a:stretch>
            <a:fillRect/>
          </a:stretch>
        </p:blipFill>
        <p:spPr bwMode="auto">
          <a:xfrm>
            <a:off x="1981200" y="1524000"/>
            <a:ext cx="5209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21"/>
          <a:stretch>
            <a:fillRect/>
          </a:stretch>
        </p:blipFill>
        <p:spPr bwMode="auto">
          <a:xfrm>
            <a:off x="3276600" y="3810000"/>
            <a:ext cx="272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9732" t="2749" b="14777"/>
          <a:stretch>
            <a:fillRect/>
          </a:stretch>
        </p:blipFill>
        <p:spPr bwMode="auto">
          <a:xfrm>
            <a:off x="2057400" y="4267200"/>
            <a:ext cx="3533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4419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Lu and </a:t>
            </a:r>
            <a:r>
              <a:rPr lang="en-US" dirty="0" err="1" smtClean="0"/>
              <a:t>Turco</a:t>
            </a:r>
            <a:r>
              <a:rPr lang="en-US" dirty="0" smtClean="0"/>
              <a:t> (1966)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632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Langford et al, GRL, submitted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3-D winds and fluxes in CALNEX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Install a wedge scanner into the Twin Otter</a:t>
            </a:r>
          </a:p>
          <a:p>
            <a:r>
              <a:rPr lang="en-US" dirty="0" smtClean="0"/>
              <a:t>Implement a 3-point scan (two orthogonal horizontal and one vertical)</a:t>
            </a:r>
          </a:p>
          <a:p>
            <a:r>
              <a:rPr lang="en-US" dirty="0" smtClean="0"/>
              <a:t>Compute a 3-dimensional wind vector with 500 m horizontal ,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m vertical resolution</a:t>
            </a:r>
          </a:p>
          <a:p>
            <a:r>
              <a:rPr lang="en-US" dirty="0" smtClean="0"/>
              <a:t>Combine ozone and wind measurements to estimate ozone transport</a:t>
            </a:r>
            <a:endParaRPr lang="en-US" dirty="0"/>
          </a:p>
        </p:txBody>
      </p:sp>
      <p:pic>
        <p:nvPicPr>
          <p:cNvPr id="4" name="Picture 3" descr="P1030817"/>
          <p:cNvPicPr>
            <a:picLocks noChangeAspect="1" noChangeArrowheads="1"/>
          </p:cNvPicPr>
          <p:nvPr/>
        </p:nvPicPr>
        <p:blipFill>
          <a:blip r:embed="rId2" cstate="print"/>
          <a:srcRect l="20897" t="11176" b="38812"/>
          <a:stretch>
            <a:fillRect/>
          </a:stretch>
        </p:blipFill>
        <p:spPr bwMode="auto">
          <a:xfrm>
            <a:off x="5029200" y="1981200"/>
            <a:ext cx="3773532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7010400" y="31242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7162800" y="32766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315994" y="2820194"/>
            <a:ext cx="609600" cy="6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6134100" y="4000500"/>
            <a:ext cx="1752600" cy="1588"/>
          </a:xfrm>
          <a:prstGeom prst="straightConnector1">
            <a:avLst/>
          </a:prstGeom>
          <a:ln w="25400">
            <a:solidFill>
              <a:srgbClr val="F219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6972300" y="3238500"/>
            <a:ext cx="1447800" cy="1371600"/>
          </a:xfrm>
          <a:prstGeom prst="straightConnector1">
            <a:avLst/>
          </a:prstGeom>
          <a:ln w="25400">
            <a:solidFill>
              <a:srgbClr val="F219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019800" y="4114800"/>
            <a:ext cx="2362200" cy="381000"/>
          </a:xfrm>
          <a:prstGeom prst="straightConnector1">
            <a:avLst/>
          </a:prstGeom>
          <a:ln w="25400">
            <a:solidFill>
              <a:srgbClr val="F219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205234" y="4005566"/>
            <a:ext cx="1752600" cy="1588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24600" y="38862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9400" y="51054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53400" y="403860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Halo measurements compared well with HRDL , showing small scale structure and reasonable </a:t>
            </a:r>
            <a:r>
              <a:rPr lang="en-US" dirty="0" smtClean="0"/>
              <a:t>correlation</a:t>
            </a:r>
            <a:endParaRPr lang="en-US" dirty="0" smtClean="0"/>
          </a:p>
          <a:p>
            <a:r>
              <a:rPr lang="en-US" dirty="0" smtClean="0"/>
              <a:t>The Halo lidar operated well in the Twin Otter aircraft, showing minimal effects from vibration and temperature fluctuations</a:t>
            </a:r>
          </a:p>
          <a:p>
            <a:r>
              <a:rPr lang="en-US" dirty="0" smtClean="0"/>
              <a:t>Sensitivity of the Halo instrument appeared to be adequate for characterization of the full boundary layer  from 3-4 km</a:t>
            </a:r>
          </a:p>
          <a:p>
            <a:r>
              <a:rPr lang="en-US" dirty="0" smtClean="0"/>
              <a:t>Demonstrated a capability to measure ozone transport profiles at 500 m horizontal resolution</a:t>
            </a:r>
          </a:p>
          <a:p>
            <a:r>
              <a:rPr lang="en-US" dirty="0" smtClean="0"/>
              <a:t>Next application : 3-D winds and ozone fluxes over Southern California (summer 2010)</a:t>
            </a:r>
          </a:p>
          <a:p>
            <a:r>
              <a:rPr lang="en-US" dirty="0" smtClean="0"/>
              <a:t>Hope to apply the small lidar </a:t>
            </a:r>
            <a:r>
              <a:rPr lang="en-US" dirty="0" smtClean="0"/>
              <a:t>for </a:t>
            </a:r>
            <a:r>
              <a:rPr lang="en-US" dirty="0" smtClean="0"/>
              <a:t>boundary layer ADM cal-val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93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Background</a:t>
            </a:r>
          </a:p>
        </p:txBody>
      </p:sp>
      <p:grpSp>
        <p:nvGrpSpPr>
          <p:cNvPr id="2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4305299" y="4222750"/>
            <a:ext cx="4622801" cy="2330450"/>
            <a:chOff x="240" y="864"/>
            <a:chExt cx="5251" cy="3214"/>
          </a:xfrm>
        </p:grpSpPr>
        <p:pic>
          <p:nvPicPr>
            <p:cNvPr id="5124" name="Picture 4" descr="7312008o3GE_a"/>
            <p:cNvPicPr>
              <a:picLocks noChangeAspect="1" noChangeArrowheads="1"/>
            </p:cNvPicPr>
            <p:nvPr/>
          </p:nvPicPr>
          <p:blipFill>
            <a:blip r:embed="rId3" cstate="print"/>
            <a:srcRect l="5882" t="7545" r="7883" b="52272"/>
            <a:stretch>
              <a:fillRect/>
            </a:stretch>
          </p:blipFill>
          <p:spPr bwMode="auto">
            <a:xfrm>
              <a:off x="240" y="912"/>
              <a:ext cx="5251" cy="3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4901" y="960"/>
              <a:ext cx="210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5126" name="Picture 8" descr="oz7312008_3d2"/>
            <p:cNvPicPr>
              <a:picLocks noChangeAspect="1" noChangeArrowheads="1"/>
            </p:cNvPicPr>
            <p:nvPr/>
          </p:nvPicPr>
          <p:blipFill>
            <a:blip r:embed="rId4" cstate="print"/>
            <a:srcRect l="32449" t="-3467" r="32500" b="89934"/>
            <a:stretch>
              <a:fillRect/>
            </a:stretch>
          </p:blipFill>
          <p:spPr bwMode="auto">
            <a:xfrm>
              <a:off x="288" y="864"/>
              <a:ext cx="15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546100" y="1231900"/>
            <a:ext cx="8140700" cy="2730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NOAA has a goal to improve air quality forecasting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ajor field campaigns to characterize air quality in different regions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 </a:t>
            </a:r>
            <a:r>
              <a:rPr lang="en-US" sz="2000" kern="0" dirty="0" smtClean="0"/>
              <a:t>observations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include DIAL ozone profiles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DOAS NO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a Twin Otter aircraft to observe 3-D regional ozone distribution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Better wind information is needed to determine transport of pollutants, particularly in complex terrain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 feasibility of adding a Doppler lidar to the Twin </a:t>
            </a:r>
            <a:r>
              <a:rPr lang="en-US" sz="2000" kern="0" baseline="0" dirty="0" smtClean="0">
                <a:latin typeface="+mn-lt"/>
              </a:rPr>
              <a:t>Otter</a:t>
            </a:r>
            <a:r>
              <a:rPr lang="en-US" sz="2000" kern="0" dirty="0" smtClean="0">
                <a:latin typeface="+mn-lt"/>
              </a:rPr>
              <a:t> to measure horizontal fluxes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630" t="17549" r="6009" b="13068"/>
          <a:stretch>
            <a:fillRect/>
          </a:stretch>
        </p:blipFill>
        <p:spPr bwMode="auto">
          <a:xfrm>
            <a:off x="990600" y="4026831"/>
            <a:ext cx="2667000" cy="26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762000"/>
          </a:xfrm>
        </p:spPr>
        <p:txBody>
          <a:bodyPr/>
          <a:lstStyle/>
          <a:p>
            <a:r>
              <a:rPr lang="en-US" dirty="0" smtClean="0"/>
              <a:t>AMAX DOAS Measurements of NO</a:t>
            </a:r>
            <a:r>
              <a:rPr lang="en-US" baseline="-25000" dirty="0" smtClean="0"/>
              <a:t>2</a:t>
            </a:r>
            <a:endParaRPr lang="en-US" b="0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5181600" y="6019800"/>
            <a:ext cx="3582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Expanded inset (from the left): </a:t>
            </a:r>
          </a:p>
          <a:p>
            <a:r>
              <a:rPr lang="en-US" b="1"/>
              <a:t>NO</a:t>
            </a:r>
            <a:r>
              <a:rPr lang="en-US" b="1" baseline="-25000"/>
              <a:t>2</a:t>
            </a:r>
            <a:r>
              <a:rPr lang="en-US" b="1"/>
              <a:t> plume downwind of the </a:t>
            </a:r>
          </a:p>
          <a:p>
            <a:r>
              <a:rPr lang="en-US" b="1"/>
              <a:t>Cherokee power plant</a:t>
            </a:r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595313" y="6135688"/>
            <a:ext cx="3595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NO</a:t>
            </a:r>
            <a:r>
              <a:rPr lang="en-US" b="1" baseline="-25000">
                <a:solidFill>
                  <a:schemeClr val="tx2"/>
                </a:solidFill>
              </a:rPr>
              <a:t>2</a:t>
            </a:r>
            <a:r>
              <a:rPr lang="en-US" b="1">
                <a:solidFill>
                  <a:schemeClr val="tx2"/>
                </a:solidFill>
              </a:rPr>
              <a:t> enhancements downwind </a:t>
            </a:r>
          </a:p>
          <a:p>
            <a:r>
              <a:rPr lang="en-US" b="1">
                <a:solidFill>
                  <a:schemeClr val="tx2"/>
                </a:solidFill>
              </a:rPr>
              <a:t>of Denver / over foothills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6888" y="4764088"/>
            <a:ext cx="5334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474788"/>
            <a:ext cx="4618038" cy="4527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33" name="TextBox 9"/>
          <p:cNvSpPr txBox="1">
            <a:spLocks noChangeArrowheads="1"/>
          </p:cNvSpPr>
          <p:nvPr/>
        </p:nvSpPr>
        <p:spPr bwMode="auto">
          <a:xfrm>
            <a:off x="1371600" y="364416"/>
            <a:ext cx="636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NO</a:t>
            </a:r>
            <a:r>
              <a:rPr lang="en-US" b="1" baseline="-25000" dirty="0"/>
              <a:t>2</a:t>
            </a:r>
            <a:r>
              <a:rPr lang="en-US" b="1" dirty="0"/>
              <a:t> slant column density below aircraft</a:t>
            </a:r>
          </a:p>
          <a:p>
            <a:pPr algn="ctr"/>
            <a:r>
              <a:rPr lang="en-US" b="1" dirty="0"/>
              <a:t>NADIR telescope, QE65000 spectrometer #2, 5 sec data</a:t>
            </a:r>
          </a:p>
        </p:txBody>
      </p:sp>
      <p:cxnSp>
        <p:nvCxnSpPr>
          <p:cNvPr id="14" name="Shape 13"/>
          <p:cNvCxnSpPr>
            <a:stCxn id="8" idx="2"/>
          </p:cNvCxnSpPr>
          <p:nvPr/>
        </p:nvCxnSpPr>
        <p:spPr>
          <a:xfrm rot="16200000" flipH="1">
            <a:off x="2903538" y="4427538"/>
            <a:ext cx="722312" cy="246221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-25400"/>
            <a:ext cx="8229600" cy="1143000"/>
          </a:xfrm>
        </p:spPr>
        <p:txBody>
          <a:bodyPr/>
          <a:lstStyle/>
          <a:p>
            <a:r>
              <a:rPr lang="en-US" sz="2800" dirty="0" smtClean="0"/>
              <a:t>Previous airborne lidar measurements of 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species</a:t>
            </a:r>
            <a:r>
              <a:rPr lang="en-US" sz="2800" smtClean="0"/>
              <a:t> </a:t>
            </a:r>
            <a:r>
              <a:rPr lang="en-US" sz="2800" dirty="0" smtClean="0"/>
              <a:t>transport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4445000" cy="55245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Demonstrated capability of co-deploying </a:t>
            </a:r>
            <a:r>
              <a:rPr lang="en-US" dirty="0" err="1" smtClean="0"/>
              <a:t>lidar</a:t>
            </a:r>
            <a:r>
              <a:rPr lang="en-US" dirty="0" smtClean="0"/>
              <a:t> for species transport during 2002 IHOP campaign</a:t>
            </a:r>
          </a:p>
          <a:p>
            <a:r>
              <a:rPr lang="en-US" dirty="0" smtClean="0"/>
              <a:t>Installed NOAA high resolution Doppler lidar with DLR water vapor DIAL on the DLR Falcon</a:t>
            </a:r>
          </a:p>
          <a:p>
            <a:r>
              <a:rPr lang="en-US" dirty="0" smtClean="0"/>
              <a:t>Measured vertical and horizontal transport of water vapor in the boundary layer </a:t>
            </a:r>
          </a:p>
          <a:p>
            <a:r>
              <a:rPr lang="en-US" dirty="0" smtClean="0"/>
              <a:t>Goal: duplicate this measurement with ozone DIAL</a:t>
            </a:r>
          </a:p>
          <a:p>
            <a:r>
              <a:rPr lang="en-US" dirty="0" smtClean="0"/>
              <a:t>Problem:  No room for HRDL on the NOAA Twin Otter</a:t>
            </a:r>
          </a:p>
          <a:p>
            <a:r>
              <a:rPr lang="en-US" dirty="0" smtClean="0"/>
              <a:t>Proposed solution: Compact commercial lidar (Halo Photonics)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953000" y="3276600"/>
            <a:ext cx="3657600" cy="3270250"/>
            <a:chOff x="240" y="768"/>
            <a:chExt cx="2976" cy="287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97" y="768"/>
              <a:ext cx="2192" cy="21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 Unicode MS" pitchFamily="34" charset="-128"/>
                </a:rPr>
                <a:t>DIAL/Doppler lidar (1500 m spacing)</a:t>
              </a:r>
            </a:p>
          </p:txBody>
        </p:sp>
        <p:pic>
          <p:nvPicPr>
            <p:cNvPr id="6" name="Picture 8" descr="H2Oflux_020609_Leg3_1panel_color"/>
            <p:cNvPicPr>
              <a:picLocks noChangeAspect="1" noChangeArrowheads="1"/>
            </p:cNvPicPr>
            <p:nvPr/>
          </p:nvPicPr>
          <p:blipFill>
            <a:blip r:embed="rId2" cstate="print"/>
            <a:srcRect l="2899" r="2899"/>
            <a:stretch>
              <a:fillRect/>
            </a:stretch>
          </p:blipFill>
          <p:spPr bwMode="auto">
            <a:xfrm>
              <a:off x="240" y="1069"/>
              <a:ext cx="2976" cy="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P5012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009900" cy="225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Experiment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46200"/>
            <a:ext cx="43561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dirty="0" smtClean="0"/>
              <a:t>Characterize the Halo Photonics Doppler lidar by comparing with HRDL</a:t>
            </a:r>
          </a:p>
          <a:p>
            <a:r>
              <a:rPr lang="en-US" dirty="0" smtClean="0"/>
              <a:t>Install the Halo lidar on the Twin Otter</a:t>
            </a:r>
          </a:p>
          <a:p>
            <a:r>
              <a:rPr lang="en-US" dirty="0" smtClean="0"/>
              <a:t>Evaluate the ability of the lidar to operate in the aircraft environment</a:t>
            </a:r>
          </a:p>
          <a:p>
            <a:r>
              <a:rPr lang="en-US" dirty="0" smtClean="0"/>
              <a:t>Evaluate sensitivity for boundary layer measurements for operation at 3-4 km flight altitudes</a:t>
            </a:r>
          </a:p>
          <a:p>
            <a:r>
              <a:rPr lang="en-US" dirty="0" smtClean="0"/>
              <a:t>Demonstrate combined ozone and wind measurements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5388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1050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22288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HRDL/Halo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81000" y="1366520"/>
          <a:ext cx="43561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3081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Halo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HRDL</a:t>
                      </a:r>
                      <a:endParaRPr lang="en-US" dirty="0"/>
                    </a:p>
                  </a:txBody>
                  <a:tcPr marL="100269" marR="10026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 type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coherent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coherent</a:t>
                      </a:r>
                      <a:endParaRPr lang="en-US" dirty="0"/>
                    </a:p>
                  </a:txBody>
                  <a:tcPr marL="100269" marR="10026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(µm)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marL="100269" marR="10026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PRF (Hz)</a:t>
                      </a:r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20 ,000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</a:t>
                      </a:r>
                      <a:endParaRPr lang="en-US" dirty="0"/>
                    </a:p>
                  </a:txBody>
                  <a:tcPr marL="100269" marR="10026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Pulse Energy 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µJ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mJ</a:t>
                      </a:r>
                      <a:endParaRPr lang="en-US" dirty="0"/>
                    </a:p>
                  </a:txBody>
                  <a:tcPr marL="100269" marR="10026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Aperture (cm)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L="100269" marR="100269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Range gate (m)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marL="100269" marR="100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</a:t>
                      </a:r>
                      <a:endParaRPr lang="en-US" dirty="0"/>
                    </a:p>
                  </a:txBody>
                  <a:tcPr marL="100269" marR="100269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1536699"/>
            <a:ext cx="4038600" cy="2273301"/>
          </a:xfrm>
        </p:spPr>
        <p:txBody>
          <a:bodyPr/>
          <a:lstStyle/>
          <a:p>
            <a:r>
              <a:rPr lang="en-US" sz="2000" dirty="0" smtClean="0"/>
              <a:t>Operated for nearly 24 hours</a:t>
            </a:r>
          </a:p>
          <a:p>
            <a:r>
              <a:rPr lang="en-US" sz="2000" dirty="0" smtClean="0"/>
              <a:t>Two modes: vertically and nearly horizontally pointing</a:t>
            </a:r>
          </a:p>
          <a:p>
            <a:r>
              <a:rPr lang="en-US" sz="2000" dirty="0" smtClean="0"/>
              <a:t>Compare instantaneous velocity measurements with same averaging time (~1-2 s) </a:t>
            </a:r>
            <a:endParaRPr lang="en-US" sz="2000" dirty="0"/>
          </a:p>
        </p:txBody>
      </p:sp>
      <p:pic>
        <p:nvPicPr>
          <p:cNvPr id="1026" name="Picture 2" descr="IMG_1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10050"/>
            <a:ext cx="1695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MG_1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81475"/>
            <a:ext cx="1714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256088"/>
            <a:ext cx="34274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24072009_18z_sn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1727200"/>
          </a:xfrm>
          <a:prstGeom prst="rect">
            <a:avLst/>
          </a:prstGeom>
          <a:noFill/>
        </p:spPr>
      </p:pic>
      <p:pic>
        <p:nvPicPr>
          <p:cNvPr id="23556" name="Picture 4" descr="24072009_18z_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0225"/>
            <a:ext cx="4643438" cy="1628775"/>
          </a:xfrm>
          <a:prstGeom prst="rect">
            <a:avLst/>
          </a:prstGeom>
          <a:noFill/>
        </p:spPr>
      </p:pic>
      <p:pic>
        <p:nvPicPr>
          <p:cNvPr id="23561" name="Picture 9" descr="to1400_HRDL_HALO_090724_1800to1900_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571875"/>
          </a:xfrm>
          <a:prstGeom prst="rect">
            <a:avLst/>
          </a:prstGeom>
          <a:noFill/>
        </p:spPr>
      </p:pic>
      <p:pic>
        <p:nvPicPr>
          <p:cNvPr id="23565" name="Picture 13" descr="HH_Scatter_0907241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" y="3544888"/>
            <a:ext cx="3438525" cy="3170237"/>
          </a:xfrm>
          <a:prstGeom prst="rect">
            <a:avLst/>
          </a:prstGeom>
          <a:noFill/>
        </p:spPr>
      </p:pic>
      <p:pic>
        <p:nvPicPr>
          <p:cNvPr id="23566" name="Picture 14" descr="instPrec_0907241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3429000"/>
            <a:ext cx="2786062" cy="3429000"/>
          </a:xfrm>
          <a:prstGeom prst="rect">
            <a:avLst/>
          </a:prstGeom>
          <a:noFill/>
        </p:spPr>
      </p:pic>
      <p:pic>
        <p:nvPicPr>
          <p:cNvPr id="23567" name="Picture 15" descr="variance_09072418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5363" y="3429000"/>
            <a:ext cx="278606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5072009_02z_snr"/>
          <p:cNvPicPr>
            <a:picLocks noChangeAspect="1" noChangeArrowheads="1"/>
          </p:cNvPicPr>
          <p:nvPr/>
        </p:nvPicPr>
        <p:blipFill>
          <a:blip r:embed="rId2" cstate="print"/>
          <a:srcRect l="4503"/>
          <a:stretch>
            <a:fillRect/>
          </a:stretch>
        </p:blipFill>
        <p:spPr bwMode="auto">
          <a:xfrm>
            <a:off x="0" y="0"/>
            <a:ext cx="4848225" cy="1700213"/>
          </a:xfrm>
          <a:prstGeom prst="rect">
            <a:avLst/>
          </a:prstGeom>
          <a:noFill/>
        </p:spPr>
      </p:pic>
      <p:pic>
        <p:nvPicPr>
          <p:cNvPr id="26629" name="Picture 5" descr="25072009_02z_vel"/>
          <p:cNvPicPr>
            <a:picLocks noChangeAspect="1" noChangeArrowheads="1"/>
          </p:cNvPicPr>
          <p:nvPr/>
        </p:nvPicPr>
        <p:blipFill>
          <a:blip r:embed="rId3" cstate="print"/>
          <a:srcRect l="4568"/>
          <a:stretch>
            <a:fillRect/>
          </a:stretch>
        </p:blipFill>
        <p:spPr bwMode="auto">
          <a:xfrm>
            <a:off x="0" y="1793875"/>
            <a:ext cx="4775200" cy="1635125"/>
          </a:xfrm>
          <a:prstGeom prst="rect">
            <a:avLst/>
          </a:prstGeom>
          <a:noFill/>
        </p:spPr>
      </p:pic>
      <p:pic>
        <p:nvPicPr>
          <p:cNvPr id="26633" name="Picture 9" descr="variance_0907250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363" y="3429000"/>
            <a:ext cx="2786062" cy="3429000"/>
          </a:xfrm>
          <a:prstGeom prst="rect">
            <a:avLst/>
          </a:prstGeom>
          <a:noFill/>
        </p:spPr>
      </p:pic>
      <p:pic>
        <p:nvPicPr>
          <p:cNvPr id="26634" name="Picture 10" descr="to1400_HRDL_HALO_090725_0200to0300_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71875"/>
          </a:xfrm>
          <a:prstGeom prst="rect">
            <a:avLst/>
          </a:prstGeom>
          <a:noFill/>
        </p:spPr>
      </p:pic>
      <p:pic>
        <p:nvPicPr>
          <p:cNvPr id="26635" name="Picture 11" descr="HH_Scatter_0907250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675" y="3582988"/>
            <a:ext cx="3438525" cy="3170237"/>
          </a:xfrm>
          <a:prstGeom prst="rect">
            <a:avLst/>
          </a:prstGeom>
          <a:noFill/>
        </p:spPr>
      </p:pic>
      <p:pic>
        <p:nvPicPr>
          <p:cNvPr id="26636" name="Picture 12" descr="instPrec_0907250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3429000"/>
            <a:ext cx="278606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9488</TotalTime>
  <Words>785</Words>
  <Application>Microsoft Office PowerPoint</Application>
  <PresentationFormat>On-screen Show (4:3)</PresentationFormat>
  <Paragraphs>117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Application of  a High-Pulse-Rate, Low-Pulse-Energy Doppler Lidar for Airborne Pollution  Transport Measurement</vt:lpstr>
      <vt:lpstr>Overview</vt:lpstr>
      <vt:lpstr>Background</vt:lpstr>
      <vt:lpstr>AMAX DOAS Measurements of NO2</vt:lpstr>
      <vt:lpstr>Previous airborne lidar measurements of  species transport</vt:lpstr>
      <vt:lpstr>Experiment objectives</vt:lpstr>
      <vt:lpstr>HRDL/Halo Comparison</vt:lpstr>
      <vt:lpstr>Slide 8</vt:lpstr>
      <vt:lpstr>Slide 9</vt:lpstr>
      <vt:lpstr>Slide 10</vt:lpstr>
      <vt:lpstr>In situ temperature and humidity</vt:lpstr>
      <vt:lpstr>Slide 12</vt:lpstr>
      <vt:lpstr>Installing the Halo instrument</vt:lpstr>
      <vt:lpstr>Flight test </vt:lpstr>
      <vt:lpstr>Slide 15</vt:lpstr>
      <vt:lpstr>Slide 16</vt:lpstr>
      <vt:lpstr>Slide 17</vt:lpstr>
      <vt:lpstr>Slide 18</vt:lpstr>
      <vt:lpstr>Horizontal ozone fluxes</vt:lpstr>
      <vt:lpstr>California ozone transport</vt:lpstr>
      <vt:lpstr>Measure 3-D winds and fluxes in CALNEX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Mike Hardesty</cp:lastModifiedBy>
  <cp:revision>177</cp:revision>
  <dcterms:created xsi:type="dcterms:W3CDTF">2009-10-22T08:20:30Z</dcterms:created>
  <dcterms:modified xsi:type="dcterms:W3CDTF">2010-02-03T17:53:12Z</dcterms:modified>
</cp:coreProperties>
</file>