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slides/slide33.xml" ContentType="application/vnd.openxmlformats-officedocument.presentationml.slide+xml"/>
  <Override PartName="/ppt/slideMasters/slideMaster16.xml" ContentType="application/vnd.openxmlformats-officedocument.presentationml.slideMaster+xml"/>
  <Override PartName="/ppt/theme/theme8.xml" ContentType="application/vnd.openxmlformats-officedocument.theme+xml"/>
  <Default Extension="bin" ContentType="application/vnd.openxmlformats-officedocument.presentationml.printerSettings"/>
  <Override PartName="/ppt/theme/theme12.xml" ContentType="application/vnd.openxmlformats-officedocument.theme+xml"/>
  <Override PartName="/ppt/slideLayouts/slideLayout20.xml" ContentType="application/vnd.openxmlformats-officedocument.presentationml.slideLayout+xml"/>
  <Override PartName="/ppt/slideLayouts/slideLayout17.xml" ContentType="application/vnd.openxmlformats-officedocument.presentationml.slideLayout+xml"/>
  <Default Extension="wmf" ContentType="image/x-wmf"/>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commentAuthors.xml" ContentType="application/vnd.openxmlformats-officedocument.presentationml.commentAuth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6.xml" ContentType="application/vnd.openxmlformats-officedocument.theme+xml"/>
  <Override PartName="/ppt/slideLayouts/slideLayout24.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Masters/slideMaster13.xml" ContentType="application/vnd.openxmlformats-officedocument.presentationml.slideMaster+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Layouts/slideLayout28.xml" ContentType="application/vnd.openxmlformats-officedocument.presentationml.slideLayout+xml"/>
  <Override PartName="/ppt/slideMasters/slideMaster3.xml" ContentType="application/vnd.openxmlformats-officedocument.presentationml.slideMaster+xml"/>
  <Default Extension="gif" ContentType="image/gif"/>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Masters/slideMaster7.xml" ContentType="application/vnd.openxmlformats-officedocument.presentationml.slideMaster+xml"/>
  <Override PartName="/ppt/slideMasters/slideMaster20.xml" ContentType="application/vnd.openxmlformats-officedocument.presentationml.slideMaster+xml"/>
  <Override PartName="/ppt/slideLayouts/slideLayout9.xml" ContentType="application/vnd.openxmlformats-officedocument.presentationml.slideLayout+xml"/>
  <Override PartName="/ppt/slides/slide34.xml" ContentType="application/vnd.openxmlformats-officedocument.presentationml.slide+xml"/>
  <Override PartName="/ppt/slideMasters/slideMaster17.xml" ContentType="application/vnd.openxmlformats-officedocument.presentationml.slideMaster+xml"/>
  <Override PartName="/ppt/theme/theme9.xml" ContentType="application/vnd.openxmlformats-officedocument.theme+xml"/>
  <Override PartName="/ppt/slides/slide15.xml" ContentType="application/vnd.openxmlformats-officedocument.presentationml.slide+xml"/>
  <Override PartName="/ppt/slides/slide20.xml" ContentType="application/vnd.openxmlformats-officedocument.presentationml.slide+xml"/>
  <Override PartName="/ppt/theme/theme13.xml" ContentType="application/vnd.openxmlformats-officedocument.them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Masters/slideMaster10.xml" ContentType="application/vnd.openxmlformats-officedocument.presentationml.slideMaster+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theme/theme20.xml" ContentType="application/vnd.openxmlformats-officedocument.theme+xml"/>
  <Override PartName="/ppt/handoutMasters/handoutMaster1.xml" ContentType="application/vnd.openxmlformats-officedocument.presentationml.handoutMaster+xml"/>
  <Override PartName="/ppt/theme/theme17.xml" ContentType="application/vnd.openxmlformats-officedocument.theme+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1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Layouts/slideLayout29.xml" ContentType="application/vnd.openxmlformats-officedocument.presentationml.slideLayout+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slides/slide31.xml" ContentType="application/vnd.openxmlformats-officedocument.presentationml.slide+xml"/>
  <Override PartName="/ppt/theme/theme10.xml" ContentType="application/vnd.openxmlformats-officedocument.theme+xml"/>
  <Override PartName="/ppt/notesSlides/notesSlide9.xml" ContentType="application/vnd.openxmlformats-officedocument.presentationml.notesSlide+xml"/>
  <Override PartName="/ppt/slideLayouts/slideLayout15.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Masters/slideMaster8.xml" ContentType="application/vnd.openxmlformats-officedocument.presentationml.slideMaster+xml"/>
  <Override PartName="/ppt/slideMasters/slideMaster18.xml" ContentType="application/vnd.openxmlformats-officedocument.presentationml.slideMaster+xml"/>
  <Override PartName="/ppt/slides/slide16.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theme/theme14.xml" ContentType="application/vnd.openxmlformats-officedocument.them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Masters/slideMaster11.xml" ContentType="application/vnd.openxmlformats-officedocument.presentationml.slideMaster+xml"/>
  <Override PartName="/ppt/slides/slide25.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theme/theme21.xml" ContentType="application/vnd.openxmlformats-officedocument.theme+xml"/>
  <Override PartName="/ppt/theme/theme18.xml" ContentType="application/vnd.openxmlformats-officedocument.them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s/slide32.xml" ContentType="application/vnd.openxmlformats-officedocument.presentationml.slide+xml"/>
  <Override PartName="/ppt/slideMasters/slideMaster15.xml" ContentType="application/vnd.openxmlformats-officedocument.presentationml.slideMaster+xml"/>
  <Override PartName="/ppt/viewProps.xml" ContentType="application/vnd.openxmlformats-officedocument.presentationml.viewProps+xml"/>
  <Override PartName="/ppt/theme/theme11.xml" ContentType="application/vnd.openxmlformats-officedocument.theme+xml"/>
  <Override PartName="/ppt/slideLayouts/slideLayout16.xml" ContentType="application/vnd.openxmlformats-officedocument.presentationml.slideLayout+xml"/>
  <Override PartName="/ppt/slides/slide29.xml" ContentType="application/vnd.openxmlformats-officedocument.presentationml.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presentation.xml" ContentType="application/vnd.openxmlformats-officedocument.presentationml.presentation.main+xml"/>
  <Override PartName="/ppt/slides/slide17.xml" ContentType="application/vnd.openxmlformats-officedocument.presentationml.slide+xml"/>
  <Override PartName="/ppt/slideMasters/slideMaster19.xml" ContentType="application/vnd.openxmlformats-officedocument.presentationml.slideMaster+xml"/>
  <Override PartName="/ppt/slideMasters/slideMaster9.xml" ContentType="application/vnd.openxmlformats-officedocument.presentationml.slideMaster+xml"/>
  <Override PartName="/ppt/notesSlides/notesSlide1.xml" ContentType="application/vnd.openxmlformats-officedocument.presentationml.notesSlide+xml"/>
  <Override PartName="/ppt/slides/slide2.xml" ContentType="application/vnd.openxmlformats-officedocument.presentationml.slide+xml"/>
  <Override PartName="/ppt/slides/slide22.xml" ContentType="application/vnd.openxmlformats-officedocument.presentationml.slide+xml"/>
  <Override PartName="/ppt/theme/theme15.xml" ContentType="application/vnd.openxmlformats-officedocument.theme+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s/slide26.xml" ContentType="application/vnd.openxmlformats-officedocument.presentationml.slide+xml"/>
  <Override PartName="/ppt/theme/theme4.xml" ContentType="application/vnd.openxmlformats-officedocument.theme+xml"/>
  <Override PartName="/ppt/theme/theme22.xml" ContentType="application/vnd.openxmlformats-officedocument.theme+xml"/>
  <Override PartName="/ppt/slides/slide10.xml" ContentType="application/vnd.openxmlformats-officedocument.presentationml.slide+xml"/>
  <Override PartName="/ppt/theme/theme19.xml" ContentType="application/vnd.openxmlformats-officedocument.theme+xml"/>
  <Override PartName="/ppt/slideLayouts/slideLayout27.xml" ContentType="application/vnd.openxmlformats-officedocument.presentationml.slideLayout+xml"/>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9" r:id="rId1"/>
    <p:sldMasterId id="2147483673" r:id="rId2"/>
    <p:sldMasterId id="2147483675" r:id="rId3"/>
    <p:sldMasterId id="2147483679" r:id="rId4"/>
    <p:sldMasterId id="2147483681" r:id="rId5"/>
    <p:sldMasterId id="2147483685" r:id="rId6"/>
    <p:sldMasterId id="2147483695" r:id="rId7"/>
    <p:sldMasterId id="2147483697" r:id="rId8"/>
    <p:sldMasterId id="2147483717" r:id="rId9"/>
    <p:sldMasterId id="2147483721" r:id="rId10"/>
    <p:sldMasterId id="2147483725" r:id="rId11"/>
    <p:sldMasterId id="2147483727" r:id="rId12"/>
    <p:sldMasterId id="2147483729" r:id="rId13"/>
    <p:sldMasterId id="2147483733" r:id="rId14"/>
    <p:sldMasterId id="2147483739" r:id="rId15"/>
    <p:sldMasterId id="2147483741" r:id="rId16"/>
    <p:sldMasterId id="2147483743" r:id="rId17"/>
    <p:sldMasterId id="2147483745" r:id="rId18"/>
    <p:sldMasterId id="2147483747" r:id="rId19"/>
    <p:sldMasterId id="2147483749" r:id="rId20"/>
  </p:sldMasterIdLst>
  <p:notesMasterIdLst>
    <p:notesMasterId r:id="rId55"/>
  </p:notesMasterIdLst>
  <p:handoutMasterIdLst>
    <p:handoutMasterId r:id="rId56"/>
  </p:handoutMasterIdLst>
  <p:sldIdLst>
    <p:sldId id="806" r:id="rId21"/>
    <p:sldId id="809" r:id="rId22"/>
    <p:sldId id="805" r:id="rId23"/>
    <p:sldId id="782" r:id="rId24"/>
    <p:sldId id="815" r:id="rId25"/>
    <p:sldId id="784" r:id="rId26"/>
    <p:sldId id="785" r:id="rId27"/>
    <p:sldId id="770" r:id="rId28"/>
    <p:sldId id="788" r:id="rId29"/>
    <p:sldId id="791" r:id="rId30"/>
    <p:sldId id="810" r:id="rId31"/>
    <p:sldId id="769" r:id="rId32"/>
    <p:sldId id="759" r:id="rId33"/>
    <p:sldId id="761" r:id="rId34"/>
    <p:sldId id="762" r:id="rId35"/>
    <p:sldId id="764" r:id="rId36"/>
    <p:sldId id="811" r:id="rId37"/>
    <p:sldId id="758" r:id="rId38"/>
    <p:sldId id="792" r:id="rId39"/>
    <p:sldId id="786" r:id="rId40"/>
    <p:sldId id="780" r:id="rId41"/>
    <p:sldId id="812" r:id="rId42"/>
    <p:sldId id="793" r:id="rId43"/>
    <p:sldId id="794" r:id="rId44"/>
    <p:sldId id="795" r:id="rId45"/>
    <p:sldId id="796" r:id="rId46"/>
    <p:sldId id="797" r:id="rId47"/>
    <p:sldId id="813" r:id="rId48"/>
    <p:sldId id="749" r:id="rId49"/>
    <p:sldId id="750" r:id="rId50"/>
    <p:sldId id="744" r:id="rId51"/>
    <p:sldId id="751" r:id="rId52"/>
    <p:sldId id="814" r:id="rId53"/>
    <p:sldId id="807" r:id="rId54"/>
  </p:sldIdLst>
  <p:sldSz cx="9144000" cy="6858000" type="screen4x3"/>
  <p:notesSz cx="9296400" cy="7010400"/>
  <p:defaultTextStyle>
    <a:defPPr>
      <a:defRPr lang="en-US"/>
    </a:defPPr>
    <a:lvl1pPr algn="ctr" rtl="0" fontAlgn="base">
      <a:spcBef>
        <a:spcPct val="20000"/>
      </a:spcBef>
      <a:spcAft>
        <a:spcPct val="0"/>
      </a:spcAft>
      <a:buClr>
        <a:srgbClr val="0B3D91"/>
      </a:buClr>
      <a:defRPr sz="3000" kern="1200">
        <a:solidFill>
          <a:srgbClr val="0B3D91"/>
        </a:solidFill>
        <a:latin typeface="Impact" pitchFamily="34" charset="0"/>
        <a:ea typeface="+mn-ea"/>
        <a:cs typeface="+mn-cs"/>
      </a:defRPr>
    </a:lvl1pPr>
    <a:lvl2pPr marL="457200" algn="ctr" rtl="0" fontAlgn="base">
      <a:spcBef>
        <a:spcPct val="20000"/>
      </a:spcBef>
      <a:spcAft>
        <a:spcPct val="0"/>
      </a:spcAft>
      <a:buClr>
        <a:srgbClr val="0B3D91"/>
      </a:buClr>
      <a:defRPr sz="3000" kern="1200">
        <a:solidFill>
          <a:srgbClr val="0B3D91"/>
        </a:solidFill>
        <a:latin typeface="Impact" pitchFamily="34" charset="0"/>
        <a:ea typeface="+mn-ea"/>
        <a:cs typeface="+mn-cs"/>
      </a:defRPr>
    </a:lvl2pPr>
    <a:lvl3pPr marL="914400" algn="ctr" rtl="0" fontAlgn="base">
      <a:spcBef>
        <a:spcPct val="20000"/>
      </a:spcBef>
      <a:spcAft>
        <a:spcPct val="0"/>
      </a:spcAft>
      <a:buClr>
        <a:srgbClr val="0B3D91"/>
      </a:buClr>
      <a:defRPr sz="3000" kern="1200">
        <a:solidFill>
          <a:srgbClr val="0B3D91"/>
        </a:solidFill>
        <a:latin typeface="Impact" pitchFamily="34" charset="0"/>
        <a:ea typeface="+mn-ea"/>
        <a:cs typeface="+mn-cs"/>
      </a:defRPr>
    </a:lvl3pPr>
    <a:lvl4pPr marL="1371600" algn="ctr" rtl="0" fontAlgn="base">
      <a:spcBef>
        <a:spcPct val="20000"/>
      </a:spcBef>
      <a:spcAft>
        <a:spcPct val="0"/>
      </a:spcAft>
      <a:buClr>
        <a:srgbClr val="0B3D91"/>
      </a:buClr>
      <a:defRPr sz="3000" kern="1200">
        <a:solidFill>
          <a:srgbClr val="0B3D91"/>
        </a:solidFill>
        <a:latin typeface="Impact" pitchFamily="34" charset="0"/>
        <a:ea typeface="+mn-ea"/>
        <a:cs typeface="+mn-cs"/>
      </a:defRPr>
    </a:lvl4pPr>
    <a:lvl5pPr marL="1828800" algn="ctr" rtl="0" fontAlgn="base">
      <a:spcBef>
        <a:spcPct val="20000"/>
      </a:spcBef>
      <a:spcAft>
        <a:spcPct val="0"/>
      </a:spcAft>
      <a:buClr>
        <a:srgbClr val="0B3D91"/>
      </a:buClr>
      <a:defRPr sz="3000" kern="1200">
        <a:solidFill>
          <a:srgbClr val="0B3D91"/>
        </a:solidFill>
        <a:latin typeface="Impact" pitchFamily="34" charset="0"/>
        <a:ea typeface="+mn-ea"/>
        <a:cs typeface="+mn-cs"/>
      </a:defRPr>
    </a:lvl5pPr>
    <a:lvl6pPr marL="2286000" algn="l" defTabSz="914400" rtl="0" eaLnBrk="1" latinLnBrk="0" hangingPunct="1">
      <a:defRPr sz="3000" kern="1200">
        <a:solidFill>
          <a:srgbClr val="0B3D91"/>
        </a:solidFill>
        <a:latin typeface="Impact" pitchFamily="34" charset="0"/>
        <a:ea typeface="+mn-ea"/>
        <a:cs typeface="+mn-cs"/>
      </a:defRPr>
    </a:lvl6pPr>
    <a:lvl7pPr marL="2743200" algn="l" defTabSz="914400" rtl="0" eaLnBrk="1" latinLnBrk="0" hangingPunct="1">
      <a:defRPr sz="3000" kern="1200">
        <a:solidFill>
          <a:srgbClr val="0B3D91"/>
        </a:solidFill>
        <a:latin typeface="Impact" pitchFamily="34" charset="0"/>
        <a:ea typeface="+mn-ea"/>
        <a:cs typeface="+mn-cs"/>
      </a:defRPr>
    </a:lvl7pPr>
    <a:lvl8pPr marL="3200400" algn="l" defTabSz="914400" rtl="0" eaLnBrk="1" latinLnBrk="0" hangingPunct="1">
      <a:defRPr sz="3000" kern="1200">
        <a:solidFill>
          <a:srgbClr val="0B3D91"/>
        </a:solidFill>
        <a:latin typeface="Impact" pitchFamily="34" charset="0"/>
        <a:ea typeface="+mn-ea"/>
        <a:cs typeface="+mn-cs"/>
      </a:defRPr>
    </a:lvl8pPr>
    <a:lvl9pPr marL="3657600" algn="l" defTabSz="914400" rtl="0" eaLnBrk="1" latinLnBrk="0" hangingPunct="1">
      <a:defRPr sz="3000" kern="1200">
        <a:solidFill>
          <a:srgbClr val="0B3D91"/>
        </a:solidFill>
        <a:latin typeface="Impac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Gary Grimm"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33CC"/>
    <a:srgbClr val="3904FA"/>
    <a:srgbClr val="0066FF"/>
    <a:srgbClr val="33CC33"/>
    <a:srgbClr val="00FF00"/>
    <a:srgbClr val="6699FF"/>
    <a:srgbClr val="CC0099"/>
    <a:srgbClr val="FFFF00"/>
    <a:srgbClr val="008000"/>
    <a:srgbClr val="0B3D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24313" autoAdjust="0"/>
    <p:restoredTop sz="98618" autoAdjust="0"/>
  </p:normalViewPr>
  <p:slideViewPr>
    <p:cSldViewPr snapToGrid="0">
      <p:cViewPr varScale="1">
        <p:scale>
          <a:sx n="158" d="100"/>
          <a:sy n="158" d="100"/>
        </p:scale>
        <p:origin x="-1960" y="-112"/>
      </p:cViewPr>
      <p:guideLst>
        <p:guide orient="horz" pos="816"/>
        <p:guide orient="horz" pos="1248"/>
        <p:guide orient="horz" pos="3746"/>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4" d="100"/>
          <a:sy n="74" d="100"/>
        </p:scale>
        <p:origin x="-924" y="-90"/>
      </p:cViewPr>
      <p:guideLst>
        <p:guide orient="horz" pos="2209"/>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3" y="1"/>
            <a:ext cx="4028971" cy="349884"/>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l" defTabSz="930805">
              <a:spcBef>
                <a:spcPct val="0"/>
              </a:spcBef>
              <a:buClrTx/>
              <a:defRPr sz="1200">
                <a:solidFill>
                  <a:schemeClr val="tx1"/>
                </a:solidFill>
                <a:latin typeface="Arial" charset="0"/>
              </a:defRPr>
            </a:lvl1pPr>
          </a:lstStyle>
          <a:p>
            <a:endParaRPr lang="en-US" dirty="0"/>
          </a:p>
        </p:txBody>
      </p:sp>
      <p:sp>
        <p:nvSpPr>
          <p:cNvPr id="100355" name="Rectangle 3"/>
          <p:cNvSpPr>
            <a:spLocks noGrp="1" noChangeArrowheads="1"/>
          </p:cNvSpPr>
          <p:nvPr>
            <p:ph type="dt" sz="quarter" idx="1"/>
          </p:nvPr>
        </p:nvSpPr>
        <p:spPr bwMode="auto">
          <a:xfrm>
            <a:off x="5265841" y="1"/>
            <a:ext cx="4028971" cy="349884"/>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defTabSz="930805">
              <a:spcBef>
                <a:spcPct val="0"/>
              </a:spcBef>
              <a:buClrTx/>
              <a:defRPr sz="1200">
                <a:solidFill>
                  <a:schemeClr val="tx1"/>
                </a:solidFill>
                <a:latin typeface="Arial" charset="0"/>
              </a:defRPr>
            </a:lvl1pPr>
          </a:lstStyle>
          <a:p>
            <a:endParaRPr lang="en-US" dirty="0"/>
          </a:p>
        </p:txBody>
      </p:sp>
      <p:sp>
        <p:nvSpPr>
          <p:cNvPr id="100356" name="Rectangle 4"/>
          <p:cNvSpPr>
            <a:spLocks noGrp="1" noChangeArrowheads="1"/>
          </p:cNvSpPr>
          <p:nvPr>
            <p:ph type="ftr" sz="quarter" idx="2"/>
          </p:nvPr>
        </p:nvSpPr>
        <p:spPr bwMode="auto">
          <a:xfrm>
            <a:off x="3" y="6658926"/>
            <a:ext cx="4028971" cy="349884"/>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l" defTabSz="930805">
              <a:spcBef>
                <a:spcPct val="0"/>
              </a:spcBef>
              <a:buClrTx/>
              <a:defRPr sz="1200">
                <a:solidFill>
                  <a:schemeClr val="tx1"/>
                </a:solidFill>
                <a:latin typeface="Arial" charset="0"/>
              </a:defRPr>
            </a:lvl1pPr>
          </a:lstStyle>
          <a:p>
            <a:endParaRPr lang="en-US" dirty="0"/>
          </a:p>
        </p:txBody>
      </p:sp>
      <p:sp>
        <p:nvSpPr>
          <p:cNvPr id="100357" name="Rectangle 5"/>
          <p:cNvSpPr>
            <a:spLocks noGrp="1" noChangeArrowheads="1"/>
          </p:cNvSpPr>
          <p:nvPr>
            <p:ph type="sldNum" sz="quarter" idx="3"/>
          </p:nvPr>
        </p:nvSpPr>
        <p:spPr bwMode="auto">
          <a:xfrm>
            <a:off x="5265841" y="6658926"/>
            <a:ext cx="4028971" cy="349884"/>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defTabSz="930805">
              <a:spcBef>
                <a:spcPct val="0"/>
              </a:spcBef>
              <a:buClrTx/>
              <a:defRPr sz="1200">
                <a:solidFill>
                  <a:schemeClr val="tx1"/>
                </a:solidFill>
                <a:latin typeface="Arial" charset="0"/>
              </a:defRPr>
            </a:lvl1pPr>
          </a:lstStyle>
          <a:p>
            <a:fld id="{B03D17A8-64E1-40FE-83E2-0B1233500B7D}"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3" y="1"/>
            <a:ext cx="4028971" cy="349884"/>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l" defTabSz="930805">
              <a:spcBef>
                <a:spcPct val="0"/>
              </a:spcBef>
              <a:buClrTx/>
              <a:defRPr sz="1200">
                <a:solidFill>
                  <a:schemeClr val="tx1"/>
                </a:solidFill>
                <a:latin typeface="Arial" charset="0"/>
              </a:defRPr>
            </a:lvl1pPr>
          </a:lstStyle>
          <a:p>
            <a:endParaRPr lang="en-US" dirty="0"/>
          </a:p>
        </p:txBody>
      </p:sp>
      <p:sp>
        <p:nvSpPr>
          <p:cNvPr id="102403" name="Rectangle 3"/>
          <p:cNvSpPr>
            <a:spLocks noGrp="1" noChangeArrowheads="1"/>
          </p:cNvSpPr>
          <p:nvPr>
            <p:ph type="dt" idx="1"/>
          </p:nvPr>
        </p:nvSpPr>
        <p:spPr bwMode="auto">
          <a:xfrm>
            <a:off x="5265841" y="1"/>
            <a:ext cx="4028971" cy="349884"/>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defTabSz="930805">
              <a:spcBef>
                <a:spcPct val="0"/>
              </a:spcBef>
              <a:buClrTx/>
              <a:defRPr sz="1200">
                <a:solidFill>
                  <a:schemeClr val="tx1"/>
                </a:solidFill>
                <a:latin typeface="Arial" charset="0"/>
              </a:defRPr>
            </a:lvl1pPr>
          </a:lstStyle>
          <a:p>
            <a:endParaRPr lang="en-US" dirty="0"/>
          </a:p>
        </p:txBody>
      </p:sp>
      <p:sp>
        <p:nvSpPr>
          <p:cNvPr id="102404" name="Rectangle 4"/>
          <p:cNvSpPr>
            <a:spLocks noGrp="1" noRot="1" noChangeAspect="1" noChangeArrowheads="1" noTextEdit="1"/>
          </p:cNvSpPr>
          <p:nvPr>
            <p:ph type="sldImg" idx="2"/>
          </p:nvPr>
        </p:nvSpPr>
        <p:spPr bwMode="auto">
          <a:xfrm>
            <a:off x="2897188" y="527050"/>
            <a:ext cx="3505200" cy="2630488"/>
          </a:xfrm>
          <a:prstGeom prst="rect">
            <a:avLst/>
          </a:prstGeom>
          <a:noFill/>
          <a:ln w="9525">
            <a:solidFill>
              <a:srgbClr val="000000"/>
            </a:solidFill>
            <a:miter lim="800000"/>
            <a:headEnd/>
            <a:tailEnd/>
          </a:ln>
          <a:effectLst/>
        </p:spPr>
      </p:sp>
      <p:sp>
        <p:nvSpPr>
          <p:cNvPr id="102405" name="Rectangle 5"/>
          <p:cNvSpPr>
            <a:spLocks noGrp="1" noChangeArrowheads="1"/>
          </p:cNvSpPr>
          <p:nvPr>
            <p:ph type="body" sz="quarter" idx="3"/>
          </p:nvPr>
        </p:nvSpPr>
        <p:spPr bwMode="auto">
          <a:xfrm>
            <a:off x="929640" y="3330259"/>
            <a:ext cx="7437120" cy="3153726"/>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6" name="Rectangle 6"/>
          <p:cNvSpPr>
            <a:spLocks noGrp="1" noChangeArrowheads="1"/>
          </p:cNvSpPr>
          <p:nvPr>
            <p:ph type="ftr" sz="quarter" idx="4"/>
          </p:nvPr>
        </p:nvSpPr>
        <p:spPr bwMode="auto">
          <a:xfrm>
            <a:off x="3" y="6658926"/>
            <a:ext cx="4028971" cy="349884"/>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l" defTabSz="930805">
              <a:spcBef>
                <a:spcPct val="0"/>
              </a:spcBef>
              <a:buClrTx/>
              <a:defRPr sz="1200">
                <a:solidFill>
                  <a:schemeClr val="tx1"/>
                </a:solidFill>
                <a:latin typeface="Arial" charset="0"/>
              </a:defRPr>
            </a:lvl1pPr>
          </a:lstStyle>
          <a:p>
            <a:endParaRPr lang="en-US" dirty="0"/>
          </a:p>
        </p:txBody>
      </p:sp>
      <p:sp>
        <p:nvSpPr>
          <p:cNvPr id="102407" name="Rectangle 7"/>
          <p:cNvSpPr>
            <a:spLocks noGrp="1" noChangeArrowheads="1"/>
          </p:cNvSpPr>
          <p:nvPr>
            <p:ph type="sldNum" sz="quarter" idx="5"/>
          </p:nvPr>
        </p:nvSpPr>
        <p:spPr bwMode="auto">
          <a:xfrm>
            <a:off x="5265841" y="6658926"/>
            <a:ext cx="4028971" cy="349884"/>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defTabSz="930805">
              <a:spcBef>
                <a:spcPct val="0"/>
              </a:spcBef>
              <a:buClrTx/>
              <a:defRPr sz="1200">
                <a:solidFill>
                  <a:schemeClr val="tx1"/>
                </a:solidFill>
                <a:latin typeface="Arial" charset="0"/>
              </a:defRPr>
            </a:lvl1pPr>
          </a:lstStyle>
          <a:p>
            <a:fld id="{11C42637-BD87-4064-B49E-D38B7226E4EB}"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6A256D-8E82-4321-BE54-DF2417F7EA1F}" type="slidenum">
              <a:rPr lang="en-US">
                <a:solidFill>
                  <a:srgbClr val="000000"/>
                </a:solidFill>
              </a:rPr>
              <a:pPr/>
              <a:t>10</a:t>
            </a:fld>
            <a:endParaRPr lang="en-US">
              <a:solidFill>
                <a:srgbClr val="000000"/>
              </a:solidFill>
            </a:endParaRPr>
          </a:p>
        </p:txBody>
      </p:sp>
      <p:sp>
        <p:nvSpPr>
          <p:cNvPr id="2511874" name="Rectangle 7"/>
          <p:cNvSpPr txBox="1">
            <a:spLocks noGrp="1" noChangeArrowheads="1"/>
          </p:cNvSpPr>
          <p:nvPr/>
        </p:nvSpPr>
        <p:spPr bwMode="auto">
          <a:xfrm>
            <a:off x="5267119" y="6659641"/>
            <a:ext cx="4029282" cy="350759"/>
          </a:xfrm>
          <a:prstGeom prst="rect">
            <a:avLst/>
          </a:prstGeom>
          <a:noFill/>
          <a:ln w="9525">
            <a:noFill/>
            <a:miter lim="800000"/>
            <a:headEnd/>
            <a:tailEnd/>
          </a:ln>
        </p:spPr>
        <p:txBody>
          <a:bodyPr lIns="92216" tIns="46107" rIns="92216" bIns="46107" anchor="b"/>
          <a:lstStyle/>
          <a:p>
            <a:pPr algn="r">
              <a:spcBef>
                <a:spcPct val="0"/>
              </a:spcBef>
              <a:buClrTx/>
            </a:pPr>
            <a:fld id="{47FB2DD4-C9C5-43D9-AC2D-AD0806A37769}" type="slidenum">
              <a:rPr lang="en-US" sz="1200" smtClean="0">
                <a:solidFill>
                  <a:srgbClr val="000000"/>
                </a:solidFill>
                <a:latin typeface="Times New Roman" pitchFamily="84" charset="0"/>
              </a:rPr>
              <a:pPr algn="r">
                <a:spcBef>
                  <a:spcPct val="0"/>
                </a:spcBef>
                <a:buClrTx/>
              </a:pPr>
              <a:t>10</a:t>
            </a:fld>
            <a:endParaRPr lang="en-US" sz="1200" dirty="0" smtClean="0">
              <a:solidFill>
                <a:srgbClr val="000000"/>
              </a:solidFill>
              <a:latin typeface="Times New Roman" pitchFamily="84" charset="0"/>
            </a:endParaRPr>
          </a:p>
        </p:txBody>
      </p:sp>
      <p:sp>
        <p:nvSpPr>
          <p:cNvPr id="2511875" name="Rectangle 2"/>
          <p:cNvSpPr>
            <a:spLocks noGrp="1" noRot="1" noChangeAspect="1" noChangeArrowheads="1" noTextEdit="1"/>
          </p:cNvSpPr>
          <p:nvPr>
            <p:ph type="sldImg"/>
          </p:nvPr>
        </p:nvSpPr>
        <p:spPr>
          <a:ln/>
        </p:spPr>
      </p:sp>
      <p:sp>
        <p:nvSpPr>
          <p:cNvPr id="2511876" name="Rectangle 3"/>
          <p:cNvSpPr>
            <a:spLocks noGrp="1" noChangeArrowheads="1"/>
          </p:cNvSpPr>
          <p:nvPr>
            <p:ph type="body" idx="1"/>
          </p:nvPr>
        </p:nvSpPr>
        <p:spPr>
          <a:xfrm>
            <a:off x="1239943" y="3329223"/>
            <a:ext cx="6816518" cy="3155637"/>
          </a:xfrm>
        </p:spPr>
        <p:txBody>
          <a:bodyPr lIns="92216" tIns="46107" rIns="92216" bIns="46107"/>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C42637-BD87-4064-B49E-D38B7226E4EB}" type="slidenum">
              <a:rPr lang="en-US" smtClean="0"/>
              <a:pPr/>
              <a:t>29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C7BA8-4FEB-4B80-96C5-F3063FCD746C}" type="slidenum">
              <a:rPr lang="en-US"/>
              <a:pPr/>
              <a:t>30</a:t>
            </a:fld>
            <a:endParaRPr lang="en-US"/>
          </a:p>
        </p:txBody>
      </p:sp>
      <p:sp>
        <p:nvSpPr>
          <p:cNvPr id="2062338"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C42637-BD87-4064-B49E-D38B7226E4EB}" type="slidenum">
              <a:rPr lang="en-US" smtClean="0"/>
              <a:pPr/>
              <a:t>31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388E4299-0A58-47B2-9237-AA33DF4DB5C2}" type="slidenum">
              <a:rPr lang="en-US"/>
              <a:pPr/>
              <a:t>32</a:t>
            </a:fld>
            <a:endParaRPr lang="en-US"/>
          </a:p>
        </p:txBody>
      </p:sp>
      <p:sp>
        <p:nvSpPr>
          <p:cNvPr id="706562" name="Rectangle 7"/>
          <p:cNvSpPr txBox="1">
            <a:spLocks noGrp="1" noChangeArrowheads="1"/>
          </p:cNvSpPr>
          <p:nvPr/>
        </p:nvSpPr>
        <p:spPr bwMode="auto">
          <a:xfrm>
            <a:off x="5266138" y="6658680"/>
            <a:ext cx="4028159" cy="350520"/>
          </a:xfrm>
          <a:prstGeom prst="rect">
            <a:avLst/>
          </a:prstGeom>
          <a:noFill/>
          <a:ln w="9525">
            <a:noFill/>
            <a:miter lim="800000"/>
            <a:headEnd/>
            <a:tailEnd/>
          </a:ln>
        </p:spPr>
        <p:txBody>
          <a:bodyPr lIns="95370" tIns="47685" rIns="95370" bIns="47685" anchor="b"/>
          <a:lstStyle/>
          <a:p>
            <a:pPr algn="r" defTabSz="953851"/>
            <a:fld id="{C778BF7F-C6A5-4512-BBF7-C213E517A671}" type="slidenum">
              <a:rPr lang="en-US" sz="1200">
                <a:latin typeface="Arial" charset="0"/>
              </a:rPr>
              <a:pPr algn="r" defTabSz="953851"/>
              <a:t>32</a:t>
            </a:fld>
            <a:endParaRPr lang="en-US" sz="1200" dirty="0">
              <a:latin typeface="Arial" charset="0"/>
            </a:endParaRPr>
          </a:p>
        </p:txBody>
      </p:sp>
      <p:sp>
        <p:nvSpPr>
          <p:cNvPr id="706563" name="Rectangle 7"/>
          <p:cNvSpPr txBox="1">
            <a:spLocks noGrp="1" noChangeArrowheads="1"/>
          </p:cNvSpPr>
          <p:nvPr/>
        </p:nvSpPr>
        <p:spPr bwMode="auto">
          <a:xfrm>
            <a:off x="5266138" y="6658680"/>
            <a:ext cx="4028159" cy="350520"/>
          </a:xfrm>
          <a:prstGeom prst="rect">
            <a:avLst/>
          </a:prstGeom>
          <a:noFill/>
          <a:ln w="9525">
            <a:noFill/>
            <a:miter lim="800000"/>
            <a:headEnd/>
            <a:tailEnd/>
          </a:ln>
        </p:spPr>
        <p:txBody>
          <a:bodyPr lIns="95370" tIns="47685" rIns="95370" bIns="47685" anchor="b"/>
          <a:lstStyle/>
          <a:p>
            <a:pPr algn="r" defTabSz="953851"/>
            <a:fld id="{B192DBE8-4BA5-453A-BA0E-DE8358A620BD}" type="slidenum">
              <a:rPr lang="en-US" sz="1200">
                <a:latin typeface="Arial" charset="0"/>
              </a:rPr>
              <a:pPr algn="r" defTabSz="953851"/>
              <a:t>32</a:t>
            </a:fld>
            <a:endParaRPr lang="en-US" sz="1200" dirty="0">
              <a:latin typeface="Arial" charset="0"/>
            </a:endParaRPr>
          </a:p>
        </p:txBody>
      </p:sp>
      <p:sp>
        <p:nvSpPr>
          <p:cNvPr id="706564" name="Rectangle 7"/>
          <p:cNvSpPr txBox="1">
            <a:spLocks noGrp="1" noChangeArrowheads="1"/>
          </p:cNvSpPr>
          <p:nvPr/>
        </p:nvSpPr>
        <p:spPr bwMode="auto">
          <a:xfrm>
            <a:off x="5266138" y="6658680"/>
            <a:ext cx="4028159" cy="350520"/>
          </a:xfrm>
          <a:prstGeom prst="rect">
            <a:avLst/>
          </a:prstGeom>
          <a:noFill/>
          <a:ln w="9525">
            <a:noFill/>
            <a:miter lim="800000"/>
            <a:headEnd/>
            <a:tailEnd/>
          </a:ln>
        </p:spPr>
        <p:txBody>
          <a:bodyPr lIns="95314" tIns="47657" rIns="95314" bIns="47657" anchor="b"/>
          <a:lstStyle/>
          <a:p>
            <a:pPr algn="r" defTabSz="953851"/>
            <a:fld id="{53606BA5-E687-417E-8E01-ABD9BC458135}" type="slidenum">
              <a:rPr lang="en-US" sz="1200">
                <a:latin typeface="Arial" charset="0"/>
              </a:rPr>
              <a:pPr algn="r" defTabSz="953851"/>
              <a:t>32</a:t>
            </a:fld>
            <a:endParaRPr lang="en-US" sz="1200" dirty="0">
              <a:latin typeface="Arial" charset="0"/>
            </a:endParaRPr>
          </a:p>
        </p:txBody>
      </p:sp>
      <p:sp>
        <p:nvSpPr>
          <p:cNvPr id="706565" name="Rectangle 2"/>
          <p:cNvSpPr>
            <a:spLocks noGrp="1" noRot="1" noChangeAspect="1" noChangeArrowheads="1" noTextEdit="1"/>
          </p:cNvSpPr>
          <p:nvPr>
            <p:ph type="sldImg"/>
          </p:nvPr>
        </p:nvSpPr>
        <p:spPr>
          <a:xfrm>
            <a:off x="2892425" y="527050"/>
            <a:ext cx="3506788" cy="2630488"/>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30270"/>
            <a:fld id="{13A21700-DAE7-44A1-B262-F2ADF7365F7E}" type="slidenum">
              <a:rPr lang="en-US" smtClean="0">
                <a:solidFill>
                  <a:srgbClr val="000000"/>
                </a:solidFill>
              </a:rPr>
              <a:pPr defTabSz="930270"/>
              <a:t>12</a:t>
            </a:fld>
            <a:endParaRPr lang="en-US" dirty="0" smtClean="0">
              <a:solidFill>
                <a:srgbClr val="000000"/>
              </a:solidFill>
            </a:endParaRPr>
          </a:p>
        </p:txBody>
      </p:sp>
      <p:sp>
        <p:nvSpPr>
          <p:cNvPr id="59395" name="Rectangle 2"/>
          <p:cNvSpPr>
            <a:spLocks noGrp="1" noRot="1" noChangeAspect="1" noChangeArrowheads="1" noTextEdit="1"/>
          </p:cNvSpPr>
          <p:nvPr>
            <p:ph type="sldImg"/>
          </p:nvPr>
        </p:nvSpPr>
        <p:spPr>
          <a:xfrm>
            <a:off x="2897188" y="525463"/>
            <a:ext cx="3506787" cy="2628900"/>
          </a:xfrm>
          <a:ln/>
        </p:spPr>
      </p:sp>
      <p:sp>
        <p:nvSpPr>
          <p:cNvPr id="59396" name="Rectangle 3"/>
          <p:cNvSpPr>
            <a:spLocks noGrp="1" noChangeArrowheads="1"/>
          </p:cNvSpPr>
          <p:nvPr>
            <p:ph type="body" idx="1"/>
          </p:nvPr>
        </p:nvSpPr>
        <p:spPr>
          <a:xfrm>
            <a:off x="1240799" y="3329217"/>
            <a:ext cx="6814806" cy="3155644"/>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30270"/>
            <a:fld id="{0D8203FE-4143-4307-BF79-12AAB8E74FA6}" type="slidenum">
              <a:rPr lang="en-US" smtClean="0">
                <a:solidFill>
                  <a:srgbClr val="000000"/>
                </a:solidFill>
              </a:rPr>
              <a:pPr defTabSz="930270"/>
              <a:t>13</a:t>
            </a:fld>
            <a:endParaRPr lang="en-US" dirty="0" smtClean="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0067" y="3330424"/>
            <a:ext cx="7436268" cy="315443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30270"/>
            <a:fld id="{42FADC67-0FF3-4805-A92E-EF3CBE977BFC}" type="slidenum">
              <a:rPr lang="en-US" smtClean="0">
                <a:solidFill>
                  <a:srgbClr val="000000"/>
                </a:solidFill>
              </a:rPr>
              <a:pPr defTabSz="930270"/>
              <a:t>14</a:t>
            </a:fld>
            <a:endParaRPr lang="en-US" dirty="0" smtClean="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30270"/>
            <a:fld id="{6ACFA9B2-1069-44F2-B5C5-0F02C0709E16}" type="slidenum">
              <a:rPr lang="en-US" smtClean="0">
                <a:solidFill>
                  <a:srgbClr val="000000"/>
                </a:solidFill>
              </a:rPr>
              <a:pPr defTabSz="930270"/>
              <a:t>15</a:t>
            </a:fld>
            <a:endParaRPr lang="en-US" dirty="0" smtClean="0">
              <a:solidFill>
                <a:srgbClr val="000000"/>
              </a:solidFill>
            </a:endParaRPr>
          </a:p>
        </p:txBody>
      </p:sp>
      <p:sp>
        <p:nvSpPr>
          <p:cNvPr id="49155" name="Rectangle 2"/>
          <p:cNvSpPr>
            <a:spLocks noGrp="1" noRot="1" noChangeAspect="1" noChangeArrowheads="1" noTextEdit="1"/>
          </p:cNvSpPr>
          <p:nvPr>
            <p:ph type="sldImg"/>
          </p:nvPr>
        </p:nvSpPr>
        <p:spPr>
          <a:xfrm>
            <a:off x="2895600" y="525463"/>
            <a:ext cx="3506788" cy="2630487"/>
          </a:xfrm>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30270"/>
            <a:fld id="{CA52CA4C-87CC-4BBC-9673-2173C4A3B89E}" type="slidenum">
              <a:rPr lang="en-US" smtClean="0">
                <a:solidFill>
                  <a:srgbClr val="000000"/>
                </a:solidFill>
              </a:rPr>
              <a:pPr defTabSz="930270"/>
              <a:t>16</a:t>
            </a:fld>
            <a:endParaRPr lang="en-US" dirty="0" smtClean="0">
              <a:solidFill>
                <a:srgbClr val="000000"/>
              </a:solidFill>
            </a:endParaRPr>
          </a:p>
        </p:txBody>
      </p:sp>
      <p:sp>
        <p:nvSpPr>
          <p:cNvPr id="51203" name="Rectangle 2"/>
          <p:cNvSpPr>
            <a:spLocks noGrp="1" noRot="1" noChangeAspect="1" noChangeArrowheads="1" noTextEdit="1"/>
          </p:cNvSpPr>
          <p:nvPr>
            <p:ph type="sldImg"/>
          </p:nvPr>
        </p:nvSpPr>
        <p:spPr>
          <a:xfrm>
            <a:off x="2898775" y="525463"/>
            <a:ext cx="3505200" cy="2630487"/>
          </a:xfrm>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30270"/>
            <a:fld id="{37303C3E-3458-4FDA-B671-15F5CF8E8CD6}" type="slidenum">
              <a:rPr lang="en-US" smtClean="0">
                <a:solidFill>
                  <a:srgbClr val="000000"/>
                </a:solidFill>
              </a:rPr>
              <a:pPr defTabSz="930270"/>
              <a:t>18</a:t>
            </a:fld>
            <a:endParaRPr lang="en-US" dirty="0"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E9029-71CE-44E4-8217-C39D32581519}" type="slidenum">
              <a:rPr lang="en-US">
                <a:solidFill>
                  <a:srgbClr val="000000"/>
                </a:solidFill>
              </a:rPr>
              <a:pPr/>
              <a:t>20</a:t>
            </a:fld>
            <a:endParaRPr lang="en-US">
              <a:solidFill>
                <a:srgbClr val="000000"/>
              </a:solidFill>
            </a:endParaRPr>
          </a:p>
        </p:txBody>
      </p:sp>
      <p:sp>
        <p:nvSpPr>
          <p:cNvPr id="2415618" name="Rectangle 2"/>
          <p:cNvSpPr>
            <a:spLocks noGrp="1" noRot="1" noChangeAspect="1" noChangeArrowheads="1" noTextEdit="1"/>
          </p:cNvSpPr>
          <p:nvPr>
            <p:ph type="sldImg"/>
          </p:nvPr>
        </p:nvSpPr>
        <p:spPr>
          <a:xfrm>
            <a:off x="2897188" y="527050"/>
            <a:ext cx="3506787" cy="2628900"/>
          </a:xfrm>
          <a:ln/>
        </p:spPr>
      </p:sp>
      <p:sp>
        <p:nvSpPr>
          <p:cNvPr id="2415619" name="Rectangle 3"/>
          <p:cNvSpPr>
            <a:spLocks noGrp="1" noChangeArrowheads="1"/>
          </p:cNvSpPr>
          <p:nvPr>
            <p:ph type="body" idx="1"/>
          </p:nvPr>
        </p:nvSpPr>
        <p:spPr>
          <a:xfrm>
            <a:off x="928379" y="3330420"/>
            <a:ext cx="7439646" cy="3153243"/>
          </a:xfrm>
        </p:spPr>
        <p:txBody>
          <a:bodyPr/>
          <a:lstStyle/>
          <a:p>
            <a:r>
              <a:rPr lang="en-US"/>
              <a:t>Other Attributes</a:t>
            </a:r>
          </a:p>
          <a:p>
            <a:pPr>
              <a:buFontTx/>
              <a:buChar char="•"/>
            </a:pPr>
            <a:r>
              <a:rPr lang="en-US"/>
              <a:t>Data Latency</a:t>
            </a:r>
          </a:p>
          <a:p>
            <a:pPr>
              <a:buFontTx/>
              <a:buChar char="•"/>
            </a:pPr>
            <a:r>
              <a:rPr lang="en-US"/>
              <a:t>SESS</a:t>
            </a:r>
          </a:p>
          <a:p>
            <a:pPr>
              <a:buFontTx/>
              <a:buChar char="•"/>
            </a:pPr>
            <a:r>
              <a:rPr lang="en-US"/>
              <a:t>Intl Treaty</a:t>
            </a:r>
          </a:p>
          <a:p>
            <a:pPr>
              <a:buFontTx/>
              <a:buChar char="•"/>
            </a:pPr>
            <a:r>
              <a:rPr lang="en-US"/>
              <a:t>Climate Continuity</a:t>
            </a:r>
          </a:p>
          <a:p>
            <a:pPr>
              <a:buFontTx/>
              <a:buChar char="•"/>
            </a:pPr>
            <a:r>
              <a:rPr lang="en-US"/>
              <a:t>Direct Read Out</a:t>
            </a:r>
          </a:p>
          <a:p>
            <a:pPr>
              <a:buFontTx/>
              <a:buChar char="•"/>
            </a:pPr>
            <a:r>
              <a:rPr lang="en-US"/>
              <a:t>User Impact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4AE96-7E8C-4404-9974-050063309F37}" type="slidenum">
              <a:rPr lang="en-US">
                <a:solidFill>
                  <a:srgbClr val="000000"/>
                </a:solidFill>
              </a:rPr>
              <a:pPr/>
              <a:t>21</a:t>
            </a:fld>
            <a:endParaRPr lang="en-US">
              <a:solidFill>
                <a:srgbClr val="000000"/>
              </a:solidFill>
            </a:endParaRPr>
          </a:p>
        </p:txBody>
      </p:sp>
      <p:sp>
        <p:nvSpPr>
          <p:cNvPr id="2495490" name="Rectangle 2"/>
          <p:cNvSpPr>
            <a:spLocks noGrp="1" noRot="1" noChangeAspect="1" noChangeArrowheads="1" noTextEdit="1"/>
          </p:cNvSpPr>
          <p:nvPr>
            <p:ph type="sldImg"/>
          </p:nvPr>
        </p:nvSpPr>
        <p:spPr>
          <a:xfrm>
            <a:off x="2897188" y="527050"/>
            <a:ext cx="3506787" cy="2628900"/>
          </a:xfrm>
          <a:ln/>
        </p:spPr>
      </p:sp>
      <p:sp>
        <p:nvSpPr>
          <p:cNvPr id="2495491" name="Rectangle 3"/>
          <p:cNvSpPr>
            <a:spLocks noGrp="1" noChangeArrowheads="1"/>
          </p:cNvSpPr>
          <p:nvPr>
            <p:ph type="body" idx="1"/>
          </p:nvPr>
        </p:nvSpPr>
        <p:spPr>
          <a:xfrm>
            <a:off x="928379" y="3330420"/>
            <a:ext cx="7439646" cy="3153243"/>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229364" y="254227"/>
            <a:ext cx="8709025" cy="1143000"/>
          </a:xfrm>
        </p:spPr>
        <p:txBody>
          <a:bodyPr lIns="91429" tIns="45719" rIns="91429" bIns="45719"/>
          <a:lstStyle>
            <a:lvl1pPr algn="ctr">
              <a:defRPr sz="3600">
                <a:solidFill>
                  <a:srgbClr val="FFFF00"/>
                </a:solidFill>
                <a:latin typeface="Times New Roman" pitchFamily="18" charset="0"/>
                <a:cs typeface="Times New Roman" pitchFamily="18" charset="0"/>
              </a:defRPr>
            </a:lvl1pPr>
          </a:lstStyle>
          <a:p>
            <a:endParaRPr lang="en-US" dirty="0"/>
          </a:p>
        </p:txBody>
      </p:sp>
      <p:sp>
        <p:nvSpPr>
          <p:cNvPr id="30723" name="Rectangle 3"/>
          <p:cNvSpPr>
            <a:spLocks noGrp="1" noChangeArrowheads="1"/>
          </p:cNvSpPr>
          <p:nvPr>
            <p:ph type="subTitle" idx="1"/>
          </p:nvPr>
        </p:nvSpPr>
        <p:spPr>
          <a:xfrm>
            <a:off x="1473015" y="1579027"/>
            <a:ext cx="6413500" cy="1749425"/>
          </a:xfrm>
        </p:spPr>
        <p:txBody>
          <a:bodyPr lIns="91429" tIns="45719" rIns="91429" bIns="45719"/>
          <a:lstStyle>
            <a:lvl1pPr marL="0" indent="0" algn="ctr">
              <a:buFont typeface="ZapfDingbats" pitchFamily="82" charset="2"/>
              <a:buNone/>
              <a:defRPr sz="3000" b="0">
                <a:solidFill>
                  <a:schemeClr val="tx1"/>
                </a:solidFill>
                <a:latin typeface="Times New Roman" pitchFamily="18" charset="0"/>
                <a:cs typeface="Times New Roman" pitchFamily="18" charset="0"/>
              </a:defRPr>
            </a:lvl1pPr>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47625"/>
            <a:ext cx="2219325" cy="6372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50" y="47625"/>
            <a:ext cx="6505575" cy="637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E77D4B-7A0C-4C3D-BBF2-30F0EEAE98D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E77D4B-7A0C-4C3D-BBF2-30F0EEAE98D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CC350A7-61D0-4113-AF47-0357177A371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B876A75-F149-4492-A2E5-1F8521CD24A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B876A75-F149-4492-A2E5-1F8521CD24A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B876A75-F149-4492-A2E5-1F8521CD24A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5481B97-3654-45C1-9478-8E7F2F5A1AA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DB88DE-B14C-4A1E-94D5-6B891E55547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762FE1-8AC4-4AF6-BAEF-78486B5A2A0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a:spcBef>
                <a:spcPct val="0"/>
              </a:spcBef>
              <a:buClrTx/>
            </a:pPr>
            <a:endParaRPr lang="en-US" smtClean="0">
              <a:solidFill>
                <a:srgbClr val="000000"/>
              </a:solidFill>
              <a:latin typeface="Times New Roman" pitchFamily="84" charset="0"/>
            </a:endParaRPr>
          </a:p>
        </p:txBody>
      </p:sp>
      <p:sp>
        <p:nvSpPr>
          <p:cNvPr id="8" name="Slide Number Placeholder 7"/>
          <p:cNvSpPr>
            <a:spLocks noGrp="1"/>
          </p:cNvSpPr>
          <p:nvPr>
            <p:ph type="sldNum" sz="quarter" idx="11"/>
          </p:nvPr>
        </p:nvSpPr>
        <p:spPr/>
        <p:txBody>
          <a:bodyPr/>
          <a:lstStyle/>
          <a:p>
            <a:pPr>
              <a:spcBef>
                <a:spcPct val="0"/>
              </a:spcBef>
              <a:buClrTx/>
            </a:pPr>
            <a:fld id="{6236CC1D-435E-42B9-AA55-F2ADC4E0D2F5}"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
        <p:nvSpPr>
          <p:cNvPr id="9" name="Footer Placeholder 8"/>
          <p:cNvSpPr>
            <a:spLocks noGrp="1"/>
          </p:cNvSpPr>
          <p:nvPr>
            <p:ph type="ftr" sz="quarter" idx="12"/>
          </p:nvPr>
        </p:nvSpPr>
        <p:spPr/>
        <p:txBody>
          <a:bodyPr/>
          <a:lstStyle/>
          <a:p>
            <a:pPr>
              <a:spcBef>
                <a:spcPct val="0"/>
              </a:spcBef>
              <a:buClrTx/>
            </a:pPr>
            <a:endParaRPr lang="en-US" smtClean="0">
              <a:solidFill>
                <a:srgbClr val="000000"/>
              </a:solidFill>
              <a:latin typeface="Times New Roman" pitchFamily="84" charset="0"/>
            </a:endParaRPr>
          </a:p>
        </p:txBody>
      </p:sp>
      <p:sp>
        <p:nvSpPr>
          <p:cNvPr id="10" name="Title 9"/>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F48F94-9715-4736-8033-ADB3BDB6312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F48F94-9715-4736-8033-ADB3BDB6312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0991218-7245-4DDC-AB25-FB94D2FAF7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28625" y="179388"/>
            <a:ext cx="8293100" cy="7985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33388" y="1368425"/>
            <a:ext cx="4064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68425"/>
            <a:ext cx="4065587"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3388" y="3987800"/>
            <a:ext cx="4064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987800"/>
            <a:ext cx="4065587"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F48F94-9715-4736-8033-ADB3BDB6312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F48F94-9715-4736-8033-ADB3BDB6312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F48F94-9715-4736-8033-ADB3BDB6312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1AA076-E565-4BC2-8632-95552868E35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85875"/>
            <a:ext cx="4352925"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85875"/>
            <a:ext cx="4352925"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711" name="Line 15"/>
          <p:cNvSpPr>
            <a:spLocks noChangeShapeType="1"/>
          </p:cNvSpPr>
          <p:nvPr userDrawn="1"/>
        </p:nvSpPr>
        <p:spPr bwMode="auto">
          <a:xfrm>
            <a:off x="0" y="1155700"/>
            <a:ext cx="9144000" cy="0"/>
          </a:xfrm>
          <a:prstGeom prst="line">
            <a:avLst/>
          </a:prstGeom>
          <a:noFill/>
          <a:ln w="38100">
            <a:solidFill>
              <a:srgbClr val="ED1A2D"/>
            </a:solidFill>
            <a:round/>
            <a:headEnd/>
            <a:tailEnd/>
          </a:ln>
          <a:effectLst/>
        </p:spPr>
        <p:txBody>
          <a:bodyPr/>
          <a:lstStyle/>
          <a:p>
            <a:endParaRPr lang="en-US" dirty="0"/>
          </a:p>
        </p:txBody>
      </p:sp>
      <p:sp>
        <p:nvSpPr>
          <p:cNvPr id="29712" name="Rectangle 16"/>
          <p:cNvSpPr>
            <a:spLocks noGrp="1" noChangeArrowheads="1"/>
          </p:cNvSpPr>
          <p:nvPr>
            <p:ph type="title"/>
          </p:nvPr>
        </p:nvSpPr>
        <p:spPr bwMode="auto">
          <a:xfrm>
            <a:off x="133350" y="47625"/>
            <a:ext cx="6757988" cy="1066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9713" name="Rectangle 17"/>
          <p:cNvSpPr>
            <a:spLocks noGrp="1" noChangeArrowheads="1"/>
          </p:cNvSpPr>
          <p:nvPr>
            <p:ph type="body" idx="1"/>
          </p:nvPr>
        </p:nvSpPr>
        <p:spPr bwMode="auto">
          <a:xfrm>
            <a:off x="152400" y="1285875"/>
            <a:ext cx="8858250" cy="5133975"/>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15" name="Line 19"/>
          <p:cNvSpPr>
            <a:spLocks noChangeShapeType="1"/>
          </p:cNvSpPr>
          <p:nvPr userDrawn="1"/>
        </p:nvSpPr>
        <p:spPr bwMode="auto">
          <a:xfrm>
            <a:off x="0" y="6537325"/>
            <a:ext cx="725488" cy="0"/>
          </a:xfrm>
          <a:prstGeom prst="line">
            <a:avLst/>
          </a:prstGeom>
          <a:noFill/>
          <a:ln w="9525">
            <a:solidFill>
              <a:schemeClr val="bg1"/>
            </a:solidFill>
            <a:round/>
            <a:headEnd/>
            <a:tailEnd/>
          </a:ln>
          <a:effectLst/>
        </p:spPr>
        <p:txBody>
          <a:bodyPr/>
          <a:lstStyle/>
          <a:p>
            <a:endParaRPr lang="en-US" dirty="0"/>
          </a:p>
        </p:txBody>
      </p:sp>
      <p:sp>
        <p:nvSpPr>
          <p:cNvPr id="29719" name="Text Box 23"/>
          <p:cNvSpPr txBox="1">
            <a:spLocks noChangeArrowheads="1"/>
          </p:cNvSpPr>
          <p:nvPr userDrawn="1"/>
        </p:nvSpPr>
        <p:spPr bwMode="auto">
          <a:xfrm>
            <a:off x="0" y="6705600"/>
            <a:ext cx="904875" cy="152400"/>
          </a:xfrm>
          <a:prstGeom prst="rect">
            <a:avLst/>
          </a:prstGeom>
          <a:noFill/>
          <a:ln w="9525" algn="ctr">
            <a:noFill/>
            <a:miter lim="800000"/>
            <a:headEnd/>
            <a:tailEnd/>
          </a:ln>
          <a:effectLst/>
        </p:spPr>
        <p:txBody>
          <a:bodyPr tIns="0" rIns="0" bIns="0" anchor="b">
            <a:spAutoFit/>
          </a:bodyPr>
          <a:lstStyle/>
          <a:p>
            <a:pPr algn="l" defTabSz="917575">
              <a:spcBef>
                <a:spcPct val="50000"/>
              </a:spcBef>
              <a:buClrTx/>
            </a:pPr>
            <a:fld id="{95063C60-8998-4EDD-B86E-6662319318BB}" type="slidenum">
              <a:rPr lang="en-US" sz="1000" b="1">
                <a:solidFill>
                  <a:schemeClr val="tx1"/>
                </a:solidFill>
                <a:latin typeface="Times New Roman" pitchFamily="18" charset="0"/>
              </a:rPr>
              <a:pPr algn="l" defTabSz="917575">
                <a:spcBef>
                  <a:spcPct val="50000"/>
                </a:spcBef>
                <a:buClrTx/>
              </a:pPr>
              <a:t>‹#›</a:t>
            </a:fld>
            <a:endParaRPr lang="en-US" sz="1000" b="1" dirty="0">
              <a:solidFill>
                <a:schemeClr val="tx1"/>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7575" rtl="0" fontAlgn="base">
        <a:spcBef>
          <a:spcPct val="0"/>
        </a:spcBef>
        <a:spcAft>
          <a:spcPct val="0"/>
        </a:spcAft>
        <a:defRPr sz="2800">
          <a:solidFill>
            <a:srgbClr val="0B3D91"/>
          </a:solidFill>
          <a:latin typeface="+mj-lt"/>
          <a:ea typeface="+mj-ea"/>
          <a:cs typeface="+mj-cs"/>
        </a:defRPr>
      </a:lvl1pPr>
      <a:lvl2pPr algn="l" defTabSz="917575" rtl="0" fontAlgn="base">
        <a:spcBef>
          <a:spcPct val="0"/>
        </a:spcBef>
        <a:spcAft>
          <a:spcPct val="0"/>
        </a:spcAft>
        <a:defRPr sz="2800">
          <a:solidFill>
            <a:srgbClr val="0B3D91"/>
          </a:solidFill>
          <a:latin typeface="Impact" pitchFamily="34" charset="0"/>
        </a:defRPr>
      </a:lvl2pPr>
      <a:lvl3pPr algn="l" defTabSz="917575" rtl="0" fontAlgn="base">
        <a:spcBef>
          <a:spcPct val="0"/>
        </a:spcBef>
        <a:spcAft>
          <a:spcPct val="0"/>
        </a:spcAft>
        <a:defRPr sz="2800">
          <a:solidFill>
            <a:srgbClr val="0B3D91"/>
          </a:solidFill>
          <a:latin typeface="Impact" pitchFamily="34" charset="0"/>
        </a:defRPr>
      </a:lvl3pPr>
      <a:lvl4pPr algn="l" defTabSz="917575" rtl="0" fontAlgn="base">
        <a:spcBef>
          <a:spcPct val="0"/>
        </a:spcBef>
        <a:spcAft>
          <a:spcPct val="0"/>
        </a:spcAft>
        <a:defRPr sz="2800">
          <a:solidFill>
            <a:srgbClr val="0B3D91"/>
          </a:solidFill>
          <a:latin typeface="Impact" pitchFamily="34" charset="0"/>
        </a:defRPr>
      </a:lvl4pPr>
      <a:lvl5pPr algn="l" defTabSz="917575" rtl="0" fontAlgn="base">
        <a:spcBef>
          <a:spcPct val="0"/>
        </a:spcBef>
        <a:spcAft>
          <a:spcPct val="0"/>
        </a:spcAft>
        <a:defRPr sz="2800">
          <a:solidFill>
            <a:srgbClr val="0B3D91"/>
          </a:solidFill>
          <a:latin typeface="Impact" pitchFamily="34" charset="0"/>
        </a:defRPr>
      </a:lvl5pPr>
      <a:lvl6pPr marL="457200" algn="l" defTabSz="917575" rtl="0" fontAlgn="base">
        <a:spcBef>
          <a:spcPct val="0"/>
        </a:spcBef>
        <a:spcAft>
          <a:spcPct val="0"/>
        </a:spcAft>
        <a:defRPr sz="2800">
          <a:solidFill>
            <a:srgbClr val="0B3D91"/>
          </a:solidFill>
          <a:latin typeface="Impact" pitchFamily="34" charset="0"/>
        </a:defRPr>
      </a:lvl6pPr>
      <a:lvl7pPr marL="914400" algn="l" defTabSz="917575" rtl="0" fontAlgn="base">
        <a:spcBef>
          <a:spcPct val="0"/>
        </a:spcBef>
        <a:spcAft>
          <a:spcPct val="0"/>
        </a:spcAft>
        <a:defRPr sz="2800">
          <a:solidFill>
            <a:srgbClr val="0B3D91"/>
          </a:solidFill>
          <a:latin typeface="Impact" pitchFamily="34" charset="0"/>
        </a:defRPr>
      </a:lvl7pPr>
      <a:lvl8pPr marL="1371600" algn="l" defTabSz="917575" rtl="0" fontAlgn="base">
        <a:spcBef>
          <a:spcPct val="0"/>
        </a:spcBef>
        <a:spcAft>
          <a:spcPct val="0"/>
        </a:spcAft>
        <a:defRPr sz="2800">
          <a:solidFill>
            <a:srgbClr val="0B3D91"/>
          </a:solidFill>
          <a:latin typeface="Impact" pitchFamily="34" charset="0"/>
        </a:defRPr>
      </a:lvl8pPr>
      <a:lvl9pPr marL="1828800" algn="l" defTabSz="917575" rtl="0" fontAlgn="base">
        <a:spcBef>
          <a:spcPct val="0"/>
        </a:spcBef>
        <a:spcAft>
          <a:spcPct val="0"/>
        </a:spcAft>
        <a:defRPr sz="2800">
          <a:solidFill>
            <a:srgbClr val="0B3D91"/>
          </a:solidFill>
          <a:latin typeface="Impact" pitchFamily="34" charset="0"/>
        </a:defRPr>
      </a:lvl9pPr>
    </p:titleStyle>
    <p:bodyStyle>
      <a:lvl1pPr marL="347663" indent="-347663" algn="l" defTabSz="917575" rtl="0" fontAlgn="base">
        <a:spcBef>
          <a:spcPct val="20000"/>
        </a:spcBef>
        <a:spcAft>
          <a:spcPct val="0"/>
        </a:spcAft>
        <a:buClr>
          <a:srgbClr val="0B3D91"/>
        </a:buClr>
        <a:buFont typeface="ZapfDingbats" pitchFamily="82" charset="2"/>
        <a:buChar char=""/>
        <a:defRPr sz="2400" b="1">
          <a:solidFill>
            <a:schemeClr val="tx1"/>
          </a:solidFill>
          <a:latin typeface="+mn-lt"/>
          <a:ea typeface="+mn-ea"/>
          <a:cs typeface="+mn-cs"/>
        </a:defRPr>
      </a:lvl1pPr>
      <a:lvl2pPr marL="750888" indent="-292100" algn="l" defTabSz="917575" rtl="0" fontAlgn="base">
        <a:spcBef>
          <a:spcPct val="20000"/>
        </a:spcBef>
        <a:spcAft>
          <a:spcPct val="0"/>
        </a:spcAft>
        <a:buClr>
          <a:srgbClr val="0B3D91"/>
        </a:buClr>
        <a:buChar char="–"/>
        <a:defRPr sz="2000">
          <a:solidFill>
            <a:schemeClr val="tx1"/>
          </a:solidFill>
          <a:latin typeface="+mn-lt"/>
        </a:defRPr>
      </a:lvl2pPr>
      <a:lvl3pPr marL="1139825" indent="-222250" algn="l" defTabSz="917575" rtl="0" fontAlgn="base">
        <a:spcBef>
          <a:spcPct val="20000"/>
        </a:spcBef>
        <a:spcAft>
          <a:spcPct val="0"/>
        </a:spcAft>
        <a:buClr>
          <a:srgbClr val="0B3D91"/>
        </a:buClr>
        <a:buFont typeface="ZapfDingbats" pitchFamily="82" charset="2"/>
        <a:buChar char=""/>
        <a:defRPr>
          <a:solidFill>
            <a:schemeClr val="tx1"/>
          </a:solidFill>
          <a:latin typeface="+mn-lt"/>
        </a:defRPr>
      </a:lvl3pPr>
      <a:lvl4pPr marL="1597025" indent="-222250" algn="l" defTabSz="917575" rtl="0" fontAlgn="base">
        <a:spcBef>
          <a:spcPct val="20000"/>
        </a:spcBef>
        <a:spcAft>
          <a:spcPct val="0"/>
        </a:spcAft>
        <a:buClr>
          <a:srgbClr val="0B3D91"/>
        </a:buClr>
        <a:buChar char="–"/>
        <a:defRPr>
          <a:solidFill>
            <a:schemeClr val="tx1"/>
          </a:solidFill>
          <a:latin typeface="+mn-lt"/>
        </a:defRPr>
      </a:lvl4pPr>
      <a:lvl5pPr marL="2055813" indent="-222250" algn="l" defTabSz="917575" rtl="0" fontAlgn="base">
        <a:spcBef>
          <a:spcPct val="20000"/>
        </a:spcBef>
        <a:spcAft>
          <a:spcPct val="0"/>
        </a:spcAft>
        <a:buClr>
          <a:srgbClr val="0B3D91"/>
        </a:buClr>
        <a:buChar char="»"/>
        <a:defRPr>
          <a:solidFill>
            <a:schemeClr val="tx1"/>
          </a:solidFill>
          <a:latin typeface="+mn-lt"/>
        </a:defRPr>
      </a:lvl5pPr>
      <a:lvl6pPr marL="2513013" indent="-222250" algn="l" defTabSz="917575" rtl="0" fontAlgn="base">
        <a:spcBef>
          <a:spcPct val="20000"/>
        </a:spcBef>
        <a:spcAft>
          <a:spcPct val="0"/>
        </a:spcAft>
        <a:buClr>
          <a:srgbClr val="0B3D91"/>
        </a:buClr>
        <a:buChar char="»"/>
        <a:defRPr>
          <a:solidFill>
            <a:schemeClr val="tx1"/>
          </a:solidFill>
          <a:latin typeface="+mn-lt"/>
        </a:defRPr>
      </a:lvl6pPr>
      <a:lvl7pPr marL="2970213" indent="-222250" algn="l" defTabSz="917575" rtl="0" fontAlgn="base">
        <a:spcBef>
          <a:spcPct val="20000"/>
        </a:spcBef>
        <a:spcAft>
          <a:spcPct val="0"/>
        </a:spcAft>
        <a:buClr>
          <a:srgbClr val="0B3D91"/>
        </a:buClr>
        <a:buChar char="»"/>
        <a:defRPr>
          <a:solidFill>
            <a:schemeClr val="tx1"/>
          </a:solidFill>
          <a:latin typeface="+mn-lt"/>
        </a:defRPr>
      </a:lvl7pPr>
      <a:lvl8pPr marL="3427413" indent="-222250" algn="l" defTabSz="917575" rtl="0" fontAlgn="base">
        <a:spcBef>
          <a:spcPct val="20000"/>
        </a:spcBef>
        <a:spcAft>
          <a:spcPct val="0"/>
        </a:spcAft>
        <a:buClr>
          <a:srgbClr val="0B3D91"/>
        </a:buClr>
        <a:buChar char="»"/>
        <a:defRPr>
          <a:solidFill>
            <a:schemeClr val="tx1"/>
          </a:solidFill>
          <a:latin typeface="+mn-lt"/>
        </a:defRPr>
      </a:lvl8pPr>
      <a:lvl9pPr marL="3884613" indent="-222250" algn="l" defTabSz="917575" rtl="0" fontAlgn="base">
        <a:spcBef>
          <a:spcPct val="20000"/>
        </a:spcBef>
        <a:spcAft>
          <a:spcPct val="0"/>
        </a:spcAft>
        <a:buClr>
          <a:srgbClr val="0B3D9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502658" name="Rectangle 2"/>
          <p:cNvSpPr>
            <a:spLocks noGrp="1" noChangeArrowheads="1"/>
          </p:cNvSpPr>
          <p:nvPr>
            <p:ph type="title"/>
          </p:nvPr>
        </p:nvSpPr>
        <p:spPr bwMode="auto">
          <a:xfrm>
            <a:off x="685800" y="228600"/>
            <a:ext cx="5715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02659"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2660" name="Rectangle 4"/>
          <p:cNvSpPr>
            <a:spLocks noChangeArrowheads="1"/>
          </p:cNvSpPr>
          <p:nvPr userDrawn="1"/>
        </p:nvSpPr>
        <p:spPr bwMode="auto">
          <a:xfrm>
            <a:off x="4010025" y="2862263"/>
            <a:ext cx="9144000" cy="0"/>
          </a:xfrm>
          <a:prstGeom prst="rect">
            <a:avLst/>
          </a:prstGeom>
          <a:noFill/>
          <a:ln w="9525">
            <a:noFill/>
            <a:miter lim="800000"/>
            <a:headEnd/>
            <a:tailEnd/>
          </a:ln>
          <a:effectLst/>
        </p:spPr>
        <p:txBody>
          <a:bodyPr>
            <a:spAutoFit/>
          </a:bodyPr>
          <a:lstStyle/>
          <a:p>
            <a:pPr algn="l">
              <a:spcBef>
                <a:spcPct val="0"/>
              </a:spcBef>
              <a:buClrTx/>
            </a:pPr>
            <a:endParaRPr lang="en-US" sz="1200" smtClean="0">
              <a:solidFill>
                <a:srgbClr val="000000"/>
              </a:solidFill>
              <a:latin typeface="Times New Roman" pitchFamily="84" charset="0"/>
            </a:endParaRPr>
          </a:p>
        </p:txBody>
      </p:sp>
      <p:sp>
        <p:nvSpPr>
          <p:cNvPr id="2502661" name="Text Box 5"/>
          <p:cNvSpPr txBox="1">
            <a:spLocks noChangeArrowheads="1"/>
          </p:cNvSpPr>
          <p:nvPr userDrawn="1"/>
        </p:nvSpPr>
        <p:spPr bwMode="auto">
          <a:xfrm>
            <a:off x="1588" y="-762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ctr" rtl="0" fontAlgn="base">
        <a:spcBef>
          <a:spcPct val="0"/>
        </a:spcBef>
        <a:spcAft>
          <a:spcPct val="0"/>
        </a:spcAft>
        <a:defRPr sz="2800" b="1">
          <a:solidFill>
            <a:srgbClr val="0B3D91"/>
          </a:solidFill>
          <a:latin typeface="+mj-lt"/>
          <a:ea typeface="+mj-ea"/>
          <a:cs typeface="+mj-cs"/>
        </a:defRPr>
      </a:lvl1pPr>
      <a:lvl2pPr algn="ctr" rtl="0" fontAlgn="base">
        <a:spcBef>
          <a:spcPct val="0"/>
        </a:spcBef>
        <a:spcAft>
          <a:spcPct val="0"/>
        </a:spcAft>
        <a:defRPr sz="2800" b="1">
          <a:solidFill>
            <a:srgbClr val="0B3D91"/>
          </a:solidFill>
          <a:latin typeface="Times New Roman" pitchFamily="84" charset="0"/>
        </a:defRPr>
      </a:lvl2pPr>
      <a:lvl3pPr algn="ctr" rtl="0" fontAlgn="base">
        <a:spcBef>
          <a:spcPct val="0"/>
        </a:spcBef>
        <a:spcAft>
          <a:spcPct val="0"/>
        </a:spcAft>
        <a:defRPr sz="2800" b="1">
          <a:solidFill>
            <a:srgbClr val="0B3D91"/>
          </a:solidFill>
          <a:latin typeface="Times New Roman" pitchFamily="84" charset="0"/>
        </a:defRPr>
      </a:lvl3pPr>
      <a:lvl4pPr algn="ctr" rtl="0" fontAlgn="base">
        <a:spcBef>
          <a:spcPct val="0"/>
        </a:spcBef>
        <a:spcAft>
          <a:spcPct val="0"/>
        </a:spcAft>
        <a:defRPr sz="2800" b="1">
          <a:solidFill>
            <a:srgbClr val="0B3D91"/>
          </a:solidFill>
          <a:latin typeface="Times New Roman" pitchFamily="84" charset="0"/>
        </a:defRPr>
      </a:lvl4pPr>
      <a:lvl5pPr algn="ctr" rtl="0" fontAlgn="base">
        <a:spcBef>
          <a:spcPct val="0"/>
        </a:spcBef>
        <a:spcAft>
          <a:spcPct val="0"/>
        </a:spcAft>
        <a:defRPr sz="2800" b="1">
          <a:solidFill>
            <a:srgbClr val="0B3D91"/>
          </a:solidFill>
          <a:latin typeface="Times New Roman" pitchFamily="84" charset="0"/>
        </a:defRPr>
      </a:lvl5pPr>
      <a:lvl6pPr marL="457200" algn="ctr" rtl="0" fontAlgn="base">
        <a:spcBef>
          <a:spcPct val="0"/>
        </a:spcBef>
        <a:spcAft>
          <a:spcPct val="0"/>
        </a:spcAft>
        <a:defRPr sz="2800" b="1">
          <a:solidFill>
            <a:srgbClr val="0B3D91"/>
          </a:solidFill>
          <a:latin typeface="Times New Roman" pitchFamily="84" charset="0"/>
        </a:defRPr>
      </a:lvl6pPr>
      <a:lvl7pPr marL="914400" algn="ctr" rtl="0" fontAlgn="base">
        <a:spcBef>
          <a:spcPct val="0"/>
        </a:spcBef>
        <a:spcAft>
          <a:spcPct val="0"/>
        </a:spcAft>
        <a:defRPr sz="2800" b="1">
          <a:solidFill>
            <a:srgbClr val="0B3D91"/>
          </a:solidFill>
          <a:latin typeface="Times New Roman" pitchFamily="84" charset="0"/>
        </a:defRPr>
      </a:lvl7pPr>
      <a:lvl8pPr marL="1371600" algn="ctr" rtl="0" fontAlgn="base">
        <a:spcBef>
          <a:spcPct val="0"/>
        </a:spcBef>
        <a:spcAft>
          <a:spcPct val="0"/>
        </a:spcAft>
        <a:defRPr sz="2800" b="1">
          <a:solidFill>
            <a:srgbClr val="0B3D91"/>
          </a:solidFill>
          <a:latin typeface="Times New Roman" pitchFamily="84" charset="0"/>
        </a:defRPr>
      </a:lvl8pPr>
      <a:lvl9pPr marL="1828800" algn="ctr" rtl="0" fontAlgn="base">
        <a:spcBef>
          <a:spcPct val="0"/>
        </a:spcBef>
        <a:spcAft>
          <a:spcPct val="0"/>
        </a:spcAft>
        <a:defRPr sz="2800" b="1">
          <a:solidFill>
            <a:srgbClr val="0B3D91"/>
          </a:solidFill>
          <a:latin typeface="Times New Roman" pitchFamily="84" charset="0"/>
        </a:defRPr>
      </a:lvl9pPr>
    </p:titleStyle>
    <p:bodyStyle>
      <a:lvl1pPr marL="342900" indent="-342900" algn="l" rtl="0" fontAlgn="base">
        <a:spcBef>
          <a:spcPct val="20000"/>
        </a:spcBef>
        <a:spcAft>
          <a:spcPct val="0"/>
        </a:spcAft>
        <a:buClr>
          <a:schemeClr val="bg1"/>
        </a:buClr>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bg1"/>
        </a:buClr>
        <a:buChar char="–"/>
        <a:defRPr>
          <a:solidFill>
            <a:schemeClr val="tx1"/>
          </a:solidFill>
          <a:latin typeface="+mn-lt"/>
        </a:defRPr>
      </a:lvl2pPr>
      <a:lvl3pPr marL="1143000" indent="-228600" algn="l" rtl="0" fontAlgn="base">
        <a:spcBef>
          <a:spcPct val="20000"/>
        </a:spcBef>
        <a:spcAft>
          <a:spcPct val="0"/>
        </a:spcAft>
        <a:buClr>
          <a:schemeClr val="bg1"/>
        </a:buClr>
        <a:buChar char="•"/>
        <a:defRPr>
          <a:solidFill>
            <a:schemeClr val="tx1"/>
          </a:solidFill>
          <a:latin typeface="+mn-lt"/>
        </a:defRPr>
      </a:lvl3pPr>
      <a:lvl4pPr marL="1600200" indent="-228600" algn="l" rtl="0" fontAlgn="base">
        <a:spcBef>
          <a:spcPct val="20000"/>
        </a:spcBef>
        <a:spcAft>
          <a:spcPct val="0"/>
        </a:spcAft>
        <a:buClr>
          <a:schemeClr val="bg1"/>
        </a:buClr>
        <a:buChar char="–"/>
        <a:defRPr>
          <a:solidFill>
            <a:schemeClr val="tx1"/>
          </a:solidFill>
          <a:latin typeface="+mn-lt"/>
        </a:defRPr>
      </a:lvl4pPr>
      <a:lvl5pPr marL="2057400" indent="-228600" algn="l" rtl="0" fontAlgn="base">
        <a:spcBef>
          <a:spcPct val="20000"/>
        </a:spcBef>
        <a:spcAft>
          <a:spcPct val="0"/>
        </a:spcAft>
        <a:buClr>
          <a:schemeClr val="bg1"/>
        </a:buClr>
        <a:buChar char="»"/>
        <a:defRPr>
          <a:solidFill>
            <a:schemeClr val="tx1"/>
          </a:solidFill>
          <a:latin typeface="+mn-lt"/>
        </a:defRPr>
      </a:lvl5pPr>
      <a:lvl6pPr marL="2514600" indent="-228600" algn="l" rtl="0" fontAlgn="base">
        <a:spcBef>
          <a:spcPct val="20000"/>
        </a:spcBef>
        <a:spcAft>
          <a:spcPct val="0"/>
        </a:spcAft>
        <a:buClr>
          <a:schemeClr val="bg1"/>
        </a:buClr>
        <a:buChar char="»"/>
        <a:defRPr>
          <a:solidFill>
            <a:schemeClr val="tx1"/>
          </a:solidFill>
          <a:latin typeface="+mn-lt"/>
        </a:defRPr>
      </a:lvl6pPr>
      <a:lvl7pPr marL="2971800" indent="-228600" algn="l" rtl="0" fontAlgn="base">
        <a:spcBef>
          <a:spcPct val="20000"/>
        </a:spcBef>
        <a:spcAft>
          <a:spcPct val="0"/>
        </a:spcAft>
        <a:buClr>
          <a:schemeClr val="bg1"/>
        </a:buClr>
        <a:buChar char="»"/>
        <a:defRPr>
          <a:solidFill>
            <a:schemeClr val="tx1"/>
          </a:solidFill>
          <a:latin typeface="+mn-lt"/>
        </a:defRPr>
      </a:lvl7pPr>
      <a:lvl8pPr marL="3429000" indent="-228600" algn="l" rtl="0" fontAlgn="base">
        <a:spcBef>
          <a:spcPct val="20000"/>
        </a:spcBef>
        <a:spcAft>
          <a:spcPct val="0"/>
        </a:spcAft>
        <a:buClr>
          <a:schemeClr val="bg1"/>
        </a:buClr>
        <a:buChar char="»"/>
        <a:defRPr>
          <a:solidFill>
            <a:schemeClr val="tx1"/>
          </a:solidFill>
          <a:latin typeface="+mn-lt"/>
        </a:defRPr>
      </a:lvl8pPr>
      <a:lvl9pPr marL="3886200" indent="-228600" algn="l" rtl="0" fontAlgn="base">
        <a:spcBef>
          <a:spcPct val="20000"/>
        </a:spcBef>
        <a:spcAft>
          <a:spcPct val="0"/>
        </a:spcAft>
        <a:buClr>
          <a:schemeClr val="bg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4965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96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6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Bef>
                <a:spcPct val="0"/>
              </a:spcBef>
              <a:buClrTx/>
            </a:pPr>
            <a:endParaRPr lang="en-US" smtClean="0">
              <a:solidFill>
                <a:srgbClr val="000000"/>
              </a:solidFill>
              <a:latin typeface="Times New Roman" pitchFamily="84" charset="0"/>
            </a:endParaRPr>
          </a:p>
        </p:txBody>
      </p:sp>
      <p:sp>
        <p:nvSpPr>
          <p:cNvPr id="2496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Bef>
                <a:spcPct val="0"/>
              </a:spcBef>
              <a:buClrTx/>
            </a:pPr>
            <a:endParaRPr lang="en-US" smtClean="0">
              <a:solidFill>
                <a:srgbClr val="000000"/>
              </a:solidFill>
              <a:latin typeface="Times New Roman" pitchFamily="84" charset="0"/>
            </a:endParaRPr>
          </a:p>
        </p:txBody>
      </p:sp>
      <p:sp>
        <p:nvSpPr>
          <p:cNvPr id="2496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Bef>
                <a:spcPct val="0"/>
              </a:spcBef>
              <a:buClrTx/>
            </a:pPr>
            <a:fld id="{6236CC1D-435E-42B9-AA55-F2ADC4E0D2F5}"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
        <p:nvSpPr>
          <p:cNvPr id="2496519" name="Text Box 7"/>
          <p:cNvSpPr txBox="1">
            <a:spLocks noChangeArrowheads="1"/>
          </p:cNvSpPr>
          <p:nvPr userDrawn="1"/>
        </p:nvSpPr>
        <p:spPr bwMode="auto">
          <a:xfrm>
            <a:off x="1588" y="-762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Tree>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eaLnBrk="0" fontAlgn="base" hangingPunct="0">
        <a:spcBef>
          <a:spcPct val="0"/>
        </a:spcBef>
        <a:spcAft>
          <a:spcPct val="0"/>
        </a:spcAft>
        <a:defRPr sz="4400">
          <a:solidFill>
            <a:schemeClr val="tx2"/>
          </a:solidFill>
          <a:latin typeface="Times New Roman" pitchFamily="84" charset="0"/>
        </a:defRPr>
      </a:lvl6pPr>
      <a:lvl7pPr marL="914400" algn="ctr" rtl="0" eaLnBrk="0" fontAlgn="base" hangingPunct="0">
        <a:spcBef>
          <a:spcPct val="0"/>
        </a:spcBef>
        <a:spcAft>
          <a:spcPct val="0"/>
        </a:spcAft>
        <a:defRPr sz="4400">
          <a:solidFill>
            <a:schemeClr val="tx2"/>
          </a:solidFill>
          <a:latin typeface="Times New Roman" pitchFamily="84" charset="0"/>
        </a:defRPr>
      </a:lvl7pPr>
      <a:lvl8pPr marL="1371600" algn="ctr" rtl="0" eaLnBrk="0" fontAlgn="base" hangingPunct="0">
        <a:spcBef>
          <a:spcPct val="0"/>
        </a:spcBef>
        <a:spcAft>
          <a:spcPct val="0"/>
        </a:spcAft>
        <a:defRPr sz="4400">
          <a:solidFill>
            <a:schemeClr val="tx2"/>
          </a:solidFill>
          <a:latin typeface="Times New Roman" pitchFamily="84" charset="0"/>
        </a:defRPr>
      </a:lvl8pPr>
      <a:lvl9pPr marL="1828800" algn="ctr"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4965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96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6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Bef>
                <a:spcPct val="0"/>
              </a:spcBef>
              <a:buClrTx/>
            </a:pPr>
            <a:endParaRPr lang="en-US" smtClean="0">
              <a:solidFill>
                <a:srgbClr val="000000"/>
              </a:solidFill>
              <a:latin typeface="Times New Roman" pitchFamily="84" charset="0"/>
            </a:endParaRPr>
          </a:p>
        </p:txBody>
      </p:sp>
      <p:sp>
        <p:nvSpPr>
          <p:cNvPr id="2496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Bef>
                <a:spcPct val="0"/>
              </a:spcBef>
              <a:buClrTx/>
            </a:pPr>
            <a:endParaRPr lang="en-US" smtClean="0">
              <a:solidFill>
                <a:srgbClr val="000000"/>
              </a:solidFill>
              <a:latin typeface="Times New Roman" pitchFamily="84" charset="0"/>
            </a:endParaRPr>
          </a:p>
        </p:txBody>
      </p:sp>
      <p:sp>
        <p:nvSpPr>
          <p:cNvPr id="2496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Bef>
                <a:spcPct val="0"/>
              </a:spcBef>
              <a:buClrTx/>
            </a:pPr>
            <a:fld id="{6236CC1D-435E-42B9-AA55-F2ADC4E0D2F5}"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
        <p:nvSpPr>
          <p:cNvPr id="2496519" name="Text Box 7"/>
          <p:cNvSpPr txBox="1">
            <a:spLocks noChangeArrowheads="1"/>
          </p:cNvSpPr>
          <p:nvPr userDrawn="1"/>
        </p:nvSpPr>
        <p:spPr bwMode="auto">
          <a:xfrm>
            <a:off x="1588" y="-762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Tree>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eaLnBrk="0" fontAlgn="base" hangingPunct="0">
        <a:spcBef>
          <a:spcPct val="0"/>
        </a:spcBef>
        <a:spcAft>
          <a:spcPct val="0"/>
        </a:spcAft>
        <a:defRPr sz="4400">
          <a:solidFill>
            <a:schemeClr val="tx2"/>
          </a:solidFill>
          <a:latin typeface="Times New Roman" pitchFamily="84" charset="0"/>
        </a:defRPr>
      </a:lvl6pPr>
      <a:lvl7pPr marL="914400" algn="ctr" rtl="0" eaLnBrk="0" fontAlgn="base" hangingPunct="0">
        <a:spcBef>
          <a:spcPct val="0"/>
        </a:spcBef>
        <a:spcAft>
          <a:spcPct val="0"/>
        </a:spcAft>
        <a:defRPr sz="4400">
          <a:solidFill>
            <a:schemeClr val="tx2"/>
          </a:solidFill>
          <a:latin typeface="Times New Roman" pitchFamily="84" charset="0"/>
        </a:defRPr>
      </a:lvl7pPr>
      <a:lvl8pPr marL="1371600" algn="ctr" rtl="0" eaLnBrk="0" fontAlgn="base" hangingPunct="0">
        <a:spcBef>
          <a:spcPct val="0"/>
        </a:spcBef>
        <a:spcAft>
          <a:spcPct val="0"/>
        </a:spcAft>
        <a:defRPr sz="4400">
          <a:solidFill>
            <a:schemeClr val="tx2"/>
          </a:solidFill>
          <a:latin typeface="Times New Roman" pitchFamily="84" charset="0"/>
        </a:defRPr>
      </a:lvl8pPr>
      <a:lvl9pPr marL="1828800" algn="ctr"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Bef>
                <a:spcPct val="0"/>
              </a:spcBef>
              <a:buClrTx/>
            </a:pPr>
            <a:endParaRPr lang="en-US" smtClean="0">
              <a:solidFill>
                <a:srgbClr val="000000"/>
              </a:solidFill>
              <a:latin typeface="Times New Roman" pitchFamily="84"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Bef>
                <a:spcPct val="0"/>
              </a:spcBef>
              <a:buClrTx/>
            </a:pPr>
            <a:endParaRPr lang="en-US" smtClean="0">
              <a:solidFill>
                <a:srgbClr val="000000"/>
              </a:solidFill>
              <a:latin typeface="Times New Roman" pitchFamily="84" charset="0"/>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Bef>
                <a:spcPct val="0"/>
              </a:spcBef>
              <a:buClrTx/>
            </a:pPr>
            <a:fld id="{A6E1D58B-F5F8-4AAB-88E2-460A77F4EC0E}"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
        <p:nvSpPr>
          <p:cNvPr id="3080" name="Text Box 8"/>
          <p:cNvSpPr txBox="1">
            <a:spLocks noChangeArrowheads="1"/>
          </p:cNvSpPr>
          <p:nvPr userDrawn="1"/>
        </p:nvSpPr>
        <p:spPr bwMode="auto">
          <a:xfrm>
            <a:off x="1588" y="-381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Tree>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eaLnBrk="0" fontAlgn="base" hangingPunct="0">
        <a:spcBef>
          <a:spcPct val="0"/>
        </a:spcBef>
        <a:spcAft>
          <a:spcPct val="0"/>
        </a:spcAft>
        <a:defRPr sz="4400">
          <a:solidFill>
            <a:schemeClr val="tx2"/>
          </a:solidFill>
          <a:latin typeface="Times New Roman" pitchFamily="84" charset="0"/>
        </a:defRPr>
      </a:lvl6pPr>
      <a:lvl7pPr marL="914400" algn="ctr" rtl="0" eaLnBrk="0" fontAlgn="base" hangingPunct="0">
        <a:spcBef>
          <a:spcPct val="0"/>
        </a:spcBef>
        <a:spcAft>
          <a:spcPct val="0"/>
        </a:spcAft>
        <a:defRPr sz="4400">
          <a:solidFill>
            <a:schemeClr val="tx2"/>
          </a:solidFill>
          <a:latin typeface="Times New Roman" pitchFamily="84" charset="0"/>
        </a:defRPr>
      </a:lvl7pPr>
      <a:lvl8pPr marL="1371600" algn="ctr" rtl="0" eaLnBrk="0" fontAlgn="base" hangingPunct="0">
        <a:spcBef>
          <a:spcPct val="0"/>
        </a:spcBef>
        <a:spcAft>
          <a:spcPct val="0"/>
        </a:spcAft>
        <a:defRPr sz="4400">
          <a:solidFill>
            <a:schemeClr val="tx2"/>
          </a:solidFill>
          <a:latin typeface="Times New Roman" pitchFamily="84" charset="0"/>
        </a:defRPr>
      </a:lvl8pPr>
      <a:lvl9pPr marL="1828800" algn="ctr"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Bef>
                <a:spcPct val="0"/>
              </a:spcBef>
              <a:buClrTx/>
            </a:pPr>
            <a:endParaRPr lang="en-US" smtClean="0">
              <a:solidFill>
                <a:srgbClr val="000000"/>
              </a:solidFill>
              <a:latin typeface="Times New Roman" pitchFamily="84"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Bef>
                <a:spcPct val="0"/>
              </a:spcBef>
              <a:buClrTx/>
            </a:pPr>
            <a:endParaRPr lang="en-US" smtClean="0">
              <a:solidFill>
                <a:srgbClr val="000000"/>
              </a:solidFill>
              <a:latin typeface="Times New Roman" pitchFamily="84" charset="0"/>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Bef>
                <a:spcPct val="0"/>
              </a:spcBef>
              <a:buClrTx/>
            </a:pPr>
            <a:fld id="{A6E1D58B-F5F8-4AAB-88E2-460A77F4EC0E}"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
        <p:nvSpPr>
          <p:cNvPr id="3080" name="Text Box 8"/>
          <p:cNvSpPr txBox="1">
            <a:spLocks noChangeArrowheads="1"/>
          </p:cNvSpPr>
          <p:nvPr userDrawn="1"/>
        </p:nvSpPr>
        <p:spPr bwMode="auto">
          <a:xfrm>
            <a:off x="1588" y="-381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Tree>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eaLnBrk="0" fontAlgn="base" hangingPunct="0">
        <a:spcBef>
          <a:spcPct val="0"/>
        </a:spcBef>
        <a:spcAft>
          <a:spcPct val="0"/>
        </a:spcAft>
        <a:defRPr sz="4400">
          <a:solidFill>
            <a:schemeClr val="tx2"/>
          </a:solidFill>
          <a:latin typeface="Times New Roman" pitchFamily="84" charset="0"/>
        </a:defRPr>
      </a:lvl6pPr>
      <a:lvl7pPr marL="914400" algn="ctr" rtl="0" eaLnBrk="0" fontAlgn="base" hangingPunct="0">
        <a:spcBef>
          <a:spcPct val="0"/>
        </a:spcBef>
        <a:spcAft>
          <a:spcPct val="0"/>
        </a:spcAft>
        <a:defRPr sz="4400">
          <a:solidFill>
            <a:schemeClr val="tx2"/>
          </a:solidFill>
          <a:latin typeface="Times New Roman" pitchFamily="84" charset="0"/>
        </a:defRPr>
      </a:lvl7pPr>
      <a:lvl8pPr marL="1371600" algn="ctr" rtl="0" eaLnBrk="0" fontAlgn="base" hangingPunct="0">
        <a:spcBef>
          <a:spcPct val="0"/>
        </a:spcBef>
        <a:spcAft>
          <a:spcPct val="0"/>
        </a:spcAft>
        <a:defRPr sz="4400">
          <a:solidFill>
            <a:schemeClr val="tx2"/>
          </a:solidFill>
          <a:latin typeface="Times New Roman" pitchFamily="84" charset="0"/>
        </a:defRPr>
      </a:lvl8pPr>
      <a:lvl9pPr marL="1828800" algn="ctr"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077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077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l">
              <a:spcBef>
                <a:spcPct val="0"/>
              </a:spcBef>
              <a:buClrTx/>
            </a:pPr>
            <a:endParaRPr lang="en-US" smtClean="0">
              <a:solidFill>
                <a:srgbClr val="000000"/>
              </a:solidFill>
            </a:endParaRPr>
          </a:p>
        </p:txBody>
      </p:sp>
      <p:sp>
        <p:nvSpPr>
          <p:cNvPr id="250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spcBef>
                <a:spcPct val="0"/>
              </a:spcBef>
              <a:buClrTx/>
            </a:pPr>
            <a:endParaRPr lang="en-US" smtClean="0">
              <a:solidFill>
                <a:srgbClr val="000000"/>
              </a:solidFill>
            </a:endParaRPr>
          </a:p>
        </p:txBody>
      </p:sp>
      <p:sp>
        <p:nvSpPr>
          <p:cNvPr id="250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spcBef>
                <a:spcPct val="0"/>
              </a:spcBef>
              <a:buClrTx/>
            </a:pPr>
            <a:fld id="{0AC0DF5E-3AD4-49B9-AD06-522008807079}" type="slidenum">
              <a:rPr lang="en-US" smtClean="0">
                <a:solidFill>
                  <a:srgbClr val="000000"/>
                </a:solidFill>
              </a:rPr>
              <a:pPr>
                <a:spcBef>
                  <a:spcPct val="0"/>
                </a:spcBef>
                <a:buClrTx/>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84" charset="0"/>
        </a:defRPr>
      </a:lvl2pPr>
      <a:lvl3pPr algn="ctr" rtl="0" fontAlgn="base">
        <a:spcBef>
          <a:spcPct val="0"/>
        </a:spcBef>
        <a:spcAft>
          <a:spcPct val="0"/>
        </a:spcAft>
        <a:defRPr sz="4400">
          <a:solidFill>
            <a:schemeClr val="tx2"/>
          </a:solidFill>
          <a:latin typeface="Times New Roman" pitchFamily="84" charset="0"/>
        </a:defRPr>
      </a:lvl3pPr>
      <a:lvl4pPr algn="ctr" rtl="0" fontAlgn="base">
        <a:spcBef>
          <a:spcPct val="0"/>
        </a:spcBef>
        <a:spcAft>
          <a:spcPct val="0"/>
        </a:spcAft>
        <a:defRPr sz="4400">
          <a:solidFill>
            <a:schemeClr val="tx2"/>
          </a:solidFill>
          <a:latin typeface="Times New Roman" pitchFamily="84" charset="0"/>
        </a:defRPr>
      </a:lvl4pPr>
      <a:lvl5pPr algn="ctr" rtl="0" fontAlgn="base">
        <a:spcBef>
          <a:spcPct val="0"/>
        </a:spcBef>
        <a:spcAft>
          <a:spcPct val="0"/>
        </a:spcAft>
        <a:defRPr sz="4400">
          <a:solidFill>
            <a:schemeClr val="tx2"/>
          </a:solidFill>
          <a:latin typeface="Times New Roman" pitchFamily="84" charset="0"/>
        </a:defRPr>
      </a:lvl5pPr>
      <a:lvl6pPr marL="457200" algn="ctr" rtl="0" fontAlgn="base">
        <a:spcBef>
          <a:spcPct val="0"/>
        </a:spcBef>
        <a:spcAft>
          <a:spcPct val="0"/>
        </a:spcAft>
        <a:defRPr sz="4400">
          <a:solidFill>
            <a:schemeClr val="tx2"/>
          </a:solidFill>
          <a:latin typeface="Times New Roman" pitchFamily="84" charset="0"/>
        </a:defRPr>
      </a:lvl6pPr>
      <a:lvl7pPr marL="914400" algn="ctr" rtl="0" fontAlgn="base">
        <a:spcBef>
          <a:spcPct val="0"/>
        </a:spcBef>
        <a:spcAft>
          <a:spcPct val="0"/>
        </a:spcAft>
        <a:defRPr sz="4400">
          <a:solidFill>
            <a:schemeClr val="tx2"/>
          </a:solidFill>
          <a:latin typeface="Times New Roman" pitchFamily="84" charset="0"/>
        </a:defRPr>
      </a:lvl7pPr>
      <a:lvl8pPr marL="1371600" algn="ctr" rtl="0" fontAlgn="base">
        <a:spcBef>
          <a:spcPct val="0"/>
        </a:spcBef>
        <a:spcAft>
          <a:spcPct val="0"/>
        </a:spcAft>
        <a:defRPr sz="4400">
          <a:solidFill>
            <a:schemeClr val="tx2"/>
          </a:solidFill>
          <a:latin typeface="Times New Roman" pitchFamily="84" charset="0"/>
        </a:defRPr>
      </a:lvl8pPr>
      <a:lvl9pPr marL="1828800" algn="ctr" rtl="0" fontAlgn="base">
        <a:spcBef>
          <a:spcPct val="0"/>
        </a:spcBef>
        <a:spcAft>
          <a:spcPct val="0"/>
        </a:spcAft>
        <a:defRPr sz="4400">
          <a:solidFill>
            <a:schemeClr val="tx2"/>
          </a:solidFill>
          <a:latin typeface="Times New Roman" pitchFamily="8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01602" name="Rectangle 2"/>
          <p:cNvSpPr>
            <a:spLocks noGrp="1" noChangeArrowheads="1"/>
          </p:cNvSpPr>
          <p:nvPr>
            <p:ph type="body" idx="1"/>
          </p:nvPr>
        </p:nvSpPr>
        <p:spPr bwMode="auto">
          <a:xfrm>
            <a:off x="433388" y="1368425"/>
            <a:ext cx="8281987" cy="508635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01603" name="Rectangle 3"/>
          <p:cNvSpPr>
            <a:spLocks noGrp="1" noChangeArrowheads="1"/>
          </p:cNvSpPr>
          <p:nvPr>
            <p:ph type="title"/>
          </p:nvPr>
        </p:nvSpPr>
        <p:spPr bwMode="auto">
          <a:xfrm>
            <a:off x="428625" y="179388"/>
            <a:ext cx="8293100" cy="798512"/>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2" r:id="rId1"/>
  </p:sldLayoutIdLst>
  <p:transition spd="med"/>
  <p:txStyles>
    <p:titleStyle>
      <a:lvl1pPr algn="ctr" rtl="0" eaLnBrk="0" fontAlgn="base" hangingPunct="0">
        <a:lnSpc>
          <a:spcPct val="85000"/>
        </a:lnSpc>
        <a:spcBef>
          <a:spcPct val="0"/>
        </a:spcBef>
        <a:spcAft>
          <a:spcPct val="0"/>
        </a:spcAft>
        <a:defRPr sz="2400" b="1">
          <a:solidFill>
            <a:srgbClr val="0059DC"/>
          </a:solidFill>
          <a:latin typeface="+mj-lt"/>
          <a:ea typeface="+mj-ea"/>
          <a:cs typeface="+mj-cs"/>
        </a:defRPr>
      </a:lvl1pPr>
      <a:lvl2pPr algn="ctr" rtl="0" eaLnBrk="0" fontAlgn="base" hangingPunct="0">
        <a:lnSpc>
          <a:spcPct val="85000"/>
        </a:lnSpc>
        <a:spcBef>
          <a:spcPct val="0"/>
        </a:spcBef>
        <a:spcAft>
          <a:spcPct val="0"/>
        </a:spcAft>
        <a:defRPr sz="2400" b="1">
          <a:solidFill>
            <a:srgbClr val="0059DC"/>
          </a:solidFill>
          <a:latin typeface="Times New Roman" pitchFamily="84" charset="0"/>
        </a:defRPr>
      </a:lvl2pPr>
      <a:lvl3pPr algn="ctr" rtl="0" eaLnBrk="0" fontAlgn="base" hangingPunct="0">
        <a:lnSpc>
          <a:spcPct val="85000"/>
        </a:lnSpc>
        <a:spcBef>
          <a:spcPct val="0"/>
        </a:spcBef>
        <a:spcAft>
          <a:spcPct val="0"/>
        </a:spcAft>
        <a:defRPr sz="2400" b="1">
          <a:solidFill>
            <a:srgbClr val="0059DC"/>
          </a:solidFill>
          <a:latin typeface="Times New Roman" pitchFamily="84" charset="0"/>
        </a:defRPr>
      </a:lvl3pPr>
      <a:lvl4pPr algn="ctr" rtl="0" eaLnBrk="0" fontAlgn="base" hangingPunct="0">
        <a:lnSpc>
          <a:spcPct val="85000"/>
        </a:lnSpc>
        <a:spcBef>
          <a:spcPct val="0"/>
        </a:spcBef>
        <a:spcAft>
          <a:spcPct val="0"/>
        </a:spcAft>
        <a:defRPr sz="2400" b="1">
          <a:solidFill>
            <a:srgbClr val="0059DC"/>
          </a:solidFill>
          <a:latin typeface="Times New Roman" pitchFamily="84" charset="0"/>
        </a:defRPr>
      </a:lvl4pPr>
      <a:lvl5pPr algn="ctr" rtl="0" eaLnBrk="0" fontAlgn="base" hangingPunct="0">
        <a:lnSpc>
          <a:spcPct val="85000"/>
        </a:lnSpc>
        <a:spcBef>
          <a:spcPct val="0"/>
        </a:spcBef>
        <a:spcAft>
          <a:spcPct val="0"/>
        </a:spcAft>
        <a:defRPr sz="2400" b="1">
          <a:solidFill>
            <a:srgbClr val="0059DC"/>
          </a:solidFill>
          <a:latin typeface="Times New Roman" pitchFamily="84" charset="0"/>
        </a:defRPr>
      </a:lvl5pPr>
      <a:lvl6pPr marL="457200" algn="ctr" rtl="0" eaLnBrk="0" fontAlgn="base" hangingPunct="0">
        <a:lnSpc>
          <a:spcPct val="85000"/>
        </a:lnSpc>
        <a:spcBef>
          <a:spcPct val="0"/>
        </a:spcBef>
        <a:spcAft>
          <a:spcPct val="0"/>
        </a:spcAft>
        <a:defRPr sz="2400" b="1">
          <a:solidFill>
            <a:srgbClr val="0059DC"/>
          </a:solidFill>
          <a:latin typeface="Times New Roman" pitchFamily="84" charset="0"/>
        </a:defRPr>
      </a:lvl6pPr>
      <a:lvl7pPr marL="914400" algn="ctr" rtl="0" eaLnBrk="0" fontAlgn="base" hangingPunct="0">
        <a:lnSpc>
          <a:spcPct val="85000"/>
        </a:lnSpc>
        <a:spcBef>
          <a:spcPct val="0"/>
        </a:spcBef>
        <a:spcAft>
          <a:spcPct val="0"/>
        </a:spcAft>
        <a:defRPr sz="2400" b="1">
          <a:solidFill>
            <a:srgbClr val="0059DC"/>
          </a:solidFill>
          <a:latin typeface="Times New Roman" pitchFamily="84" charset="0"/>
        </a:defRPr>
      </a:lvl7pPr>
      <a:lvl8pPr marL="1371600" algn="ctr" rtl="0" eaLnBrk="0" fontAlgn="base" hangingPunct="0">
        <a:lnSpc>
          <a:spcPct val="85000"/>
        </a:lnSpc>
        <a:spcBef>
          <a:spcPct val="0"/>
        </a:spcBef>
        <a:spcAft>
          <a:spcPct val="0"/>
        </a:spcAft>
        <a:defRPr sz="2400" b="1">
          <a:solidFill>
            <a:srgbClr val="0059DC"/>
          </a:solidFill>
          <a:latin typeface="Times New Roman" pitchFamily="84" charset="0"/>
        </a:defRPr>
      </a:lvl8pPr>
      <a:lvl9pPr marL="1828800" algn="ctr" rtl="0" eaLnBrk="0" fontAlgn="base" hangingPunct="0">
        <a:lnSpc>
          <a:spcPct val="85000"/>
        </a:lnSpc>
        <a:spcBef>
          <a:spcPct val="0"/>
        </a:spcBef>
        <a:spcAft>
          <a:spcPct val="0"/>
        </a:spcAft>
        <a:defRPr sz="2400" b="1">
          <a:solidFill>
            <a:srgbClr val="0059DC"/>
          </a:solidFill>
          <a:latin typeface="Times New Roman" pitchFamily="84" charset="0"/>
        </a:defRPr>
      </a:lvl9pPr>
    </p:titleStyle>
    <p:bodyStyle>
      <a:lvl1pPr marL="174625" indent="-174625" algn="l" rtl="0" eaLnBrk="0" fontAlgn="base" hangingPunct="0">
        <a:lnSpc>
          <a:spcPct val="85000"/>
        </a:lnSpc>
        <a:spcBef>
          <a:spcPct val="35000"/>
        </a:spcBef>
        <a:spcAft>
          <a:spcPct val="0"/>
        </a:spcAft>
        <a:buClr>
          <a:schemeClr val="hlink"/>
        </a:buClr>
        <a:buSzPct val="100000"/>
        <a:buChar char="•"/>
        <a:defRPr sz="1600" b="1">
          <a:solidFill>
            <a:schemeClr val="bg1"/>
          </a:solidFill>
          <a:latin typeface="+mn-lt"/>
          <a:ea typeface="+mn-ea"/>
          <a:cs typeface="+mn-cs"/>
        </a:defRPr>
      </a:lvl1pPr>
      <a:lvl2pPr marL="511175" indent="-222250" algn="l" rtl="0" eaLnBrk="0" fontAlgn="base" hangingPunct="0">
        <a:lnSpc>
          <a:spcPct val="85000"/>
        </a:lnSpc>
        <a:spcBef>
          <a:spcPct val="35000"/>
        </a:spcBef>
        <a:spcAft>
          <a:spcPct val="0"/>
        </a:spcAft>
        <a:buClr>
          <a:schemeClr val="hlink"/>
        </a:buClr>
        <a:buSzPct val="100000"/>
        <a:buChar char="–"/>
        <a:defRPr sz="1400">
          <a:solidFill>
            <a:schemeClr val="bg1"/>
          </a:solidFill>
          <a:latin typeface="+mn-lt"/>
        </a:defRPr>
      </a:lvl2pPr>
      <a:lvl3pPr marL="7969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3pPr>
      <a:lvl4pPr marL="1146175" indent="-2349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4pPr>
      <a:lvl5pPr marL="14319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5pPr>
      <a:lvl6pPr marL="18891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6pPr>
      <a:lvl7pPr marL="23463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7pPr>
      <a:lvl8pPr marL="28035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8pPr>
      <a:lvl9pPr marL="32607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Bef>
                <a:spcPct val="0"/>
              </a:spcBef>
              <a:buClrTx/>
            </a:pPr>
            <a:endParaRPr lang="en-US" smtClean="0">
              <a:solidFill>
                <a:srgbClr val="000000"/>
              </a:solidFill>
              <a:latin typeface="Times New Roman" pitchFamily="84"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Bef>
                <a:spcPct val="0"/>
              </a:spcBef>
              <a:buClrTx/>
            </a:pPr>
            <a:endParaRPr lang="en-US" smtClean="0">
              <a:solidFill>
                <a:srgbClr val="000000"/>
              </a:solidFill>
              <a:latin typeface="Times New Roman" pitchFamily="84" charset="0"/>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Bef>
                <a:spcPct val="0"/>
              </a:spcBef>
              <a:buClrTx/>
            </a:pPr>
            <a:fld id="{A6E1D58B-F5F8-4AAB-88E2-460A77F4EC0E}"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
        <p:nvSpPr>
          <p:cNvPr id="3080" name="Text Box 8"/>
          <p:cNvSpPr txBox="1">
            <a:spLocks noChangeArrowheads="1"/>
          </p:cNvSpPr>
          <p:nvPr userDrawn="1"/>
        </p:nvSpPr>
        <p:spPr bwMode="auto">
          <a:xfrm>
            <a:off x="1588" y="-381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Tree>
  </p:cSld>
  <p:clrMap bg1="lt1" tx1="dk1" bg2="lt2" tx2="dk2" accent1="accent1" accent2="accent2" accent3="accent3" accent4="accent4" accent5="accent5" accent6="accent6" hlink="hlink" folHlink="folHlink"/>
  <p:sldLayoutIdLst>
    <p:sldLayoutId id="214748374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eaLnBrk="0" fontAlgn="base" hangingPunct="0">
        <a:spcBef>
          <a:spcPct val="0"/>
        </a:spcBef>
        <a:spcAft>
          <a:spcPct val="0"/>
        </a:spcAft>
        <a:defRPr sz="4400">
          <a:solidFill>
            <a:schemeClr val="tx2"/>
          </a:solidFill>
          <a:latin typeface="Times New Roman" pitchFamily="84" charset="0"/>
        </a:defRPr>
      </a:lvl6pPr>
      <a:lvl7pPr marL="914400" algn="ctr" rtl="0" eaLnBrk="0" fontAlgn="base" hangingPunct="0">
        <a:spcBef>
          <a:spcPct val="0"/>
        </a:spcBef>
        <a:spcAft>
          <a:spcPct val="0"/>
        </a:spcAft>
        <a:defRPr sz="4400">
          <a:solidFill>
            <a:schemeClr val="tx2"/>
          </a:solidFill>
          <a:latin typeface="Times New Roman" pitchFamily="84" charset="0"/>
        </a:defRPr>
      </a:lvl7pPr>
      <a:lvl8pPr marL="1371600" algn="ctr" rtl="0" eaLnBrk="0" fontAlgn="base" hangingPunct="0">
        <a:spcBef>
          <a:spcPct val="0"/>
        </a:spcBef>
        <a:spcAft>
          <a:spcPct val="0"/>
        </a:spcAft>
        <a:defRPr sz="4400">
          <a:solidFill>
            <a:schemeClr val="tx2"/>
          </a:solidFill>
          <a:latin typeface="Times New Roman" pitchFamily="84" charset="0"/>
        </a:defRPr>
      </a:lvl8pPr>
      <a:lvl9pPr marL="1828800" algn="ctr"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Bef>
                <a:spcPct val="0"/>
              </a:spcBef>
              <a:buClrTx/>
            </a:pPr>
            <a:endParaRPr lang="en-US" smtClean="0">
              <a:solidFill>
                <a:srgbClr val="000000"/>
              </a:solidFill>
              <a:latin typeface="Times New Roman" pitchFamily="84"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Bef>
                <a:spcPct val="0"/>
              </a:spcBef>
              <a:buClrTx/>
            </a:pPr>
            <a:endParaRPr lang="en-US" smtClean="0">
              <a:solidFill>
                <a:srgbClr val="000000"/>
              </a:solidFill>
              <a:latin typeface="Times New Roman" pitchFamily="84" charset="0"/>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Bef>
                <a:spcPct val="0"/>
              </a:spcBef>
              <a:buClrTx/>
            </a:pPr>
            <a:fld id="{A6E1D58B-F5F8-4AAB-88E2-460A77F4EC0E}"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
        <p:nvSpPr>
          <p:cNvPr id="3080" name="Text Box 8"/>
          <p:cNvSpPr txBox="1">
            <a:spLocks noChangeArrowheads="1"/>
          </p:cNvSpPr>
          <p:nvPr userDrawn="1"/>
        </p:nvSpPr>
        <p:spPr bwMode="auto">
          <a:xfrm>
            <a:off x="1588" y="-381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Tree>
  </p:cSld>
  <p:clrMap bg1="lt1" tx1="dk1" bg2="lt2" tx2="dk2" accent1="accent1" accent2="accent2" accent3="accent3" accent4="accent4" accent5="accent5" accent6="accent6" hlink="hlink" folHlink="folHlink"/>
  <p:sldLayoutIdLst>
    <p:sldLayoutId id="214748374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eaLnBrk="0" fontAlgn="base" hangingPunct="0">
        <a:spcBef>
          <a:spcPct val="0"/>
        </a:spcBef>
        <a:spcAft>
          <a:spcPct val="0"/>
        </a:spcAft>
        <a:defRPr sz="4400">
          <a:solidFill>
            <a:schemeClr val="tx2"/>
          </a:solidFill>
          <a:latin typeface="Times New Roman" pitchFamily="84" charset="0"/>
        </a:defRPr>
      </a:lvl6pPr>
      <a:lvl7pPr marL="914400" algn="ctr" rtl="0" eaLnBrk="0" fontAlgn="base" hangingPunct="0">
        <a:spcBef>
          <a:spcPct val="0"/>
        </a:spcBef>
        <a:spcAft>
          <a:spcPct val="0"/>
        </a:spcAft>
        <a:defRPr sz="4400">
          <a:solidFill>
            <a:schemeClr val="tx2"/>
          </a:solidFill>
          <a:latin typeface="Times New Roman" pitchFamily="84" charset="0"/>
        </a:defRPr>
      </a:lvl7pPr>
      <a:lvl8pPr marL="1371600" algn="ctr" rtl="0" eaLnBrk="0" fontAlgn="base" hangingPunct="0">
        <a:spcBef>
          <a:spcPct val="0"/>
        </a:spcBef>
        <a:spcAft>
          <a:spcPct val="0"/>
        </a:spcAft>
        <a:defRPr sz="4400">
          <a:solidFill>
            <a:schemeClr val="tx2"/>
          </a:solidFill>
          <a:latin typeface="Times New Roman" pitchFamily="84" charset="0"/>
        </a:defRPr>
      </a:lvl8pPr>
      <a:lvl9pPr marL="1828800" algn="ctr"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Bef>
                <a:spcPct val="0"/>
              </a:spcBef>
              <a:buClrTx/>
            </a:pPr>
            <a:endParaRPr lang="en-US" smtClean="0">
              <a:solidFill>
                <a:srgbClr val="000000"/>
              </a:solidFill>
              <a:latin typeface="Times New Roman" pitchFamily="84"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Bef>
                <a:spcPct val="0"/>
              </a:spcBef>
              <a:buClrTx/>
            </a:pPr>
            <a:endParaRPr lang="en-US" smtClean="0">
              <a:solidFill>
                <a:srgbClr val="000000"/>
              </a:solidFill>
              <a:latin typeface="Times New Roman" pitchFamily="84" charset="0"/>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Bef>
                <a:spcPct val="0"/>
              </a:spcBef>
              <a:buClrTx/>
            </a:pPr>
            <a:fld id="{A6E1D58B-F5F8-4AAB-88E2-460A77F4EC0E}"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
        <p:nvSpPr>
          <p:cNvPr id="3080" name="Text Box 8"/>
          <p:cNvSpPr txBox="1">
            <a:spLocks noChangeArrowheads="1"/>
          </p:cNvSpPr>
          <p:nvPr userDrawn="1"/>
        </p:nvSpPr>
        <p:spPr bwMode="auto">
          <a:xfrm>
            <a:off x="1588" y="-381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Tree>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eaLnBrk="0" fontAlgn="base" hangingPunct="0">
        <a:spcBef>
          <a:spcPct val="0"/>
        </a:spcBef>
        <a:spcAft>
          <a:spcPct val="0"/>
        </a:spcAft>
        <a:defRPr sz="4400">
          <a:solidFill>
            <a:schemeClr val="tx2"/>
          </a:solidFill>
          <a:latin typeface="Times New Roman" pitchFamily="84" charset="0"/>
        </a:defRPr>
      </a:lvl6pPr>
      <a:lvl7pPr marL="914400" algn="ctr" rtl="0" eaLnBrk="0" fontAlgn="base" hangingPunct="0">
        <a:spcBef>
          <a:spcPct val="0"/>
        </a:spcBef>
        <a:spcAft>
          <a:spcPct val="0"/>
        </a:spcAft>
        <a:defRPr sz="4400">
          <a:solidFill>
            <a:schemeClr val="tx2"/>
          </a:solidFill>
          <a:latin typeface="Times New Roman" pitchFamily="84" charset="0"/>
        </a:defRPr>
      </a:lvl7pPr>
      <a:lvl8pPr marL="1371600" algn="ctr" rtl="0" eaLnBrk="0" fontAlgn="base" hangingPunct="0">
        <a:spcBef>
          <a:spcPct val="0"/>
        </a:spcBef>
        <a:spcAft>
          <a:spcPct val="0"/>
        </a:spcAft>
        <a:defRPr sz="4400">
          <a:solidFill>
            <a:schemeClr val="tx2"/>
          </a:solidFill>
          <a:latin typeface="Times New Roman" pitchFamily="84" charset="0"/>
        </a:defRPr>
      </a:lvl8pPr>
      <a:lvl9pPr marL="1828800" algn="ctr"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114300"/>
            <a:ext cx="71802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73163" y="862013"/>
            <a:ext cx="7894637"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91525" y="6551613"/>
            <a:ext cx="481013" cy="306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pPr>
              <a:spcBef>
                <a:spcPct val="0"/>
              </a:spcBef>
              <a:buClrTx/>
              <a:defRPr/>
            </a:pPr>
            <a:fld id="{2995AD61-710B-4DEE-876A-295EFD99AAFA}" type="slidenum">
              <a:rPr lang="en-US">
                <a:solidFill>
                  <a:srgbClr val="000000"/>
                </a:solidFill>
                <a:latin typeface="Arial" charset="0"/>
              </a:rPr>
              <a:pPr>
                <a:spcBef>
                  <a:spcPct val="0"/>
                </a:spcBef>
                <a:buClrTx/>
                <a:defRPr/>
              </a:pPr>
              <a:t>‹#›</a:t>
            </a:fld>
            <a:endParaRPr lang="en-US">
              <a:solidFill>
                <a:srgbClr val="000000"/>
              </a:solidFill>
              <a:latin typeface="Arial" charset="0"/>
            </a:endParaRPr>
          </a:p>
        </p:txBody>
      </p:sp>
      <p:pic>
        <p:nvPicPr>
          <p:cNvPr id="1029" name="Picture 17" descr="meatball"/>
          <p:cNvPicPr>
            <a:picLocks noChangeAspect="1" noChangeArrowheads="1"/>
          </p:cNvPicPr>
          <p:nvPr userDrawn="1"/>
        </p:nvPicPr>
        <p:blipFill>
          <a:blip r:embed="rId3" cstate="print"/>
          <a:srcRect/>
          <a:stretch>
            <a:fillRect/>
          </a:stretch>
        </p:blipFill>
        <p:spPr bwMode="auto">
          <a:xfrm>
            <a:off x="55563" y="6294438"/>
            <a:ext cx="635000" cy="525462"/>
          </a:xfrm>
          <a:prstGeom prst="rect">
            <a:avLst/>
          </a:prstGeom>
          <a:noFill/>
          <a:ln w="9525">
            <a:noFill/>
            <a:miter lim="800000"/>
            <a:headEnd/>
            <a:tailEnd/>
          </a:ln>
        </p:spPr>
      </p:pic>
      <p:pic>
        <p:nvPicPr>
          <p:cNvPr id="2" name="Picture 18" descr="Untitled-2"/>
          <p:cNvPicPr>
            <a:picLocks noChangeAspect="1" noChangeArrowheads="1"/>
          </p:cNvPicPr>
          <p:nvPr userDrawn="1"/>
        </p:nvPicPr>
        <p:blipFill>
          <a:blip r:embed="rId4" cstate="print"/>
          <a:srcRect/>
          <a:stretch>
            <a:fillRect/>
          </a:stretch>
        </p:blipFill>
        <p:spPr bwMode="auto">
          <a:xfrm>
            <a:off x="1400175" y="681038"/>
            <a:ext cx="7400925" cy="282575"/>
          </a:xfrm>
          <a:prstGeom prst="rect">
            <a:avLst/>
          </a:prstGeom>
          <a:noFill/>
          <a:ln w="9525">
            <a:noFill/>
            <a:miter lim="800000"/>
            <a:headEnd/>
            <a:tailEnd/>
          </a:ln>
        </p:spPr>
      </p:pic>
      <p:pic>
        <p:nvPicPr>
          <p:cNvPr id="1031" name="Picture 11" descr="slide banner"/>
          <p:cNvPicPr>
            <a:picLocks noChangeAspect="1" noChangeArrowheads="1"/>
          </p:cNvPicPr>
          <p:nvPr userDrawn="1"/>
        </p:nvPicPr>
        <p:blipFill>
          <a:blip r:embed="rId5" cstate="print"/>
          <a:srcRect r="35" b="-11"/>
          <a:stretch>
            <a:fillRect/>
          </a:stretch>
        </p:blipFill>
        <p:spPr bwMode="auto">
          <a:xfrm>
            <a:off x="-25400" y="3175"/>
            <a:ext cx="1219200" cy="4741863"/>
          </a:xfrm>
          <a:prstGeom prst="rect">
            <a:avLst/>
          </a:prstGeom>
          <a:noFill/>
          <a:ln w="9525">
            <a:noFill/>
            <a:miter lim="800000"/>
            <a:headEnd/>
            <a:tailEnd/>
          </a:ln>
        </p:spPr>
      </p:pic>
      <p:pic>
        <p:nvPicPr>
          <p:cNvPr id="1032" name="Picture 22"/>
          <p:cNvPicPr>
            <a:picLocks noChangeAspect="1" noChangeArrowheads="1"/>
          </p:cNvPicPr>
          <p:nvPr userDrawn="1"/>
        </p:nvPicPr>
        <p:blipFill>
          <a:blip r:embed="rId6" cstate="print"/>
          <a:srcRect/>
          <a:stretch>
            <a:fillRect/>
          </a:stretch>
        </p:blipFill>
        <p:spPr bwMode="auto">
          <a:xfrm>
            <a:off x="8062913" y="206375"/>
            <a:ext cx="1004887" cy="1022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Lst>
  <p:transition/>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9pPr>
    </p:titleStyle>
    <p:bodyStyle>
      <a:lvl1pPr marL="111125" indent="-111125" algn="l" rtl="0" eaLnBrk="0" fontAlgn="base" hangingPunct="0">
        <a:spcBef>
          <a:spcPct val="20000"/>
        </a:spcBef>
        <a:spcAft>
          <a:spcPct val="0"/>
        </a:spcAft>
        <a:buFont typeface="Wingdings" pitchFamily="2" charset="2"/>
        <a:buChar char="Ø"/>
        <a:defRPr sz="2000">
          <a:solidFill>
            <a:srgbClr val="0033CC"/>
          </a:solidFill>
          <a:latin typeface="+mn-lt"/>
          <a:ea typeface="+mn-ea"/>
          <a:cs typeface="+mn-cs"/>
        </a:defRPr>
      </a:lvl1pPr>
      <a:lvl2pPr marL="393700" indent="-168275" algn="l" rtl="0" eaLnBrk="0" fontAlgn="base" hangingPunct="0">
        <a:spcBef>
          <a:spcPct val="20000"/>
        </a:spcBef>
        <a:spcAft>
          <a:spcPct val="0"/>
        </a:spcAft>
        <a:buFont typeface="Wingdings" pitchFamily="2" charset="2"/>
        <a:buChar char=""/>
        <a:defRPr sz="2800">
          <a:solidFill>
            <a:schemeClr val="tx1"/>
          </a:solidFill>
          <a:latin typeface="+mn-lt"/>
        </a:defRPr>
      </a:lvl2pPr>
      <a:lvl3pPr marL="625475" indent="-117475" algn="l" rtl="0" eaLnBrk="0" fontAlgn="base" hangingPunct="0">
        <a:spcBef>
          <a:spcPct val="20000"/>
        </a:spcBef>
        <a:spcAft>
          <a:spcPct val="0"/>
        </a:spcAft>
        <a:buFont typeface="Wingdings" pitchFamily="2" charset="2"/>
        <a:buChar char="Ø"/>
        <a:defRPr sz="1600">
          <a:solidFill>
            <a:schemeClr val="tx1"/>
          </a:solidFill>
          <a:latin typeface="+mn-lt"/>
        </a:defRPr>
      </a:lvl3pPr>
      <a:lvl4pPr marL="909638" indent="-169863" algn="l" rtl="0" eaLnBrk="0" fontAlgn="base" hangingPunct="0">
        <a:spcBef>
          <a:spcPct val="20000"/>
        </a:spcBef>
        <a:spcAft>
          <a:spcPct val="0"/>
        </a:spcAft>
        <a:buFont typeface="Wingdings" pitchFamily="2" charset="2"/>
        <a:buChar char="Ø"/>
        <a:defRPr sz="1400">
          <a:solidFill>
            <a:schemeClr val="tx1"/>
          </a:solidFill>
          <a:latin typeface="+mn-lt"/>
        </a:defRPr>
      </a:lvl4pPr>
      <a:lvl5pPr marL="1195388" indent="-171450" algn="l" rtl="0" eaLnBrk="0" fontAlgn="base" hangingPunct="0">
        <a:spcBef>
          <a:spcPct val="20000"/>
        </a:spcBef>
        <a:spcAft>
          <a:spcPct val="0"/>
        </a:spcAft>
        <a:buFont typeface="Wingdings" pitchFamily="2" charset="2"/>
        <a:buChar char="Ø"/>
        <a:defRPr sz="1200">
          <a:solidFill>
            <a:schemeClr val="tx1"/>
          </a:solidFill>
          <a:latin typeface="+mn-lt"/>
        </a:defRPr>
      </a:lvl5pPr>
      <a:lvl6pPr marL="1652588" indent="-171450" algn="l" rtl="0" fontAlgn="base">
        <a:spcBef>
          <a:spcPct val="20000"/>
        </a:spcBef>
        <a:spcAft>
          <a:spcPct val="0"/>
        </a:spcAft>
        <a:buFont typeface="Wingdings" pitchFamily="2" charset="2"/>
        <a:buChar char="Ø"/>
        <a:defRPr sz="1200">
          <a:solidFill>
            <a:schemeClr val="tx1"/>
          </a:solidFill>
          <a:latin typeface="+mn-lt"/>
        </a:defRPr>
      </a:lvl6pPr>
      <a:lvl7pPr marL="2109788" indent="-171450" algn="l" rtl="0" fontAlgn="base">
        <a:spcBef>
          <a:spcPct val="20000"/>
        </a:spcBef>
        <a:spcAft>
          <a:spcPct val="0"/>
        </a:spcAft>
        <a:buFont typeface="Wingdings" pitchFamily="2" charset="2"/>
        <a:buChar char="Ø"/>
        <a:defRPr sz="1200">
          <a:solidFill>
            <a:schemeClr val="tx1"/>
          </a:solidFill>
          <a:latin typeface="+mn-lt"/>
        </a:defRPr>
      </a:lvl7pPr>
      <a:lvl8pPr marL="2566988" indent="-171450" algn="l" rtl="0" fontAlgn="base">
        <a:spcBef>
          <a:spcPct val="20000"/>
        </a:spcBef>
        <a:spcAft>
          <a:spcPct val="0"/>
        </a:spcAft>
        <a:buFont typeface="Wingdings" pitchFamily="2" charset="2"/>
        <a:buChar char="Ø"/>
        <a:defRPr sz="1200">
          <a:solidFill>
            <a:schemeClr val="tx1"/>
          </a:solidFill>
          <a:latin typeface="+mn-lt"/>
        </a:defRPr>
      </a:lvl8pPr>
      <a:lvl9pPr marL="3024188" indent="-171450" algn="l" rtl="0" fontAlgn="base">
        <a:spcBef>
          <a:spcPct val="2000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38498" name="Rectangle 2"/>
          <p:cNvSpPr>
            <a:spLocks noGrp="1" noChangeArrowheads="1"/>
          </p:cNvSpPr>
          <p:nvPr>
            <p:ph type="title"/>
          </p:nvPr>
        </p:nvSpPr>
        <p:spPr bwMode="auto">
          <a:xfrm>
            <a:off x="1476375" y="114300"/>
            <a:ext cx="71802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38499" name="Rectangle 3"/>
          <p:cNvSpPr>
            <a:spLocks noGrp="1" noChangeArrowheads="1"/>
          </p:cNvSpPr>
          <p:nvPr>
            <p:ph type="body" idx="1"/>
          </p:nvPr>
        </p:nvSpPr>
        <p:spPr bwMode="auto">
          <a:xfrm>
            <a:off x="1173163" y="862013"/>
            <a:ext cx="7894637" cy="5233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8500" name="Rectangle 4"/>
          <p:cNvSpPr>
            <a:spLocks noGrp="1" noChangeArrowheads="1"/>
          </p:cNvSpPr>
          <p:nvPr>
            <p:ph type="sldNum" sz="quarter" idx="4"/>
          </p:nvPr>
        </p:nvSpPr>
        <p:spPr bwMode="auto">
          <a:xfrm>
            <a:off x="8391525" y="6551613"/>
            <a:ext cx="481013" cy="306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mn-lt"/>
              </a:defRPr>
            </a:lvl1pPr>
          </a:lstStyle>
          <a:p>
            <a:pPr>
              <a:spcBef>
                <a:spcPct val="0"/>
              </a:spcBef>
              <a:buClrTx/>
            </a:pPr>
            <a:fld id="{B21AF19A-FD5A-4A5C-AB13-799B7D28182C}" type="slidenum">
              <a:rPr lang="en-US" smtClean="0">
                <a:solidFill>
                  <a:srgbClr val="000000"/>
                </a:solidFill>
              </a:rPr>
              <a:pPr>
                <a:spcBef>
                  <a:spcPct val="0"/>
                </a:spcBef>
                <a:buClrTx/>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50" r:id="rId1"/>
  </p:sldLayoutIdLst>
  <p:transition/>
  <p:txStyles>
    <p:titleStyle>
      <a:lvl1pPr algn="ctr" rtl="0" fontAlgn="base">
        <a:lnSpc>
          <a:spcPct val="85000"/>
        </a:lnSpc>
        <a:spcBef>
          <a:spcPct val="0"/>
        </a:spcBef>
        <a:spcAft>
          <a:spcPct val="0"/>
        </a:spcAft>
        <a:defRPr sz="2600" b="1">
          <a:solidFill>
            <a:srgbClr val="0033CC"/>
          </a:solidFill>
          <a:latin typeface="+mj-lt"/>
          <a:ea typeface="+mj-ea"/>
          <a:cs typeface="+mj-cs"/>
        </a:defRPr>
      </a:lvl1pPr>
      <a:lvl2pPr algn="ctr" rtl="0" fontAlgn="base">
        <a:lnSpc>
          <a:spcPct val="85000"/>
        </a:lnSpc>
        <a:spcBef>
          <a:spcPct val="0"/>
        </a:spcBef>
        <a:spcAft>
          <a:spcPct val="0"/>
        </a:spcAft>
        <a:defRPr sz="2600" b="1">
          <a:solidFill>
            <a:srgbClr val="0033CC"/>
          </a:solidFill>
          <a:latin typeface="Arial" charset="0"/>
        </a:defRPr>
      </a:lvl2pPr>
      <a:lvl3pPr algn="ctr" rtl="0" fontAlgn="base">
        <a:lnSpc>
          <a:spcPct val="85000"/>
        </a:lnSpc>
        <a:spcBef>
          <a:spcPct val="0"/>
        </a:spcBef>
        <a:spcAft>
          <a:spcPct val="0"/>
        </a:spcAft>
        <a:defRPr sz="2600" b="1">
          <a:solidFill>
            <a:srgbClr val="0033CC"/>
          </a:solidFill>
          <a:latin typeface="Arial" charset="0"/>
        </a:defRPr>
      </a:lvl3pPr>
      <a:lvl4pPr algn="ctr" rtl="0" fontAlgn="base">
        <a:lnSpc>
          <a:spcPct val="85000"/>
        </a:lnSpc>
        <a:spcBef>
          <a:spcPct val="0"/>
        </a:spcBef>
        <a:spcAft>
          <a:spcPct val="0"/>
        </a:spcAft>
        <a:defRPr sz="2600" b="1">
          <a:solidFill>
            <a:srgbClr val="0033CC"/>
          </a:solidFill>
          <a:latin typeface="Arial" charset="0"/>
        </a:defRPr>
      </a:lvl4pPr>
      <a:lvl5pPr algn="ctr" rtl="0" fontAlgn="base">
        <a:lnSpc>
          <a:spcPct val="85000"/>
        </a:lnSpc>
        <a:spcBef>
          <a:spcPct val="0"/>
        </a:spcBef>
        <a:spcAft>
          <a:spcPct val="0"/>
        </a:spcAft>
        <a:defRPr sz="2600" b="1">
          <a:solidFill>
            <a:srgbClr val="0033CC"/>
          </a:solidFill>
          <a:latin typeface="Arial" charset="0"/>
        </a:defRPr>
      </a:lvl5pPr>
      <a:lvl6pPr marL="457200" algn="ctr" rtl="0" fontAlgn="base">
        <a:lnSpc>
          <a:spcPct val="85000"/>
        </a:lnSpc>
        <a:spcBef>
          <a:spcPct val="0"/>
        </a:spcBef>
        <a:spcAft>
          <a:spcPct val="0"/>
        </a:spcAft>
        <a:defRPr sz="2600" b="1">
          <a:solidFill>
            <a:srgbClr val="0033CC"/>
          </a:solidFill>
          <a:latin typeface="Arial" charset="0"/>
        </a:defRPr>
      </a:lvl6pPr>
      <a:lvl7pPr marL="914400" algn="ctr" rtl="0" fontAlgn="base">
        <a:lnSpc>
          <a:spcPct val="85000"/>
        </a:lnSpc>
        <a:spcBef>
          <a:spcPct val="0"/>
        </a:spcBef>
        <a:spcAft>
          <a:spcPct val="0"/>
        </a:spcAft>
        <a:defRPr sz="2600" b="1">
          <a:solidFill>
            <a:srgbClr val="0033CC"/>
          </a:solidFill>
          <a:latin typeface="Arial" charset="0"/>
        </a:defRPr>
      </a:lvl7pPr>
      <a:lvl8pPr marL="1371600" algn="ctr" rtl="0" fontAlgn="base">
        <a:lnSpc>
          <a:spcPct val="85000"/>
        </a:lnSpc>
        <a:spcBef>
          <a:spcPct val="0"/>
        </a:spcBef>
        <a:spcAft>
          <a:spcPct val="0"/>
        </a:spcAft>
        <a:defRPr sz="2600" b="1">
          <a:solidFill>
            <a:srgbClr val="0033CC"/>
          </a:solidFill>
          <a:latin typeface="Arial" charset="0"/>
        </a:defRPr>
      </a:lvl8pPr>
      <a:lvl9pPr marL="1828800" algn="ctr" rtl="0" fontAlgn="base">
        <a:lnSpc>
          <a:spcPct val="85000"/>
        </a:lnSpc>
        <a:spcBef>
          <a:spcPct val="0"/>
        </a:spcBef>
        <a:spcAft>
          <a:spcPct val="0"/>
        </a:spcAft>
        <a:defRPr sz="2600" b="1">
          <a:solidFill>
            <a:srgbClr val="0033CC"/>
          </a:solidFill>
          <a:latin typeface="Arial" charset="0"/>
        </a:defRPr>
      </a:lvl9pPr>
    </p:titleStyle>
    <p:bodyStyle>
      <a:lvl1pPr marL="111125" indent="-111125" algn="l" rtl="0" fontAlgn="base">
        <a:spcBef>
          <a:spcPct val="0"/>
        </a:spcBef>
        <a:spcAft>
          <a:spcPct val="0"/>
        </a:spcAft>
        <a:buFont typeface="Wingdings" pitchFamily="2" charset="2"/>
        <a:buChar char="Ø"/>
        <a:defRPr sz="2000">
          <a:solidFill>
            <a:srgbClr val="0033CC"/>
          </a:solidFill>
          <a:latin typeface="+mn-lt"/>
          <a:ea typeface="+mn-ea"/>
          <a:cs typeface="+mn-cs"/>
        </a:defRPr>
      </a:lvl1pPr>
      <a:lvl2pPr marL="393700" indent="-168275" algn="l" rtl="0" fontAlgn="base">
        <a:spcBef>
          <a:spcPct val="0"/>
        </a:spcBef>
        <a:spcAft>
          <a:spcPct val="0"/>
        </a:spcAft>
        <a:buFont typeface="Wingdings" pitchFamily="2" charset="2"/>
        <a:buChar char=""/>
        <a:defRPr>
          <a:solidFill>
            <a:schemeClr val="tx1"/>
          </a:solidFill>
          <a:latin typeface="+mn-lt"/>
        </a:defRPr>
      </a:lvl2pPr>
      <a:lvl3pPr marL="625475" indent="-117475" algn="l" rtl="0" fontAlgn="base">
        <a:spcBef>
          <a:spcPct val="0"/>
        </a:spcBef>
        <a:spcAft>
          <a:spcPct val="0"/>
        </a:spcAft>
        <a:buFont typeface="Wingdings" pitchFamily="2" charset="2"/>
        <a:buChar char="Ø"/>
        <a:defRPr sz="1600">
          <a:solidFill>
            <a:schemeClr val="tx1"/>
          </a:solidFill>
          <a:latin typeface="+mn-lt"/>
        </a:defRPr>
      </a:lvl3pPr>
      <a:lvl4pPr marL="909638" indent="-169863" algn="l" rtl="0" fontAlgn="base">
        <a:spcBef>
          <a:spcPct val="0"/>
        </a:spcBef>
        <a:spcAft>
          <a:spcPct val="0"/>
        </a:spcAft>
        <a:buFont typeface="Wingdings" pitchFamily="2" charset="2"/>
        <a:buChar char="Ø"/>
        <a:defRPr sz="1400">
          <a:solidFill>
            <a:schemeClr val="tx1"/>
          </a:solidFill>
          <a:latin typeface="+mn-lt"/>
        </a:defRPr>
      </a:lvl4pPr>
      <a:lvl5pPr marL="1195388" indent="-171450" algn="l" rtl="0" fontAlgn="base">
        <a:spcBef>
          <a:spcPct val="0"/>
        </a:spcBef>
        <a:spcAft>
          <a:spcPct val="0"/>
        </a:spcAft>
        <a:buFont typeface="Wingdings" pitchFamily="2" charset="2"/>
        <a:buChar char="Ø"/>
        <a:defRPr sz="1200">
          <a:solidFill>
            <a:schemeClr val="tx1"/>
          </a:solidFill>
          <a:latin typeface="+mn-lt"/>
        </a:defRPr>
      </a:lvl5pPr>
      <a:lvl6pPr marL="1652588" indent="-171450" algn="l" rtl="0" fontAlgn="base">
        <a:spcBef>
          <a:spcPct val="0"/>
        </a:spcBef>
        <a:spcAft>
          <a:spcPct val="0"/>
        </a:spcAft>
        <a:buFont typeface="Wingdings" pitchFamily="2" charset="2"/>
        <a:buChar char="Ø"/>
        <a:defRPr sz="1200">
          <a:solidFill>
            <a:schemeClr val="tx1"/>
          </a:solidFill>
          <a:latin typeface="+mn-lt"/>
        </a:defRPr>
      </a:lvl6pPr>
      <a:lvl7pPr marL="2109788" indent="-171450" algn="l" rtl="0" fontAlgn="base">
        <a:spcBef>
          <a:spcPct val="0"/>
        </a:spcBef>
        <a:spcAft>
          <a:spcPct val="0"/>
        </a:spcAft>
        <a:buFont typeface="Wingdings" pitchFamily="2" charset="2"/>
        <a:buChar char="Ø"/>
        <a:defRPr sz="1200">
          <a:solidFill>
            <a:schemeClr val="tx1"/>
          </a:solidFill>
          <a:latin typeface="+mn-lt"/>
        </a:defRPr>
      </a:lvl7pPr>
      <a:lvl8pPr marL="2566988" indent="-171450" algn="l" rtl="0" fontAlgn="base">
        <a:spcBef>
          <a:spcPct val="0"/>
        </a:spcBef>
        <a:spcAft>
          <a:spcPct val="0"/>
        </a:spcAft>
        <a:buFont typeface="Wingdings" pitchFamily="2" charset="2"/>
        <a:buChar char="Ø"/>
        <a:defRPr sz="1200">
          <a:solidFill>
            <a:schemeClr val="tx1"/>
          </a:solidFill>
          <a:latin typeface="+mn-lt"/>
        </a:defRPr>
      </a:lvl8pPr>
      <a:lvl9pPr marL="3024188" indent="-171450" algn="l" rtl="0" fontAlgn="base">
        <a:spcBef>
          <a:spcPct val="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114300"/>
            <a:ext cx="71802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73163" y="862013"/>
            <a:ext cx="7894637"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91525" y="6551613"/>
            <a:ext cx="481013" cy="306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pPr>
              <a:spcBef>
                <a:spcPct val="0"/>
              </a:spcBef>
              <a:buClrTx/>
              <a:defRPr/>
            </a:pPr>
            <a:fld id="{2995AD61-710B-4DEE-876A-295EFD99AAFA}" type="slidenum">
              <a:rPr lang="en-US">
                <a:solidFill>
                  <a:srgbClr val="000000"/>
                </a:solidFill>
                <a:latin typeface="Arial" charset="0"/>
              </a:rPr>
              <a:pPr>
                <a:spcBef>
                  <a:spcPct val="0"/>
                </a:spcBef>
                <a:buClrTx/>
                <a:defRPr/>
              </a:pPr>
              <a:t>‹#›</a:t>
            </a:fld>
            <a:endParaRPr lang="en-US">
              <a:solidFill>
                <a:srgbClr val="000000"/>
              </a:solidFill>
              <a:latin typeface="Arial" charset="0"/>
            </a:endParaRPr>
          </a:p>
        </p:txBody>
      </p:sp>
      <p:pic>
        <p:nvPicPr>
          <p:cNvPr id="1029" name="Picture 17" descr="meatball"/>
          <p:cNvPicPr>
            <a:picLocks noChangeAspect="1" noChangeArrowheads="1"/>
          </p:cNvPicPr>
          <p:nvPr userDrawn="1"/>
        </p:nvPicPr>
        <p:blipFill>
          <a:blip r:embed="rId3" cstate="print"/>
          <a:srcRect/>
          <a:stretch>
            <a:fillRect/>
          </a:stretch>
        </p:blipFill>
        <p:spPr bwMode="auto">
          <a:xfrm>
            <a:off x="55563" y="6294438"/>
            <a:ext cx="635000" cy="525462"/>
          </a:xfrm>
          <a:prstGeom prst="rect">
            <a:avLst/>
          </a:prstGeom>
          <a:noFill/>
          <a:ln w="9525">
            <a:noFill/>
            <a:miter lim="800000"/>
            <a:headEnd/>
            <a:tailEnd/>
          </a:ln>
        </p:spPr>
      </p:pic>
      <p:pic>
        <p:nvPicPr>
          <p:cNvPr id="2" name="Picture 18" descr="Untitled-2"/>
          <p:cNvPicPr>
            <a:picLocks noChangeAspect="1" noChangeArrowheads="1"/>
          </p:cNvPicPr>
          <p:nvPr userDrawn="1"/>
        </p:nvPicPr>
        <p:blipFill>
          <a:blip r:embed="rId4" cstate="print"/>
          <a:srcRect/>
          <a:stretch>
            <a:fillRect/>
          </a:stretch>
        </p:blipFill>
        <p:spPr bwMode="auto">
          <a:xfrm>
            <a:off x="1400175" y="681038"/>
            <a:ext cx="7400925" cy="282575"/>
          </a:xfrm>
          <a:prstGeom prst="rect">
            <a:avLst/>
          </a:prstGeom>
          <a:noFill/>
          <a:ln w="9525">
            <a:noFill/>
            <a:miter lim="800000"/>
            <a:headEnd/>
            <a:tailEnd/>
          </a:ln>
        </p:spPr>
      </p:pic>
      <p:pic>
        <p:nvPicPr>
          <p:cNvPr id="1031" name="Picture 11" descr="slide banner"/>
          <p:cNvPicPr>
            <a:picLocks noChangeAspect="1" noChangeArrowheads="1"/>
          </p:cNvPicPr>
          <p:nvPr userDrawn="1"/>
        </p:nvPicPr>
        <p:blipFill>
          <a:blip r:embed="rId5" cstate="print"/>
          <a:srcRect r="35" b="-11"/>
          <a:stretch>
            <a:fillRect/>
          </a:stretch>
        </p:blipFill>
        <p:spPr bwMode="auto">
          <a:xfrm>
            <a:off x="-25400" y="3175"/>
            <a:ext cx="1219200" cy="4741863"/>
          </a:xfrm>
          <a:prstGeom prst="rect">
            <a:avLst/>
          </a:prstGeom>
          <a:noFill/>
          <a:ln w="9525">
            <a:noFill/>
            <a:miter lim="800000"/>
            <a:headEnd/>
            <a:tailEnd/>
          </a:ln>
        </p:spPr>
      </p:pic>
      <p:pic>
        <p:nvPicPr>
          <p:cNvPr id="1032" name="Picture 22"/>
          <p:cNvPicPr>
            <a:picLocks noChangeAspect="1" noChangeArrowheads="1"/>
          </p:cNvPicPr>
          <p:nvPr userDrawn="1"/>
        </p:nvPicPr>
        <p:blipFill>
          <a:blip r:embed="rId6" cstate="print"/>
          <a:srcRect/>
          <a:stretch>
            <a:fillRect/>
          </a:stretch>
        </p:blipFill>
        <p:spPr bwMode="auto">
          <a:xfrm>
            <a:off x="8062913" y="206375"/>
            <a:ext cx="1004887" cy="1022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Lst>
  <p:transition/>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9pPr>
    </p:titleStyle>
    <p:bodyStyle>
      <a:lvl1pPr marL="111125" indent="-111125" algn="l" rtl="0" eaLnBrk="0" fontAlgn="base" hangingPunct="0">
        <a:spcBef>
          <a:spcPct val="20000"/>
        </a:spcBef>
        <a:spcAft>
          <a:spcPct val="0"/>
        </a:spcAft>
        <a:buFont typeface="Wingdings" pitchFamily="2" charset="2"/>
        <a:buChar char="Ø"/>
        <a:defRPr sz="2000">
          <a:solidFill>
            <a:srgbClr val="0033CC"/>
          </a:solidFill>
          <a:latin typeface="+mn-lt"/>
          <a:ea typeface="+mn-ea"/>
          <a:cs typeface="+mn-cs"/>
        </a:defRPr>
      </a:lvl1pPr>
      <a:lvl2pPr marL="393700" indent="-168275" algn="l" rtl="0" eaLnBrk="0" fontAlgn="base" hangingPunct="0">
        <a:spcBef>
          <a:spcPct val="20000"/>
        </a:spcBef>
        <a:spcAft>
          <a:spcPct val="0"/>
        </a:spcAft>
        <a:buFont typeface="Wingdings" pitchFamily="2" charset="2"/>
        <a:buChar char=""/>
        <a:defRPr sz="2800">
          <a:solidFill>
            <a:schemeClr val="tx1"/>
          </a:solidFill>
          <a:latin typeface="+mn-lt"/>
        </a:defRPr>
      </a:lvl2pPr>
      <a:lvl3pPr marL="625475" indent="-117475" algn="l" rtl="0" eaLnBrk="0" fontAlgn="base" hangingPunct="0">
        <a:spcBef>
          <a:spcPct val="20000"/>
        </a:spcBef>
        <a:spcAft>
          <a:spcPct val="0"/>
        </a:spcAft>
        <a:buFont typeface="Wingdings" pitchFamily="2" charset="2"/>
        <a:buChar char="Ø"/>
        <a:defRPr sz="1600">
          <a:solidFill>
            <a:schemeClr val="tx1"/>
          </a:solidFill>
          <a:latin typeface="+mn-lt"/>
        </a:defRPr>
      </a:lvl3pPr>
      <a:lvl4pPr marL="909638" indent="-169863" algn="l" rtl="0" eaLnBrk="0" fontAlgn="base" hangingPunct="0">
        <a:spcBef>
          <a:spcPct val="20000"/>
        </a:spcBef>
        <a:spcAft>
          <a:spcPct val="0"/>
        </a:spcAft>
        <a:buFont typeface="Wingdings" pitchFamily="2" charset="2"/>
        <a:buChar char="Ø"/>
        <a:defRPr sz="1400">
          <a:solidFill>
            <a:schemeClr val="tx1"/>
          </a:solidFill>
          <a:latin typeface="+mn-lt"/>
        </a:defRPr>
      </a:lvl4pPr>
      <a:lvl5pPr marL="1195388" indent="-171450" algn="l" rtl="0" eaLnBrk="0" fontAlgn="base" hangingPunct="0">
        <a:spcBef>
          <a:spcPct val="20000"/>
        </a:spcBef>
        <a:spcAft>
          <a:spcPct val="0"/>
        </a:spcAft>
        <a:buFont typeface="Wingdings" pitchFamily="2" charset="2"/>
        <a:buChar char="Ø"/>
        <a:defRPr sz="1200">
          <a:solidFill>
            <a:schemeClr val="tx1"/>
          </a:solidFill>
          <a:latin typeface="+mn-lt"/>
        </a:defRPr>
      </a:lvl5pPr>
      <a:lvl6pPr marL="1652588" indent="-171450" algn="l" rtl="0" fontAlgn="base">
        <a:spcBef>
          <a:spcPct val="20000"/>
        </a:spcBef>
        <a:spcAft>
          <a:spcPct val="0"/>
        </a:spcAft>
        <a:buFont typeface="Wingdings" pitchFamily="2" charset="2"/>
        <a:buChar char="Ø"/>
        <a:defRPr sz="1200">
          <a:solidFill>
            <a:schemeClr val="tx1"/>
          </a:solidFill>
          <a:latin typeface="+mn-lt"/>
        </a:defRPr>
      </a:lvl6pPr>
      <a:lvl7pPr marL="2109788" indent="-171450" algn="l" rtl="0" fontAlgn="base">
        <a:spcBef>
          <a:spcPct val="20000"/>
        </a:spcBef>
        <a:spcAft>
          <a:spcPct val="0"/>
        </a:spcAft>
        <a:buFont typeface="Wingdings" pitchFamily="2" charset="2"/>
        <a:buChar char="Ø"/>
        <a:defRPr sz="1200">
          <a:solidFill>
            <a:schemeClr val="tx1"/>
          </a:solidFill>
          <a:latin typeface="+mn-lt"/>
        </a:defRPr>
      </a:lvl7pPr>
      <a:lvl8pPr marL="2566988" indent="-171450" algn="l" rtl="0" fontAlgn="base">
        <a:spcBef>
          <a:spcPct val="20000"/>
        </a:spcBef>
        <a:spcAft>
          <a:spcPct val="0"/>
        </a:spcAft>
        <a:buFont typeface="Wingdings" pitchFamily="2" charset="2"/>
        <a:buChar char="Ø"/>
        <a:defRPr sz="1200">
          <a:solidFill>
            <a:schemeClr val="tx1"/>
          </a:solidFill>
          <a:latin typeface="+mn-lt"/>
        </a:defRPr>
      </a:lvl8pPr>
      <a:lvl9pPr marL="3024188" indent="-171450" algn="l" rtl="0" fontAlgn="base">
        <a:spcBef>
          <a:spcPct val="2000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114300"/>
            <a:ext cx="71802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73163" y="862013"/>
            <a:ext cx="7894637"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91525" y="6551613"/>
            <a:ext cx="481013" cy="306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pPr>
              <a:spcBef>
                <a:spcPct val="0"/>
              </a:spcBef>
              <a:buClrTx/>
              <a:defRPr/>
            </a:pPr>
            <a:fld id="{2995AD61-710B-4DEE-876A-295EFD99AAFA}" type="slidenum">
              <a:rPr lang="en-US">
                <a:solidFill>
                  <a:srgbClr val="000000"/>
                </a:solidFill>
                <a:latin typeface="Arial" charset="0"/>
              </a:rPr>
              <a:pPr>
                <a:spcBef>
                  <a:spcPct val="0"/>
                </a:spcBef>
                <a:buClrTx/>
                <a:defRPr/>
              </a:pPr>
              <a:t>‹#›</a:t>
            </a:fld>
            <a:endParaRPr lang="en-US">
              <a:solidFill>
                <a:srgbClr val="000000"/>
              </a:solidFill>
              <a:latin typeface="Arial" charset="0"/>
            </a:endParaRPr>
          </a:p>
        </p:txBody>
      </p:sp>
      <p:pic>
        <p:nvPicPr>
          <p:cNvPr id="1029" name="Picture 17" descr="meatball"/>
          <p:cNvPicPr>
            <a:picLocks noChangeAspect="1" noChangeArrowheads="1"/>
          </p:cNvPicPr>
          <p:nvPr userDrawn="1"/>
        </p:nvPicPr>
        <p:blipFill>
          <a:blip r:embed="rId3" cstate="print"/>
          <a:srcRect/>
          <a:stretch>
            <a:fillRect/>
          </a:stretch>
        </p:blipFill>
        <p:spPr bwMode="auto">
          <a:xfrm>
            <a:off x="55563" y="6294438"/>
            <a:ext cx="635000" cy="525462"/>
          </a:xfrm>
          <a:prstGeom prst="rect">
            <a:avLst/>
          </a:prstGeom>
          <a:noFill/>
          <a:ln w="9525">
            <a:noFill/>
            <a:miter lim="800000"/>
            <a:headEnd/>
            <a:tailEnd/>
          </a:ln>
        </p:spPr>
      </p:pic>
      <p:pic>
        <p:nvPicPr>
          <p:cNvPr id="2" name="Picture 18" descr="Untitled-2"/>
          <p:cNvPicPr>
            <a:picLocks noChangeAspect="1" noChangeArrowheads="1"/>
          </p:cNvPicPr>
          <p:nvPr userDrawn="1"/>
        </p:nvPicPr>
        <p:blipFill>
          <a:blip r:embed="rId4" cstate="print"/>
          <a:srcRect/>
          <a:stretch>
            <a:fillRect/>
          </a:stretch>
        </p:blipFill>
        <p:spPr bwMode="auto">
          <a:xfrm>
            <a:off x="1400175" y="681038"/>
            <a:ext cx="7400925" cy="282575"/>
          </a:xfrm>
          <a:prstGeom prst="rect">
            <a:avLst/>
          </a:prstGeom>
          <a:noFill/>
          <a:ln w="9525">
            <a:noFill/>
            <a:miter lim="800000"/>
            <a:headEnd/>
            <a:tailEnd/>
          </a:ln>
        </p:spPr>
      </p:pic>
      <p:pic>
        <p:nvPicPr>
          <p:cNvPr id="1031" name="Picture 11" descr="slide banner"/>
          <p:cNvPicPr>
            <a:picLocks noChangeAspect="1" noChangeArrowheads="1"/>
          </p:cNvPicPr>
          <p:nvPr userDrawn="1"/>
        </p:nvPicPr>
        <p:blipFill>
          <a:blip r:embed="rId5" cstate="print"/>
          <a:srcRect r="35" b="-11"/>
          <a:stretch>
            <a:fillRect/>
          </a:stretch>
        </p:blipFill>
        <p:spPr bwMode="auto">
          <a:xfrm>
            <a:off x="-25400" y="3175"/>
            <a:ext cx="1219200" cy="4741863"/>
          </a:xfrm>
          <a:prstGeom prst="rect">
            <a:avLst/>
          </a:prstGeom>
          <a:noFill/>
          <a:ln w="9525">
            <a:noFill/>
            <a:miter lim="800000"/>
            <a:headEnd/>
            <a:tailEnd/>
          </a:ln>
        </p:spPr>
      </p:pic>
      <p:pic>
        <p:nvPicPr>
          <p:cNvPr id="1032" name="Picture 22"/>
          <p:cNvPicPr>
            <a:picLocks noChangeAspect="1" noChangeArrowheads="1"/>
          </p:cNvPicPr>
          <p:nvPr userDrawn="1"/>
        </p:nvPicPr>
        <p:blipFill>
          <a:blip r:embed="rId6" cstate="print"/>
          <a:srcRect/>
          <a:stretch>
            <a:fillRect/>
          </a:stretch>
        </p:blipFill>
        <p:spPr bwMode="auto">
          <a:xfrm>
            <a:off x="8062913" y="206375"/>
            <a:ext cx="1004887" cy="1022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Lst>
  <p:transition/>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9pPr>
    </p:titleStyle>
    <p:bodyStyle>
      <a:lvl1pPr marL="111125" indent="-111125" algn="l" rtl="0" eaLnBrk="0" fontAlgn="base" hangingPunct="0">
        <a:spcBef>
          <a:spcPct val="20000"/>
        </a:spcBef>
        <a:spcAft>
          <a:spcPct val="0"/>
        </a:spcAft>
        <a:buFont typeface="Wingdings" pitchFamily="2" charset="2"/>
        <a:buChar char="Ø"/>
        <a:defRPr sz="2000">
          <a:solidFill>
            <a:srgbClr val="0033CC"/>
          </a:solidFill>
          <a:latin typeface="+mn-lt"/>
          <a:ea typeface="+mn-ea"/>
          <a:cs typeface="+mn-cs"/>
        </a:defRPr>
      </a:lvl1pPr>
      <a:lvl2pPr marL="393700" indent="-168275" algn="l" rtl="0" eaLnBrk="0" fontAlgn="base" hangingPunct="0">
        <a:spcBef>
          <a:spcPct val="20000"/>
        </a:spcBef>
        <a:spcAft>
          <a:spcPct val="0"/>
        </a:spcAft>
        <a:buFont typeface="Wingdings" pitchFamily="2" charset="2"/>
        <a:buChar char=""/>
        <a:defRPr sz="2800">
          <a:solidFill>
            <a:schemeClr val="tx1"/>
          </a:solidFill>
          <a:latin typeface="+mn-lt"/>
        </a:defRPr>
      </a:lvl2pPr>
      <a:lvl3pPr marL="625475" indent="-117475" algn="l" rtl="0" eaLnBrk="0" fontAlgn="base" hangingPunct="0">
        <a:spcBef>
          <a:spcPct val="20000"/>
        </a:spcBef>
        <a:spcAft>
          <a:spcPct val="0"/>
        </a:spcAft>
        <a:buFont typeface="Wingdings" pitchFamily="2" charset="2"/>
        <a:buChar char="Ø"/>
        <a:defRPr sz="1600">
          <a:solidFill>
            <a:schemeClr val="tx1"/>
          </a:solidFill>
          <a:latin typeface="+mn-lt"/>
        </a:defRPr>
      </a:lvl3pPr>
      <a:lvl4pPr marL="909638" indent="-169863" algn="l" rtl="0" eaLnBrk="0" fontAlgn="base" hangingPunct="0">
        <a:spcBef>
          <a:spcPct val="20000"/>
        </a:spcBef>
        <a:spcAft>
          <a:spcPct val="0"/>
        </a:spcAft>
        <a:buFont typeface="Wingdings" pitchFamily="2" charset="2"/>
        <a:buChar char="Ø"/>
        <a:defRPr sz="1400">
          <a:solidFill>
            <a:schemeClr val="tx1"/>
          </a:solidFill>
          <a:latin typeface="+mn-lt"/>
        </a:defRPr>
      </a:lvl4pPr>
      <a:lvl5pPr marL="1195388" indent="-171450" algn="l" rtl="0" eaLnBrk="0" fontAlgn="base" hangingPunct="0">
        <a:spcBef>
          <a:spcPct val="20000"/>
        </a:spcBef>
        <a:spcAft>
          <a:spcPct val="0"/>
        </a:spcAft>
        <a:buFont typeface="Wingdings" pitchFamily="2" charset="2"/>
        <a:buChar char="Ø"/>
        <a:defRPr sz="1200">
          <a:solidFill>
            <a:schemeClr val="tx1"/>
          </a:solidFill>
          <a:latin typeface="+mn-lt"/>
        </a:defRPr>
      </a:lvl5pPr>
      <a:lvl6pPr marL="1652588" indent="-171450" algn="l" rtl="0" fontAlgn="base">
        <a:spcBef>
          <a:spcPct val="20000"/>
        </a:spcBef>
        <a:spcAft>
          <a:spcPct val="0"/>
        </a:spcAft>
        <a:buFont typeface="Wingdings" pitchFamily="2" charset="2"/>
        <a:buChar char="Ø"/>
        <a:defRPr sz="1200">
          <a:solidFill>
            <a:schemeClr val="tx1"/>
          </a:solidFill>
          <a:latin typeface="+mn-lt"/>
        </a:defRPr>
      </a:lvl6pPr>
      <a:lvl7pPr marL="2109788" indent="-171450" algn="l" rtl="0" fontAlgn="base">
        <a:spcBef>
          <a:spcPct val="20000"/>
        </a:spcBef>
        <a:spcAft>
          <a:spcPct val="0"/>
        </a:spcAft>
        <a:buFont typeface="Wingdings" pitchFamily="2" charset="2"/>
        <a:buChar char="Ø"/>
        <a:defRPr sz="1200">
          <a:solidFill>
            <a:schemeClr val="tx1"/>
          </a:solidFill>
          <a:latin typeface="+mn-lt"/>
        </a:defRPr>
      </a:lvl7pPr>
      <a:lvl8pPr marL="2566988" indent="-171450" algn="l" rtl="0" fontAlgn="base">
        <a:spcBef>
          <a:spcPct val="20000"/>
        </a:spcBef>
        <a:spcAft>
          <a:spcPct val="0"/>
        </a:spcAft>
        <a:buFont typeface="Wingdings" pitchFamily="2" charset="2"/>
        <a:buChar char="Ø"/>
        <a:defRPr sz="1200">
          <a:solidFill>
            <a:schemeClr val="tx1"/>
          </a:solidFill>
          <a:latin typeface="+mn-lt"/>
        </a:defRPr>
      </a:lvl8pPr>
      <a:lvl9pPr marL="3024188" indent="-171450" algn="l" rtl="0" fontAlgn="base">
        <a:spcBef>
          <a:spcPct val="2000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114300"/>
            <a:ext cx="71802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73163" y="862013"/>
            <a:ext cx="7894637"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91525" y="6551613"/>
            <a:ext cx="481013" cy="306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pPr>
              <a:spcBef>
                <a:spcPct val="0"/>
              </a:spcBef>
              <a:buClrTx/>
              <a:defRPr/>
            </a:pPr>
            <a:fld id="{2995AD61-710B-4DEE-876A-295EFD99AAFA}" type="slidenum">
              <a:rPr lang="en-US">
                <a:solidFill>
                  <a:srgbClr val="000000"/>
                </a:solidFill>
                <a:latin typeface="Arial" charset="0"/>
              </a:rPr>
              <a:pPr>
                <a:spcBef>
                  <a:spcPct val="0"/>
                </a:spcBef>
                <a:buClrTx/>
                <a:defRPr/>
              </a:pPr>
              <a:t>‹#›</a:t>
            </a:fld>
            <a:endParaRPr lang="en-US">
              <a:solidFill>
                <a:srgbClr val="000000"/>
              </a:solidFill>
              <a:latin typeface="Arial" charset="0"/>
            </a:endParaRPr>
          </a:p>
        </p:txBody>
      </p:sp>
      <p:pic>
        <p:nvPicPr>
          <p:cNvPr id="1029" name="Picture 17" descr="meatball"/>
          <p:cNvPicPr>
            <a:picLocks noChangeAspect="1" noChangeArrowheads="1"/>
          </p:cNvPicPr>
          <p:nvPr userDrawn="1"/>
        </p:nvPicPr>
        <p:blipFill>
          <a:blip r:embed="rId3" cstate="print"/>
          <a:srcRect/>
          <a:stretch>
            <a:fillRect/>
          </a:stretch>
        </p:blipFill>
        <p:spPr bwMode="auto">
          <a:xfrm>
            <a:off x="55563" y="6294438"/>
            <a:ext cx="635000" cy="525462"/>
          </a:xfrm>
          <a:prstGeom prst="rect">
            <a:avLst/>
          </a:prstGeom>
          <a:noFill/>
          <a:ln w="9525">
            <a:noFill/>
            <a:miter lim="800000"/>
            <a:headEnd/>
            <a:tailEnd/>
          </a:ln>
        </p:spPr>
      </p:pic>
      <p:pic>
        <p:nvPicPr>
          <p:cNvPr id="2" name="Picture 18" descr="Untitled-2"/>
          <p:cNvPicPr>
            <a:picLocks noChangeAspect="1" noChangeArrowheads="1"/>
          </p:cNvPicPr>
          <p:nvPr userDrawn="1"/>
        </p:nvPicPr>
        <p:blipFill>
          <a:blip r:embed="rId4" cstate="print"/>
          <a:srcRect/>
          <a:stretch>
            <a:fillRect/>
          </a:stretch>
        </p:blipFill>
        <p:spPr bwMode="auto">
          <a:xfrm>
            <a:off x="1400175" y="681038"/>
            <a:ext cx="7400925" cy="282575"/>
          </a:xfrm>
          <a:prstGeom prst="rect">
            <a:avLst/>
          </a:prstGeom>
          <a:noFill/>
          <a:ln w="9525">
            <a:noFill/>
            <a:miter lim="800000"/>
            <a:headEnd/>
            <a:tailEnd/>
          </a:ln>
        </p:spPr>
      </p:pic>
      <p:pic>
        <p:nvPicPr>
          <p:cNvPr id="1031" name="Picture 11" descr="slide banner"/>
          <p:cNvPicPr>
            <a:picLocks noChangeAspect="1" noChangeArrowheads="1"/>
          </p:cNvPicPr>
          <p:nvPr userDrawn="1"/>
        </p:nvPicPr>
        <p:blipFill>
          <a:blip r:embed="rId5" cstate="print"/>
          <a:srcRect r="35" b="-11"/>
          <a:stretch>
            <a:fillRect/>
          </a:stretch>
        </p:blipFill>
        <p:spPr bwMode="auto">
          <a:xfrm>
            <a:off x="-25400" y="3175"/>
            <a:ext cx="1219200" cy="4741863"/>
          </a:xfrm>
          <a:prstGeom prst="rect">
            <a:avLst/>
          </a:prstGeom>
          <a:noFill/>
          <a:ln w="9525">
            <a:noFill/>
            <a:miter lim="800000"/>
            <a:headEnd/>
            <a:tailEnd/>
          </a:ln>
        </p:spPr>
      </p:pic>
      <p:pic>
        <p:nvPicPr>
          <p:cNvPr id="1032" name="Picture 22"/>
          <p:cNvPicPr>
            <a:picLocks noChangeAspect="1" noChangeArrowheads="1"/>
          </p:cNvPicPr>
          <p:nvPr userDrawn="1"/>
        </p:nvPicPr>
        <p:blipFill>
          <a:blip r:embed="rId6" cstate="print"/>
          <a:srcRect/>
          <a:stretch>
            <a:fillRect/>
          </a:stretch>
        </p:blipFill>
        <p:spPr bwMode="auto">
          <a:xfrm>
            <a:off x="8062913" y="206375"/>
            <a:ext cx="1004887" cy="1022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Lst>
  <p:transition/>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9pPr>
    </p:titleStyle>
    <p:bodyStyle>
      <a:lvl1pPr marL="111125" indent="-111125" algn="l" rtl="0" eaLnBrk="0" fontAlgn="base" hangingPunct="0">
        <a:spcBef>
          <a:spcPct val="20000"/>
        </a:spcBef>
        <a:spcAft>
          <a:spcPct val="0"/>
        </a:spcAft>
        <a:buFont typeface="Wingdings" pitchFamily="2" charset="2"/>
        <a:buChar char="Ø"/>
        <a:defRPr sz="2000">
          <a:solidFill>
            <a:srgbClr val="0033CC"/>
          </a:solidFill>
          <a:latin typeface="+mn-lt"/>
          <a:ea typeface="+mn-ea"/>
          <a:cs typeface="+mn-cs"/>
        </a:defRPr>
      </a:lvl1pPr>
      <a:lvl2pPr marL="393700" indent="-168275" algn="l" rtl="0" eaLnBrk="0" fontAlgn="base" hangingPunct="0">
        <a:spcBef>
          <a:spcPct val="20000"/>
        </a:spcBef>
        <a:spcAft>
          <a:spcPct val="0"/>
        </a:spcAft>
        <a:buFont typeface="Wingdings" pitchFamily="2" charset="2"/>
        <a:buChar char=""/>
        <a:defRPr sz="2800">
          <a:solidFill>
            <a:schemeClr val="tx1"/>
          </a:solidFill>
          <a:latin typeface="+mn-lt"/>
        </a:defRPr>
      </a:lvl2pPr>
      <a:lvl3pPr marL="625475" indent="-117475" algn="l" rtl="0" eaLnBrk="0" fontAlgn="base" hangingPunct="0">
        <a:spcBef>
          <a:spcPct val="20000"/>
        </a:spcBef>
        <a:spcAft>
          <a:spcPct val="0"/>
        </a:spcAft>
        <a:buFont typeface="Wingdings" pitchFamily="2" charset="2"/>
        <a:buChar char="Ø"/>
        <a:defRPr sz="1600">
          <a:solidFill>
            <a:schemeClr val="tx1"/>
          </a:solidFill>
          <a:latin typeface="+mn-lt"/>
        </a:defRPr>
      </a:lvl3pPr>
      <a:lvl4pPr marL="909638" indent="-169863" algn="l" rtl="0" eaLnBrk="0" fontAlgn="base" hangingPunct="0">
        <a:spcBef>
          <a:spcPct val="20000"/>
        </a:spcBef>
        <a:spcAft>
          <a:spcPct val="0"/>
        </a:spcAft>
        <a:buFont typeface="Wingdings" pitchFamily="2" charset="2"/>
        <a:buChar char="Ø"/>
        <a:defRPr sz="1400">
          <a:solidFill>
            <a:schemeClr val="tx1"/>
          </a:solidFill>
          <a:latin typeface="+mn-lt"/>
        </a:defRPr>
      </a:lvl4pPr>
      <a:lvl5pPr marL="1195388" indent="-171450" algn="l" rtl="0" eaLnBrk="0" fontAlgn="base" hangingPunct="0">
        <a:spcBef>
          <a:spcPct val="20000"/>
        </a:spcBef>
        <a:spcAft>
          <a:spcPct val="0"/>
        </a:spcAft>
        <a:buFont typeface="Wingdings" pitchFamily="2" charset="2"/>
        <a:buChar char="Ø"/>
        <a:defRPr sz="1200">
          <a:solidFill>
            <a:schemeClr val="tx1"/>
          </a:solidFill>
          <a:latin typeface="+mn-lt"/>
        </a:defRPr>
      </a:lvl5pPr>
      <a:lvl6pPr marL="1652588" indent="-171450" algn="l" rtl="0" fontAlgn="base">
        <a:spcBef>
          <a:spcPct val="20000"/>
        </a:spcBef>
        <a:spcAft>
          <a:spcPct val="0"/>
        </a:spcAft>
        <a:buFont typeface="Wingdings" pitchFamily="2" charset="2"/>
        <a:buChar char="Ø"/>
        <a:defRPr sz="1200">
          <a:solidFill>
            <a:schemeClr val="tx1"/>
          </a:solidFill>
          <a:latin typeface="+mn-lt"/>
        </a:defRPr>
      </a:lvl6pPr>
      <a:lvl7pPr marL="2109788" indent="-171450" algn="l" rtl="0" fontAlgn="base">
        <a:spcBef>
          <a:spcPct val="20000"/>
        </a:spcBef>
        <a:spcAft>
          <a:spcPct val="0"/>
        </a:spcAft>
        <a:buFont typeface="Wingdings" pitchFamily="2" charset="2"/>
        <a:buChar char="Ø"/>
        <a:defRPr sz="1200">
          <a:solidFill>
            <a:schemeClr val="tx1"/>
          </a:solidFill>
          <a:latin typeface="+mn-lt"/>
        </a:defRPr>
      </a:lvl7pPr>
      <a:lvl8pPr marL="2566988" indent="-171450" algn="l" rtl="0" fontAlgn="base">
        <a:spcBef>
          <a:spcPct val="20000"/>
        </a:spcBef>
        <a:spcAft>
          <a:spcPct val="0"/>
        </a:spcAft>
        <a:buFont typeface="Wingdings" pitchFamily="2" charset="2"/>
        <a:buChar char="Ø"/>
        <a:defRPr sz="1200">
          <a:solidFill>
            <a:schemeClr val="tx1"/>
          </a:solidFill>
          <a:latin typeface="+mn-lt"/>
        </a:defRPr>
      </a:lvl8pPr>
      <a:lvl9pPr marL="3024188" indent="-171450" algn="l" rtl="0" fontAlgn="base">
        <a:spcBef>
          <a:spcPct val="2000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114300"/>
            <a:ext cx="71802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73163" y="862013"/>
            <a:ext cx="7894637"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91525" y="6551613"/>
            <a:ext cx="481013" cy="306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pPr>
              <a:spcBef>
                <a:spcPct val="0"/>
              </a:spcBef>
              <a:buClrTx/>
              <a:defRPr/>
            </a:pPr>
            <a:fld id="{2995AD61-710B-4DEE-876A-295EFD99AAFA}" type="slidenum">
              <a:rPr lang="en-US">
                <a:solidFill>
                  <a:srgbClr val="000000"/>
                </a:solidFill>
                <a:latin typeface="Arial" charset="0"/>
              </a:rPr>
              <a:pPr>
                <a:spcBef>
                  <a:spcPct val="0"/>
                </a:spcBef>
                <a:buClrTx/>
                <a:defRPr/>
              </a:pPr>
              <a:t>‹#›</a:t>
            </a:fld>
            <a:endParaRPr lang="en-US">
              <a:solidFill>
                <a:srgbClr val="000000"/>
              </a:solidFill>
              <a:latin typeface="Arial" charset="0"/>
            </a:endParaRPr>
          </a:p>
        </p:txBody>
      </p:sp>
      <p:pic>
        <p:nvPicPr>
          <p:cNvPr id="1029" name="Picture 17" descr="meatball"/>
          <p:cNvPicPr>
            <a:picLocks noChangeAspect="1" noChangeArrowheads="1"/>
          </p:cNvPicPr>
          <p:nvPr userDrawn="1"/>
        </p:nvPicPr>
        <p:blipFill>
          <a:blip r:embed="rId3" cstate="print"/>
          <a:srcRect/>
          <a:stretch>
            <a:fillRect/>
          </a:stretch>
        </p:blipFill>
        <p:spPr bwMode="auto">
          <a:xfrm>
            <a:off x="55563" y="6294438"/>
            <a:ext cx="635000" cy="525462"/>
          </a:xfrm>
          <a:prstGeom prst="rect">
            <a:avLst/>
          </a:prstGeom>
          <a:noFill/>
          <a:ln w="9525">
            <a:noFill/>
            <a:miter lim="800000"/>
            <a:headEnd/>
            <a:tailEnd/>
          </a:ln>
        </p:spPr>
      </p:pic>
      <p:pic>
        <p:nvPicPr>
          <p:cNvPr id="2" name="Picture 18" descr="Untitled-2"/>
          <p:cNvPicPr>
            <a:picLocks noChangeAspect="1" noChangeArrowheads="1"/>
          </p:cNvPicPr>
          <p:nvPr userDrawn="1"/>
        </p:nvPicPr>
        <p:blipFill>
          <a:blip r:embed="rId4" cstate="print"/>
          <a:srcRect/>
          <a:stretch>
            <a:fillRect/>
          </a:stretch>
        </p:blipFill>
        <p:spPr bwMode="auto">
          <a:xfrm>
            <a:off x="1400175" y="681038"/>
            <a:ext cx="7400925" cy="282575"/>
          </a:xfrm>
          <a:prstGeom prst="rect">
            <a:avLst/>
          </a:prstGeom>
          <a:noFill/>
          <a:ln w="9525">
            <a:noFill/>
            <a:miter lim="800000"/>
            <a:headEnd/>
            <a:tailEnd/>
          </a:ln>
        </p:spPr>
      </p:pic>
      <p:pic>
        <p:nvPicPr>
          <p:cNvPr id="1031" name="Picture 11" descr="slide banner"/>
          <p:cNvPicPr>
            <a:picLocks noChangeAspect="1" noChangeArrowheads="1"/>
          </p:cNvPicPr>
          <p:nvPr userDrawn="1"/>
        </p:nvPicPr>
        <p:blipFill>
          <a:blip r:embed="rId5" cstate="print"/>
          <a:srcRect r="35" b="-11"/>
          <a:stretch>
            <a:fillRect/>
          </a:stretch>
        </p:blipFill>
        <p:spPr bwMode="auto">
          <a:xfrm>
            <a:off x="-25400" y="3175"/>
            <a:ext cx="1219200" cy="4741863"/>
          </a:xfrm>
          <a:prstGeom prst="rect">
            <a:avLst/>
          </a:prstGeom>
          <a:noFill/>
          <a:ln w="9525">
            <a:noFill/>
            <a:miter lim="800000"/>
            <a:headEnd/>
            <a:tailEnd/>
          </a:ln>
        </p:spPr>
      </p:pic>
      <p:pic>
        <p:nvPicPr>
          <p:cNvPr id="1032" name="Picture 22"/>
          <p:cNvPicPr>
            <a:picLocks noChangeAspect="1" noChangeArrowheads="1"/>
          </p:cNvPicPr>
          <p:nvPr userDrawn="1"/>
        </p:nvPicPr>
        <p:blipFill>
          <a:blip r:embed="rId6" cstate="print"/>
          <a:srcRect/>
          <a:stretch>
            <a:fillRect/>
          </a:stretch>
        </p:blipFill>
        <p:spPr bwMode="auto">
          <a:xfrm>
            <a:off x="8062913" y="206375"/>
            <a:ext cx="1004887" cy="1022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Lst>
  <p:transition/>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9pPr>
    </p:titleStyle>
    <p:bodyStyle>
      <a:lvl1pPr marL="111125" indent="-111125" algn="l" rtl="0" eaLnBrk="0" fontAlgn="base" hangingPunct="0">
        <a:spcBef>
          <a:spcPct val="20000"/>
        </a:spcBef>
        <a:spcAft>
          <a:spcPct val="0"/>
        </a:spcAft>
        <a:buFont typeface="Wingdings" pitchFamily="2" charset="2"/>
        <a:buChar char="Ø"/>
        <a:defRPr sz="2000">
          <a:solidFill>
            <a:srgbClr val="0033CC"/>
          </a:solidFill>
          <a:latin typeface="+mn-lt"/>
          <a:ea typeface="+mn-ea"/>
          <a:cs typeface="+mn-cs"/>
        </a:defRPr>
      </a:lvl1pPr>
      <a:lvl2pPr marL="393700" indent="-168275" algn="l" rtl="0" eaLnBrk="0" fontAlgn="base" hangingPunct="0">
        <a:spcBef>
          <a:spcPct val="20000"/>
        </a:spcBef>
        <a:spcAft>
          <a:spcPct val="0"/>
        </a:spcAft>
        <a:buFont typeface="Wingdings" pitchFamily="2" charset="2"/>
        <a:buChar char=""/>
        <a:defRPr sz="2800">
          <a:solidFill>
            <a:schemeClr val="tx1"/>
          </a:solidFill>
          <a:latin typeface="+mn-lt"/>
        </a:defRPr>
      </a:lvl2pPr>
      <a:lvl3pPr marL="625475" indent="-117475" algn="l" rtl="0" eaLnBrk="0" fontAlgn="base" hangingPunct="0">
        <a:spcBef>
          <a:spcPct val="20000"/>
        </a:spcBef>
        <a:spcAft>
          <a:spcPct val="0"/>
        </a:spcAft>
        <a:buFont typeface="Wingdings" pitchFamily="2" charset="2"/>
        <a:buChar char="Ø"/>
        <a:defRPr sz="1600">
          <a:solidFill>
            <a:schemeClr val="tx1"/>
          </a:solidFill>
          <a:latin typeface="+mn-lt"/>
        </a:defRPr>
      </a:lvl3pPr>
      <a:lvl4pPr marL="909638" indent="-169863" algn="l" rtl="0" eaLnBrk="0" fontAlgn="base" hangingPunct="0">
        <a:spcBef>
          <a:spcPct val="20000"/>
        </a:spcBef>
        <a:spcAft>
          <a:spcPct val="0"/>
        </a:spcAft>
        <a:buFont typeface="Wingdings" pitchFamily="2" charset="2"/>
        <a:buChar char="Ø"/>
        <a:defRPr sz="1400">
          <a:solidFill>
            <a:schemeClr val="tx1"/>
          </a:solidFill>
          <a:latin typeface="+mn-lt"/>
        </a:defRPr>
      </a:lvl4pPr>
      <a:lvl5pPr marL="1195388" indent="-171450" algn="l" rtl="0" eaLnBrk="0" fontAlgn="base" hangingPunct="0">
        <a:spcBef>
          <a:spcPct val="20000"/>
        </a:spcBef>
        <a:spcAft>
          <a:spcPct val="0"/>
        </a:spcAft>
        <a:buFont typeface="Wingdings" pitchFamily="2" charset="2"/>
        <a:buChar char="Ø"/>
        <a:defRPr sz="1200">
          <a:solidFill>
            <a:schemeClr val="tx1"/>
          </a:solidFill>
          <a:latin typeface="+mn-lt"/>
        </a:defRPr>
      </a:lvl5pPr>
      <a:lvl6pPr marL="1652588" indent="-171450" algn="l" rtl="0" fontAlgn="base">
        <a:spcBef>
          <a:spcPct val="20000"/>
        </a:spcBef>
        <a:spcAft>
          <a:spcPct val="0"/>
        </a:spcAft>
        <a:buFont typeface="Wingdings" pitchFamily="2" charset="2"/>
        <a:buChar char="Ø"/>
        <a:defRPr sz="1200">
          <a:solidFill>
            <a:schemeClr val="tx1"/>
          </a:solidFill>
          <a:latin typeface="+mn-lt"/>
        </a:defRPr>
      </a:lvl6pPr>
      <a:lvl7pPr marL="2109788" indent="-171450" algn="l" rtl="0" fontAlgn="base">
        <a:spcBef>
          <a:spcPct val="20000"/>
        </a:spcBef>
        <a:spcAft>
          <a:spcPct val="0"/>
        </a:spcAft>
        <a:buFont typeface="Wingdings" pitchFamily="2" charset="2"/>
        <a:buChar char="Ø"/>
        <a:defRPr sz="1200">
          <a:solidFill>
            <a:schemeClr val="tx1"/>
          </a:solidFill>
          <a:latin typeface="+mn-lt"/>
        </a:defRPr>
      </a:lvl7pPr>
      <a:lvl8pPr marL="2566988" indent="-171450" algn="l" rtl="0" fontAlgn="base">
        <a:spcBef>
          <a:spcPct val="20000"/>
        </a:spcBef>
        <a:spcAft>
          <a:spcPct val="0"/>
        </a:spcAft>
        <a:buFont typeface="Wingdings" pitchFamily="2" charset="2"/>
        <a:buChar char="Ø"/>
        <a:defRPr sz="1200">
          <a:solidFill>
            <a:schemeClr val="tx1"/>
          </a:solidFill>
          <a:latin typeface="+mn-lt"/>
        </a:defRPr>
      </a:lvl8pPr>
      <a:lvl9pPr marL="3024188" indent="-171450" algn="l" rtl="0" fontAlgn="base">
        <a:spcBef>
          <a:spcPct val="2000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114300"/>
            <a:ext cx="71802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73163" y="862013"/>
            <a:ext cx="7894637"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91525" y="6551613"/>
            <a:ext cx="481013" cy="306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pPr>
              <a:spcBef>
                <a:spcPct val="0"/>
              </a:spcBef>
              <a:buClrTx/>
              <a:defRPr/>
            </a:pPr>
            <a:fld id="{2995AD61-710B-4DEE-876A-295EFD99AAFA}" type="slidenum">
              <a:rPr lang="en-US">
                <a:solidFill>
                  <a:srgbClr val="000000"/>
                </a:solidFill>
                <a:latin typeface="Arial" charset="0"/>
              </a:rPr>
              <a:pPr>
                <a:spcBef>
                  <a:spcPct val="0"/>
                </a:spcBef>
                <a:buClrTx/>
                <a:defRPr/>
              </a:pPr>
              <a:t>‹#›</a:t>
            </a:fld>
            <a:endParaRPr lang="en-US">
              <a:solidFill>
                <a:srgbClr val="000000"/>
              </a:solidFill>
              <a:latin typeface="Arial" charset="0"/>
            </a:endParaRPr>
          </a:p>
        </p:txBody>
      </p:sp>
      <p:pic>
        <p:nvPicPr>
          <p:cNvPr id="1029" name="Picture 17" descr="meatball"/>
          <p:cNvPicPr>
            <a:picLocks noChangeAspect="1" noChangeArrowheads="1"/>
          </p:cNvPicPr>
          <p:nvPr userDrawn="1"/>
        </p:nvPicPr>
        <p:blipFill>
          <a:blip r:embed="rId3" cstate="print"/>
          <a:srcRect/>
          <a:stretch>
            <a:fillRect/>
          </a:stretch>
        </p:blipFill>
        <p:spPr bwMode="auto">
          <a:xfrm>
            <a:off x="55563" y="6294438"/>
            <a:ext cx="635000" cy="525462"/>
          </a:xfrm>
          <a:prstGeom prst="rect">
            <a:avLst/>
          </a:prstGeom>
          <a:noFill/>
          <a:ln w="9525">
            <a:noFill/>
            <a:miter lim="800000"/>
            <a:headEnd/>
            <a:tailEnd/>
          </a:ln>
        </p:spPr>
      </p:pic>
      <p:pic>
        <p:nvPicPr>
          <p:cNvPr id="2" name="Picture 18" descr="Untitled-2"/>
          <p:cNvPicPr>
            <a:picLocks noChangeAspect="1" noChangeArrowheads="1"/>
          </p:cNvPicPr>
          <p:nvPr userDrawn="1"/>
        </p:nvPicPr>
        <p:blipFill>
          <a:blip r:embed="rId4" cstate="print"/>
          <a:srcRect/>
          <a:stretch>
            <a:fillRect/>
          </a:stretch>
        </p:blipFill>
        <p:spPr bwMode="auto">
          <a:xfrm>
            <a:off x="1400175" y="681038"/>
            <a:ext cx="7400925" cy="282575"/>
          </a:xfrm>
          <a:prstGeom prst="rect">
            <a:avLst/>
          </a:prstGeom>
          <a:noFill/>
          <a:ln w="9525">
            <a:noFill/>
            <a:miter lim="800000"/>
            <a:headEnd/>
            <a:tailEnd/>
          </a:ln>
        </p:spPr>
      </p:pic>
      <p:pic>
        <p:nvPicPr>
          <p:cNvPr id="1031" name="Picture 11" descr="slide banner"/>
          <p:cNvPicPr>
            <a:picLocks noChangeAspect="1" noChangeArrowheads="1"/>
          </p:cNvPicPr>
          <p:nvPr userDrawn="1"/>
        </p:nvPicPr>
        <p:blipFill>
          <a:blip r:embed="rId5" cstate="print"/>
          <a:srcRect r="35" b="-11"/>
          <a:stretch>
            <a:fillRect/>
          </a:stretch>
        </p:blipFill>
        <p:spPr bwMode="auto">
          <a:xfrm>
            <a:off x="-25400" y="3175"/>
            <a:ext cx="1219200" cy="4741863"/>
          </a:xfrm>
          <a:prstGeom prst="rect">
            <a:avLst/>
          </a:prstGeom>
          <a:noFill/>
          <a:ln w="9525">
            <a:noFill/>
            <a:miter lim="800000"/>
            <a:headEnd/>
            <a:tailEnd/>
          </a:ln>
        </p:spPr>
      </p:pic>
      <p:pic>
        <p:nvPicPr>
          <p:cNvPr id="1032" name="Picture 22"/>
          <p:cNvPicPr>
            <a:picLocks noChangeAspect="1" noChangeArrowheads="1"/>
          </p:cNvPicPr>
          <p:nvPr userDrawn="1"/>
        </p:nvPicPr>
        <p:blipFill>
          <a:blip r:embed="rId6" cstate="print"/>
          <a:srcRect/>
          <a:stretch>
            <a:fillRect/>
          </a:stretch>
        </p:blipFill>
        <p:spPr bwMode="auto">
          <a:xfrm>
            <a:off x="8062913" y="206375"/>
            <a:ext cx="1004887" cy="1022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Lst>
  <p:transition/>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9pPr>
    </p:titleStyle>
    <p:bodyStyle>
      <a:lvl1pPr marL="111125" indent="-111125" algn="l" rtl="0" eaLnBrk="0" fontAlgn="base" hangingPunct="0">
        <a:spcBef>
          <a:spcPct val="20000"/>
        </a:spcBef>
        <a:spcAft>
          <a:spcPct val="0"/>
        </a:spcAft>
        <a:buFont typeface="Wingdings" pitchFamily="2" charset="2"/>
        <a:buChar char="Ø"/>
        <a:defRPr sz="2000">
          <a:solidFill>
            <a:srgbClr val="0033CC"/>
          </a:solidFill>
          <a:latin typeface="+mn-lt"/>
          <a:ea typeface="+mn-ea"/>
          <a:cs typeface="+mn-cs"/>
        </a:defRPr>
      </a:lvl1pPr>
      <a:lvl2pPr marL="393700" indent="-168275" algn="l" rtl="0" eaLnBrk="0" fontAlgn="base" hangingPunct="0">
        <a:spcBef>
          <a:spcPct val="20000"/>
        </a:spcBef>
        <a:spcAft>
          <a:spcPct val="0"/>
        </a:spcAft>
        <a:buFont typeface="Wingdings" pitchFamily="2" charset="2"/>
        <a:buChar char=""/>
        <a:defRPr sz="2800">
          <a:solidFill>
            <a:schemeClr val="tx1"/>
          </a:solidFill>
          <a:latin typeface="+mn-lt"/>
        </a:defRPr>
      </a:lvl2pPr>
      <a:lvl3pPr marL="625475" indent="-117475" algn="l" rtl="0" eaLnBrk="0" fontAlgn="base" hangingPunct="0">
        <a:spcBef>
          <a:spcPct val="20000"/>
        </a:spcBef>
        <a:spcAft>
          <a:spcPct val="0"/>
        </a:spcAft>
        <a:buFont typeface="Wingdings" pitchFamily="2" charset="2"/>
        <a:buChar char="Ø"/>
        <a:defRPr sz="1600">
          <a:solidFill>
            <a:schemeClr val="tx1"/>
          </a:solidFill>
          <a:latin typeface="+mn-lt"/>
        </a:defRPr>
      </a:lvl3pPr>
      <a:lvl4pPr marL="909638" indent="-169863" algn="l" rtl="0" eaLnBrk="0" fontAlgn="base" hangingPunct="0">
        <a:spcBef>
          <a:spcPct val="20000"/>
        </a:spcBef>
        <a:spcAft>
          <a:spcPct val="0"/>
        </a:spcAft>
        <a:buFont typeface="Wingdings" pitchFamily="2" charset="2"/>
        <a:buChar char="Ø"/>
        <a:defRPr sz="1400">
          <a:solidFill>
            <a:schemeClr val="tx1"/>
          </a:solidFill>
          <a:latin typeface="+mn-lt"/>
        </a:defRPr>
      </a:lvl4pPr>
      <a:lvl5pPr marL="1195388" indent="-171450" algn="l" rtl="0" eaLnBrk="0" fontAlgn="base" hangingPunct="0">
        <a:spcBef>
          <a:spcPct val="20000"/>
        </a:spcBef>
        <a:spcAft>
          <a:spcPct val="0"/>
        </a:spcAft>
        <a:buFont typeface="Wingdings" pitchFamily="2" charset="2"/>
        <a:buChar char="Ø"/>
        <a:defRPr sz="1200">
          <a:solidFill>
            <a:schemeClr val="tx1"/>
          </a:solidFill>
          <a:latin typeface="+mn-lt"/>
        </a:defRPr>
      </a:lvl5pPr>
      <a:lvl6pPr marL="1652588" indent="-171450" algn="l" rtl="0" fontAlgn="base">
        <a:spcBef>
          <a:spcPct val="20000"/>
        </a:spcBef>
        <a:spcAft>
          <a:spcPct val="0"/>
        </a:spcAft>
        <a:buFont typeface="Wingdings" pitchFamily="2" charset="2"/>
        <a:buChar char="Ø"/>
        <a:defRPr sz="1200">
          <a:solidFill>
            <a:schemeClr val="tx1"/>
          </a:solidFill>
          <a:latin typeface="+mn-lt"/>
        </a:defRPr>
      </a:lvl6pPr>
      <a:lvl7pPr marL="2109788" indent="-171450" algn="l" rtl="0" fontAlgn="base">
        <a:spcBef>
          <a:spcPct val="20000"/>
        </a:spcBef>
        <a:spcAft>
          <a:spcPct val="0"/>
        </a:spcAft>
        <a:buFont typeface="Wingdings" pitchFamily="2" charset="2"/>
        <a:buChar char="Ø"/>
        <a:defRPr sz="1200">
          <a:solidFill>
            <a:schemeClr val="tx1"/>
          </a:solidFill>
          <a:latin typeface="+mn-lt"/>
        </a:defRPr>
      </a:lvl7pPr>
      <a:lvl8pPr marL="2566988" indent="-171450" algn="l" rtl="0" fontAlgn="base">
        <a:spcBef>
          <a:spcPct val="20000"/>
        </a:spcBef>
        <a:spcAft>
          <a:spcPct val="0"/>
        </a:spcAft>
        <a:buFont typeface="Wingdings" pitchFamily="2" charset="2"/>
        <a:buChar char="Ø"/>
        <a:defRPr sz="1200">
          <a:solidFill>
            <a:schemeClr val="tx1"/>
          </a:solidFill>
          <a:latin typeface="+mn-lt"/>
        </a:defRPr>
      </a:lvl8pPr>
      <a:lvl9pPr marL="3024188" indent="-171450" algn="l" rtl="0" fontAlgn="base">
        <a:spcBef>
          <a:spcPct val="2000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114300"/>
            <a:ext cx="71802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73163" y="862013"/>
            <a:ext cx="7894637"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91525" y="6551613"/>
            <a:ext cx="481013" cy="306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vl1pPr>
          </a:lstStyle>
          <a:p>
            <a:pPr>
              <a:spcBef>
                <a:spcPct val="0"/>
              </a:spcBef>
              <a:buClrTx/>
              <a:defRPr/>
            </a:pPr>
            <a:fld id="{2995AD61-710B-4DEE-876A-295EFD99AAFA}" type="slidenum">
              <a:rPr lang="en-US">
                <a:solidFill>
                  <a:srgbClr val="000000"/>
                </a:solidFill>
                <a:latin typeface="Arial" charset="0"/>
              </a:rPr>
              <a:pPr>
                <a:spcBef>
                  <a:spcPct val="0"/>
                </a:spcBef>
                <a:buClrTx/>
                <a:defRPr/>
              </a:pPr>
              <a:t>‹#›</a:t>
            </a:fld>
            <a:endParaRPr lang="en-US">
              <a:solidFill>
                <a:srgbClr val="000000"/>
              </a:solidFill>
              <a:latin typeface="Arial" charset="0"/>
            </a:endParaRPr>
          </a:p>
        </p:txBody>
      </p:sp>
      <p:pic>
        <p:nvPicPr>
          <p:cNvPr id="1029" name="Picture 17" descr="meatball"/>
          <p:cNvPicPr>
            <a:picLocks noChangeAspect="1" noChangeArrowheads="1"/>
          </p:cNvPicPr>
          <p:nvPr userDrawn="1"/>
        </p:nvPicPr>
        <p:blipFill>
          <a:blip r:embed="rId3" cstate="print"/>
          <a:srcRect/>
          <a:stretch>
            <a:fillRect/>
          </a:stretch>
        </p:blipFill>
        <p:spPr bwMode="auto">
          <a:xfrm>
            <a:off x="55563" y="6294438"/>
            <a:ext cx="635000" cy="525462"/>
          </a:xfrm>
          <a:prstGeom prst="rect">
            <a:avLst/>
          </a:prstGeom>
          <a:noFill/>
          <a:ln w="9525">
            <a:noFill/>
            <a:miter lim="800000"/>
            <a:headEnd/>
            <a:tailEnd/>
          </a:ln>
        </p:spPr>
      </p:pic>
      <p:pic>
        <p:nvPicPr>
          <p:cNvPr id="2" name="Picture 18" descr="Untitled-2"/>
          <p:cNvPicPr>
            <a:picLocks noChangeAspect="1" noChangeArrowheads="1"/>
          </p:cNvPicPr>
          <p:nvPr userDrawn="1"/>
        </p:nvPicPr>
        <p:blipFill>
          <a:blip r:embed="rId4" cstate="print"/>
          <a:srcRect/>
          <a:stretch>
            <a:fillRect/>
          </a:stretch>
        </p:blipFill>
        <p:spPr bwMode="auto">
          <a:xfrm>
            <a:off x="1400175" y="681038"/>
            <a:ext cx="7400925" cy="282575"/>
          </a:xfrm>
          <a:prstGeom prst="rect">
            <a:avLst/>
          </a:prstGeom>
          <a:noFill/>
          <a:ln w="9525">
            <a:noFill/>
            <a:miter lim="800000"/>
            <a:headEnd/>
            <a:tailEnd/>
          </a:ln>
        </p:spPr>
      </p:pic>
      <p:pic>
        <p:nvPicPr>
          <p:cNvPr id="1031" name="Picture 11" descr="slide banner"/>
          <p:cNvPicPr>
            <a:picLocks noChangeAspect="1" noChangeArrowheads="1"/>
          </p:cNvPicPr>
          <p:nvPr userDrawn="1"/>
        </p:nvPicPr>
        <p:blipFill>
          <a:blip r:embed="rId5" cstate="print"/>
          <a:srcRect r="35" b="-11"/>
          <a:stretch>
            <a:fillRect/>
          </a:stretch>
        </p:blipFill>
        <p:spPr bwMode="auto">
          <a:xfrm>
            <a:off x="-25400" y="3175"/>
            <a:ext cx="1219200" cy="4741863"/>
          </a:xfrm>
          <a:prstGeom prst="rect">
            <a:avLst/>
          </a:prstGeom>
          <a:noFill/>
          <a:ln w="9525">
            <a:noFill/>
            <a:miter lim="800000"/>
            <a:headEnd/>
            <a:tailEnd/>
          </a:ln>
        </p:spPr>
      </p:pic>
      <p:pic>
        <p:nvPicPr>
          <p:cNvPr id="1032" name="Picture 22"/>
          <p:cNvPicPr>
            <a:picLocks noChangeAspect="1" noChangeArrowheads="1"/>
          </p:cNvPicPr>
          <p:nvPr userDrawn="1"/>
        </p:nvPicPr>
        <p:blipFill>
          <a:blip r:embed="rId6" cstate="print"/>
          <a:srcRect/>
          <a:stretch>
            <a:fillRect/>
          </a:stretch>
        </p:blipFill>
        <p:spPr bwMode="auto">
          <a:xfrm>
            <a:off x="8062913" y="206375"/>
            <a:ext cx="1004887" cy="1022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Lst>
  <p:transition/>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600" b="1">
          <a:solidFill>
            <a:srgbClr val="0033CC"/>
          </a:solidFill>
          <a:effectLst>
            <a:outerShdw blurRad="38100" dist="38100" dir="2700000" algn="tl">
              <a:srgbClr val="C0C0C0"/>
            </a:outerShdw>
          </a:effectLst>
          <a:latin typeface="Arial" charset="0"/>
        </a:defRPr>
      </a:lvl5pPr>
      <a:lvl6pPr marL="4572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6pPr>
      <a:lvl7pPr marL="9144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2600" b="1">
          <a:solidFill>
            <a:srgbClr val="0033CC"/>
          </a:solidFill>
          <a:effectLst>
            <a:outerShdw blurRad="38100" dist="38100" dir="2700000" algn="tl">
              <a:srgbClr val="C0C0C0"/>
            </a:outerShdw>
          </a:effectLst>
          <a:latin typeface="Arial" charset="0"/>
        </a:defRPr>
      </a:lvl9pPr>
    </p:titleStyle>
    <p:bodyStyle>
      <a:lvl1pPr marL="111125" indent="-111125" algn="l" rtl="0" eaLnBrk="0" fontAlgn="base" hangingPunct="0">
        <a:spcBef>
          <a:spcPct val="20000"/>
        </a:spcBef>
        <a:spcAft>
          <a:spcPct val="0"/>
        </a:spcAft>
        <a:buFont typeface="Wingdings" pitchFamily="2" charset="2"/>
        <a:buChar char="Ø"/>
        <a:defRPr sz="2000">
          <a:solidFill>
            <a:srgbClr val="0033CC"/>
          </a:solidFill>
          <a:latin typeface="+mn-lt"/>
          <a:ea typeface="+mn-ea"/>
          <a:cs typeface="+mn-cs"/>
        </a:defRPr>
      </a:lvl1pPr>
      <a:lvl2pPr marL="393700" indent="-168275" algn="l" rtl="0" eaLnBrk="0" fontAlgn="base" hangingPunct="0">
        <a:spcBef>
          <a:spcPct val="20000"/>
        </a:spcBef>
        <a:spcAft>
          <a:spcPct val="0"/>
        </a:spcAft>
        <a:buFont typeface="Wingdings" pitchFamily="2" charset="2"/>
        <a:buChar char=""/>
        <a:defRPr sz="2800">
          <a:solidFill>
            <a:schemeClr val="tx1"/>
          </a:solidFill>
          <a:latin typeface="+mn-lt"/>
        </a:defRPr>
      </a:lvl2pPr>
      <a:lvl3pPr marL="625475" indent="-117475" algn="l" rtl="0" eaLnBrk="0" fontAlgn="base" hangingPunct="0">
        <a:spcBef>
          <a:spcPct val="20000"/>
        </a:spcBef>
        <a:spcAft>
          <a:spcPct val="0"/>
        </a:spcAft>
        <a:buFont typeface="Wingdings" pitchFamily="2" charset="2"/>
        <a:buChar char="Ø"/>
        <a:defRPr sz="1600">
          <a:solidFill>
            <a:schemeClr val="tx1"/>
          </a:solidFill>
          <a:latin typeface="+mn-lt"/>
        </a:defRPr>
      </a:lvl3pPr>
      <a:lvl4pPr marL="909638" indent="-169863" algn="l" rtl="0" eaLnBrk="0" fontAlgn="base" hangingPunct="0">
        <a:spcBef>
          <a:spcPct val="20000"/>
        </a:spcBef>
        <a:spcAft>
          <a:spcPct val="0"/>
        </a:spcAft>
        <a:buFont typeface="Wingdings" pitchFamily="2" charset="2"/>
        <a:buChar char="Ø"/>
        <a:defRPr sz="1400">
          <a:solidFill>
            <a:schemeClr val="tx1"/>
          </a:solidFill>
          <a:latin typeface="+mn-lt"/>
        </a:defRPr>
      </a:lvl4pPr>
      <a:lvl5pPr marL="1195388" indent="-171450" algn="l" rtl="0" eaLnBrk="0" fontAlgn="base" hangingPunct="0">
        <a:spcBef>
          <a:spcPct val="20000"/>
        </a:spcBef>
        <a:spcAft>
          <a:spcPct val="0"/>
        </a:spcAft>
        <a:buFont typeface="Wingdings" pitchFamily="2" charset="2"/>
        <a:buChar char="Ø"/>
        <a:defRPr sz="1200">
          <a:solidFill>
            <a:schemeClr val="tx1"/>
          </a:solidFill>
          <a:latin typeface="+mn-lt"/>
        </a:defRPr>
      </a:lvl5pPr>
      <a:lvl6pPr marL="1652588" indent="-171450" algn="l" rtl="0" fontAlgn="base">
        <a:spcBef>
          <a:spcPct val="20000"/>
        </a:spcBef>
        <a:spcAft>
          <a:spcPct val="0"/>
        </a:spcAft>
        <a:buFont typeface="Wingdings" pitchFamily="2" charset="2"/>
        <a:buChar char="Ø"/>
        <a:defRPr sz="1200">
          <a:solidFill>
            <a:schemeClr val="tx1"/>
          </a:solidFill>
          <a:latin typeface="+mn-lt"/>
        </a:defRPr>
      </a:lvl6pPr>
      <a:lvl7pPr marL="2109788" indent="-171450" algn="l" rtl="0" fontAlgn="base">
        <a:spcBef>
          <a:spcPct val="20000"/>
        </a:spcBef>
        <a:spcAft>
          <a:spcPct val="0"/>
        </a:spcAft>
        <a:buFont typeface="Wingdings" pitchFamily="2" charset="2"/>
        <a:buChar char="Ø"/>
        <a:defRPr sz="1200">
          <a:solidFill>
            <a:schemeClr val="tx1"/>
          </a:solidFill>
          <a:latin typeface="+mn-lt"/>
        </a:defRPr>
      </a:lvl7pPr>
      <a:lvl8pPr marL="2566988" indent="-171450" algn="l" rtl="0" fontAlgn="base">
        <a:spcBef>
          <a:spcPct val="20000"/>
        </a:spcBef>
        <a:spcAft>
          <a:spcPct val="0"/>
        </a:spcAft>
        <a:buFont typeface="Wingdings" pitchFamily="2" charset="2"/>
        <a:buChar char="Ø"/>
        <a:defRPr sz="1200">
          <a:solidFill>
            <a:schemeClr val="tx1"/>
          </a:solidFill>
          <a:latin typeface="+mn-lt"/>
        </a:defRPr>
      </a:lvl8pPr>
      <a:lvl9pPr marL="3024188" indent="-171450" algn="l" rtl="0" fontAlgn="base">
        <a:spcBef>
          <a:spcPct val="20000"/>
        </a:spcBef>
        <a:spcAft>
          <a:spcPct val="0"/>
        </a:spcAft>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490370" name="Text Box 2"/>
          <p:cNvSpPr txBox="1">
            <a:spLocks noChangeArrowheads="1"/>
          </p:cNvSpPr>
          <p:nvPr userDrawn="1"/>
        </p:nvSpPr>
        <p:spPr bwMode="auto">
          <a:xfrm>
            <a:off x="1588" y="-76200"/>
            <a:ext cx="4227512" cy="304800"/>
          </a:xfrm>
          <a:prstGeom prst="rect">
            <a:avLst/>
          </a:prstGeom>
          <a:noFill/>
          <a:ln w="9525">
            <a:noFill/>
            <a:miter lim="800000"/>
            <a:headEnd/>
            <a:tailEnd/>
          </a:ln>
          <a:effectLst/>
        </p:spPr>
        <p:txBody>
          <a:bodyPr wrap="none">
            <a:spAutoFit/>
          </a:bodyPr>
          <a:lstStyle/>
          <a:p>
            <a:pPr algn="l" eaLnBrk="0" hangingPunct="0">
              <a:spcBef>
                <a:spcPct val="0"/>
              </a:spcBef>
              <a:buClrTx/>
            </a:pPr>
            <a:r>
              <a:rPr lang="en-US" sz="1400" smtClean="0">
                <a:solidFill>
                  <a:srgbClr val="FDF81D"/>
                </a:solidFill>
              </a:rPr>
              <a:t>N</a:t>
            </a:r>
            <a:r>
              <a:rPr lang="en-US" sz="1000" smtClean="0">
                <a:solidFill>
                  <a:srgbClr val="FFFFFF"/>
                </a:solidFill>
              </a:rPr>
              <a:t>ATIONAL  </a:t>
            </a:r>
            <a:r>
              <a:rPr lang="en-US" sz="1400" smtClean="0">
                <a:solidFill>
                  <a:srgbClr val="FDF81D"/>
                </a:solidFill>
              </a:rPr>
              <a:t>P</a:t>
            </a:r>
            <a:r>
              <a:rPr lang="en-US" sz="1000" smtClean="0">
                <a:solidFill>
                  <a:srgbClr val="FFFFFF"/>
                </a:solidFill>
              </a:rPr>
              <a:t>OLAR-ORBITING  </a:t>
            </a:r>
            <a:r>
              <a:rPr lang="en-US" sz="1400" smtClean="0">
                <a:solidFill>
                  <a:srgbClr val="FDF81D"/>
                </a:solidFill>
              </a:rPr>
              <a:t>O</a:t>
            </a:r>
            <a:r>
              <a:rPr lang="en-US" sz="1000" smtClean="0">
                <a:solidFill>
                  <a:srgbClr val="FFFFFF"/>
                </a:solidFill>
              </a:rPr>
              <a:t>PERATIONAL  </a:t>
            </a:r>
            <a:r>
              <a:rPr lang="en-US" sz="1400" smtClean="0">
                <a:solidFill>
                  <a:srgbClr val="FDF81D"/>
                </a:solidFill>
              </a:rPr>
              <a:t>E</a:t>
            </a:r>
            <a:r>
              <a:rPr lang="en-US" sz="1000" smtClean="0">
                <a:solidFill>
                  <a:srgbClr val="FFFFFF"/>
                </a:solidFill>
              </a:rPr>
              <a:t>NVIRONMENTAL  </a:t>
            </a:r>
            <a:r>
              <a:rPr lang="en-US" sz="1400" smtClean="0">
                <a:solidFill>
                  <a:srgbClr val="FDF81D"/>
                </a:solidFill>
              </a:rPr>
              <a:t>S</a:t>
            </a:r>
            <a:r>
              <a:rPr lang="en-US" sz="1000" smtClean="0">
                <a:solidFill>
                  <a:srgbClr val="FFFFFF"/>
                </a:solidFill>
              </a:rPr>
              <a:t>ATELLITE  </a:t>
            </a:r>
            <a:r>
              <a:rPr lang="en-US" sz="1400" smtClean="0">
                <a:solidFill>
                  <a:srgbClr val="FDF81D"/>
                </a:solidFill>
              </a:rPr>
              <a:t>S</a:t>
            </a:r>
            <a:r>
              <a:rPr lang="en-US" sz="1000" smtClean="0">
                <a:solidFill>
                  <a:srgbClr val="FFFFFF"/>
                </a:solidFill>
              </a:rPr>
              <a:t>YSTEM</a:t>
            </a:r>
          </a:p>
        </p:txBody>
      </p:sp>
      <p:sp>
        <p:nvSpPr>
          <p:cNvPr id="2490371" name="Rectangle 3"/>
          <p:cNvSpPr>
            <a:spLocks noGrp="1" noChangeArrowheads="1"/>
          </p:cNvSpPr>
          <p:nvPr>
            <p:ph type="title"/>
          </p:nvPr>
        </p:nvSpPr>
        <p:spPr bwMode="auto">
          <a:xfrm>
            <a:off x="163513" y="166688"/>
            <a:ext cx="7889875" cy="474662"/>
          </a:xfrm>
          <a:prstGeom prst="rect">
            <a:avLst/>
          </a:prstGeom>
          <a:noFill/>
          <a:ln w="9525">
            <a:noFill/>
            <a:miter lim="800000"/>
            <a:headEnd/>
            <a:tailEnd/>
          </a:ln>
          <a:effectLst/>
        </p:spPr>
        <p:txBody>
          <a:bodyPr vert="horz" wrap="square" lIns="91408" tIns="45704" rIns="91408" bIns="45704" numCol="1" anchor="b" anchorCtr="0" compatLnSpc="1">
            <a:prstTxWarp prst="textNoShape">
              <a:avLst/>
            </a:prstTxWarp>
            <a:spAutoFit/>
          </a:bodyPr>
          <a:lstStyle/>
          <a:p>
            <a:pPr lvl="0"/>
            <a:r>
              <a:rPr lang="en-US" smtClean="0"/>
              <a:t>Click to edit Master title style</a:t>
            </a:r>
          </a:p>
        </p:txBody>
      </p:sp>
      <p:sp>
        <p:nvSpPr>
          <p:cNvPr id="2490372" name="Rectangle 4"/>
          <p:cNvSpPr>
            <a:spLocks noGrp="1" noChangeArrowheads="1"/>
          </p:cNvSpPr>
          <p:nvPr>
            <p:ph type="body" idx="1"/>
          </p:nvPr>
        </p:nvSpPr>
        <p:spPr bwMode="auto">
          <a:xfrm>
            <a:off x="857250" y="1285875"/>
            <a:ext cx="7739063" cy="4775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0373" name="Rectangle 5"/>
          <p:cNvSpPr>
            <a:spLocks noGrp="1" noChangeArrowheads="1"/>
          </p:cNvSpPr>
          <p:nvPr>
            <p:ph type="sldNum" sz="quarter" idx="4"/>
          </p:nvPr>
        </p:nvSpPr>
        <p:spPr bwMode="auto">
          <a:xfrm>
            <a:off x="0" y="6532563"/>
            <a:ext cx="725488" cy="357187"/>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defRPr sz="1500">
                <a:latin typeface="Arial" charset="0"/>
              </a:defRPr>
            </a:lvl1pPr>
          </a:lstStyle>
          <a:p>
            <a:pPr>
              <a:spcBef>
                <a:spcPct val="0"/>
              </a:spcBef>
              <a:buClrTx/>
            </a:pPr>
            <a:fld id="{7910B6E7-45D1-47A8-9DB5-7001B51656B1}" type="slidenum">
              <a:rPr lang="en-US" smtClean="0">
                <a:solidFill>
                  <a:srgbClr val="000000"/>
                </a:solidFill>
              </a:rPr>
              <a:pPr>
                <a:spcBef>
                  <a:spcPct val="0"/>
                </a:spcBef>
                <a:buClrTx/>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Lst>
  <p:transition/>
  <p:txStyles>
    <p:titleStyle>
      <a:lvl1pPr algn="ctr" rtl="0" fontAlgn="base">
        <a:lnSpc>
          <a:spcPct val="90000"/>
        </a:lnSpc>
        <a:spcBef>
          <a:spcPct val="0"/>
        </a:spcBef>
        <a:spcAft>
          <a:spcPct val="0"/>
        </a:spcAft>
        <a:defRPr sz="2800" b="1">
          <a:solidFill>
            <a:schemeClr val="bg1"/>
          </a:solidFill>
          <a:latin typeface="+mj-lt"/>
          <a:ea typeface="+mj-ea"/>
          <a:cs typeface="+mj-cs"/>
        </a:defRPr>
      </a:lvl1pPr>
      <a:lvl2pPr algn="ctr" rtl="0" fontAlgn="base">
        <a:lnSpc>
          <a:spcPct val="90000"/>
        </a:lnSpc>
        <a:spcBef>
          <a:spcPct val="0"/>
        </a:spcBef>
        <a:spcAft>
          <a:spcPct val="0"/>
        </a:spcAft>
        <a:defRPr sz="2800" b="1">
          <a:solidFill>
            <a:schemeClr val="bg1"/>
          </a:solidFill>
          <a:latin typeface="Times New Roman" pitchFamily="84" charset="0"/>
        </a:defRPr>
      </a:lvl2pPr>
      <a:lvl3pPr algn="ctr" rtl="0" fontAlgn="base">
        <a:lnSpc>
          <a:spcPct val="90000"/>
        </a:lnSpc>
        <a:spcBef>
          <a:spcPct val="0"/>
        </a:spcBef>
        <a:spcAft>
          <a:spcPct val="0"/>
        </a:spcAft>
        <a:defRPr sz="2800" b="1">
          <a:solidFill>
            <a:schemeClr val="bg1"/>
          </a:solidFill>
          <a:latin typeface="Times New Roman" pitchFamily="84" charset="0"/>
        </a:defRPr>
      </a:lvl3pPr>
      <a:lvl4pPr algn="ctr" rtl="0" fontAlgn="base">
        <a:lnSpc>
          <a:spcPct val="90000"/>
        </a:lnSpc>
        <a:spcBef>
          <a:spcPct val="0"/>
        </a:spcBef>
        <a:spcAft>
          <a:spcPct val="0"/>
        </a:spcAft>
        <a:defRPr sz="2800" b="1">
          <a:solidFill>
            <a:schemeClr val="bg1"/>
          </a:solidFill>
          <a:latin typeface="Times New Roman" pitchFamily="84" charset="0"/>
        </a:defRPr>
      </a:lvl4pPr>
      <a:lvl5pPr algn="ctr" rtl="0" fontAlgn="base">
        <a:lnSpc>
          <a:spcPct val="90000"/>
        </a:lnSpc>
        <a:spcBef>
          <a:spcPct val="0"/>
        </a:spcBef>
        <a:spcAft>
          <a:spcPct val="0"/>
        </a:spcAft>
        <a:defRPr sz="2800" b="1">
          <a:solidFill>
            <a:schemeClr val="bg1"/>
          </a:solidFill>
          <a:latin typeface="Times New Roman" pitchFamily="84" charset="0"/>
        </a:defRPr>
      </a:lvl5pPr>
      <a:lvl6pPr marL="457200" algn="ctr" rtl="0" fontAlgn="base">
        <a:lnSpc>
          <a:spcPct val="90000"/>
        </a:lnSpc>
        <a:spcBef>
          <a:spcPct val="0"/>
        </a:spcBef>
        <a:spcAft>
          <a:spcPct val="0"/>
        </a:spcAft>
        <a:defRPr sz="2800" b="1">
          <a:solidFill>
            <a:schemeClr val="bg1"/>
          </a:solidFill>
          <a:latin typeface="Times New Roman" pitchFamily="84" charset="0"/>
        </a:defRPr>
      </a:lvl6pPr>
      <a:lvl7pPr marL="914400" algn="ctr" rtl="0" fontAlgn="base">
        <a:lnSpc>
          <a:spcPct val="90000"/>
        </a:lnSpc>
        <a:spcBef>
          <a:spcPct val="0"/>
        </a:spcBef>
        <a:spcAft>
          <a:spcPct val="0"/>
        </a:spcAft>
        <a:defRPr sz="2800" b="1">
          <a:solidFill>
            <a:schemeClr val="bg1"/>
          </a:solidFill>
          <a:latin typeface="Times New Roman" pitchFamily="84" charset="0"/>
        </a:defRPr>
      </a:lvl7pPr>
      <a:lvl8pPr marL="1371600" algn="ctr" rtl="0" fontAlgn="base">
        <a:lnSpc>
          <a:spcPct val="90000"/>
        </a:lnSpc>
        <a:spcBef>
          <a:spcPct val="0"/>
        </a:spcBef>
        <a:spcAft>
          <a:spcPct val="0"/>
        </a:spcAft>
        <a:defRPr sz="2800" b="1">
          <a:solidFill>
            <a:schemeClr val="bg1"/>
          </a:solidFill>
          <a:latin typeface="Times New Roman" pitchFamily="84" charset="0"/>
        </a:defRPr>
      </a:lvl8pPr>
      <a:lvl9pPr marL="1828800" algn="ctr" rtl="0" fontAlgn="base">
        <a:lnSpc>
          <a:spcPct val="90000"/>
        </a:lnSpc>
        <a:spcBef>
          <a:spcPct val="0"/>
        </a:spcBef>
        <a:spcAft>
          <a:spcPct val="0"/>
        </a:spcAft>
        <a:defRPr sz="2800" b="1">
          <a:solidFill>
            <a:schemeClr val="bg1"/>
          </a:solidFill>
          <a:latin typeface="Times New Roman" pitchFamily="84" charset="0"/>
        </a:defRPr>
      </a:lvl9pPr>
    </p:titleStyle>
    <p:bodyStyle>
      <a:lvl1pPr marL="277813" indent="-277813" algn="l" rtl="0" fontAlgn="base">
        <a:lnSpc>
          <a:spcPct val="90000"/>
        </a:lnSpc>
        <a:spcBef>
          <a:spcPct val="0"/>
        </a:spcBef>
        <a:spcAft>
          <a:spcPct val="0"/>
        </a:spcAft>
        <a:buClr>
          <a:srgbClr val="006699"/>
        </a:buClr>
        <a:buFont typeface="Wingdings" pitchFamily="2" charset="2"/>
        <a:buChar char="§"/>
        <a:defRPr sz="2300" b="1">
          <a:solidFill>
            <a:schemeClr val="bg1"/>
          </a:solidFill>
          <a:latin typeface="+mn-lt"/>
          <a:ea typeface="+mn-ea"/>
          <a:cs typeface="+mn-cs"/>
        </a:defRPr>
      </a:lvl1pPr>
      <a:lvl2pPr marL="914400" indent="-373063" algn="l" rtl="0" fontAlgn="base">
        <a:lnSpc>
          <a:spcPct val="90000"/>
        </a:lnSpc>
        <a:spcBef>
          <a:spcPct val="0"/>
        </a:spcBef>
        <a:spcAft>
          <a:spcPct val="0"/>
        </a:spcAft>
        <a:buClr>
          <a:srgbClr val="006699"/>
        </a:buClr>
        <a:buFont typeface="Wingdings" pitchFamily="2" charset="2"/>
        <a:buChar char="§"/>
        <a:defRPr sz="2300">
          <a:solidFill>
            <a:schemeClr val="bg1"/>
          </a:solidFill>
          <a:latin typeface="+mn-lt"/>
        </a:defRPr>
      </a:lvl2pPr>
      <a:lvl3pPr marL="1358900" indent="-222250" algn="l" rtl="0" fontAlgn="base">
        <a:lnSpc>
          <a:spcPct val="90000"/>
        </a:lnSpc>
        <a:spcBef>
          <a:spcPct val="0"/>
        </a:spcBef>
        <a:spcAft>
          <a:spcPct val="0"/>
        </a:spcAft>
        <a:buClr>
          <a:srgbClr val="006699"/>
        </a:buClr>
        <a:buFont typeface="Wingdings" pitchFamily="2" charset="2"/>
        <a:buChar char="§"/>
        <a:defRPr sz="2300">
          <a:solidFill>
            <a:schemeClr val="bg1"/>
          </a:solidFill>
          <a:latin typeface="+mn-lt"/>
        </a:defRPr>
      </a:lvl3pPr>
      <a:lvl4pPr marL="1697038" indent="-230188" algn="l" rtl="0" fontAlgn="base">
        <a:lnSpc>
          <a:spcPct val="90000"/>
        </a:lnSpc>
        <a:spcBef>
          <a:spcPct val="0"/>
        </a:spcBef>
        <a:spcAft>
          <a:spcPct val="0"/>
        </a:spcAft>
        <a:buClr>
          <a:srgbClr val="006699"/>
        </a:buClr>
        <a:buFont typeface="Wingdings" pitchFamily="2" charset="2"/>
        <a:buChar char="§"/>
        <a:defRPr sz="2300">
          <a:solidFill>
            <a:schemeClr val="bg1"/>
          </a:solidFill>
          <a:latin typeface="+mn-lt"/>
        </a:defRPr>
      </a:lvl4pPr>
      <a:lvl5pPr marL="2057400" indent="-228600" algn="l" rtl="0" fontAlgn="base">
        <a:lnSpc>
          <a:spcPct val="90000"/>
        </a:lnSpc>
        <a:spcBef>
          <a:spcPct val="0"/>
        </a:spcBef>
        <a:spcAft>
          <a:spcPct val="0"/>
        </a:spcAft>
        <a:buClr>
          <a:srgbClr val="006699"/>
        </a:buClr>
        <a:buFont typeface="Wingdings" pitchFamily="2" charset="2"/>
        <a:buChar char="§"/>
        <a:defRPr sz="2300">
          <a:solidFill>
            <a:schemeClr val="bg1"/>
          </a:solidFill>
          <a:latin typeface="+mn-lt"/>
        </a:defRPr>
      </a:lvl5pPr>
      <a:lvl6pPr marL="2514600" indent="-228600" algn="l" rtl="0" fontAlgn="base">
        <a:lnSpc>
          <a:spcPct val="90000"/>
        </a:lnSpc>
        <a:spcBef>
          <a:spcPct val="0"/>
        </a:spcBef>
        <a:spcAft>
          <a:spcPct val="0"/>
        </a:spcAft>
        <a:buClr>
          <a:srgbClr val="006699"/>
        </a:buClr>
        <a:buFont typeface="Wingdings" pitchFamily="2" charset="2"/>
        <a:buChar char="§"/>
        <a:defRPr sz="2300">
          <a:solidFill>
            <a:schemeClr val="bg1"/>
          </a:solidFill>
          <a:latin typeface="+mn-lt"/>
        </a:defRPr>
      </a:lvl6pPr>
      <a:lvl7pPr marL="2971800" indent="-228600" algn="l" rtl="0" fontAlgn="base">
        <a:lnSpc>
          <a:spcPct val="90000"/>
        </a:lnSpc>
        <a:spcBef>
          <a:spcPct val="0"/>
        </a:spcBef>
        <a:spcAft>
          <a:spcPct val="0"/>
        </a:spcAft>
        <a:buClr>
          <a:srgbClr val="006699"/>
        </a:buClr>
        <a:buFont typeface="Wingdings" pitchFamily="2" charset="2"/>
        <a:buChar char="§"/>
        <a:defRPr sz="2300">
          <a:solidFill>
            <a:schemeClr val="bg1"/>
          </a:solidFill>
          <a:latin typeface="+mn-lt"/>
        </a:defRPr>
      </a:lvl7pPr>
      <a:lvl8pPr marL="3429000" indent="-228600" algn="l" rtl="0" fontAlgn="base">
        <a:lnSpc>
          <a:spcPct val="90000"/>
        </a:lnSpc>
        <a:spcBef>
          <a:spcPct val="0"/>
        </a:spcBef>
        <a:spcAft>
          <a:spcPct val="0"/>
        </a:spcAft>
        <a:buClr>
          <a:srgbClr val="006699"/>
        </a:buClr>
        <a:buFont typeface="Wingdings" pitchFamily="2" charset="2"/>
        <a:buChar char="§"/>
        <a:defRPr sz="2300">
          <a:solidFill>
            <a:schemeClr val="bg1"/>
          </a:solidFill>
          <a:latin typeface="+mn-lt"/>
        </a:defRPr>
      </a:lvl8pPr>
      <a:lvl9pPr marL="3886200" indent="-228600" algn="l" rtl="0" fontAlgn="base">
        <a:lnSpc>
          <a:spcPct val="90000"/>
        </a:lnSpc>
        <a:spcBef>
          <a:spcPct val="0"/>
        </a:spcBef>
        <a:spcAft>
          <a:spcPct val="0"/>
        </a:spcAft>
        <a:buClr>
          <a:srgbClr val="006699"/>
        </a:buClr>
        <a:buFont typeface="Wingdings" pitchFamily="2" charset="2"/>
        <a:buChar char="§"/>
        <a:defRPr sz="23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hyperlink" Target="mailto:Stephen.Mango@noa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6.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4.jpeg"/><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26.png"/><Relationship Id="rId1" Type="http://schemas.openxmlformats.org/officeDocument/2006/relationships/slideLayout" Target="../slideLayouts/slideLayout26.xml"/><Relationship Id="rId2" Type="http://schemas.openxmlformats.org/officeDocument/2006/relationships/slide" Target="slide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 Target="slide29.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emf"/><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9" Type="http://schemas.openxmlformats.org/officeDocument/2006/relationships/image" Target="../media/image46.gif"/><Relationship Id="rId20" Type="http://schemas.openxmlformats.org/officeDocument/2006/relationships/image" Target="../media/image57.jpeg"/><Relationship Id="rId21" Type="http://schemas.openxmlformats.org/officeDocument/2006/relationships/image" Target="../media/image58.jpeg"/><Relationship Id="rId22" Type="http://schemas.openxmlformats.org/officeDocument/2006/relationships/image" Target="../media/image59.jpeg"/><Relationship Id="rId10" Type="http://schemas.openxmlformats.org/officeDocument/2006/relationships/image" Target="../media/image47.png"/><Relationship Id="rId11" Type="http://schemas.openxmlformats.org/officeDocument/2006/relationships/image" Target="../media/image48.jpeg"/><Relationship Id="rId12" Type="http://schemas.openxmlformats.org/officeDocument/2006/relationships/image" Target="../media/image49.jpeg"/><Relationship Id="rId13" Type="http://schemas.openxmlformats.org/officeDocument/2006/relationships/image" Target="../media/image50.jpeg"/><Relationship Id="rId14" Type="http://schemas.openxmlformats.org/officeDocument/2006/relationships/image" Target="../media/image51.png"/><Relationship Id="rId15" Type="http://schemas.openxmlformats.org/officeDocument/2006/relationships/image" Target="../media/image52.jpeg"/><Relationship Id="rId16" Type="http://schemas.openxmlformats.org/officeDocument/2006/relationships/image" Target="../media/image53.jpeg"/><Relationship Id="rId17" Type="http://schemas.openxmlformats.org/officeDocument/2006/relationships/image" Target="../media/image54.jpeg"/><Relationship Id="rId18" Type="http://schemas.openxmlformats.org/officeDocument/2006/relationships/image" Target="../media/image55.jpeg"/><Relationship Id="rId19"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 Type="http://schemas.openxmlformats.org/officeDocument/2006/relationships/video" Target="file:///C:\Documents%20and%20Settings\Jon!\Desktop\Remote%20sensing%20pics\irmovie.mpg" TargetMode="External"/><Relationship Id="rId2" Type="http://schemas.openxmlformats.org/officeDocument/2006/relationships/slideLayout" Target="../slideLayouts/slideLayout21.xml"/><Relationship Id="rId3" Type="http://schemas.openxmlformats.org/officeDocument/2006/relationships/slide" Target="slide32.xml"/><Relationship Id="rId4" Type="http://schemas.openxmlformats.org/officeDocument/2006/relationships/image" Target="../media/image6.wmf"/><Relationship Id="rId5" Type="http://schemas.openxmlformats.org/officeDocument/2006/relationships/image" Target="../media/image7.gif"/><Relationship Id="rId6" Type="http://schemas.openxmlformats.org/officeDocument/2006/relationships/image" Target="../media/image8.gif"/><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808" y="229843"/>
            <a:ext cx="7473696" cy="855245"/>
          </a:xfrm>
        </p:spPr>
        <p:txBody>
          <a:bodyPr/>
          <a:lstStyle/>
          <a:p>
            <a:r>
              <a:rPr lang="en-US" sz="2800" b="1" dirty="0" smtClean="0">
                <a:solidFill>
                  <a:schemeClr val="tx1"/>
                </a:solidFill>
                <a:latin typeface="Times New Roman" pitchFamily="84" charset="0"/>
              </a:rPr>
              <a:t>The Space-Based </a:t>
            </a:r>
            <a:r>
              <a:rPr lang="en-US" sz="2800" b="1" dirty="0" err="1" smtClean="0">
                <a:solidFill>
                  <a:schemeClr val="tx1"/>
                </a:solidFill>
                <a:latin typeface="Times New Roman" pitchFamily="84" charset="0"/>
              </a:rPr>
              <a:t>Lidar</a:t>
            </a:r>
            <a:r>
              <a:rPr lang="en-US" sz="2800" b="1" dirty="0" smtClean="0">
                <a:solidFill>
                  <a:schemeClr val="tx1"/>
                </a:solidFill>
                <a:latin typeface="Times New Roman" pitchFamily="84" charset="0"/>
              </a:rPr>
              <a:t> Winds Working Group</a:t>
            </a:r>
            <a:endParaRPr lang="en-US" sz="2800" dirty="0">
              <a:solidFill>
                <a:schemeClr val="tx1"/>
              </a:solidFill>
            </a:endParaRPr>
          </a:p>
        </p:txBody>
      </p:sp>
      <p:pic>
        <p:nvPicPr>
          <p:cNvPr id="3" name="Picture 4" descr="FreeFlier Windplot-2-lines"/>
          <p:cNvPicPr>
            <a:picLocks noChangeAspect="1" noChangeArrowheads="1"/>
          </p:cNvPicPr>
          <p:nvPr/>
        </p:nvPicPr>
        <p:blipFill>
          <a:blip r:embed="rId2" cstate="print"/>
          <a:srcRect/>
          <a:stretch>
            <a:fillRect/>
          </a:stretch>
        </p:blipFill>
        <p:spPr bwMode="auto">
          <a:xfrm>
            <a:off x="201178" y="219456"/>
            <a:ext cx="1225286" cy="919034"/>
          </a:xfrm>
          <a:prstGeom prst="rect">
            <a:avLst/>
          </a:prstGeom>
          <a:noFill/>
          <a:ln w="9525">
            <a:noFill/>
            <a:miter lim="800000"/>
            <a:headEnd/>
            <a:tailEnd/>
          </a:ln>
        </p:spPr>
      </p:pic>
      <p:sp>
        <p:nvSpPr>
          <p:cNvPr id="4" name="Rectangle 8"/>
          <p:cNvSpPr>
            <a:spLocks noChangeArrowheads="1"/>
          </p:cNvSpPr>
          <p:nvPr/>
        </p:nvSpPr>
        <p:spPr bwMode="auto">
          <a:xfrm>
            <a:off x="0" y="1207008"/>
            <a:ext cx="9144000" cy="5511292"/>
          </a:xfrm>
          <a:prstGeom prst="rect">
            <a:avLst/>
          </a:prstGeom>
          <a:noFill/>
          <a:ln w="9525">
            <a:noFill/>
            <a:miter lim="800000"/>
            <a:headEnd/>
            <a:tailEnd/>
          </a:ln>
          <a:effectLst/>
        </p:spPr>
        <p:txBody>
          <a:bodyPr lIns="90488" tIns="44450" rIns="90488" bIns="44450" anchor="ctr"/>
          <a:lstStyle/>
          <a:p>
            <a:r>
              <a:rPr lang="en-US" sz="3200" b="1" dirty="0" smtClean="0">
                <a:solidFill>
                  <a:srgbClr val="FFFF66"/>
                </a:solidFill>
                <a:latin typeface="Times New Roman" pitchFamily="84" charset="0"/>
              </a:rPr>
              <a:t/>
            </a:r>
            <a:br>
              <a:rPr lang="en-US" sz="3200" b="1" dirty="0" smtClean="0">
                <a:solidFill>
                  <a:srgbClr val="FFFF66"/>
                </a:solidFill>
                <a:latin typeface="Times New Roman" pitchFamily="84" charset="0"/>
              </a:rPr>
            </a:br>
            <a:r>
              <a:rPr lang="en-US" sz="3200" b="1" dirty="0" smtClean="0">
                <a:solidFill>
                  <a:srgbClr val="FFFF00"/>
                </a:solidFill>
                <a:latin typeface="Times New Roman" pitchFamily="18" charset="0"/>
                <a:cs typeface="Times New Roman" pitchFamily="18" charset="0"/>
              </a:rPr>
              <a:t>Some Further Reflections on a Hybrid DWL</a:t>
            </a:r>
            <a:endParaRPr lang="en-US" sz="3200" dirty="0" smtClean="0">
              <a:solidFill>
                <a:srgbClr val="FFFF00"/>
              </a:solidFill>
              <a:latin typeface="Times New Roman" pitchFamily="18" charset="0"/>
              <a:cs typeface="Times New Roman" pitchFamily="18" charset="0"/>
            </a:endParaRPr>
          </a:p>
          <a:p>
            <a:pPr eaLnBrk="0" hangingPunct="0">
              <a:lnSpc>
                <a:spcPct val="80000"/>
              </a:lnSpc>
              <a:spcBef>
                <a:spcPct val="0"/>
              </a:spcBef>
              <a:buClrTx/>
            </a:pPr>
            <a:endParaRPr lang="en-US" sz="2800" b="1" dirty="0" smtClean="0">
              <a:solidFill>
                <a:srgbClr val="FFFF00"/>
              </a:solidFill>
              <a:latin typeface="Times New Roman" pitchFamily="84" charset="0"/>
            </a:endParaRPr>
          </a:p>
          <a:p>
            <a:pPr eaLnBrk="0" hangingPunct="0">
              <a:lnSpc>
                <a:spcPct val="80000"/>
              </a:lnSpc>
              <a:spcBef>
                <a:spcPct val="0"/>
              </a:spcBef>
              <a:buClrTx/>
            </a:pPr>
            <a:endParaRPr lang="en-US" sz="2800" b="1" dirty="0" smtClean="0">
              <a:solidFill>
                <a:srgbClr val="FFFF00"/>
              </a:solidFill>
              <a:latin typeface="Times New Roman" pitchFamily="84" charset="0"/>
            </a:endParaRPr>
          </a:p>
          <a:p>
            <a:pPr eaLnBrk="0" hangingPunct="0">
              <a:lnSpc>
                <a:spcPct val="80000"/>
              </a:lnSpc>
              <a:spcBef>
                <a:spcPct val="0"/>
              </a:spcBef>
              <a:buClrTx/>
            </a:pPr>
            <a:endParaRPr lang="en-US" sz="2800" b="1" dirty="0" smtClean="0">
              <a:solidFill>
                <a:srgbClr val="FFFF00"/>
              </a:solidFill>
              <a:latin typeface="Times New Roman" pitchFamily="84" charset="0"/>
            </a:endParaRPr>
          </a:p>
          <a:p>
            <a:pPr eaLnBrk="0" hangingPunct="0">
              <a:lnSpc>
                <a:spcPct val="80000"/>
              </a:lnSpc>
              <a:spcBef>
                <a:spcPct val="0"/>
              </a:spcBef>
              <a:buClrTx/>
            </a:pPr>
            <a:r>
              <a:rPr lang="en-US" sz="2400" b="1" dirty="0" smtClean="0">
                <a:solidFill>
                  <a:schemeClr val="tx1"/>
                </a:solidFill>
                <a:latin typeface="Times New Roman" pitchFamily="84" charset="0"/>
              </a:rPr>
              <a:t>The Space-Based </a:t>
            </a:r>
            <a:r>
              <a:rPr lang="en-US" sz="2400" b="1" dirty="0" err="1" smtClean="0">
                <a:solidFill>
                  <a:schemeClr val="tx1"/>
                </a:solidFill>
                <a:latin typeface="Times New Roman" pitchFamily="84" charset="0"/>
              </a:rPr>
              <a:t>Lidar</a:t>
            </a:r>
            <a:r>
              <a:rPr lang="en-US" sz="2400" b="1" dirty="0" smtClean="0">
                <a:solidFill>
                  <a:schemeClr val="tx1"/>
                </a:solidFill>
                <a:latin typeface="Times New Roman" pitchFamily="84" charset="0"/>
              </a:rPr>
              <a:t> Winds Working Group Meeting</a:t>
            </a:r>
            <a:r>
              <a:rPr lang="en-US" sz="2800" b="1" dirty="0" smtClean="0">
                <a:solidFill>
                  <a:schemeClr val="tx1"/>
                </a:solidFill>
                <a:latin typeface="Times New Roman" pitchFamily="84" charset="0"/>
              </a:rPr>
              <a:t/>
            </a:r>
            <a:br>
              <a:rPr lang="en-US" sz="2800" b="1" dirty="0" smtClean="0">
                <a:solidFill>
                  <a:schemeClr val="tx1"/>
                </a:solidFill>
                <a:latin typeface="Times New Roman" pitchFamily="84" charset="0"/>
              </a:rPr>
            </a:br>
            <a:r>
              <a:rPr lang="en-US" sz="2000" b="1" dirty="0" smtClean="0">
                <a:solidFill>
                  <a:schemeClr val="tx1"/>
                </a:solidFill>
                <a:latin typeface="Times New Roman" pitchFamily="84" charset="0"/>
              </a:rPr>
              <a:t>Four Points by Sheraton - Hotel &amp; Conference Center</a:t>
            </a:r>
          </a:p>
          <a:p>
            <a:pPr eaLnBrk="0" hangingPunct="0">
              <a:lnSpc>
                <a:spcPct val="80000"/>
              </a:lnSpc>
              <a:spcBef>
                <a:spcPct val="0"/>
              </a:spcBef>
              <a:buClrTx/>
            </a:pPr>
            <a:r>
              <a:rPr lang="en-US" sz="2000" b="1" dirty="0" smtClean="0">
                <a:solidFill>
                  <a:schemeClr val="tx1"/>
                </a:solidFill>
                <a:latin typeface="Times New Roman" pitchFamily="84" charset="0"/>
              </a:rPr>
              <a:t>Fort Walton, FL</a:t>
            </a:r>
            <a:br>
              <a:rPr lang="en-US" sz="2000" b="1" dirty="0" smtClean="0">
                <a:solidFill>
                  <a:schemeClr val="tx1"/>
                </a:solidFill>
                <a:latin typeface="Times New Roman" pitchFamily="84" charset="0"/>
              </a:rPr>
            </a:br>
            <a:r>
              <a:rPr lang="en-US" sz="2000" b="1" dirty="0" smtClean="0">
                <a:solidFill>
                  <a:schemeClr val="tx1"/>
                </a:solidFill>
                <a:latin typeface="Times New Roman" pitchFamily="84" charset="0"/>
              </a:rPr>
              <a:t>February 2, 2010</a:t>
            </a:r>
          </a:p>
          <a:p>
            <a:pPr eaLnBrk="0" hangingPunct="0">
              <a:lnSpc>
                <a:spcPct val="80000"/>
              </a:lnSpc>
              <a:spcBef>
                <a:spcPct val="0"/>
              </a:spcBef>
              <a:buClrTx/>
            </a:pPr>
            <a:endParaRPr lang="en-US" sz="2000" b="1" dirty="0" smtClean="0">
              <a:solidFill>
                <a:schemeClr val="tx1"/>
              </a:solidFill>
              <a:latin typeface="Times New Roman" pitchFamily="84" charset="0"/>
            </a:endParaRPr>
          </a:p>
          <a:p>
            <a:pPr eaLnBrk="0" hangingPunct="0">
              <a:lnSpc>
                <a:spcPct val="80000"/>
              </a:lnSpc>
              <a:spcBef>
                <a:spcPct val="0"/>
              </a:spcBef>
              <a:buClrTx/>
            </a:pPr>
            <a:r>
              <a:rPr lang="en-US" sz="1200" b="1" dirty="0" smtClean="0">
                <a:solidFill>
                  <a:srgbClr val="FFFF00"/>
                </a:solidFill>
                <a:latin typeface="Times New Roman" pitchFamily="84" charset="0"/>
              </a:rPr>
              <a:t/>
            </a:r>
            <a:br>
              <a:rPr lang="en-US" sz="1200" b="1" dirty="0" smtClean="0">
                <a:solidFill>
                  <a:srgbClr val="FFFF00"/>
                </a:solidFill>
                <a:latin typeface="Times New Roman" pitchFamily="84" charset="0"/>
              </a:rPr>
            </a:br>
            <a:r>
              <a:rPr lang="en-US" sz="1200" b="1" dirty="0" smtClean="0">
                <a:solidFill>
                  <a:srgbClr val="FFFF00"/>
                </a:solidFill>
                <a:latin typeface="Times New Roman" pitchFamily="84" charset="0"/>
              </a:rPr>
              <a:t/>
            </a:r>
            <a:br>
              <a:rPr lang="en-US" sz="1200" b="1" dirty="0" smtClean="0">
                <a:solidFill>
                  <a:srgbClr val="FFFF00"/>
                </a:solidFill>
                <a:latin typeface="Times New Roman" pitchFamily="84" charset="0"/>
              </a:rPr>
            </a:br>
            <a:r>
              <a:rPr lang="en-US" sz="2400" b="1" dirty="0" smtClean="0">
                <a:solidFill>
                  <a:srgbClr val="FFFFFF"/>
                </a:solidFill>
                <a:latin typeface="Times New Roman" pitchFamily="84" charset="0"/>
              </a:rPr>
              <a:t>St</a:t>
            </a:r>
            <a:r>
              <a:rPr lang="en-US" altLang="en-US" sz="2400" b="1" dirty="0" smtClean="0">
                <a:solidFill>
                  <a:srgbClr val="FFFFFF"/>
                </a:solidFill>
                <a:latin typeface="Times New Roman" pitchFamily="84" charset="0"/>
              </a:rPr>
              <a:t>ephen A. Mango </a:t>
            </a:r>
            <a:r>
              <a:rPr lang="en-US" altLang="en-US" sz="2400" b="1" dirty="0" smtClean="0">
                <a:solidFill>
                  <a:srgbClr val="FFFF00"/>
                </a:solidFill>
                <a:latin typeface="Times New Roman" pitchFamily="84" charset="0"/>
              </a:rPr>
              <a:t/>
            </a:r>
            <a:br>
              <a:rPr lang="en-US" altLang="en-US" sz="2400" b="1" dirty="0" smtClean="0">
                <a:solidFill>
                  <a:srgbClr val="FFFF00"/>
                </a:solidFill>
                <a:latin typeface="Times New Roman" pitchFamily="84" charset="0"/>
              </a:rPr>
            </a:br>
            <a:r>
              <a:rPr lang="en-US" altLang="en-US" sz="2400" b="1" dirty="0" smtClean="0">
                <a:solidFill>
                  <a:srgbClr val="FFFF00"/>
                </a:solidFill>
                <a:latin typeface="Times New Roman" pitchFamily="84" charset="0"/>
              </a:rPr>
              <a:t/>
            </a:r>
            <a:br>
              <a:rPr lang="en-US" altLang="en-US" sz="2400" b="1" dirty="0" smtClean="0">
                <a:solidFill>
                  <a:srgbClr val="FFFF00"/>
                </a:solidFill>
                <a:latin typeface="Times New Roman" pitchFamily="84" charset="0"/>
              </a:rPr>
            </a:br>
            <a:r>
              <a:rPr lang="en-US" altLang="en-US" sz="2400" b="1" baseline="30000" dirty="0" smtClean="0">
                <a:solidFill>
                  <a:srgbClr val="FFFF00"/>
                </a:solidFill>
                <a:latin typeface="Times New Roman" pitchFamily="84" charset="0"/>
              </a:rPr>
              <a:t> </a:t>
            </a:r>
            <a:r>
              <a:rPr lang="en-US" altLang="en-US" sz="2000" b="1" dirty="0" smtClean="0">
                <a:solidFill>
                  <a:srgbClr val="FFFF00"/>
                </a:solidFill>
                <a:latin typeface="Times New Roman" pitchFamily="84" charset="0"/>
              </a:rPr>
              <a:t/>
            </a:r>
            <a:br>
              <a:rPr lang="en-US" altLang="en-US" sz="2000" b="1" dirty="0" smtClean="0">
                <a:solidFill>
                  <a:srgbClr val="FFFF00"/>
                </a:solidFill>
                <a:latin typeface="Times New Roman" pitchFamily="84" charset="0"/>
              </a:rPr>
            </a:br>
            <a:r>
              <a:rPr lang="en-US" altLang="en-US" sz="2000" b="1" dirty="0" smtClean="0">
                <a:solidFill>
                  <a:srgbClr val="FFFF00"/>
                </a:solidFill>
                <a:latin typeface="Times New Roman" pitchFamily="84" charset="0"/>
              </a:rPr>
              <a:t>NOAA/NESDIS Office of Systems Development</a:t>
            </a:r>
            <a:br>
              <a:rPr lang="en-US" altLang="en-US" sz="2000" b="1" dirty="0" smtClean="0">
                <a:solidFill>
                  <a:srgbClr val="FFFF00"/>
                </a:solidFill>
                <a:latin typeface="Times New Roman" pitchFamily="84" charset="0"/>
              </a:rPr>
            </a:br>
            <a:r>
              <a:rPr lang="en-US" altLang="en-US" sz="2000" b="1" dirty="0" smtClean="0">
                <a:solidFill>
                  <a:srgbClr val="FFFF00"/>
                </a:solidFill>
                <a:latin typeface="Times New Roman" pitchFamily="84" charset="0"/>
              </a:rPr>
              <a:t>1335 East West Highway, Suite 6200, Silver Spring, MD 20910-3283</a:t>
            </a:r>
          </a:p>
          <a:p>
            <a:pPr eaLnBrk="0" hangingPunct="0">
              <a:lnSpc>
                <a:spcPct val="80000"/>
              </a:lnSpc>
              <a:spcBef>
                <a:spcPct val="0"/>
              </a:spcBef>
              <a:buClrTx/>
            </a:pPr>
            <a:r>
              <a:rPr lang="en-US" altLang="en-US" sz="2000" b="1" dirty="0" smtClean="0">
                <a:solidFill>
                  <a:srgbClr val="FFFF00"/>
                </a:solidFill>
                <a:latin typeface="Times New Roman" pitchFamily="84" charset="0"/>
              </a:rPr>
              <a:t>Phone (301) 713-1055 Ext 155; </a:t>
            </a:r>
            <a:r>
              <a:rPr lang="en-US" altLang="en-US" sz="2000" b="1" dirty="0" smtClean="0">
                <a:solidFill>
                  <a:srgbClr val="FFFF00"/>
                </a:solidFill>
                <a:latin typeface="Times New Roman" pitchFamily="84" charset="0"/>
                <a:hlinkClick r:id="rId3"/>
              </a:rPr>
              <a:t>Stephen.Mango@noaa.gov</a:t>
            </a:r>
            <a:r>
              <a:rPr lang="en-US" altLang="en-US" sz="2000" b="1" dirty="0" smtClean="0">
                <a:solidFill>
                  <a:srgbClr val="FFFF00"/>
                </a:solidFill>
                <a:latin typeface="Times New Roman" pitchFamily="84" charset="0"/>
              </a:rPr>
              <a:t/>
            </a:r>
            <a:br>
              <a:rPr lang="en-US" altLang="en-US" sz="2000" b="1" dirty="0" smtClean="0">
                <a:solidFill>
                  <a:srgbClr val="FFFF00"/>
                </a:solidFill>
                <a:latin typeface="Times New Roman" pitchFamily="84" charset="0"/>
              </a:rPr>
            </a:br>
            <a:endParaRPr lang="en-US" sz="2000" b="1" dirty="0" smtClean="0">
              <a:solidFill>
                <a:srgbClr val="FFFF00"/>
              </a:solidFill>
              <a:latin typeface="Times New Roman"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510850" name="Rectangle 2"/>
          <p:cNvSpPr>
            <a:spLocks noChangeArrowheads="1"/>
          </p:cNvSpPr>
          <p:nvPr/>
        </p:nvSpPr>
        <p:spPr bwMode="auto">
          <a:xfrm>
            <a:off x="4945063" y="4535488"/>
            <a:ext cx="184150" cy="625475"/>
          </a:xfrm>
          <a:prstGeom prst="rect">
            <a:avLst/>
          </a:prstGeom>
          <a:noFill/>
          <a:ln w="9525">
            <a:noFill/>
            <a:miter lim="800000"/>
            <a:headEnd/>
            <a:tailEnd/>
          </a:ln>
        </p:spPr>
        <p:txBody>
          <a:bodyPr wrap="none" anchor="ctr">
            <a:spAutoFit/>
          </a:bodyPr>
          <a:lstStyle/>
          <a:p>
            <a:pPr algn="l">
              <a:spcBef>
                <a:spcPct val="0"/>
              </a:spcBef>
              <a:buClrTx/>
            </a:pPr>
            <a:r>
              <a:rPr lang="en-US" sz="1100" smtClean="0">
                <a:solidFill>
                  <a:srgbClr val="000000"/>
                </a:solidFill>
                <a:latin typeface="Times New Roman" pitchFamily="84" charset="0"/>
              </a:rPr>
              <a:t/>
            </a:r>
            <a:br>
              <a:rPr lang="en-US" sz="1100" smtClean="0">
                <a:solidFill>
                  <a:srgbClr val="000000"/>
                </a:solidFill>
                <a:latin typeface="Times New Roman" pitchFamily="84" charset="0"/>
              </a:rPr>
            </a:br>
            <a:endParaRPr lang="en-US" sz="2400" smtClean="0">
              <a:solidFill>
                <a:srgbClr val="000000"/>
              </a:solidFill>
              <a:latin typeface="Times New Roman" pitchFamily="84" charset="0"/>
            </a:endParaRPr>
          </a:p>
        </p:txBody>
      </p:sp>
      <p:sp>
        <p:nvSpPr>
          <p:cNvPr id="2510851" name="Text Box 3"/>
          <p:cNvSpPr txBox="1">
            <a:spLocks noChangeArrowheads="1"/>
          </p:cNvSpPr>
          <p:nvPr/>
        </p:nvSpPr>
        <p:spPr bwMode="auto">
          <a:xfrm>
            <a:off x="914400" y="6096000"/>
            <a:ext cx="6607175" cy="579438"/>
          </a:xfrm>
          <a:prstGeom prst="rect">
            <a:avLst/>
          </a:prstGeom>
          <a:noFill/>
          <a:ln w="9525">
            <a:noFill/>
            <a:miter lim="800000"/>
            <a:headEnd/>
            <a:tailEnd/>
          </a:ln>
        </p:spPr>
        <p:txBody>
          <a:bodyPr>
            <a:spAutoFit/>
          </a:bodyPr>
          <a:lstStyle/>
          <a:p>
            <a:pPr>
              <a:spcBef>
                <a:spcPct val="50000"/>
              </a:spcBef>
              <a:buClrTx/>
            </a:pPr>
            <a:endParaRPr lang="en-US" sz="3200" smtClean="0">
              <a:solidFill>
                <a:srgbClr val="A50021"/>
              </a:solidFill>
              <a:latin typeface="Times New Roman" pitchFamily="84" charset="0"/>
            </a:endParaRPr>
          </a:p>
        </p:txBody>
      </p:sp>
      <p:sp>
        <p:nvSpPr>
          <p:cNvPr id="2510852" name="Rectangle 4"/>
          <p:cNvSpPr>
            <a:spLocks noChangeArrowheads="1"/>
          </p:cNvSpPr>
          <p:nvPr/>
        </p:nvSpPr>
        <p:spPr bwMode="auto">
          <a:xfrm>
            <a:off x="0" y="6332538"/>
            <a:ext cx="9144000" cy="517525"/>
          </a:xfrm>
          <a:prstGeom prst="rect">
            <a:avLst/>
          </a:prstGeom>
          <a:noFill/>
          <a:ln w="9525">
            <a:noFill/>
            <a:miter lim="800000"/>
            <a:headEnd/>
            <a:tailEnd/>
          </a:ln>
        </p:spPr>
        <p:txBody>
          <a:bodyPr anchor="ctr">
            <a:spAutoFit/>
          </a:bodyPr>
          <a:lstStyle/>
          <a:p>
            <a:pPr>
              <a:spcBef>
                <a:spcPct val="0"/>
              </a:spcBef>
              <a:buClrTx/>
            </a:pPr>
            <a:r>
              <a:rPr lang="en-US" sz="1400" b="1" smtClean="0">
                <a:solidFill>
                  <a:srgbClr val="FFFFFF"/>
                </a:solidFill>
                <a:latin typeface="Times New Roman" pitchFamily="84" charset="0"/>
              </a:rPr>
              <a:t> *Cloud-independent, high temporal resolution, lower accuracy SST to complement, not replace, global </a:t>
            </a:r>
          </a:p>
          <a:p>
            <a:pPr>
              <a:spcBef>
                <a:spcPct val="0"/>
              </a:spcBef>
              <a:buClrTx/>
            </a:pPr>
            <a:r>
              <a:rPr lang="en-US" sz="1400" b="1" smtClean="0">
                <a:solidFill>
                  <a:srgbClr val="FFFFFF"/>
                </a:solidFill>
                <a:latin typeface="Times New Roman" pitchFamily="84" charset="0"/>
              </a:rPr>
              <a:t>   operational high-accuracy SST measurement</a:t>
            </a:r>
          </a:p>
        </p:txBody>
      </p:sp>
      <p:graphicFrame>
        <p:nvGraphicFramePr>
          <p:cNvPr id="2510853" name="Group 5"/>
          <p:cNvGraphicFramePr>
            <a:graphicFrameLocks noGrp="1"/>
          </p:cNvGraphicFramePr>
          <p:nvPr/>
        </p:nvGraphicFramePr>
        <p:xfrm>
          <a:off x="711200" y="990600"/>
          <a:ext cx="7848600" cy="5187951"/>
        </p:xfrm>
        <a:graphic>
          <a:graphicData uri="http://schemas.openxmlformats.org/drawingml/2006/table">
            <a:tbl>
              <a:tblPr/>
              <a:tblGrid>
                <a:gridCol w="973138"/>
                <a:gridCol w="2884487"/>
                <a:gridCol w="1035050"/>
                <a:gridCol w="1922463"/>
                <a:gridCol w="1033462"/>
              </a:tblGrid>
              <a:tr h="30003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imes New Roman" pitchFamily="84" charset="0"/>
                        </a:rPr>
                        <a:t>Timeframe # 3 [“Tier 3”]:   2016 -2020, Missions listed by cost</a:t>
                      </a:r>
                      <a:endParaRPr kumimoji="0" lang="en-US" sz="1400" b="0" i="0" u="none" strike="noStrike" cap="none" normalizeH="0" baseline="0" dirty="0" smtClean="0">
                        <a:ln>
                          <a:noFill/>
                        </a:ln>
                        <a:solidFill>
                          <a:schemeClr val="bg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6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LIST</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Land surface topography for landslide hazards and water runoff</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LEO, SSO</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Laser altimeter</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$300 M</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r>
              <a:tr h="862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PATH</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High frequency, all-weather temperature and humidity soundings for weather forecasting and SST*</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GEO</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MW array spectrometer</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$450 M</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r>
              <a:tr h="67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GRACE-II</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High temporal resolution gravity fields for tracking large-scale water movement</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LEO, SSO</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Microwave or laser ranging system</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$450 M</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r>
              <a:tr h="862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SCLP</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Snow accumulation for fresh water availability</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LEO, SSO</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Ku and X-band radars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K and Ka-band radiometers</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$500 M</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FFC6"/>
                    </a:solidFill>
                  </a:tcPr>
                </a:tc>
              </a:tr>
              <a:tr h="860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GACM</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Ozone and related gases for intercontinental air quality and stratospheric ozone layer prediction</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LEO, SSO</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UV spectrometer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IR spectrometer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Microwave limb sounder</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$600 M</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668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3D-Winds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(Demo)</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Tropospheric winds for weather forecasting and pollution transport</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LEO, SSO</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Doppler lidar</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84" charset="0"/>
                        </a:rPr>
                        <a:t>$650  M</a:t>
                      </a:r>
                      <a:endParaRPr kumimoji="0" lang="en-US"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bl>
          </a:graphicData>
        </a:graphic>
      </p:graphicFrame>
      <p:sp>
        <p:nvSpPr>
          <p:cNvPr id="2510899" name="Text Box 51"/>
          <p:cNvSpPr txBox="1">
            <a:spLocks noChangeArrowheads="1"/>
          </p:cNvSpPr>
          <p:nvPr/>
        </p:nvSpPr>
        <p:spPr bwMode="auto">
          <a:xfrm>
            <a:off x="0" y="63500"/>
            <a:ext cx="9144000" cy="831850"/>
          </a:xfrm>
          <a:prstGeom prst="rect">
            <a:avLst/>
          </a:prstGeom>
          <a:noFill/>
          <a:ln w="9525">
            <a:noFill/>
            <a:miter lim="800000"/>
            <a:headEnd/>
            <a:tailEnd/>
          </a:ln>
          <a:effectLst/>
        </p:spPr>
        <p:txBody>
          <a:bodyPr>
            <a:spAutoFit/>
          </a:bodyPr>
          <a:lstStyle/>
          <a:p>
            <a:pPr>
              <a:lnSpc>
                <a:spcPct val="90000"/>
              </a:lnSpc>
              <a:spcBef>
                <a:spcPct val="0"/>
              </a:spcBef>
              <a:buClrTx/>
            </a:pPr>
            <a:r>
              <a:rPr lang="en-US" sz="2800" b="1" smtClean="0">
                <a:solidFill>
                  <a:srgbClr val="FFFF00"/>
                </a:solidFill>
                <a:latin typeface="Times New Roman" pitchFamily="84" charset="0"/>
              </a:rPr>
              <a:t>NAS Decadal Survey Recommendations-17 Missions</a:t>
            </a:r>
            <a:r>
              <a:rPr lang="en-US" b="1" smtClean="0">
                <a:solidFill>
                  <a:srgbClr val="FFFF00"/>
                </a:solidFill>
                <a:latin typeface="Times New Roman" pitchFamily="84" charset="0"/>
              </a:rPr>
              <a:t> Total</a:t>
            </a:r>
            <a:br>
              <a:rPr lang="en-US" b="1" smtClean="0">
                <a:solidFill>
                  <a:srgbClr val="FFFF00"/>
                </a:solidFill>
                <a:latin typeface="Times New Roman" pitchFamily="84" charset="0"/>
              </a:rPr>
            </a:br>
            <a:r>
              <a:rPr lang="en-US" sz="2400" b="1" smtClean="0">
                <a:solidFill>
                  <a:srgbClr val="FFFF00"/>
                </a:solidFill>
                <a:latin typeface="Times New Roman" pitchFamily="84" charset="0"/>
                <a:cs typeface="Times New Roman" pitchFamily="84" charset="0"/>
              </a:rPr>
              <a:t>(</a:t>
            </a:r>
            <a:r>
              <a:rPr lang="en-US" sz="2000" b="1" smtClean="0">
                <a:solidFill>
                  <a:srgbClr val="FFFF00"/>
                </a:solidFill>
                <a:latin typeface="Times New Roman" pitchFamily="84" charset="0"/>
                <a:cs typeface="Times New Roman" pitchFamily="84" charset="0"/>
              </a:rPr>
              <a:t>Pink = &lt;$900 M; Green = $300-$600 M; Blue = &lt;$300 M)</a:t>
            </a:r>
          </a:p>
        </p:txBody>
      </p:sp>
      <p:sp>
        <p:nvSpPr>
          <p:cNvPr id="2510900" name="Line 52"/>
          <p:cNvSpPr>
            <a:spLocks noChangeShapeType="1"/>
          </p:cNvSpPr>
          <p:nvPr/>
        </p:nvSpPr>
        <p:spPr bwMode="auto">
          <a:xfrm flipH="1">
            <a:off x="8534400" y="5816600"/>
            <a:ext cx="457200" cy="0"/>
          </a:xfrm>
          <a:prstGeom prst="line">
            <a:avLst/>
          </a:prstGeom>
          <a:noFill/>
          <a:ln w="76200">
            <a:solidFill>
              <a:srgbClr val="FFFF00"/>
            </a:solidFill>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10901" name="Line 53"/>
          <p:cNvSpPr>
            <a:spLocks noChangeShapeType="1"/>
          </p:cNvSpPr>
          <p:nvPr/>
        </p:nvSpPr>
        <p:spPr bwMode="auto">
          <a:xfrm rot="10800000" flipH="1">
            <a:off x="228600" y="5816600"/>
            <a:ext cx="457200" cy="0"/>
          </a:xfrm>
          <a:prstGeom prst="line">
            <a:avLst/>
          </a:prstGeom>
          <a:noFill/>
          <a:ln w="76200">
            <a:solidFill>
              <a:srgbClr val="FFFF00"/>
            </a:solidFill>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38912" y="1621536"/>
            <a:ext cx="8266176" cy="2755392"/>
          </a:xfrm>
          <a:prstGeom prst="rect">
            <a:avLst/>
          </a:prstGeom>
          <a:solidFill>
            <a:srgbClr val="0000FF"/>
          </a:solidFill>
          <a:ln w="9525">
            <a:noFill/>
            <a:miter lim="800000"/>
            <a:headEnd/>
            <a:tailEnd/>
          </a:ln>
          <a:effectLst/>
        </p:spPr>
        <p:txBody>
          <a:bodyPr vert="horz" wrap="square" lIns="91429" tIns="45719" rIns="91429" bIns="45719" numCol="1" anchor="ctr" anchorCtr="0" compatLnSpc="1">
            <a:prstTxWarp prst="textNoShape">
              <a:avLst/>
            </a:prstTxWarp>
          </a:bodyPr>
          <a:lstStyle/>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The Need for a operational, sustainable “</a:t>
            </a:r>
            <a:r>
              <a:rPr kumimoji="0" lang="en-US" sz="3200" b="1" i="1"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Hybrid</a:t>
            </a: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a:t>
            </a:r>
          </a:p>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Doppler Wind </a:t>
            </a:r>
            <a:r>
              <a:rPr kumimoji="0" lang="en-US" sz="3200" b="1" i="0" u="none" strike="noStrike" kern="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Lidar</a:t>
            </a: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 [HDWL]</a:t>
            </a:r>
          </a:p>
          <a:p>
            <a:pPr marL="0" marR="0" lvl="0" indent="0" algn="ctr" defTabSz="917575" rtl="0" eaLnBrk="1" fontAlgn="base" latinLnBrk="0" hangingPunct="1">
              <a:lnSpc>
                <a:spcPct val="85000"/>
              </a:lnSpc>
              <a:spcBef>
                <a:spcPct val="0"/>
              </a:spcBef>
              <a:spcAft>
                <a:spcPts val="600"/>
              </a:spcAft>
              <a:buClrTx/>
              <a:buSzTx/>
              <a:buFontTx/>
              <a:buNone/>
              <a:tabLst/>
              <a:defRPr/>
            </a:pPr>
            <a:r>
              <a:rPr lang="en-US" sz="3200" b="1" kern="0" dirty="0" smtClean="0">
                <a:solidFill>
                  <a:srgbClr val="FFFF00"/>
                </a:solidFill>
                <a:latin typeface="Times New Roman" pitchFamily="18" charset="0"/>
                <a:ea typeface="+mj-ea"/>
                <a:cs typeface="Times New Roman" pitchFamily="18" charset="0"/>
              </a:rPr>
              <a:t>Still Exists</a:t>
            </a:r>
            <a:endParaRPr kumimoji="0" lang="en-US" sz="32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96950" y="215900"/>
            <a:ext cx="7243763" cy="519113"/>
          </a:xfrm>
          <a:prstGeom prst="rect">
            <a:avLst/>
          </a:prstGeom>
          <a:noFill/>
          <a:ln w="9525">
            <a:noFill/>
            <a:miter lim="800000"/>
            <a:headEnd/>
            <a:tailEnd/>
          </a:ln>
        </p:spPr>
        <p:txBody>
          <a:bodyPr lIns="92075" tIns="46038" rIns="92075" bIns="46038">
            <a:spAutoFit/>
          </a:bodyPr>
          <a:lstStyle/>
          <a:p>
            <a:pPr eaLnBrk="0" hangingPunct="0">
              <a:spcBef>
                <a:spcPct val="0"/>
              </a:spcBef>
              <a:buClrTx/>
            </a:pPr>
            <a:r>
              <a:rPr lang="en-US" sz="2800" b="1" smtClean="0">
                <a:solidFill>
                  <a:srgbClr val="0033CC"/>
                </a:solidFill>
                <a:latin typeface="Arial" charset="0"/>
              </a:rPr>
              <a:t>Measuring Wind with a Doppler Lidar  </a:t>
            </a:r>
          </a:p>
        </p:txBody>
      </p:sp>
      <p:sp>
        <p:nvSpPr>
          <p:cNvPr id="34819" name="Freeform 3"/>
          <p:cNvSpPr>
            <a:spLocks/>
          </p:cNvSpPr>
          <p:nvPr/>
        </p:nvSpPr>
        <p:spPr bwMode="auto">
          <a:xfrm rot="-2936044">
            <a:off x="3647281" y="3436144"/>
            <a:ext cx="36513" cy="263525"/>
          </a:xfrm>
          <a:custGeom>
            <a:avLst/>
            <a:gdLst>
              <a:gd name="T0" fmla="*/ 861667 w 925"/>
              <a:gd name="T1" fmla="*/ 2147483647 h 852"/>
              <a:gd name="T2" fmla="*/ 1844874 w 925"/>
              <a:gd name="T3" fmla="*/ 2147483647 h 852"/>
              <a:gd name="T4" fmla="*/ 2767291 w 925"/>
              <a:gd name="T5" fmla="*/ 2147483647 h 852"/>
              <a:gd name="T6" fmla="*/ 3689708 w 925"/>
              <a:gd name="T7" fmla="*/ 2147483647 h 852"/>
              <a:gd name="T8" fmla="*/ 4674493 w 925"/>
              <a:gd name="T9" fmla="*/ 2147483647 h 852"/>
              <a:gd name="T10" fmla="*/ 5596911 w 925"/>
              <a:gd name="T11" fmla="*/ 2147483647 h 852"/>
              <a:gd name="T12" fmla="*/ 6519328 w 925"/>
              <a:gd name="T13" fmla="*/ 2147483647 h 852"/>
              <a:gd name="T14" fmla="*/ 7504073 w 925"/>
              <a:gd name="T15" fmla="*/ 2147483647 h 852"/>
              <a:gd name="T16" fmla="*/ 8426530 w 925"/>
              <a:gd name="T17" fmla="*/ 2147483647 h 852"/>
              <a:gd name="T18" fmla="*/ 9409736 w 925"/>
              <a:gd name="T19" fmla="*/ 2147483647 h 852"/>
              <a:gd name="T20" fmla="*/ 10333692 w 925"/>
              <a:gd name="T21" fmla="*/ 2147483647 h 852"/>
              <a:gd name="T22" fmla="*/ 11316900 w 925"/>
              <a:gd name="T23" fmla="*/ 2147483647 h 852"/>
              <a:gd name="T24" fmla="*/ 12239317 w 925"/>
              <a:gd name="T25" fmla="*/ 2147483647 h 852"/>
              <a:gd name="T26" fmla="*/ 13161773 w 925"/>
              <a:gd name="T27" fmla="*/ 2147483647 h 852"/>
              <a:gd name="T28" fmla="*/ 14146519 w 925"/>
              <a:gd name="T29" fmla="*/ 2147483647 h 852"/>
              <a:gd name="T30" fmla="*/ 15068936 w 925"/>
              <a:gd name="T31" fmla="*/ 2147483647 h 852"/>
              <a:gd name="T32" fmla="*/ 15991392 w 925"/>
              <a:gd name="T33" fmla="*/ 2147483647 h 852"/>
              <a:gd name="T34" fmla="*/ 16976138 w 925"/>
              <a:gd name="T35" fmla="*/ 2147483647 h 852"/>
              <a:gd name="T36" fmla="*/ 17898554 w 925"/>
              <a:gd name="T37" fmla="*/ 2147483647 h 852"/>
              <a:gd name="T38" fmla="*/ 18881760 w 925"/>
              <a:gd name="T39" fmla="*/ 2147483647 h 852"/>
              <a:gd name="T40" fmla="*/ 19804177 w 925"/>
              <a:gd name="T41" fmla="*/ 2147483647 h 852"/>
              <a:gd name="T42" fmla="*/ 20788967 w 925"/>
              <a:gd name="T43" fmla="*/ 2147483647 h 852"/>
              <a:gd name="T44" fmla="*/ 21711384 w 925"/>
              <a:gd name="T45" fmla="*/ 2147483647 h 852"/>
              <a:gd name="T46" fmla="*/ 22633801 w 925"/>
              <a:gd name="T47" fmla="*/ 2147483647 h 852"/>
              <a:gd name="T48" fmla="*/ 23618586 w 925"/>
              <a:gd name="T49" fmla="*/ 2147483647 h 852"/>
              <a:gd name="T50" fmla="*/ 24541003 w 925"/>
              <a:gd name="T51" fmla="*/ 2147483647 h 852"/>
              <a:gd name="T52" fmla="*/ 25463419 w 925"/>
              <a:gd name="T53" fmla="*/ 2147483647 h 852"/>
              <a:gd name="T54" fmla="*/ 26448204 w 925"/>
              <a:gd name="T55" fmla="*/ 1183598382 h 852"/>
              <a:gd name="T56" fmla="*/ 27370621 w 925"/>
              <a:gd name="T57" fmla="*/ 325460860 h 852"/>
              <a:gd name="T58" fmla="*/ 28353827 w 925"/>
              <a:gd name="T59" fmla="*/ 0 h 852"/>
              <a:gd name="T60" fmla="*/ 29276244 w 925"/>
              <a:gd name="T61" fmla="*/ 236681338 h 852"/>
              <a:gd name="T62" fmla="*/ 30198661 w 925"/>
              <a:gd name="T63" fmla="*/ 976478308 h 852"/>
              <a:gd name="T64" fmla="*/ 31183446 w 925"/>
              <a:gd name="T65" fmla="*/ 2147483647 h 852"/>
              <a:gd name="T66" fmla="*/ 32105863 w 925"/>
              <a:gd name="T67" fmla="*/ 2147483647 h 852"/>
              <a:gd name="T68" fmla="*/ 33028279 w 925"/>
              <a:gd name="T69" fmla="*/ 2147483647 h 852"/>
              <a:gd name="T70" fmla="*/ 34013025 w 925"/>
              <a:gd name="T71" fmla="*/ 2147483647 h 852"/>
              <a:gd name="T72" fmla="*/ 34935481 w 925"/>
              <a:gd name="T73" fmla="*/ 2147483647 h 852"/>
              <a:gd name="T74" fmla="*/ 35920227 w 925"/>
              <a:gd name="T75" fmla="*/ 2147483647 h 852"/>
              <a:gd name="T76" fmla="*/ 36842643 w 925"/>
              <a:gd name="T77" fmla="*/ 2147483647 h 852"/>
              <a:gd name="T78" fmla="*/ 37825849 w 925"/>
              <a:gd name="T79" fmla="*/ 2147483647 h 852"/>
              <a:gd name="T80" fmla="*/ 38748266 w 925"/>
              <a:gd name="T81" fmla="*/ 2147483647 h 852"/>
              <a:gd name="T82" fmla="*/ 39670723 w 925"/>
              <a:gd name="T83" fmla="*/ 2147483647 h 852"/>
              <a:gd name="T84" fmla="*/ 40655468 w 925"/>
              <a:gd name="T85" fmla="*/ 2147483647 h 852"/>
              <a:gd name="T86" fmla="*/ 41577895 w 925"/>
              <a:gd name="T87" fmla="*/ 2147483647 h 852"/>
              <a:gd name="T88" fmla="*/ 42500351 w 925"/>
              <a:gd name="T89" fmla="*/ 2147483647 h 852"/>
              <a:gd name="T90" fmla="*/ 43485097 w 925"/>
              <a:gd name="T91" fmla="*/ 2147483647 h 852"/>
              <a:gd name="T92" fmla="*/ 44407513 w 925"/>
              <a:gd name="T93" fmla="*/ 2147483647 h 852"/>
              <a:gd name="T94" fmla="*/ 45390719 w 925"/>
              <a:gd name="T95" fmla="*/ 2147483647 h 852"/>
              <a:gd name="T96" fmla="*/ 46314715 w 925"/>
              <a:gd name="T97" fmla="*/ 2147483647 h 852"/>
              <a:gd name="T98" fmla="*/ 47297882 w 925"/>
              <a:gd name="T99" fmla="*/ 2147483647 h 852"/>
              <a:gd name="T100" fmla="*/ 48220338 w 925"/>
              <a:gd name="T101" fmla="*/ 2147483647 h 852"/>
              <a:gd name="T102" fmla="*/ 49142755 w 925"/>
              <a:gd name="T103" fmla="*/ 2147483647 h 852"/>
              <a:gd name="T104" fmla="*/ 50127500 w 925"/>
              <a:gd name="T105" fmla="*/ 2147483647 h 852"/>
              <a:gd name="T106" fmla="*/ 51049957 w 925"/>
              <a:gd name="T107" fmla="*/ 2147483647 h 852"/>
              <a:gd name="T108" fmla="*/ 51972373 w 925"/>
              <a:gd name="T109" fmla="*/ 2147483647 h 852"/>
              <a:gd name="T110" fmla="*/ 52957158 w 925"/>
              <a:gd name="T111" fmla="*/ 2147483647 h 852"/>
              <a:gd name="T112" fmla="*/ 53879575 w 925"/>
              <a:gd name="T113" fmla="*/ 2147483647 h 852"/>
              <a:gd name="T114" fmla="*/ 54862781 w 925"/>
              <a:gd name="T115" fmla="*/ 2147483647 h 852"/>
              <a:gd name="T116" fmla="*/ 55785198 w 925"/>
              <a:gd name="T117" fmla="*/ 2147483647 h 852"/>
              <a:gd name="T118" fmla="*/ 56769943 w 925"/>
              <a:gd name="T119" fmla="*/ 2147483647 h 8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5"/>
              <a:gd name="T181" fmla="*/ 0 h 852"/>
              <a:gd name="T182" fmla="*/ 925 w 925"/>
              <a:gd name="T183" fmla="*/ 852 h 8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5" h="852">
                <a:moveTo>
                  <a:pt x="0" y="851"/>
                </a:moveTo>
                <a:lnTo>
                  <a:pt x="2" y="850"/>
                </a:lnTo>
                <a:lnTo>
                  <a:pt x="3" y="849"/>
                </a:lnTo>
                <a:lnTo>
                  <a:pt x="5" y="849"/>
                </a:lnTo>
                <a:lnTo>
                  <a:pt x="6" y="848"/>
                </a:lnTo>
                <a:lnTo>
                  <a:pt x="8" y="848"/>
                </a:lnTo>
                <a:lnTo>
                  <a:pt x="9" y="847"/>
                </a:lnTo>
                <a:lnTo>
                  <a:pt x="11" y="847"/>
                </a:lnTo>
                <a:lnTo>
                  <a:pt x="12" y="846"/>
                </a:lnTo>
                <a:lnTo>
                  <a:pt x="14" y="845"/>
                </a:lnTo>
                <a:lnTo>
                  <a:pt x="16" y="845"/>
                </a:lnTo>
                <a:lnTo>
                  <a:pt x="17" y="844"/>
                </a:lnTo>
                <a:lnTo>
                  <a:pt x="19" y="843"/>
                </a:lnTo>
                <a:lnTo>
                  <a:pt x="20" y="843"/>
                </a:lnTo>
                <a:lnTo>
                  <a:pt x="22" y="842"/>
                </a:lnTo>
                <a:lnTo>
                  <a:pt x="24" y="842"/>
                </a:lnTo>
                <a:lnTo>
                  <a:pt x="25" y="841"/>
                </a:lnTo>
                <a:lnTo>
                  <a:pt x="27" y="840"/>
                </a:lnTo>
                <a:lnTo>
                  <a:pt x="28" y="840"/>
                </a:lnTo>
                <a:lnTo>
                  <a:pt x="30" y="839"/>
                </a:lnTo>
                <a:lnTo>
                  <a:pt x="31" y="838"/>
                </a:lnTo>
                <a:lnTo>
                  <a:pt x="33" y="838"/>
                </a:lnTo>
                <a:lnTo>
                  <a:pt x="34" y="837"/>
                </a:lnTo>
                <a:lnTo>
                  <a:pt x="36" y="836"/>
                </a:lnTo>
                <a:lnTo>
                  <a:pt x="37" y="836"/>
                </a:lnTo>
                <a:lnTo>
                  <a:pt x="39" y="835"/>
                </a:lnTo>
                <a:lnTo>
                  <a:pt x="40" y="834"/>
                </a:lnTo>
                <a:lnTo>
                  <a:pt x="42" y="834"/>
                </a:lnTo>
                <a:lnTo>
                  <a:pt x="43" y="833"/>
                </a:lnTo>
                <a:lnTo>
                  <a:pt x="45" y="832"/>
                </a:lnTo>
                <a:lnTo>
                  <a:pt x="46" y="831"/>
                </a:lnTo>
                <a:lnTo>
                  <a:pt x="48" y="830"/>
                </a:lnTo>
                <a:lnTo>
                  <a:pt x="50" y="829"/>
                </a:lnTo>
                <a:lnTo>
                  <a:pt x="51" y="829"/>
                </a:lnTo>
                <a:lnTo>
                  <a:pt x="53" y="828"/>
                </a:lnTo>
                <a:lnTo>
                  <a:pt x="54" y="827"/>
                </a:lnTo>
                <a:lnTo>
                  <a:pt x="56" y="827"/>
                </a:lnTo>
                <a:lnTo>
                  <a:pt x="57" y="826"/>
                </a:lnTo>
                <a:lnTo>
                  <a:pt x="59" y="825"/>
                </a:lnTo>
                <a:lnTo>
                  <a:pt x="60" y="824"/>
                </a:lnTo>
                <a:lnTo>
                  <a:pt x="62" y="823"/>
                </a:lnTo>
                <a:lnTo>
                  <a:pt x="63" y="823"/>
                </a:lnTo>
                <a:lnTo>
                  <a:pt x="65" y="822"/>
                </a:lnTo>
                <a:lnTo>
                  <a:pt x="66" y="821"/>
                </a:lnTo>
                <a:lnTo>
                  <a:pt x="68" y="820"/>
                </a:lnTo>
                <a:lnTo>
                  <a:pt x="69" y="819"/>
                </a:lnTo>
                <a:lnTo>
                  <a:pt x="71" y="818"/>
                </a:lnTo>
                <a:lnTo>
                  <a:pt x="72" y="818"/>
                </a:lnTo>
                <a:lnTo>
                  <a:pt x="74" y="816"/>
                </a:lnTo>
                <a:lnTo>
                  <a:pt x="76" y="816"/>
                </a:lnTo>
                <a:lnTo>
                  <a:pt x="77" y="815"/>
                </a:lnTo>
                <a:lnTo>
                  <a:pt x="79" y="814"/>
                </a:lnTo>
                <a:lnTo>
                  <a:pt x="80" y="813"/>
                </a:lnTo>
                <a:lnTo>
                  <a:pt x="82" y="812"/>
                </a:lnTo>
                <a:lnTo>
                  <a:pt x="84" y="811"/>
                </a:lnTo>
                <a:lnTo>
                  <a:pt x="85" y="810"/>
                </a:lnTo>
                <a:lnTo>
                  <a:pt x="87" y="809"/>
                </a:lnTo>
                <a:lnTo>
                  <a:pt x="88" y="808"/>
                </a:lnTo>
                <a:lnTo>
                  <a:pt x="90" y="807"/>
                </a:lnTo>
                <a:lnTo>
                  <a:pt x="91" y="806"/>
                </a:lnTo>
                <a:lnTo>
                  <a:pt x="93" y="805"/>
                </a:lnTo>
                <a:lnTo>
                  <a:pt x="94" y="804"/>
                </a:lnTo>
                <a:lnTo>
                  <a:pt x="96" y="803"/>
                </a:lnTo>
                <a:lnTo>
                  <a:pt x="97" y="802"/>
                </a:lnTo>
                <a:lnTo>
                  <a:pt x="99" y="801"/>
                </a:lnTo>
                <a:lnTo>
                  <a:pt x="100" y="800"/>
                </a:lnTo>
                <a:lnTo>
                  <a:pt x="102" y="799"/>
                </a:lnTo>
                <a:lnTo>
                  <a:pt x="103" y="798"/>
                </a:lnTo>
                <a:lnTo>
                  <a:pt x="105" y="797"/>
                </a:lnTo>
                <a:lnTo>
                  <a:pt x="106" y="796"/>
                </a:lnTo>
                <a:lnTo>
                  <a:pt x="108" y="795"/>
                </a:lnTo>
                <a:lnTo>
                  <a:pt x="110" y="794"/>
                </a:lnTo>
                <a:lnTo>
                  <a:pt x="111" y="793"/>
                </a:lnTo>
                <a:lnTo>
                  <a:pt x="113" y="792"/>
                </a:lnTo>
                <a:lnTo>
                  <a:pt x="114" y="790"/>
                </a:lnTo>
                <a:lnTo>
                  <a:pt x="116" y="789"/>
                </a:lnTo>
                <a:lnTo>
                  <a:pt x="117" y="788"/>
                </a:lnTo>
                <a:lnTo>
                  <a:pt x="119" y="787"/>
                </a:lnTo>
                <a:lnTo>
                  <a:pt x="121" y="786"/>
                </a:lnTo>
                <a:lnTo>
                  <a:pt x="122" y="785"/>
                </a:lnTo>
                <a:lnTo>
                  <a:pt x="124" y="783"/>
                </a:lnTo>
                <a:lnTo>
                  <a:pt x="125" y="782"/>
                </a:lnTo>
                <a:lnTo>
                  <a:pt x="126" y="781"/>
                </a:lnTo>
                <a:lnTo>
                  <a:pt x="128" y="780"/>
                </a:lnTo>
                <a:lnTo>
                  <a:pt x="129" y="778"/>
                </a:lnTo>
                <a:lnTo>
                  <a:pt x="131" y="777"/>
                </a:lnTo>
                <a:lnTo>
                  <a:pt x="132" y="776"/>
                </a:lnTo>
                <a:lnTo>
                  <a:pt x="134" y="774"/>
                </a:lnTo>
                <a:lnTo>
                  <a:pt x="136" y="773"/>
                </a:lnTo>
                <a:lnTo>
                  <a:pt x="137" y="772"/>
                </a:lnTo>
                <a:lnTo>
                  <a:pt x="139" y="770"/>
                </a:lnTo>
                <a:lnTo>
                  <a:pt x="140" y="769"/>
                </a:lnTo>
                <a:lnTo>
                  <a:pt x="142" y="768"/>
                </a:lnTo>
                <a:lnTo>
                  <a:pt x="144" y="766"/>
                </a:lnTo>
                <a:lnTo>
                  <a:pt x="145" y="765"/>
                </a:lnTo>
                <a:lnTo>
                  <a:pt x="147" y="763"/>
                </a:lnTo>
                <a:lnTo>
                  <a:pt x="148" y="762"/>
                </a:lnTo>
                <a:lnTo>
                  <a:pt x="150" y="761"/>
                </a:lnTo>
                <a:lnTo>
                  <a:pt x="151" y="759"/>
                </a:lnTo>
                <a:lnTo>
                  <a:pt x="153" y="758"/>
                </a:lnTo>
                <a:lnTo>
                  <a:pt x="154" y="756"/>
                </a:lnTo>
                <a:lnTo>
                  <a:pt x="156" y="755"/>
                </a:lnTo>
                <a:lnTo>
                  <a:pt x="157" y="753"/>
                </a:lnTo>
                <a:lnTo>
                  <a:pt x="159" y="752"/>
                </a:lnTo>
                <a:lnTo>
                  <a:pt x="160" y="750"/>
                </a:lnTo>
                <a:lnTo>
                  <a:pt x="162" y="748"/>
                </a:lnTo>
                <a:lnTo>
                  <a:pt x="163" y="747"/>
                </a:lnTo>
                <a:lnTo>
                  <a:pt x="165" y="745"/>
                </a:lnTo>
                <a:lnTo>
                  <a:pt x="166" y="743"/>
                </a:lnTo>
                <a:lnTo>
                  <a:pt x="168" y="742"/>
                </a:lnTo>
                <a:lnTo>
                  <a:pt x="170" y="740"/>
                </a:lnTo>
                <a:lnTo>
                  <a:pt x="171" y="738"/>
                </a:lnTo>
                <a:lnTo>
                  <a:pt x="173" y="737"/>
                </a:lnTo>
                <a:lnTo>
                  <a:pt x="174" y="735"/>
                </a:lnTo>
                <a:lnTo>
                  <a:pt x="176" y="733"/>
                </a:lnTo>
                <a:lnTo>
                  <a:pt x="177" y="732"/>
                </a:lnTo>
                <a:lnTo>
                  <a:pt x="179" y="730"/>
                </a:lnTo>
                <a:lnTo>
                  <a:pt x="181" y="728"/>
                </a:lnTo>
                <a:lnTo>
                  <a:pt x="182" y="726"/>
                </a:lnTo>
                <a:lnTo>
                  <a:pt x="184" y="724"/>
                </a:lnTo>
                <a:lnTo>
                  <a:pt x="185" y="722"/>
                </a:lnTo>
                <a:lnTo>
                  <a:pt x="187" y="721"/>
                </a:lnTo>
                <a:lnTo>
                  <a:pt x="188" y="719"/>
                </a:lnTo>
                <a:lnTo>
                  <a:pt x="190" y="716"/>
                </a:lnTo>
                <a:lnTo>
                  <a:pt x="191" y="714"/>
                </a:lnTo>
                <a:lnTo>
                  <a:pt x="193" y="712"/>
                </a:lnTo>
                <a:lnTo>
                  <a:pt x="194" y="710"/>
                </a:lnTo>
                <a:lnTo>
                  <a:pt x="196" y="708"/>
                </a:lnTo>
                <a:lnTo>
                  <a:pt x="197" y="706"/>
                </a:lnTo>
                <a:lnTo>
                  <a:pt x="199" y="704"/>
                </a:lnTo>
                <a:lnTo>
                  <a:pt x="200" y="702"/>
                </a:lnTo>
                <a:lnTo>
                  <a:pt x="202" y="700"/>
                </a:lnTo>
                <a:lnTo>
                  <a:pt x="204" y="698"/>
                </a:lnTo>
                <a:lnTo>
                  <a:pt x="205" y="696"/>
                </a:lnTo>
                <a:lnTo>
                  <a:pt x="207" y="694"/>
                </a:lnTo>
                <a:lnTo>
                  <a:pt x="208" y="691"/>
                </a:lnTo>
                <a:lnTo>
                  <a:pt x="210" y="689"/>
                </a:lnTo>
                <a:lnTo>
                  <a:pt x="211" y="687"/>
                </a:lnTo>
                <a:lnTo>
                  <a:pt x="213" y="684"/>
                </a:lnTo>
                <a:lnTo>
                  <a:pt x="214" y="682"/>
                </a:lnTo>
                <a:lnTo>
                  <a:pt x="216" y="680"/>
                </a:lnTo>
                <a:lnTo>
                  <a:pt x="217" y="677"/>
                </a:lnTo>
                <a:lnTo>
                  <a:pt x="219" y="675"/>
                </a:lnTo>
                <a:lnTo>
                  <a:pt x="220" y="672"/>
                </a:lnTo>
                <a:lnTo>
                  <a:pt x="222" y="670"/>
                </a:lnTo>
                <a:lnTo>
                  <a:pt x="223" y="668"/>
                </a:lnTo>
                <a:lnTo>
                  <a:pt x="225" y="665"/>
                </a:lnTo>
                <a:lnTo>
                  <a:pt x="226" y="662"/>
                </a:lnTo>
                <a:lnTo>
                  <a:pt x="228" y="660"/>
                </a:lnTo>
                <a:lnTo>
                  <a:pt x="230" y="657"/>
                </a:lnTo>
                <a:lnTo>
                  <a:pt x="231" y="654"/>
                </a:lnTo>
                <a:lnTo>
                  <a:pt x="233" y="652"/>
                </a:lnTo>
                <a:lnTo>
                  <a:pt x="234" y="649"/>
                </a:lnTo>
                <a:lnTo>
                  <a:pt x="236" y="646"/>
                </a:lnTo>
                <a:lnTo>
                  <a:pt x="237" y="643"/>
                </a:lnTo>
                <a:lnTo>
                  <a:pt x="239" y="641"/>
                </a:lnTo>
                <a:lnTo>
                  <a:pt x="241" y="638"/>
                </a:lnTo>
                <a:lnTo>
                  <a:pt x="242" y="635"/>
                </a:lnTo>
                <a:lnTo>
                  <a:pt x="244" y="632"/>
                </a:lnTo>
                <a:lnTo>
                  <a:pt x="245" y="629"/>
                </a:lnTo>
                <a:lnTo>
                  <a:pt x="247" y="626"/>
                </a:lnTo>
                <a:lnTo>
                  <a:pt x="248" y="623"/>
                </a:lnTo>
                <a:lnTo>
                  <a:pt x="250" y="620"/>
                </a:lnTo>
                <a:lnTo>
                  <a:pt x="251" y="617"/>
                </a:lnTo>
                <a:lnTo>
                  <a:pt x="253" y="614"/>
                </a:lnTo>
                <a:lnTo>
                  <a:pt x="254" y="610"/>
                </a:lnTo>
                <a:lnTo>
                  <a:pt x="256" y="607"/>
                </a:lnTo>
                <a:lnTo>
                  <a:pt x="257" y="604"/>
                </a:lnTo>
                <a:lnTo>
                  <a:pt x="259" y="601"/>
                </a:lnTo>
                <a:lnTo>
                  <a:pt x="260" y="597"/>
                </a:lnTo>
                <a:lnTo>
                  <a:pt x="262" y="594"/>
                </a:lnTo>
                <a:lnTo>
                  <a:pt x="264" y="590"/>
                </a:lnTo>
                <a:lnTo>
                  <a:pt x="265" y="587"/>
                </a:lnTo>
                <a:lnTo>
                  <a:pt x="267" y="584"/>
                </a:lnTo>
                <a:lnTo>
                  <a:pt x="268" y="580"/>
                </a:lnTo>
                <a:lnTo>
                  <a:pt x="270" y="576"/>
                </a:lnTo>
                <a:lnTo>
                  <a:pt x="271" y="573"/>
                </a:lnTo>
                <a:lnTo>
                  <a:pt x="273" y="569"/>
                </a:lnTo>
                <a:lnTo>
                  <a:pt x="274" y="565"/>
                </a:lnTo>
                <a:lnTo>
                  <a:pt x="276" y="562"/>
                </a:lnTo>
                <a:lnTo>
                  <a:pt x="277" y="558"/>
                </a:lnTo>
                <a:lnTo>
                  <a:pt x="279" y="554"/>
                </a:lnTo>
                <a:lnTo>
                  <a:pt x="280" y="550"/>
                </a:lnTo>
                <a:lnTo>
                  <a:pt x="282" y="546"/>
                </a:lnTo>
                <a:lnTo>
                  <a:pt x="283" y="542"/>
                </a:lnTo>
                <a:lnTo>
                  <a:pt x="285" y="538"/>
                </a:lnTo>
                <a:lnTo>
                  <a:pt x="286" y="534"/>
                </a:lnTo>
                <a:lnTo>
                  <a:pt x="288" y="530"/>
                </a:lnTo>
                <a:lnTo>
                  <a:pt x="290" y="526"/>
                </a:lnTo>
                <a:lnTo>
                  <a:pt x="291" y="522"/>
                </a:lnTo>
                <a:lnTo>
                  <a:pt x="293" y="517"/>
                </a:lnTo>
                <a:lnTo>
                  <a:pt x="294" y="513"/>
                </a:lnTo>
                <a:lnTo>
                  <a:pt x="296" y="509"/>
                </a:lnTo>
                <a:lnTo>
                  <a:pt x="297" y="504"/>
                </a:lnTo>
                <a:lnTo>
                  <a:pt x="299" y="500"/>
                </a:lnTo>
                <a:lnTo>
                  <a:pt x="301" y="496"/>
                </a:lnTo>
                <a:lnTo>
                  <a:pt x="302" y="491"/>
                </a:lnTo>
                <a:lnTo>
                  <a:pt x="304" y="486"/>
                </a:lnTo>
                <a:lnTo>
                  <a:pt x="305" y="482"/>
                </a:lnTo>
                <a:lnTo>
                  <a:pt x="307" y="477"/>
                </a:lnTo>
                <a:lnTo>
                  <a:pt x="308" y="473"/>
                </a:lnTo>
                <a:lnTo>
                  <a:pt x="310" y="468"/>
                </a:lnTo>
                <a:lnTo>
                  <a:pt x="311" y="463"/>
                </a:lnTo>
                <a:lnTo>
                  <a:pt x="313" y="458"/>
                </a:lnTo>
                <a:lnTo>
                  <a:pt x="314" y="453"/>
                </a:lnTo>
                <a:lnTo>
                  <a:pt x="316" y="449"/>
                </a:lnTo>
                <a:lnTo>
                  <a:pt x="317" y="444"/>
                </a:lnTo>
                <a:lnTo>
                  <a:pt x="319" y="438"/>
                </a:lnTo>
                <a:lnTo>
                  <a:pt x="320" y="433"/>
                </a:lnTo>
                <a:lnTo>
                  <a:pt x="322" y="428"/>
                </a:lnTo>
                <a:lnTo>
                  <a:pt x="324" y="423"/>
                </a:lnTo>
                <a:lnTo>
                  <a:pt x="325" y="418"/>
                </a:lnTo>
                <a:lnTo>
                  <a:pt x="327" y="413"/>
                </a:lnTo>
                <a:lnTo>
                  <a:pt x="328" y="407"/>
                </a:lnTo>
                <a:lnTo>
                  <a:pt x="330" y="402"/>
                </a:lnTo>
                <a:lnTo>
                  <a:pt x="331" y="396"/>
                </a:lnTo>
                <a:lnTo>
                  <a:pt x="333" y="391"/>
                </a:lnTo>
                <a:lnTo>
                  <a:pt x="335" y="386"/>
                </a:lnTo>
                <a:lnTo>
                  <a:pt x="336" y="380"/>
                </a:lnTo>
                <a:lnTo>
                  <a:pt x="338" y="375"/>
                </a:lnTo>
                <a:lnTo>
                  <a:pt x="339" y="369"/>
                </a:lnTo>
                <a:lnTo>
                  <a:pt x="341" y="363"/>
                </a:lnTo>
                <a:lnTo>
                  <a:pt x="342" y="358"/>
                </a:lnTo>
                <a:lnTo>
                  <a:pt x="344" y="352"/>
                </a:lnTo>
                <a:lnTo>
                  <a:pt x="345" y="346"/>
                </a:lnTo>
                <a:lnTo>
                  <a:pt x="346" y="340"/>
                </a:lnTo>
                <a:lnTo>
                  <a:pt x="348" y="334"/>
                </a:lnTo>
                <a:lnTo>
                  <a:pt x="350" y="329"/>
                </a:lnTo>
                <a:lnTo>
                  <a:pt x="351" y="323"/>
                </a:lnTo>
                <a:lnTo>
                  <a:pt x="353" y="317"/>
                </a:lnTo>
                <a:lnTo>
                  <a:pt x="354" y="311"/>
                </a:lnTo>
                <a:lnTo>
                  <a:pt x="356" y="305"/>
                </a:lnTo>
                <a:lnTo>
                  <a:pt x="357" y="299"/>
                </a:lnTo>
                <a:lnTo>
                  <a:pt x="359" y="293"/>
                </a:lnTo>
                <a:lnTo>
                  <a:pt x="361" y="287"/>
                </a:lnTo>
                <a:lnTo>
                  <a:pt x="362" y="281"/>
                </a:lnTo>
                <a:lnTo>
                  <a:pt x="364" y="275"/>
                </a:lnTo>
                <a:lnTo>
                  <a:pt x="365" y="269"/>
                </a:lnTo>
                <a:lnTo>
                  <a:pt x="367" y="263"/>
                </a:lnTo>
                <a:lnTo>
                  <a:pt x="368" y="256"/>
                </a:lnTo>
                <a:lnTo>
                  <a:pt x="370" y="250"/>
                </a:lnTo>
                <a:lnTo>
                  <a:pt x="371" y="244"/>
                </a:lnTo>
                <a:lnTo>
                  <a:pt x="373" y="238"/>
                </a:lnTo>
                <a:lnTo>
                  <a:pt x="374" y="232"/>
                </a:lnTo>
                <a:lnTo>
                  <a:pt x="376" y="226"/>
                </a:lnTo>
                <a:lnTo>
                  <a:pt x="377" y="220"/>
                </a:lnTo>
                <a:lnTo>
                  <a:pt x="379" y="214"/>
                </a:lnTo>
                <a:lnTo>
                  <a:pt x="380" y="208"/>
                </a:lnTo>
                <a:lnTo>
                  <a:pt x="382" y="201"/>
                </a:lnTo>
                <a:lnTo>
                  <a:pt x="384" y="195"/>
                </a:lnTo>
                <a:lnTo>
                  <a:pt x="385" y="189"/>
                </a:lnTo>
                <a:lnTo>
                  <a:pt x="387" y="183"/>
                </a:lnTo>
                <a:lnTo>
                  <a:pt x="388" y="177"/>
                </a:lnTo>
                <a:lnTo>
                  <a:pt x="390" y="171"/>
                </a:lnTo>
                <a:lnTo>
                  <a:pt x="391" y="165"/>
                </a:lnTo>
                <a:lnTo>
                  <a:pt x="393" y="159"/>
                </a:lnTo>
                <a:lnTo>
                  <a:pt x="395" y="153"/>
                </a:lnTo>
                <a:lnTo>
                  <a:pt x="396" y="148"/>
                </a:lnTo>
                <a:lnTo>
                  <a:pt x="398" y="142"/>
                </a:lnTo>
                <a:lnTo>
                  <a:pt x="399" y="136"/>
                </a:lnTo>
                <a:lnTo>
                  <a:pt x="401" y="130"/>
                </a:lnTo>
                <a:lnTo>
                  <a:pt x="402" y="125"/>
                </a:lnTo>
                <a:lnTo>
                  <a:pt x="404" y="119"/>
                </a:lnTo>
                <a:lnTo>
                  <a:pt x="405" y="114"/>
                </a:lnTo>
                <a:lnTo>
                  <a:pt x="407" y="108"/>
                </a:lnTo>
                <a:lnTo>
                  <a:pt x="408" y="103"/>
                </a:lnTo>
                <a:lnTo>
                  <a:pt x="410" y="98"/>
                </a:lnTo>
                <a:lnTo>
                  <a:pt x="411" y="93"/>
                </a:lnTo>
                <a:lnTo>
                  <a:pt x="413" y="88"/>
                </a:lnTo>
                <a:lnTo>
                  <a:pt x="414" y="83"/>
                </a:lnTo>
                <a:lnTo>
                  <a:pt x="416" y="78"/>
                </a:lnTo>
                <a:lnTo>
                  <a:pt x="417" y="73"/>
                </a:lnTo>
                <a:lnTo>
                  <a:pt x="419" y="69"/>
                </a:lnTo>
                <a:lnTo>
                  <a:pt x="421" y="64"/>
                </a:lnTo>
                <a:lnTo>
                  <a:pt x="422" y="60"/>
                </a:lnTo>
                <a:lnTo>
                  <a:pt x="424" y="56"/>
                </a:lnTo>
                <a:lnTo>
                  <a:pt x="425" y="52"/>
                </a:lnTo>
                <a:lnTo>
                  <a:pt x="427" y="48"/>
                </a:lnTo>
                <a:lnTo>
                  <a:pt x="428" y="44"/>
                </a:lnTo>
                <a:lnTo>
                  <a:pt x="430" y="40"/>
                </a:lnTo>
                <a:lnTo>
                  <a:pt x="431" y="37"/>
                </a:lnTo>
                <a:lnTo>
                  <a:pt x="433" y="33"/>
                </a:lnTo>
                <a:lnTo>
                  <a:pt x="434" y="30"/>
                </a:lnTo>
                <a:lnTo>
                  <a:pt x="436" y="27"/>
                </a:lnTo>
                <a:lnTo>
                  <a:pt x="437" y="24"/>
                </a:lnTo>
                <a:lnTo>
                  <a:pt x="439" y="21"/>
                </a:lnTo>
                <a:lnTo>
                  <a:pt x="440" y="18"/>
                </a:lnTo>
                <a:lnTo>
                  <a:pt x="442" y="16"/>
                </a:lnTo>
                <a:lnTo>
                  <a:pt x="444" y="13"/>
                </a:lnTo>
                <a:lnTo>
                  <a:pt x="445" y="11"/>
                </a:lnTo>
                <a:lnTo>
                  <a:pt x="447" y="9"/>
                </a:lnTo>
                <a:lnTo>
                  <a:pt x="448" y="8"/>
                </a:lnTo>
                <a:lnTo>
                  <a:pt x="450" y="6"/>
                </a:lnTo>
                <a:lnTo>
                  <a:pt x="451" y="5"/>
                </a:lnTo>
                <a:lnTo>
                  <a:pt x="453" y="4"/>
                </a:lnTo>
                <a:lnTo>
                  <a:pt x="455" y="2"/>
                </a:lnTo>
                <a:lnTo>
                  <a:pt x="456" y="2"/>
                </a:lnTo>
                <a:lnTo>
                  <a:pt x="458" y="1"/>
                </a:lnTo>
                <a:lnTo>
                  <a:pt x="459" y="0"/>
                </a:lnTo>
                <a:lnTo>
                  <a:pt x="461" y="0"/>
                </a:lnTo>
                <a:lnTo>
                  <a:pt x="462" y="0"/>
                </a:lnTo>
                <a:lnTo>
                  <a:pt x="464" y="0"/>
                </a:lnTo>
                <a:lnTo>
                  <a:pt x="465" y="0"/>
                </a:lnTo>
                <a:lnTo>
                  <a:pt x="467" y="1"/>
                </a:lnTo>
                <a:lnTo>
                  <a:pt x="468" y="2"/>
                </a:lnTo>
                <a:lnTo>
                  <a:pt x="470" y="2"/>
                </a:lnTo>
                <a:lnTo>
                  <a:pt x="471" y="4"/>
                </a:lnTo>
                <a:lnTo>
                  <a:pt x="473" y="5"/>
                </a:lnTo>
                <a:lnTo>
                  <a:pt x="474" y="6"/>
                </a:lnTo>
                <a:lnTo>
                  <a:pt x="476" y="8"/>
                </a:lnTo>
                <a:lnTo>
                  <a:pt x="477" y="9"/>
                </a:lnTo>
                <a:lnTo>
                  <a:pt x="479" y="11"/>
                </a:lnTo>
                <a:lnTo>
                  <a:pt x="481" y="13"/>
                </a:lnTo>
                <a:lnTo>
                  <a:pt x="482" y="16"/>
                </a:lnTo>
                <a:lnTo>
                  <a:pt x="484" y="18"/>
                </a:lnTo>
                <a:lnTo>
                  <a:pt x="485" y="21"/>
                </a:lnTo>
                <a:lnTo>
                  <a:pt x="487" y="24"/>
                </a:lnTo>
                <a:lnTo>
                  <a:pt x="488" y="27"/>
                </a:lnTo>
                <a:lnTo>
                  <a:pt x="490" y="30"/>
                </a:lnTo>
                <a:lnTo>
                  <a:pt x="491" y="33"/>
                </a:lnTo>
                <a:lnTo>
                  <a:pt x="493" y="37"/>
                </a:lnTo>
                <a:lnTo>
                  <a:pt x="494" y="40"/>
                </a:lnTo>
                <a:lnTo>
                  <a:pt x="496" y="44"/>
                </a:lnTo>
                <a:lnTo>
                  <a:pt x="497" y="48"/>
                </a:lnTo>
                <a:lnTo>
                  <a:pt x="499" y="52"/>
                </a:lnTo>
                <a:lnTo>
                  <a:pt x="500" y="56"/>
                </a:lnTo>
                <a:lnTo>
                  <a:pt x="502" y="60"/>
                </a:lnTo>
                <a:lnTo>
                  <a:pt x="503" y="64"/>
                </a:lnTo>
                <a:lnTo>
                  <a:pt x="505" y="69"/>
                </a:lnTo>
                <a:lnTo>
                  <a:pt x="507" y="73"/>
                </a:lnTo>
                <a:lnTo>
                  <a:pt x="508" y="78"/>
                </a:lnTo>
                <a:lnTo>
                  <a:pt x="510" y="83"/>
                </a:lnTo>
                <a:lnTo>
                  <a:pt x="511" y="88"/>
                </a:lnTo>
                <a:lnTo>
                  <a:pt x="513" y="93"/>
                </a:lnTo>
                <a:lnTo>
                  <a:pt x="515" y="98"/>
                </a:lnTo>
                <a:lnTo>
                  <a:pt x="516" y="103"/>
                </a:lnTo>
                <a:lnTo>
                  <a:pt x="518" y="108"/>
                </a:lnTo>
                <a:lnTo>
                  <a:pt x="519" y="114"/>
                </a:lnTo>
                <a:lnTo>
                  <a:pt x="521" y="119"/>
                </a:lnTo>
                <a:lnTo>
                  <a:pt x="522" y="125"/>
                </a:lnTo>
                <a:lnTo>
                  <a:pt x="524" y="130"/>
                </a:lnTo>
                <a:lnTo>
                  <a:pt x="525" y="136"/>
                </a:lnTo>
                <a:lnTo>
                  <a:pt x="527" y="142"/>
                </a:lnTo>
                <a:lnTo>
                  <a:pt x="528" y="148"/>
                </a:lnTo>
                <a:lnTo>
                  <a:pt x="530" y="153"/>
                </a:lnTo>
                <a:lnTo>
                  <a:pt x="531" y="159"/>
                </a:lnTo>
                <a:lnTo>
                  <a:pt x="533" y="165"/>
                </a:lnTo>
                <a:lnTo>
                  <a:pt x="534" y="171"/>
                </a:lnTo>
                <a:lnTo>
                  <a:pt x="536" y="177"/>
                </a:lnTo>
                <a:lnTo>
                  <a:pt x="537" y="183"/>
                </a:lnTo>
                <a:lnTo>
                  <a:pt x="539" y="189"/>
                </a:lnTo>
                <a:lnTo>
                  <a:pt x="541" y="195"/>
                </a:lnTo>
                <a:lnTo>
                  <a:pt x="542" y="201"/>
                </a:lnTo>
                <a:lnTo>
                  <a:pt x="544" y="208"/>
                </a:lnTo>
                <a:lnTo>
                  <a:pt x="545" y="214"/>
                </a:lnTo>
                <a:lnTo>
                  <a:pt x="547" y="220"/>
                </a:lnTo>
                <a:lnTo>
                  <a:pt x="548" y="226"/>
                </a:lnTo>
                <a:lnTo>
                  <a:pt x="550" y="232"/>
                </a:lnTo>
                <a:lnTo>
                  <a:pt x="552" y="238"/>
                </a:lnTo>
                <a:lnTo>
                  <a:pt x="553" y="244"/>
                </a:lnTo>
                <a:lnTo>
                  <a:pt x="555" y="250"/>
                </a:lnTo>
                <a:lnTo>
                  <a:pt x="556" y="256"/>
                </a:lnTo>
                <a:lnTo>
                  <a:pt x="558" y="263"/>
                </a:lnTo>
                <a:lnTo>
                  <a:pt x="559" y="269"/>
                </a:lnTo>
                <a:lnTo>
                  <a:pt x="561" y="275"/>
                </a:lnTo>
                <a:lnTo>
                  <a:pt x="562" y="281"/>
                </a:lnTo>
                <a:lnTo>
                  <a:pt x="563" y="287"/>
                </a:lnTo>
                <a:lnTo>
                  <a:pt x="565" y="293"/>
                </a:lnTo>
                <a:lnTo>
                  <a:pt x="567" y="299"/>
                </a:lnTo>
                <a:lnTo>
                  <a:pt x="568" y="305"/>
                </a:lnTo>
                <a:lnTo>
                  <a:pt x="570" y="311"/>
                </a:lnTo>
                <a:lnTo>
                  <a:pt x="571" y="317"/>
                </a:lnTo>
                <a:lnTo>
                  <a:pt x="573" y="323"/>
                </a:lnTo>
                <a:lnTo>
                  <a:pt x="575" y="329"/>
                </a:lnTo>
                <a:lnTo>
                  <a:pt x="576" y="334"/>
                </a:lnTo>
                <a:lnTo>
                  <a:pt x="578" y="340"/>
                </a:lnTo>
                <a:lnTo>
                  <a:pt x="579" y="346"/>
                </a:lnTo>
                <a:lnTo>
                  <a:pt x="581" y="352"/>
                </a:lnTo>
                <a:lnTo>
                  <a:pt x="582" y="358"/>
                </a:lnTo>
                <a:lnTo>
                  <a:pt x="584" y="363"/>
                </a:lnTo>
                <a:lnTo>
                  <a:pt x="585" y="369"/>
                </a:lnTo>
                <a:lnTo>
                  <a:pt x="587" y="375"/>
                </a:lnTo>
                <a:lnTo>
                  <a:pt x="588" y="380"/>
                </a:lnTo>
                <a:lnTo>
                  <a:pt x="590" y="386"/>
                </a:lnTo>
                <a:lnTo>
                  <a:pt x="591" y="391"/>
                </a:lnTo>
                <a:lnTo>
                  <a:pt x="593" y="396"/>
                </a:lnTo>
                <a:lnTo>
                  <a:pt x="594" y="402"/>
                </a:lnTo>
                <a:lnTo>
                  <a:pt x="596" y="407"/>
                </a:lnTo>
                <a:lnTo>
                  <a:pt x="597" y="413"/>
                </a:lnTo>
                <a:lnTo>
                  <a:pt x="599" y="418"/>
                </a:lnTo>
                <a:lnTo>
                  <a:pt x="601" y="423"/>
                </a:lnTo>
                <a:lnTo>
                  <a:pt x="602" y="428"/>
                </a:lnTo>
                <a:lnTo>
                  <a:pt x="604" y="433"/>
                </a:lnTo>
                <a:lnTo>
                  <a:pt x="605" y="438"/>
                </a:lnTo>
                <a:lnTo>
                  <a:pt x="607" y="444"/>
                </a:lnTo>
                <a:lnTo>
                  <a:pt x="608" y="449"/>
                </a:lnTo>
                <a:lnTo>
                  <a:pt x="610" y="453"/>
                </a:lnTo>
                <a:lnTo>
                  <a:pt x="612" y="458"/>
                </a:lnTo>
                <a:lnTo>
                  <a:pt x="613" y="463"/>
                </a:lnTo>
                <a:lnTo>
                  <a:pt x="615" y="468"/>
                </a:lnTo>
                <a:lnTo>
                  <a:pt x="616" y="473"/>
                </a:lnTo>
                <a:lnTo>
                  <a:pt x="618" y="477"/>
                </a:lnTo>
                <a:lnTo>
                  <a:pt x="619" y="482"/>
                </a:lnTo>
                <a:lnTo>
                  <a:pt x="621" y="486"/>
                </a:lnTo>
                <a:lnTo>
                  <a:pt x="622" y="491"/>
                </a:lnTo>
                <a:lnTo>
                  <a:pt x="624" y="496"/>
                </a:lnTo>
                <a:lnTo>
                  <a:pt x="625" y="500"/>
                </a:lnTo>
                <a:lnTo>
                  <a:pt x="627" y="504"/>
                </a:lnTo>
                <a:lnTo>
                  <a:pt x="628" y="509"/>
                </a:lnTo>
                <a:lnTo>
                  <a:pt x="630" y="513"/>
                </a:lnTo>
                <a:lnTo>
                  <a:pt x="631" y="517"/>
                </a:lnTo>
                <a:lnTo>
                  <a:pt x="633" y="522"/>
                </a:lnTo>
                <a:lnTo>
                  <a:pt x="635" y="526"/>
                </a:lnTo>
                <a:lnTo>
                  <a:pt x="636" y="530"/>
                </a:lnTo>
                <a:lnTo>
                  <a:pt x="638" y="534"/>
                </a:lnTo>
                <a:lnTo>
                  <a:pt x="639" y="538"/>
                </a:lnTo>
                <a:lnTo>
                  <a:pt x="641" y="542"/>
                </a:lnTo>
                <a:lnTo>
                  <a:pt x="642" y="546"/>
                </a:lnTo>
                <a:lnTo>
                  <a:pt x="644" y="550"/>
                </a:lnTo>
                <a:lnTo>
                  <a:pt x="645" y="554"/>
                </a:lnTo>
                <a:lnTo>
                  <a:pt x="647" y="558"/>
                </a:lnTo>
                <a:lnTo>
                  <a:pt x="648" y="562"/>
                </a:lnTo>
                <a:lnTo>
                  <a:pt x="650" y="565"/>
                </a:lnTo>
                <a:lnTo>
                  <a:pt x="651" y="569"/>
                </a:lnTo>
                <a:lnTo>
                  <a:pt x="653" y="573"/>
                </a:lnTo>
                <a:lnTo>
                  <a:pt x="654" y="576"/>
                </a:lnTo>
                <a:lnTo>
                  <a:pt x="656" y="580"/>
                </a:lnTo>
                <a:lnTo>
                  <a:pt x="657" y="584"/>
                </a:lnTo>
                <a:lnTo>
                  <a:pt x="659" y="587"/>
                </a:lnTo>
                <a:lnTo>
                  <a:pt x="661" y="590"/>
                </a:lnTo>
                <a:lnTo>
                  <a:pt x="662" y="594"/>
                </a:lnTo>
                <a:lnTo>
                  <a:pt x="664" y="597"/>
                </a:lnTo>
                <a:lnTo>
                  <a:pt x="665" y="601"/>
                </a:lnTo>
                <a:lnTo>
                  <a:pt x="667" y="604"/>
                </a:lnTo>
                <a:lnTo>
                  <a:pt x="668" y="607"/>
                </a:lnTo>
                <a:lnTo>
                  <a:pt x="670" y="610"/>
                </a:lnTo>
                <a:lnTo>
                  <a:pt x="672" y="614"/>
                </a:lnTo>
                <a:lnTo>
                  <a:pt x="673" y="617"/>
                </a:lnTo>
                <a:lnTo>
                  <a:pt x="675" y="620"/>
                </a:lnTo>
                <a:lnTo>
                  <a:pt x="676" y="623"/>
                </a:lnTo>
                <a:lnTo>
                  <a:pt x="678" y="626"/>
                </a:lnTo>
                <a:lnTo>
                  <a:pt x="679" y="629"/>
                </a:lnTo>
                <a:lnTo>
                  <a:pt x="681" y="632"/>
                </a:lnTo>
                <a:lnTo>
                  <a:pt x="682" y="635"/>
                </a:lnTo>
                <a:lnTo>
                  <a:pt x="684" y="638"/>
                </a:lnTo>
                <a:lnTo>
                  <a:pt x="685" y="641"/>
                </a:lnTo>
                <a:lnTo>
                  <a:pt x="687" y="643"/>
                </a:lnTo>
                <a:lnTo>
                  <a:pt x="688" y="646"/>
                </a:lnTo>
                <a:lnTo>
                  <a:pt x="690" y="649"/>
                </a:lnTo>
                <a:lnTo>
                  <a:pt x="691" y="652"/>
                </a:lnTo>
                <a:lnTo>
                  <a:pt x="693" y="654"/>
                </a:lnTo>
                <a:lnTo>
                  <a:pt x="695" y="657"/>
                </a:lnTo>
                <a:lnTo>
                  <a:pt x="696" y="660"/>
                </a:lnTo>
                <a:lnTo>
                  <a:pt x="698" y="662"/>
                </a:lnTo>
                <a:lnTo>
                  <a:pt x="699" y="665"/>
                </a:lnTo>
                <a:lnTo>
                  <a:pt x="701" y="668"/>
                </a:lnTo>
                <a:lnTo>
                  <a:pt x="702" y="670"/>
                </a:lnTo>
                <a:lnTo>
                  <a:pt x="704" y="672"/>
                </a:lnTo>
                <a:lnTo>
                  <a:pt x="706" y="675"/>
                </a:lnTo>
                <a:lnTo>
                  <a:pt x="707" y="677"/>
                </a:lnTo>
                <a:lnTo>
                  <a:pt x="708" y="680"/>
                </a:lnTo>
                <a:lnTo>
                  <a:pt x="710" y="682"/>
                </a:lnTo>
                <a:lnTo>
                  <a:pt x="711" y="684"/>
                </a:lnTo>
                <a:lnTo>
                  <a:pt x="713" y="687"/>
                </a:lnTo>
                <a:lnTo>
                  <a:pt x="714" y="689"/>
                </a:lnTo>
                <a:lnTo>
                  <a:pt x="716" y="691"/>
                </a:lnTo>
                <a:lnTo>
                  <a:pt x="717" y="694"/>
                </a:lnTo>
                <a:lnTo>
                  <a:pt x="719" y="696"/>
                </a:lnTo>
                <a:lnTo>
                  <a:pt x="721" y="698"/>
                </a:lnTo>
                <a:lnTo>
                  <a:pt x="722" y="700"/>
                </a:lnTo>
                <a:lnTo>
                  <a:pt x="724" y="702"/>
                </a:lnTo>
                <a:lnTo>
                  <a:pt x="725" y="704"/>
                </a:lnTo>
                <a:lnTo>
                  <a:pt x="727" y="706"/>
                </a:lnTo>
                <a:lnTo>
                  <a:pt x="728" y="708"/>
                </a:lnTo>
                <a:lnTo>
                  <a:pt x="730" y="710"/>
                </a:lnTo>
                <a:lnTo>
                  <a:pt x="732" y="712"/>
                </a:lnTo>
                <a:lnTo>
                  <a:pt x="733" y="714"/>
                </a:lnTo>
                <a:lnTo>
                  <a:pt x="735" y="716"/>
                </a:lnTo>
                <a:lnTo>
                  <a:pt x="736" y="719"/>
                </a:lnTo>
                <a:lnTo>
                  <a:pt x="738" y="721"/>
                </a:lnTo>
                <a:lnTo>
                  <a:pt x="739" y="722"/>
                </a:lnTo>
                <a:lnTo>
                  <a:pt x="741" y="724"/>
                </a:lnTo>
                <a:lnTo>
                  <a:pt x="742" y="726"/>
                </a:lnTo>
                <a:lnTo>
                  <a:pt x="744" y="728"/>
                </a:lnTo>
                <a:lnTo>
                  <a:pt x="745" y="730"/>
                </a:lnTo>
                <a:lnTo>
                  <a:pt x="747" y="732"/>
                </a:lnTo>
                <a:lnTo>
                  <a:pt x="748" y="733"/>
                </a:lnTo>
                <a:lnTo>
                  <a:pt x="750" y="735"/>
                </a:lnTo>
                <a:lnTo>
                  <a:pt x="751" y="737"/>
                </a:lnTo>
                <a:lnTo>
                  <a:pt x="753" y="738"/>
                </a:lnTo>
                <a:lnTo>
                  <a:pt x="755" y="740"/>
                </a:lnTo>
                <a:lnTo>
                  <a:pt x="756" y="742"/>
                </a:lnTo>
                <a:lnTo>
                  <a:pt x="758" y="743"/>
                </a:lnTo>
                <a:lnTo>
                  <a:pt x="759" y="745"/>
                </a:lnTo>
                <a:lnTo>
                  <a:pt x="761" y="747"/>
                </a:lnTo>
                <a:lnTo>
                  <a:pt x="762" y="748"/>
                </a:lnTo>
                <a:lnTo>
                  <a:pt x="764" y="750"/>
                </a:lnTo>
                <a:lnTo>
                  <a:pt x="766" y="752"/>
                </a:lnTo>
                <a:lnTo>
                  <a:pt x="767" y="753"/>
                </a:lnTo>
                <a:lnTo>
                  <a:pt x="769" y="755"/>
                </a:lnTo>
                <a:lnTo>
                  <a:pt x="770" y="756"/>
                </a:lnTo>
                <a:lnTo>
                  <a:pt x="772" y="758"/>
                </a:lnTo>
                <a:lnTo>
                  <a:pt x="773" y="759"/>
                </a:lnTo>
                <a:lnTo>
                  <a:pt x="775" y="761"/>
                </a:lnTo>
                <a:lnTo>
                  <a:pt x="776" y="762"/>
                </a:lnTo>
                <a:lnTo>
                  <a:pt x="778" y="763"/>
                </a:lnTo>
                <a:lnTo>
                  <a:pt x="779" y="765"/>
                </a:lnTo>
                <a:lnTo>
                  <a:pt x="781" y="766"/>
                </a:lnTo>
                <a:lnTo>
                  <a:pt x="782" y="768"/>
                </a:lnTo>
                <a:lnTo>
                  <a:pt x="784" y="769"/>
                </a:lnTo>
                <a:lnTo>
                  <a:pt x="785" y="770"/>
                </a:lnTo>
                <a:lnTo>
                  <a:pt x="787" y="772"/>
                </a:lnTo>
                <a:lnTo>
                  <a:pt x="788" y="773"/>
                </a:lnTo>
                <a:lnTo>
                  <a:pt x="790" y="774"/>
                </a:lnTo>
                <a:lnTo>
                  <a:pt x="792" y="776"/>
                </a:lnTo>
                <a:lnTo>
                  <a:pt x="793" y="777"/>
                </a:lnTo>
                <a:lnTo>
                  <a:pt x="795" y="778"/>
                </a:lnTo>
                <a:lnTo>
                  <a:pt x="796" y="780"/>
                </a:lnTo>
                <a:lnTo>
                  <a:pt x="798" y="781"/>
                </a:lnTo>
                <a:lnTo>
                  <a:pt x="799" y="782"/>
                </a:lnTo>
                <a:lnTo>
                  <a:pt x="801" y="783"/>
                </a:lnTo>
                <a:lnTo>
                  <a:pt x="802" y="785"/>
                </a:lnTo>
                <a:lnTo>
                  <a:pt x="804" y="786"/>
                </a:lnTo>
                <a:lnTo>
                  <a:pt x="805" y="787"/>
                </a:lnTo>
                <a:lnTo>
                  <a:pt x="807" y="788"/>
                </a:lnTo>
                <a:lnTo>
                  <a:pt x="808" y="789"/>
                </a:lnTo>
                <a:lnTo>
                  <a:pt x="810" y="790"/>
                </a:lnTo>
                <a:lnTo>
                  <a:pt x="811" y="792"/>
                </a:lnTo>
                <a:lnTo>
                  <a:pt x="813" y="793"/>
                </a:lnTo>
                <a:lnTo>
                  <a:pt x="815" y="794"/>
                </a:lnTo>
                <a:lnTo>
                  <a:pt x="816" y="795"/>
                </a:lnTo>
                <a:lnTo>
                  <a:pt x="818" y="796"/>
                </a:lnTo>
                <a:lnTo>
                  <a:pt x="819" y="797"/>
                </a:lnTo>
                <a:lnTo>
                  <a:pt x="821" y="798"/>
                </a:lnTo>
                <a:lnTo>
                  <a:pt x="822" y="799"/>
                </a:lnTo>
                <a:lnTo>
                  <a:pt x="824" y="800"/>
                </a:lnTo>
                <a:lnTo>
                  <a:pt x="826" y="801"/>
                </a:lnTo>
                <a:lnTo>
                  <a:pt x="827" y="802"/>
                </a:lnTo>
                <a:lnTo>
                  <a:pt x="829" y="803"/>
                </a:lnTo>
                <a:lnTo>
                  <a:pt x="830" y="804"/>
                </a:lnTo>
                <a:lnTo>
                  <a:pt x="832" y="805"/>
                </a:lnTo>
                <a:lnTo>
                  <a:pt x="833" y="806"/>
                </a:lnTo>
                <a:lnTo>
                  <a:pt x="835" y="807"/>
                </a:lnTo>
                <a:lnTo>
                  <a:pt x="836" y="808"/>
                </a:lnTo>
                <a:lnTo>
                  <a:pt x="838" y="809"/>
                </a:lnTo>
                <a:lnTo>
                  <a:pt x="839" y="810"/>
                </a:lnTo>
                <a:lnTo>
                  <a:pt x="841" y="811"/>
                </a:lnTo>
                <a:lnTo>
                  <a:pt x="842" y="812"/>
                </a:lnTo>
                <a:lnTo>
                  <a:pt x="844" y="813"/>
                </a:lnTo>
                <a:lnTo>
                  <a:pt x="845" y="814"/>
                </a:lnTo>
                <a:lnTo>
                  <a:pt x="847" y="815"/>
                </a:lnTo>
                <a:lnTo>
                  <a:pt x="848" y="816"/>
                </a:lnTo>
                <a:lnTo>
                  <a:pt x="850" y="816"/>
                </a:lnTo>
                <a:lnTo>
                  <a:pt x="852" y="818"/>
                </a:lnTo>
                <a:lnTo>
                  <a:pt x="853" y="818"/>
                </a:lnTo>
                <a:lnTo>
                  <a:pt x="855" y="819"/>
                </a:lnTo>
                <a:lnTo>
                  <a:pt x="856" y="820"/>
                </a:lnTo>
                <a:lnTo>
                  <a:pt x="858" y="821"/>
                </a:lnTo>
                <a:lnTo>
                  <a:pt x="859" y="822"/>
                </a:lnTo>
                <a:lnTo>
                  <a:pt x="861" y="823"/>
                </a:lnTo>
                <a:lnTo>
                  <a:pt x="862" y="823"/>
                </a:lnTo>
                <a:lnTo>
                  <a:pt x="864" y="824"/>
                </a:lnTo>
                <a:lnTo>
                  <a:pt x="865" y="825"/>
                </a:lnTo>
                <a:lnTo>
                  <a:pt x="867" y="826"/>
                </a:lnTo>
                <a:lnTo>
                  <a:pt x="868" y="827"/>
                </a:lnTo>
                <a:lnTo>
                  <a:pt x="870" y="827"/>
                </a:lnTo>
                <a:lnTo>
                  <a:pt x="871" y="828"/>
                </a:lnTo>
                <a:lnTo>
                  <a:pt x="873" y="829"/>
                </a:lnTo>
                <a:lnTo>
                  <a:pt x="875" y="829"/>
                </a:lnTo>
                <a:lnTo>
                  <a:pt x="876" y="830"/>
                </a:lnTo>
                <a:lnTo>
                  <a:pt x="878" y="831"/>
                </a:lnTo>
                <a:lnTo>
                  <a:pt x="879" y="832"/>
                </a:lnTo>
                <a:lnTo>
                  <a:pt x="881" y="833"/>
                </a:lnTo>
                <a:lnTo>
                  <a:pt x="882" y="834"/>
                </a:lnTo>
                <a:lnTo>
                  <a:pt x="884" y="834"/>
                </a:lnTo>
                <a:lnTo>
                  <a:pt x="886" y="835"/>
                </a:lnTo>
                <a:lnTo>
                  <a:pt x="887" y="836"/>
                </a:lnTo>
                <a:lnTo>
                  <a:pt x="889" y="836"/>
                </a:lnTo>
                <a:lnTo>
                  <a:pt x="890" y="837"/>
                </a:lnTo>
                <a:lnTo>
                  <a:pt x="892" y="838"/>
                </a:lnTo>
                <a:lnTo>
                  <a:pt x="893" y="838"/>
                </a:lnTo>
                <a:lnTo>
                  <a:pt x="895" y="839"/>
                </a:lnTo>
                <a:lnTo>
                  <a:pt x="896" y="840"/>
                </a:lnTo>
                <a:lnTo>
                  <a:pt x="898" y="840"/>
                </a:lnTo>
                <a:lnTo>
                  <a:pt x="899" y="841"/>
                </a:lnTo>
                <a:lnTo>
                  <a:pt x="901" y="842"/>
                </a:lnTo>
                <a:lnTo>
                  <a:pt x="902" y="842"/>
                </a:lnTo>
                <a:lnTo>
                  <a:pt x="904" y="843"/>
                </a:lnTo>
                <a:lnTo>
                  <a:pt x="905" y="843"/>
                </a:lnTo>
                <a:lnTo>
                  <a:pt x="907" y="844"/>
                </a:lnTo>
                <a:lnTo>
                  <a:pt x="908" y="845"/>
                </a:lnTo>
                <a:lnTo>
                  <a:pt x="910" y="845"/>
                </a:lnTo>
                <a:lnTo>
                  <a:pt x="912" y="846"/>
                </a:lnTo>
                <a:lnTo>
                  <a:pt x="913" y="847"/>
                </a:lnTo>
                <a:lnTo>
                  <a:pt x="915" y="847"/>
                </a:lnTo>
                <a:lnTo>
                  <a:pt x="916" y="848"/>
                </a:lnTo>
                <a:lnTo>
                  <a:pt x="918" y="848"/>
                </a:lnTo>
                <a:lnTo>
                  <a:pt x="920" y="849"/>
                </a:lnTo>
                <a:lnTo>
                  <a:pt x="921" y="849"/>
                </a:lnTo>
                <a:lnTo>
                  <a:pt x="923" y="850"/>
                </a:lnTo>
                <a:lnTo>
                  <a:pt x="924" y="851"/>
                </a:lnTo>
              </a:path>
            </a:pathLst>
          </a:custGeom>
          <a:noFill/>
          <a:ln w="12700" cap="rnd">
            <a:solidFill>
              <a:srgbClr val="CC00FF"/>
            </a:solidFill>
            <a:round/>
            <a:headEnd type="none" w="sm" len="sm"/>
            <a:tailEnd type="none" w="sm" len="sm"/>
          </a:ln>
        </p:spPr>
        <p:txBody>
          <a:bodyPr/>
          <a:lstStyle/>
          <a:p>
            <a:pPr algn="l">
              <a:spcBef>
                <a:spcPct val="0"/>
              </a:spcBef>
              <a:buClrTx/>
            </a:pPr>
            <a:endParaRPr lang="en-US" sz="1600" smtClean="0">
              <a:solidFill>
                <a:srgbClr val="000000"/>
              </a:solidFill>
              <a:latin typeface="Arial" charset="0"/>
            </a:endParaRPr>
          </a:p>
        </p:txBody>
      </p:sp>
      <p:sp>
        <p:nvSpPr>
          <p:cNvPr id="34820" name="Freeform 4"/>
          <p:cNvSpPr>
            <a:spLocks/>
          </p:cNvSpPr>
          <p:nvPr/>
        </p:nvSpPr>
        <p:spPr bwMode="auto">
          <a:xfrm rot="-2879041">
            <a:off x="2205038" y="3071812"/>
            <a:ext cx="871538" cy="544513"/>
          </a:xfrm>
          <a:custGeom>
            <a:avLst/>
            <a:gdLst>
              <a:gd name="T0" fmla="*/ 2147483647 w 1777"/>
              <a:gd name="T1" fmla="*/ 2147483647 h 808"/>
              <a:gd name="T2" fmla="*/ 2147483647 w 1777"/>
              <a:gd name="T3" fmla="*/ 2147483647 h 808"/>
              <a:gd name="T4" fmla="*/ 2147483647 w 1777"/>
              <a:gd name="T5" fmla="*/ 2147483647 h 808"/>
              <a:gd name="T6" fmla="*/ 2147483647 w 1777"/>
              <a:gd name="T7" fmla="*/ 2147483647 h 808"/>
              <a:gd name="T8" fmla="*/ 2147483647 w 1777"/>
              <a:gd name="T9" fmla="*/ 2147483647 h 808"/>
              <a:gd name="T10" fmla="*/ 2147483647 w 1777"/>
              <a:gd name="T11" fmla="*/ 2147483647 h 808"/>
              <a:gd name="T12" fmla="*/ 2147483647 w 1777"/>
              <a:gd name="T13" fmla="*/ 2147483647 h 808"/>
              <a:gd name="T14" fmla="*/ 2147483647 w 1777"/>
              <a:gd name="T15" fmla="*/ 2147483647 h 808"/>
              <a:gd name="T16" fmla="*/ 2147483647 w 1777"/>
              <a:gd name="T17" fmla="*/ 2147483647 h 808"/>
              <a:gd name="T18" fmla="*/ 2147483647 w 1777"/>
              <a:gd name="T19" fmla="*/ 2147483647 h 808"/>
              <a:gd name="T20" fmla="*/ 2147483647 w 1777"/>
              <a:gd name="T21" fmla="*/ 2147483647 h 808"/>
              <a:gd name="T22" fmla="*/ 2147483647 w 1777"/>
              <a:gd name="T23" fmla="*/ 2147483647 h 808"/>
              <a:gd name="T24" fmla="*/ 2147483647 w 1777"/>
              <a:gd name="T25" fmla="*/ 2147483647 h 808"/>
              <a:gd name="T26" fmla="*/ 2147483647 w 1777"/>
              <a:gd name="T27" fmla="*/ 2147483647 h 808"/>
              <a:gd name="T28" fmla="*/ 2147483647 w 1777"/>
              <a:gd name="T29" fmla="*/ 2147483647 h 808"/>
              <a:gd name="T30" fmla="*/ 2147483647 w 1777"/>
              <a:gd name="T31" fmla="*/ 2147483647 h 808"/>
              <a:gd name="T32" fmla="*/ 2147483647 w 1777"/>
              <a:gd name="T33" fmla="*/ 2147483647 h 808"/>
              <a:gd name="T34" fmla="*/ 2147483647 w 1777"/>
              <a:gd name="T35" fmla="*/ 2147483647 h 808"/>
              <a:gd name="T36" fmla="*/ 2147483647 w 1777"/>
              <a:gd name="T37" fmla="*/ 2147483647 h 808"/>
              <a:gd name="T38" fmla="*/ 2147483647 w 1777"/>
              <a:gd name="T39" fmla="*/ 2147483647 h 808"/>
              <a:gd name="T40" fmla="*/ 2147483647 w 1777"/>
              <a:gd name="T41" fmla="*/ 2147483647 h 808"/>
              <a:gd name="T42" fmla="*/ 2147483647 w 1777"/>
              <a:gd name="T43" fmla="*/ 2147483647 h 808"/>
              <a:gd name="T44" fmla="*/ 2147483647 w 1777"/>
              <a:gd name="T45" fmla="*/ 2147483647 h 808"/>
              <a:gd name="T46" fmla="*/ 2147483647 w 1777"/>
              <a:gd name="T47" fmla="*/ 2147483647 h 808"/>
              <a:gd name="T48" fmla="*/ 2147483647 w 1777"/>
              <a:gd name="T49" fmla="*/ 2147483647 h 808"/>
              <a:gd name="T50" fmla="*/ 2147483647 w 1777"/>
              <a:gd name="T51" fmla="*/ 2147483647 h 808"/>
              <a:gd name="T52" fmla="*/ 2147483647 w 1777"/>
              <a:gd name="T53" fmla="*/ 2147483647 h 808"/>
              <a:gd name="T54" fmla="*/ 2147483647 w 1777"/>
              <a:gd name="T55" fmla="*/ 2147483647 h 808"/>
              <a:gd name="T56" fmla="*/ 2147483647 w 1777"/>
              <a:gd name="T57" fmla="*/ 2147483647 h 808"/>
              <a:gd name="T58" fmla="*/ 2147483647 w 1777"/>
              <a:gd name="T59" fmla="*/ 2147483647 h 808"/>
              <a:gd name="T60" fmla="*/ 2147483647 w 1777"/>
              <a:gd name="T61" fmla="*/ 2147483647 h 808"/>
              <a:gd name="T62" fmla="*/ 2147483647 w 1777"/>
              <a:gd name="T63" fmla="*/ 2147483647 h 808"/>
              <a:gd name="T64" fmla="*/ 2147483647 w 1777"/>
              <a:gd name="T65" fmla="*/ 2147483647 h 808"/>
              <a:gd name="T66" fmla="*/ 2147483647 w 1777"/>
              <a:gd name="T67" fmla="*/ 2147483647 h 808"/>
              <a:gd name="T68" fmla="*/ 2147483647 w 1777"/>
              <a:gd name="T69" fmla="*/ 2147483647 h 808"/>
              <a:gd name="T70" fmla="*/ 2147483647 w 1777"/>
              <a:gd name="T71" fmla="*/ 2147483647 h 808"/>
              <a:gd name="T72" fmla="*/ 2147483647 w 1777"/>
              <a:gd name="T73" fmla="*/ 2147483647 h 808"/>
              <a:gd name="T74" fmla="*/ 2147483647 w 1777"/>
              <a:gd name="T75" fmla="*/ 2147483647 h 808"/>
              <a:gd name="T76" fmla="*/ 2147483647 w 1777"/>
              <a:gd name="T77" fmla="*/ 2147483647 h 808"/>
              <a:gd name="T78" fmla="*/ 2147483647 w 1777"/>
              <a:gd name="T79" fmla="*/ 2147483647 h 808"/>
              <a:gd name="T80" fmla="*/ 2147483647 w 1777"/>
              <a:gd name="T81" fmla="*/ 2147483647 h 808"/>
              <a:gd name="T82" fmla="*/ 2147483647 w 1777"/>
              <a:gd name="T83" fmla="*/ 2147483647 h 808"/>
              <a:gd name="T84" fmla="*/ 2147483647 w 1777"/>
              <a:gd name="T85" fmla="*/ 2147483647 h 808"/>
              <a:gd name="T86" fmla="*/ 2147483647 w 1777"/>
              <a:gd name="T87" fmla="*/ 2147483647 h 808"/>
              <a:gd name="T88" fmla="*/ 2147483647 w 1777"/>
              <a:gd name="T89" fmla="*/ 2147483647 h 808"/>
              <a:gd name="T90" fmla="*/ 2147483647 w 1777"/>
              <a:gd name="T91" fmla="*/ 2147483647 h 808"/>
              <a:gd name="T92" fmla="*/ 2147483647 w 1777"/>
              <a:gd name="T93" fmla="*/ 2147483647 h 808"/>
              <a:gd name="T94" fmla="*/ 2147483647 w 1777"/>
              <a:gd name="T95" fmla="*/ 2147483647 h 808"/>
              <a:gd name="T96" fmla="*/ 2147483647 w 1777"/>
              <a:gd name="T97" fmla="*/ 2147483647 h 808"/>
              <a:gd name="T98" fmla="*/ 2147483647 w 1777"/>
              <a:gd name="T99" fmla="*/ 2147483647 h 808"/>
              <a:gd name="T100" fmla="*/ 2147483647 w 1777"/>
              <a:gd name="T101" fmla="*/ 2147483647 h 808"/>
              <a:gd name="T102" fmla="*/ 2147483647 w 1777"/>
              <a:gd name="T103" fmla="*/ 2147483647 h 808"/>
              <a:gd name="T104" fmla="*/ 2147483647 w 1777"/>
              <a:gd name="T105" fmla="*/ 2147483647 h 808"/>
              <a:gd name="T106" fmla="*/ 2147483647 w 1777"/>
              <a:gd name="T107" fmla="*/ 2147483647 h 808"/>
              <a:gd name="T108" fmla="*/ 2147483647 w 1777"/>
              <a:gd name="T109" fmla="*/ 2147483647 h 808"/>
              <a:gd name="T110" fmla="*/ 2147483647 w 1777"/>
              <a:gd name="T111" fmla="*/ 2147483647 h 808"/>
              <a:gd name="T112" fmla="*/ 2147483647 w 1777"/>
              <a:gd name="T113" fmla="*/ 2147483647 h 808"/>
              <a:gd name="T114" fmla="*/ 2147483647 w 1777"/>
              <a:gd name="T115" fmla="*/ 2147483647 h 808"/>
              <a:gd name="T116" fmla="*/ 2147483647 w 1777"/>
              <a:gd name="T117" fmla="*/ 2147483647 h 808"/>
              <a:gd name="T118" fmla="*/ 2147483647 w 1777"/>
              <a:gd name="T119" fmla="*/ 2147483647 h 8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7"/>
              <a:gd name="T181" fmla="*/ 0 h 808"/>
              <a:gd name="T182" fmla="*/ 1777 w 1777"/>
              <a:gd name="T183" fmla="*/ 808 h 8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a:solidFill>
              <a:srgbClr val="CC00FF"/>
            </a:solidFill>
            <a:round/>
            <a:headEnd type="none" w="sm" len="sm"/>
            <a:tailEnd type="none" w="sm" len="sm"/>
          </a:ln>
        </p:spPr>
        <p:txBody>
          <a:bodyPr/>
          <a:lstStyle/>
          <a:p>
            <a:pPr algn="l">
              <a:spcBef>
                <a:spcPct val="0"/>
              </a:spcBef>
              <a:buClrTx/>
            </a:pPr>
            <a:endParaRPr lang="en-US" sz="1600" smtClean="0">
              <a:solidFill>
                <a:srgbClr val="000000"/>
              </a:solidFill>
              <a:latin typeface="Arial" charset="0"/>
            </a:endParaRPr>
          </a:p>
        </p:txBody>
      </p:sp>
      <p:sp>
        <p:nvSpPr>
          <p:cNvPr id="34821" name="Freeform 5"/>
          <p:cNvSpPr>
            <a:spLocks/>
          </p:cNvSpPr>
          <p:nvPr/>
        </p:nvSpPr>
        <p:spPr bwMode="auto">
          <a:xfrm rot="-2936044">
            <a:off x="3793332" y="3240881"/>
            <a:ext cx="38100" cy="261937"/>
          </a:xfrm>
          <a:custGeom>
            <a:avLst/>
            <a:gdLst>
              <a:gd name="T0" fmla="*/ 978902 w 925"/>
              <a:gd name="T1" fmla="*/ 2147483647 h 852"/>
              <a:gd name="T2" fmla="*/ 2096942 w 925"/>
              <a:gd name="T3" fmla="*/ 2147483647 h 852"/>
              <a:gd name="T4" fmla="*/ 3145413 w 925"/>
              <a:gd name="T5" fmla="*/ 2147483647 h 852"/>
              <a:gd name="T6" fmla="*/ 4192153 w 925"/>
              <a:gd name="T7" fmla="*/ 2147483647 h 852"/>
              <a:gd name="T8" fmla="*/ 5310193 w 925"/>
              <a:gd name="T9" fmla="*/ 2147483647 h 852"/>
              <a:gd name="T10" fmla="*/ 6358664 w 925"/>
              <a:gd name="T11" fmla="*/ 2147483647 h 852"/>
              <a:gd name="T12" fmla="*/ 7407135 w 925"/>
              <a:gd name="T13" fmla="*/ 2147483647 h 852"/>
              <a:gd name="T14" fmla="*/ 8525174 w 925"/>
              <a:gd name="T15" fmla="*/ 2147483647 h 852"/>
              <a:gd name="T16" fmla="*/ 9573644 w 925"/>
              <a:gd name="T17" fmla="*/ 2147483647 h 852"/>
              <a:gd name="T18" fmla="*/ 10691642 w 925"/>
              <a:gd name="T19" fmla="*/ 2147483647 h 852"/>
              <a:gd name="T20" fmla="*/ 11740115 w 925"/>
              <a:gd name="T21" fmla="*/ 2147483647 h 852"/>
              <a:gd name="T22" fmla="*/ 12858155 w 925"/>
              <a:gd name="T23" fmla="*/ 2147483647 h 852"/>
              <a:gd name="T24" fmla="*/ 13906625 w 925"/>
              <a:gd name="T25" fmla="*/ 2147483647 h 852"/>
              <a:gd name="T26" fmla="*/ 14953407 w 925"/>
              <a:gd name="T27" fmla="*/ 2147483647 h 852"/>
              <a:gd name="T28" fmla="*/ 16073093 w 925"/>
              <a:gd name="T29" fmla="*/ 2147483647 h 852"/>
              <a:gd name="T30" fmla="*/ 17119875 w 925"/>
              <a:gd name="T31" fmla="*/ 2147483647 h 852"/>
              <a:gd name="T32" fmla="*/ 18168346 w 925"/>
              <a:gd name="T33" fmla="*/ 2147483647 h 852"/>
              <a:gd name="T34" fmla="*/ 19286385 w 925"/>
              <a:gd name="T35" fmla="*/ 2147483647 h 852"/>
              <a:gd name="T36" fmla="*/ 20334855 w 925"/>
              <a:gd name="T37" fmla="*/ 2147483647 h 852"/>
              <a:gd name="T38" fmla="*/ 21452853 w 925"/>
              <a:gd name="T39" fmla="*/ 2147483647 h 852"/>
              <a:gd name="T40" fmla="*/ 22501329 w 925"/>
              <a:gd name="T41" fmla="*/ 2147483647 h 852"/>
              <a:gd name="T42" fmla="*/ 23619368 w 925"/>
              <a:gd name="T43" fmla="*/ 2147483647 h 852"/>
              <a:gd name="T44" fmla="*/ 24667838 w 925"/>
              <a:gd name="T45" fmla="*/ 2147483647 h 852"/>
              <a:gd name="T46" fmla="*/ 25716309 w 925"/>
              <a:gd name="T47" fmla="*/ 2147483647 h 852"/>
              <a:gd name="T48" fmla="*/ 26834307 w 925"/>
              <a:gd name="T49" fmla="*/ 2147483647 h 852"/>
              <a:gd name="T50" fmla="*/ 27881089 w 925"/>
              <a:gd name="T51" fmla="*/ 2147483647 h 852"/>
              <a:gd name="T52" fmla="*/ 28929559 w 925"/>
              <a:gd name="T53" fmla="*/ 2147483647 h 852"/>
              <a:gd name="T54" fmla="*/ 30047598 w 925"/>
              <a:gd name="T55" fmla="*/ 1162382304 h 852"/>
              <a:gd name="T56" fmla="*/ 31096069 w 925"/>
              <a:gd name="T57" fmla="*/ 319659968 h 852"/>
              <a:gd name="T58" fmla="*/ 32214067 w 925"/>
              <a:gd name="T59" fmla="*/ 0 h 852"/>
              <a:gd name="T60" fmla="*/ 33262537 w 925"/>
              <a:gd name="T61" fmla="*/ 232514291 h 852"/>
              <a:gd name="T62" fmla="*/ 34311008 w 925"/>
              <a:gd name="T63" fmla="*/ 958884983 h 852"/>
              <a:gd name="T64" fmla="*/ 35429047 w 925"/>
              <a:gd name="T65" fmla="*/ 2121266673 h 852"/>
              <a:gd name="T66" fmla="*/ 36477517 w 925"/>
              <a:gd name="T67" fmla="*/ 2147483647 h 852"/>
              <a:gd name="T68" fmla="*/ 37525988 w 925"/>
              <a:gd name="T69" fmla="*/ 2147483647 h 852"/>
              <a:gd name="T70" fmla="*/ 38643986 w 925"/>
              <a:gd name="T71" fmla="*/ 2147483647 h 852"/>
              <a:gd name="T72" fmla="*/ 39690767 w 925"/>
              <a:gd name="T73" fmla="*/ 2147483647 h 852"/>
              <a:gd name="T74" fmla="*/ 40808807 w 925"/>
              <a:gd name="T75" fmla="*/ 2147483647 h 852"/>
              <a:gd name="T76" fmla="*/ 41857277 w 925"/>
              <a:gd name="T77" fmla="*/ 2147483647 h 852"/>
              <a:gd name="T78" fmla="*/ 42975275 w 925"/>
              <a:gd name="T79" fmla="*/ 2147483647 h 852"/>
              <a:gd name="T80" fmla="*/ 44023756 w 925"/>
              <a:gd name="T81" fmla="*/ 2147483647 h 852"/>
              <a:gd name="T82" fmla="*/ 45072226 w 925"/>
              <a:gd name="T83" fmla="*/ 2147483647 h 852"/>
              <a:gd name="T84" fmla="*/ 46190265 w 925"/>
              <a:gd name="T85" fmla="*/ 2147483647 h 852"/>
              <a:gd name="T86" fmla="*/ 47238736 w 925"/>
              <a:gd name="T87" fmla="*/ 2147483647 h 852"/>
              <a:gd name="T88" fmla="*/ 48287206 w 925"/>
              <a:gd name="T89" fmla="*/ 2147483647 h 852"/>
              <a:gd name="T90" fmla="*/ 49405204 w 925"/>
              <a:gd name="T91" fmla="*/ 2147483647 h 852"/>
              <a:gd name="T92" fmla="*/ 50453675 w 925"/>
              <a:gd name="T93" fmla="*/ 2147483647 h 852"/>
              <a:gd name="T94" fmla="*/ 51571714 w 925"/>
              <a:gd name="T95" fmla="*/ 2147483647 h 852"/>
              <a:gd name="T96" fmla="*/ 52618496 w 925"/>
              <a:gd name="T97" fmla="*/ 2147483647 h 852"/>
              <a:gd name="T98" fmla="*/ 53736494 w 925"/>
              <a:gd name="T99" fmla="*/ 2147483647 h 852"/>
              <a:gd name="T100" fmla="*/ 54784964 w 925"/>
              <a:gd name="T101" fmla="*/ 2147483647 h 852"/>
              <a:gd name="T102" fmla="*/ 55833476 w 925"/>
              <a:gd name="T103" fmla="*/ 2147483647 h 852"/>
              <a:gd name="T104" fmla="*/ 56951474 w 925"/>
              <a:gd name="T105" fmla="*/ 2147483647 h 852"/>
              <a:gd name="T106" fmla="*/ 57999944 w 925"/>
              <a:gd name="T107" fmla="*/ 2147483647 h 852"/>
              <a:gd name="T108" fmla="*/ 59048415 w 925"/>
              <a:gd name="T109" fmla="*/ 2147483647 h 852"/>
              <a:gd name="T110" fmla="*/ 60166454 w 925"/>
              <a:gd name="T111" fmla="*/ 2147483647 h 852"/>
              <a:gd name="T112" fmla="*/ 61214924 w 925"/>
              <a:gd name="T113" fmla="*/ 2147483647 h 852"/>
              <a:gd name="T114" fmla="*/ 62332922 w 925"/>
              <a:gd name="T115" fmla="*/ 2147483647 h 852"/>
              <a:gd name="T116" fmla="*/ 63381393 w 925"/>
              <a:gd name="T117" fmla="*/ 2147483647 h 852"/>
              <a:gd name="T118" fmla="*/ 64499432 w 925"/>
              <a:gd name="T119" fmla="*/ 2147483647 h 8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5"/>
              <a:gd name="T181" fmla="*/ 0 h 852"/>
              <a:gd name="T182" fmla="*/ 925 w 925"/>
              <a:gd name="T183" fmla="*/ 852 h 8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5" h="852">
                <a:moveTo>
                  <a:pt x="0" y="851"/>
                </a:moveTo>
                <a:lnTo>
                  <a:pt x="2" y="850"/>
                </a:lnTo>
                <a:lnTo>
                  <a:pt x="3" y="849"/>
                </a:lnTo>
                <a:lnTo>
                  <a:pt x="5" y="849"/>
                </a:lnTo>
                <a:lnTo>
                  <a:pt x="6" y="848"/>
                </a:lnTo>
                <a:lnTo>
                  <a:pt x="8" y="848"/>
                </a:lnTo>
                <a:lnTo>
                  <a:pt x="9" y="847"/>
                </a:lnTo>
                <a:lnTo>
                  <a:pt x="11" y="847"/>
                </a:lnTo>
                <a:lnTo>
                  <a:pt x="12" y="846"/>
                </a:lnTo>
                <a:lnTo>
                  <a:pt x="14" y="845"/>
                </a:lnTo>
                <a:lnTo>
                  <a:pt x="16" y="845"/>
                </a:lnTo>
                <a:lnTo>
                  <a:pt x="17" y="844"/>
                </a:lnTo>
                <a:lnTo>
                  <a:pt x="19" y="843"/>
                </a:lnTo>
                <a:lnTo>
                  <a:pt x="20" y="843"/>
                </a:lnTo>
                <a:lnTo>
                  <a:pt x="22" y="842"/>
                </a:lnTo>
                <a:lnTo>
                  <a:pt x="24" y="842"/>
                </a:lnTo>
                <a:lnTo>
                  <a:pt x="25" y="841"/>
                </a:lnTo>
                <a:lnTo>
                  <a:pt x="27" y="840"/>
                </a:lnTo>
                <a:lnTo>
                  <a:pt x="28" y="840"/>
                </a:lnTo>
                <a:lnTo>
                  <a:pt x="30" y="839"/>
                </a:lnTo>
                <a:lnTo>
                  <a:pt x="31" y="838"/>
                </a:lnTo>
                <a:lnTo>
                  <a:pt x="33" y="838"/>
                </a:lnTo>
                <a:lnTo>
                  <a:pt x="34" y="837"/>
                </a:lnTo>
                <a:lnTo>
                  <a:pt x="36" y="836"/>
                </a:lnTo>
                <a:lnTo>
                  <a:pt x="37" y="836"/>
                </a:lnTo>
                <a:lnTo>
                  <a:pt x="39" y="835"/>
                </a:lnTo>
                <a:lnTo>
                  <a:pt x="40" y="834"/>
                </a:lnTo>
                <a:lnTo>
                  <a:pt x="42" y="834"/>
                </a:lnTo>
                <a:lnTo>
                  <a:pt x="43" y="833"/>
                </a:lnTo>
                <a:lnTo>
                  <a:pt x="45" y="832"/>
                </a:lnTo>
                <a:lnTo>
                  <a:pt x="46" y="831"/>
                </a:lnTo>
                <a:lnTo>
                  <a:pt x="48" y="830"/>
                </a:lnTo>
                <a:lnTo>
                  <a:pt x="50" y="829"/>
                </a:lnTo>
                <a:lnTo>
                  <a:pt x="51" y="829"/>
                </a:lnTo>
                <a:lnTo>
                  <a:pt x="53" y="828"/>
                </a:lnTo>
                <a:lnTo>
                  <a:pt x="54" y="827"/>
                </a:lnTo>
                <a:lnTo>
                  <a:pt x="56" y="827"/>
                </a:lnTo>
                <a:lnTo>
                  <a:pt x="57" y="826"/>
                </a:lnTo>
                <a:lnTo>
                  <a:pt x="59" y="825"/>
                </a:lnTo>
                <a:lnTo>
                  <a:pt x="60" y="824"/>
                </a:lnTo>
                <a:lnTo>
                  <a:pt x="62" y="823"/>
                </a:lnTo>
                <a:lnTo>
                  <a:pt x="63" y="823"/>
                </a:lnTo>
                <a:lnTo>
                  <a:pt x="65" y="822"/>
                </a:lnTo>
                <a:lnTo>
                  <a:pt x="66" y="821"/>
                </a:lnTo>
                <a:lnTo>
                  <a:pt x="68" y="820"/>
                </a:lnTo>
                <a:lnTo>
                  <a:pt x="69" y="819"/>
                </a:lnTo>
                <a:lnTo>
                  <a:pt x="71" y="818"/>
                </a:lnTo>
                <a:lnTo>
                  <a:pt x="72" y="818"/>
                </a:lnTo>
                <a:lnTo>
                  <a:pt x="74" y="816"/>
                </a:lnTo>
                <a:lnTo>
                  <a:pt x="76" y="816"/>
                </a:lnTo>
                <a:lnTo>
                  <a:pt x="77" y="815"/>
                </a:lnTo>
                <a:lnTo>
                  <a:pt x="79" y="814"/>
                </a:lnTo>
                <a:lnTo>
                  <a:pt x="80" y="813"/>
                </a:lnTo>
                <a:lnTo>
                  <a:pt x="82" y="812"/>
                </a:lnTo>
                <a:lnTo>
                  <a:pt x="84" y="811"/>
                </a:lnTo>
                <a:lnTo>
                  <a:pt x="85" y="810"/>
                </a:lnTo>
                <a:lnTo>
                  <a:pt x="87" y="809"/>
                </a:lnTo>
                <a:lnTo>
                  <a:pt x="88" y="808"/>
                </a:lnTo>
                <a:lnTo>
                  <a:pt x="90" y="807"/>
                </a:lnTo>
                <a:lnTo>
                  <a:pt x="91" y="806"/>
                </a:lnTo>
                <a:lnTo>
                  <a:pt x="93" y="805"/>
                </a:lnTo>
                <a:lnTo>
                  <a:pt x="94" y="804"/>
                </a:lnTo>
                <a:lnTo>
                  <a:pt x="96" y="803"/>
                </a:lnTo>
                <a:lnTo>
                  <a:pt x="97" y="802"/>
                </a:lnTo>
                <a:lnTo>
                  <a:pt x="99" y="801"/>
                </a:lnTo>
                <a:lnTo>
                  <a:pt x="100" y="800"/>
                </a:lnTo>
                <a:lnTo>
                  <a:pt x="102" y="799"/>
                </a:lnTo>
                <a:lnTo>
                  <a:pt x="103" y="798"/>
                </a:lnTo>
                <a:lnTo>
                  <a:pt x="105" y="797"/>
                </a:lnTo>
                <a:lnTo>
                  <a:pt x="106" y="796"/>
                </a:lnTo>
                <a:lnTo>
                  <a:pt x="108" y="795"/>
                </a:lnTo>
                <a:lnTo>
                  <a:pt x="110" y="794"/>
                </a:lnTo>
                <a:lnTo>
                  <a:pt x="111" y="793"/>
                </a:lnTo>
                <a:lnTo>
                  <a:pt x="113" y="792"/>
                </a:lnTo>
                <a:lnTo>
                  <a:pt x="114" y="790"/>
                </a:lnTo>
                <a:lnTo>
                  <a:pt x="116" y="789"/>
                </a:lnTo>
                <a:lnTo>
                  <a:pt x="117" y="788"/>
                </a:lnTo>
                <a:lnTo>
                  <a:pt x="119" y="787"/>
                </a:lnTo>
                <a:lnTo>
                  <a:pt x="121" y="786"/>
                </a:lnTo>
                <a:lnTo>
                  <a:pt x="122" y="785"/>
                </a:lnTo>
                <a:lnTo>
                  <a:pt x="124" y="783"/>
                </a:lnTo>
                <a:lnTo>
                  <a:pt x="125" y="782"/>
                </a:lnTo>
                <a:lnTo>
                  <a:pt x="126" y="781"/>
                </a:lnTo>
                <a:lnTo>
                  <a:pt x="128" y="780"/>
                </a:lnTo>
                <a:lnTo>
                  <a:pt x="129" y="778"/>
                </a:lnTo>
                <a:lnTo>
                  <a:pt x="131" y="777"/>
                </a:lnTo>
                <a:lnTo>
                  <a:pt x="132" y="776"/>
                </a:lnTo>
                <a:lnTo>
                  <a:pt x="134" y="774"/>
                </a:lnTo>
                <a:lnTo>
                  <a:pt x="136" y="773"/>
                </a:lnTo>
                <a:lnTo>
                  <a:pt x="137" y="772"/>
                </a:lnTo>
                <a:lnTo>
                  <a:pt x="139" y="770"/>
                </a:lnTo>
                <a:lnTo>
                  <a:pt x="140" y="769"/>
                </a:lnTo>
                <a:lnTo>
                  <a:pt x="142" y="768"/>
                </a:lnTo>
                <a:lnTo>
                  <a:pt x="144" y="766"/>
                </a:lnTo>
                <a:lnTo>
                  <a:pt x="145" y="765"/>
                </a:lnTo>
                <a:lnTo>
                  <a:pt x="147" y="763"/>
                </a:lnTo>
                <a:lnTo>
                  <a:pt x="148" y="762"/>
                </a:lnTo>
                <a:lnTo>
                  <a:pt x="150" y="761"/>
                </a:lnTo>
                <a:lnTo>
                  <a:pt x="151" y="759"/>
                </a:lnTo>
                <a:lnTo>
                  <a:pt x="153" y="758"/>
                </a:lnTo>
                <a:lnTo>
                  <a:pt x="154" y="756"/>
                </a:lnTo>
                <a:lnTo>
                  <a:pt x="156" y="755"/>
                </a:lnTo>
                <a:lnTo>
                  <a:pt x="157" y="753"/>
                </a:lnTo>
                <a:lnTo>
                  <a:pt x="159" y="752"/>
                </a:lnTo>
                <a:lnTo>
                  <a:pt x="160" y="750"/>
                </a:lnTo>
                <a:lnTo>
                  <a:pt x="162" y="748"/>
                </a:lnTo>
                <a:lnTo>
                  <a:pt x="163" y="747"/>
                </a:lnTo>
                <a:lnTo>
                  <a:pt x="165" y="745"/>
                </a:lnTo>
                <a:lnTo>
                  <a:pt x="166" y="743"/>
                </a:lnTo>
                <a:lnTo>
                  <a:pt x="168" y="742"/>
                </a:lnTo>
                <a:lnTo>
                  <a:pt x="170" y="740"/>
                </a:lnTo>
                <a:lnTo>
                  <a:pt x="171" y="738"/>
                </a:lnTo>
                <a:lnTo>
                  <a:pt x="173" y="737"/>
                </a:lnTo>
                <a:lnTo>
                  <a:pt x="174" y="735"/>
                </a:lnTo>
                <a:lnTo>
                  <a:pt x="176" y="733"/>
                </a:lnTo>
                <a:lnTo>
                  <a:pt x="177" y="732"/>
                </a:lnTo>
                <a:lnTo>
                  <a:pt x="179" y="730"/>
                </a:lnTo>
                <a:lnTo>
                  <a:pt x="181" y="728"/>
                </a:lnTo>
                <a:lnTo>
                  <a:pt x="182" y="726"/>
                </a:lnTo>
                <a:lnTo>
                  <a:pt x="184" y="724"/>
                </a:lnTo>
                <a:lnTo>
                  <a:pt x="185" y="722"/>
                </a:lnTo>
                <a:lnTo>
                  <a:pt x="187" y="721"/>
                </a:lnTo>
                <a:lnTo>
                  <a:pt x="188" y="719"/>
                </a:lnTo>
                <a:lnTo>
                  <a:pt x="190" y="716"/>
                </a:lnTo>
                <a:lnTo>
                  <a:pt x="191" y="714"/>
                </a:lnTo>
                <a:lnTo>
                  <a:pt x="193" y="712"/>
                </a:lnTo>
                <a:lnTo>
                  <a:pt x="194" y="710"/>
                </a:lnTo>
                <a:lnTo>
                  <a:pt x="196" y="708"/>
                </a:lnTo>
                <a:lnTo>
                  <a:pt x="197" y="706"/>
                </a:lnTo>
                <a:lnTo>
                  <a:pt x="199" y="704"/>
                </a:lnTo>
                <a:lnTo>
                  <a:pt x="200" y="702"/>
                </a:lnTo>
                <a:lnTo>
                  <a:pt x="202" y="700"/>
                </a:lnTo>
                <a:lnTo>
                  <a:pt x="204" y="698"/>
                </a:lnTo>
                <a:lnTo>
                  <a:pt x="205" y="696"/>
                </a:lnTo>
                <a:lnTo>
                  <a:pt x="207" y="694"/>
                </a:lnTo>
                <a:lnTo>
                  <a:pt x="208" y="691"/>
                </a:lnTo>
                <a:lnTo>
                  <a:pt x="210" y="689"/>
                </a:lnTo>
                <a:lnTo>
                  <a:pt x="211" y="687"/>
                </a:lnTo>
                <a:lnTo>
                  <a:pt x="213" y="684"/>
                </a:lnTo>
                <a:lnTo>
                  <a:pt x="214" y="682"/>
                </a:lnTo>
                <a:lnTo>
                  <a:pt x="216" y="680"/>
                </a:lnTo>
                <a:lnTo>
                  <a:pt x="217" y="677"/>
                </a:lnTo>
                <a:lnTo>
                  <a:pt x="219" y="675"/>
                </a:lnTo>
                <a:lnTo>
                  <a:pt x="220" y="672"/>
                </a:lnTo>
                <a:lnTo>
                  <a:pt x="222" y="670"/>
                </a:lnTo>
                <a:lnTo>
                  <a:pt x="223" y="668"/>
                </a:lnTo>
                <a:lnTo>
                  <a:pt x="225" y="665"/>
                </a:lnTo>
                <a:lnTo>
                  <a:pt x="226" y="662"/>
                </a:lnTo>
                <a:lnTo>
                  <a:pt x="228" y="660"/>
                </a:lnTo>
                <a:lnTo>
                  <a:pt x="230" y="657"/>
                </a:lnTo>
                <a:lnTo>
                  <a:pt x="231" y="654"/>
                </a:lnTo>
                <a:lnTo>
                  <a:pt x="233" y="652"/>
                </a:lnTo>
                <a:lnTo>
                  <a:pt x="234" y="649"/>
                </a:lnTo>
                <a:lnTo>
                  <a:pt x="236" y="646"/>
                </a:lnTo>
                <a:lnTo>
                  <a:pt x="237" y="643"/>
                </a:lnTo>
                <a:lnTo>
                  <a:pt x="239" y="641"/>
                </a:lnTo>
                <a:lnTo>
                  <a:pt x="241" y="638"/>
                </a:lnTo>
                <a:lnTo>
                  <a:pt x="242" y="635"/>
                </a:lnTo>
                <a:lnTo>
                  <a:pt x="244" y="632"/>
                </a:lnTo>
                <a:lnTo>
                  <a:pt x="245" y="629"/>
                </a:lnTo>
                <a:lnTo>
                  <a:pt x="247" y="626"/>
                </a:lnTo>
                <a:lnTo>
                  <a:pt x="248" y="623"/>
                </a:lnTo>
                <a:lnTo>
                  <a:pt x="250" y="620"/>
                </a:lnTo>
                <a:lnTo>
                  <a:pt x="251" y="617"/>
                </a:lnTo>
                <a:lnTo>
                  <a:pt x="253" y="614"/>
                </a:lnTo>
                <a:lnTo>
                  <a:pt x="254" y="610"/>
                </a:lnTo>
                <a:lnTo>
                  <a:pt x="256" y="607"/>
                </a:lnTo>
                <a:lnTo>
                  <a:pt x="257" y="604"/>
                </a:lnTo>
                <a:lnTo>
                  <a:pt x="259" y="601"/>
                </a:lnTo>
                <a:lnTo>
                  <a:pt x="260" y="597"/>
                </a:lnTo>
                <a:lnTo>
                  <a:pt x="262" y="594"/>
                </a:lnTo>
                <a:lnTo>
                  <a:pt x="264" y="590"/>
                </a:lnTo>
                <a:lnTo>
                  <a:pt x="265" y="587"/>
                </a:lnTo>
                <a:lnTo>
                  <a:pt x="267" y="584"/>
                </a:lnTo>
                <a:lnTo>
                  <a:pt x="268" y="580"/>
                </a:lnTo>
                <a:lnTo>
                  <a:pt x="270" y="576"/>
                </a:lnTo>
                <a:lnTo>
                  <a:pt x="271" y="573"/>
                </a:lnTo>
                <a:lnTo>
                  <a:pt x="273" y="569"/>
                </a:lnTo>
                <a:lnTo>
                  <a:pt x="274" y="565"/>
                </a:lnTo>
                <a:lnTo>
                  <a:pt x="276" y="562"/>
                </a:lnTo>
                <a:lnTo>
                  <a:pt x="277" y="558"/>
                </a:lnTo>
                <a:lnTo>
                  <a:pt x="279" y="554"/>
                </a:lnTo>
                <a:lnTo>
                  <a:pt x="280" y="550"/>
                </a:lnTo>
                <a:lnTo>
                  <a:pt x="282" y="546"/>
                </a:lnTo>
                <a:lnTo>
                  <a:pt x="283" y="542"/>
                </a:lnTo>
                <a:lnTo>
                  <a:pt x="285" y="538"/>
                </a:lnTo>
                <a:lnTo>
                  <a:pt x="286" y="534"/>
                </a:lnTo>
                <a:lnTo>
                  <a:pt x="288" y="530"/>
                </a:lnTo>
                <a:lnTo>
                  <a:pt x="290" y="526"/>
                </a:lnTo>
                <a:lnTo>
                  <a:pt x="291" y="522"/>
                </a:lnTo>
                <a:lnTo>
                  <a:pt x="293" y="517"/>
                </a:lnTo>
                <a:lnTo>
                  <a:pt x="294" y="513"/>
                </a:lnTo>
                <a:lnTo>
                  <a:pt x="296" y="509"/>
                </a:lnTo>
                <a:lnTo>
                  <a:pt x="297" y="504"/>
                </a:lnTo>
                <a:lnTo>
                  <a:pt x="299" y="500"/>
                </a:lnTo>
                <a:lnTo>
                  <a:pt x="301" y="496"/>
                </a:lnTo>
                <a:lnTo>
                  <a:pt x="302" y="491"/>
                </a:lnTo>
                <a:lnTo>
                  <a:pt x="304" y="486"/>
                </a:lnTo>
                <a:lnTo>
                  <a:pt x="305" y="482"/>
                </a:lnTo>
                <a:lnTo>
                  <a:pt x="307" y="477"/>
                </a:lnTo>
                <a:lnTo>
                  <a:pt x="308" y="473"/>
                </a:lnTo>
                <a:lnTo>
                  <a:pt x="310" y="468"/>
                </a:lnTo>
                <a:lnTo>
                  <a:pt x="311" y="463"/>
                </a:lnTo>
                <a:lnTo>
                  <a:pt x="313" y="458"/>
                </a:lnTo>
                <a:lnTo>
                  <a:pt x="314" y="453"/>
                </a:lnTo>
                <a:lnTo>
                  <a:pt x="316" y="449"/>
                </a:lnTo>
                <a:lnTo>
                  <a:pt x="317" y="444"/>
                </a:lnTo>
                <a:lnTo>
                  <a:pt x="319" y="438"/>
                </a:lnTo>
                <a:lnTo>
                  <a:pt x="320" y="433"/>
                </a:lnTo>
                <a:lnTo>
                  <a:pt x="322" y="428"/>
                </a:lnTo>
                <a:lnTo>
                  <a:pt x="324" y="423"/>
                </a:lnTo>
                <a:lnTo>
                  <a:pt x="325" y="418"/>
                </a:lnTo>
                <a:lnTo>
                  <a:pt x="327" y="413"/>
                </a:lnTo>
                <a:lnTo>
                  <a:pt x="328" y="407"/>
                </a:lnTo>
                <a:lnTo>
                  <a:pt x="330" y="402"/>
                </a:lnTo>
                <a:lnTo>
                  <a:pt x="331" y="396"/>
                </a:lnTo>
                <a:lnTo>
                  <a:pt x="333" y="391"/>
                </a:lnTo>
                <a:lnTo>
                  <a:pt x="335" y="386"/>
                </a:lnTo>
                <a:lnTo>
                  <a:pt x="336" y="380"/>
                </a:lnTo>
                <a:lnTo>
                  <a:pt x="338" y="375"/>
                </a:lnTo>
                <a:lnTo>
                  <a:pt x="339" y="369"/>
                </a:lnTo>
                <a:lnTo>
                  <a:pt x="341" y="363"/>
                </a:lnTo>
                <a:lnTo>
                  <a:pt x="342" y="358"/>
                </a:lnTo>
                <a:lnTo>
                  <a:pt x="344" y="352"/>
                </a:lnTo>
                <a:lnTo>
                  <a:pt x="345" y="346"/>
                </a:lnTo>
                <a:lnTo>
                  <a:pt x="346" y="340"/>
                </a:lnTo>
                <a:lnTo>
                  <a:pt x="348" y="334"/>
                </a:lnTo>
                <a:lnTo>
                  <a:pt x="350" y="329"/>
                </a:lnTo>
                <a:lnTo>
                  <a:pt x="351" y="323"/>
                </a:lnTo>
                <a:lnTo>
                  <a:pt x="353" y="317"/>
                </a:lnTo>
                <a:lnTo>
                  <a:pt x="354" y="311"/>
                </a:lnTo>
                <a:lnTo>
                  <a:pt x="356" y="305"/>
                </a:lnTo>
                <a:lnTo>
                  <a:pt x="357" y="299"/>
                </a:lnTo>
                <a:lnTo>
                  <a:pt x="359" y="293"/>
                </a:lnTo>
                <a:lnTo>
                  <a:pt x="361" y="287"/>
                </a:lnTo>
                <a:lnTo>
                  <a:pt x="362" y="281"/>
                </a:lnTo>
                <a:lnTo>
                  <a:pt x="364" y="275"/>
                </a:lnTo>
                <a:lnTo>
                  <a:pt x="365" y="269"/>
                </a:lnTo>
                <a:lnTo>
                  <a:pt x="367" y="263"/>
                </a:lnTo>
                <a:lnTo>
                  <a:pt x="368" y="256"/>
                </a:lnTo>
                <a:lnTo>
                  <a:pt x="370" y="250"/>
                </a:lnTo>
                <a:lnTo>
                  <a:pt x="371" y="244"/>
                </a:lnTo>
                <a:lnTo>
                  <a:pt x="373" y="238"/>
                </a:lnTo>
                <a:lnTo>
                  <a:pt x="374" y="232"/>
                </a:lnTo>
                <a:lnTo>
                  <a:pt x="376" y="226"/>
                </a:lnTo>
                <a:lnTo>
                  <a:pt x="377" y="220"/>
                </a:lnTo>
                <a:lnTo>
                  <a:pt x="379" y="214"/>
                </a:lnTo>
                <a:lnTo>
                  <a:pt x="380" y="208"/>
                </a:lnTo>
                <a:lnTo>
                  <a:pt x="382" y="201"/>
                </a:lnTo>
                <a:lnTo>
                  <a:pt x="384" y="195"/>
                </a:lnTo>
                <a:lnTo>
                  <a:pt x="385" y="189"/>
                </a:lnTo>
                <a:lnTo>
                  <a:pt x="387" y="183"/>
                </a:lnTo>
                <a:lnTo>
                  <a:pt x="388" y="177"/>
                </a:lnTo>
                <a:lnTo>
                  <a:pt x="390" y="171"/>
                </a:lnTo>
                <a:lnTo>
                  <a:pt x="391" y="165"/>
                </a:lnTo>
                <a:lnTo>
                  <a:pt x="393" y="159"/>
                </a:lnTo>
                <a:lnTo>
                  <a:pt x="395" y="153"/>
                </a:lnTo>
                <a:lnTo>
                  <a:pt x="396" y="148"/>
                </a:lnTo>
                <a:lnTo>
                  <a:pt x="398" y="142"/>
                </a:lnTo>
                <a:lnTo>
                  <a:pt x="399" y="136"/>
                </a:lnTo>
                <a:lnTo>
                  <a:pt x="401" y="130"/>
                </a:lnTo>
                <a:lnTo>
                  <a:pt x="402" y="125"/>
                </a:lnTo>
                <a:lnTo>
                  <a:pt x="404" y="119"/>
                </a:lnTo>
                <a:lnTo>
                  <a:pt x="405" y="114"/>
                </a:lnTo>
                <a:lnTo>
                  <a:pt x="407" y="108"/>
                </a:lnTo>
                <a:lnTo>
                  <a:pt x="408" y="103"/>
                </a:lnTo>
                <a:lnTo>
                  <a:pt x="410" y="98"/>
                </a:lnTo>
                <a:lnTo>
                  <a:pt x="411" y="93"/>
                </a:lnTo>
                <a:lnTo>
                  <a:pt x="413" y="88"/>
                </a:lnTo>
                <a:lnTo>
                  <a:pt x="414" y="83"/>
                </a:lnTo>
                <a:lnTo>
                  <a:pt x="416" y="78"/>
                </a:lnTo>
                <a:lnTo>
                  <a:pt x="417" y="73"/>
                </a:lnTo>
                <a:lnTo>
                  <a:pt x="419" y="69"/>
                </a:lnTo>
                <a:lnTo>
                  <a:pt x="421" y="64"/>
                </a:lnTo>
                <a:lnTo>
                  <a:pt x="422" y="60"/>
                </a:lnTo>
                <a:lnTo>
                  <a:pt x="424" y="56"/>
                </a:lnTo>
                <a:lnTo>
                  <a:pt x="425" y="52"/>
                </a:lnTo>
                <a:lnTo>
                  <a:pt x="427" y="48"/>
                </a:lnTo>
                <a:lnTo>
                  <a:pt x="428" y="44"/>
                </a:lnTo>
                <a:lnTo>
                  <a:pt x="430" y="40"/>
                </a:lnTo>
                <a:lnTo>
                  <a:pt x="431" y="37"/>
                </a:lnTo>
                <a:lnTo>
                  <a:pt x="433" y="33"/>
                </a:lnTo>
                <a:lnTo>
                  <a:pt x="434" y="30"/>
                </a:lnTo>
                <a:lnTo>
                  <a:pt x="436" y="27"/>
                </a:lnTo>
                <a:lnTo>
                  <a:pt x="437" y="24"/>
                </a:lnTo>
                <a:lnTo>
                  <a:pt x="439" y="21"/>
                </a:lnTo>
                <a:lnTo>
                  <a:pt x="440" y="18"/>
                </a:lnTo>
                <a:lnTo>
                  <a:pt x="442" y="16"/>
                </a:lnTo>
                <a:lnTo>
                  <a:pt x="444" y="13"/>
                </a:lnTo>
                <a:lnTo>
                  <a:pt x="445" y="11"/>
                </a:lnTo>
                <a:lnTo>
                  <a:pt x="447" y="9"/>
                </a:lnTo>
                <a:lnTo>
                  <a:pt x="448" y="8"/>
                </a:lnTo>
                <a:lnTo>
                  <a:pt x="450" y="6"/>
                </a:lnTo>
                <a:lnTo>
                  <a:pt x="451" y="5"/>
                </a:lnTo>
                <a:lnTo>
                  <a:pt x="453" y="4"/>
                </a:lnTo>
                <a:lnTo>
                  <a:pt x="455" y="2"/>
                </a:lnTo>
                <a:lnTo>
                  <a:pt x="456" y="2"/>
                </a:lnTo>
                <a:lnTo>
                  <a:pt x="458" y="1"/>
                </a:lnTo>
                <a:lnTo>
                  <a:pt x="459" y="0"/>
                </a:lnTo>
                <a:lnTo>
                  <a:pt x="461" y="0"/>
                </a:lnTo>
                <a:lnTo>
                  <a:pt x="462" y="0"/>
                </a:lnTo>
                <a:lnTo>
                  <a:pt x="464" y="0"/>
                </a:lnTo>
                <a:lnTo>
                  <a:pt x="465" y="0"/>
                </a:lnTo>
                <a:lnTo>
                  <a:pt x="467" y="1"/>
                </a:lnTo>
                <a:lnTo>
                  <a:pt x="468" y="2"/>
                </a:lnTo>
                <a:lnTo>
                  <a:pt x="470" y="2"/>
                </a:lnTo>
                <a:lnTo>
                  <a:pt x="471" y="4"/>
                </a:lnTo>
                <a:lnTo>
                  <a:pt x="473" y="5"/>
                </a:lnTo>
                <a:lnTo>
                  <a:pt x="474" y="6"/>
                </a:lnTo>
                <a:lnTo>
                  <a:pt x="476" y="8"/>
                </a:lnTo>
                <a:lnTo>
                  <a:pt x="477" y="9"/>
                </a:lnTo>
                <a:lnTo>
                  <a:pt x="479" y="11"/>
                </a:lnTo>
                <a:lnTo>
                  <a:pt x="481" y="13"/>
                </a:lnTo>
                <a:lnTo>
                  <a:pt x="482" y="16"/>
                </a:lnTo>
                <a:lnTo>
                  <a:pt x="484" y="18"/>
                </a:lnTo>
                <a:lnTo>
                  <a:pt x="485" y="21"/>
                </a:lnTo>
                <a:lnTo>
                  <a:pt x="487" y="24"/>
                </a:lnTo>
                <a:lnTo>
                  <a:pt x="488" y="27"/>
                </a:lnTo>
                <a:lnTo>
                  <a:pt x="490" y="30"/>
                </a:lnTo>
                <a:lnTo>
                  <a:pt x="491" y="33"/>
                </a:lnTo>
                <a:lnTo>
                  <a:pt x="493" y="37"/>
                </a:lnTo>
                <a:lnTo>
                  <a:pt x="494" y="40"/>
                </a:lnTo>
                <a:lnTo>
                  <a:pt x="496" y="44"/>
                </a:lnTo>
                <a:lnTo>
                  <a:pt x="497" y="48"/>
                </a:lnTo>
                <a:lnTo>
                  <a:pt x="499" y="52"/>
                </a:lnTo>
                <a:lnTo>
                  <a:pt x="500" y="56"/>
                </a:lnTo>
                <a:lnTo>
                  <a:pt x="502" y="60"/>
                </a:lnTo>
                <a:lnTo>
                  <a:pt x="503" y="64"/>
                </a:lnTo>
                <a:lnTo>
                  <a:pt x="505" y="69"/>
                </a:lnTo>
                <a:lnTo>
                  <a:pt x="507" y="73"/>
                </a:lnTo>
                <a:lnTo>
                  <a:pt x="508" y="78"/>
                </a:lnTo>
                <a:lnTo>
                  <a:pt x="510" y="83"/>
                </a:lnTo>
                <a:lnTo>
                  <a:pt x="511" y="88"/>
                </a:lnTo>
                <a:lnTo>
                  <a:pt x="513" y="93"/>
                </a:lnTo>
                <a:lnTo>
                  <a:pt x="515" y="98"/>
                </a:lnTo>
                <a:lnTo>
                  <a:pt x="516" y="103"/>
                </a:lnTo>
                <a:lnTo>
                  <a:pt x="518" y="108"/>
                </a:lnTo>
                <a:lnTo>
                  <a:pt x="519" y="114"/>
                </a:lnTo>
                <a:lnTo>
                  <a:pt x="521" y="119"/>
                </a:lnTo>
                <a:lnTo>
                  <a:pt x="522" y="125"/>
                </a:lnTo>
                <a:lnTo>
                  <a:pt x="524" y="130"/>
                </a:lnTo>
                <a:lnTo>
                  <a:pt x="525" y="136"/>
                </a:lnTo>
                <a:lnTo>
                  <a:pt x="527" y="142"/>
                </a:lnTo>
                <a:lnTo>
                  <a:pt x="528" y="148"/>
                </a:lnTo>
                <a:lnTo>
                  <a:pt x="530" y="153"/>
                </a:lnTo>
                <a:lnTo>
                  <a:pt x="531" y="159"/>
                </a:lnTo>
                <a:lnTo>
                  <a:pt x="533" y="165"/>
                </a:lnTo>
                <a:lnTo>
                  <a:pt x="534" y="171"/>
                </a:lnTo>
                <a:lnTo>
                  <a:pt x="536" y="177"/>
                </a:lnTo>
                <a:lnTo>
                  <a:pt x="537" y="183"/>
                </a:lnTo>
                <a:lnTo>
                  <a:pt x="539" y="189"/>
                </a:lnTo>
                <a:lnTo>
                  <a:pt x="541" y="195"/>
                </a:lnTo>
                <a:lnTo>
                  <a:pt x="542" y="201"/>
                </a:lnTo>
                <a:lnTo>
                  <a:pt x="544" y="208"/>
                </a:lnTo>
                <a:lnTo>
                  <a:pt x="545" y="214"/>
                </a:lnTo>
                <a:lnTo>
                  <a:pt x="547" y="220"/>
                </a:lnTo>
                <a:lnTo>
                  <a:pt x="548" y="226"/>
                </a:lnTo>
                <a:lnTo>
                  <a:pt x="550" y="232"/>
                </a:lnTo>
                <a:lnTo>
                  <a:pt x="552" y="238"/>
                </a:lnTo>
                <a:lnTo>
                  <a:pt x="553" y="244"/>
                </a:lnTo>
                <a:lnTo>
                  <a:pt x="555" y="250"/>
                </a:lnTo>
                <a:lnTo>
                  <a:pt x="556" y="256"/>
                </a:lnTo>
                <a:lnTo>
                  <a:pt x="558" y="263"/>
                </a:lnTo>
                <a:lnTo>
                  <a:pt x="559" y="269"/>
                </a:lnTo>
                <a:lnTo>
                  <a:pt x="561" y="275"/>
                </a:lnTo>
                <a:lnTo>
                  <a:pt x="562" y="281"/>
                </a:lnTo>
                <a:lnTo>
                  <a:pt x="563" y="287"/>
                </a:lnTo>
                <a:lnTo>
                  <a:pt x="565" y="293"/>
                </a:lnTo>
                <a:lnTo>
                  <a:pt x="567" y="299"/>
                </a:lnTo>
                <a:lnTo>
                  <a:pt x="568" y="305"/>
                </a:lnTo>
                <a:lnTo>
                  <a:pt x="570" y="311"/>
                </a:lnTo>
                <a:lnTo>
                  <a:pt x="571" y="317"/>
                </a:lnTo>
                <a:lnTo>
                  <a:pt x="573" y="323"/>
                </a:lnTo>
                <a:lnTo>
                  <a:pt x="575" y="329"/>
                </a:lnTo>
                <a:lnTo>
                  <a:pt x="576" y="334"/>
                </a:lnTo>
                <a:lnTo>
                  <a:pt x="578" y="340"/>
                </a:lnTo>
                <a:lnTo>
                  <a:pt x="579" y="346"/>
                </a:lnTo>
                <a:lnTo>
                  <a:pt x="581" y="352"/>
                </a:lnTo>
                <a:lnTo>
                  <a:pt x="582" y="358"/>
                </a:lnTo>
                <a:lnTo>
                  <a:pt x="584" y="363"/>
                </a:lnTo>
                <a:lnTo>
                  <a:pt x="585" y="369"/>
                </a:lnTo>
                <a:lnTo>
                  <a:pt x="587" y="375"/>
                </a:lnTo>
                <a:lnTo>
                  <a:pt x="588" y="380"/>
                </a:lnTo>
                <a:lnTo>
                  <a:pt x="590" y="386"/>
                </a:lnTo>
                <a:lnTo>
                  <a:pt x="591" y="391"/>
                </a:lnTo>
                <a:lnTo>
                  <a:pt x="593" y="396"/>
                </a:lnTo>
                <a:lnTo>
                  <a:pt x="594" y="402"/>
                </a:lnTo>
                <a:lnTo>
                  <a:pt x="596" y="407"/>
                </a:lnTo>
                <a:lnTo>
                  <a:pt x="597" y="413"/>
                </a:lnTo>
                <a:lnTo>
                  <a:pt x="599" y="418"/>
                </a:lnTo>
                <a:lnTo>
                  <a:pt x="601" y="423"/>
                </a:lnTo>
                <a:lnTo>
                  <a:pt x="602" y="428"/>
                </a:lnTo>
                <a:lnTo>
                  <a:pt x="604" y="433"/>
                </a:lnTo>
                <a:lnTo>
                  <a:pt x="605" y="438"/>
                </a:lnTo>
                <a:lnTo>
                  <a:pt x="607" y="444"/>
                </a:lnTo>
                <a:lnTo>
                  <a:pt x="608" y="449"/>
                </a:lnTo>
                <a:lnTo>
                  <a:pt x="610" y="453"/>
                </a:lnTo>
                <a:lnTo>
                  <a:pt x="612" y="458"/>
                </a:lnTo>
                <a:lnTo>
                  <a:pt x="613" y="463"/>
                </a:lnTo>
                <a:lnTo>
                  <a:pt x="615" y="468"/>
                </a:lnTo>
                <a:lnTo>
                  <a:pt x="616" y="473"/>
                </a:lnTo>
                <a:lnTo>
                  <a:pt x="618" y="477"/>
                </a:lnTo>
                <a:lnTo>
                  <a:pt x="619" y="482"/>
                </a:lnTo>
                <a:lnTo>
                  <a:pt x="621" y="486"/>
                </a:lnTo>
                <a:lnTo>
                  <a:pt x="622" y="491"/>
                </a:lnTo>
                <a:lnTo>
                  <a:pt x="624" y="496"/>
                </a:lnTo>
                <a:lnTo>
                  <a:pt x="625" y="500"/>
                </a:lnTo>
                <a:lnTo>
                  <a:pt x="627" y="504"/>
                </a:lnTo>
                <a:lnTo>
                  <a:pt x="628" y="509"/>
                </a:lnTo>
                <a:lnTo>
                  <a:pt x="630" y="513"/>
                </a:lnTo>
                <a:lnTo>
                  <a:pt x="631" y="517"/>
                </a:lnTo>
                <a:lnTo>
                  <a:pt x="633" y="522"/>
                </a:lnTo>
                <a:lnTo>
                  <a:pt x="635" y="526"/>
                </a:lnTo>
                <a:lnTo>
                  <a:pt x="636" y="530"/>
                </a:lnTo>
                <a:lnTo>
                  <a:pt x="638" y="534"/>
                </a:lnTo>
                <a:lnTo>
                  <a:pt x="639" y="538"/>
                </a:lnTo>
                <a:lnTo>
                  <a:pt x="641" y="542"/>
                </a:lnTo>
                <a:lnTo>
                  <a:pt x="642" y="546"/>
                </a:lnTo>
                <a:lnTo>
                  <a:pt x="644" y="550"/>
                </a:lnTo>
                <a:lnTo>
                  <a:pt x="645" y="554"/>
                </a:lnTo>
                <a:lnTo>
                  <a:pt x="647" y="558"/>
                </a:lnTo>
                <a:lnTo>
                  <a:pt x="648" y="562"/>
                </a:lnTo>
                <a:lnTo>
                  <a:pt x="650" y="565"/>
                </a:lnTo>
                <a:lnTo>
                  <a:pt x="651" y="569"/>
                </a:lnTo>
                <a:lnTo>
                  <a:pt x="653" y="573"/>
                </a:lnTo>
                <a:lnTo>
                  <a:pt x="654" y="576"/>
                </a:lnTo>
                <a:lnTo>
                  <a:pt x="656" y="580"/>
                </a:lnTo>
                <a:lnTo>
                  <a:pt x="657" y="584"/>
                </a:lnTo>
                <a:lnTo>
                  <a:pt x="659" y="587"/>
                </a:lnTo>
                <a:lnTo>
                  <a:pt x="661" y="590"/>
                </a:lnTo>
                <a:lnTo>
                  <a:pt x="662" y="594"/>
                </a:lnTo>
                <a:lnTo>
                  <a:pt x="664" y="597"/>
                </a:lnTo>
                <a:lnTo>
                  <a:pt x="665" y="601"/>
                </a:lnTo>
                <a:lnTo>
                  <a:pt x="667" y="604"/>
                </a:lnTo>
                <a:lnTo>
                  <a:pt x="668" y="607"/>
                </a:lnTo>
                <a:lnTo>
                  <a:pt x="670" y="610"/>
                </a:lnTo>
                <a:lnTo>
                  <a:pt x="672" y="614"/>
                </a:lnTo>
                <a:lnTo>
                  <a:pt x="673" y="617"/>
                </a:lnTo>
                <a:lnTo>
                  <a:pt x="675" y="620"/>
                </a:lnTo>
                <a:lnTo>
                  <a:pt x="676" y="623"/>
                </a:lnTo>
                <a:lnTo>
                  <a:pt x="678" y="626"/>
                </a:lnTo>
                <a:lnTo>
                  <a:pt x="679" y="629"/>
                </a:lnTo>
                <a:lnTo>
                  <a:pt x="681" y="632"/>
                </a:lnTo>
                <a:lnTo>
                  <a:pt x="682" y="635"/>
                </a:lnTo>
                <a:lnTo>
                  <a:pt x="684" y="638"/>
                </a:lnTo>
                <a:lnTo>
                  <a:pt x="685" y="641"/>
                </a:lnTo>
                <a:lnTo>
                  <a:pt x="687" y="643"/>
                </a:lnTo>
                <a:lnTo>
                  <a:pt x="688" y="646"/>
                </a:lnTo>
                <a:lnTo>
                  <a:pt x="690" y="649"/>
                </a:lnTo>
                <a:lnTo>
                  <a:pt x="691" y="652"/>
                </a:lnTo>
                <a:lnTo>
                  <a:pt x="693" y="654"/>
                </a:lnTo>
                <a:lnTo>
                  <a:pt x="695" y="657"/>
                </a:lnTo>
                <a:lnTo>
                  <a:pt x="696" y="660"/>
                </a:lnTo>
                <a:lnTo>
                  <a:pt x="698" y="662"/>
                </a:lnTo>
                <a:lnTo>
                  <a:pt x="699" y="665"/>
                </a:lnTo>
                <a:lnTo>
                  <a:pt x="701" y="668"/>
                </a:lnTo>
                <a:lnTo>
                  <a:pt x="702" y="670"/>
                </a:lnTo>
                <a:lnTo>
                  <a:pt x="704" y="672"/>
                </a:lnTo>
                <a:lnTo>
                  <a:pt x="706" y="675"/>
                </a:lnTo>
                <a:lnTo>
                  <a:pt x="707" y="677"/>
                </a:lnTo>
                <a:lnTo>
                  <a:pt x="708" y="680"/>
                </a:lnTo>
                <a:lnTo>
                  <a:pt x="710" y="682"/>
                </a:lnTo>
                <a:lnTo>
                  <a:pt x="711" y="684"/>
                </a:lnTo>
                <a:lnTo>
                  <a:pt x="713" y="687"/>
                </a:lnTo>
                <a:lnTo>
                  <a:pt x="714" y="689"/>
                </a:lnTo>
                <a:lnTo>
                  <a:pt x="716" y="691"/>
                </a:lnTo>
                <a:lnTo>
                  <a:pt x="717" y="694"/>
                </a:lnTo>
                <a:lnTo>
                  <a:pt x="719" y="696"/>
                </a:lnTo>
                <a:lnTo>
                  <a:pt x="721" y="698"/>
                </a:lnTo>
                <a:lnTo>
                  <a:pt x="722" y="700"/>
                </a:lnTo>
                <a:lnTo>
                  <a:pt x="724" y="702"/>
                </a:lnTo>
                <a:lnTo>
                  <a:pt x="725" y="704"/>
                </a:lnTo>
                <a:lnTo>
                  <a:pt x="727" y="706"/>
                </a:lnTo>
                <a:lnTo>
                  <a:pt x="728" y="708"/>
                </a:lnTo>
                <a:lnTo>
                  <a:pt x="730" y="710"/>
                </a:lnTo>
                <a:lnTo>
                  <a:pt x="732" y="712"/>
                </a:lnTo>
                <a:lnTo>
                  <a:pt x="733" y="714"/>
                </a:lnTo>
                <a:lnTo>
                  <a:pt x="735" y="716"/>
                </a:lnTo>
                <a:lnTo>
                  <a:pt x="736" y="719"/>
                </a:lnTo>
                <a:lnTo>
                  <a:pt x="738" y="721"/>
                </a:lnTo>
                <a:lnTo>
                  <a:pt x="739" y="722"/>
                </a:lnTo>
                <a:lnTo>
                  <a:pt x="741" y="724"/>
                </a:lnTo>
                <a:lnTo>
                  <a:pt x="742" y="726"/>
                </a:lnTo>
                <a:lnTo>
                  <a:pt x="744" y="728"/>
                </a:lnTo>
                <a:lnTo>
                  <a:pt x="745" y="730"/>
                </a:lnTo>
                <a:lnTo>
                  <a:pt x="747" y="732"/>
                </a:lnTo>
                <a:lnTo>
                  <a:pt x="748" y="733"/>
                </a:lnTo>
                <a:lnTo>
                  <a:pt x="750" y="735"/>
                </a:lnTo>
                <a:lnTo>
                  <a:pt x="751" y="737"/>
                </a:lnTo>
                <a:lnTo>
                  <a:pt x="753" y="738"/>
                </a:lnTo>
                <a:lnTo>
                  <a:pt x="755" y="740"/>
                </a:lnTo>
                <a:lnTo>
                  <a:pt x="756" y="742"/>
                </a:lnTo>
                <a:lnTo>
                  <a:pt x="758" y="743"/>
                </a:lnTo>
                <a:lnTo>
                  <a:pt x="759" y="745"/>
                </a:lnTo>
                <a:lnTo>
                  <a:pt x="761" y="747"/>
                </a:lnTo>
                <a:lnTo>
                  <a:pt x="762" y="748"/>
                </a:lnTo>
                <a:lnTo>
                  <a:pt x="764" y="750"/>
                </a:lnTo>
                <a:lnTo>
                  <a:pt x="766" y="752"/>
                </a:lnTo>
                <a:lnTo>
                  <a:pt x="767" y="753"/>
                </a:lnTo>
                <a:lnTo>
                  <a:pt x="769" y="755"/>
                </a:lnTo>
                <a:lnTo>
                  <a:pt x="770" y="756"/>
                </a:lnTo>
                <a:lnTo>
                  <a:pt x="772" y="758"/>
                </a:lnTo>
                <a:lnTo>
                  <a:pt x="773" y="759"/>
                </a:lnTo>
                <a:lnTo>
                  <a:pt x="775" y="761"/>
                </a:lnTo>
                <a:lnTo>
                  <a:pt x="776" y="762"/>
                </a:lnTo>
                <a:lnTo>
                  <a:pt x="778" y="763"/>
                </a:lnTo>
                <a:lnTo>
                  <a:pt x="779" y="765"/>
                </a:lnTo>
                <a:lnTo>
                  <a:pt x="781" y="766"/>
                </a:lnTo>
                <a:lnTo>
                  <a:pt x="782" y="768"/>
                </a:lnTo>
                <a:lnTo>
                  <a:pt x="784" y="769"/>
                </a:lnTo>
                <a:lnTo>
                  <a:pt x="785" y="770"/>
                </a:lnTo>
                <a:lnTo>
                  <a:pt x="787" y="772"/>
                </a:lnTo>
                <a:lnTo>
                  <a:pt x="788" y="773"/>
                </a:lnTo>
                <a:lnTo>
                  <a:pt x="790" y="774"/>
                </a:lnTo>
                <a:lnTo>
                  <a:pt x="792" y="776"/>
                </a:lnTo>
                <a:lnTo>
                  <a:pt x="793" y="777"/>
                </a:lnTo>
                <a:lnTo>
                  <a:pt x="795" y="778"/>
                </a:lnTo>
                <a:lnTo>
                  <a:pt x="796" y="780"/>
                </a:lnTo>
                <a:lnTo>
                  <a:pt x="798" y="781"/>
                </a:lnTo>
                <a:lnTo>
                  <a:pt x="799" y="782"/>
                </a:lnTo>
                <a:lnTo>
                  <a:pt x="801" y="783"/>
                </a:lnTo>
                <a:lnTo>
                  <a:pt x="802" y="785"/>
                </a:lnTo>
                <a:lnTo>
                  <a:pt x="804" y="786"/>
                </a:lnTo>
                <a:lnTo>
                  <a:pt x="805" y="787"/>
                </a:lnTo>
                <a:lnTo>
                  <a:pt x="807" y="788"/>
                </a:lnTo>
                <a:lnTo>
                  <a:pt x="808" y="789"/>
                </a:lnTo>
                <a:lnTo>
                  <a:pt x="810" y="790"/>
                </a:lnTo>
                <a:lnTo>
                  <a:pt x="811" y="792"/>
                </a:lnTo>
                <a:lnTo>
                  <a:pt x="813" y="793"/>
                </a:lnTo>
                <a:lnTo>
                  <a:pt x="815" y="794"/>
                </a:lnTo>
                <a:lnTo>
                  <a:pt x="816" y="795"/>
                </a:lnTo>
                <a:lnTo>
                  <a:pt x="818" y="796"/>
                </a:lnTo>
                <a:lnTo>
                  <a:pt x="819" y="797"/>
                </a:lnTo>
                <a:lnTo>
                  <a:pt x="821" y="798"/>
                </a:lnTo>
                <a:lnTo>
                  <a:pt x="822" y="799"/>
                </a:lnTo>
                <a:lnTo>
                  <a:pt x="824" y="800"/>
                </a:lnTo>
                <a:lnTo>
                  <a:pt x="826" y="801"/>
                </a:lnTo>
                <a:lnTo>
                  <a:pt x="827" y="802"/>
                </a:lnTo>
                <a:lnTo>
                  <a:pt x="829" y="803"/>
                </a:lnTo>
                <a:lnTo>
                  <a:pt x="830" y="804"/>
                </a:lnTo>
                <a:lnTo>
                  <a:pt x="832" y="805"/>
                </a:lnTo>
                <a:lnTo>
                  <a:pt x="833" y="806"/>
                </a:lnTo>
                <a:lnTo>
                  <a:pt x="835" y="807"/>
                </a:lnTo>
                <a:lnTo>
                  <a:pt x="836" y="808"/>
                </a:lnTo>
                <a:lnTo>
                  <a:pt x="838" y="809"/>
                </a:lnTo>
                <a:lnTo>
                  <a:pt x="839" y="810"/>
                </a:lnTo>
                <a:lnTo>
                  <a:pt x="841" y="811"/>
                </a:lnTo>
                <a:lnTo>
                  <a:pt x="842" y="812"/>
                </a:lnTo>
                <a:lnTo>
                  <a:pt x="844" y="813"/>
                </a:lnTo>
                <a:lnTo>
                  <a:pt x="845" y="814"/>
                </a:lnTo>
                <a:lnTo>
                  <a:pt x="847" y="815"/>
                </a:lnTo>
                <a:lnTo>
                  <a:pt x="848" y="816"/>
                </a:lnTo>
                <a:lnTo>
                  <a:pt x="850" y="816"/>
                </a:lnTo>
                <a:lnTo>
                  <a:pt x="852" y="818"/>
                </a:lnTo>
                <a:lnTo>
                  <a:pt x="853" y="818"/>
                </a:lnTo>
                <a:lnTo>
                  <a:pt x="855" y="819"/>
                </a:lnTo>
                <a:lnTo>
                  <a:pt x="856" y="820"/>
                </a:lnTo>
                <a:lnTo>
                  <a:pt x="858" y="821"/>
                </a:lnTo>
                <a:lnTo>
                  <a:pt x="859" y="822"/>
                </a:lnTo>
                <a:lnTo>
                  <a:pt x="861" y="823"/>
                </a:lnTo>
                <a:lnTo>
                  <a:pt x="862" y="823"/>
                </a:lnTo>
                <a:lnTo>
                  <a:pt x="864" y="824"/>
                </a:lnTo>
                <a:lnTo>
                  <a:pt x="865" y="825"/>
                </a:lnTo>
                <a:lnTo>
                  <a:pt x="867" y="826"/>
                </a:lnTo>
                <a:lnTo>
                  <a:pt x="868" y="827"/>
                </a:lnTo>
                <a:lnTo>
                  <a:pt x="870" y="827"/>
                </a:lnTo>
                <a:lnTo>
                  <a:pt x="871" y="828"/>
                </a:lnTo>
                <a:lnTo>
                  <a:pt x="873" y="829"/>
                </a:lnTo>
                <a:lnTo>
                  <a:pt x="875" y="829"/>
                </a:lnTo>
                <a:lnTo>
                  <a:pt x="876" y="830"/>
                </a:lnTo>
                <a:lnTo>
                  <a:pt x="878" y="831"/>
                </a:lnTo>
                <a:lnTo>
                  <a:pt x="879" y="832"/>
                </a:lnTo>
                <a:lnTo>
                  <a:pt x="881" y="833"/>
                </a:lnTo>
                <a:lnTo>
                  <a:pt x="882" y="834"/>
                </a:lnTo>
                <a:lnTo>
                  <a:pt x="884" y="834"/>
                </a:lnTo>
                <a:lnTo>
                  <a:pt x="886" y="835"/>
                </a:lnTo>
                <a:lnTo>
                  <a:pt x="887" y="836"/>
                </a:lnTo>
                <a:lnTo>
                  <a:pt x="889" y="836"/>
                </a:lnTo>
                <a:lnTo>
                  <a:pt x="890" y="837"/>
                </a:lnTo>
                <a:lnTo>
                  <a:pt x="892" y="838"/>
                </a:lnTo>
                <a:lnTo>
                  <a:pt x="893" y="838"/>
                </a:lnTo>
                <a:lnTo>
                  <a:pt x="895" y="839"/>
                </a:lnTo>
                <a:lnTo>
                  <a:pt x="896" y="840"/>
                </a:lnTo>
                <a:lnTo>
                  <a:pt x="898" y="840"/>
                </a:lnTo>
                <a:lnTo>
                  <a:pt x="899" y="841"/>
                </a:lnTo>
                <a:lnTo>
                  <a:pt x="901" y="842"/>
                </a:lnTo>
                <a:lnTo>
                  <a:pt x="902" y="842"/>
                </a:lnTo>
                <a:lnTo>
                  <a:pt x="904" y="843"/>
                </a:lnTo>
                <a:lnTo>
                  <a:pt x="905" y="843"/>
                </a:lnTo>
                <a:lnTo>
                  <a:pt x="907" y="844"/>
                </a:lnTo>
                <a:lnTo>
                  <a:pt x="908" y="845"/>
                </a:lnTo>
                <a:lnTo>
                  <a:pt x="910" y="845"/>
                </a:lnTo>
                <a:lnTo>
                  <a:pt x="912" y="846"/>
                </a:lnTo>
                <a:lnTo>
                  <a:pt x="913" y="847"/>
                </a:lnTo>
                <a:lnTo>
                  <a:pt x="915" y="847"/>
                </a:lnTo>
                <a:lnTo>
                  <a:pt x="916" y="848"/>
                </a:lnTo>
                <a:lnTo>
                  <a:pt x="918" y="848"/>
                </a:lnTo>
                <a:lnTo>
                  <a:pt x="920" y="849"/>
                </a:lnTo>
                <a:lnTo>
                  <a:pt x="921" y="849"/>
                </a:lnTo>
                <a:lnTo>
                  <a:pt x="923" y="850"/>
                </a:lnTo>
                <a:lnTo>
                  <a:pt x="924" y="851"/>
                </a:lnTo>
              </a:path>
            </a:pathLst>
          </a:custGeom>
          <a:noFill/>
          <a:ln w="12700" cap="rnd">
            <a:solidFill>
              <a:srgbClr val="FF0000"/>
            </a:solidFill>
            <a:round/>
            <a:headEnd type="none" w="sm" len="sm"/>
            <a:tailEnd type="none" w="sm" len="sm"/>
          </a:ln>
        </p:spPr>
        <p:txBody>
          <a:bodyPr/>
          <a:lstStyle/>
          <a:p>
            <a:pPr algn="l">
              <a:spcBef>
                <a:spcPct val="0"/>
              </a:spcBef>
              <a:buClrTx/>
            </a:pPr>
            <a:endParaRPr lang="en-US" sz="1600" smtClean="0">
              <a:solidFill>
                <a:srgbClr val="000000"/>
              </a:solidFill>
              <a:latin typeface="Arial" charset="0"/>
            </a:endParaRPr>
          </a:p>
        </p:txBody>
      </p:sp>
      <p:sp>
        <p:nvSpPr>
          <p:cNvPr id="34822" name="Freeform 6"/>
          <p:cNvSpPr>
            <a:spLocks/>
          </p:cNvSpPr>
          <p:nvPr/>
        </p:nvSpPr>
        <p:spPr bwMode="auto">
          <a:xfrm rot="-2936044">
            <a:off x="3165476" y="2865437"/>
            <a:ext cx="36512" cy="258763"/>
          </a:xfrm>
          <a:custGeom>
            <a:avLst/>
            <a:gdLst>
              <a:gd name="T0" fmla="*/ 861604 w 925"/>
              <a:gd name="T1" fmla="*/ 2147483647 h 852"/>
              <a:gd name="T2" fmla="*/ 1844744 w 925"/>
              <a:gd name="T3" fmla="*/ 2147483647 h 852"/>
              <a:gd name="T4" fmla="*/ 2767136 w 925"/>
              <a:gd name="T5" fmla="*/ 2147483647 h 852"/>
              <a:gd name="T6" fmla="*/ 3689528 w 925"/>
              <a:gd name="T7" fmla="*/ 2147483647 h 852"/>
              <a:gd name="T8" fmla="*/ 4674207 w 925"/>
              <a:gd name="T9" fmla="*/ 2147483647 h 852"/>
              <a:gd name="T10" fmla="*/ 5596600 w 925"/>
              <a:gd name="T11" fmla="*/ 2147483647 h 852"/>
              <a:gd name="T12" fmla="*/ 6518991 w 925"/>
              <a:gd name="T13" fmla="*/ 2147483647 h 852"/>
              <a:gd name="T14" fmla="*/ 7503670 w 925"/>
              <a:gd name="T15" fmla="*/ 2147483647 h 852"/>
              <a:gd name="T16" fmla="*/ 8426062 w 925"/>
              <a:gd name="T17" fmla="*/ 2147483647 h 852"/>
              <a:gd name="T18" fmla="*/ 9409202 w 925"/>
              <a:gd name="T19" fmla="*/ 2147483647 h 852"/>
              <a:gd name="T20" fmla="*/ 10331593 w 925"/>
              <a:gd name="T21" fmla="*/ 2147483647 h 852"/>
              <a:gd name="T22" fmla="*/ 11316275 w 925"/>
              <a:gd name="T23" fmla="*/ 2147483647 h 852"/>
              <a:gd name="T24" fmla="*/ 12238666 w 925"/>
              <a:gd name="T25" fmla="*/ 2147483647 h 852"/>
              <a:gd name="T26" fmla="*/ 13161058 w 925"/>
              <a:gd name="T27" fmla="*/ 2147483647 h 852"/>
              <a:gd name="T28" fmla="*/ 14145737 w 925"/>
              <a:gd name="T29" fmla="*/ 2147483647 h 852"/>
              <a:gd name="T30" fmla="*/ 15068128 w 925"/>
              <a:gd name="T31" fmla="*/ 2147483647 h 852"/>
              <a:gd name="T32" fmla="*/ 15990520 w 925"/>
              <a:gd name="T33" fmla="*/ 2147483647 h 852"/>
              <a:gd name="T34" fmla="*/ 16973660 w 925"/>
              <a:gd name="T35" fmla="*/ 2147483647 h 852"/>
              <a:gd name="T36" fmla="*/ 17896012 w 925"/>
              <a:gd name="T37" fmla="*/ 2147483647 h 852"/>
              <a:gd name="T38" fmla="*/ 18880730 w 925"/>
              <a:gd name="T39" fmla="*/ 2147483647 h 852"/>
              <a:gd name="T40" fmla="*/ 19803122 w 925"/>
              <a:gd name="T41" fmla="*/ 2147483647 h 852"/>
              <a:gd name="T42" fmla="*/ 20787806 w 925"/>
              <a:gd name="T43" fmla="*/ 2147483647 h 852"/>
              <a:gd name="T44" fmla="*/ 21710197 w 925"/>
              <a:gd name="T45" fmla="*/ 2147483647 h 852"/>
              <a:gd name="T46" fmla="*/ 22632589 w 925"/>
              <a:gd name="T47" fmla="*/ 2147483647 h 852"/>
              <a:gd name="T48" fmla="*/ 23615728 w 925"/>
              <a:gd name="T49" fmla="*/ 2147483647 h 852"/>
              <a:gd name="T50" fmla="*/ 24539659 w 925"/>
              <a:gd name="T51" fmla="*/ 2147483647 h 852"/>
              <a:gd name="T52" fmla="*/ 25462011 w 925"/>
              <a:gd name="T53" fmla="*/ 2147483647 h 852"/>
              <a:gd name="T54" fmla="*/ 26445191 w 925"/>
              <a:gd name="T55" fmla="*/ 1120546427 h 852"/>
              <a:gd name="T56" fmla="*/ 27367543 w 925"/>
              <a:gd name="T57" fmla="*/ 308177913 h 852"/>
              <a:gd name="T58" fmla="*/ 28352261 w 925"/>
              <a:gd name="T59" fmla="*/ 0 h 852"/>
              <a:gd name="T60" fmla="*/ 29274653 w 925"/>
              <a:gd name="T61" fmla="*/ 224146171 h 852"/>
              <a:gd name="T62" fmla="*/ 30197005 w 925"/>
              <a:gd name="T63" fmla="*/ 924534119 h 852"/>
              <a:gd name="T64" fmla="*/ 31181723 w 925"/>
              <a:gd name="T65" fmla="*/ 2045080546 h 852"/>
              <a:gd name="T66" fmla="*/ 32104115 w 925"/>
              <a:gd name="T67" fmla="*/ 2147483647 h 852"/>
              <a:gd name="T68" fmla="*/ 33026467 w 925"/>
              <a:gd name="T69" fmla="*/ 2147483647 h 852"/>
              <a:gd name="T70" fmla="*/ 34009607 w 925"/>
              <a:gd name="T71" fmla="*/ 2147483647 h 852"/>
              <a:gd name="T72" fmla="*/ 34931998 w 925"/>
              <a:gd name="T73" fmla="*/ 2147483647 h 852"/>
              <a:gd name="T74" fmla="*/ 35916717 w 925"/>
              <a:gd name="T75" fmla="*/ 2147483647 h 852"/>
              <a:gd name="T76" fmla="*/ 36839069 w 925"/>
              <a:gd name="T77" fmla="*/ 2147483647 h 852"/>
              <a:gd name="T78" fmla="*/ 37823787 w 925"/>
              <a:gd name="T79" fmla="*/ 2147483647 h 852"/>
              <a:gd name="T80" fmla="*/ 38746139 w 925"/>
              <a:gd name="T81" fmla="*/ 2147483647 h 852"/>
              <a:gd name="T82" fmla="*/ 39668531 w 925"/>
              <a:gd name="T83" fmla="*/ 2147483647 h 852"/>
              <a:gd name="T84" fmla="*/ 40651670 w 925"/>
              <a:gd name="T85" fmla="*/ 2147483647 h 852"/>
              <a:gd name="T86" fmla="*/ 41574072 w 925"/>
              <a:gd name="T87" fmla="*/ 2147483647 h 852"/>
              <a:gd name="T88" fmla="*/ 42496463 w 925"/>
              <a:gd name="T89" fmla="*/ 2147483647 h 852"/>
              <a:gd name="T90" fmla="*/ 43481143 w 925"/>
              <a:gd name="T91" fmla="*/ 2147483647 h 852"/>
              <a:gd name="T92" fmla="*/ 44403534 w 925"/>
              <a:gd name="T93" fmla="*/ 2147483647 h 852"/>
              <a:gd name="T94" fmla="*/ 45388213 w 925"/>
              <a:gd name="T95" fmla="*/ 2147483647 h 852"/>
              <a:gd name="T96" fmla="*/ 46310605 w 925"/>
              <a:gd name="T97" fmla="*/ 2147483647 h 852"/>
              <a:gd name="T98" fmla="*/ 47293744 w 925"/>
              <a:gd name="T99" fmla="*/ 2147483647 h 852"/>
              <a:gd name="T100" fmla="*/ 48216136 w 925"/>
              <a:gd name="T101" fmla="*/ 2147483647 h 852"/>
              <a:gd name="T102" fmla="*/ 49138527 w 925"/>
              <a:gd name="T103" fmla="*/ 2147483647 h 852"/>
              <a:gd name="T104" fmla="*/ 50123206 w 925"/>
              <a:gd name="T105" fmla="*/ 2147483647 h 852"/>
              <a:gd name="T106" fmla="*/ 51045598 w 925"/>
              <a:gd name="T107" fmla="*/ 2147483647 h 852"/>
              <a:gd name="T108" fmla="*/ 51967990 w 925"/>
              <a:gd name="T109" fmla="*/ 2147483647 h 852"/>
              <a:gd name="T110" fmla="*/ 52952669 w 925"/>
              <a:gd name="T111" fmla="*/ 2147483647 h 852"/>
              <a:gd name="T112" fmla="*/ 53875060 w 925"/>
              <a:gd name="T113" fmla="*/ 2147483647 h 852"/>
              <a:gd name="T114" fmla="*/ 54858200 w 925"/>
              <a:gd name="T115" fmla="*/ 2147483647 h 852"/>
              <a:gd name="T116" fmla="*/ 55780591 w 925"/>
              <a:gd name="T117" fmla="*/ 2147483647 h 852"/>
              <a:gd name="T118" fmla="*/ 56765270 w 925"/>
              <a:gd name="T119" fmla="*/ 2147483647 h 8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5"/>
              <a:gd name="T181" fmla="*/ 0 h 852"/>
              <a:gd name="T182" fmla="*/ 925 w 925"/>
              <a:gd name="T183" fmla="*/ 852 h 8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5" h="852">
                <a:moveTo>
                  <a:pt x="0" y="851"/>
                </a:moveTo>
                <a:lnTo>
                  <a:pt x="2" y="850"/>
                </a:lnTo>
                <a:lnTo>
                  <a:pt x="3" y="849"/>
                </a:lnTo>
                <a:lnTo>
                  <a:pt x="5" y="849"/>
                </a:lnTo>
                <a:lnTo>
                  <a:pt x="6" y="848"/>
                </a:lnTo>
                <a:lnTo>
                  <a:pt x="8" y="848"/>
                </a:lnTo>
                <a:lnTo>
                  <a:pt x="9" y="847"/>
                </a:lnTo>
                <a:lnTo>
                  <a:pt x="11" y="847"/>
                </a:lnTo>
                <a:lnTo>
                  <a:pt x="12" y="846"/>
                </a:lnTo>
                <a:lnTo>
                  <a:pt x="14" y="845"/>
                </a:lnTo>
                <a:lnTo>
                  <a:pt x="16" y="845"/>
                </a:lnTo>
                <a:lnTo>
                  <a:pt x="17" y="844"/>
                </a:lnTo>
                <a:lnTo>
                  <a:pt x="19" y="843"/>
                </a:lnTo>
                <a:lnTo>
                  <a:pt x="20" y="843"/>
                </a:lnTo>
                <a:lnTo>
                  <a:pt x="22" y="842"/>
                </a:lnTo>
                <a:lnTo>
                  <a:pt x="24" y="842"/>
                </a:lnTo>
                <a:lnTo>
                  <a:pt x="25" y="841"/>
                </a:lnTo>
                <a:lnTo>
                  <a:pt x="27" y="840"/>
                </a:lnTo>
                <a:lnTo>
                  <a:pt x="28" y="840"/>
                </a:lnTo>
                <a:lnTo>
                  <a:pt x="30" y="839"/>
                </a:lnTo>
                <a:lnTo>
                  <a:pt x="31" y="838"/>
                </a:lnTo>
                <a:lnTo>
                  <a:pt x="33" y="838"/>
                </a:lnTo>
                <a:lnTo>
                  <a:pt x="34" y="837"/>
                </a:lnTo>
                <a:lnTo>
                  <a:pt x="36" y="836"/>
                </a:lnTo>
                <a:lnTo>
                  <a:pt x="37" y="836"/>
                </a:lnTo>
                <a:lnTo>
                  <a:pt x="39" y="835"/>
                </a:lnTo>
                <a:lnTo>
                  <a:pt x="40" y="834"/>
                </a:lnTo>
                <a:lnTo>
                  <a:pt x="42" y="834"/>
                </a:lnTo>
                <a:lnTo>
                  <a:pt x="43" y="833"/>
                </a:lnTo>
                <a:lnTo>
                  <a:pt x="45" y="832"/>
                </a:lnTo>
                <a:lnTo>
                  <a:pt x="46" y="831"/>
                </a:lnTo>
                <a:lnTo>
                  <a:pt x="48" y="830"/>
                </a:lnTo>
                <a:lnTo>
                  <a:pt x="50" y="829"/>
                </a:lnTo>
                <a:lnTo>
                  <a:pt x="51" y="829"/>
                </a:lnTo>
                <a:lnTo>
                  <a:pt x="53" y="828"/>
                </a:lnTo>
                <a:lnTo>
                  <a:pt x="54" y="827"/>
                </a:lnTo>
                <a:lnTo>
                  <a:pt x="56" y="827"/>
                </a:lnTo>
                <a:lnTo>
                  <a:pt x="57" y="826"/>
                </a:lnTo>
                <a:lnTo>
                  <a:pt x="59" y="825"/>
                </a:lnTo>
                <a:lnTo>
                  <a:pt x="60" y="824"/>
                </a:lnTo>
                <a:lnTo>
                  <a:pt x="62" y="823"/>
                </a:lnTo>
                <a:lnTo>
                  <a:pt x="63" y="823"/>
                </a:lnTo>
                <a:lnTo>
                  <a:pt x="65" y="822"/>
                </a:lnTo>
                <a:lnTo>
                  <a:pt x="66" y="821"/>
                </a:lnTo>
                <a:lnTo>
                  <a:pt x="68" y="820"/>
                </a:lnTo>
                <a:lnTo>
                  <a:pt x="69" y="819"/>
                </a:lnTo>
                <a:lnTo>
                  <a:pt x="71" y="818"/>
                </a:lnTo>
                <a:lnTo>
                  <a:pt x="72" y="818"/>
                </a:lnTo>
                <a:lnTo>
                  <a:pt x="74" y="816"/>
                </a:lnTo>
                <a:lnTo>
                  <a:pt x="76" y="816"/>
                </a:lnTo>
                <a:lnTo>
                  <a:pt x="77" y="815"/>
                </a:lnTo>
                <a:lnTo>
                  <a:pt x="79" y="814"/>
                </a:lnTo>
                <a:lnTo>
                  <a:pt x="80" y="813"/>
                </a:lnTo>
                <a:lnTo>
                  <a:pt x="82" y="812"/>
                </a:lnTo>
                <a:lnTo>
                  <a:pt x="84" y="811"/>
                </a:lnTo>
                <a:lnTo>
                  <a:pt x="85" y="810"/>
                </a:lnTo>
                <a:lnTo>
                  <a:pt x="87" y="809"/>
                </a:lnTo>
                <a:lnTo>
                  <a:pt x="88" y="808"/>
                </a:lnTo>
                <a:lnTo>
                  <a:pt x="90" y="807"/>
                </a:lnTo>
                <a:lnTo>
                  <a:pt x="91" y="806"/>
                </a:lnTo>
                <a:lnTo>
                  <a:pt x="93" y="805"/>
                </a:lnTo>
                <a:lnTo>
                  <a:pt x="94" y="804"/>
                </a:lnTo>
                <a:lnTo>
                  <a:pt x="96" y="803"/>
                </a:lnTo>
                <a:lnTo>
                  <a:pt x="97" y="802"/>
                </a:lnTo>
                <a:lnTo>
                  <a:pt x="99" y="801"/>
                </a:lnTo>
                <a:lnTo>
                  <a:pt x="100" y="800"/>
                </a:lnTo>
                <a:lnTo>
                  <a:pt x="102" y="799"/>
                </a:lnTo>
                <a:lnTo>
                  <a:pt x="103" y="798"/>
                </a:lnTo>
                <a:lnTo>
                  <a:pt x="105" y="797"/>
                </a:lnTo>
                <a:lnTo>
                  <a:pt x="106" y="796"/>
                </a:lnTo>
                <a:lnTo>
                  <a:pt x="108" y="795"/>
                </a:lnTo>
                <a:lnTo>
                  <a:pt x="110" y="794"/>
                </a:lnTo>
                <a:lnTo>
                  <a:pt x="111" y="793"/>
                </a:lnTo>
                <a:lnTo>
                  <a:pt x="113" y="792"/>
                </a:lnTo>
                <a:lnTo>
                  <a:pt x="114" y="790"/>
                </a:lnTo>
                <a:lnTo>
                  <a:pt x="116" y="789"/>
                </a:lnTo>
                <a:lnTo>
                  <a:pt x="117" y="788"/>
                </a:lnTo>
                <a:lnTo>
                  <a:pt x="119" y="787"/>
                </a:lnTo>
                <a:lnTo>
                  <a:pt x="121" y="786"/>
                </a:lnTo>
                <a:lnTo>
                  <a:pt x="122" y="785"/>
                </a:lnTo>
                <a:lnTo>
                  <a:pt x="124" y="783"/>
                </a:lnTo>
                <a:lnTo>
                  <a:pt x="125" y="782"/>
                </a:lnTo>
                <a:lnTo>
                  <a:pt x="126" y="781"/>
                </a:lnTo>
                <a:lnTo>
                  <a:pt x="128" y="780"/>
                </a:lnTo>
                <a:lnTo>
                  <a:pt x="129" y="778"/>
                </a:lnTo>
                <a:lnTo>
                  <a:pt x="131" y="777"/>
                </a:lnTo>
                <a:lnTo>
                  <a:pt x="132" y="776"/>
                </a:lnTo>
                <a:lnTo>
                  <a:pt x="134" y="774"/>
                </a:lnTo>
                <a:lnTo>
                  <a:pt x="136" y="773"/>
                </a:lnTo>
                <a:lnTo>
                  <a:pt x="137" y="772"/>
                </a:lnTo>
                <a:lnTo>
                  <a:pt x="139" y="770"/>
                </a:lnTo>
                <a:lnTo>
                  <a:pt x="140" y="769"/>
                </a:lnTo>
                <a:lnTo>
                  <a:pt x="142" y="768"/>
                </a:lnTo>
                <a:lnTo>
                  <a:pt x="144" y="766"/>
                </a:lnTo>
                <a:lnTo>
                  <a:pt x="145" y="765"/>
                </a:lnTo>
                <a:lnTo>
                  <a:pt x="147" y="763"/>
                </a:lnTo>
                <a:lnTo>
                  <a:pt x="148" y="762"/>
                </a:lnTo>
                <a:lnTo>
                  <a:pt x="150" y="761"/>
                </a:lnTo>
                <a:lnTo>
                  <a:pt x="151" y="759"/>
                </a:lnTo>
                <a:lnTo>
                  <a:pt x="153" y="758"/>
                </a:lnTo>
                <a:lnTo>
                  <a:pt x="154" y="756"/>
                </a:lnTo>
                <a:lnTo>
                  <a:pt x="156" y="755"/>
                </a:lnTo>
                <a:lnTo>
                  <a:pt x="157" y="753"/>
                </a:lnTo>
                <a:lnTo>
                  <a:pt x="159" y="752"/>
                </a:lnTo>
                <a:lnTo>
                  <a:pt x="160" y="750"/>
                </a:lnTo>
                <a:lnTo>
                  <a:pt x="162" y="748"/>
                </a:lnTo>
                <a:lnTo>
                  <a:pt x="163" y="747"/>
                </a:lnTo>
                <a:lnTo>
                  <a:pt x="165" y="745"/>
                </a:lnTo>
                <a:lnTo>
                  <a:pt x="166" y="743"/>
                </a:lnTo>
                <a:lnTo>
                  <a:pt x="168" y="742"/>
                </a:lnTo>
                <a:lnTo>
                  <a:pt x="170" y="740"/>
                </a:lnTo>
                <a:lnTo>
                  <a:pt x="171" y="738"/>
                </a:lnTo>
                <a:lnTo>
                  <a:pt x="173" y="737"/>
                </a:lnTo>
                <a:lnTo>
                  <a:pt x="174" y="735"/>
                </a:lnTo>
                <a:lnTo>
                  <a:pt x="176" y="733"/>
                </a:lnTo>
                <a:lnTo>
                  <a:pt x="177" y="732"/>
                </a:lnTo>
                <a:lnTo>
                  <a:pt x="179" y="730"/>
                </a:lnTo>
                <a:lnTo>
                  <a:pt x="181" y="728"/>
                </a:lnTo>
                <a:lnTo>
                  <a:pt x="182" y="726"/>
                </a:lnTo>
                <a:lnTo>
                  <a:pt x="184" y="724"/>
                </a:lnTo>
                <a:lnTo>
                  <a:pt x="185" y="722"/>
                </a:lnTo>
                <a:lnTo>
                  <a:pt x="187" y="721"/>
                </a:lnTo>
                <a:lnTo>
                  <a:pt x="188" y="719"/>
                </a:lnTo>
                <a:lnTo>
                  <a:pt x="190" y="716"/>
                </a:lnTo>
                <a:lnTo>
                  <a:pt x="191" y="714"/>
                </a:lnTo>
                <a:lnTo>
                  <a:pt x="193" y="712"/>
                </a:lnTo>
                <a:lnTo>
                  <a:pt x="194" y="710"/>
                </a:lnTo>
                <a:lnTo>
                  <a:pt x="196" y="708"/>
                </a:lnTo>
                <a:lnTo>
                  <a:pt x="197" y="706"/>
                </a:lnTo>
                <a:lnTo>
                  <a:pt x="199" y="704"/>
                </a:lnTo>
                <a:lnTo>
                  <a:pt x="200" y="702"/>
                </a:lnTo>
                <a:lnTo>
                  <a:pt x="202" y="700"/>
                </a:lnTo>
                <a:lnTo>
                  <a:pt x="204" y="698"/>
                </a:lnTo>
                <a:lnTo>
                  <a:pt x="205" y="696"/>
                </a:lnTo>
                <a:lnTo>
                  <a:pt x="207" y="694"/>
                </a:lnTo>
                <a:lnTo>
                  <a:pt x="208" y="691"/>
                </a:lnTo>
                <a:lnTo>
                  <a:pt x="210" y="689"/>
                </a:lnTo>
                <a:lnTo>
                  <a:pt x="211" y="687"/>
                </a:lnTo>
                <a:lnTo>
                  <a:pt x="213" y="684"/>
                </a:lnTo>
                <a:lnTo>
                  <a:pt x="214" y="682"/>
                </a:lnTo>
                <a:lnTo>
                  <a:pt x="216" y="680"/>
                </a:lnTo>
                <a:lnTo>
                  <a:pt x="217" y="677"/>
                </a:lnTo>
                <a:lnTo>
                  <a:pt x="219" y="675"/>
                </a:lnTo>
                <a:lnTo>
                  <a:pt x="220" y="672"/>
                </a:lnTo>
                <a:lnTo>
                  <a:pt x="222" y="670"/>
                </a:lnTo>
                <a:lnTo>
                  <a:pt x="223" y="668"/>
                </a:lnTo>
                <a:lnTo>
                  <a:pt x="225" y="665"/>
                </a:lnTo>
                <a:lnTo>
                  <a:pt x="226" y="662"/>
                </a:lnTo>
                <a:lnTo>
                  <a:pt x="228" y="660"/>
                </a:lnTo>
                <a:lnTo>
                  <a:pt x="230" y="657"/>
                </a:lnTo>
                <a:lnTo>
                  <a:pt x="231" y="654"/>
                </a:lnTo>
                <a:lnTo>
                  <a:pt x="233" y="652"/>
                </a:lnTo>
                <a:lnTo>
                  <a:pt x="234" y="649"/>
                </a:lnTo>
                <a:lnTo>
                  <a:pt x="236" y="646"/>
                </a:lnTo>
                <a:lnTo>
                  <a:pt x="237" y="643"/>
                </a:lnTo>
                <a:lnTo>
                  <a:pt x="239" y="641"/>
                </a:lnTo>
                <a:lnTo>
                  <a:pt x="241" y="638"/>
                </a:lnTo>
                <a:lnTo>
                  <a:pt x="242" y="635"/>
                </a:lnTo>
                <a:lnTo>
                  <a:pt x="244" y="632"/>
                </a:lnTo>
                <a:lnTo>
                  <a:pt x="245" y="629"/>
                </a:lnTo>
                <a:lnTo>
                  <a:pt x="247" y="626"/>
                </a:lnTo>
                <a:lnTo>
                  <a:pt x="248" y="623"/>
                </a:lnTo>
                <a:lnTo>
                  <a:pt x="250" y="620"/>
                </a:lnTo>
                <a:lnTo>
                  <a:pt x="251" y="617"/>
                </a:lnTo>
                <a:lnTo>
                  <a:pt x="253" y="614"/>
                </a:lnTo>
                <a:lnTo>
                  <a:pt x="254" y="610"/>
                </a:lnTo>
                <a:lnTo>
                  <a:pt x="256" y="607"/>
                </a:lnTo>
                <a:lnTo>
                  <a:pt x="257" y="604"/>
                </a:lnTo>
                <a:lnTo>
                  <a:pt x="259" y="601"/>
                </a:lnTo>
                <a:lnTo>
                  <a:pt x="260" y="597"/>
                </a:lnTo>
                <a:lnTo>
                  <a:pt x="262" y="594"/>
                </a:lnTo>
                <a:lnTo>
                  <a:pt x="264" y="590"/>
                </a:lnTo>
                <a:lnTo>
                  <a:pt x="265" y="587"/>
                </a:lnTo>
                <a:lnTo>
                  <a:pt x="267" y="584"/>
                </a:lnTo>
                <a:lnTo>
                  <a:pt x="268" y="580"/>
                </a:lnTo>
                <a:lnTo>
                  <a:pt x="270" y="576"/>
                </a:lnTo>
                <a:lnTo>
                  <a:pt x="271" y="573"/>
                </a:lnTo>
                <a:lnTo>
                  <a:pt x="273" y="569"/>
                </a:lnTo>
                <a:lnTo>
                  <a:pt x="274" y="565"/>
                </a:lnTo>
                <a:lnTo>
                  <a:pt x="276" y="562"/>
                </a:lnTo>
                <a:lnTo>
                  <a:pt x="277" y="558"/>
                </a:lnTo>
                <a:lnTo>
                  <a:pt x="279" y="554"/>
                </a:lnTo>
                <a:lnTo>
                  <a:pt x="280" y="550"/>
                </a:lnTo>
                <a:lnTo>
                  <a:pt x="282" y="546"/>
                </a:lnTo>
                <a:lnTo>
                  <a:pt x="283" y="542"/>
                </a:lnTo>
                <a:lnTo>
                  <a:pt x="285" y="538"/>
                </a:lnTo>
                <a:lnTo>
                  <a:pt x="286" y="534"/>
                </a:lnTo>
                <a:lnTo>
                  <a:pt x="288" y="530"/>
                </a:lnTo>
                <a:lnTo>
                  <a:pt x="290" y="526"/>
                </a:lnTo>
                <a:lnTo>
                  <a:pt x="291" y="522"/>
                </a:lnTo>
                <a:lnTo>
                  <a:pt x="293" y="517"/>
                </a:lnTo>
                <a:lnTo>
                  <a:pt x="294" y="513"/>
                </a:lnTo>
                <a:lnTo>
                  <a:pt x="296" y="509"/>
                </a:lnTo>
                <a:lnTo>
                  <a:pt x="297" y="504"/>
                </a:lnTo>
                <a:lnTo>
                  <a:pt x="299" y="500"/>
                </a:lnTo>
                <a:lnTo>
                  <a:pt x="301" y="496"/>
                </a:lnTo>
                <a:lnTo>
                  <a:pt x="302" y="491"/>
                </a:lnTo>
                <a:lnTo>
                  <a:pt x="304" y="486"/>
                </a:lnTo>
                <a:lnTo>
                  <a:pt x="305" y="482"/>
                </a:lnTo>
                <a:lnTo>
                  <a:pt x="307" y="477"/>
                </a:lnTo>
                <a:lnTo>
                  <a:pt x="308" y="473"/>
                </a:lnTo>
                <a:lnTo>
                  <a:pt x="310" y="468"/>
                </a:lnTo>
                <a:lnTo>
                  <a:pt x="311" y="463"/>
                </a:lnTo>
                <a:lnTo>
                  <a:pt x="313" y="458"/>
                </a:lnTo>
                <a:lnTo>
                  <a:pt x="314" y="453"/>
                </a:lnTo>
                <a:lnTo>
                  <a:pt x="316" y="449"/>
                </a:lnTo>
                <a:lnTo>
                  <a:pt x="317" y="444"/>
                </a:lnTo>
                <a:lnTo>
                  <a:pt x="319" y="438"/>
                </a:lnTo>
                <a:lnTo>
                  <a:pt x="320" y="433"/>
                </a:lnTo>
                <a:lnTo>
                  <a:pt x="322" y="428"/>
                </a:lnTo>
                <a:lnTo>
                  <a:pt x="324" y="423"/>
                </a:lnTo>
                <a:lnTo>
                  <a:pt x="325" y="418"/>
                </a:lnTo>
                <a:lnTo>
                  <a:pt x="327" y="413"/>
                </a:lnTo>
                <a:lnTo>
                  <a:pt x="328" y="407"/>
                </a:lnTo>
                <a:lnTo>
                  <a:pt x="330" y="402"/>
                </a:lnTo>
                <a:lnTo>
                  <a:pt x="331" y="396"/>
                </a:lnTo>
                <a:lnTo>
                  <a:pt x="333" y="391"/>
                </a:lnTo>
                <a:lnTo>
                  <a:pt x="335" y="386"/>
                </a:lnTo>
                <a:lnTo>
                  <a:pt x="336" y="380"/>
                </a:lnTo>
                <a:lnTo>
                  <a:pt x="338" y="375"/>
                </a:lnTo>
                <a:lnTo>
                  <a:pt x="339" y="369"/>
                </a:lnTo>
                <a:lnTo>
                  <a:pt x="341" y="363"/>
                </a:lnTo>
                <a:lnTo>
                  <a:pt x="342" y="358"/>
                </a:lnTo>
                <a:lnTo>
                  <a:pt x="344" y="352"/>
                </a:lnTo>
                <a:lnTo>
                  <a:pt x="345" y="346"/>
                </a:lnTo>
                <a:lnTo>
                  <a:pt x="346" y="340"/>
                </a:lnTo>
                <a:lnTo>
                  <a:pt x="348" y="334"/>
                </a:lnTo>
                <a:lnTo>
                  <a:pt x="350" y="329"/>
                </a:lnTo>
                <a:lnTo>
                  <a:pt x="351" y="323"/>
                </a:lnTo>
                <a:lnTo>
                  <a:pt x="353" y="317"/>
                </a:lnTo>
                <a:lnTo>
                  <a:pt x="354" y="311"/>
                </a:lnTo>
                <a:lnTo>
                  <a:pt x="356" y="305"/>
                </a:lnTo>
                <a:lnTo>
                  <a:pt x="357" y="299"/>
                </a:lnTo>
                <a:lnTo>
                  <a:pt x="359" y="293"/>
                </a:lnTo>
                <a:lnTo>
                  <a:pt x="361" y="287"/>
                </a:lnTo>
                <a:lnTo>
                  <a:pt x="362" y="281"/>
                </a:lnTo>
                <a:lnTo>
                  <a:pt x="364" y="275"/>
                </a:lnTo>
                <a:lnTo>
                  <a:pt x="365" y="269"/>
                </a:lnTo>
                <a:lnTo>
                  <a:pt x="367" y="263"/>
                </a:lnTo>
                <a:lnTo>
                  <a:pt x="368" y="256"/>
                </a:lnTo>
                <a:lnTo>
                  <a:pt x="370" y="250"/>
                </a:lnTo>
                <a:lnTo>
                  <a:pt x="371" y="244"/>
                </a:lnTo>
                <a:lnTo>
                  <a:pt x="373" y="238"/>
                </a:lnTo>
                <a:lnTo>
                  <a:pt x="374" y="232"/>
                </a:lnTo>
                <a:lnTo>
                  <a:pt x="376" y="226"/>
                </a:lnTo>
                <a:lnTo>
                  <a:pt x="377" y="220"/>
                </a:lnTo>
                <a:lnTo>
                  <a:pt x="379" y="214"/>
                </a:lnTo>
                <a:lnTo>
                  <a:pt x="380" y="208"/>
                </a:lnTo>
                <a:lnTo>
                  <a:pt x="382" y="201"/>
                </a:lnTo>
                <a:lnTo>
                  <a:pt x="384" y="195"/>
                </a:lnTo>
                <a:lnTo>
                  <a:pt x="385" y="189"/>
                </a:lnTo>
                <a:lnTo>
                  <a:pt x="387" y="183"/>
                </a:lnTo>
                <a:lnTo>
                  <a:pt x="388" y="177"/>
                </a:lnTo>
                <a:lnTo>
                  <a:pt x="390" y="171"/>
                </a:lnTo>
                <a:lnTo>
                  <a:pt x="391" y="165"/>
                </a:lnTo>
                <a:lnTo>
                  <a:pt x="393" y="159"/>
                </a:lnTo>
                <a:lnTo>
                  <a:pt x="395" y="153"/>
                </a:lnTo>
                <a:lnTo>
                  <a:pt x="396" y="148"/>
                </a:lnTo>
                <a:lnTo>
                  <a:pt x="398" y="142"/>
                </a:lnTo>
                <a:lnTo>
                  <a:pt x="399" y="136"/>
                </a:lnTo>
                <a:lnTo>
                  <a:pt x="401" y="130"/>
                </a:lnTo>
                <a:lnTo>
                  <a:pt x="402" y="125"/>
                </a:lnTo>
                <a:lnTo>
                  <a:pt x="404" y="119"/>
                </a:lnTo>
                <a:lnTo>
                  <a:pt x="405" y="114"/>
                </a:lnTo>
                <a:lnTo>
                  <a:pt x="407" y="108"/>
                </a:lnTo>
                <a:lnTo>
                  <a:pt x="408" y="103"/>
                </a:lnTo>
                <a:lnTo>
                  <a:pt x="410" y="98"/>
                </a:lnTo>
                <a:lnTo>
                  <a:pt x="411" y="93"/>
                </a:lnTo>
                <a:lnTo>
                  <a:pt x="413" y="88"/>
                </a:lnTo>
                <a:lnTo>
                  <a:pt x="414" y="83"/>
                </a:lnTo>
                <a:lnTo>
                  <a:pt x="416" y="78"/>
                </a:lnTo>
                <a:lnTo>
                  <a:pt x="417" y="73"/>
                </a:lnTo>
                <a:lnTo>
                  <a:pt x="419" y="69"/>
                </a:lnTo>
                <a:lnTo>
                  <a:pt x="421" y="64"/>
                </a:lnTo>
                <a:lnTo>
                  <a:pt x="422" y="60"/>
                </a:lnTo>
                <a:lnTo>
                  <a:pt x="424" y="56"/>
                </a:lnTo>
                <a:lnTo>
                  <a:pt x="425" y="52"/>
                </a:lnTo>
                <a:lnTo>
                  <a:pt x="427" y="48"/>
                </a:lnTo>
                <a:lnTo>
                  <a:pt x="428" y="44"/>
                </a:lnTo>
                <a:lnTo>
                  <a:pt x="430" y="40"/>
                </a:lnTo>
                <a:lnTo>
                  <a:pt x="431" y="37"/>
                </a:lnTo>
                <a:lnTo>
                  <a:pt x="433" y="33"/>
                </a:lnTo>
                <a:lnTo>
                  <a:pt x="434" y="30"/>
                </a:lnTo>
                <a:lnTo>
                  <a:pt x="436" y="27"/>
                </a:lnTo>
                <a:lnTo>
                  <a:pt x="437" y="24"/>
                </a:lnTo>
                <a:lnTo>
                  <a:pt x="439" y="21"/>
                </a:lnTo>
                <a:lnTo>
                  <a:pt x="440" y="18"/>
                </a:lnTo>
                <a:lnTo>
                  <a:pt x="442" y="16"/>
                </a:lnTo>
                <a:lnTo>
                  <a:pt x="444" y="13"/>
                </a:lnTo>
                <a:lnTo>
                  <a:pt x="445" y="11"/>
                </a:lnTo>
                <a:lnTo>
                  <a:pt x="447" y="9"/>
                </a:lnTo>
                <a:lnTo>
                  <a:pt x="448" y="8"/>
                </a:lnTo>
                <a:lnTo>
                  <a:pt x="450" y="6"/>
                </a:lnTo>
                <a:lnTo>
                  <a:pt x="451" y="5"/>
                </a:lnTo>
                <a:lnTo>
                  <a:pt x="453" y="4"/>
                </a:lnTo>
                <a:lnTo>
                  <a:pt x="455" y="2"/>
                </a:lnTo>
                <a:lnTo>
                  <a:pt x="456" y="2"/>
                </a:lnTo>
                <a:lnTo>
                  <a:pt x="458" y="1"/>
                </a:lnTo>
                <a:lnTo>
                  <a:pt x="459" y="0"/>
                </a:lnTo>
                <a:lnTo>
                  <a:pt x="461" y="0"/>
                </a:lnTo>
                <a:lnTo>
                  <a:pt x="462" y="0"/>
                </a:lnTo>
                <a:lnTo>
                  <a:pt x="464" y="0"/>
                </a:lnTo>
                <a:lnTo>
                  <a:pt x="465" y="0"/>
                </a:lnTo>
                <a:lnTo>
                  <a:pt x="467" y="1"/>
                </a:lnTo>
                <a:lnTo>
                  <a:pt x="468" y="2"/>
                </a:lnTo>
                <a:lnTo>
                  <a:pt x="470" y="2"/>
                </a:lnTo>
                <a:lnTo>
                  <a:pt x="471" y="4"/>
                </a:lnTo>
                <a:lnTo>
                  <a:pt x="473" y="5"/>
                </a:lnTo>
                <a:lnTo>
                  <a:pt x="474" y="6"/>
                </a:lnTo>
                <a:lnTo>
                  <a:pt x="476" y="8"/>
                </a:lnTo>
                <a:lnTo>
                  <a:pt x="477" y="9"/>
                </a:lnTo>
                <a:lnTo>
                  <a:pt x="479" y="11"/>
                </a:lnTo>
                <a:lnTo>
                  <a:pt x="481" y="13"/>
                </a:lnTo>
                <a:lnTo>
                  <a:pt x="482" y="16"/>
                </a:lnTo>
                <a:lnTo>
                  <a:pt x="484" y="18"/>
                </a:lnTo>
                <a:lnTo>
                  <a:pt x="485" y="21"/>
                </a:lnTo>
                <a:lnTo>
                  <a:pt x="487" y="24"/>
                </a:lnTo>
                <a:lnTo>
                  <a:pt x="488" y="27"/>
                </a:lnTo>
                <a:lnTo>
                  <a:pt x="490" y="30"/>
                </a:lnTo>
                <a:lnTo>
                  <a:pt x="491" y="33"/>
                </a:lnTo>
                <a:lnTo>
                  <a:pt x="493" y="37"/>
                </a:lnTo>
                <a:lnTo>
                  <a:pt x="494" y="40"/>
                </a:lnTo>
                <a:lnTo>
                  <a:pt x="496" y="44"/>
                </a:lnTo>
                <a:lnTo>
                  <a:pt x="497" y="48"/>
                </a:lnTo>
                <a:lnTo>
                  <a:pt x="499" y="52"/>
                </a:lnTo>
                <a:lnTo>
                  <a:pt x="500" y="56"/>
                </a:lnTo>
                <a:lnTo>
                  <a:pt x="502" y="60"/>
                </a:lnTo>
                <a:lnTo>
                  <a:pt x="503" y="64"/>
                </a:lnTo>
                <a:lnTo>
                  <a:pt x="505" y="69"/>
                </a:lnTo>
                <a:lnTo>
                  <a:pt x="507" y="73"/>
                </a:lnTo>
                <a:lnTo>
                  <a:pt x="508" y="78"/>
                </a:lnTo>
                <a:lnTo>
                  <a:pt x="510" y="83"/>
                </a:lnTo>
                <a:lnTo>
                  <a:pt x="511" y="88"/>
                </a:lnTo>
                <a:lnTo>
                  <a:pt x="513" y="93"/>
                </a:lnTo>
                <a:lnTo>
                  <a:pt x="515" y="98"/>
                </a:lnTo>
                <a:lnTo>
                  <a:pt x="516" y="103"/>
                </a:lnTo>
                <a:lnTo>
                  <a:pt x="518" y="108"/>
                </a:lnTo>
                <a:lnTo>
                  <a:pt x="519" y="114"/>
                </a:lnTo>
                <a:lnTo>
                  <a:pt x="521" y="119"/>
                </a:lnTo>
                <a:lnTo>
                  <a:pt x="522" y="125"/>
                </a:lnTo>
                <a:lnTo>
                  <a:pt x="524" y="130"/>
                </a:lnTo>
                <a:lnTo>
                  <a:pt x="525" y="136"/>
                </a:lnTo>
                <a:lnTo>
                  <a:pt x="527" y="142"/>
                </a:lnTo>
                <a:lnTo>
                  <a:pt x="528" y="148"/>
                </a:lnTo>
                <a:lnTo>
                  <a:pt x="530" y="153"/>
                </a:lnTo>
                <a:lnTo>
                  <a:pt x="531" y="159"/>
                </a:lnTo>
                <a:lnTo>
                  <a:pt x="533" y="165"/>
                </a:lnTo>
                <a:lnTo>
                  <a:pt x="534" y="171"/>
                </a:lnTo>
                <a:lnTo>
                  <a:pt x="536" y="177"/>
                </a:lnTo>
                <a:lnTo>
                  <a:pt x="537" y="183"/>
                </a:lnTo>
                <a:lnTo>
                  <a:pt x="539" y="189"/>
                </a:lnTo>
                <a:lnTo>
                  <a:pt x="541" y="195"/>
                </a:lnTo>
                <a:lnTo>
                  <a:pt x="542" y="201"/>
                </a:lnTo>
                <a:lnTo>
                  <a:pt x="544" y="208"/>
                </a:lnTo>
                <a:lnTo>
                  <a:pt x="545" y="214"/>
                </a:lnTo>
                <a:lnTo>
                  <a:pt x="547" y="220"/>
                </a:lnTo>
                <a:lnTo>
                  <a:pt x="548" y="226"/>
                </a:lnTo>
                <a:lnTo>
                  <a:pt x="550" y="232"/>
                </a:lnTo>
                <a:lnTo>
                  <a:pt x="552" y="238"/>
                </a:lnTo>
                <a:lnTo>
                  <a:pt x="553" y="244"/>
                </a:lnTo>
                <a:lnTo>
                  <a:pt x="555" y="250"/>
                </a:lnTo>
                <a:lnTo>
                  <a:pt x="556" y="256"/>
                </a:lnTo>
                <a:lnTo>
                  <a:pt x="558" y="263"/>
                </a:lnTo>
                <a:lnTo>
                  <a:pt x="559" y="269"/>
                </a:lnTo>
                <a:lnTo>
                  <a:pt x="561" y="275"/>
                </a:lnTo>
                <a:lnTo>
                  <a:pt x="562" y="281"/>
                </a:lnTo>
                <a:lnTo>
                  <a:pt x="563" y="287"/>
                </a:lnTo>
                <a:lnTo>
                  <a:pt x="565" y="293"/>
                </a:lnTo>
                <a:lnTo>
                  <a:pt x="567" y="299"/>
                </a:lnTo>
                <a:lnTo>
                  <a:pt x="568" y="305"/>
                </a:lnTo>
                <a:lnTo>
                  <a:pt x="570" y="311"/>
                </a:lnTo>
                <a:lnTo>
                  <a:pt x="571" y="317"/>
                </a:lnTo>
                <a:lnTo>
                  <a:pt x="573" y="323"/>
                </a:lnTo>
                <a:lnTo>
                  <a:pt x="575" y="329"/>
                </a:lnTo>
                <a:lnTo>
                  <a:pt x="576" y="334"/>
                </a:lnTo>
                <a:lnTo>
                  <a:pt x="578" y="340"/>
                </a:lnTo>
                <a:lnTo>
                  <a:pt x="579" y="346"/>
                </a:lnTo>
                <a:lnTo>
                  <a:pt x="581" y="352"/>
                </a:lnTo>
                <a:lnTo>
                  <a:pt x="582" y="358"/>
                </a:lnTo>
                <a:lnTo>
                  <a:pt x="584" y="363"/>
                </a:lnTo>
                <a:lnTo>
                  <a:pt x="585" y="369"/>
                </a:lnTo>
                <a:lnTo>
                  <a:pt x="587" y="375"/>
                </a:lnTo>
                <a:lnTo>
                  <a:pt x="588" y="380"/>
                </a:lnTo>
                <a:lnTo>
                  <a:pt x="590" y="386"/>
                </a:lnTo>
                <a:lnTo>
                  <a:pt x="591" y="391"/>
                </a:lnTo>
                <a:lnTo>
                  <a:pt x="593" y="396"/>
                </a:lnTo>
                <a:lnTo>
                  <a:pt x="594" y="402"/>
                </a:lnTo>
                <a:lnTo>
                  <a:pt x="596" y="407"/>
                </a:lnTo>
                <a:lnTo>
                  <a:pt x="597" y="413"/>
                </a:lnTo>
                <a:lnTo>
                  <a:pt x="599" y="418"/>
                </a:lnTo>
                <a:lnTo>
                  <a:pt x="601" y="423"/>
                </a:lnTo>
                <a:lnTo>
                  <a:pt x="602" y="428"/>
                </a:lnTo>
                <a:lnTo>
                  <a:pt x="604" y="433"/>
                </a:lnTo>
                <a:lnTo>
                  <a:pt x="605" y="438"/>
                </a:lnTo>
                <a:lnTo>
                  <a:pt x="607" y="444"/>
                </a:lnTo>
                <a:lnTo>
                  <a:pt x="608" y="449"/>
                </a:lnTo>
                <a:lnTo>
                  <a:pt x="610" y="453"/>
                </a:lnTo>
                <a:lnTo>
                  <a:pt x="612" y="458"/>
                </a:lnTo>
                <a:lnTo>
                  <a:pt x="613" y="463"/>
                </a:lnTo>
                <a:lnTo>
                  <a:pt x="615" y="468"/>
                </a:lnTo>
                <a:lnTo>
                  <a:pt x="616" y="473"/>
                </a:lnTo>
                <a:lnTo>
                  <a:pt x="618" y="477"/>
                </a:lnTo>
                <a:lnTo>
                  <a:pt x="619" y="482"/>
                </a:lnTo>
                <a:lnTo>
                  <a:pt x="621" y="486"/>
                </a:lnTo>
                <a:lnTo>
                  <a:pt x="622" y="491"/>
                </a:lnTo>
                <a:lnTo>
                  <a:pt x="624" y="496"/>
                </a:lnTo>
                <a:lnTo>
                  <a:pt x="625" y="500"/>
                </a:lnTo>
                <a:lnTo>
                  <a:pt x="627" y="504"/>
                </a:lnTo>
                <a:lnTo>
                  <a:pt x="628" y="509"/>
                </a:lnTo>
                <a:lnTo>
                  <a:pt x="630" y="513"/>
                </a:lnTo>
                <a:lnTo>
                  <a:pt x="631" y="517"/>
                </a:lnTo>
                <a:lnTo>
                  <a:pt x="633" y="522"/>
                </a:lnTo>
                <a:lnTo>
                  <a:pt x="635" y="526"/>
                </a:lnTo>
                <a:lnTo>
                  <a:pt x="636" y="530"/>
                </a:lnTo>
                <a:lnTo>
                  <a:pt x="638" y="534"/>
                </a:lnTo>
                <a:lnTo>
                  <a:pt x="639" y="538"/>
                </a:lnTo>
                <a:lnTo>
                  <a:pt x="641" y="542"/>
                </a:lnTo>
                <a:lnTo>
                  <a:pt x="642" y="546"/>
                </a:lnTo>
                <a:lnTo>
                  <a:pt x="644" y="550"/>
                </a:lnTo>
                <a:lnTo>
                  <a:pt x="645" y="554"/>
                </a:lnTo>
                <a:lnTo>
                  <a:pt x="647" y="558"/>
                </a:lnTo>
                <a:lnTo>
                  <a:pt x="648" y="562"/>
                </a:lnTo>
                <a:lnTo>
                  <a:pt x="650" y="565"/>
                </a:lnTo>
                <a:lnTo>
                  <a:pt x="651" y="569"/>
                </a:lnTo>
                <a:lnTo>
                  <a:pt x="653" y="573"/>
                </a:lnTo>
                <a:lnTo>
                  <a:pt x="654" y="576"/>
                </a:lnTo>
                <a:lnTo>
                  <a:pt x="656" y="580"/>
                </a:lnTo>
                <a:lnTo>
                  <a:pt x="657" y="584"/>
                </a:lnTo>
                <a:lnTo>
                  <a:pt x="659" y="587"/>
                </a:lnTo>
                <a:lnTo>
                  <a:pt x="661" y="590"/>
                </a:lnTo>
                <a:lnTo>
                  <a:pt x="662" y="594"/>
                </a:lnTo>
                <a:lnTo>
                  <a:pt x="664" y="597"/>
                </a:lnTo>
                <a:lnTo>
                  <a:pt x="665" y="601"/>
                </a:lnTo>
                <a:lnTo>
                  <a:pt x="667" y="604"/>
                </a:lnTo>
                <a:lnTo>
                  <a:pt x="668" y="607"/>
                </a:lnTo>
                <a:lnTo>
                  <a:pt x="670" y="610"/>
                </a:lnTo>
                <a:lnTo>
                  <a:pt x="672" y="614"/>
                </a:lnTo>
                <a:lnTo>
                  <a:pt x="673" y="617"/>
                </a:lnTo>
                <a:lnTo>
                  <a:pt x="675" y="620"/>
                </a:lnTo>
                <a:lnTo>
                  <a:pt x="676" y="623"/>
                </a:lnTo>
                <a:lnTo>
                  <a:pt x="678" y="626"/>
                </a:lnTo>
                <a:lnTo>
                  <a:pt x="679" y="629"/>
                </a:lnTo>
                <a:lnTo>
                  <a:pt x="681" y="632"/>
                </a:lnTo>
                <a:lnTo>
                  <a:pt x="682" y="635"/>
                </a:lnTo>
                <a:lnTo>
                  <a:pt x="684" y="638"/>
                </a:lnTo>
                <a:lnTo>
                  <a:pt x="685" y="641"/>
                </a:lnTo>
                <a:lnTo>
                  <a:pt x="687" y="643"/>
                </a:lnTo>
                <a:lnTo>
                  <a:pt x="688" y="646"/>
                </a:lnTo>
                <a:lnTo>
                  <a:pt x="690" y="649"/>
                </a:lnTo>
                <a:lnTo>
                  <a:pt x="691" y="652"/>
                </a:lnTo>
                <a:lnTo>
                  <a:pt x="693" y="654"/>
                </a:lnTo>
                <a:lnTo>
                  <a:pt x="695" y="657"/>
                </a:lnTo>
                <a:lnTo>
                  <a:pt x="696" y="660"/>
                </a:lnTo>
                <a:lnTo>
                  <a:pt x="698" y="662"/>
                </a:lnTo>
                <a:lnTo>
                  <a:pt x="699" y="665"/>
                </a:lnTo>
                <a:lnTo>
                  <a:pt x="701" y="668"/>
                </a:lnTo>
                <a:lnTo>
                  <a:pt x="702" y="670"/>
                </a:lnTo>
                <a:lnTo>
                  <a:pt x="704" y="672"/>
                </a:lnTo>
                <a:lnTo>
                  <a:pt x="706" y="675"/>
                </a:lnTo>
                <a:lnTo>
                  <a:pt x="707" y="677"/>
                </a:lnTo>
                <a:lnTo>
                  <a:pt x="708" y="680"/>
                </a:lnTo>
                <a:lnTo>
                  <a:pt x="710" y="682"/>
                </a:lnTo>
                <a:lnTo>
                  <a:pt x="711" y="684"/>
                </a:lnTo>
                <a:lnTo>
                  <a:pt x="713" y="687"/>
                </a:lnTo>
                <a:lnTo>
                  <a:pt x="714" y="689"/>
                </a:lnTo>
                <a:lnTo>
                  <a:pt x="716" y="691"/>
                </a:lnTo>
                <a:lnTo>
                  <a:pt x="717" y="694"/>
                </a:lnTo>
                <a:lnTo>
                  <a:pt x="719" y="696"/>
                </a:lnTo>
                <a:lnTo>
                  <a:pt x="721" y="698"/>
                </a:lnTo>
                <a:lnTo>
                  <a:pt x="722" y="700"/>
                </a:lnTo>
                <a:lnTo>
                  <a:pt x="724" y="702"/>
                </a:lnTo>
                <a:lnTo>
                  <a:pt x="725" y="704"/>
                </a:lnTo>
                <a:lnTo>
                  <a:pt x="727" y="706"/>
                </a:lnTo>
                <a:lnTo>
                  <a:pt x="728" y="708"/>
                </a:lnTo>
                <a:lnTo>
                  <a:pt x="730" y="710"/>
                </a:lnTo>
                <a:lnTo>
                  <a:pt x="732" y="712"/>
                </a:lnTo>
                <a:lnTo>
                  <a:pt x="733" y="714"/>
                </a:lnTo>
                <a:lnTo>
                  <a:pt x="735" y="716"/>
                </a:lnTo>
                <a:lnTo>
                  <a:pt x="736" y="719"/>
                </a:lnTo>
                <a:lnTo>
                  <a:pt x="738" y="721"/>
                </a:lnTo>
                <a:lnTo>
                  <a:pt x="739" y="722"/>
                </a:lnTo>
                <a:lnTo>
                  <a:pt x="741" y="724"/>
                </a:lnTo>
                <a:lnTo>
                  <a:pt x="742" y="726"/>
                </a:lnTo>
                <a:lnTo>
                  <a:pt x="744" y="728"/>
                </a:lnTo>
                <a:lnTo>
                  <a:pt x="745" y="730"/>
                </a:lnTo>
                <a:lnTo>
                  <a:pt x="747" y="732"/>
                </a:lnTo>
                <a:lnTo>
                  <a:pt x="748" y="733"/>
                </a:lnTo>
                <a:lnTo>
                  <a:pt x="750" y="735"/>
                </a:lnTo>
                <a:lnTo>
                  <a:pt x="751" y="737"/>
                </a:lnTo>
                <a:lnTo>
                  <a:pt x="753" y="738"/>
                </a:lnTo>
                <a:lnTo>
                  <a:pt x="755" y="740"/>
                </a:lnTo>
                <a:lnTo>
                  <a:pt x="756" y="742"/>
                </a:lnTo>
                <a:lnTo>
                  <a:pt x="758" y="743"/>
                </a:lnTo>
                <a:lnTo>
                  <a:pt x="759" y="745"/>
                </a:lnTo>
                <a:lnTo>
                  <a:pt x="761" y="747"/>
                </a:lnTo>
                <a:lnTo>
                  <a:pt x="762" y="748"/>
                </a:lnTo>
                <a:lnTo>
                  <a:pt x="764" y="750"/>
                </a:lnTo>
                <a:lnTo>
                  <a:pt x="766" y="752"/>
                </a:lnTo>
                <a:lnTo>
                  <a:pt x="767" y="753"/>
                </a:lnTo>
                <a:lnTo>
                  <a:pt x="769" y="755"/>
                </a:lnTo>
                <a:lnTo>
                  <a:pt x="770" y="756"/>
                </a:lnTo>
                <a:lnTo>
                  <a:pt x="772" y="758"/>
                </a:lnTo>
                <a:lnTo>
                  <a:pt x="773" y="759"/>
                </a:lnTo>
                <a:lnTo>
                  <a:pt x="775" y="761"/>
                </a:lnTo>
                <a:lnTo>
                  <a:pt x="776" y="762"/>
                </a:lnTo>
                <a:lnTo>
                  <a:pt x="778" y="763"/>
                </a:lnTo>
                <a:lnTo>
                  <a:pt x="779" y="765"/>
                </a:lnTo>
                <a:lnTo>
                  <a:pt x="781" y="766"/>
                </a:lnTo>
                <a:lnTo>
                  <a:pt x="782" y="768"/>
                </a:lnTo>
                <a:lnTo>
                  <a:pt x="784" y="769"/>
                </a:lnTo>
                <a:lnTo>
                  <a:pt x="785" y="770"/>
                </a:lnTo>
                <a:lnTo>
                  <a:pt x="787" y="772"/>
                </a:lnTo>
                <a:lnTo>
                  <a:pt x="788" y="773"/>
                </a:lnTo>
                <a:lnTo>
                  <a:pt x="790" y="774"/>
                </a:lnTo>
                <a:lnTo>
                  <a:pt x="792" y="776"/>
                </a:lnTo>
                <a:lnTo>
                  <a:pt x="793" y="777"/>
                </a:lnTo>
                <a:lnTo>
                  <a:pt x="795" y="778"/>
                </a:lnTo>
                <a:lnTo>
                  <a:pt x="796" y="780"/>
                </a:lnTo>
                <a:lnTo>
                  <a:pt x="798" y="781"/>
                </a:lnTo>
                <a:lnTo>
                  <a:pt x="799" y="782"/>
                </a:lnTo>
                <a:lnTo>
                  <a:pt x="801" y="783"/>
                </a:lnTo>
                <a:lnTo>
                  <a:pt x="802" y="785"/>
                </a:lnTo>
                <a:lnTo>
                  <a:pt x="804" y="786"/>
                </a:lnTo>
                <a:lnTo>
                  <a:pt x="805" y="787"/>
                </a:lnTo>
                <a:lnTo>
                  <a:pt x="807" y="788"/>
                </a:lnTo>
                <a:lnTo>
                  <a:pt x="808" y="789"/>
                </a:lnTo>
                <a:lnTo>
                  <a:pt x="810" y="790"/>
                </a:lnTo>
                <a:lnTo>
                  <a:pt x="811" y="792"/>
                </a:lnTo>
                <a:lnTo>
                  <a:pt x="813" y="793"/>
                </a:lnTo>
                <a:lnTo>
                  <a:pt x="815" y="794"/>
                </a:lnTo>
                <a:lnTo>
                  <a:pt x="816" y="795"/>
                </a:lnTo>
                <a:lnTo>
                  <a:pt x="818" y="796"/>
                </a:lnTo>
                <a:lnTo>
                  <a:pt x="819" y="797"/>
                </a:lnTo>
                <a:lnTo>
                  <a:pt x="821" y="798"/>
                </a:lnTo>
                <a:lnTo>
                  <a:pt x="822" y="799"/>
                </a:lnTo>
                <a:lnTo>
                  <a:pt x="824" y="800"/>
                </a:lnTo>
                <a:lnTo>
                  <a:pt x="826" y="801"/>
                </a:lnTo>
                <a:lnTo>
                  <a:pt x="827" y="802"/>
                </a:lnTo>
                <a:lnTo>
                  <a:pt x="829" y="803"/>
                </a:lnTo>
                <a:lnTo>
                  <a:pt x="830" y="804"/>
                </a:lnTo>
                <a:lnTo>
                  <a:pt x="832" y="805"/>
                </a:lnTo>
                <a:lnTo>
                  <a:pt x="833" y="806"/>
                </a:lnTo>
                <a:lnTo>
                  <a:pt x="835" y="807"/>
                </a:lnTo>
                <a:lnTo>
                  <a:pt x="836" y="808"/>
                </a:lnTo>
                <a:lnTo>
                  <a:pt x="838" y="809"/>
                </a:lnTo>
                <a:lnTo>
                  <a:pt x="839" y="810"/>
                </a:lnTo>
                <a:lnTo>
                  <a:pt x="841" y="811"/>
                </a:lnTo>
                <a:lnTo>
                  <a:pt x="842" y="812"/>
                </a:lnTo>
                <a:lnTo>
                  <a:pt x="844" y="813"/>
                </a:lnTo>
                <a:lnTo>
                  <a:pt x="845" y="814"/>
                </a:lnTo>
                <a:lnTo>
                  <a:pt x="847" y="815"/>
                </a:lnTo>
                <a:lnTo>
                  <a:pt x="848" y="816"/>
                </a:lnTo>
                <a:lnTo>
                  <a:pt x="850" y="816"/>
                </a:lnTo>
                <a:lnTo>
                  <a:pt x="852" y="818"/>
                </a:lnTo>
                <a:lnTo>
                  <a:pt x="853" y="818"/>
                </a:lnTo>
                <a:lnTo>
                  <a:pt x="855" y="819"/>
                </a:lnTo>
                <a:lnTo>
                  <a:pt x="856" y="820"/>
                </a:lnTo>
                <a:lnTo>
                  <a:pt x="858" y="821"/>
                </a:lnTo>
                <a:lnTo>
                  <a:pt x="859" y="822"/>
                </a:lnTo>
                <a:lnTo>
                  <a:pt x="861" y="823"/>
                </a:lnTo>
                <a:lnTo>
                  <a:pt x="862" y="823"/>
                </a:lnTo>
                <a:lnTo>
                  <a:pt x="864" y="824"/>
                </a:lnTo>
                <a:lnTo>
                  <a:pt x="865" y="825"/>
                </a:lnTo>
                <a:lnTo>
                  <a:pt x="867" y="826"/>
                </a:lnTo>
                <a:lnTo>
                  <a:pt x="868" y="827"/>
                </a:lnTo>
                <a:lnTo>
                  <a:pt x="870" y="827"/>
                </a:lnTo>
                <a:lnTo>
                  <a:pt x="871" y="828"/>
                </a:lnTo>
                <a:lnTo>
                  <a:pt x="873" y="829"/>
                </a:lnTo>
                <a:lnTo>
                  <a:pt x="875" y="829"/>
                </a:lnTo>
                <a:lnTo>
                  <a:pt x="876" y="830"/>
                </a:lnTo>
                <a:lnTo>
                  <a:pt x="878" y="831"/>
                </a:lnTo>
                <a:lnTo>
                  <a:pt x="879" y="832"/>
                </a:lnTo>
                <a:lnTo>
                  <a:pt x="881" y="833"/>
                </a:lnTo>
                <a:lnTo>
                  <a:pt x="882" y="834"/>
                </a:lnTo>
                <a:lnTo>
                  <a:pt x="884" y="834"/>
                </a:lnTo>
                <a:lnTo>
                  <a:pt x="886" y="835"/>
                </a:lnTo>
                <a:lnTo>
                  <a:pt x="887" y="836"/>
                </a:lnTo>
                <a:lnTo>
                  <a:pt x="889" y="836"/>
                </a:lnTo>
                <a:lnTo>
                  <a:pt x="890" y="837"/>
                </a:lnTo>
                <a:lnTo>
                  <a:pt x="892" y="838"/>
                </a:lnTo>
                <a:lnTo>
                  <a:pt x="893" y="838"/>
                </a:lnTo>
                <a:lnTo>
                  <a:pt x="895" y="839"/>
                </a:lnTo>
                <a:lnTo>
                  <a:pt x="896" y="840"/>
                </a:lnTo>
                <a:lnTo>
                  <a:pt x="898" y="840"/>
                </a:lnTo>
                <a:lnTo>
                  <a:pt x="899" y="841"/>
                </a:lnTo>
                <a:lnTo>
                  <a:pt x="901" y="842"/>
                </a:lnTo>
                <a:lnTo>
                  <a:pt x="902" y="842"/>
                </a:lnTo>
                <a:lnTo>
                  <a:pt x="904" y="843"/>
                </a:lnTo>
                <a:lnTo>
                  <a:pt x="905" y="843"/>
                </a:lnTo>
                <a:lnTo>
                  <a:pt x="907" y="844"/>
                </a:lnTo>
                <a:lnTo>
                  <a:pt x="908" y="845"/>
                </a:lnTo>
                <a:lnTo>
                  <a:pt x="910" y="845"/>
                </a:lnTo>
                <a:lnTo>
                  <a:pt x="912" y="846"/>
                </a:lnTo>
                <a:lnTo>
                  <a:pt x="913" y="847"/>
                </a:lnTo>
                <a:lnTo>
                  <a:pt x="915" y="847"/>
                </a:lnTo>
                <a:lnTo>
                  <a:pt x="916" y="848"/>
                </a:lnTo>
                <a:lnTo>
                  <a:pt x="918" y="848"/>
                </a:lnTo>
                <a:lnTo>
                  <a:pt x="920" y="849"/>
                </a:lnTo>
                <a:lnTo>
                  <a:pt x="921" y="849"/>
                </a:lnTo>
                <a:lnTo>
                  <a:pt x="923" y="850"/>
                </a:lnTo>
                <a:lnTo>
                  <a:pt x="924" y="851"/>
                </a:lnTo>
              </a:path>
            </a:pathLst>
          </a:custGeom>
          <a:noFill/>
          <a:ln w="12700" cap="rnd">
            <a:solidFill>
              <a:srgbClr val="FF0000"/>
            </a:solidFill>
            <a:round/>
            <a:headEnd type="none" w="sm" len="sm"/>
            <a:tailEnd type="none" w="sm" len="sm"/>
          </a:ln>
        </p:spPr>
        <p:txBody>
          <a:bodyPr/>
          <a:lstStyle/>
          <a:p>
            <a:pPr algn="l">
              <a:spcBef>
                <a:spcPct val="0"/>
              </a:spcBef>
              <a:buClrTx/>
            </a:pPr>
            <a:endParaRPr lang="en-US" sz="1600" smtClean="0">
              <a:solidFill>
                <a:srgbClr val="000000"/>
              </a:solidFill>
              <a:latin typeface="Arial" charset="0"/>
            </a:endParaRPr>
          </a:p>
        </p:txBody>
      </p:sp>
      <p:sp>
        <p:nvSpPr>
          <p:cNvPr id="34823" name="Rectangle 7"/>
          <p:cNvSpPr>
            <a:spLocks noChangeArrowheads="1"/>
          </p:cNvSpPr>
          <p:nvPr/>
        </p:nvSpPr>
        <p:spPr bwMode="auto">
          <a:xfrm>
            <a:off x="1214438" y="1693863"/>
            <a:ext cx="815975" cy="273050"/>
          </a:xfrm>
          <a:prstGeom prst="rect">
            <a:avLst/>
          </a:prstGeom>
          <a:noFill/>
          <a:ln w="28575">
            <a:solidFill>
              <a:srgbClr val="FF0000"/>
            </a:solidFill>
            <a:miter lim="800000"/>
            <a:headEnd/>
            <a:tailEnd/>
          </a:ln>
        </p:spPr>
        <p:txBody>
          <a:bodyPr wrap="none" anchor="ctr"/>
          <a:lstStyle/>
          <a:p>
            <a:pPr algn="l">
              <a:spcBef>
                <a:spcPct val="0"/>
              </a:spcBef>
              <a:buClrTx/>
            </a:pPr>
            <a:endParaRPr lang="en-US" sz="1600" smtClean="0">
              <a:solidFill>
                <a:srgbClr val="000000"/>
              </a:solidFill>
              <a:latin typeface="Arial" charset="0"/>
            </a:endParaRPr>
          </a:p>
        </p:txBody>
      </p:sp>
      <p:sp>
        <p:nvSpPr>
          <p:cNvPr id="34824" name="Line 8"/>
          <p:cNvSpPr>
            <a:spLocks noChangeShapeType="1"/>
          </p:cNvSpPr>
          <p:nvPr/>
        </p:nvSpPr>
        <p:spPr bwMode="auto">
          <a:xfrm>
            <a:off x="2030413" y="1843088"/>
            <a:ext cx="293687" cy="0"/>
          </a:xfrm>
          <a:prstGeom prst="line">
            <a:avLst/>
          </a:prstGeom>
          <a:noFill/>
          <a:ln w="19050">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34825" name="Line 9"/>
          <p:cNvSpPr>
            <a:spLocks noChangeShapeType="1"/>
          </p:cNvSpPr>
          <p:nvPr/>
        </p:nvSpPr>
        <p:spPr bwMode="auto">
          <a:xfrm flipV="1">
            <a:off x="2324100" y="1841500"/>
            <a:ext cx="0" cy="871538"/>
          </a:xfrm>
          <a:prstGeom prst="line">
            <a:avLst/>
          </a:prstGeom>
          <a:noFill/>
          <a:ln w="19050">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34826" name="Rectangle 10" descr="Light horizontal"/>
          <p:cNvSpPr>
            <a:spLocks noChangeArrowheads="1"/>
          </p:cNvSpPr>
          <p:nvPr/>
        </p:nvSpPr>
        <p:spPr bwMode="auto">
          <a:xfrm rot="2838767">
            <a:off x="2227263" y="1792287"/>
            <a:ext cx="209550" cy="41275"/>
          </a:xfrm>
          <a:prstGeom prst="rect">
            <a:avLst/>
          </a:prstGeom>
          <a:pattFill prst="ltHorz">
            <a:fgClr>
              <a:schemeClr val="bg1"/>
            </a:fgClr>
            <a:bgClr>
              <a:srgbClr val="FFFFFF"/>
            </a:bgClr>
          </a:pattFill>
          <a:ln w="12700">
            <a:solidFill>
              <a:schemeClr val="tx1"/>
            </a:solidFill>
            <a:miter lim="800000"/>
            <a:headEnd/>
            <a:tailEnd/>
          </a:ln>
        </p:spPr>
        <p:txBody>
          <a:bodyPr wrap="none" anchor="ctr"/>
          <a:lstStyle/>
          <a:p>
            <a:pPr algn="l">
              <a:spcBef>
                <a:spcPct val="0"/>
              </a:spcBef>
              <a:buClrTx/>
            </a:pPr>
            <a:endParaRPr lang="en-US" sz="1600" smtClean="0">
              <a:solidFill>
                <a:srgbClr val="000000"/>
              </a:solidFill>
              <a:latin typeface="Arial" charset="0"/>
            </a:endParaRPr>
          </a:p>
        </p:txBody>
      </p:sp>
      <p:sp>
        <p:nvSpPr>
          <p:cNvPr id="34827" name="Rectangle 11"/>
          <p:cNvSpPr>
            <a:spLocks noChangeArrowheads="1"/>
          </p:cNvSpPr>
          <p:nvPr/>
        </p:nvSpPr>
        <p:spPr bwMode="auto">
          <a:xfrm rot="2838767">
            <a:off x="2196307" y="2712244"/>
            <a:ext cx="209550" cy="39687"/>
          </a:xfrm>
          <a:prstGeom prst="rect">
            <a:avLst/>
          </a:prstGeom>
          <a:noFill/>
          <a:ln w="12700">
            <a:solidFill>
              <a:schemeClr val="tx1"/>
            </a:solidFill>
            <a:miter lim="800000"/>
            <a:headEnd/>
            <a:tailEnd/>
          </a:ln>
        </p:spPr>
        <p:txBody>
          <a:bodyPr wrap="none" anchor="ctr"/>
          <a:lstStyle/>
          <a:p>
            <a:pPr algn="l">
              <a:spcBef>
                <a:spcPct val="0"/>
              </a:spcBef>
              <a:buClrTx/>
            </a:pPr>
            <a:endParaRPr lang="en-US" sz="1600" smtClean="0">
              <a:solidFill>
                <a:srgbClr val="000000"/>
              </a:solidFill>
              <a:latin typeface="Arial" charset="0"/>
            </a:endParaRPr>
          </a:p>
        </p:txBody>
      </p:sp>
      <p:grpSp>
        <p:nvGrpSpPr>
          <p:cNvPr id="2" name="Group 12"/>
          <p:cNvGrpSpPr>
            <a:grpSpLocks/>
          </p:cNvGrpSpPr>
          <p:nvPr/>
        </p:nvGrpSpPr>
        <p:grpSpPr bwMode="auto">
          <a:xfrm>
            <a:off x="114300" y="1054100"/>
            <a:ext cx="7364413" cy="5248275"/>
            <a:chOff x="72" y="664"/>
            <a:chExt cx="4639" cy="3306"/>
          </a:xfrm>
        </p:grpSpPr>
        <p:pic>
          <p:nvPicPr>
            <p:cNvPr id="34848" name="Picture 13"/>
            <p:cNvPicPr>
              <a:picLocks noChangeArrowheads="1"/>
            </p:cNvPicPr>
            <p:nvPr/>
          </p:nvPicPr>
          <p:blipFill>
            <a:blip r:embed="rId3" cstate="print"/>
            <a:srcRect/>
            <a:stretch>
              <a:fillRect/>
            </a:stretch>
          </p:blipFill>
          <p:spPr bwMode="auto">
            <a:xfrm>
              <a:off x="72" y="664"/>
              <a:ext cx="4639" cy="3306"/>
            </a:xfrm>
            <a:prstGeom prst="rect">
              <a:avLst/>
            </a:prstGeom>
            <a:noFill/>
            <a:ln w="9525">
              <a:noFill/>
              <a:miter lim="800000"/>
              <a:headEnd/>
              <a:tailEnd/>
            </a:ln>
          </p:spPr>
        </p:pic>
        <p:sp>
          <p:nvSpPr>
            <p:cNvPr id="34849" name="Text Box 14"/>
            <p:cNvSpPr txBox="1">
              <a:spLocks noChangeArrowheads="1"/>
            </p:cNvSpPr>
            <p:nvPr/>
          </p:nvSpPr>
          <p:spPr bwMode="auto">
            <a:xfrm>
              <a:off x="779" y="1052"/>
              <a:ext cx="490" cy="174"/>
            </a:xfrm>
            <a:prstGeom prst="rect">
              <a:avLst/>
            </a:prstGeom>
            <a:noFill/>
            <a:ln w="12700">
              <a:noFill/>
              <a:miter lim="800000"/>
              <a:headEnd/>
              <a:tailEnd/>
            </a:ln>
          </p:spPr>
          <p:txBody>
            <a:bodyPr wrap="none">
              <a:spAutoFit/>
            </a:bodyPr>
            <a:lstStyle/>
            <a:p>
              <a:pPr algn="l" eaLnBrk="0" hangingPunct="0">
                <a:spcBef>
                  <a:spcPct val="0"/>
                </a:spcBef>
                <a:buClrTx/>
              </a:pPr>
              <a:r>
                <a:rPr lang="en-US" sz="1200" smtClean="0">
                  <a:solidFill>
                    <a:srgbClr val="FF0000"/>
                  </a:solidFill>
                  <a:latin typeface="Book Antiqua" pitchFamily="18" charset="0"/>
                </a:rPr>
                <a:t>2 micron</a:t>
              </a:r>
            </a:p>
          </p:txBody>
        </p:sp>
        <p:sp>
          <p:nvSpPr>
            <p:cNvPr id="34850" name="Text Box 15"/>
            <p:cNvSpPr txBox="1">
              <a:spLocks noChangeArrowheads="1"/>
            </p:cNvSpPr>
            <p:nvPr/>
          </p:nvSpPr>
          <p:spPr bwMode="auto">
            <a:xfrm>
              <a:off x="504" y="1618"/>
              <a:ext cx="467" cy="173"/>
            </a:xfrm>
            <a:prstGeom prst="rect">
              <a:avLst/>
            </a:prstGeom>
            <a:noFill/>
            <a:ln w="12700">
              <a:noFill/>
              <a:miter lim="800000"/>
              <a:headEnd/>
              <a:tailEnd/>
            </a:ln>
          </p:spPr>
          <p:txBody>
            <a:bodyPr>
              <a:spAutoFit/>
            </a:bodyPr>
            <a:lstStyle/>
            <a:p>
              <a:pPr algn="l" eaLnBrk="0" hangingPunct="0">
                <a:spcBef>
                  <a:spcPct val="0"/>
                </a:spcBef>
                <a:buClrTx/>
              </a:pPr>
              <a:r>
                <a:rPr lang="en-US" sz="1200" smtClean="0">
                  <a:solidFill>
                    <a:srgbClr val="CC00FF"/>
                  </a:solidFill>
                  <a:latin typeface="Book Antiqua" pitchFamily="18" charset="0"/>
                </a:rPr>
                <a:t>355 nm</a:t>
              </a:r>
            </a:p>
          </p:txBody>
        </p:sp>
      </p:grpSp>
      <p:sp>
        <p:nvSpPr>
          <p:cNvPr id="34829" name="Text Box 16"/>
          <p:cNvSpPr txBox="1">
            <a:spLocks noChangeArrowheads="1"/>
          </p:cNvSpPr>
          <p:nvPr/>
        </p:nvSpPr>
        <p:spPr bwMode="auto">
          <a:xfrm>
            <a:off x="5811838" y="946150"/>
            <a:ext cx="3128962" cy="1612900"/>
          </a:xfrm>
          <a:prstGeom prst="rect">
            <a:avLst/>
          </a:prstGeom>
          <a:gradFill rotWithShape="0">
            <a:gsLst>
              <a:gs pos="0">
                <a:srgbClr val="EBF7FD"/>
              </a:gs>
              <a:gs pos="100000">
                <a:srgbClr val="BBDEF5"/>
              </a:gs>
            </a:gsLst>
            <a:lin ang="5400000" scaled="1"/>
          </a:gradFill>
          <a:ln w="9525">
            <a:solidFill>
              <a:srgbClr val="3366FF"/>
            </a:solidFill>
            <a:miter lim="800000"/>
            <a:headEnd/>
            <a:tailEnd/>
          </a:ln>
        </p:spPr>
        <p:txBody>
          <a:bodyPr>
            <a:spAutoFit/>
          </a:bodyPr>
          <a:lstStyle/>
          <a:p>
            <a:pPr algn="l" eaLnBrk="0" hangingPunct="0">
              <a:buClrTx/>
            </a:pPr>
            <a:r>
              <a:rPr lang="en-US" sz="1400" b="1" smtClean="0">
                <a:solidFill>
                  <a:srgbClr val="0059DC"/>
                </a:solidFill>
                <a:latin typeface="Arial" charset="0"/>
              </a:rPr>
              <a:t>DOPPLER RECEIVER -    </a:t>
            </a:r>
            <a:r>
              <a:rPr lang="en-US" sz="1400" smtClean="0">
                <a:solidFill>
                  <a:srgbClr val="0059DC"/>
                </a:solidFill>
                <a:latin typeface="Arial" charset="0"/>
              </a:rPr>
              <a:t>Multiple flavors - Choice drives science/ technology trades</a:t>
            </a:r>
            <a:endParaRPr lang="en-US" sz="1400" b="1" smtClean="0">
              <a:solidFill>
                <a:srgbClr val="0059DC"/>
              </a:solidFill>
              <a:latin typeface="Arial" charset="0"/>
            </a:endParaRPr>
          </a:p>
          <a:p>
            <a:pPr algn="l" eaLnBrk="0" hangingPunct="0">
              <a:buClrTx/>
              <a:buFontTx/>
              <a:buChar char="•"/>
            </a:pPr>
            <a:r>
              <a:rPr lang="en-US" sz="1300" smtClean="0">
                <a:solidFill>
                  <a:srgbClr val="0059DC"/>
                </a:solidFill>
                <a:latin typeface="Arial" charset="0"/>
              </a:rPr>
              <a:t> Coherent or heterodyne aerosol Doppler receiver </a:t>
            </a:r>
          </a:p>
          <a:p>
            <a:pPr algn="l" eaLnBrk="0" hangingPunct="0">
              <a:buClrTx/>
              <a:buFontTx/>
              <a:buChar char="•"/>
            </a:pPr>
            <a:r>
              <a:rPr lang="en-US" sz="1300" smtClean="0">
                <a:solidFill>
                  <a:srgbClr val="0059DC"/>
                </a:solidFill>
                <a:latin typeface="Arial" charset="0"/>
              </a:rPr>
              <a:t> Direct detection molecular Doppler receiver   </a:t>
            </a:r>
            <a:endParaRPr lang="en-US" sz="1400" b="1" smtClean="0">
              <a:solidFill>
                <a:srgbClr val="0059DC"/>
              </a:solidFill>
              <a:latin typeface="Arial" charset="0"/>
            </a:endParaRPr>
          </a:p>
        </p:txBody>
      </p:sp>
      <p:sp>
        <p:nvSpPr>
          <p:cNvPr id="34830" name="Rectangle 17"/>
          <p:cNvSpPr>
            <a:spLocks noChangeArrowheads="1"/>
          </p:cNvSpPr>
          <p:nvPr/>
        </p:nvSpPr>
        <p:spPr bwMode="auto">
          <a:xfrm>
            <a:off x="9413875" y="2720975"/>
            <a:ext cx="184150" cy="366713"/>
          </a:xfrm>
          <a:prstGeom prst="rect">
            <a:avLst/>
          </a:prstGeom>
          <a:noFill/>
          <a:ln w="9525">
            <a:noFill/>
            <a:miter lim="800000"/>
            <a:headEnd/>
            <a:tailEnd/>
          </a:ln>
        </p:spPr>
        <p:txBody>
          <a:bodyPr wrap="none">
            <a:spAutoFit/>
          </a:bodyPr>
          <a:lstStyle/>
          <a:p>
            <a:pPr algn="l">
              <a:spcBef>
                <a:spcPct val="0"/>
              </a:spcBef>
              <a:buClrTx/>
            </a:pPr>
            <a:endParaRPr lang="en-US" sz="1800" smtClean="0">
              <a:solidFill>
                <a:srgbClr val="000000"/>
              </a:solidFill>
              <a:latin typeface="Arial" charset="0"/>
            </a:endParaRPr>
          </a:p>
        </p:txBody>
      </p:sp>
      <p:sp>
        <p:nvSpPr>
          <p:cNvPr id="34831" name="Rectangle 18"/>
          <p:cNvSpPr>
            <a:spLocks noChangeArrowheads="1"/>
          </p:cNvSpPr>
          <p:nvPr/>
        </p:nvSpPr>
        <p:spPr bwMode="auto">
          <a:xfrm>
            <a:off x="4648200" y="4572000"/>
            <a:ext cx="1385888" cy="304800"/>
          </a:xfrm>
          <a:prstGeom prst="rect">
            <a:avLst/>
          </a:prstGeom>
          <a:noFill/>
          <a:ln w="9525">
            <a:noFill/>
            <a:miter lim="800000"/>
            <a:headEnd/>
            <a:tailEnd/>
          </a:ln>
        </p:spPr>
        <p:txBody>
          <a:bodyPr wrap="none" lIns="92075" tIns="46038" rIns="92075" bIns="46038">
            <a:spAutoFit/>
          </a:bodyPr>
          <a:lstStyle/>
          <a:p>
            <a:pPr algn="l" eaLnBrk="0" hangingPunct="0">
              <a:spcBef>
                <a:spcPct val="0"/>
              </a:spcBef>
              <a:buClrTx/>
            </a:pPr>
            <a:r>
              <a:rPr lang="en-US" sz="1400" smtClean="0">
                <a:solidFill>
                  <a:srgbClr val="000000"/>
                </a:solidFill>
                <a:latin typeface="Arial" charset="0"/>
              </a:rPr>
              <a:t>Molecular (</a:t>
            </a:r>
            <a:r>
              <a:rPr lang="en-US" sz="1400" smtClean="0">
                <a:solidFill>
                  <a:srgbClr val="000000"/>
                </a:solidFill>
                <a:latin typeface="Symbol" pitchFamily="84" charset="2"/>
              </a:rPr>
              <a:t>l</a:t>
            </a:r>
            <a:r>
              <a:rPr lang="en-US" sz="1400" baseline="30000" smtClean="0">
                <a:solidFill>
                  <a:srgbClr val="000000"/>
                </a:solidFill>
                <a:latin typeface="Symbol" pitchFamily="84" charset="2"/>
              </a:rPr>
              <a:t>-4</a:t>
            </a:r>
            <a:r>
              <a:rPr lang="en-US" sz="1400" smtClean="0">
                <a:solidFill>
                  <a:srgbClr val="000000"/>
                </a:solidFill>
                <a:latin typeface="Arial" charset="0"/>
              </a:rPr>
              <a:t>) </a:t>
            </a:r>
          </a:p>
        </p:txBody>
      </p:sp>
      <p:sp>
        <p:nvSpPr>
          <p:cNvPr id="34832" name="Rectangle 19"/>
          <p:cNvSpPr>
            <a:spLocks noChangeArrowheads="1"/>
          </p:cNvSpPr>
          <p:nvPr/>
        </p:nvSpPr>
        <p:spPr bwMode="auto">
          <a:xfrm>
            <a:off x="6705600" y="4005263"/>
            <a:ext cx="1169988" cy="304800"/>
          </a:xfrm>
          <a:prstGeom prst="rect">
            <a:avLst/>
          </a:prstGeom>
          <a:noFill/>
          <a:ln w="9525">
            <a:noFill/>
            <a:miter lim="800000"/>
            <a:headEnd/>
            <a:tailEnd/>
          </a:ln>
        </p:spPr>
        <p:txBody>
          <a:bodyPr wrap="none" lIns="92075" tIns="46038" rIns="92075" bIns="46038">
            <a:spAutoFit/>
          </a:bodyPr>
          <a:lstStyle/>
          <a:p>
            <a:pPr algn="l" eaLnBrk="0" hangingPunct="0">
              <a:spcBef>
                <a:spcPct val="0"/>
              </a:spcBef>
              <a:buClrTx/>
            </a:pPr>
            <a:r>
              <a:rPr lang="en-US" sz="1400" smtClean="0">
                <a:solidFill>
                  <a:srgbClr val="000000"/>
                </a:solidFill>
                <a:latin typeface="Arial" charset="0"/>
              </a:rPr>
              <a:t>Aerosol (</a:t>
            </a:r>
            <a:r>
              <a:rPr lang="en-US" sz="1400" smtClean="0">
                <a:solidFill>
                  <a:srgbClr val="000000"/>
                </a:solidFill>
                <a:latin typeface="Symbol" pitchFamily="84" charset="2"/>
              </a:rPr>
              <a:t>l</a:t>
            </a:r>
            <a:r>
              <a:rPr lang="en-US" sz="1400" baseline="30000" smtClean="0">
                <a:solidFill>
                  <a:srgbClr val="000000"/>
                </a:solidFill>
                <a:latin typeface="Symbol" pitchFamily="84" charset="2"/>
              </a:rPr>
              <a:t>-2</a:t>
            </a:r>
            <a:r>
              <a:rPr lang="en-US" sz="1400" smtClean="0">
                <a:solidFill>
                  <a:srgbClr val="000000"/>
                </a:solidFill>
                <a:latin typeface="Arial" charset="0"/>
              </a:rPr>
              <a:t>)</a:t>
            </a:r>
          </a:p>
        </p:txBody>
      </p:sp>
      <p:sp>
        <p:nvSpPr>
          <p:cNvPr id="34833" name="Rectangle 20"/>
          <p:cNvSpPr>
            <a:spLocks noChangeArrowheads="1"/>
          </p:cNvSpPr>
          <p:nvPr/>
        </p:nvSpPr>
        <p:spPr bwMode="auto">
          <a:xfrm>
            <a:off x="4683125" y="3373438"/>
            <a:ext cx="3773488" cy="2733675"/>
          </a:xfrm>
          <a:prstGeom prst="rect">
            <a:avLst/>
          </a:prstGeom>
          <a:noFill/>
          <a:ln w="12700">
            <a:solidFill>
              <a:schemeClr val="tx1"/>
            </a:solidFill>
            <a:miter lim="800000"/>
            <a:headEnd/>
            <a:tailEnd/>
          </a:ln>
        </p:spPr>
        <p:txBody>
          <a:bodyPr wrap="none" anchor="ctr"/>
          <a:lstStyle/>
          <a:p>
            <a:pPr algn="l">
              <a:spcBef>
                <a:spcPct val="0"/>
              </a:spcBef>
              <a:buClrTx/>
            </a:pPr>
            <a:endParaRPr lang="en-US" sz="1600" smtClean="0">
              <a:solidFill>
                <a:srgbClr val="000000"/>
              </a:solidFill>
              <a:latin typeface="Arial" charset="0"/>
            </a:endParaRPr>
          </a:p>
        </p:txBody>
      </p:sp>
      <p:sp>
        <p:nvSpPr>
          <p:cNvPr id="34834" name="Line 21"/>
          <p:cNvSpPr>
            <a:spLocks noChangeShapeType="1"/>
          </p:cNvSpPr>
          <p:nvPr/>
        </p:nvSpPr>
        <p:spPr bwMode="auto">
          <a:xfrm>
            <a:off x="6342063" y="5656263"/>
            <a:ext cx="531812" cy="0"/>
          </a:xfrm>
          <a:prstGeom prst="line">
            <a:avLst/>
          </a:prstGeom>
          <a:noFill/>
          <a:ln w="12700">
            <a:solidFill>
              <a:schemeClr val="tx1"/>
            </a:solidFill>
            <a:round/>
            <a:headEnd type="stealth" w="med" len="med"/>
            <a:tailEnd type="stealth" w="med" len="med"/>
          </a:ln>
        </p:spPr>
        <p:txBody>
          <a:bodyPr wrap="none" anchor="ctr"/>
          <a:lstStyle/>
          <a:p>
            <a:pPr algn="l">
              <a:spcBef>
                <a:spcPct val="0"/>
              </a:spcBef>
              <a:buClrTx/>
            </a:pPr>
            <a:endParaRPr lang="en-US" sz="1600" smtClean="0">
              <a:solidFill>
                <a:srgbClr val="000000"/>
              </a:solidFill>
              <a:latin typeface="Arial" charset="0"/>
            </a:endParaRPr>
          </a:p>
        </p:txBody>
      </p:sp>
      <p:sp>
        <p:nvSpPr>
          <p:cNvPr id="34835" name="Rectangle 22"/>
          <p:cNvSpPr>
            <a:spLocks noChangeArrowheads="1"/>
          </p:cNvSpPr>
          <p:nvPr/>
        </p:nvSpPr>
        <p:spPr bwMode="auto">
          <a:xfrm>
            <a:off x="6100763" y="5681663"/>
            <a:ext cx="1020762" cy="304800"/>
          </a:xfrm>
          <a:prstGeom prst="rect">
            <a:avLst/>
          </a:prstGeom>
          <a:noFill/>
          <a:ln w="9525">
            <a:noFill/>
            <a:miter lim="800000"/>
            <a:headEnd/>
            <a:tailEnd/>
          </a:ln>
        </p:spPr>
        <p:txBody>
          <a:bodyPr wrap="none" lIns="92075" tIns="46038" rIns="92075" bIns="46038">
            <a:spAutoFit/>
          </a:bodyPr>
          <a:lstStyle/>
          <a:p>
            <a:pPr algn="l" eaLnBrk="0" hangingPunct="0">
              <a:spcBef>
                <a:spcPct val="0"/>
              </a:spcBef>
              <a:buClrTx/>
            </a:pPr>
            <a:r>
              <a:rPr lang="en-US" sz="1400" smtClean="0">
                <a:solidFill>
                  <a:srgbClr val="000000"/>
                </a:solidFill>
                <a:latin typeface="Arial" charset="0"/>
              </a:rPr>
              <a:t>Frequency</a:t>
            </a:r>
          </a:p>
        </p:txBody>
      </p:sp>
      <p:sp>
        <p:nvSpPr>
          <p:cNvPr id="34836" name="Freeform 23"/>
          <p:cNvSpPr>
            <a:spLocks/>
          </p:cNvSpPr>
          <p:nvPr/>
        </p:nvSpPr>
        <p:spPr bwMode="auto">
          <a:xfrm>
            <a:off x="5283200" y="4005263"/>
            <a:ext cx="2803525" cy="1546225"/>
          </a:xfrm>
          <a:custGeom>
            <a:avLst/>
            <a:gdLst>
              <a:gd name="T0" fmla="*/ 2147483647 w 1777"/>
              <a:gd name="T1" fmla="*/ 2147483647 h 808"/>
              <a:gd name="T2" fmla="*/ 2147483647 w 1777"/>
              <a:gd name="T3" fmla="*/ 2147483647 h 808"/>
              <a:gd name="T4" fmla="*/ 2147483647 w 1777"/>
              <a:gd name="T5" fmla="*/ 2147483647 h 808"/>
              <a:gd name="T6" fmla="*/ 2147483647 w 1777"/>
              <a:gd name="T7" fmla="*/ 2147483647 h 808"/>
              <a:gd name="T8" fmla="*/ 2147483647 w 1777"/>
              <a:gd name="T9" fmla="*/ 2147483647 h 808"/>
              <a:gd name="T10" fmla="*/ 2147483647 w 1777"/>
              <a:gd name="T11" fmla="*/ 2147483647 h 808"/>
              <a:gd name="T12" fmla="*/ 2147483647 w 1777"/>
              <a:gd name="T13" fmla="*/ 2147483647 h 808"/>
              <a:gd name="T14" fmla="*/ 2147483647 w 1777"/>
              <a:gd name="T15" fmla="*/ 2147483647 h 808"/>
              <a:gd name="T16" fmla="*/ 2147483647 w 1777"/>
              <a:gd name="T17" fmla="*/ 2147483647 h 808"/>
              <a:gd name="T18" fmla="*/ 2147483647 w 1777"/>
              <a:gd name="T19" fmla="*/ 2147483647 h 808"/>
              <a:gd name="T20" fmla="*/ 2147483647 w 1777"/>
              <a:gd name="T21" fmla="*/ 2147483647 h 808"/>
              <a:gd name="T22" fmla="*/ 2147483647 w 1777"/>
              <a:gd name="T23" fmla="*/ 2147483647 h 808"/>
              <a:gd name="T24" fmla="*/ 2147483647 w 1777"/>
              <a:gd name="T25" fmla="*/ 2147483647 h 808"/>
              <a:gd name="T26" fmla="*/ 2147483647 w 1777"/>
              <a:gd name="T27" fmla="*/ 2147483647 h 808"/>
              <a:gd name="T28" fmla="*/ 2147483647 w 1777"/>
              <a:gd name="T29" fmla="*/ 2147483647 h 808"/>
              <a:gd name="T30" fmla="*/ 2147483647 w 1777"/>
              <a:gd name="T31" fmla="*/ 2147483647 h 808"/>
              <a:gd name="T32" fmla="*/ 2147483647 w 1777"/>
              <a:gd name="T33" fmla="*/ 2147483647 h 808"/>
              <a:gd name="T34" fmla="*/ 2147483647 w 1777"/>
              <a:gd name="T35" fmla="*/ 2147483647 h 808"/>
              <a:gd name="T36" fmla="*/ 2147483647 w 1777"/>
              <a:gd name="T37" fmla="*/ 2147483647 h 808"/>
              <a:gd name="T38" fmla="*/ 2147483647 w 1777"/>
              <a:gd name="T39" fmla="*/ 2147483647 h 808"/>
              <a:gd name="T40" fmla="*/ 2147483647 w 1777"/>
              <a:gd name="T41" fmla="*/ 2147483647 h 808"/>
              <a:gd name="T42" fmla="*/ 2147483647 w 1777"/>
              <a:gd name="T43" fmla="*/ 2147483647 h 808"/>
              <a:gd name="T44" fmla="*/ 2147483647 w 1777"/>
              <a:gd name="T45" fmla="*/ 2147483647 h 808"/>
              <a:gd name="T46" fmla="*/ 2147483647 w 1777"/>
              <a:gd name="T47" fmla="*/ 2147483647 h 808"/>
              <a:gd name="T48" fmla="*/ 2147483647 w 1777"/>
              <a:gd name="T49" fmla="*/ 2147483647 h 808"/>
              <a:gd name="T50" fmla="*/ 2147483647 w 1777"/>
              <a:gd name="T51" fmla="*/ 2147483647 h 808"/>
              <a:gd name="T52" fmla="*/ 2147483647 w 1777"/>
              <a:gd name="T53" fmla="*/ 2147483647 h 808"/>
              <a:gd name="T54" fmla="*/ 2147483647 w 1777"/>
              <a:gd name="T55" fmla="*/ 2147483647 h 808"/>
              <a:gd name="T56" fmla="*/ 2147483647 w 1777"/>
              <a:gd name="T57" fmla="*/ 2147483647 h 808"/>
              <a:gd name="T58" fmla="*/ 2147483647 w 1777"/>
              <a:gd name="T59" fmla="*/ 2147483647 h 808"/>
              <a:gd name="T60" fmla="*/ 2147483647 w 1777"/>
              <a:gd name="T61" fmla="*/ 2147483647 h 808"/>
              <a:gd name="T62" fmla="*/ 2147483647 w 1777"/>
              <a:gd name="T63" fmla="*/ 2147483647 h 808"/>
              <a:gd name="T64" fmla="*/ 2147483647 w 1777"/>
              <a:gd name="T65" fmla="*/ 2147483647 h 808"/>
              <a:gd name="T66" fmla="*/ 2147483647 w 1777"/>
              <a:gd name="T67" fmla="*/ 2147483647 h 808"/>
              <a:gd name="T68" fmla="*/ 2147483647 w 1777"/>
              <a:gd name="T69" fmla="*/ 2147483647 h 808"/>
              <a:gd name="T70" fmla="*/ 2147483647 w 1777"/>
              <a:gd name="T71" fmla="*/ 2147483647 h 808"/>
              <a:gd name="T72" fmla="*/ 2147483647 w 1777"/>
              <a:gd name="T73" fmla="*/ 2147483647 h 808"/>
              <a:gd name="T74" fmla="*/ 2147483647 w 1777"/>
              <a:gd name="T75" fmla="*/ 2147483647 h 808"/>
              <a:gd name="T76" fmla="*/ 2147483647 w 1777"/>
              <a:gd name="T77" fmla="*/ 2147483647 h 808"/>
              <a:gd name="T78" fmla="*/ 2147483647 w 1777"/>
              <a:gd name="T79" fmla="*/ 2147483647 h 808"/>
              <a:gd name="T80" fmla="*/ 2147483647 w 1777"/>
              <a:gd name="T81" fmla="*/ 2147483647 h 808"/>
              <a:gd name="T82" fmla="*/ 2147483647 w 1777"/>
              <a:gd name="T83" fmla="*/ 2147483647 h 808"/>
              <a:gd name="T84" fmla="*/ 2147483647 w 1777"/>
              <a:gd name="T85" fmla="*/ 2147483647 h 808"/>
              <a:gd name="T86" fmla="*/ 2147483647 w 1777"/>
              <a:gd name="T87" fmla="*/ 2147483647 h 808"/>
              <a:gd name="T88" fmla="*/ 2147483647 w 1777"/>
              <a:gd name="T89" fmla="*/ 2147483647 h 808"/>
              <a:gd name="T90" fmla="*/ 2147483647 w 1777"/>
              <a:gd name="T91" fmla="*/ 2147483647 h 808"/>
              <a:gd name="T92" fmla="*/ 2147483647 w 1777"/>
              <a:gd name="T93" fmla="*/ 2147483647 h 808"/>
              <a:gd name="T94" fmla="*/ 2147483647 w 1777"/>
              <a:gd name="T95" fmla="*/ 2147483647 h 808"/>
              <a:gd name="T96" fmla="*/ 2147483647 w 1777"/>
              <a:gd name="T97" fmla="*/ 2147483647 h 808"/>
              <a:gd name="T98" fmla="*/ 2147483647 w 1777"/>
              <a:gd name="T99" fmla="*/ 2147483647 h 808"/>
              <a:gd name="T100" fmla="*/ 2147483647 w 1777"/>
              <a:gd name="T101" fmla="*/ 2147483647 h 808"/>
              <a:gd name="T102" fmla="*/ 2147483647 w 1777"/>
              <a:gd name="T103" fmla="*/ 2147483647 h 808"/>
              <a:gd name="T104" fmla="*/ 2147483647 w 1777"/>
              <a:gd name="T105" fmla="*/ 2147483647 h 808"/>
              <a:gd name="T106" fmla="*/ 2147483647 w 1777"/>
              <a:gd name="T107" fmla="*/ 2147483647 h 808"/>
              <a:gd name="T108" fmla="*/ 2147483647 w 1777"/>
              <a:gd name="T109" fmla="*/ 2147483647 h 808"/>
              <a:gd name="T110" fmla="*/ 2147483647 w 1777"/>
              <a:gd name="T111" fmla="*/ 2147483647 h 808"/>
              <a:gd name="T112" fmla="*/ 2147483647 w 1777"/>
              <a:gd name="T113" fmla="*/ 2147483647 h 808"/>
              <a:gd name="T114" fmla="*/ 2147483647 w 1777"/>
              <a:gd name="T115" fmla="*/ 2147483647 h 808"/>
              <a:gd name="T116" fmla="*/ 2147483647 w 1777"/>
              <a:gd name="T117" fmla="*/ 2147483647 h 808"/>
              <a:gd name="T118" fmla="*/ 2147483647 w 1777"/>
              <a:gd name="T119" fmla="*/ 2147483647 h 8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7"/>
              <a:gd name="T181" fmla="*/ 0 h 808"/>
              <a:gd name="T182" fmla="*/ 1777 w 1777"/>
              <a:gd name="T183" fmla="*/ 808 h 8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a:solidFill>
              <a:srgbClr val="0033CC"/>
            </a:solidFill>
            <a:round/>
            <a:headEnd type="none" w="sm" len="sm"/>
            <a:tailEnd type="none" w="sm" len="sm"/>
          </a:ln>
        </p:spPr>
        <p:txBody>
          <a:bodyPr/>
          <a:lstStyle/>
          <a:p>
            <a:pPr algn="l">
              <a:spcBef>
                <a:spcPct val="0"/>
              </a:spcBef>
              <a:buClrTx/>
            </a:pPr>
            <a:endParaRPr lang="en-US" sz="1600" smtClean="0">
              <a:solidFill>
                <a:srgbClr val="000000"/>
              </a:solidFill>
              <a:latin typeface="Arial" charset="0"/>
            </a:endParaRPr>
          </a:p>
        </p:txBody>
      </p:sp>
      <p:sp>
        <p:nvSpPr>
          <p:cNvPr id="34837" name="Freeform 24"/>
          <p:cNvSpPr>
            <a:spLocks/>
          </p:cNvSpPr>
          <p:nvPr/>
        </p:nvSpPr>
        <p:spPr bwMode="auto">
          <a:xfrm>
            <a:off x="5191125" y="4008438"/>
            <a:ext cx="2805113" cy="1543050"/>
          </a:xfrm>
          <a:custGeom>
            <a:avLst/>
            <a:gdLst>
              <a:gd name="T0" fmla="*/ 2147483647 w 1777"/>
              <a:gd name="T1" fmla="*/ 2147483647 h 808"/>
              <a:gd name="T2" fmla="*/ 2147483647 w 1777"/>
              <a:gd name="T3" fmla="*/ 2147483647 h 808"/>
              <a:gd name="T4" fmla="*/ 2147483647 w 1777"/>
              <a:gd name="T5" fmla="*/ 2147483647 h 808"/>
              <a:gd name="T6" fmla="*/ 2147483647 w 1777"/>
              <a:gd name="T7" fmla="*/ 2147483647 h 808"/>
              <a:gd name="T8" fmla="*/ 2147483647 w 1777"/>
              <a:gd name="T9" fmla="*/ 2147483647 h 808"/>
              <a:gd name="T10" fmla="*/ 2147483647 w 1777"/>
              <a:gd name="T11" fmla="*/ 2147483647 h 808"/>
              <a:gd name="T12" fmla="*/ 2147483647 w 1777"/>
              <a:gd name="T13" fmla="*/ 2147483647 h 808"/>
              <a:gd name="T14" fmla="*/ 2147483647 w 1777"/>
              <a:gd name="T15" fmla="*/ 2147483647 h 808"/>
              <a:gd name="T16" fmla="*/ 2147483647 w 1777"/>
              <a:gd name="T17" fmla="*/ 2147483647 h 808"/>
              <a:gd name="T18" fmla="*/ 2147483647 w 1777"/>
              <a:gd name="T19" fmla="*/ 2147483647 h 808"/>
              <a:gd name="T20" fmla="*/ 2147483647 w 1777"/>
              <a:gd name="T21" fmla="*/ 2147483647 h 808"/>
              <a:gd name="T22" fmla="*/ 2147483647 w 1777"/>
              <a:gd name="T23" fmla="*/ 2147483647 h 808"/>
              <a:gd name="T24" fmla="*/ 2147483647 w 1777"/>
              <a:gd name="T25" fmla="*/ 2147483647 h 808"/>
              <a:gd name="T26" fmla="*/ 2147483647 w 1777"/>
              <a:gd name="T27" fmla="*/ 2147483647 h 808"/>
              <a:gd name="T28" fmla="*/ 2147483647 w 1777"/>
              <a:gd name="T29" fmla="*/ 2147483647 h 808"/>
              <a:gd name="T30" fmla="*/ 2147483647 w 1777"/>
              <a:gd name="T31" fmla="*/ 2147483647 h 808"/>
              <a:gd name="T32" fmla="*/ 2147483647 w 1777"/>
              <a:gd name="T33" fmla="*/ 2147483647 h 808"/>
              <a:gd name="T34" fmla="*/ 2147483647 w 1777"/>
              <a:gd name="T35" fmla="*/ 2147483647 h 808"/>
              <a:gd name="T36" fmla="*/ 2147483647 w 1777"/>
              <a:gd name="T37" fmla="*/ 2147483647 h 808"/>
              <a:gd name="T38" fmla="*/ 2147483647 w 1777"/>
              <a:gd name="T39" fmla="*/ 2147483647 h 808"/>
              <a:gd name="T40" fmla="*/ 2147483647 w 1777"/>
              <a:gd name="T41" fmla="*/ 2147483647 h 808"/>
              <a:gd name="T42" fmla="*/ 2147483647 w 1777"/>
              <a:gd name="T43" fmla="*/ 2147483647 h 808"/>
              <a:gd name="T44" fmla="*/ 2147483647 w 1777"/>
              <a:gd name="T45" fmla="*/ 2147483647 h 808"/>
              <a:gd name="T46" fmla="*/ 2147483647 w 1777"/>
              <a:gd name="T47" fmla="*/ 2147483647 h 808"/>
              <a:gd name="T48" fmla="*/ 2147483647 w 1777"/>
              <a:gd name="T49" fmla="*/ 2147483647 h 808"/>
              <a:gd name="T50" fmla="*/ 2147483647 w 1777"/>
              <a:gd name="T51" fmla="*/ 2147483647 h 808"/>
              <a:gd name="T52" fmla="*/ 2147483647 w 1777"/>
              <a:gd name="T53" fmla="*/ 2147483647 h 808"/>
              <a:gd name="T54" fmla="*/ 2147483647 w 1777"/>
              <a:gd name="T55" fmla="*/ 2147483647 h 808"/>
              <a:gd name="T56" fmla="*/ 2147483647 w 1777"/>
              <a:gd name="T57" fmla="*/ 2147483647 h 808"/>
              <a:gd name="T58" fmla="*/ 2147483647 w 1777"/>
              <a:gd name="T59" fmla="*/ 2147483647 h 808"/>
              <a:gd name="T60" fmla="*/ 2147483647 w 1777"/>
              <a:gd name="T61" fmla="*/ 2147483647 h 808"/>
              <a:gd name="T62" fmla="*/ 2147483647 w 1777"/>
              <a:gd name="T63" fmla="*/ 2147483647 h 808"/>
              <a:gd name="T64" fmla="*/ 2147483647 w 1777"/>
              <a:gd name="T65" fmla="*/ 2147483647 h 808"/>
              <a:gd name="T66" fmla="*/ 2147483647 w 1777"/>
              <a:gd name="T67" fmla="*/ 2147483647 h 808"/>
              <a:gd name="T68" fmla="*/ 2147483647 w 1777"/>
              <a:gd name="T69" fmla="*/ 2147483647 h 808"/>
              <a:gd name="T70" fmla="*/ 2147483647 w 1777"/>
              <a:gd name="T71" fmla="*/ 2147483647 h 808"/>
              <a:gd name="T72" fmla="*/ 2147483647 w 1777"/>
              <a:gd name="T73" fmla="*/ 2147483647 h 808"/>
              <a:gd name="T74" fmla="*/ 2147483647 w 1777"/>
              <a:gd name="T75" fmla="*/ 2147483647 h 808"/>
              <a:gd name="T76" fmla="*/ 2147483647 w 1777"/>
              <a:gd name="T77" fmla="*/ 2147483647 h 808"/>
              <a:gd name="T78" fmla="*/ 2147483647 w 1777"/>
              <a:gd name="T79" fmla="*/ 2147483647 h 808"/>
              <a:gd name="T80" fmla="*/ 2147483647 w 1777"/>
              <a:gd name="T81" fmla="*/ 2147483647 h 808"/>
              <a:gd name="T82" fmla="*/ 2147483647 w 1777"/>
              <a:gd name="T83" fmla="*/ 2147483647 h 808"/>
              <a:gd name="T84" fmla="*/ 2147483647 w 1777"/>
              <a:gd name="T85" fmla="*/ 2147483647 h 808"/>
              <a:gd name="T86" fmla="*/ 2147483647 w 1777"/>
              <a:gd name="T87" fmla="*/ 2147483647 h 808"/>
              <a:gd name="T88" fmla="*/ 2147483647 w 1777"/>
              <a:gd name="T89" fmla="*/ 2147483647 h 808"/>
              <a:gd name="T90" fmla="*/ 2147483647 w 1777"/>
              <a:gd name="T91" fmla="*/ 2147483647 h 808"/>
              <a:gd name="T92" fmla="*/ 2147483647 w 1777"/>
              <a:gd name="T93" fmla="*/ 2147483647 h 808"/>
              <a:gd name="T94" fmla="*/ 2147483647 w 1777"/>
              <a:gd name="T95" fmla="*/ 2147483647 h 808"/>
              <a:gd name="T96" fmla="*/ 2147483647 w 1777"/>
              <a:gd name="T97" fmla="*/ 2147483647 h 808"/>
              <a:gd name="T98" fmla="*/ 2147483647 w 1777"/>
              <a:gd name="T99" fmla="*/ 2147483647 h 808"/>
              <a:gd name="T100" fmla="*/ 2147483647 w 1777"/>
              <a:gd name="T101" fmla="*/ 2147483647 h 808"/>
              <a:gd name="T102" fmla="*/ 2147483647 w 1777"/>
              <a:gd name="T103" fmla="*/ 2147483647 h 808"/>
              <a:gd name="T104" fmla="*/ 2147483647 w 1777"/>
              <a:gd name="T105" fmla="*/ 2147483647 h 808"/>
              <a:gd name="T106" fmla="*/ 2147483647 w 1777"/>
              <a:gd name="T107" fmla="*/ 2147483647 h 808"/>
              <a:gd name="T108" fmla="*/ 2147483647 w 1777"/>
              <a:gd name="T109" fmla="*/ 2147483647 h 808"/>
              <a:gd name="T110" fmla="*/ 2147483647 w 1777"/>
              <a:gd name="T111" fmla="*/ 2147483647 h 808"/>
              <a:gd name="T112" fmla="*/ 2147483647 w 1777"/>
              <a:gd name="T113" fmla="*/ 2147483647 h 808"/>
              <a:gd name="T114" fmla="*/ 2147483647 w 1777"/>
              <a:gd name="T115" fmla="*/ 2147483647 h 808"/>
              <a:gd name="T116" fmla="*/ 2147483647 w 1777"/>
              <a:gd name="T117" fmla="*/ 2147483647 h 808"/>
              <a:gd name="T118" fmla="*/ 2147483647 w 1777"/>
              <a:gd name="T119" fmla="*/ 2147483647 h 8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7"/>
              <a:gd name="T181" fmla="*/ 0 h 808"/>
              <a:gd name="T182" fmla="*/ 1777 w 1777"/>
              <a:gd name="T183" fmla="*/ 808 h 8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a:solidFill>
              <a:srgbClr val="0033CC"/>
            </a:solidFill>
            <a:round/>
            <a:headEnd type="none" w="sm" len="sm"/>
            <a:tailEnd type="none" w="sm" len="sm"/>
          </a:ln>
        </p:spPr>
        <p:txBody>
          <a:bodyPr/>
          <a:lstStyle/>
          <a:p>
            <a:pPr algn="l">
              <a:spcBef>
                <a:spcPct val="0"/>
              </a:spcBef>
              <a:buClrTx/>
            </a:pPr>
            <a:endParaRPr lang="en-US" sz="1600" smtClean="0">
              <a:solidFill>
                <a:srgbClr val="000000"/>
              </a:solidFill>
              <a:latin typeface="Arial" charset="0"/>
            </a:endParaRPr>
          </a:p>
        </p:txBody>
      </p:sp>
      <p:sp>
        <p:nvSpPr>
          <p:cNvPr id="34838" name="Line 25"/>
          <p:cNvSpPr>
            <a:spLocks noChangeShapeType="1"/>
          </p:cNvSpPr>
          <p:nvPr/>
        </p:nvSpPr>
        <p:spPr bwMode="auto">
          <a:xfrm>
            <a:off x="6524625" y="3736975"/>
            <a:ext cx="0" cy="239713"/>
          </a:xfrm>
          <a:prstGeom prst="line">
            <a:avLst/>
          </a:prstGeom>
          <a:noFill/>
          <a:ln w="9525">
            <a:solidFill>
              <a:schemeClr val="tx1"/>
            </a:solidFill>
            <a:round/>
            <a:headEnd/>
            <a:tailEnd/>
          </a:ln>
        </p:spPr>
        <p:txBody>
          <a:bodyPr wrap="none" anchor="ctr"/>
          <a:lstStyle/>
          <a:p>
            <a:pPr algn="l">
              <a:spcBef>
                <a:spcPct val="0"/>
              </a:spcBef>
              <a:buClrTx/>
            </a:pPr>
            <a:endParaRPr lang="en-US" sz="1600" smtClean="0">
              <a:solidFill>
                <a:srgbClr val="000000"/>
              </a:solidFill>
              <a:latin typeface="Arial" charset="0"/>
            </a:endParaRPr>
          </a:p>
        </p:txBody>
      </p:sp>
      <p:sp>
        <p:nvSpPr>
          <p:cNvPr id="34839" name="Line 26"/>
          <p:cNvSpPr>
            <a:spLocks noChangeShapeType="1"/>
          </p:cNvSpPr>
          <p:nvPr/>
        </p:nvSpPr>
        <p:spPr bwMode="auto">
          <a:xfrm>
            <a:off x="6618288" y="3730625"/>
            <a:ext cx="0" cy="246063"/>
          </a:xfrm>
          <a:prstGeom prst="line">
            <a:avLst/>
          </a:prstGeom>
          <a:noFill/>
          <a:ln w="9525">
            <a:solidFill>
              <a:schemeClr val="tx1"/>
            </a:solidFill>
            <a:round/>
            <a:headEnd/>
            <a:tailEnd/>
          </a:ln>
        </p:spPr>
        <p:txBody>
          <a:bodyPr wrap="none" anchor="ctr"/>
          <a:lstStyle/>
          <a:p>
            <a:pPr algn="l">
              <a:spcBef>
                <a:spcPct val="0"/>
              </a:spcBef>
              <a:buClrTx/>
            </a:pPr>
            <a:endParaRPr lang="en-US" sz="1600" smtClean="0">
              <a:solidFill>
                <a:srgbClr val="000000"/>
              </a:solidFill>
              <a:latin typeface="Arial" charset="0"/>
            </a:endParaRPr>
          </a:p>
        </p:txBody>
      </p:sp>
      <p:sp>
        <p:nvSpPr>
          <p:cNvPr id="34840" name="Line 27"/>
          <p:cNvSpPr>
            <a:spLocks noChangeShapeType="1"/>
          </p:cNvSpPr>
          <p:nvPr/>
        </p:nvSpPr>
        <p:spPr bwMode="auto">
          <a:xfrm>
            <a:off x="6415088" y="3917950"/>
            <a:ext cx="106362" cy="0"/>
          </a:xfrm>
          <a:prstGeom prst="line">
            <a:avLst/>
          </a:prstGeom>
          <a:noFill/>
          <a:ln w="3175">
            <a:solidFill>
              <a:schemeClr val="tx1"/>
            </a:solidFill>
            <a:round/>
            <a:headEnd/>
            <a:tailEnd type="triangle" w="sm" len="sm"/>
          </a:ln>
        </p:spPr>
        <p:txBody>
          <a:bodyPr wrap="none" anchor="ctr"/>
          <a:lstStyle/>
          <a:p>
            <a:pPr algn="l">
              <a:spcBef>
                <a:spcPct val="0"/>
              </a:spcBef>
              <a:buClrTx/>
            </a:pPr>
            <a:endParaRPr lang="en-US" sz="1600" smtClean="0">
              <a:solidFill>
                <a:srgbClr val="000000"/>
              </a:solidFill>
              <a:latin typeface="Arial" charset="0"/>
            </a:endParaRPr>
          </a:p>
        </p:txBody>
      </p:sp>
      <p:sp>
        <p:nvSpPr>
          <p:cNvPr id="34841" name="Line 28"/>
          <p:cNvSpPr>
            <a:spLocks noChangeShapeType="1"/>
          </p:cNvSpPr>
          <p:nvPr/>
        </p:nvSpPr>
        <p:spPr bwMode="auto">
          <a:xfrm flipH="1">
            <a:off x="6619875" y="3924300"/>
            <a:ext cx="101600" cy="0"/>
          </a:xfrm>
          <a:prstGeom prst="line">
            <a:avLst/>
          </a:prstGeom>
          <a:noFill/>
          <a:ln w="3175">
            <a:solidFill>
              <a:schemeClr val="tx1"/>
            </a:solidFill>
            <a:round/>
            <a:headEnd/>
            <a:tailEnd type="triangle" w="sm" len="sm"/>
          </a:ln>
        </p:spPr>
        <p:txBody>
          <a:bodyPr wrap="none" anchor="ctr"/>
          <a:lstStyle/>
          <a:p>
            <a:pPr algn="l">
              <a:spcBef>
                <a:spcPct val="0"/>
              </a:spcBef>
              <a:buClrTx/>
            </a:pPr>
            <a:endParaRPr lang="en-US" sz="1600" smtClean="0">
              <a:solidFill>
                <a:srgbClr val="000000"/>
              </a:solidFill>
              <a:latin typeface="Arial" charset="0"/>
            </a:endParaRPr>
          </a:p>
        </p:txBody>
      </p:sp>
      <p:sp>
        <p:nvSpPr>
          <p:cNvPr id="34842" name="Text Box 29"/>
          <p:cNvSpPr txBox="1">
            <a:spLocks noChangeArrowheads="1"/>
          </p:cNvSpPr>
          <p:nvPr/>
        </p:nvSpPr>
        <p:spPr bwMode="auto">
          <a:xfrm>
            <a:off x="5692775" y="3733800"/>
            <a:ext cx="769938" cy="304800"/>
          </a:xfrm>
          <a:prstGeom prst="rect">
            <a:avLst/>
          </a:prstGeom>
          <a:noFill/>
          <a:ln w="3175">
            <a:noFill/>
            <a:miter lim="800000"/>
            <a:headEnd/>
            <a:tailEnd/>
          </a:ln>
        </p:spPr>
        <p:txBody>
          <a:bodyPr>
            <a:spAutoFit/>
          </a:bodyPr>
          <a:lstStyle/>
          <a:p>
            <a:pPr eaLnBrk="0" hangingPunct="0">
              <a:spcBef>
                <a:spcPct val="0"/>
              </a:spcBef>
              <a:buClrTx/>
            </a:pPr>
            <a:r>
              <a:rPr lang="en-US" sz="1400" b="1" smtClean="0">
                <a:solidFill>
                  <a:srgbClr val="000000"/>
                </a:solidFill>
                <a:latin typeface="Arial" charset="0"/>
                <a:sym typeface="Symbol" pitchFamily="84" charset="2"/>
              </a:rPr>
              <a:t></a:t>
            </a:r>
            <a:r>
              <a:rPr lang="en-US" sz="1400" b="1" baseline="-25000" smtClean="0">
                <a:solidFill>
                  <a:srgbClr val="000000"/>
                </a:solidFill>
                <a:latin typeface="Arial" charset="0"/>
                <a:sym typeface="Symbol" pitchFamily="84" charset="2"/>
              </a:rPr>
              <a:t>DOP</a:t>
            </a:r>
            <a:endParaRPr lang="en-US" sz="1400" b="1" baseline="-25000" smtClean="0">
              <a:solidFill>
                <a:srgbClr val="000000"/>
              </a:solidFill>
              <a:latin typeface="Arial" charset="0"/>
            </a:endParaRPr>
          </a:p>
        </p:txBody>
      </p:sp>
      <p:sp>
        <p:nvSpPr>
          <p:cNvPr id="34843" name="Text Box 30"/>
          <p:cNvSpPr txBox="1">
            <a:spLocks noChangeArrowheads="1"/>
          </p:cNvSpPr>
          <p:nvPr/>
        </p:nvSpPr>
        <p:spPr bwMode="auto">
          <a:xfrm>
            <a:off x="5407025" y="3363913"/>
            <a:ext cx="2673350" cy="366712"/>
          </a:xfrm>
          <a:prstGeom prst="rect">
            <a:avLst/>
          </a:prstGeom>
          <a:noFill/>
          <a:ln w="9525">
            <a:noFill/>
            <a:miter lim="800000"/>
            <a:headEnd/>
            <a:tailEnd/>
          </a:ln>
        </p:spPr>
        <p:txBody>
          <a:bodyPr wrap="none">
            <a:spAutoFit/>
          </a:bodyPr>
          <a:lstStyle/>
          <a:p>
            <a:pPr algn="l">
              <a:spcBef>
                <a:spcPct val="0"/>
              </a:spcBef>
              <a:buClrTx/>
            </a:pPr>
            <a:r>
              <a:rPr lang="en-US" sz="1800" smtClean="0">
                <a:solidFill>
                  <a:srgbClr val="000000"/>
                </a:solidFill>
                <a:latin typeface="Arial" charset="0"/>
              </a:rPr>
              <a:t>Backscattered Spectrum</a:t>
            </a:r>
          </a:p>
        </p:txBody>
      </p:sp>
      <p:sp>
        <p:nvSpPr>
          <p:cNvPr id="34844" name="Line 31"/>
          <p:cNvSpPr>
            <a:spLocks noChangeShapeType="1"/>
          </p:cNvSpPr>
          <p:nvPr/>
        </p:nvSpPr>
        <p:spPr bwMode="auto">
          <a:xfrm>
            <a:off x="5340350" y="4851400"/>
            <a:ext cx="514350" cy="228600"/>
          </a:xfrm>
          <a:prstGeom prst="line">
            <a:avLst/>
          </a:prstGeom>
          <a:noFill/>
          <a:ln w="9525">
            <a:solidFill>
              <a:schemeClr val="tx1"/>
            </a:solidFill>
            <a:round/>
            <a:headEnd/>
            <a:tailEnd type="triangle" w="med" len="med"/>
          </a:ln>
        </p:spPr>
        <p:txBody>
          <a:bodyPr/>
          <a:lstStyle/>
          <a:p>
            <a:pPr algn="l">
              <a:spcBef>
                <a:spcPct val="0"/>
              </a:spcBef>
              <a:buClrTx/>
            </a:pPr>
            <a:endParaRPr lang="en-US" sz="1600" smtClean="0">
              <a:solidFill>
                <a:srgbClr val="000000"/>
              </a:solidFill>
              <a:latin typeface="Arial" charset="0"/>
            </a:endParaRPr>
          </a:p>
        </p:txBody>
      </p:sp>
      <p:sp>
        <p:nvSpPr>
          <p:cNvPr id="34845" name="Line 32"/>
          <p:cNvSpPr>
            <a:spLocks noChangeShapeType="1"/>
          </p:cNvSpPr>
          <p:nvPr/>
        </p:nvSpPr>
        <p:spPr bwMode="auto">
          <a:xfrm flipH="1">
            <a:off x="6629400" y="4273550"/>
            <a:ext cx="361950" cy="88900"/>
          </a:xfrm>
          <a:prstGeom prst="line">
            <a:avLst/>
          </a:prstGeom>
          <a:noFill/>
          <a:ln w="9525">
            <a:solidFill>
              <a:schemeClr val="tx1"/>
            </a:solidFill>
            <a:round/>
            <a:headEnd/>
            <a:tailEnd type="triangle" w="med" len="med"/>
          </a:ln>
        </p:spPr>
        <p:txBody>
          <a:bodyPr/>
          <a:lstStyle/>
          <a:p>
            <a:pPr algn="l">
              <a:spcBef>
                <a:spcPct val="0"/>
              </a:spcBef>
              <a:buClrTx/>
            </a:pPr>
            <a:endParaRPr lang="en-US" sz="1600" smtClean="0">
              <a:solidFill>
                <a:srgbClr val="000000"/>
              </a:solidFill>
              <a:latin typeface="Arial" charset="0"/>
            </a:endParaRPr>
          </a:p>
        </p:txBody>
      </p:sp>
      <p:sp>
        <p:nvSpPr>
          <p:cNvPr id="34846" name="Text Box 33"/>
          <p:cNvSpPr txBox="1">
            <a:spLocks noChangeArrowheads="1"/>
          </p:cNvSpPr>
          <p:nvPr/>
        </p:nvSpPr>
        <p:spPr bwMode="auto">
          <a:xfrm>
            <a:off x="500063" y="2863850"/>
            <a:ext cx="1416050" cy="304800"/>
          </a:xfrm>
          <a:prstGeom prst="rect">
            <a:avLst/>
          </a:prstGeom>
          <a:noFill/>
          <a:ln w="9525">
            <a:noFill/>
            <a:miter lim="800000"/>
            <a:headEnd/>
            <a:tailEnd/>
          </a:ln>
        </p:spPr>
        <p:txBody>
          <a:bodyPr wrap="none">
            <a:spAutoFit/>
          </a:bodyPr>
          <a:lstStyle/>
          <a:p>
            <a:pPr algn="l">
              <a:spcBef>
                <a:spcPct val="0"/>
              </a:spcBef>
              <a:buClrTx/>
            </a:pPr>
            <a:r>
              <a:rPr lang="en-US" sz="1400" smtClean="0">
                <a:solidFill>
                  <a:srgbClr val="CC00FF"/>
                </a:solidFill>
                <a:latin typeface="Arial" charset="0"/>
              </a:rPr>
              <a:t>Direct detection</a:t>
            </a:r>
          </a:p>
        </p:txBody>
      </p:sp>
      <p:sp>
        <p:nvSpPr>
          <p:cNvPr id="34847" name="Text Box 34"/>
          <p:cNvSpPr txBox="1">
            <a:spLocks noChangeArrowheads="1"/>
          </p:cNvSpPr>
          <p:nvPr/>
        </p:nvSpPr>
        <p:spPr bwMode="auto">
          <a:xfrm>
            <a:off x="1141413" y="1374775"/>
            <a:ext cx="912812" cy="304800"/>
          </a:xfrm>
          <a:prstGeom prst="rect">
            <a:avLst/>
          </a:prstGeom>
          <a:noFill/>
          <a:ln w="9525">
            <a:noFill/>
            <a:miter lim="800000"/>
            <a:headEnd/>
            <a:tailEnd/>
          </a:ln>
        </p:spPr>
        <p:txBody>
          <a:bodyPr wrap="none">
            <a:spAutoFit/>
          </a:bodyPr>
          <a:lstStyle/>
          <a:p>
            <a:pPr algn="l">
              <a:spcBef>
                <a:spcPct val="0"/>
              </a:spcBef>
              <a:buClrTx/>
            </a:pPr>
            <a:r>
              <a:rPr lang="en-US" sz="1400" smtClean="0">
                <a:solidFill>
                  <a:srgbClr val="FB1515"/>
                </a:solidFill>
                <a:latin typeface="Arial" charset="0"/>
              </a:rPr>
              <a:t>Coherent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AF23E05D-EC57-49F0-BF57-DCDA098F1D7E}" type="slidenum">
              <a:rPr lang="en-US" smtClean="0">
                <a:solidFill>
                  <a:srgbClr val="000000"/>
                </a:solidFill>
              </a:rPr>
              <a:pPr/>
              <a:t>13</a:t>
            </a:fld>
            <a:endParaRPr lang="en-US" smtClean="0">
              <a:solidFill>
                <a:srgbClr val="000000"/>
              </a:solidFill>
            </a:endParaRPr>
          </a:p>
        </p:txBody>
      </p:sp>
      <p:sp>
        <p:nvSpPr>
          <p:cNvPr id="1601538" name="Rectangle 2"/>
          <p:cNvSpPr>
            <a:spLocks noGrp="1" noChangeArrowheads="1"/>
          </p:cNvSpPr>
          <p:nvPr>
            <p:ph type="title"/>
          </p:nvPr>
        </p:nvSpPr>
        <p:spPr>
          <a:xfrm>
            <a:off x="573088" y="0"/>
            <a:ext cx="8229600" cy="704850"/>
          </a:xfrm>
        </p:spPr>
        <p:txBody>
          <a:bodyPr/>
          <a:lstStyle/>
          <a:p>
            <a:pPr eaLnBrk="1" hangingPunct="1">
              <a:defRPr/>
            </a:pPr>
            <a:r>
              <a:rPr lang="en-US" sz="2000" dirty="0" smtClean="0"/>
              <a:t/>
            </a:r>
            <a:br>
              <a:rPr lang="en-US" sz="2000" dirty="0" smtClean="0"/>
            </a:br>
            <a:r>
              <a:rPr lang="en-US" sz="2400" dirty="0" smtClean="0"/>
              <a:t>GWOS/NWOS Hybrid DWL Technology Solution</a:t>
            </a:r>
            <a:r>
              <a:rPr lang="en-US" sz="2000" dirty="0" smtClean="0"/>
              <a:t/>
            </a:r>
            <a:br>
              <a:rPr lang="en-US" sz="2000" dirty="0" smtClean="0"/>
            </a:br>
            <a:endParaRPr lang="en-US" sz="2000" dirty="0" smtClean="0"/>
          </a:p>
        </p:txBody>
      </p:sp>
      <p:grpSp>
        <p:nvGrpSpPr>
          <p:cNvPr id="12" name="Group 11"/>
          <p:cNvGrpSpPr/>
          <p:nvPr/>
        </p:nvGrpSpPr>
        <p:grpSpPr>
          <a:xfrm>
            <a:off x="715963" y="1284288"/>
            <a:ext cx="8151812" cy="5240337"/>
            <a:chOff x="715963" y="1284288"/>
            <a:chExt cx="8151812" cy="5240337"/>
          </a:xfrm>
        </p:grpSpPr>
        <p:sp>
          <p:nvSpPr>
            <p:cNvPr id="17412" name="Text Box 3"/>
            <p:cNvSpPr txBox="1">
              <a:spLocks noChangeArrowheads="1"/>
            </p:cNvSpPr>
            <p:nvPr/>
          </p:nvSpPr>
          <p:spPr bwMode="auto">
            <a:xfrm>
              <a:off x="3252788" y="6067425"/>
              <a:ext cx="3606800" cy="457200"/>
            </a:xfrm>
            <a:prstGeom prst="rect">
              <a:avLst/>
            </a:prstGeom>
            <a:noFill/>
            <a:ln w="9525">
              <a:noFill/>
              <a:miter lim="800000"/>
              <a:headEnd/>
              <a:tailEnd/>
            </a:ln>
          </p:spPr>
          <p:txBody>
            <a:bodyPr wrap="none">
              <a:spAutoFit/>
            </a:bodyPr>
            <a:lstStyle/>
            <a:p>
              <a:pPr algn="l">
                <a:spcBef>
                  <a:spcPct val="0"/>
                </a:spcBef>
                <a:buClrTx/>
              </a:pPr>
              <a:r>
                <a:rPr lang="en-US" sz="2400" smtClean="0">
                  <a:solidFill>
                    <a:srgbClr val="000000"/>
                  </a:solidFill>
                  <a:latin typeface="Arial" charset="0"/>
                </a:rPr>
                <a:t>Velocity Estimation Error </a:t>
              </a:r>
            </a:p>
          </p:txBody>
        </p:sp>
        <p:sp>
          <p:nvSpPr>
            <p:cNvPr id="17413" name="Oval 4"/>
            <p:cNvSpPr>
              <a:spLocks noChangeArrowheads="1"/>
            </p:cNvSpPr>
            <p:nvPr/>
          </p:nvSpPr>
          <p:spPr bwMode="auto">
            <a:xfrm rot="1883599">
              <a:off x="2451100" y="2062163"/>
              <a:ext cx="5721350" cy="2292350"/>
            </a:xfrm>
            <a:prstGeom prst="ellipse">
              <a:avLst/>
            </a:prstGeom>
            <a:noFill/>
            <a:ln w="28575">
              <a:solidFill>
                <a:srgbClr val="CC66FF"/>
              </a:solidFill>
              <a:round/>
              <a:headEnd/>
              <a:tailEnd/>
            </a:ln>
          </p:spPr>
          <p:txBody>
            <a:bodyPr wrap="none" anchor="ctr"/>
            <a:lstStyle/>
            <a:p>
              <a:pPr algn="l">
                <a:spcBef>
                  <a:spcPct val="0"/>
                </a:spcBef>
                <a:buClrTx/>
              </a:pPr>
              <a:r>
                <a:rPr lang="en-US" sz="1800" smtClean="0">
                  <a:solidFill>
                    <a:srgbClr val="000000"/>
                  </a:solidFill>
                  <a:latin typeface="Arial" charset="0"/>
                </a:rPr>
                <a:t>Direct Detection Doppler Lidar</a:t>
              </a:r>
            </a:p>
            <a:p>
              <a:pPr algn="l">
                <a:spcBef>
                  <a:spcPct val="0"/>
                </a:spcBef>
                <a:buClrTx/>
              </a:pPr>
              <a:r>
                <a:rPr lang="en-US" sz="1600" smtClean="0">
                  <a:solidFill>
                    <a:srgbClr val="000000"/>
                  </a:solidFill>
                  <a:latin typeface="Arial" charset="0"/>
                </a:rPr>
                <a:t>-Uses molecular backscatter</a:t>
              </a:r>
            </a:p>
            <a:p>
              <a:pPr algn="l">
                <a:spcBef>
                  <a:spcPct val="0"/>
                </a:spcBef>
                <a:buClrTx/>
              </a:pPr>
              <a:r>
                <a:rPr lang="en-US" sz="1600" smtClean="0">
                  <a:solidFill>
                    <a:srgbClr val="000000"/>
                  </a:solidFill>
                  <a:latin typeface="Arial" charset="0"/>
                </a:rPr>
                <a:t>-Meets threshold requirements </a:t>
              </a:r>
            </a:p>
            <a:p>
              <a:pPr algn="l">
                <a:spcBef>
                  <a:spcPct val="0"/>
                </a:spcBef>
                <a:buClrTx/>
              </a:pPr>
              <a:r>
                <a:rPr lang="en-US" sz="1600" smtClean="0">
                  <a:solidFill>
                    <a:srgbClr val="000000"/>
                  </a:solidFill>
                  <a:latin typeface="Arial" charset="0"/>
                </a:rPr>
                <a:t>when aerosols not present</a:t>
              </a:r>
            </a:p>
            <a:p>
              <a:pPr algn="l">
                <a:spcBef>
                  <a:spcPct val="0"/>
                </a:spcBef>
                <a:buClrTx/>
              </a:pPr>
              <a:r>
                <a:rPr lang="en-US" sz="1600" smtClean="0">
                  <a:solidFill>
                    <a:srgbClr val="000000"/>
                  </a:solidFill>
                  <a:latin typeface="Arial" charset="0"/>
                </a:rPr>
                <a:t> </a:t>
              </a:r>
            </a:p>
          </p:txBody>
        </p:sp>
        <p:sp>
          <p:nvSpPr>
            <p:cNvPr id="17414" name="Line 5"/>
            <p:cNvSpPr>
              <a:spLocks noChangeShapeType="1"/>
            </p:cNvSpPr>
            <p:nvPr/>
          </p:nvSpPr>
          <p:spPr bwMode="auto">
            <a:xfrm flipV="1">
              <a:off x="1346200" y="1284288"/>
              <a:ext cx="0" cy="4648200"/>
            </a:xfrm>
            <a:prstGeom prst="line">
              <a:avLst/>
            </a:prstGeom>
            <a:noFill/>
            <a:ln w="12700">
              <a:solidFill>
                <a:schemeClr val="tx1"/>
              </a:solidFill>
              <a:round/>
              <a:headEnd/>
              <a:tailEnd type="triangle" w="med" len="med"/>
            </a:ln>
          </p:spPr>
          <p:txBody>
            <a:bodyPr/>
            <a:lstStyle/>
            <a:p>
              <a:pPr algn="l">
                <a:spcBef>
                  <a:spcPct val="0"/>
                </a:spcBef>
                <a:buClrTx/>
              </a:pPr>
              <a:endParaRPr lang="en-US" sz="1600" smtClean="0">
                <a:solidFill>
                  <a:srgbClr val="000000"/>
                </a:solidFill>
                <a:latin typeface="Arial" charset="0"/>
              </a:endParaRPr>
            </a:p>
          </p:txBody>
        </p:sp>
        <p:sp>
          <p:nvSpPr>
            <p:cNvPr id="17415" name="Line 6"/>
            <p:cNvSpPr>
              <a:spLocks noChangeShapeType="1"/>
            </p:cNvSpPr>
            <p:nvPr/>
          </p:nvSpPr>
          <p:spPr bwMode="auto">
            <a:xfrm>
              <a:off x="1346200" y="5932488"/>
              <a:ext cx="6934200" cy="0"/>
            </a:xfrm>
            <a:prstGeom prst="line">
              <a:avLst/>
            </a:prstGeom>
            <a:noFill/>
            <a:ln w="12700">
              <a:solidFill>
                <a:schemeClr val="tx1"/>
              </a:solidFill>
              <a:round/>
              <a:headEnd/>
              <a:tailEnd type="triangle" w="lg" len="lg"/>
            </a:ln>
          </p:spPr>
          <p:txBody>
            <a:bodyPr/>
            <a:lstStyle/>
            <a:p>
              <a:pPr algn="l">
                <a:spcBef>
                  <a:spcPct val="0"/>
                </a:spcBef>
                <a:buClrTx/>
              </a:pPr>
              <a:endParaRPr lang="en-US" sz="1600" smtClean="0">
                <a:solidFill>
                  <a:srgbClr val="000000"/>
                </a:solidFill>
                <a:latin typeface="Arial" charset="0"/>
              </a:endParaRPr>
            </a:p>
          </p:txBody>
        </p:sp>
        <p:sp>
          <p:nvSpPr>
            <p:cNvPr id="17416" name="Oval 7"/>
            <p:cNvSpPr>
              <a:spLocks noChangeArrowheads="1"/>
            </p:cNvSpPr>
            <p:nvPr/>
          </p:nvSpPr>
          <p:spPr bwMode="auto">
            <a:xfrm rot="-1018900">
              <a:off x="1825625" y="3894138"/>
              <a:ext cx="3863975" cy="1676400"/>
            </a:xfrm>
            <a:prstGeom prst="ellipse">
              <a:avLst/>
            </a:prstGeom>
            <a:noFill/>
            <a:ln w="28575">
              <a:solidFill>
                <a:srgbClr val="FF7C80"/>
              </a:solidFill>
              <a:round/>
              <a:headEnd/>
              <a:tailEnd/>
            </a:ln>
          </p:spPr>
          <p:txBody>
            <a:bodyPr wrap="none" anchor="ctr"/>
            <a:lstStyle/>
            <a:p>
              <a:pPr algn="l">
                <a:spcBef>
                  <a:spcPct val="0"/>
                </a:spcBef>
                <a:buClrTx/>
              </a:pPr>
              <a:endParaRPr lang="en-US" sz="900" smtClean="0">
                <a:solidFill>
                  <a:srgbClr val="000000"/>
                </a:solidFill>
                <a:latin typeface="Arial" charset="0"/>
              </a:endParaRPr>
            </a:p>
            <a:p>
              <a:pPr algn="l">
                <a:spcBef>
                  <a:spcPct val="0"/>
                </a:spcBef>
                <a:buClrTx/>
              </a:pPr>
              <a:endParaRPr lang="en-US" sz="900" smtClean="0">
                <a:solidFill>
                  <a:srgbClr val="000000"/>
                </a:solidFill>
                <a:latin typeface="Arial" charset="0"/>
              </a:endParaRPr>
            </a:p>
            <a:p>
              <a:pPr algn="l">
                <a:spcBef>
                  <a:spcPct val="0"/>
                </a:spcBef>
                <a:buClrTx/>
              </a:pPr>
              <a:r>
                <a:rPr lang="en-US" sz="1800" smtClean="0">
                  <a:solidFill>
                    <a:srgbClr val="000000"/>
                  </a:solidFill>
                  <a:latin typeface="Arial" charset="0"/>
                </a:rPr>
                <a:t>Coherent Doppler Lidar</a:t>
              </a:r>
            </a:p>
            <a:p>
              <a:pPr algn="l">
                <a:spcBef>
                  <a:spcPct val="0"/>
                </a:spcBef>
                <a:buClrTx/>
              </a:pPr>
              <a:r>
                <a:rPr lang="en-US" sz="1600" smtClean="0">
                  <a:solidFill>
                    <a:srgbClr val="000000"/>
                  </a:solidFill>
                  <a:latin typeface="Arial" charset="0"/>
                </a:rPr>
                <a:t>-Uses aerosol backscatter</a:t>
              </a:r>
            </a:p>
            <a:p>
              <a:pPr algn="l">
                <a:spcBef>
                  <a:spcPct val="0"/>
                </a:spcBef>
                <a:buClrTx/>
                <a:buFontTx/>
                <a:buChar char="-"/>
              </a:pPr>
              <a:r>
                <a:rPr lang="en-US" sz="1600" smtClean="0">
                  <a:solidFill>
                    <a:srgbClr val="000000"/>
                  </a:solidFill>
                  <a:latin typeface="Arial" charset="0"/>
                </a:rPr>
                <a:t>High accuracy winds when</a:t>
              </a:r>
            </a:p>
            <a:p>
              <a:pPr algn="l">
                <a:spcBef>
                  <a:spcPct val="0"/>
                </a:spcBef>
                <a:buClrTx/>
              </a:pPr>
              <a:r>
                <a:rPr lang="en-US" sz="1600" smtClean="0">
                  <a:solidFill>
                    <a:srgbClr val="000000"/>
                  </a:solidFill>
                  <a:latin typeface="Arial" charset="0"/>
                </a:rPr>
                <a:t> aerosols &amp; clouds present </a:t>
              </a:r>
            </a:p>
          </p:txBody>
        </p:sp>
        <p:sp>
          <p:nvSpPr>
            <p:cNvPr id="17417" name="Text Box 8"/>
            <p:cNvSpPr txBox="1">
              <a:spLocks noChangeArrowheads="1"/>
            </p:cNvSpPr>
            <p:nvPr/>
          </p:nvSpPr>
          <p:spPr bwMode="auto">
            <a:xfrm rot="-5400000">
              <a:off x="-360362" y="3338513"/>
              <a:ext cx="2609850" cy="457200"/>
            </a:xfrm>
            <a:prstGeom prst="rect">
              <a:avLst/>
            </a:prstGeom>
            <a:noFill/>
            <a:ln w="9525">
              <a:noFill/>
              <a:miter lim="800000"/>
              <a:headEnd/>
              <a:tailEnd/>
            </a:ln>
          </p:spPr>
          <p:txBody>
            <a:bodyPr wrap="none">
              <a:spAutoFit/>
            </a:bodyPr>
            <a:lstStyle/>
            <a:p>
              <a:pPr algn="l">
                <a:spcBef>
                  <a:spcPct val="0"/>
                </a:spcBef>
                <a:buClrTx/>
              </a:pPr>
              <a:r>
                <a:rPr lang="en-US" sz="2400" smtClean="0">
                  <a:solidFill>
                    <a:srgbClr val="000000"/>
                  </a:solidFill>
                  <a:latin typeface="Arial" charset="0"/>
                </a:rPr>
                <a:t>Altitude Coverage</a:t>
              </a:r>
            </a:p>
          </p:txBody>
        </p:sp>
        <p:sp>
          <p:nvSpPr>
            <p:cNvPr id="17418" name="Line 9"/>
            <p:cNvSpPr>
              <a:spLocks noChangeShapeType="1"/>
            </p:cNvSpPr>
            <p:nvPr/>
          </p:nvSpPr>
          <p:spPr bwMode="auto">
            <a:xfrm flipH="1">
              <a:off x="5191125" y="2674938"/>
              <a:ext cx="2657475" cy="1514475"/>
            </a:xfrm>
            <a:prstGeom prst="line">
              <a:avLst/>
            </a:prstGeom>
            <a:noFill/>
            <a:ln w="12700">
              <a:solidFill>
                <a:schemeClr val="tx1"/>
              </a:solidFill>
              <a:round/>
              <a:headEnd/>
              <a:tailEnd type="triangle" w="lg" len="lg"/>
            </a:ln>
          </p:spPr>
          <p:txBody>
            <a:bodyPr/>
            <a:lstStyle/>
            <a:p>
              <a:pPr algn="l">
                <a:spcBef>
                  <a:spcPct val="0"/>
                </a:spcBef>
                <a:buClrTx/>
              </a:pPr>
              <a:endParaRPr lang="en-US" sz="1600" smtClean="0">
                <a:solidFill>
                  <a:srgbClr val="000000"/>
                </a:solidFill>
                <a:latin typeface="Arial" charset="0"/>
              </a:endParaRPr>
            </a:p>
          </p:txBody>
        </p:sp>
        <p:sp>
          <p:nvSpPr>
            <p:cNvPr id="17419" name="Text Box 10"/>
            <p:cNvSpPr txBox="1">
              <a:spLocks noChangeArrowheads="1"/>
            </p:cNvSpPr>
            <p:nvPr/>
          </p:nvSpPr>
          <p:spPr bwMode="auto">
            <a:xfrm>
              <a:off x="6365875" y="1360488"/>
              <a:ext cx="2501900" cy="1314450"/>
            </a:xfrm>
            <a:prstGeom prst="rect">
              <a:avLst/>
            </a:prstGeom>
            <a:noFill/>
            <a:ln w="9525">
              <a:noFill/>
              <a:miter lim="800000"/>
              <a:headEnd/>
              <a:tailEnd/>
            </a:ln>
          </p:spPr>
          <p:txBody>
            <a:bodyPr>
              <a:spAutoFit/>
            </a:bodyPr>
            <a:lstStyle/>
            <a:p>
              <a:pPr algn="l">
                <a:spcBef>
                  <a:spcPct val="0"/>
                </a:spcBef>
                <a:buClrTx/>
              </a:pPr>
              <a:r>
                <a:rPr lang="en-US" sz="1600" smtClean="0">
                  <a:solidFill>
                    <a:srgbClr val="000000"/>
                  </a:solidFill>
                  <a:latin typeface="Arial" charset="0"/>
                </a:rPr>
                <a:t>Overlap allows:</a:t>
              </a:r>
            </a:p>
            <a:p>
              <a:pPr algn="l">
                <a:spcBef>
                  <a:spcPct val="0"/>
                </a:spcBef>
                <a:buClrTx/>
              </a:pPr>
              <a:r>
                <a:rPr lang="en-US" sz="1600" smtClean="0">
                  <a:solidFill>
                    <a:srgbClr val="000000"/>
                  </a:solidFill>
                  <a:latin typeface="Arial" charset="0"/>
                </a:rPr>
                <a:t> - Cross calibration</a:t>
              </a:r>
            </a:p>
            <a:p>
              <a:pPr algn="l">
                <a:spcBef>
                  <a:spcPct val="0"/>
                </a:spcBef>
                <a:buClrTx/>
              </a:pPr>
              <a:r>
                <a:rPr lang="en-US" sz="1600" smtClean="0">
                  <a:solidFill>
                    <a:srgbClr val="000000"/>
                  </a:solidFill>
                  <a:latin typeface="Arial" charset="0"/>
                </a:rPr>
                <a:t> - Best measurements  selected in assimilation process</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noFill/>
        </p:spPr>
        <p:txBody>
          <a:bodyPr/>
          <a:lstStyle/>
          <a:p>
            <a:fld id="{8D99ECF6-99D2-44B1-B80F-99E4CE4F0D85}" type="slidenum">
              <a:rPr lang="en-US" smtClean="0">
                <a:solidFill>
                  <a:srgbClr val="000000"/>
                </a:solidFill>
              </a:rPr>
              <a:pPr/>
              <a:t>14</a:t>
            </a:fld>
            <a:endParaRPr lang="en-US" smtClean="0">
              <a:solidFill>
                <a:srgbClr val="000000"/>
              </a:solidFill>
            </a:endParaRPr>
          </a:p>
        </p:txBody>
      </p:sp>
      <p:sp>
        <p:nvSpPr>
          <p:cNvPr id="1567746" name="Rectangle 2"/>
          <p:cNvSpPr>
            <a:spLocks noGrp="1" noChangeArrowheads="1"/>
          </p:cNvSpPr>
          <p:nvPr>
            <p:ph type="title"/>
          </p:nvPr>
        </p:nvSpPr>
        <p:spPr/>
        <p:txBody>
          <a:bodyPr/>
          <a:lstStyle/>
          <a:p>
            <a:pPr eaLnBrk="1" hangingPunct="1">
              <a:defRPr/>
            </a:pPr>
            <a:r>
              <a:rPr lang="en-US" smtClean="0"/>
              <a:t>GWOS Measurement Capability </a:t>
            </a:r>
          </a:p>
        </p:txBody>
      </p:sp>
      <p:sp>
        <p:nvSpPr>
          <p:cNvPr id="19460" name="Rectangle 3"/>
          <p:cNvSpPr>
            <a:spLocks noChangeArrowheads="1"/>
          </p:cNvSpPr>
          <p:nvPr/>
        </p:nvSpPr>
        <p:spPr bwMode="auto">
          <a:xfrm>
            <a:off x="4302125" y="1765300"/>
            <a:ext cx="623888" cy="4064000"/>
          </a:xfrm>
          <a:prstGeom prst="rect">
            <a:avLst/>
          </a:prstGeom>
          <a:gradFill rotWithShape="1">
            <a:gsLst>
              <a:gs pos="0">
                <a:srgbClr val="CC00FF"/>
              </a:gs>
              <a:gs pos="100000">
                <a:schemeClr val="bg1"/>
              </a:gs>
            </a:gsLst>
            <a:lin ang="5400000" scaled="1"/>
          </a:gradFill>
          <a:ln w="9525">
            <a:noFill/>
            <a:miter lim="800000"/>
            <a:headEnd/>
            <a:tailEnd/>
          </a:ln>
        </p:spPr>
        <p:txBody>
          <a:bodyPr wrap="none" anchor="ctr"/>
          <a:lstStyle/>
          <a:p>
            <a:pPr algn="l">
              <a:spcBef>
                <a:spcPct val="0"/>
              </a:spcBef>
              <a:buClrTx/>
            </a:pPr>
            <a:endParaRPr lang="en-US" sz="1600" smtClean="0">
              <a:solidFill>
                <a:srgbClr val="000000"/>
              </a:solidFill>
              <a:latin typeface="Arial" charset="0"/>
            </a:endParaRPr>
          </a:p>
        </p:txBody>
      </p:sp>
      <p:grpSp>
        <p:nvGrpSpPr>
          <p:cNvPr id="2" name="Group 4"/>
          <p:cNvGrpSpPr>
            <a:grpSpLocks/>
          </p:cNvGrpSpPr>
          <p:nvPr/>
        </p:nvGrpSpPr>
        <p:grpSpPr bwMode="auto">
          <a:xfrm>
            <a:off x="5829300" y="1770063"/>
            <a:ext cx="2628900" cy="4241800"/>
            <a:chOff x="3956" y="1404"/>
            <a:chExt cx="1418" cy="2376"/>
          </a:xfrm>
        </p:grpSpPr>
        <p:sp>
          <p:nvSpPr>
            <p:cNvPr id="19499" name="Line 5"/>
            <p:cNvSpPr>
              <a:spLocks noChangeShapeType="1"/>
            </p:cNvSpPr>
            <p:nvPr/>
          </p:nvSpPr>
          <p:spPr bwMode="auto">
            <a:xfrm flipV="1">
              <a:off x="3956" y="1404"/>
              <a:ext cx="0" cy="2024"/>
            </a:xfrm>
            <a:prstGeom prst="line">
              <a:avLst/>
            </a:prstGeom>
            <a:noFill/>
            <a:ln w="9525">
              <a:solidFill>
                <a:schemeClr val="tx1"/>
              </a:solidFill>
              <a:round/>
              <a:headEnd/>
              <a:tailEnd type="triangle" w="med" len="med"/>
            </a:ln>
          </p:spPr>
          <p:txBody>
            <a:bodyPr/>
            <a:lstStyle/>
            <a:p>
              <a:pPr algn="l">
                <a:spcBef>
                  <a:spcPct val="0"/>
                </a:spcBef>
                <a:buClrTx/>
              </a:pPr>
              <a:endParaRPr lang="en-US" sz="1600" smtClean="0">
                <a:solidFill>
                  <a:srgbClr val="000000"/>
                </a:solidFill>
                <a:latin typeface="Arial" charset="0"/>
              </a:endParaRPr>
            </a:p>
          </p:txBody>
        </p:sp>
        <p:sp>
          <p:nvSpPr>
            <p:cNvPr id="19500" name="Line 6"/>
            <p:cNvSpPr>
              <a:spLocks noChangeShapeType="1"/>
            </p:cNvSpPr>
            <p:nvPr/>
          </p:nvSpPr>
          <p:spPr bwMode="auto">
            <a:xfrm>
              <a:off x="3956" y="3428"/>
              <a:ext cx="1364" cy="0"/>
            </a:xfrm>
            <a:prstGeom prst="line">
              <a:avLst/>
            </a:prstGeom>
            <a:noFill/>
            <a:ln w="9525">
              <a:solidFill>
                <a:schemeClr val="tx1"/>
              </a:solidFill>
              <a:round/>
              <a:headEnd/>
              <a:tailEnd type="triangle" w="med" len="med"/>
            </a:ln>
          </p:spPr>
          <p:txBody>
            <a:bodyPr/>
            <a:lstStyle/>
            <a:p>
              <a:pPr algn="l">
                <a:spcBef>
                  <a:spcPct val="0"/>
                </a:spcBef>
                <a:buClrTx/>
              </a:pPr>
              <a:endParaRPr lang="en-US" sz="1600" smtClean="0">
                <a:solidFill>
                  <a:srgbClr val="000000"/>
                </a:solidFill>
                <a:latin typeface="Arial" charset="0"/>
              </a:endParaRPr>
            </a:p>
          </p:txBody>
        </p:sp>
        <p:sp>
          <p:nvSpPr>
            <p:cNvPr id="19501" name="Line 7"/>
            <p:cNvSpPr>
              <a:spLocks noChangeShapeType="1"/>
            </p:cNvSpPr>
            <p:nvPr/>
          </p:nvSpPr>
          <p:spPr bwMode="auto">
            <a:xfrm>
              <a:off x="4224" y="3396"/>
              <a:ext cx="0" cy="32"/>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19502" name="Line 8"/>
            <p:cNvSpPr>
              <a:spLocks noChangeShapeType="1"/>
            </p:cNvSpPr>
            <p:nvPr/>
          </p:nvSpPr>
          <p:spPr bwMode="auto">
            <a:xfrm>
              <a:off x="4524" y="3396"/>
              <a:ext cx="0" cy="32"/>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19503" name="Line 9"/>
            <p:cNvSpPr>
              <a:spLocks noChangeShapeType="1"/>
            </p:cNvSpPr>
            <p:nvPr/>
          </p:nvSpPr>
          <p:spPr bwMode="auto">
            <a:xfrm>
              <a:off x="4788" y="3400"/>
              <a:ext cx="0" cy="32"/>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19504" name="Line 10"/>
            <p:cNvSpPr>
              <a:spLocks noChangeShapeType="1"/>
            </p:cNvSpPr>
            <p:nvPr/>
          </p:nvSpPr>
          <p:spPr bwMode="auto">
            <a:xfrm>
              <a:off x="5072" y="3396"/>
              <a:ext cx="0" cy="32"/>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19505" name="Text Box 11"/>
            <p:cNvSpPr txBox="1">
              <a:spLocks noChangeArrowheads="1"/>
            </p:cNvSpPr>
            <p:nvPr/>
          </p:nvSpPr>
          <p:spPr bwMode="auto">
            <a:xfrm>
              <a:off x="4154" y="3427"/>
              <a:ext cx="1220" cy="171"/>
            </a:xfrm>
            <a:prstGeom prst="rect">
              <a:avLst/>
            </a:prstGeom>
            <a:noFill/>
            <a:ln w="9525">
              <a:noFill/>
              <a:miter lim="800000"/>
              <a:headEnd/>
              <a:tailEnd/>
            </a:ln>
          </p:spPr>
          <p:txBody>
            <a:bodyPr wrap="none">
              <a:spAutoFit/>
            </a:bodyPr>
            <a:lstStyle/>
            <a:p>
              <a:pPr algn="l">
                <a:spcBef>
                  <a:spcPct val="0"/>
                </a:spcBef>
                <a:buClrTx/>
              </a:pPr>
              <a:r>
                <a:rPr lang="en-US" sz="1400" b="1" smtClean="0">
                  <a:solidFill>
                    <a:srgbClr val="000000"/>
                  </a:solidFill>
                  <a:latin typeface="Arial" charset="0"/>
                </a:rPr>
                <a:t>1        2         3         4  m/s</a:t>
              </a:r>
            </a:p>
          </p:txBody>
        </p:sp>
        <p:sp>
          <p:nvSpPr>
            <p:cNvPr id="19506" name="Text Box 12"/>
            <p:cNvSpPr txBox="1">
              <a:spLocks noChangeArrowheads="1"/>
            </p:cNvSpPr>
            <p:nvPr/>
          </p:nvSpPr>
          <p:spPr bwMode="auto">
            <a:xfrm>
              <a:off x="4238" y="3575"/>
              <a:ext cx="99" cy="205"/>
            </a:xfrm>
            <a:prstGeom prst="rect">
              <a:avLst/>
            </a:prstGeom>
            <a:noFill/>
            <a:ln w="9525">
              <a:noFill/>
              <a:miter lim="800000"/>
              <a:headEnd/>
              <a:tailEnd/>
            </a:ln>
          </p:spPr>
          <p:txBody>
            <a:bodyPr wrap="none">
              <a:spAutoFit/>
            </a:bodyPr>
            <a:lstStyle/>
            <a:p>
              <a:pPr algn="l">
                <a:spcBef>
                  <a:spcPct val="0"/>
                </a:spcBef>
                <a:buClrTx/>
              </a:pPr>
              <a:endParaRPr lang="en-US" sz="1800" smtClean="0">
                <a:solidFill>
                  <a:srgbClr val="000000"/>
                </a:solidFill>
                <a:latin typeface="Arial" charset="0"/>
              </a:endParaRPr>
            </a:p>
          </p:txBody>
        </p:sp>
        <p:sp>
          <p:nvSpPr>
            <p:cNvPr id="19507" name="Text Box 13"/>
            <p:cNvSpPr txBox="1">
              <a:spLocks noChangeArrowheads="1"/>
            </p:cNvSpPr>
            <p:nvPr/>
          </p:nvSpPr>
          <p:spPr bwMode="auto">
            <a:xfrm>
              <a:off x="4150" y="3554"/>
              <a:ext cx="964" cy="189"/>
            </a:xfrm>
            <a:prstGeom prst="rect">
              <a:avLst/>
            </a:prstGeom>
            <a:noFill/>
            <a:ln w="9525">
              <a:noFill/>
              <a:miter lim="800000"/>
              <a:headEnd/>
              <a:tailEnd/>
            </a:ln>
          </p:spPr>
          <p:txBody>
            <a:bodyPr wrap="none">
              <a:spAutoFit/>
            </a:bodyPr>
            <a:lstStyle/>
            <a:p>
              <a:pPr algn="l">
                <a:spcBef>
                  <a:spcPct val="0"/>
                </a:spcBef>
                <a:buClrTx/>
              </a:pPr>
              <a:r>
                <a:rPr lang="en-US" sz="1600" smtClean="0">
                  <a:solidFill>
                    <a:srgbClr val="000000"/>
                  </a:solidFill>
                  <a:latin typeface="Arial" charset="0"/>
                </a:rPr>
                <a:t>Velocity Accuracy</a:t>
              </a:r>
            </a:p>
          </p:txBody>
        </p:sp>
        <p:sp>
          <p:nvSpPr>
            <p:cNvPr id="19508" name="Line 14"/>
            <p:cNvSpPr>
              <a:spLocks noChangeShapeType="1"/>
            </p:cNvSpPr>
            <p:nvPr/>
          </p:nvSpPr>
          <p:spPr bwMode="auto">
            <a:xfrm flipV="1">
              <a:off x="4524" y="3094"/>
              <a:ext cx="0" cy="334"/>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19509" name="Line 15"/>
            <p:cNvSpPr>
              <a:spLocks noChangeShapeType="1"/>
            </p:cNvSpPr>
            <p:nvPr/>
          </p:nvSpPr>
          <p:spPr bwMode="auto">
            <a:xfrm flipV="1">
              <a:off x="4772" y="1874"/>
              <a:ext cx="0" cy="1213"/>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19510" name="Line 16"/>
            <p:cNvSpPr>
              <a:spLocks noChangeShapeType="1"/>
            </p:cNvSpPr>
            <p:nvPr/>
          </p:nvSpPr>
          <p:spPr bwMode="auto">
            <a:xfrm flipV="1">
              <a:off x="5025" y="1416"/>
              <a:ext cx="0" cy="448"/>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19511" name="Line 17"/>
            <p:cNvSpPr>
              <a:spLocks noChangeShapeType="1"/>
            </p:cNvSpPr>
            <p:nvPr/>
          </p:nvSpPr>
          <p:spPr bwMode="auto">
            <a:xfrm>
              <a:off x="4527" y="3091"/>
              <a:ext cx="246" cy="0"/>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sp>
          <p:nvSpPr>
            <p:cNvPr id="19512" name="Line 18"/>
            <p:cNvSpPr>
              <a:spLocks noChangeShapeType="1"/>
            </p:cNvSpPr>
            <p:nvPr/>
          </p:nvSpPr>
          <p:spPr bwMode="auto">
            <a:xfrm>
              <a:off x="4776" y="1871"/>
              <a:ext cx="246" cy="0"/>
            </a:xfrm>
            <a:prstGeom prst="line">
              <a:avLst/>
            </a:prstGeom>
            <a:noFill/>
            <a:ln w="9525">
              <a:solidFill>
                <a:schemeClr val="tx1"/>
              </a:solidFill>
              <a:round/>
              <a:headEnd/>
              <a:tailEnd/>
            </a:ln>
          </p:spPr>
          <p:txBody>
            <a:bodyPr/>
            <a:lstStyle/>
            <a:p>
              <a:pPr algn="l">
                <a:spcBef>
                  <a:spcPct val="0"/>
                </a:spcBef>
                <a:buClrTx/>
              </a:pPr>
              <a:endParaRPr lang="en-US" sz="1600" smtClean="0">
                <a:solidFill>
                  <a:srgbClr val="000000"/>
                </a:solidFill>
                <a:latin typeface="Arial" charset="0"/>
              </a:endParaRPr>
            </a:p>
          </p:txBody>
        </p:sp>
      </p:grpSp>
      <p:grpSp>
        <p:nvGrpSpPr>
          <p:cNvPr id="3" name="Group 19"/>
          <p:cNvGrpSpPr>
            <a:grpSpLocks/>
          </p:cNvGrpSpPr>
          <p:nvPr/>
        </p:nvGrpSpPr>
        <p:grpSpPr bwMode="auto">
          <a:xfrm>
            <a:off x="242888" y="1687576"/>
            <a:ext cx="5216525" cy="3959225"/>
            <a:chOff x="153" y="1040"/>
            <a:chExt cx="3286" cy="2494"/>
          </a:xfrm>
        </p:grpSpPr>
        <p:sp>
          <p:nvSpPr>
            <p:cNvPr id="19464" name="Text Box 20"/>
            <p:cNvSpPr txBox="1">
              <a:spLocks noChangeArrowheads="1"/>
            </p:cNvSpPr>
            <p:nvPr/>
          </p:nvSpPr>
          <p:spPr bwMode="auto">
            <a:xfrm>
              <a:off x="153" y="2806"/>
              <a:ext cx="439" cy="728"/>
            </a:xfrm>
            <a:prstGeom prst="rect">
              <a:avLst/>
            </a:prstGeom>
            <a:noFill/>
            <a:ln w="9525">
              <a:noFill/>
              <a:miter lim="800000"/>
              <a:headEnd/>
              <a:tailEnd/>
            </a:ln>
          </p:spPr>
          <p:txBody>
            <a:bodyPr wrap="none">
              <a:spAutoFit/>
            </a:bodyPr>
            <a:lstStyle/>
            <a:p>
              <a:pPr algn="r">
                <a:spcBef>
                  <a:spcPct val="0"/>
                </a:spcBef>
                <a:buClrTx/>
              </a:pPr>
              <a:r>
                <a:rPr lang="en-US" sz="1400" b="1" smtClean="0">
                  <a:solidFill>
                    <a:srgbClr val="000000"/>
                  </a:solidFill>
                  <a:latin typeface="Times New Roman" pitchFamily="84" charset="0"/>
                </a:rPr>
                <a:t>2 km</a:t>
              </a:r>
            </a:p>
            <a:p>
              <a:pPr algn="r">
                <a:spcBef>
                  <a:spcPct val="0"/>
                </a:spcBef>
                <a:buClrTx/>
              </a:pPr>
              <a:r>
                <a:rPr lang="en-US" sz="1400" b="1" smtClean="0">
                  <a:solidFill>
                    <a:srgbClr val="000000"/>
                  </a:solidFill>
                  <a:latin typeface="Times New Roman" pitchFamily="84" charset="0"/>
                </a:rPr>
                <a:t>1.5 km</a:t>
              </a:r>
            </a:p>
            <a:p>
              <a:pPr algn="r">
                <a:spcBef>
                  <a:spcPct val="0"/>
                </a:spcBef>
                <a:buClrTx/>
              </a:pPr>
              <a:r>
                <a:rPr lang="en-US" sz="1400" b="1" smtClean="0">
                  <a:solidFill>
                    <a:srgbClr val="000000"/>
                  </a:solidFill>
                  <a:latin typeface="Times New Roman" pitchFamily="84" charset="0"/>
                </a:rPr>
                <a:t>1 km</a:t>
              </a:r>
            </a:p>
            <a:p>
              <a:pPr algn="r">
                <a:spcBef>
                  <a:spcPct val="0"/>
                </a:spcBef>
                <a:buClrTx/>
              </a:pPr>
              <a:r>
                <a:rPr lang="en-US" sz="1400" b="1" smtClean="0">
                  <a:solidFill>
                    <a:srgbClr val="000000"/>
                  </a:solidFill>
                  <a:latin typeface="Times New Roman" pitchFamily="84" charset="0"/>
                </a:rPr>
                <a:t>0.5 km</a:t>
              </a:r>
            </a:p>
            <a:p>
              <a:pPr algn="r">
                <a:spcBef>
                  <a:spcPct val="0"/>
                </a:spcBef>
                <a:buClrTx/>
              </a:pPr>
              <a:r>
                <a:rPr lang="en-US" sz="1400" b="1" smtClean="0">
                  <a:solidFill>
                    <a:srgbClr val="000000"/>
                  </a:solidFill>
                  <a:latin typeface="Times New Roman" pitchFamily="84" charset="0"/>
                </a:rPr>
                <a:t>0 km</a:t>
              </a:r>
            </a:p>
          </p:txBody>
        </p:sp>
        <p:sp>
          <p:nvSpPr>
            <p:cNvPr id="19465" name="Rectangle 21"/>
            <p:cNvSpPr>
              <a:spLocks noChangeArrowheads="1"/>
            </p:cNvSpPr>
            <p:nvPr/>
          </p:nvSpPr>
          <p:spPr bwMode="auto">
            <a:xfrm>
              <a:off x="1365" y="1120"/>
              <a:ext cx="1343" cy="286"/>
            </a:xfrm>
            <a:prstGeom prst="rect">
              <a:avLst/>
            </a:prstGeom>
            <a:solidFill>
              <a:srgbClr val="FF9900"/>
            </a:solidFill>
            <a:ln w="9525">
              <a:solidFill>
                <a:schemeClr val="tx1"/>
              </a:solidFill>
              <a:miter lim="800000"/>
              <a:headEnd/>
              <a:tailEnd/>
            </a:ln>
          </p:spPr>
          <p:txBody>
            <a:bodyPr wrap="none" tIns="0"/>
            <a:lstStyle/>
            <a:p>
              <a:pPr>
                <a:spcBef>
                  <a:spcPct val="0"/>
                </a:spcBef>
                <a:buClrTx/>
              </a:pPr>
              <a:endParaRPr lang="en-US" sz="1400" b="1" smtClean="0">
                <a:solidFill>
                  <a:srgbClr val="000000"/>
                </a:solidFill>
                <a:latin typeface="Times New Roman" pitchFamily="84" charset="0"/>
              </a:endParaRPr>
            </a:p>
          </p:txBody>
        </p:sp>
        <p:sp>
          <p:nvSpPr>
            <p:cNvPr id="19466" name="Rectangle 22"/>
            <p:cNvSpPr>
              <a:spLocks noChangeArrowheads="1"/>
            </p:cNvSpPr>
            <p:nvPr/>
          </p:nvSpPr>
          <p:spPr bwMode="auto">
            <a:xfrm>
              <a:off x="1365" y="1406"/>
              <a:ext cx="1343" cy="252"/>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sp>
          <p:nvSpPr>
            <p:cNvPr id="19467" name="Rectangle 23"/>
            <p:cNvSpPr>
              <a:spLocks noChangeArrowheads="1"/>
            </p:cNvSpPr>
            <p:nvPr/>
          </p:nvSpPr>
          <p:spPr bwMode="auto">
            <a:xfrm>
              <a:off x="1365" y="2199"/>
              <a:ext cx="1343" cy="199"/>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sp>
          <p:nvSpPr>
            <p:cNvPr id="19468" name="Rectangle 24"/>
            <p:cNvSpPr>
              <a:spLocks noChangeArrowheads="1"/>
            </p:cNvSpPr>
            <p:nvPr/>
          </p:nvSpPr>
          <p:spPr bwMode="auto">
            <a:xfrm>
              <a:off x="1365" y="2884"/>
              <a:ext cx="1343" cy="163"/>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sp>
          <p:nvSpPr>
            <p:cNvPr id="19469" name="Rectangle 25"/>
            <p:cNvSpPr>
              <a:spLocks noChangeArrowheads="1"/>
            </p:cNvSpPr>
            <p:nvPr/>
          </p:nvSpPr>
          <p:spPr bwMode="auto">
            <a:xfrm>
              <a:off x="1365" y="3036"/>
              <a:ext cx="1343" cy="87"/>
            </a:xfrm>
            <a:prstGeom prst="rect">
              <a:avLst/>
            </a:prstGeom>
            <a:solidFill>
              <a:srgbClr val="FF9900"/>
            </a:solidFill>
            <a:ln w="9525">
              <a:solidFill>
                <a:schemeClr val="tx1"/>
              </a:solidFill>
              <a:miter lim="800000"/>
              <a:headEnd/>
              <a:tailEnd/>
            </a:ln>
          </p:spPr>
          <p:txBody>
            <a:bodyPr wrap="none" anchor="ctr"/>
            <a:lstStyle/>
            <a:p>
              <a:pPr>
                <a:spcBef>
                  <a:spcPct val="0"/>
                </a:spcBef>
                <a:buClrTx/>
              </a:pPr>
              <a:endParaRPr lang="en-US" sz="800" b="1" smtClean="0">
                <a:solidFill>
                  <a:srgbClr val="000000"/>
                </a:solidFill>
                <a:latin typeface="Times New Roman" pitchFamily="84" charset="0"/>
              </a:endParaRPr>
            </a:p>
          </p:txBody>
        </p:sp>
        <p:sp>
          <p:nvSpPr>
            <p:cNvPr id="19470" name="Rectangle 26"/>
            <p:cNvSpPr>
              <a:spLocks noChangeArrowheads="1"/>
            </p:cNvSpPr>
            <p:nvPr/>
          </p:nvSpPr>
          <p:spPr bwMode="auto">
            <a:xfrm>
              <a:off x="1365" y="3123"/>
              <a:ext cx="1343" cy="87"/>
            </a:xfrm>
            <a:prstGeom prst="rect">
              <a:avLst/>
            </a:prstGeom>
            <a:solidFill>
              <a:srgbClr val="FF9900"/>
            </a:solidFill>
            <a:ln w="9525">
              <a:solidFill>
                <a:schemeClr val="tx1"/>
              </a:solidFill>
              <a:miter lim="800000"/>
              <a:headEnd/>
              <a:tailEnd/>
            </a:ln>
          </p:spPr>
          <p:txBody>
            <a:bodyPr wrap="none" anchor="ctr"/>
            <a:lstStyle/>
            <a:p>
              <a:pPr>
                <a:spcBef>
                  <a:spcPct val="0"/>
                </a:spcBef>
                <a:buClrTx/>
              </a:pPr>
              <a:endParaRPr lang="en-US" sz="800" b="1" smtClean="0">
                <a:solidFill>
                  <a:srgbClr val="000000"/>
                </a:solidFill>
                <a:latin typeface="Times New Roman" pitchFamily="84" charset="0"/>
              </a:endParaRPr>
            </a:p>
          </p:txBody>
        </p:sp>
        <p:sp>
          <p:nvSpPr>
            <p:cNvPr id="19471" name="Rectangle 27"/>
            <p:cNvSpPr>
              <a:spLocks noChangeArrowheads="1"/>
            </p:cNvSpPr>
            <p:nvPr/>
          </p:nvSpPr>
          <p:spPr bwMode="auto">
            <a:xfrm>
              <a:off x="1365" y="3210"/>
              <a:ext cx="1343" cy="87"/>
            </a:xfrm>
            <a:prstGeom prst="rect">
              <a:avLst/>
            </a:prstGeom>
            <a:solidFill>
              <a:srgbClr val="FF9900"/>
            </a:solidFill>
            <a:ln w="9525">
              <a:solidFill>
                <a:schemeClr val="tx1"/>
              </a:solidFill>
              <a:miter lim="800000"/>
              <a:headEnd/>
              <a:tailEnd/>
            </a:ln>
          </p:spPr>
          <p:txBody>
            <a:bodyPr wrap="none" anchor="ctr"/>
            <a:lstStyle/>
            <a:p>
              <a:pPr>
                <a:spcBef>
                  <a:spcPct val="0"/>
                </a:spcBef>
                <a:buClrTx/>
              </a:pPr>
              <a:endParaRPr lang="en-US" sz="800" b="1" smtClean="0">
                <a:solidFill>
                  <a:srgbClr val="000000"/>
                </a:solidFill>
                <a:latin typeface="Times New Roman" pitchFamily="84" charset="0"/>
              </a:endParaRPr>
            </a:p>
          </p:txBody>
        </p:sp>
        <p:sp>
          <p:nvSpPr>
            <p:cNvPr id="19472" name="Rectangle 28"/>
            <p:cNvSpPr>
              <a:spLocks noChangeArrowheads="1"/>
            </p:cNvSpPr>
            <p:nvPr/>
          </p:nvSpPr>
          <p:spPr bwMode="auto">
            <a:xfrm>
              <a:off x="1365" y="3297"/>
              <a:ext cx="1343" cy="87"/>
            </a:xfrm>
            <a:prstGeom prst="rect">
              <a:avLst/>
            </a:prstGeom>
            <a:solidFill>
              <a:srgbClr val="FF9900"/>
            </a:solidFill>
            <a:ln w="9525">
              <a:solidFill>
                <a:schemeClr val="tx1"/>
              </a:solidFill>
              <a:miter lim="800000"/>
              <a:headEnd/>
              <a:tailEnd/>
            </a:ln>
          </p:spPr>
          <p:txBody>
            <a:bodyPr wrap="none" anchor="ctr"/>
            <a:lstStyle/>
            <a:p>
              <a:pPr>
                <a:spcBef>
                  <a:spcPct val="0"/>
                </a:spcBef>
                <a:buClrTx/>
              </a:pPr>
              <a:endParaRPr lang="en-US" sz="800" b="1" smtClean="0">
                <a:solidFill>
                  <a:srgbClr val="000000"/>
                </a:solidFill>
                <a:latin typeface="Times New Roman" pitchFamily="84" charset="0"/>
              </a:endParaRPr>
            </a:p>
          </p:txBody>
        </p:sp>
        <p:sp>
          <p:nvSpPr>
            <p:cNvPr id="19473" name="Line 29"/>
            <p:cNvSpPr>
              <a:spLocks noChangeShapeType="1"/>
            </p:cNvSpPr>
            <p:nvPr/>
          </p:nvSpPr>
          <p:spPr bwMode="auto">
            <a:xfrm>
              <a:off x="560" y="2929"/>
              <a:ext cx="805" cy="107"/>
            </a:xfrm>
            <a:prstGeom prst="line">
              <a:avLst/>
            </a:prstGeom>
            <a:noFill/>
            <a:ln w="12700">
              <a:solidFill>
                <a:schemeClr val="tx1"/>
              </a:solidFill>
              <a:round/>
              <a:headEnd/>
              <a:tailEnd type="arrow" w="med" len="med"/>
            </a:ln>
          </p:spPr>
          <p:txBody>
            <a:bodyPr/>
            <a:lstStyle/>
            <a:p>
              <a:pPr algn="l">
                <a:spcBef>
                  <a:spcPct val="0"/>
                </a:spcBef>
                <a:buClrTx/>
              </a:pPr>
              <a:endParaRPr lang="en-US" sz="1600" smtClean="0">
                <a:solidFill>
                  <a:srgbClr val="000000"/>
                </a:solidFill>
                <a:latin typeface="Arial" charset="0"/>
              </a:endParaRPr>
            </a:p>
          </p:txBody>
        </p:sp>
        <p:sp>
          <p:nvSpPr>
            <p:cNvPr id="19474" name="Line 30"/>
            <p:cNvSpPr>
              <a:spLocks noChangeShapeType="1"/>
            </p:cNvSpPr>
            <p:nvPr/>
          </p:nvSpPr>
          <p:spPr bwMode="auto">
            <a:xfrm>
              <a:off x="569" y="3041"/>
              <a:ext cx="796" cy="82"/>
            </a:xfrm>
            <a:prstGeom prst="line">
              <a:avLst/>
            </a:prstGeom>
            <a:noFill/>
            <a:ln w="12700">
              <a:solidFill>
                <a:schemeClr val="tx1"/>
              </a:solidFill>
              <a:round/>
              <a:headEnd/>
              <a:tailEnd type="arrow" w="med" len="med"/>
            </a:ln>
          </p:spPr>
          <p:txBody>
            <a:bodyPr/>
            <a:lstStyle/>
            <a:p>
              <a:pPr algn="l">
                <a:spcBef>
                  <a:spcPct val="0"/>
                </a:spcBef>
                <a:buClrTx/>
              </a:pPr>
              <a:endParaRPr lang="en-US" sz="1600" smtClean="0">
                <a:solidFill>
                  <a:srgbClr val="000000"/>
                </a:solidFill>
                <a:latin typeface="Arial" charset="0"/>
              </a:endParaRPr>
            </a:p>
          </p:txBody>
        </p:sp>
        <p:sp>
          <p:nvSpPr>
            <p:cNvPr id="19475" name="Line 31"/>
            <p:cNvSpPr>
              <a:spLocks noChangeShapeType="1"/>
            </p:cNvSpPr>
            <p:nvPr/>
          </p:nvSpPr>
          <p:spPr bwMode="auto">
            <a:xfrm>
              <a:off x="561" y="3185"/>
              <a:ext cx="804" cy="25"/>
            </a:xfrm>
            <a:prstGeom prst="line">
              <a:avLst/>
            </a:prstGeom>
            <a:noFill/>
            <a:ln w="12700">
              <a:solidFill>
                <a:schemeClr val="tx1"/>
              </a:solidFill>
              <a:round/>
              <a:headEnd/>
              <a:tailEnd type="arrow" w="med" len="med"/>
            </a:ln>
          </p:spPr>
          <p:txBody>
            <a:bodyPr/>
            <a:lstStyle/>
            <a:p>
              <a:pPr algn="l">
                <a:spcBef>
                  <a:spcPct val="0"/>
                </a:spcBef>
                <a:buClrTx/>
              </a:pPr>
              <a:endParaRPr lang="en-US" sz="1600" smtClean="0">
                <a:solidFill>
                  <a:srgbClr val="000000"/>
                </a:solidFill>
                <a:latin typeface="Arial" charset="0"/>
              </a:endParaRPr>
            </a:p>
          </p:txBody>
        </p:sp>
        <p:sp>
          <p:nvSpPr>
            <p:cNvPr id="19476" name="Line 32"/>
            <p:cNvSpPr>
              <a:spLocks noChangeShapeType="1"/>
            </p:cNvSpPr>
            <p:nvPr/>
          </p:nvSpPr>
          <p:spPr bwMode="auto">
            <a:xfrm flipV="1">
              <a:off x="570" y="3297"/>
              <a:ext cx="795" cy="12"/>
            </a:xfrm>
            <a:prstGeom prst="line">
              <a:avLst/>
            </a:prstGeom>
            <a:noFill/>
            <a:ln w="12700">
              <a:solidFill>
                <a:schemeClr val="tx1"/>
              </a:solidFill>
              <a:round/>
              <a:headEnd/>
              <a:tailEnd type="arrow" w="med" len="med"/>
            </a:ln>
          </p:spPr>
          <p:txBody>
            <a:bodyPr/>
            <a:lstStyle/>
            <a:p>
              <a:pPr algn="l">
                <a:spcBef>
                  <a:spcPct val="0"/>
                </a:spcBef>
                <a:buClrTx/>
              </a:pPr>
              <a:endParaRPr lang="en-US" sz="1600" smtClean="0">
                <a:solidFill>
                  <a:srgbClr val="000000"/>
                </a:solidFill>
                <a:latin typeface="Arial" charset="0"/>
              </a:endParaRPr>
            </a:p>
          </p:txBody>
        </p:sp>
        <p:sp>
          <p:nvSpPr>
            <p:cNvPr id="19477" name="Rectangle 33"/>
            <p:cNvSpPr>
              <a:spLocks noChangeArrowheads="1"/>
            </p:cNvSpPr>
            <p:nvPr/>
          </p:nvSpPr>
          <p:spPr bwMode="auto">
            <a:xfrm>
              <a:off x="2708" y="1113"/>
              <a:ext cx="393" cy="2282"/>
            </a:xfrm>
            <a:prstGeom prst="rect">
              <a:avLst/>
            </a:prstGeom>
            <a:noFill/>
            <a:ln w="9525">
              <a:solidFill>
                <a:schemeClr val="tx1"/>
              </a:solidFill>
              <a:miter lim="800000"/>
              <a:headEnd/>
              <a:tailEnd/>
            </a:ln>
          </p:spPr>
          <p:txBody>
            <a:bodyPr wrap="none" anchor="ctr"/>
            <a:lstStyle/>
            <a:p>
              <a:pPr algn="l">
                <a:spcBef>
                  <a:spcPct val="0"/>
                </a:spcBef>
                <a:buClrTx/>
              </a:pPr>
              <a:endParaRPr lang="en-US" sz="1600" smtClean="0">
                <a:solidFill>
                  <a:srgbClr val="000000"/>
                </a:solidFill>
                <a:latin typeface="Arial" charset="0"/>
              </a:endParaRPr>
            </a:p>
          </p:txBody>
        </p:sp>
        <p:sp>
          <p:nvSpPr>
            <p:cNvPr id="19478" name="Rectangle 34"/>
            <p:cNvSpPr>
              <a:spLocks noChangeArrowheads="1"/>
            </p:cNvSpPr>
            <p:nvPr/>
          </p:nvSpPr>
          <p:spPr bwMode="auto">
            <a:xfrm>
              <a:off x="3101" y="1110"/>
              <a:ext cx="338" cy="2289"/>
            </a:xfrm>
            <a:prstGeom prst="rect">
              <a:avLst/>
            </a:prstGeom>
            <a:solidFill>
              <a:schemeClr val="bg1"/>
            </a:solidFill>
            <a:ln w="9525">
              <a:solidFill>
                <a:schemeClr val="tx1"/>
              </a:solidFill>
              <a:miter lim="800000"/>
              <a:headEnd/>
              <a:tailEnd/>
            </a:ln>
          </p:spPr>
          <p:txBody>
            <a:bodyPr wrap="none" anchor="ctr"/>
            <a:lstStyle/>
            <a:p>
              <a:pPr algn="l">
                <a:spcBef>
                  <a:spcPct val="0"/>
                </a:spcBef>
                <a:buClrTx/>
              </a:pPr>
              <a:endParaRPr lang="en-US" sz="1600" smtClean="0">
                <a:solidFill>
                  <a:srgbClr val="000000"/>
                </a:solidFill>
                <a:latin typeface="Arial" charset="0"/>
              </a:endParaRPr>
            </a:p>
          </p:txBody>
        </p:sp>
        <p:sp>
          <p:nvSpPr>
            <p:cNvPr id="19479" name="Text Box 35"/>
            <p:cNvSpPr txBox="1">
              <a:spLocks noChangeArrowheads="1"/>
            </p:cNvSpPr>
            <p:nvPr/>
          </p:nvSpPr>
          <p:spPr bwMode="auto">
            <a:xfrm rot="-5400000">
              <a:off x="2200" y="1830"/>
              <a:ext cx="1435" cy="192"/>
            </a:xfrm>
            <a:prstGeom prst="rect">
              <a:avLst/>
            </a:prstGeom>
            <a:noFill/>
            <a:ln w="9525">
              <a:noFill/>
              <a:miter lim="800000"/>
              <a:headEnd/>
              <a:tailEnd/>
            </a:ln>
          </p:spPr>
          <p:txBody>
            <a:bodyPr>
              <a:spAutoFit/>
            </a:bodyPr>
            <a:lstStyle/>
            <a:p>
              <a:pPr algn="l">
                <a:spcBef>
                  <a:spcPct val="0"/>
                </a:spcBef>
                <a:buClrTx/>
              </a:pPr>
              <a:r>
                <a:rPr lang="en-US" sz="1400" b="1" smtClean="0">
                  <a:solidFill>
                    <a:srgbClr val="000000"/>
                  </a:solidFill>
                  <a:latin typeface="Times New Roman" pitchFamily="84" charset="0"/>
                </a:rPr>
                <a:t>Direct Detection </a:t>
              </a:r>
            </a:p>
          </p:txBody>
        </p:sp>
        <p:sp>
          <p:nvSpPr>
            <p:cNvPr id="19480" name="Text Box 36"/>
            <p:cNvSpPr txBox="1">
              <a:spLocks noChangeArrowheads="1"/>
            </p:cNvSpPr>
            <p:nvPr/>
          </p:nvSpPr>
          <p:spPr bwMode="auto">
            <a:xfrm rot="-5400000">
              <a:off x="2806" y="2907"/>
              <a:ext cx="783" cy="192"/>
            </a:xfrm>
            <a:prstGeom prst="rect">
              <a:avLst/>
            </a:prstGeom>
            <a:noFill/>
            <a:ln w="9525">
              <a:noFill/>
              <a:miter lim="800000"/>
              <a:headEnd/>
              <a:tailEnd/>
            </a:ln>
          </p:spPr>
          <p:txBody>
            <a:bodyPr>
              <a:spAutoFit/>
            </a:bodyPr>
            <a:lstStyle/>
            <a:p>
              <a:pPr algn="l">
                <a:spcBef>
                  <a:spcPct val="0"/>
                </a:spcBef>
                <a:buClrTx/>
              </a:pPr>
              <a:endParaRPr lang="en-US" sz="1400" b="1" smtClean="0">
                <a:solidFill>
                  <a:srgbClr val="000000"/>
                </a:solidFill>
                <a:latin typeface="Times New Roman" pitchFamily="84" charset="0"/>
              </a:endParaRPr>
            </a:p>
          </p:txBody>
        </p:sp>
        <p:grpSp>
          <p:nvGrpSpPr>
            <p:cNvPr id="4" name="Group 37"/>
            <p:cNvGrpSpPr>
              <a:grpSpLocks/>
            </p:cNvGrpSpPr>
            <p:nvPr/>
          </p:nvGrpSpPr>
          <p:grpSpPr bwMode="auto">
            <a:xfrm>
              <a:off x="1365" y="1658"/>
              <a:ext cx="1343" cy="1226"/>
              <a:chOff x="1365" y="1698"/>
              <a:chExt cx="1343" cy="1186"/>
            </a:xfrm>
          </p:grpSpPr>
          <p:sp>
            <p:nvSpPr>
              <p:cNvPr id="19493" name="Rectangle 38"/>
              <p:cNvSpPr>
                <a:spLocks noChangeArrowheads="1"/>
              </p:cNvSpPr>
              <p:nvPr/>
            </p:nvSpPr>
            <p:spPr bwMode="auto">
              <a:xfrm>
                <a:off x="1365" y="1698"/>
                <a:ext cx="1343" cy="190"/>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sp>
            <p:nvSpPr>
              <p:cNvPr id="19494" name="Rectangle 39"/>
              <p:cNvSpPr>
                <a:spLocks noChangeArrowheads="1"/>
              </p:cNvSpPr>
              <p:nvPr/>
            </p:nvSpPr>
            <p:spPr bwMode="auto">
              <a:xfrm>
                <a:off x="1365" y="1880"/>
                <a:ext cx="1343" cy="186"/>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sp>
            <p:nvSpPr>
              <p:cNvPr id="19495" name="Rectangle 40"/>
              <p:cNvSpPr>
                <a:spLocks noChangeArrowheads="1"/>
              </p:cNvSpPr>
              <p:nvPr/>
            </p:nvSpPr>
            <p:spPr bwMode="auto">
              <a:xfrm>
                <a:off x="1365" y="2394"/>
                <a:ext cx="1343" cy="172"/>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sp>
            <p:nvSpPr>
              <p:cNvPr id="19496" name="Rectangle 41"/>
              <p:cNvSpPr>
                <a:spLocks noChangeArrowheads="1"/>
              </p:cNvSpPr>
              <p:nvPr/>
            </p:nvSpPr>
            <p:spPr bwMode="auto">
              <a:xfrm>
                <a:off x="1365" y="2712"/>
                <a:ext cx="1343" cy="172"/>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sp>
            <p:nvSpPr>
              <p:cNvPr id="19497" name="Rectangle 42"/>
              <p:cNvSpPr>
                <a:spLocks noChangeArrowheads="1"/>
              </p:cNvSpPr>
              <p:nvPr/>
            </p:nvSpPr>
            <p:spPr bwMode="auto">
              <a:xfrm>
                <a:off x="1365" y="2063"/>
                <a:ext cx="1343" cy="166"/>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sp>
            <p:nvSpPr>
              <p:cNvPr id="19498" name="Rectangle 43"/>
              <p:cNvSpPr>
                <a:spLocks noChangeArrowheads="1"/>
              </p:cNvSpPr>
              <p:nvPr/>
            </p:nvSpPr>
            <p:spPr bwMode="auto">
              <a:xfrm>
                <a:off x="1365" y="2565"/>
                <a:ext cx="1343" cy="161"/>
              </a:xfrm>
              <a:prstGeom prst="rect">
                <a:avLst/>
              </a:prstGeom>
              <a:solidFill>
                <a:srgbClr val="FF9900"/>
              </a:solidFill>
              <a:ln w="9525">
                <a:solidFill>
                  <a:schemeClr val="tx1"/>
                </a:solidFill>
                <a:miter lim="800000"/>
                <a:headEnd/>
                <a:tailEnd/>
              </a:ln>
            </p:spPr>
            <p:txBody>
              <a:bodyPr wrap="none" tIns="0" anchorCtr="1"/>
              <a:lstStyle/>
              <a:p>
                <a:pPr>
                  <a:spcBef>
                    <a:spcPct val="0"/>
                  </a:spcBef>
                  <a:buClrTx/>
                </a:pPr>
                <a:endParaRPr lang="en-US" sz="1400" b="1" smtClean="0">
                  <a:solidFill>
                    <a:srgbClr val="000000"/>
                  </a:solidFill>
                  <a:latin typeface="Times New Roman" pitchFamily="84" charset="0"/>
                </a:endParaRPr>
              </a:p>
            </p:txBody>
          </p:sp>
        </p:grpSp>
        <p:sp>
          <p:nvSpPr>
            <p:cNvPr id="19482" name="Line 44"/>
            <p:cNvSpPr>
              <a:spLocks noChangeShapeType="1"/>
            </p:cNvSpPr>
            <p:nvPr/>
          </p:nvSpPr>
          <p:spPr bwMode="auto">
            <a:xfrm flipV="1">
              <a:off x="568" y="3387"/>
              <a:ext cx="805" cy="35"/>
            </a:xfrm>
            <a:prstGeom prst="line">
              <a:avLst/>
            </a:prstGeom>
            <a:noFill/>
            <a:ln w="12700">
              <a:solidFill>
                <a:schemeClr val="tx1"/>
              </a:solidFill>
              <a:round/>
              <a:headEnd/>
              <a:tailEnd type="arrow" w="med" len="med"/>
            </a:ln>
          </p:spPr>
          <p:txBody>
            <a:bodyPr/>
            <a:lstStyle/>
            <a:p>
              <a:pPr algn="l">
                <a:spcBef>
                  <a:spcPct val="0"/>
                </a:spcBef>
                <a:buClrTx/>
              </a:pPr>
              <a:endParaRPr lang="en-US" sz="1600" smtClean="0">
                <a:solidFill>
                  <a:srgbClr val="000000"/>
                </a:solidFill>
                <a:latin typeface="Arial" charset="0"/>
              </a:endParaRPr>
            </a:p>
          </p:txBody>
        </p:sp>
        <p:sp>
          <p:nvSpPr>
            <p:cNvPr id="19483" name="Rectangle 45"/>
            <p:cNvSpPr>
              <a:spLocks noChangeArrowheads="1"/>
            </p:cNvSpPr>
            <p:nvPr/>
          </p:nvSpPr>
          <p:spPr bwMode="auto">
            <a:xfrm>
              <a:off x="940" y="1040"/>
              <a:ext cx="448" cy="262"/>
            </a:xfrm>
            <a:prstGeom prst="rect">
              <a:avLst/>
            </a:prstGeom>
            <a:noFill/>
            <a:ln w="9525">
              <a:noFill/>
              <a:miter lim="800000"/>
              <a:headEnd/>
              <a:tailEnd/>
            </a:ln>
          </p:spPr>
          <p:txBody>
            <a:bodyPr wrap="none" tIns="0"/>
            <a:lstStyle/>
            <a:p>
              <a:pPr>
                <a:spcBef>
                  <a:spcPct val="0"/>
                </a:spcBef>
                <a:buClrTx/>
              </a:pPr>
              <a:r>
                <a:rPr lang="en-US" sz="1400" b="1" smtClean="0">
                  <a:solidFill>
                    <a:srgbClr val="000000"/>
                  </a:solidFill>
                  <a:latin typeface="Times New Roman" pitchFamily="84" charset="0"/>
                </a:rPr>
                <a:t>24 km</a:t>
              </a:r>
            </a:p>
          </p:txBody>
        </p:sp>
        <p:sp>
          <p:nvSpPr>
            <p:cNvPr id="19484" name="Rectangle 46"/>
            <p:cNvSpPr>
              <a:spLocks noChangeArrowheads="1"/>
            </p:cNvSpPr>
            <p:nvPr/>
          </p:nvSpPr>
          <p:spPr bwMode="auto">
            <a:xfrm>
              <a:off x="940" y="1302"/>
              <a:ext cx="448" cy="260"/>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21 km</a:t>
              </a:r>
            </a:p>
          </p:txBody>
        </p:sp>
        <p:sp>
          <p:nvSpPr>
            <p:cNvPr id="19485" name="Rectangle 47"/>
            <p:cNvSpPr>
              <a:spLocks noChangeArrowheads="1"/>
            </p:cNvSpPr>
            <p:nvPr/>
          </p:nvSpPr>
          <p:spPr bwMode="auto">
            <a:xfrm>
              <a:off x="940" y="1562"/>
              <a:ext cx="448" cy="262"/>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18 km</a:t>
              </a:r>
            </a:p>
          </p:txBody>
        </p:sp>
        <p:sp>
          <p:nvSpPr>
            <p:cNvPr id="19486" name="Rectangle 48"/>
            <p:cNvSpPr>
              <a:spLocks noChangeArrowheads="1"/>
            </p:cNvSpPr>
            <p:nvPr/>
          </p:nvSpPr>
          <p:spPr bwMode="auto">
            <a:xfrm>
              <a:off x="940" y="1760"/>
              <a:ext cx="448" cy="162"/>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16 km</a:t>
              </a:r>
            </a:p>
          </p:txBody>
        </p:sp>
        <p:sp>
          <p:nvSpPr>
            <p:cNvPr id="19487" name="Rectangle 49"/>
            <p:cNvSpPr>
              <a:spLocks noChangeArrowheads="1"/>
            </p:cNvSpPr>
            <p:nvPr/>
          </p:nvSpPr>
          <p:spPr bwMode="auto">
            <a:xfrm>
              <a:off x="940" y="2127"/>
              <a:ext cx="448" cy="167"/>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12 km</a:t>
              </a:r>
            </a:p>
          </p:txBody>
        </p:sp>
        <p:sp>
          <p:nvSpPr>
            <p:cNvPr id="19488" name="Rectangle 50"/>
            <p:cNvSpPr>
              <a:spLocks noChangeArrowheads="1"/>
            </p:cNvSpPr>
            <p:nvPr/>
          </p:nvSpPr>
          <p:spPr bwMode="auto">
            <a:xfrm>
              <a:off x="940" y="2306"/>
              <a:ext cx="448" cy="172"/>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10 km</a:t>
              </a:r>
            </a:p>
          </p:txBody>
        </p:sp>
        <p:sp>
          <p:nvSpPr>
            <p:cNvPr id="19489" name="Rectangle 51"/>
            <p:cNvSpPr>
              <a:spLocks noChangeArrowheads="1"/>
            </p:cNvSpPr>
            <p:nvPr/>
          </p:nvSpPr>
          <p:spPr bwMode="auto">
            <a:xfrm>
              <a:off x="940" y="2648"/>
              <a:ext cx="448" cy="156"/>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6 km</a:t>
              </a:r>
            </a:p>
          </p:txBody>
        </p:sp>
        <p:sp>
          <p:nvSpPr>
            <p:cNvPr id="19490" name="Rectangle 52"/>
            <p:cNvSpPr>
              <a:spLocks noChangeArrowheads="1"/>
            </p:cNvSpPr>
            <p:nvPr/>
          </p:nvSpPr>
          <p:spPr bwMode="auto">
            <a:xfrm>
              <a:off x="940" y="2804"/>
              <a:ext cx="448" cy="163"/>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4 km</a:t>
              </a:r>
            </a:p>
          </p:txBody>
        </p:sp>
        <p:sp>
          <p:nvSpPr>
            <p:cNvPr id="19491" name="Rectangle 53"/>
            <p:cNvSpPr>
              <a:spLocks noChangeArrowheads="1"/>
            </p:cNvSpPr>
            <p:nvPr/>
          </p:nvSpPr>
          <p:spPr bwMode="auto">
            <a:xfrm>
              <a:off x="940" y="1959"/>
              <a:ext cx="448" cy="166"/>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14 km</a:t>
              </a:r>
            </a:p>
          </p:txBody>
        </p:sp>
        <p:sp>
          <p:nvSpPr>
            <p:cNvPr id="19492" name="Rectangle 54"/>
            <p:cNvSpPr>
              <a:spLocks noChangeArrowheads="1"/>
            </p:cNvSpPr>
            <p:nvPr/>
          </p:nvSpPr>
          <p:spPr bwMode="auto">
            <a:xfrm>
              <a:off x="940" y="2485"/>
              <a:ext cx="448" cy="161"/>
            </a:xfrm>
            <a:prstGeom prst="rect">
              <a:avLst/>
            </a:prstGeom>
            <a:noFill/>
            <a:ln w="9525">
              <a:noFill/>
              <a:miter lim="800000"/>
              <a:headEnd/>
              <a:tailEnd/>
            </a:ln>
          </p:spPr>
          <p:txBody>
            <a:bodyPr wrap="none" tIns="0" anchorCtr="1"/>
            <a:lstStyle/>
            <a:p>
              <a:pPr>
                <a:spcBef>
                  <a:spcPct val="0"/>
                </a:spcBef>
                <a:buClrTx/>
              </a:pPr>
              <a:r>
                <a:rPr lang="en-US" sz="1400" b="1" smtClean="0">
                  <a:solidFill>
                    <a:srgbClr val="000000"/>
                  </a:solidFill>
                  <a:latin typeface="Times New Roman" pitchFamily="84" charset="0"/>
                </a:rPr>
                <a:t>8 km</a:t>
              </a:r>
            </a:p>
          </p:txBody>
        </p:sp>
      </p:grpSp>
      <p:sp>
        <p:nvSpPr>
          <p:cNvPr id="19463" name="Text Box 55"/>
          <p:cNvSpPr txBox="1">
            <a:spLocks noChangeArrowheads="1"/>
          </p:cNvSpPr>
          <p:nvPr/>
        </p:nvSpPr>
        <p:spPr bwMode="auto">
          <a:xfrm rot="-5400000">
            <a:off x="3956050" y="3889375"/>
            <a:ext cx="2486025" cy="517525"/>
          </a:xfrm>
          <a:prstGeom prst="rect">
            <a:avLst/>
          </a:prstGeom>
          <a:gradFill rotWithShape="1">
            <a:gsLst>
              <a:gs pos="0">
                <a:srgbClr val="C00D04">
                  <a:alpha val="81000"/>
                </a:srgbClr>
              </a:gs>
              <a:gs pos="100000">
                <a:srgbClr val="590602">
                  <a:alpha val="0"/>
                </a:srgbClr>
              </a:gs>
            </a:gsLst>
            <a:lin ang="0" scaled="1"/>
          </a:gradFill>
          <a:ln w="9525">
            <a:noFill/>
            <a:miter lim="800000"/>
            <a:headEnd/>
            <a:tailEnd/>
          </a:ln>
        </p:spPr>
        <p:txBody>
          <a:bodyPr>
            <a:spAutoFit/>
          </a:bodyPr>
          <a:lstStyle/>
          <a:p>
            <a:pPr algn="l">
              <a:spcBef>
                <a:spcPct val="0"/>
              </a:spcBef>
              <a:buClrTx/>
            </a:pPr>
            <a:r>
              <a:rPr lang="en-US" sz="1400" b="1" smtClean="0">
                <a:solidFill>
                  <a:srgbClr val="000000"/>
                </a:solidFill>
                <a:latin typeface="Times New Roman" pitchFamily="84" charset="0"/>
              </a:rPr>
              <a:t>Coherent </a:t>
            </a:r>
          </a:p>
          <a:p>
            <a:pPr algn="l">
              <a:spcBef>
                <a:spcPct val="0"/>
              </a:spcBef>
              <a:buClrTx/>
            </a:pPr>
            <a:r>
              <a:rPr lang="en-US" sz="1400" b="1" smtClean="0">
                <a:solidFill>
                  <a:srgbClr val="000000"/>
                </a:solidFill>
                <a:latin typeface="Times New Roman" pitchFamily="84" charset="0"/>
              </a:rPr>
              <a:t>Detection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fld id="{8290DE67-2CE9-4AB6-89A1-BDC5972A5B63}" type="slidenum">
              <a:rPr lang="en-US" smtClean="0">
                <a:solidFill>
                  <a:srgbClr val="000000"/>
                </a:solidFill>
              </a:rPr>
              <a:pPr/>
              <a:t>15</a:t>
            </a:fld>
            <a:endParaRPr lang="en-US" smtClean="0">
              <a:solidFill>
                <a:srgbClr val="000000"/>
              </a:solidFill>
            </a:endParaRPr>
          </a:p>
        </p:txBody>
      </p:sp>
      <p:pic>
        <p:nvPicPr>
          <p:cNvPr id="20483" name="Picture 2"/>
          <p:cNvPicPr>
            <a:picLocks noChangeAspect="1" noChangeArrowheads="1"/>
          </p:cNvPicPr>
          <p:nvPr/>
        </p:nvPicPr>
        <p:blipFill>
          <a:blip r:embed="rId3" cstate="print"/>
          <a:srcRect r="11" b="-69"/>
          <a:stretch>
            <a:fillRect/>
          </a:stretch>
        </p:blipFill>
        <p:spPr bwMode="auto">
          <a:xfrm>
            <a:off x="690563" y="2205038"/>
            <a:ext cx="7629525" cy="4135437"/>
          </a:xfrm>
          <a:prstGeom prst="rect">
            <a:avLst/>
          </a:prstGeom>
          <a:noFill/>
          <a:ln w="9525">
            <a:noFill/>
            <a:miter lim="800000"/>
            <a:headEnd/>
            <a:tailEnd/>
          </a:ln>
        </p:spPr>
      </p:pic>
      <p:sp>
        <p:nvSpPr>
          <p:cNvPr id="20484" name="Text Box 3"/>
          <p:cNvSpPr txBox="1">
            <a:spLocks noChangeArrowheads="1"/>
          </p:cNvSpPr>
          <p:nvPr/>
        </p:nvSpPr>
        <p:spPr bwMode="auto">
          <a:xfrm>
            <a:off x="1889125" y="955675"/>
            <a:ext cx="184150" cy="457200"/>
          </a:xfrm>
          <a:prstGeom prst="rect">
            <a:avLst/>
          </a:prstGeom>
          <a:noFill/>
          <a:ln w="9525">
            <a:noFill/>
            <a:miter lim="800000"/>
            <a:headEnd/>
            <a:tailEnd/>
          </a:ln>
        </p:spPr>
        <p:txBody>
          <a:bodyPr wrap="none">
            <a:spAutoFit/>
          </a:bodyPr>
          <a:lstStyle/>
          <a:p>
            <a:pPr algn="l" eaLnBrk="0" hangingPunct="0">
              <a:spcBef>
                <a:spcPct val="0"/>
              </a:spcBef>
              <a:buClrTx/>
            </a:pPr>
            <a:endParaRPr lang="en-US" sz="2400" smtClean="0">
              <a:solidFill>
                <a:srgbClr val="000000"/>
              </a:solidFill>
              <a:latin typeface="Times New Roman" pitchFamily="84" charset="0"/>
            </a:endParaRPr>
          </a:p>
        </p:txBody>
      </p:sp>
      <p:sp>
        <p:nvSpPr>
          <p:cNvPr id="20485" name="Rectangle 4"/>
          <p:cNvSpPr>
            <a:spLocks noChangeArrowheads="1"/>
          </p:cNvSpPr>
          <p:nvPr/>
        </p:nvSpPr>
        <p:spPr bwMode="auto">
          <a:xfrm>
            <a:off x="1476375" y="114300"/>
            <a:ext cx="7180263" cy="561975"/>
          </a:xfrm>
          <a:prstGeom prst="rect">
            <a:avLst/>
          </a:prstGeom>
          <a:noFill/>
          <a:ln w="9525">
            <a:noFill/>
            <a:miter lim="800000"/>
            <a:headEnd/>
            <a:tailEnd/>
          </a:ln>
        </p:spPr>
        <p:txBody>
          <a:bodyPr anchor="ctr"/>
          <a:lstStyle/>
          <a:p>
            <a:pPr>
              <a:spcBef>
                <a:spcPct val="0"/>
              </a:spcBef>
              <a:buClrTx/>
            </a:pPr>
            <a:r>
              <a:rPr lang="en-US" sz="2600" b="1" dirty="0" smtClean="0">
                <a:solidFill>
                  <a:srgbClr val="0033CC"/>
                </a:solidFill>
                <a:latin typeface="Arial" charset="0"/>
              </a:rPr>
              <a:t>GWOS Coverage</a:t>
            </a:r>
          </a:p>
        </p:txBody>
      </p:sp>
      <p:sp>
        <p:nvSpPr>
          <p:cNvPr id="20486" name="Text Box 5"/>
          <p:cNvSpPr txBox="1">
            <a:spLocks noChangeArrowheads="1"/>
          </p:cNvSpPr>
          <p:nvPr/>
        </p:nvSpPr>
        <p:spPr bwMode="auto">
          <a:xfrm>
            <a:off x="1182688" y="1090613"/>
            <a:ext cx="7729537" cy="915987"/>
          </a:xfrm>
          <a:prstGeom prst="rect">
            <a:avLst/>
          </a:prstGeom>
          <a:noFill/>
          <a:ln w="9525">
            <a:noFill/>
            <a:miter lim="800000"/>
            <a:headEnd/>
            <a:tailEnd/>
          </a:ln>
        </p:spPr>
        <p:txBody>
          <a:bodyPr>
            <a:spAutoFit/>
          </a:bodyPr>
          <a:lstStyle/>
          <a:p>
            <a:pPr algn="l">
              <a:spcBef>
                <a:spcPct val="0"/>
              </a:spcBef>
              <a:buClrTx/>
              <a:buFont typeface="Times" pitchFamily="84" charset="0"/>
              <a:buChar char="•"/>
            </a:pPr>
            <a:r>
              <a:rPr lang="en-US" sz="1800" b="1" smtClean="0">
                <a:solidFill>
                  <a:srgbClr val="000000"/>
                </a:solidFill>
                <a:latin typeface="Arial" charset="0"/>
              </a:rPr>
              <a:t> Around 600 radiosonde stations (black) provide data every 12 h</a:t>
            </a:r>
          </a:p>
          <a:p>
            <a:pPr algn="l">
              <a:spcBef>
                <a:spcPct val="0"/>
              </a:spcBef>
              <a:buClrTx/>
              <a:buFont typeface="Times" pitchFamily="84" charset="0"/>
              <a:buChar char="•"/>
            </a:pPr>
            <a:endParaRPr lang="en-US" sz="1800" b="1" smtClean="0">
              <a:solidFill>
                <a:srgbClr val="000000"/>
              </a:solidFill>
              <a:latin typeface="Arial" charset="0"/>
            </a:endParaRPr>
          </a:p>
          <a:p>
            <a:pPr algn="l">
              <a:spcBef>
                <a:spcPct val="0"/>
              </a:spcBef>
              <a:buClrTx/>
              <a:buFont typeface="Times" pitchFamily="84" charset="0"/>
              <a:buChar char="•"/>
            </a:pPr>
            <a:r>
              <a:rPr lang="en-US" sz="1800" b="1" smtClean="0">
                <a:solidFill>
                  <a:srgbClr val="000000"/>
                </a:solidFill>
                <a:latin typeface="Arial" charset="0"/>
              </a:rPr>
              <a:t> GWOS (blue) would provide ~3200 profiles per day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p:spPr>
        <p:txBody>
          <a:bodyPr/>
          <a:lstStyle/>
          <a:p>
            <a:fld id="{EBA0BFDC-DD18-4BB5-99B4-797CCE10B6B2}" type="slidenum">
              <a:rPr lang="en-US" smtClean="0">
                <a:solidFill>
                  <a:srgbClr val="000000"/>
                </a:solidFill>
              </a:rPr>
              <a:pPr/>
              <a:t>16</a:t>
            </a:fld>
            <a:endParaRPr lang="en-US" smtClean="0">
              <a:solidFill>
                <a:srgbClr val="000000"/>
              </a:solidFill>
            </a:endParaRPr>
          </a:p>
        </p:txBody>
      </p:sp>
      <p:pic>
        <p:nvPicPr>
          <p:cNvPr id="22531" name="Picture 2"/>
          <p:cNvPicPr>
            <a:picLocks noChangeAspect="1" noChangeArrowheads="1"/>
          </p:cNvPicPr>
          <p:nvPr/>
        </p:nvPicPr>
        <p:blipFill>
          <a:blip r:embed="rId3" cstate="print"/>
          <a:srcRect/>
          <a:stretch>
            <a:fillRect/>
          </a:stretch>
        </p:blipFill>
        <p:spPr bwMode="auto">
          <a:xfrm>
            <a:off x="685800" y="1023938"/>
            <a:ext cx="4572000" cy="2706687"/>
          </a:xfrm>
          <a:prstGeom prst="rect">
            <a:avLst/>
          </a:prstGeom>
          <a:noFill/>
          <a:ln w="9525">
            <a:noFill/>
            <a:miter lim="800000"/>
            <a:headEnd/>
            <a:tailEnd/>
          </a:ln>
        </p:spPr>
      </p:pic>
      <p:pic>
        <p:nvPicPr>
          <p:cNvPr id="22532" name="Picture 3"/>
          <p:cNvPicPr>
            <a:picLocks noChangeAspect="1" noChangeArrowheads="1"/>
          </p:cNvPicPr>
          <p:nvPr/>
        </p:nvPicPr>
        <p:blipFill>
          <a:blip r:embed="rId4" cstate="print"/>
          <a:srcRect/>
          <a:stretch>
            <a:fillRect/>
          </a:stretch>
        </p:blipFill>
        <p:spPr bwMode="auto">
          <a:xfrm>
            <a:off x="4329113" y="3767138"/>
            <a:ext cx="4533900" cy="2682875"/>
          </a:xfrm>
          <a:prstGeom prst="rect">
            <a:avLst/>
          </a:prstGeom>
          <a:noFill/>
          <a:ln w="9525">
            <a:noFill/>
            <a:miter lim="800000"/>
            <a:headEnd/>
            <a:tailEnd/>
          </a:ln>
        </p:spPr>
      </p:pic>
      <p:sp>
        <p:nvSpPr>
          <p:cNvPr id="1571844" name="Text Box 4"/>
          <p:cNvSpPr txBox="1">
            <a:spLocks noChangeArrowheads="1"/>
          </p:cNvSpPr>
          <p:nvPr/>
        </p:nvSpPr>
        <p:spPr bwMode="auto">
          <a:xfrm>
            <a:off x="714375" y="128588"/>
            <a:ext cx="7702550" cy="701675"/>
          </a:xfrm>
          <a:prstGeom prst="rect">
            <a:avLst/>
          </a:prstGeom>
          <a:noFill/>
          <a:ln w="9525">
            <a:noFill/>
            <a:miter lim="800000"/>
            <a:headEnd/>
            <a:tailEnd/>
          </a:ln>
          <a:effectLst/>
        </p:spPr>
        <p:txBody>
          <a:bodyPr>
            <a:spAutoFit/>
          </a:bodyPr>
          <a:lstStyle/>
          <a:p>
            <a:pPr eaLnBrk="0" hangingPunct="0">
              <a:spcBef>
                <a:spcPct val="0"/>
              </a:spcBef>
              <a:buClrTx/>
              <a:defRPr/>
            </a:pPr>
            <a:r>
              <a:rPr lang="en-US" sz="2000" b="1" dirty="0">
                <a:solidFill>
                  <a:srgbClr val="0033CC"/>
                </a:solidFill>
                <a:effectLst>
                  <a:outerShdw blurRad="38100" dist="38100" dir="2700000" algn="tl">
                    <a:srgbClr val="C0C0C0"/>
                  </a:outerShdw>
                </a:effectLst>
                <a:latin typeface="Arial" charset="0"/>
              </a:rPr>
              <a:t>Simulated GWOS Synergistic Vector Wind Profiles*</a:t>
            </a:r>
          </a:p>
          <a:p>
            <a:pPr eaLnBrk="0" hangingPunct="0">
              <a:spcBef>
                <a:spcPct val="0"/>
              </a:spcBef>
              <a:buClrTx/>
              <a:defRPr/>
            </a:pPr>
            <a:r>
              <a:rPr lang="en-US" sz="2000" b="1" dirty="0">
                <a:solidFill>
                  <a:srgbClr val="0033CC"/>
                </a:solidFill>
                <a:effectLst>
                  <a:outerShdw blurRad="38100" dist="38100" dir="2700000" algn="tl">
                    <a:srgbClr val="C0C0C0"/>
                  </a:outerShdw>
                </a:effectLst>
                <a:latin typeface="Arial" charset="0"/>
              </a:rPr>
              <a:t>(Provided by D. Emmitt)</a:t>
            </a:r>
          </a:p>
        </p:txBody>
      </p:sp>
      <p:sp>
        <p:nvSpPr>
          <p:cNvPr id="22534" name="Text Box 5"/>
          <p:cNvSpPr txBox="1">
            <a:spLocks noChangeArrowheads="1"/>
          </p:cNvSpPr>
          <p:nvPr/>
        </p:nvSpPr>
        <p:spPr bwMode="auto">
          <a:xfrm>
            <a:off x="966788" y="3624263"/>
            <a:ext cx="3381375" cy="457200"/>
          </a:xfrm>
          <a:prstGeom prst="rect">
            <a:avLst/>
          </a:prstGeom>
          <a:noFill/>
          <a:ln w="9525">
            <a:noFill/>
            <a:miter lim="800000"/>
            <a:headEnd/>
            <a:tailEnd/>
          </a:ln>
        </p:spPr>
        <p:txBody>
          <a:bodyPr wrap="none">
            <a:spAutoFit/>
          </a:bodyPr>
          <a:lstStyle/>
          <a:p>
            <a:pPr algn="l" eaLnBrk="0" hangingPunct="0">
              <a:spcBef>
                <a:spcPct val="0"/>
              </a:spcBef>
              <a:buClrTx/>
            </a:pPr>
            <a:r>
              <a:rPr lang="en-US" sz="2400" smtClean="0">
                <a:solidFill>
                  <a:srgbClr val="000000"/>
                </a:solidFill>
                <a:latin typeface="Times New Roman" pitchFamily="84" charset="0"/>
              </a:rPr>
              <a:t>Background aerosol mode</a:t>
            </a:r>
          </a:p>
        </p:txBody>
      </p:sp>
      <p:sp>
        <p:nvSpPr>
          <p:cNvPr id="22535" name="Text Box 6"/>
          <p:cNvSpPr txBox="1">
            <a:spLocks noChangeArrowheads="1"/>
          </p:cNvSpPr>
          <p:nvPr/>
        </p:nvSpPr>
        <p:spPr bwMode="auto">
          <a:xfrm>
            <a:off x="5334000" y="3290888"/>
            <a:ext cx="3092450" cy="457200"/>
          </a:xfrm>
          <a:prstGeom prst="rect">
            <a:avLst/>
          </a:prstGeom>
          <a:noFill/>
          <a:ln w="9525">
            <a:noFill/>
            <a:miter lim="800000"/>
            <a:headEnd/>
            <a:tailEnd/>
          </a:ln>
        </p:spPr>
        <p:txBody>
          <a:bodyPr wrap="none">
            <a:spAutoFit/>
          </a:bodyPr>
          <a:lstStyle/>
          <a:p>
            <a:pPr algn="l" eaLnBrk="0" hangingPunct="0">
              <a:spcBef>
                <a:spcPct val="0"/>
              </a:spcBef>
              <a:buClrTx/>
            </a:pPr>
            <a:r>
              <a:rPr lang="en-US" sz="2400" smtClean="0">
                <a:solidFill>
                  <a:srgbClr val="000000"/>
                </a:solidFill>
                <a:latin typeface="Times New Roman" pitchFamily="84" charset="0"/>
              </a:rPr>
              <a:t>Enhanced aerosol mode</a:t>
            </a:r>
          </a:p>
        </p:txBody>
      </p:sp>
      <p:sp>
        <p:nvSpPr>
          <p:cNvPr id="22536" name="Text Box 7"/>
          <p:cNvSpPr txBox="1">
            <a:spLocks noChangeArrowheads="1"/>
          </p:cNvSpPr>
          <p:nvPr/>
        </p:nvSpPr>
        <p:spPr bwMode="auto">
          <a:xfrm>
            <a:off x="5567363" y="1038225"/>
            <a:ext cx="3073400" cy="2041525"/>
          </a:xfrm>
          <a:prstGeom prst="rect">
            <a:avLst/>
          </a:prstGeom>
          <a:noFill/>
          <a:ln w="9525">
            <a:noFill/>
            <a:miter lim="800000"/>
            <a:headEnd/>
            <a:tailEnd/>
          </a:ln>
        </p:spPr>
        <p:txBody>
          <a:bodyPr wrap="none">
            <a:spAutoFit/>
          </a:bodyPr>
          <a:lstStyle/>
          <a:p>
            <a:pPr algn="l" eaLnBrk="0" hangingPunct="0">
              <a:spcBef>
                <a:spcPct val="0"/>
              </a:spcBef>
              <a:buClrTx/>
            </a:pPr>
            <a:r>
              <a:rPr lang="en-US" sz="1800" smtClean="0">
                <a:solidFill>
                  <a:srgbClr val="000000"/>
                </a:solidFill>
                <a:latin typeface="Times New Roman" pitchFamily="84" charset="0"/>
              </a:rPr>
              <a:t>Green: both perspectives</a:t>
            </a:r>
          </a:p>
          <a:p>
            <a:pPr algn="l" eaLnBrk="0" hangingPunct="0">
              <a:spcBef>
                <a:spcPct val="0"/>
              </a:spcBef>
              <a:buClrTx/>
            </a:pPr>
            <a:r>
              <a:rPr lang="en-US" sz="1800" smtClean="0">
                <a:solidFill>
                  <a:srgbClr val="000000"/>
                </a:solidFill>
                <a:latin typeface="Times New Roman" pitchFamily="84" charset="0"/>
              </a:rPr>
              <a:t>from coherent system</a:t>
            </a:r>
          </a:p>
          <a:p>
            <a:pPr algn="l" eaLnBrk="0" hangingPunct="0">
              <a:lnSpc>
                <a:spcPct val="55000"/>
              </a:lnSpc>
              <a:spcBef>
                <a:spcPct val="0"/>
              </a:spcBef>
              <a:buClrTx/>
            </a:pPr>
            <a:endParaRPr lang="en-US" sz="1800" smtClean="0">
              <a:solidFill>
                <a:srgbClr val="000000"/>
              </a:solidFill>
              <a:latin typeface="Times New Roman" pitchFamily="84" charset="0"/>
            </a:endParaRPr>
          </a:p>
          <a:p>
            <a:pPr algn="l" eaLnBrk="0" hangingPunct="0">
              <a:spcBef>
                <a:spcPct val="0"/>
              </a:spcBef>
              <a:buClrTx/>
            </a:pPr>
            <a:r>
              <a:rPr lang="en-US" sz="1800" smtClean="0">
                <a:solidFill>
                  <a:srgbClr val="000000"/>
                </a:solidFill>
                <a:latin typeface="Times New Roman" pitchFamily="84" charset="0"/>
              </a:rPr>
              <a:t>Yellow: both perspectives</a:t>
            </a:r>
          </a:p>
          <a:p>
            <a:pPr algn="l" eaLnBrk="0" hangingPunct="0">
              <a:spcBef>
                <a:spcPct val="0"/>
              </a:spcBef>
              <a:buClrTx/>
            </a:pPr>
            <a:r>
              <a:rPr lang="en-US" sz="1800" smtClean="0">
                <a:solidFill>
                  <a:srgbClr val="000000"/>
                </a:solidFill>
                <a:latin typeface="Times New Roman" pitchFamily="84" charset="0"/>
              </a:rPr>
              <a:t>from direct molecular</a:t>
            </a:r>
          </a:p>
          <a:p>
            <a:pPr algn="l" eaLnBrk="0" hangingPunct="0">
              <a:lnSpc>
                <a:spcPct val="55000"/>
              </a:lnSpc>
              <a:spcBef>
                <a:spcPct val="0"/>
              </a:spcBef>
              <a:buClrTx/>
            </a:pPr>
            <a:endParaRPr lang="en-US" sz="1800" smtClean="0">
              <a:solidFill>
                <a:srgbClr val="000000"/>
              </a:solidFill>
              <a:latin typeface="Times New Roman" pitchFamily="84" charset="0"/>
            </a:endParaRPr>
          </a:p>
          <a:p>
            <a:pPr algn="l" eaLnBrk="0" hangingPunct="0">
              <a:spcBef>
                <a:spcPct val="0"/>
              </a:spcBef>
              <a:buClrTx/>
            </a:pPr>
            <a:r>
              <a:rPr lang="en-US" sz="1800" smtClean="0">
                <a:solidFill>
                  <a:srgbClr val="000000"/>
                </a:solidFill>
                <a:latin typeface="Times New Roman" pitchFamily="84" charset="0"/>
              </a:rPr>
              <a:t>Blue: one perspective coherent;</a:t>
            </a:r>
          </a:p>
          <a:p>
            <a:pPr algn="l" eaLnBrk="0" hangingPunct="0">
              <a:spcBef>
                <a:spcPct val="0"/>
              </a:spcBef>
              <a:buClrTx/>
            </a:pPr>
            <a:r>
              <a:rPr lang="en-US" sz="1800" smtClean="0">
                <a:solidFill>
                  <a:srgbClr val="000000"/>
                </a:solidFill>
                <a:latin typeface="Times New Roman" pitchFamily="84" charset="0"/>
              </a:rPr>
              <a:t>one perspective direct</a:t>
            </a:r>
          </a:p>
        </p:txBody>
      </p:sp>
      <p:sp>
        <p:nvSpPr>
          <p:cNvPr id="22537" name="Text Box 8"/>
          <p:cNvSpPr txBox="1">
            <a:spLocks noChangeArrowheads="1"/>
          </p:cNvSpPr>
          <p:nvPr/>
        </p:nvSpPr>
        <p:spPr bwMode="auto">
          <a:xfrm>
            <a:off x="574675" y="5794375"/>
            <a:ext cx="3101975" cy="457200"/>
          </a:xfrm>
          <a:prstGeom prst="rect">
            <a:avLst/>
          </a:prstGeom>
          <a:noFill/>
          <a:ln w="9525">
            <a:noFill/>
            <a:miter lim="800000"/>
            <a:headEnd/>
            <a:tailEnd/>
          </a:ln>
        </p:spPr>
        <p:txBody>
          <a:bodyPr wrap="none">
            <a:spAutoFit/>
          </a:bodyPr>
          <a:lstStyle/>
          <a:p>
            <a:pPr algn="l" eaLnBrk="0" hangingPunct="0">
              <a:spcBef>
                <a:spcPct val="0"/>
              </a:spcBef>
              <a:buClrTx/>
            </a:pPr>
            <a:r>
              <a:rPr lang="en-US" sz="2400" b="1" smtClean="0">
                <a:solidFill>
                  <a:srgbClr val="0033CC"/>
                </a:solidFill>
                <a:latin typeface="Times New Roman" pitchFamily="84" charset="0"/>
              </a:rPr>
              <a:t>* </a:t>
            </a:r>
            <a:r>
              <a:rPr lang="en-US" sz="1400" b="1" smtClean="0">
                <a:solidFill>
                  <a:srgbClr val="0033CC"/>
                </a:solidFill>
                <a:latin typeface="Times New Roman" pitchFamily="84" charset="0"/>
              </a:rPr>
              <a:t>When two perspectives are possible</a:t>
            </a:r>
          </a:p>
        </p:txBody>
      </p:sp>
      <p:sp>
        <p:nvSpPr>
          <p:cNvPr id="22538" name="Text Box 9"/>
          <p:cNvSpPr txBox="1">
            <a:spLocks noChangeArrowheads="1"/>
          </p:cNvSpPr>
          <p:nvPr/>
        </p:nvSpPr>
        <p:spPr bwMode="auto">
          <a:xfrm>
            <a:off x="314325" y="4286250"/>
            <a:ext cx="3800475" cy="1465263"/>
          </a:xfrm>
          <a:prstGeom prst="rect">
            <a:avLst/>
          </a:prstGeom>
          <a:noFill/>
          <a:ln w="9525">
            <a:noFill/>
            <a:miter lim="800000"/>
            <a:headEnd/>
            <a:tailEnd/>
          </a:ln>
        </p:spPr>
        <p:txBody>
          <a:bodyPr>
            <a:spAutoFit/>
          </a:bodyPr>
          <a:lstStyle/>
          <a:p>
            <a:pPr algn="l">
              <a:spcBef>
                <a:spcPct val="50000"/>
              </a:spcBef>
              <a:buClrTx/>
            </a:pPr>
            <a:r>
              <a:rPr lang="en-US" sz="1800" smtClean="0">
                <a:solidFill>
                  <a:srgbClr val="000000"/>
                </a:solidFill>
                <a:latin typeface="Arial" charset="0"/>
              </a:rPr>
              <a:t>Coherent aerosol and direct detection molecular channels work together to produce optimum vertical coverage of  bi-perspective wind measurement</a:t>
            </a:r>
          </a:p>
        </p:txBody>
      </p:sp>
      <p:sp>
        <p:nvSpPr>
          <p:cNvPr id="22539" name="Text Box 10"/>
          <p:cNvSpPr txBox="1">
            <a:spLocks noChangeArrowheads="1"/>
          </p:cNvSpPr>
          <p:nvPr/>
        </p:nvSpPr>
        <p:spPr bwMode="auto">
          <a:xfrm>
            <a:off x="4775200" y="4225925"/>
            <a:ext cx="2578100" cy="517525"/>
          </a:xfrm>
          <a:prstGeom prst="rect">
            <a:avLst/>
          </a:prstGeom>
          <a:solidFill>
            <a:schemeClr val="bg1"/>
          </a:solidFill>
          <a:ln w="9525">
            <a:noFill/>
            <a:miter lim="800000"/>
            <a:headEnd/>
            <a:tailEnd/>
          </a:ln>
        </p:spPr>
        <p:txBody>
          <a:bodyPr wrap="none">
            <a:spAutoFit/>
          </a:bodyPr>
          <a:lstStyle/>
          <a:p>
            <a:pPr algn="l">
              <a:spcBef>
                <a:spcPct val="0"/>
              </a:spcBef>
              <a:buClrTx/>
            </a:pPr>
            <a:r>
              <a:rPr lang="en-US" sz="1400" smtClean="0">
                <a:solidFill>
                  <a:srgbClr val="000000"/>
                </a:solidFill>
                <a:latin typeface="Arial" charset="0"/>
              </a:rPr>
              <a:t>50% more vector observations</a:t>
            </a:r>
          </a:p>
          <a:p>
            <a:pPr algn="l">
              <a:spcBef>
                <a:spcPct val="0"/>
              </a:spcBef>
              <a:buClrTx/>
            </a:pPr>
            <a:r>
              <a:rPr lang="en-US" sz="1400" smtClean="0">
                <a:solidFill>
                  <a:srgbClr val="000000"/>
                </a:solidFill>
                <a:latin typeface="Arial" charset="0"/>
              </a:rPr>
              <a:t>from hybrid technologies</a:t>
            </a:r>
          </a:p>
        </p:txBody>
      </p:sp>
      <p:sp>
        <p:nvSpPr>
          <p:cNvPr id="22540" name="Line 11"/>
          <p:cNvSpPr>
            <a:spLocks noChangeShapeType="1"/>
          </p:cNvSpPr>
          <p:nvPr/>
        </p:nvSpPr>
        <p:spPr bwMode="auto">
          <a:xfrm>
            <a:off x="6826250" y="4738688"/>
            <a:ext cx="514350" cy="231775"/>
          </a:xfrm>
          <a:prstGeom prst="line">
            <a:avLst/>
          </a:prstGeom>
          <a:noFill/>
          <a:ln w="9525">
            <a:solidFill>
              <a:schemeClr val="tx1"/>
            </a:solidFill>
            <a:round/>
            <a:headEnd/>
            <a:tailEnd type="triangle" w="med" len="med"/>
          </a:ln>
        </p:spPr>
        <p:txBody>
          <a:bodyPr/>
          <a:lstStyle/>
          <a:p>
            <a:pPr algn="l">
              <a:spcBef>
                <a:spcPct val="0"/>
              </a:spcBef>
              <a:buClrTx/>
            </a:pPr>
            <a:endParaRPr lang="en-US" sz="1600" smtClean="0">
              <a:solidFill>
                <a:srgbClr val="000000"/>
              </a:solidFill>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38912" y="1621536"/>
            <a:ext cx="8266176" cy="2755392"/>
          </a:xfrm>
          <a:prstGeom prst="rect">
            <a:avLst/>
          </a:prstGeom>
          <a:solidFill>
            <a:srgbClr val="0000FF"/>
          </a:solidFill>
          <a:ln w="9525">
            <a:noFill/>
            <a:miter lim="800000"/>
            <a:headEnd/>
            <a:tailEnd/>
          </a:ln>
          <a:effectLst/>
        </p:spPr>
        <p:txBody>
          <a:bodyPr vert="horz" wrap="square" lIns="91429" tIns="45719" rIns="91429" bIns="45719" numCol="1" anchor="ctr" anchorCtr="0" compatLnSpc="1">
            <a:prstTxWarp prst="textNoShape">
              <a:avLst/>
            </a:prstTxWarp>
          </a:bodyPr>
          <a:lstStyle/>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A Vision for a HDWL</a:t>
            </a:r>
          </a:p>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That was generated</a:t>
            </a:r>
            <a:endParaRPr kumimoji="0" lang="en-US" sz="32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85800" y="-139700"/>
            <a:ext cx="7581900" cy="838200"/>
          </a:xfrm>
        </p:spPr>
        <p:txBody>
          <a:bodyPr/>
          <a:lstStyle/>
          <a:p>
            <a:pPr eaLnBrk="1" hangingPunct="1">
              <a:buFont typeface="Wingdings" pitchFamily="2" charset="2"/>
              <a:buNone/>
            </a:pPr>
            <a:r>
              <a:rPr lang="en-US" smtClean="0"/>
              <a:t> </a:t>
            </a:r>
          </a:p>
          <a:p>
            <a:pPr algn="ctr" eaLnBrk="1" hangingPunct="1">
              <a:buFont typeface="Wingdings" pitchFamily="2" charset="2"/>
              <a:buNone/>
            </a:pPr>
            <a:r>
              <a:rPr lang="en-US" sz="2400" b="1" smtClean="0"/>
              <a:t>Concept for a U.S. Space-Based Wind Lidar</a:t>
            </a:r>
          </a:p>
        </p:txBody>
      </p:sp>
      <p:pic>
        <p:nvPicPr>
          <p:cNvPr id="16388" name="Picture 4" descr="FreeFlier Windplot-2-lines"/>
          <p:cNvPicPr>
            <a:picLocks noChangeAspect="1" noChangeArrowheads="1"/>
          </p:cNvPicPr>
          <p:nvPr/>
        </p:nvPicPr>
        <p:blipFill>
          <a:blip r:embed="rId3" cstate="print"/>
          <a:srcRect/>
          <a:stretch>
            <a:fillRect/>
          </a:stretch>
        </p:blipFill>
        <p:spPr bwMode="auto">
          <a:xfrm>
            <a:off x="1066800" y="990600"/>
            <a:ext cx="6992938" cy="5245100"/>
          </a:xfrm>
          <a:prstGeom prst="rect">
            <a:avLst/>
          </a:prstGeom>
          <a:noFill/>
          <a:ln w="9525">
            <a:noFill/>
            <a:miter lim="800000"/>
            <a:headEnd/>
            <a:tailEnd/>
          </a:ln>
        </p:spPr>
      </p:pic>
      <p:sp>
        <p:nvSpPr>
          <p:cNvPr id="16389" name="Rectangle 5"/>
          <p:cNvSpPr>
            <a:spLocks noChangeArrowheads="1"/>
          </p:cNvSpPr>
          <p:nvPr/>
        </p:nvSpPr>
        <p:spPr bwMode="auto">
          <a:xfrm>
            <a:off x="560832" y="6128830"/>
            <a:ext cx="8583168" cy="553998"/>
          </a:xfrm>
          <a:prstGeom prst="rect">
            <a:avLst/>
          </a:prstGeom>
          <a:noFill/>
          <a:ln w="9525">
            <a:noFill/>
            <a:miter lim="800000"/>
            <a:headEnd/>
            <a:tailEnd/>
          </a:ln>
        </p:spPr>
        <p:txBody>
          <a:bodyPr wrap="square">
            <a:spAutoFit/>
          </a:bodyPr>
          <a:lstStyle/>
          <a:p>
            <a:pPr>
              <a:spcBef>
                <a:spcPct val="0"/>
              </a:spcBef>
              <a:buClrTx/>
            </a:pPr>
            <a:endParaRPr lang="en-US" sz="1400" b="1" dirty="0" smtClean="0">
              <a:solidFill>
                <a:srgbClr val="0033CC"/>
              </a:solidFill>
              <a:latin typeface="Arial" charset="0"/>
            </a:endParaRPr>
          </a:p>
          <a:p>
            <a:pPr>
              <a:spcBef>
                <a:spcPct val="0"/>
              </a:spcBef>
              <a:buClrTx/>
            </a:pPr>
            <a:r>
              <a:rPr lang="en-US" sz="1600" b="1" dirty="0" smtClean="0">
                <a:solidFill>
                  <a:srgbClr val="0033CC"/>
                </a:solidFill>
                <a:latin typeface="Arial" charset="0"/>
              </a:rPr>
              <a:t> Global Wind Observing Sounder (GWOS) / NPOESS Wind Observing Sounder (NWOS)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2202626" name="Rectangle 2"/>
          <p:cNvSpPr>
            <a:spLocks noChangeArrowheads="1"/>
          </p:cNvSpPr>
          <p:nvPr/>
        </p:nvSpPr>
        <p:spPr bwMode="auto">
          <a:xfrm>
            <a:off x="0" y="0"/>
            <a:ext cx="9144000" cy="6858000"/>
          </a:xfrm>
          <a:prstGeom prst="rect">
            <a:avLst/>
          </a:prstGeom>
          <a:solidFill>
            <a:srgbClr val="000000"/>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202628" name="Rectangle 4"/>
          <p:cNvSpPr>
            <a:spLocks noChangeArrowheads="1"/>
          </p:cNvSpPr>
          <p:nvPr/>
        </p:nvSpPr>
        <p:spPr bwMode="auto">
          <a:xfrm>
            <a:off x="47625" y="1649413"/>
            <a:ext cx="4448175" cy="4913312"/>
          </a:xfrm>
          <a:prstGeom prst="rect">
            <a:avLst/>
          </a:prstGeom>
          <a:solidFill>
            <a:srgbClr val="FFFFFF"/>
          </a:solidFill>
          <a:ln w="9525">
            <a:noFill/>
            <a:miter lim="800000"/>
            <a:headEnd/>
            <a:tailEnd/>
          </a:ln>
          <a:effectLst/>
        </p:spPr>
        <p:txBody>
          <a:bodyPr/>
          <a:lstStyle/>
          <a:p>
            <a:pPr algn="l" eaLnBrk="0" hangingPunct="0">
              <a:lnSpc>
                <a:spcPct val="90000"/>
              </a:lnSpc>
              <a:spcBef>
                <a:spcPct val="10000"/>
              </a:spcBef>
              <a:buClr>
                <a:srgbClr val="0066FF"/>
              </a:buClr>
              <a:buSzPct val="100000"/>
              <a:buFontTx/>
              <a:buChar char="•"/>
            </a:pPr>
            <a:r>
              <a:rPr lang="en-US" sz="1200" b="1" smtClean="0">
                <a:solidFill>
                  <a:srgbClr val="000000"/>
                </a:solidFill>
                <a:latin typeface="Trebuchet MS" pitchFamily="34" charset="0"/>
              </a:rPr>
              <a:t> 3D Tropospheric Winds mission called “transformational”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and ranked #1 by Weather panel.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3D Winds also prioritized by Water Cycle panel.</a:t>
            </a:r>
          </a:p>
          <a:p>
            <a:pPr algn="l" eaLnBrk="0" hangingPunct="0">
              <a:lnSpc>
                <a:spcPct val="90000"/>
              </a:lnSpc>
              <a:spcBef>
                <a:spcPct val="10000"/>
              </a:spcBef>
              <a:buClr>
                <a:srgbClr val="0066FF"/>
              </a:buClr>
              <a:buSzPct val="100000"/>
            </a:pPr>
            <a:endParaRPr lang="en-US" sz="800" b="1" smtClean="0">
              <a:solidFill>
                <a:srgbClr val="000000"/>
              </a:solidFill>
              <a:latin typeface="Trebuchet MS" pitchFamily="34" charset="0"/>
            </a:endParaRP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“The Panel strongly recommends an aggressive program</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early on to address the high-risk components of the</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instrument package, and then design, build, aircraft-</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test, and ultimately conduct space-based flights of a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prototype Hybrid Doppler Wind Lidar (HDWL).”</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“The Panel recommends a </a:t>
            </a:r>
            <a:r>
              <a:rPr lang="en-US" sz="1200" b="1" smtClean="0">
                <a:solidFill>
                  <a:srgbClr val="0066FF"/>
                </a:solidFill>
                <a:latin typeface="Trebuchet MS" pitchFamily="34" charset="0"/>
              </a:rPr>
              <a:t>phased development</a:t>
            </a:r>
            <a:r>
              <a:rPr lang="en-US" sz="1200" b="1" smtClean="0">
                <a:solidFill>
                  <a:srgbClr val="000000"/>
                </a:solidFill>
                <a:latin typeface="Trebuchet MS" pitchFamily="34" charset="0"/>
              </a:rPr>
              <a:t> of the</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t>
            </a:r>
            <a:r>
              <a:rPr lang="en-US" sz="1200" b="1" smtClean="0">
                <a:solidFill>
                  <a:srgbClr val="0066FF"/>
                </a:solidFill>
                <a:latin typeface="Trebuchet MS" pitchFamily="34" charset="0"/>
              </a:rPr>
              <a:t>HDWL mission</a:t>
            </a:r>
            <a:r>
              <a:rPr lang="en-US" sz="1200" b="1" smtClean="0">
                <a:solidFill>
                  <a:srgbClr val="000000"/>
                </a:solidFill>
                <a:latin typeface="Trebuchet MS" pitchFamily="34" charset="0"/>
              </a:rPr>
              <a:t> with the following approach</a:t>
            </a:r>
            <a:r>
              <a:rPr lang="en-US" sz="1200" b="1" i="1" smtClean="0">
                <a:solidFill>
                  <a:srgbClr val="000000"/>
                </a:solidFill>
                <a:latin typeface="Trebuchet MS" pitchFamily="34" charset="0"/>
              </a:rPr>
              <a:t>: </a:t>
            </a:r>
          </a:p>
          <a:p>
            <a:pPr marL="406400" lvl="1" indent="-168275" algn="l" eaLnBrk="0" hangingPunct="0">
              <a:lnSpc>
                <a:spcPct val="90000"/>
              </a:lnSpc>
              <a:spcBef>
                <a:spcPct val="10000"/>
              </a:spcBef>
              <a:buClr>
                <a:srgbClr val="0066FF"/>
              </a:buClr>
              <a:buSzPct val="100000"/>
            </a:pPr>
            <a:r>
              <a:rPr lang="en-US" sz="1200" b="1" i="1" smtClean="0">
                <a:solidFill>
                  <a:srgbClr val="0066FF"/>
                </a:solidFill>
                <a:latin typeface="Trebuchet MS" pitchFamily="34" charset="0"/>
              </a:rPr>
              <a:t>     Stage 1:</a:t>
            </a:r>
            <a:r>
              <a:rPr lang="en-US" sz="1200" i="1" smtClean="0">
                <a:solidFill>
                  <a:srgbClr val="000000"/>
                </a:solidFill>
                <a:latin typeface="Trebuchet MS" pitchFamily="34" charset="0"/>
              </a:rPr>
              <a:t> </a:t>
            </a:r>
            <a:r>
              <a:rPr lang="en-US" sz="1200" smtClean="0">
                <a:solidFill>
                  <a:srgbClr val="000000"/>
                </a:solidFill>
                <a:latin typeface="Trebuchet MS" pitchFamily="34" charset="0"/>
              </a:rPr>
              <a:t>Design, develop and demonstrate a prototype HDWL system capable of global wind measurements to meet demonstration requirements that are somewhat reduced from operational threshold requirements. All of the critical laser, receiver, detector, and control technologies will be tested in the demonstration HDWL mission. </a:t>
            </a:r>
            <a:r>
              <a:rPr lang="en-US" sz="1200" b="1" i="1" smtClean="0">
                <a:solidFill>
                  <a:srgbClr val="000000"/>
                </a:solidFill>
                <a:latin typeface="Trebuchet MS" pitchFamily="34" charset="0"/>
              </a:rPr>
              <a:t>Space demonstration of a prototype HDWL in LEO to take place as early as 2016.</a:t>
            </a:r>
          </a:p>
          <a:p>
            <a:pPr marL="406400" lvl="1" indent="-168275" algn="l" eaLnBrk="0" hangingPunct="0">
              <a:lnSpc>
                <a:spcPct val="90000"/>
              </a:lnSpc>
              <a:spcBef>
                <a:spcPct val="10000"/>
              </a:spcBef>
              <a:buClr>
                <a:srgbClr val="0066FF"/>
              </a:buClr>
              <a:buSzPct val="100000"/>
            </a:pPr>
            <a:r>
              <a:rPr lang="en-US" sz="1200" b="1" i="1" smtClean="0">
                <a:solidFill>
                  <a:srgbClr val="0066FF"/>
                </a:solidFill>
                <a:latin typeface="Trebuchet MS" pitchFamily="34" charset="0"/>
              </a:rPr>
              <a:t>      Stage II:</a:t>
            </a:r>
            <a:r>
              <a:rPr lang="en-US" sz="1200" i="1" smtClean="0">
                <a:solidFill>
                  <a:srgbClr val="000000"/>
                </a:solidFill>
                <a:latin typeface="Trebuchet MS" pitchFamily="34" charset="0"/>
              </a:rPr>
              <a:t> </a:t>
            </a:r>
            <a:r>
              <a:rPr lang="en-US" sz="1200" smtClean="0">
                <a:solidFill>
                  <a:srgbClr val="000000"/>
                </a:solidFill>
                <a:latin typeface="Trebuchet MS" pitchFamily="34" charset="0"/>
              </a:rPr>
              <a:t>Launch of a HDWL system that would meet fully-operational threshold tropospheric wind measurement requirements. It is expected that a </a:t>
            </a:r>
            <a:r>
              <a:rPr lang="en-US" sz="1200" b="1" smtClean="0">
                <a:solidFill>
                  <a:srgbClr val="000000"/>
                </a:solidFill>
                <a:latin typeface="Trebuchet MS" pitchFamily="34" charset="0"/>
              </a:rPr>
              <a:t>fully operational HDWL system could be launched as early as 2022.”</a:t>
            </a:r>
          </a:p>
        </p:txBody>
      </p:sp>
      <p:grpSp>
        <p:nvGrpSpPr>
          <p:cNvPr id="2" name="Group 5"/>
          <p:cNvGrpSpPr>
            <a:grpSpLocks/>
          </p:cNvGrpSpPr>
          <p:nvPr/>
        </p:nvGrpSpPr>
        <p:grpSpPr bwMode="auto">
          <a:xfrm>
            <a:off x="0" y="3790950"/>
            <a:ext cx="663575" cy="1611313"/>
            <a:chOff x="0" y="2673"/>
            <a:chExt cx="439" cy="1162"/>
          </a:xfrm>
        </p:grpSpPr>
        <p:sp>
          <p:nvSpPr>
            <p:cNvPr id="2202630" name="Text Box 6"/>
            <p:cNvSpPr txBox="1">
              <a:spLocks noChangeArrowheads="1"/>
            </p:cNvSpPr>
            <p:nvPr/>
          </p:nvSpPr>
          <p:spPr bwMode="auto">
            <a:xfrm>
              <a:off x="0" y="2673"/>
              <a:ext cx="388" cy="176"/>
            </a:xfrm>
            <a:prstGeom prst="rect">
              <a:avLst/>
            </a:prstGeom>
            <a:noFill/>
            <a:ln w="9525">
              <a:noFill/>
              <a:miter lim="800000"/>
              <a:headEnd/>
              <a:tailEnd/>
            </a:ln>
            <a:effectLst/>
          </p:spPr>
          <p:txBody>
            <a:bodyPr wrap="none">
              <a:spAutoFit/>
            </a:bodyPr>
            <a:lstStyle/>
            <a:p>
              <a:pPr algn="l">
                <a:spcBef>
                  <a:spcPct val="0"/>
                </a:spcBef>
                <a:buClrTx/>
              </a:pPr>
              <a:r>
                <a:rPr lang="en-US" sz="1000" b="1" smtClean="0">
                  <a:solidFill>
                    <a:srgbClr val="FF3300"/>
                  </a:solidFill>
                  <a:latin typeface="Arial" charset="0"/>
                </a:rPr>
                <a:t>GWOS</a:t>
              </a:r>
            </a:p>
          </p:txBody>
        </p:sp>
        <p:sp>
          <p:nvSpPr>
            <p:cNvPr id="2202631" name="Text Box 7"/>
            <p:cNvSpPr txBox="1">
              <a:spLocks noChangeArrowheads="1"/>
            </p:cNvSpPr>
            <p:nvPr/>
          </p:nvSpPr>
          <p:spPr bwMode="auto">
            <a:xfrm>
              <a:off x="3" y="3637"/>
              <a:ext cx="436" cy="198"/>
            </a:xfrm>
            <a:prstGeom prst="rect">
              <a:avLst/>
            </a:prstGeom>
            <a:noFill/>
            <a:ln w="9525">
              <a:noFill/>
              <a:miter lim="800000"/>
              <a:headEnd/>
              <a:tailEnd/>
            </a:ln>
            <a:effectLst/>
          </p:spPr>
          <p:txBody>
            <a:bodyPr>
              <a:spAutoFit/>
            </a:bodyPr>
            <a:lstStyle/>
            <a:p>
              <a:pPr algn="l">
                <a:spcBef>
                  <a:spcPct val="0"/>
                </a:spcBef>
                <a:buClrTx/>
              </a:pPr>
              <a:r>
                <a:rPr lang="en-US" sz="1200" b="1" smtClean="0">
                  <a:solidFill>
                    <a:srgbClr val="FF3300"/>
                  </a:solidFill>
                  <a:latin typeface="Arial" charset="0"/>
                </a:rPr>
                <a:t>NWOS</a:t>
              </a:r>
            </a:p>
          </p:txBody>
        </p:sp>
        <p:sp>
          <p:nvSpPr>
            <p:cNvPr id="2202632" name="Line 8"/>
            <p:cNvSpPr>
              <a:spLocks noChangeShapeType="1"/>
            </p:cNvSpPr>
            <p:nvPr/>
          </p:nvSpPr>
          <p:spPr bwMode="auto">
            <a:xfrm>
              <a:off x="222" y="2820"/>
              <a:ext cx="0" cy="829"/>
            </a:xfrm>
            <a:prstGeom prst="line">
              <a:avLst/>
            </a:prstGeom>
            <a:noFill/>
            <a:ln w="76200">
              <a:solidFill>
                <a:schemeClr val="tx1"/>
              </a:solidFill>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grpSp>
      <p:sp>
        <p:nvSpPr>
          <p:cNvPr id="2202633" name="Rectangle 9"/>
          <p:cNvSpPr>
            <a:spLocks noChangeArrowheads="1"/>
          </p:cNvSpPr>
          <p:nvPr/>
        </p:nvSpPr>
        <p:spPr bwMode="auto">
          <a:xfrm>
            <a:off x="131763" y="1019175"/>
            <a:ext cx="4305300" cy="557213"/>
          </a:xfrm>
          <a:prstGeom prst="rect">
            <a:avLst/>
          </a:prstGeom>
          <a:noFill/>
          <a:ln w="9525">
            <a:noFill/>
            <a:miter lim="800000"/>
            <a:headEnd/>
            <a:tailEnd/>
          </a:ln>
          <a:effectLst/>
        </p:spPr>
        <p:txBody>
          <a:bodyPr anchor="ctr"/>
          <a:lstStyle/>
          <a:p>
            <a:pPr eaLnBrk="0" hangingPunct="0">
              <a:lnSpc>
                <a:spcPct val="85000"/>
              </a:lnSpc>
              <a:spcBef>
                <a:spcPct val="0"/>
              </a:spcBef>
              <a:buClrTx/>
            </a:pPr>
            <a:r>
              <a:rPr lang="en-US" sz="1600" b="1" smtClean="0">
                <a:solidFill>
                  <a:srgbClr val="FFFFFF"/>
                </a:solidFill>
                <a:latin typeface="Times New Roman" pitchFamily="84" charset="0"/>
              </a:rPr>
              <a:t>2007 NAS Decadal Survey</a:t>
            </a:r>
            <a:r>
              <a:rPr lang="en-US" sz="1200" b="1" smtClean="0">
                <a:solidFill>
                  <a:srgbClr val="FFFFFF"/>
                </a:solidFill>
                <a:latin typeface="Times New Roman" pitchFamily="84" charset="0"/>
              </a:rPr>
              <a:t/>
            </a:r>
            <a:br>
              <a:rPr lang="en-US" sz="1200" b="1" smtClean="0">
                <a:solidFill>
                  <a:srgbClr val="FFFFFF"/>
                </a:solidFill>
                <a:latin typeface="Times New Roman" pitchFamily="84" charset="0"/>
              </a:rPr>
            </a:br>
            <a:r>
              <a:rPr lang="en-US" sz="1200" b="1" smtClean="0">
                <a:solidFill>
                  <a:srgbClr val="FFFFFF"/>
                </a:solidFill>
                <a:latin typeface="Times New Roman" pitchFamily="84" charset="0"/>
              </a:rPr>
              <a:t>Recommendations for Tropospheric Winds</a:t>
            </a:r>
          </a:p>
        </p:txBody>
      </p:sp>
      <p:sp>
        <p:nvSpPr>
          <p:cNvPr id="2202634" name="Line 10"/>
          <p:cNvSpPr>
            <a:spLocks noChangeShapeType="1"/>
          </p:cNvSpPr>
          <p:nvPr/>
        </p:nvSpPr>
        <p:spPr bwMode="auto">
          <a:xfrm>
            <a:off x="4572000" y="933450"/>
            <a:ext cx="0" cy="5924550"/>
          </a:xfrm>
          <a:prstGeom prst="line">
            <a:avLst/>
          </a:prstGeom>
          <a:noFill/>
          <a:ln w="38100">
            <a:solidFill>
              <a:srgbClr val="FFFFFF"/>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35" name="Rectangle 11"/>
          <p:cNvSpPr>
            <a:spLocks noGrp="1" noChangeArrowheads="1"/>
          </p:cNvSpPr>
          <p:nvPr>
            <p:ph type="title" sz="quarter"/>
          </p:nvPr>
        </p:nvSpPr>
        <p:spPr>
          <a:xfrm>
            <a:off x="469900" y="93663"/>
            <a:ext cx="8293100" cy="798512"/>
          </a:xfrm>
          <a:noFill/>
          <a:ln/>
        </p:spPr>
        <p:txBody>
          <a:bodyPr/>
          <a:lstStyle/>
          <a:p>
            <a:r>
              <a:rPr lang="en-US" sz="2800">
                <a:solidFill>
                  <a:srgbClr val="FFFF00"/>
                </a:solidFill>
              </a:rPr>
              <a:t>NexGen Hybrid Doppler Wind Lidar - NWOS</a:t>
            </a:r>
            <a:r>
              <a:rPr lang="en-US" sz="2000">
                <a:solidFill>
                  <a:srgbClr val="FFFF00"/>
                </a:solidFill>
              </a:rPr>
              <a:t/>
            </a:r>
            <a:br>
              <a:rPr lang="en-US" sz="2000">
                <a:solidFill>
                  <a:srgbClr val="FFFF00"/>
                </a:solidFill>
              </a:rPr>
            </a:br>
            <a:r>
              <a:rPr lang="en-US" sz="1800">
                <a:solidFill>
                  <a:srgbClr val="FFFF00"/>
                </a:solidFill>
              </a:rPr>
              <a:t>Possible NPOESS Wind Observing System For Vertical Wind Profiles</a:t>
            </a:r>
          </a:p>
        </p:txBody>
      </p:sp>
      <p:sp>
        <p:nvSpPr>
          <p:cNvPr id="2202636" name="Rectangle 12"/>
          <p:cNvSpPr>
            <a:spLocks noChangeArrowheads="1"/>
          </p:cNvSpPr>
          <p:nvPr/>
        </p:nvSpPr>
        <p:spPr bwMode="auto">
          <a:xfrm>
            <a:off x="4876800" y="5029200"/>
            <a:ext cx="1371600" cy="274638"/>
          </a:xfrm>
          <a:prstGeom prst="rect">
            <a:avLst/>
          </a:prstGeom>
          <a:noFill/>
          <a:ln w="9525">
            <a:noFill/>
            <a:miter lim="800000"/>
            <a:headEnd/>
            <a:tailEnd/>
          </a:ln>
          <a:effectLst/>
        </p:spPr>
        <p:txBody>
          <a:bodyPr>
            <a:spAutoFit/>
          </a:bodyPr>
          <a:lstStyle/>
          <a:p>
            <a:pPr algn="l">
              <a:spcBef>
                <a:spcPct val="0"/>
              </a:spcBef>
              <a:buClrTx/>
            </a:pPr>
            <a:r>
              <a:rPr lang="en-US" sz="1200" b="1" smtClean="0">
                <a:solidFill>
                  <a:srgbClr val="000000"/>
                </a:solidFill>
                <a:latin typeface="Arial" charset="0"/>
                <a:ea typeface="ＭＳ Ｐゴシック" pitchFamily="84" charset="-128"/>
              </a:rPr>
              <a:t>   </a:t>
            </a:r>
          </a:p>
        </p:txBody>
      </p:sp>
      <p:sp>
        <p:nvSpPr>
          <p:cNvPr id="2202637" name="Rectangle 13"/>
          <p:cNvSpPr>
            <a:spLocks noChangeArrowheads="1"/>
          </p:cNvSpPr>
          <p:nvPr/>
        </p:nvSpPr>
        <p:spPr bwMode="auto">
          <a:xfrm>
            <a:off x="4773613" y="5029200"/>
            <a:ext cx="1371600" cy="274638"/>
          </a:xfrm>
          <a:prstGeom prst="rect">
            <a:avLst/>
          </a:prstGeom>
          <a:noFill/>
          <a:ln w="9525">
            <a:noFill/>
            <a:miter lim="800000"/>
            <a:headEnd/>
            <a:tailEnd/>
          </a:ln>
          <a:effectLst/>
        </p:spPr>
        <p:txBody>
          <a:bodyPr>
            <a:spAutoFit/>
          </a:bodyPr>
          <a:lstStyle/>
          <a:p>
            <a:pPr algn="l">
              <a:spcBef>
                <a:spcPct val="0"/>
              </a:spcBef>
              <a:buClrTx/>
            </a:pPr>
            <a:r>
              <a:rPr lang="en-US" sz="1200" b="1" smtClean="0">
                <a:solidFill>
                  <a:srgbClr val="000000"/>
                </a:solidFill>
                <a:latin typeface="Arial" charset="0"/>
                <a:ea typeface="ＭＳ Ｐゴシック" pitchFamily="84" charset="-128"/>
              </a:rPr>
              <a:t>   </a:t>
            </a:r>
          </a:p>
        </p:txBody>
      </p:sp>
      <p:grpSp>
        <p:nvGrpSpPr>
          <p:cNvPr id="3" name="Group 14"/>
          <p:cNvGrpSpPr>
            <a:grpSpLocks/>
          </p:cNvGrpSpPr>
          <p:nvPr/>
        </p:nvGrpSpPr>
        <p:grpSpPr bwMode="auto">
          <a:xfrm>
            <a:off x="4572000" y="1066800"/>
            <a:ext cx="4572000" cy="5638800"/>
            <a:chOff x="2880" y="672"/>
            <a:chExt cx="2880" cy="3552"/>
          </a:xfrm>
        </p:grpSpPr>
        <p:grpSp>
          <p:nvGrpSpPr>
            <p:cNvPr id="4" name="Group 15"/>
            <p:cNvGrpSpPr>
              <a:grpSpLocks/>
            </p:cNvGrpSpPr>
            <p:nvPr/>
          </p:nvGrpSpPr>
          <p:grpSpPr bwMode="auto">
            <a:xfrm>
              <a:off x="2880" y="672"/>
              <a:ext cx="2880" cy="3552"/>
              <a:chOff x="2880" y="672"/>
              <a:chExt cx="2880" cy="3552"/>
            </a:xfrm>
          </p:grpSpPr>
          <p:sp>
            <p:nvSpPr>
              <p:cNvPr id="2202640" name="Rectangle 16"/>
              <p:cNvSpPr>
                <a:spLocks noChangeArrowheads="1"/>
              </p:cNvSpPr>
              <p:nvPr/>
            </p:nvSpPr>
            <p:spPr bwMode="auto">
              <a:xfrm>
                <a:off x="2928" y="672"/>
                <a:ext cx="2791" cy="3552"/>
              </a:xfrm>
              <a:prstGeom prst="rect">
                <a:avLst/>
              </a:prstGeom>
              <a:solidFill>
                <a:srgbClr val="FFFFFF"/>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grpSp>
            <p:nvGrpSpPr>
              <p:cNvPr id="5" name="Group 17"/>
              <p:cNvGrpSpPr>
                <a:grpSpLocks/>
              </p:cNvGrpSpPr>
              <p:nvPr/>
            </p:nvGrpSpPr>
            <p:grpSpPr bwMode="auto">
              <a:xfrm>
                <a:off x="2880" y="705"/>
                <a:ext cx="2880" cy="3474"/>
                <a:chOff x="2928" y="753"/>
                <a:chExt cx="2832" cy="3426"/>
              </a:xfrm>
            </p:grpSpPr>
            <p:grpSp>
              <p:nvGrpSpPr>
                <p:cNvPr id="6" name="Group 18"/>
                <p:cNvGrpSpPr>
                  <a:grpSpLocks/>
                </p:cNvGrpSpPr>
                <p:nvPr/>
              </p:nvGrpSpPr>
              <p:grpSpPr bwMode="auto">
                <a:xfrm>
                  <a:off x="2928" y="753"/>
                  <a:ext cx="2832" cy="3426"/>
                  <a:chOff x="2928" y="753"/>
                  <a:chExt cx="2832" cy="3426"/>
                </a:xfrm>
              </p:grpSpPr>
              <p:sp>
                <p:nvSpPr>
                  <p:cNvPr id="2202643" name="Text Box 19"/>
                  <p:cNvSpPr txBox="1">
                    <a:spLocks noChangeArrowheads="1"/>
                  </p:cNvSpPr>
                  <p:nvPr/>
                </p:nvSpPr>
                <p:spPr bwMode="auto">
                  <a:xfrm>
                    <a:off x="4610" y="1477"/>
                    <a:ext cx="452" cy="202"/>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GWOS</a:t>
                    </a:r>
                  </a:p>
                  <a:p>
                    <a:pPr>
                      <a:lnSpc>
                        <a:spcPct val="85000"/>
                      </a:lnSpc>
                      <a:spcBef>
                        <a:spcPct val="0"/>
                      </a:spcBef>
                      <a:buClrTx/>
                    </a:pPr>
                    <a:r>
                      <a:rPr lang="en-US" sz="800" b="1" smtClean="0">
                        <a:solidFill>
                          <a:srgbClr val="000000"/>
                        </a:solidFill>
                        <a:latin typeface="Arial" charset="0"/>
                        <a:ea typeface="ＭＳ Ｐゴシック" pitchFamily="84" charset="-128"/>
                      </a:rPr>
                      <a:t>(2016)</a:t>
                    </a:r>
                    <a:endParaRPr lang="en-US" sz="800" b="1" i="1" smtClean="0">
                      <a:solidFill>
                        <a:srgbClr val="000000"/>
                      </a:solidFill>
                      <a:latin typeface="Arial" charset="0"/>
                      <a:ea typeface="ＭＳ Ｐゴシック" pitchFamily="84" charset="-128"/>
                    </a:endParaRPr>
                  </a:p>
                </p:txBody>
              </p:sp>
              <p:pic>
                <p:nvPicPr>
                  <p:cNvPr id="2202644" name="Picture 20"/>
                  <p:cNvPicPr>
                    <a:picLocks noChangeAspect="1" noChangeArrowheads="1"/>
                  </p:cNvPicPr>
                  <p:nvPr/>
                </p:nvPicPr>
                <p:blipFill>
                  <a:blip r:embed="rId2" cstate="print"/>
                  <a:srcRect/>
                  <a:stretch>
                    <a:fillRect/>
                  </a:stretch>
                </p:blipFill>
                <p:spPr bwMode="auto">
                  <a:xfrm>
                    <a:off x="3861" y="2395"/>
                    <a:ext cx="584" cy="492"/>
                  </a:xfrm>
                  <a:prstGeom prst="rect">
                    <a:avLst/>
                  </a:prstGeom>
                  <a:noFill/>
                  <a:ln w="9525">
                    <a:noFill/>
                    <a:miter lim="800000"/>
                    <a:headEnd/>
                    <a:tailEnd/>
                  </a:ln>
                  <a:effectLst/>
                </p:spPr>
              </p:pic>
              <p:pic>
                <p:nvPicPr>
                  <p:cNvPr id="2202645" name="Picture 21" descr="GWOS-06"/>
                  <p:cNvPicPr>
                    <a:picLocks noChangeAspect="1" noChangeArrowheads="1"/>
                  </p:cNvPicPr>
                  <p:nvPr/>
                </p:nvPicPr>
                <p:blipFill>
                  <a:blip r:embed="rId3" cstate="print"/>
                  <a:srcRect/>
                  <a:stretch>
                    <a:fillRect/>
                  </a:stretch>
                </p:blipFill>
                <p:spPr bwMode="auto">
                  <a:xfrm>
                    <a:off x="4399" y="1660"/>
                    <a:ext cx="789" cy="588"/>
                  </a:xfrm>
                  <a:prstGeom prst="rect">
                    <a:avLst/>
                  </a:prstGeom>
                  <a:noFill/>
                  <a:ln w="9525">
                    <a:noFill/>
                    <a:miter lim="800000"/>
                    <a:headEnd/>
                    <a:tailEnd/>
                  </a:ln>
                </p:spPr>
              </p:pic>
              <p:sp>
                <p:nvSpPr>
                  <p:cNvPr id="2202646" name="Rectangle 22"/>
                  <p:cNvSpPr>
                    <a:spLocks noChangeArrowheads="1"/>
                  </p:cNvSpPr>
                  <p:nvPr/>
                </p:nvSpPr>
                <p:spPr bwMode="auto">
                  <a:xfrm>
                    <a:off x="4462" y="2220"/>
                    <a:ext cx="732" cy="274"/>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Demo 3-D</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pic>
                <p:nvPicPr>
                  <p:cNvPr id="2202647" name="Picture 23" descr="NPOESS with lables wo boom"/>
                  <p:cNvPicPr>
                    <a:picLocks noChangeAspect="1" noChangeArrowheads="1"/>
                  </p:cNvPicPr>
                  <p:nvPr/>
                </p:nvPicPr>
                <p:blipFill>
                  <a:blip r:embed="rId4" cstate="print">
                    <a:lum bright="-6000"/>
                  </a:blip>
                  <a:srcRect b="-79"/>
                  <a:stretch>
                    <a:fillRect/>
                  </a:stretch>
                </p:blipFill>
                <p:spPr bwMode="auto">
                  <a:xfrm>
                    <a:off x="5096" y="1023"/>
                    <a:ext cx="600" cy="501"/>
                  </a:xfrm>
                  <a:prstGeom prst="rect">
                    <a:avLst/>
                  </a:prstGeom>
                  <a:noFill/>
                </p:spPr>
              </p:pic>
              <p:sp>
                <p:nvSpPr>
                  <p:cNvPr id="2202648" name="Rectangle 24"/>
                  <p:cNvSpPr>
                    <a:spLocks noChangeArrowheads="1"/>
                  </p:cNvSpPr>
                  <p:nvPr/>
                </p:nvSpPr>
                <p:spPr bwMode="auto">
                  <a:xfrm>
                    <a:off x="5073" y="1541"/>
                    <a:ext cx="687" cy="273"/>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Operational 3-D</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sp>
                <p:nvSpPr>
                  <p:cNvPr id="2202649" name="Rectangle 25"/>
                  <p:cNvSpPr>
                    <a:spLocks noChangeArrowheads="1"/>
                  </p:cNvSpPr>
                  <p:nvPr/>
                </p:nvSpPr>
                <p:spPr bwMode="auto">
                  <a:xfrm>
                    <a:off x="5096" y="753"/>
                    <a:ext cx="595" cy="283"/>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NexGen</a:t>
                    </a:r>
                  </a:p>
                  <a:p>
                    <a:pPr>
                      <a:lnSpc>
                        <a:spcPct val="85000"/>
                      </a:lnSpc>
                      <a:spcBef>
                        <a:spcPct val="0"/>
                      </a:spcBef>
                      <a:buClrTx/>
                    </a:pPr>
                    <a:r>
                      <a:rPr lang="en-US" sz="1000" b="1" smtClean="0">
                        <a:solidFill>
                          <a:srgbClr val="000000"/>
                        </a:solidFill>
                        <a:latin typeface="Arial" charset="0"/>
                        <a:ea typeface="ＭＳ Ｐゴシック" pitchFamily="84" charset="-128"/>
                      </a:rPr>
                      <a:t>NWOS</a:t>
                    </a:r>
                  </a:p>
                  <a:p>
                    <a:pPr>
                      <a:lnSpc>
                        <a:spcPct val="85000"/>
                      </a:lnSpc>
                      <a:spcBef>
                        <a:spcPct val="0"/>
                      </a:spcBef>
                      <a:buClrTx/>
                    </a:pPr>
                    <a:r>
                      <a:rPr lang="en-US" sz="800" b="1" smtClean="0">
                        <a:solidFill>
                          <a:srgbClr val="000000"/>
                        </a:solidFill>
                        <a:latin typeface="Arial" charset="0"/>
                        <a:ea typeface="ＭＳ Ｐゴシック" pitchFamily="84" charset="-128"/>
                      </a:rPr>
                      <a:t>(2026)</a:t>
                    </a:r>
                  </a:p>
                </p:txBody>
              </p:sp>
              <p:sp>
                <p:nvSpPr>
                  <p:cNvPr id="2202650" name="Rectangle 26"/>
                  <p:cNvSpPr>
                    <a:spLocks noChangeArrowheads="1"/>
                  </p:cNvSpPr>
                  <p:nvPr/>
                </p:nvSpPr>
                <p:spPr bwMode="auto">
                  <a:xfrm>
                    <a:off x="2928" y="3536"/>
                    <a:ext cx="870" cy="273"/>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DWL Airborne Campaigns, ADM Simulations, etc.</a:t>
                    </a:r>
                  </a:p>
                </p:txBody>
              </p:sp>
              <p:sp>
                <p:nvSpPr>
                  <p:cNvPr id="2202651" name="Rectangle 27"/>
                  <p:cNvSpPr>
                    <a:spLocks noChangeArrowheads="1"/>
                  </p:cNvSpPr>
                  <p:nvPr/>
                </p:nvSpPr>
                <p:spPr bwMode="auto">
                  <a:xfrm>
                    <a:off x="2979" y="2869"/>
                    <a:ext cx="733" cy="219"/>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TODWL</a:t>
                    </a:r>
                  </a:p>
                  <a:p>
                    <a:pPr>
                      <a:lnSpc>
                        <a:spcPct val="85000"/>
                      </a:lnSpc>
                      <a:spcBef>
                        <a:spcPct val="0"/>
                      </a:spcBef>
                      <a:buClrTx/>
                    </a:pPr>
                    <a:r>
                      <a:rPr lang="en-US" sz="800" b="1" smtClean="0">
                        <a:solidFill>
                          <a:srgbClr val="000000"/>
                        </a:solidFill>
                        <a:latin typeface="Arial" charset="0"/>
                        <a:ea typeface="ＭＳ Ｐゴシック" pitchFamily="84" charset="-128"/>
                      </a:rPr>
                      <a:t>(2002 - 2008</a:t>
                    </a:r>
                    <a:r>
                      <a:rPr lang="en-US" sz="1000" b="1" smtClean="0">
                        <a:solidFill>
                          <a:srgbClr val="000000"/>
                        </a:solidFill>
                        <a:latin typeface="Arial" charset="0"/>
                        <a:ea typeface="ＭＳ Ｐゴシック" pitchFamily="84" charset="-128"/>
                      </a:rPr>
                      <a:t>)</a:t>
                    </a:r>
                  </a:p>
                </p:txBody>
              </p:sp>
              <p:pic>
                <p:nvPicPr>
                  <p:cNvPr id="2202652" name="Picture 28" descr="TODWL w STP"/>
                  <p:cNvPicPr>
                    <a:picLocks noChangeAspect="1" noChangeArrowheads="1"/>
                  </p:cNvPicPr>
                  <p:nvPr/>
                </p:nvPicPr>
                <p:blipFill>
                  <a:blip r:embed="rId5" cstate="print"/>
                  <a:srcRect/>
                  <a:stretch>
                    <a:fillRect/>
                  </a:stretch>
                </p:blipFill>
                <p:spPr bwMode="auto">
                  <a:xfrm>
                    <a:off x="3026" y="3064"/>
                    <a:ext cx="640" cy="483"/>
                  </a:xfrm>
                  <a:prstGeom prst="rect">
                    <a:avLst/>
                  </a:prstGeom>
                  <a:noFill/>
                </p:spPr>
              </p:pic>
              <p:sp>
                <p:nvSpPr>
                  <p:cNvPr id="2202653" name="Text Box 29"/>
                  <p:cNvSpPr txBox="1">
                    <a:spLocks noChangeArrowheads="1"/>
                  </p:cNvSpPr>
                  <p:nvPr/>
                </p:nvSpPr>
                <p:spPr bwMode="auto">
                  <a:xfrm>
                    <a:off x="2946" y="3818"/>
                    <a:ext cx="2718" cy="361"/>
                  </a:xfrm>
                  <a:prstGeom prst="rect">
                    <a:avLst/>
                  </a:prstGeom>
                  <a:noFill/>
                  <a:ln w="9525">
                    <a:noFill/>
                    <a:miter lim="800000"/>
                    <a:headEnd/>
                    <a:tailEnd/>
                  </a:ln>
                  <a:effectLst/>
                </p:spPr>
                <p:txBody>
                  <a:bodyPr>
                    <a:spAutoFit/>
                  </a:bodyPr>
                  <a:lstStyle/>
                  <a:p>
                    <a:pPr algn="l">
                      <a:spcBef>
                        <a:spcPct val="0"/>
                      </a:spcBef>
                      <a:buClrTx/>
                    </a:pPr>
                    <a:r>
                      <a:rPr lang="en-US" sz="800" b="1" smtClean="0">
                        <a:solidFill>
                          <a:srgbClr val="000000"/>
                        </a:solidFill>
                        <a:latin typeface="Arial" charset="0"/>
                        <a:ea typeface="ＭＳ Ｐゴシック" pitchFamily="84" charset="-128"/>
                      </a:rPr>
                      <a:t>TODWL: Twin Otter Doppler Wind Lidar  [CIRPAS NPS/NPOESS IPO]</a:t>
                    </a:r>
                  </a:p>
                  <a:p>
                    <a:pPr algn="l">
                      <a:spcBef>
                        <a:spcPct val="0"/>
                      </a:spcBef>
                      <a:buClrTx/>
                    </a:pPr>
                    <a:r>
                      <a:rPr lang="en-US" sz="800" b="1" smtClean="0">
                        <a:solidFill>
                          <a:srgbClr val="000000"/>
                        </a:solidFill>
                        <a:latin typeface="Arial" charset="0"/>
                        <a:ea typeface="ＭＳ Ｐゴシック" pitchFamily="84" charset="-128"/>
                      </a:rPr>
                      <a:t>ESA ADM: European Space Agency-Advanced Dynamics Mission (Aeolus) [ESA]</a:t>
                    </a:r>
                  </a:p>
                  <a:p>
                    <a:pPr algn="l">
                      <a:spcBef>
                        <a:spcPct val="0"/>
                      </a:spcBef>
                      <a:buClrTx/>
                    </a:pPr>
                    <a:r>
                      <a:rPr lang="en-US" sz="800" b="1" smtClean="0">
                        <a:solidFill>
                          <a:srgbClr val="000000"/>
                        </a:solidFill>
                        <a:latin typeface="Arial" charset="0"/>
                        <a:ea typeface="ＭＳ Ｐゴシック" pitchFamily="84" charset="-128"/>
                      </a:rPr>
                      <a:t>GWOS: Global Winds Observing System [NASA/NOAA/DoD]</a:t>
                    </a:r>
                  </a:p>
                  <a:p>
                    <a:pPr algn="l">
                      <a:spcBef>
                        <a:spcPct val="0"/>
                      </a:spcBef>
                      <a:buClrTx/>
                    </a:pPr>
                    <a:r>
                      <a:rPr lang="en-US" sz="800" b="1" smtClean="0">
                        <a:solidFill>
                          <a:srgbClr val="000000"/>
                        </a:solidFill>
                        <a:latin typeface="Arial" charset="0"/>
                        <a:ea typeface="ＭＳ Ｐゴシック" pitchFamily="84" charset="-128"/>
                      </a:rPr>
                      <a:t>NexGen: NPOESS [2</a:t>
                    </a:r>
                    <a:r>
                      <a:rPr lang="en-US" sz="800" b="1" baseline="30000" smtClean="0">
                        <a:solidFill>
                          <a:srgbClr val="000000"/>
                        </a:solidFill>
                        <a:latin typeface="Arial" charset="0"/>
                        <a:ea typeface="ＭＳ Ｐゴシック" pitchFamily="84" charset="-128"/>
                      </a:rPr>
                      <a:t>nd</a:t>
                    </a:r>
                    <a:r>
                      <a:rPr lang="en-US" sz="800" b="1" smtClean="0">
                        <a:solidFill>
                          <a:srgbClr val="000000"/>
                        </a:solidFill>
                        <a:latin typeface="Arial" charset="0"/>
                        <a:ea typeface="ＭＳ Ｐゴシック" pitchFamily="84" charset="-128"/>
                      </a:rPr>
                      <a:t>] Generation System  [PEO/NPOESS]</a:t>
                    </a:r>
                  </a:p>
                </p:txBody>
              </p:sp>
              <p:sp>
                <p:nvSpPr>
                  <p:cNvPr id="2202654" name="Rectangle 30"/>
                  <p:cNvSpPr>
                    <a:spLocks noChangeArrowheads="1"/>
                  </p:cNvSpPr>
                  <p:nvPr/>
                </p:nvSpPr>
                <p:spPr bwMode="auto">
                  <a:xfrm>
                    <a:off x="3827" y="2185"/>
                    <a:ext cx="652" cy="235"/>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ADM Aeolus</a:t>
                    </a:r>
                  </a:p>
                  <a:p>
                    <a:pPr>
                      <a:lnSpc>
                        <a:spcPct val="85000"/>
                      </a:lnSpc>
                      <a:spcBef>
                        <a:spcPct val="0"/>
                      </a:spcBef>
                      <a:buClrTx/>
                    </a:pPr>
                    <a:r>
                      <a:rPr lang="en-US" sz="1200" b="1" smtClean="0">
                        <a:solidFill>
                          <a:srgbClr val="000000"/>
                        </a:solidFill>
                        <a:latin typeface="Arial" charset="0"/>
                        <a:ea typeface="ＭＳ Ｐゴシック" pitchFamily="84" charset="-128"/>
                      </a:rPr>
                      <a:t> </a:t>
                    </a:r>
                    <a:r>
                      <a:rPr lang="en-US" sz="800" b="1" smtClean="0">
                        <a:solidFill>
                          <a:srgbClr val="000000"/>
                        </a:solidFill>
                        <a:latin typeface="Arial" charset="0"/>
                        <a:ea typeface="ＭＳ Ｐゴシック" pitchFamily="84" charset="-128"/>
                      </a:rPr>
                      <a:t>(2011)</a:t>
                    </a:r>
                  </a:p>
                </p:txBody>
              </p:sp>
              <p:sp>
                <p:nvSpPr>
                  <p:cNvPr id="2202655" name="Rectangle 31"/>
                  <p:cNvSpPr>
                    <a:spLocks noChangeArrowheads="1"/>
                  </p:cNvSpPr>
                  <p:nvPr/>
                </p:nvSpPr>
                <p:spPr bwMode="auto">
                  <a:xfrm>
                    <a:off x="3804" y="2869"/>
                    <a:ext cx="687" cy="274"/>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Single LOS</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grpSp>
            <p:sp>
              <p:nvSpPr>
                <p:cNvPr id="2202656" name="Line 32"/>
                <p:cNvSpPr>
                  <a:spLocks noChangeShapeType="1"/>
                </p:cNvSpPr>
                <p:nvPr/>
              </p:nvSpPr>
              <p:spPr bwMode="auto">
                <a:xfrm flipV="1">
                  <a:off x="4941" y="1524"/>
                  <a:ext cx="189" cy="230"/>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57" name="Line 33"/>
                <p:cNvSpPr>
                  <a:spLocks noChangeShapeType="1"/>
                </p:cNvSpPr>
                <p:nvPr/>
              </p:nvSpPr>
              <p:spPr bwMode="auto">
                <a:xfrm flipV="1">
                  <a:off x="4438" y="2202"/>
                  <a:ext cx="183" cy="185"/>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58" name="Line 34"/>
                <p:cNvSpPr>
                  <a:spLocks noChangeShapeType="1"/>
                </p:cNvSpPr>
                <p:nvPr/>
              </p:nvSpPr>
              <p:spPr bwMode="auto">
                <a:xfrm flipV="1">
                  <a:off x="3671" y="2887"/>
                  <a:ext cx="183" cy="183"/>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grpSp>
        </p:grpSp>
        <p:grpSp>
          <p:nvGrpSpPr>
            <p:cNvPr id="7" name="Group 35"/>
            <p:cNvGrpSpPr>
              <a:grpSpLocks/>
            </p:cNvGrpSpPr>
            <p:nvPr/>
          </p:nvGrpSpPr>
          <p:grpSpPr bwMode="auto">
            <a:xfrm>
              <a:off x="3150" y="864"/>
              <a:ext cx="720" cy="558"/>
              <a:chOff x="4848" y="144"/>
              <a:chExt cx="720" cy="558"/>
            </a:xfrm>
          </p:grpSpPr>
          <p:pic>
            <p:nvPicPr>
              <p:cNvPr id="2202660" name="Picture 36" descr="npoess logo"/>
              <p:cNvPicPr>
                <a:picLocks noChangeAspect="1" noChangeArrowheads="1"/>
              </p:cNvPicPr>
              <p:nvPr/>
            </p:nvPicPr>
            <p:blipFill>
              <a:blip r:embed="rId6" cstate="print"/>
              <a:srcRect/>
              <a:stretch>
                <a:fillRect/>
              </a:stretch>
            </p:blipFill>
            <p:spPr bwMode="auto">
              <a:xfrm>
                <a:off x="4848" y="240"/>
                <a:ext cx="720" cy="462"/>
              </a:xfrm>
              <a:prstGeom prst="rect">
                <a:avLst/>
              </a:prstGeom>
              <a:noFill/>
            </p:spPr>
          </p:pic>
          <p:sp>
            <p:nvSpPr>
              <p:cNvPr id="2202661" name="WordArt 37"/>
              <p:cNvSpPr>
                <a:spLocks noChangeArrowheads="1" noChangeShapeType="1" noTextEdit="1"/>
              </p:cNvSpPr>
              <p:nvPr/>
            </p:nvSpPr>
            <p:spPr bwMode="auto">
              <a:xfrm>
                <a:off x="4854" y="144"/>
                <a:ext cx="708" cy="270"/>
              </a:xfrm>
              <a:prstGeom prst="rect">
                <a:avLst/>
              </a:prstGeom>
            </p:spPr>
            <p:txBody>
              <a:bodyPr spcFirstLastPara="1" wrap="none" fromWordArt="1">
                <a:prstTxWarp prst="textArchUp">
                  <a:avLst>
                    <a:gd name="adj" fmla="val 10800000"/>
                  </a:avLst>
                </a:prstTxWarp>
              </a:bodyPr>
              <a:lstStyle/>
              <a:p>
                <a:pPr>
                  <a:spcBef>
                    <a:spcPct val="0"/>
                  </a:spcBef>
                  <a:buClrTx/>
                </a:pPr>
                <a:r>
                  <a:rPr lang="en-US" sz="3600" kern="10" smtClean="0">
                    <a:ln w="12700">
                      <a:noFill/>
                      <a:round/>
                      <a:headEnd/>
                      <a:tailEnd/>
                    </a:ln>
                    <a:solidFill>
                      <a:srgbClr val="0000FF"/>
                    </a:solidFill>
                    <a:effectLst>
                      <a:outerShdw dist="53882" dir="2700000" algn="ctr" rotWithShape="0">
                        <a:srgbClr val="CBCBCB">
                          <a:alpha val="80000"/>
                        </a:srgbClr>
                      </a:outerShdw>
                    </a:effectLst>
                    <a:latin typeface="Times New Roman"/>
                    <a:cs typeface="Times New Roman"/>
                  </a:rPr>
                  <a:t>NexGen</a:t>
                </a:r>
              </a:p>
            </p:txBody>
          </p:sp>
        </p:grpSp>
      </p:grpSp>
      <p:sp>
        <p:nvSpPr>
          <p:cNvPr id="2202662" name="Line 38"/>
          <p:cNvSpPr>
            <a:spLocks noChangeShapeType="1"/>
          </p:cNvSpPr>
          <p:nvPr/>
        </p:nvSpPr>
        <p:spPr bwMode="auto">
          <a:xfrm flipV="1">
            <a:off x="180975" y="933450"/>
            <a:ext cx="8686800" cy="0"/>
          </a:xfrm>
          <a:prstGeom prst="line">
            <a:avLst/>
          </a:prstGeom>
          <a:noFill/>
          <a:ln w="38100">
            <a:solidFill>
              <a:srgbClr val="FFFFFF"/>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38912" y="1621536"/>
            <a:ext cx="8266176" cy="2755392"/>
          </a:xfrm>
          <a:prstGeom prst="rect">
            <a:avLst/>
          </a:prstGeom>
          <a:solidFill>
            <a:srgbClr val="0000FF"/>
          </a:solidFill>
          <a:ln w="9525">
            <a:noFill/>
            <a:miter lim="800000"/>
            <a:headEnd/>
            <a:tailEnd/>
          </a:ln>
          <a:effectLst/>
        </p:spPr>
        <p:txBody>
          <a:bodyPr vert="horz" wrap="square" lIns="91429" tIns="45719" rIns="91429" bIns="45719" numCol="1" anchor="ctr" anchorCtr="0" compatLnSpc="1">
            <a:prstTxWarp prst="textNoShape">
              <a:avLst/>
            </a:prstTxWarp>
          </a:bodyPr>
          <a:lstStyle/>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The Need for an operational, sustainable</a:t>
            </a:r>
          </a:p>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Doppler Wind </a:t>
            </a:r>
            <a:r>
              <a:rPr kumimoji="0" lang="en-US" sz="3200" b="1" i="0" u="none" strike="noStrike" kern="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Lidar</a:t>
            </a: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 [DWL]</a:t>
            </a:r>
          </a:p>
          <a:p>
            <a:pPr marL="0" marR="0" lvl="0" indent="0" algn="ctr" defTabSz="917575" rtl="0" eaLnBrk="1" fontAlgn="base" latinLnBrk="0" hangingPunct="1">
              <a:lnSpc>
                <a:spcPct val="85000"/>
              </a:lnSpc>
              <a:spcBef>
                <a:spcPct val="0"/>
              </a:spcBef>
              <a:spcAft>
                <a:spcPts val="600"/>
              </a:spcAft>
              <a:buClrTx/>
              <a:buSzTx/>
              <a:buFontTx/>
              <a:buNone/>
              <a:tabLst/>
              <a:defRPr/>
            </a:pPr>
            <a:r>
              <a:rPr lang="en-US" sz="3200" b="1" kern="0" dirty="0" smtClean="0">
                <a:solidFill>
                  <a:srgbClr val="FFFF00"/>
                </a:solidFill>
                <a:latin typeface="Times New Roman" pitchFamily="18" charset="0"/>
                <a:ea typeface="+mj-ea"/>
                <a:cs typeface="Times New Roman" pitchFamily="18" charset="0"/>
              </a:rPr>
              <a:t>Still Exists</a:t>
            </a:r>
            <a:endParaRPr kumimoji="0" lang="en-US" sz="32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4594" name="Rectangle 2"/>
          <p:cNvSpPr>
            <a:spLocks noGrp="1" noChangeArrowheads="1"/>
          </p:cNvSpPr>
          <p:nvPr>
            <p:ph type="title"/>
          </p:nvPr>
        </p:nvSpPr>
        <p:spPr>
          <a:xfrm>
            <a:off x="381000" y="342900"/>
            <a:ext cx="8305800" cy="762000"/>
          </a:xfrm>
          <a:solidFill>
            <a:srgbClr val="0033CC"/>
          </a:solidFill>
        </p:spPr>
        <p:txBody>
          <a:bodyPr/>
          <a:lstStyle/>
          <a:p>
            <a:pPr>
              <a:lnSpc>
                <a:spcPct val="85000"/>
              </a:lnSpc>
            </a:pPr>
            <a:r>
              <a:rPr lang="en-US" sz="2800" b="1">
                <a:solidFill>
                  <a:srgbClr val="FFFF00"/>
                </a:solidFill>
              </a:rPr>
              <a:t>Notional NPOESS NexGen - HDWL Transitions</a:t>
            </a:r>
            <a:r>
              <a:rPr lang="en-US" sz="1200" b="1">
                <a:solidFill>
                  <a:srgbClr val="FFFF00"/>
                </a:solidFill>
              </a:rPr>
              <a:t/>
            </a:r>
            <a:br>
              <a:rPr lang="en-US" sz="1200" b="1">
                <a:solidFill>
                  <a:srgbClr val="FFFF00"/>
                </a:solidFill>
              </a:rPr>
            </a:br>
            <a:r>
              <a:rPr lang="en-US" sz="2000" b="1">
                <a:solidFill>
                  <a:srgbClr val="FFFF00"/>
                </a:solidFill>
              </a:rPr>
              <a:t>[Hybrid Doppler Wind Lidar]</a:t>
            </a:r>
          </a:p>
        </p:txBody>
      </p:sp>
      <p:grpSp>
        <p:nvGrpSpPr>
          <p:cNvPr id="2" name="Group 3"/>
          <p:cNvGrpSpPr>
            <a:grpSpLocks/>
          </p:cNvGrpSpPr>
          <p:nvPr/>
        </p:nvGrpSpPr>
        <p:grpSpPr bwMode="auto">
          <a:xfrm>
            <a:off x="423863" y="1219200"/>
            <a:ext cx="8382000" cy="2667000"/>
            <a:chOff x="267" y="768"/>
            <a:chExt cx="5280" cy="1680"/>
          </a:xfrm>
        </p:grpSpPr>
        <p:sp>
          <p:nvSpPr>
            <p:cNvPr id="2414596" name="Rectangle 4"/>
            <p:cNvSpPr>
              <a:spLocks noChangeAspect="1" noChangeArrowheads="1"/>
            </p:cNvSpPr>
            <p:nvPr/>
          </p:nvSpPr>
          <p:spPr bwMode="auto">
            <a:xfrm>
              <a:off x="3566" y="1091"/>
              <a:ext cx="1981" cy="1353"/>
            </a:xfrm>
            <a:prstGeom prst="rect">
              <a:avLst/>
            </a:prstGeom>
            <a:solidFill>
              <a:srgbClr val="EAEAEA"/>
            </a:solidFill>
            <a:ln w="3175">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597" name="Rectangle 5"/>
            <p:cNvSpPr>
              <a:spLocks noChangeAspect="1" noChangeArrowheads="1"/>
            </p:cNvSpPr>
            <p:nvPr/>
          </p:nvSpPr>
          <p:spPr bwMode="auto">
            <a:xfrm>
              <a:off x="772" y="1094"/>
              <a:ext cx="2794" cy="1353"/>
            </a:xfrm>
            <a:prstGeom prst="rect">
              <a:avLst/>
            </a:prstGeom>
            <a:solidFill>
              <a:srgbClr val="EAEAEA"/>
            </a:solidFill>
            <a:ln w="3175">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598" name="Line 6"/>
            <p:cNvSpPr>
              <a:spLocks noChangeAspect="1" noChangeShapeType="1"/>
            </p:cNvSpPr>
            <p:nvPr/>
          </p:nvSpPr>
          <p:spPr bwMode="auto">
            <a:xfrm>
              <a:off x="772" y="964"/>
              <a:ext cx="0" cy="1479"/>
            </a:xfrm>
            <a:prstGeom prst="line">
              <a:avLst/>
            </a:prstGeom>
            <a:noFill/>
            <a:ln w="9525">
              <a:solidFill>
                <a:srgbClr val="FF33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599" name="Line 7"/>
            <p:cNvSpPr>
              <a:spLocks noChangeAspect="1" noChangeShapeType="1"/>
            </p:cNvSpPr>
            <p:nvPr/>
          </p:nvSpPr>
          <p:spPr bwMode="auto">
            <a:xfrm>
              <a:off x="904"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0" name="Line 8"/>
            <p:cNvSpPr>
              <a:spLocks noChangeAspect="1" noChangeShapeType="1"/>
            </p:cNvSpPr>
            <p:nvPr/>
          </p:nvSpPr>
          <p:spPr bwMode="auto">
            <a:xfrm>
              <a:off x="1036"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1" name="Line 9"/>
            <p:cNvSpPr>
              <a:spLocks noChangeAspect="1" noChangeShapeType="1"/>
            </p:cNvSpPr>
            <p:nvPr/>
          </p:nvSpPr>
          <p:spPr bwMode="auto">
            <a:xfrm>
              <a:off x="1170"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2" name="Line 10"/>
            <p:cNvSpPr>
              <a:spLocks noChangeAspect="1" noChangeShapeType="1"/>
            </p:cNvSpPr>
            <p:nvPr/>
          </p:nvSpPr>
          <p:spPr bwMode="auto">
            <a:xfrm>
              <a:off x="1304"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3" name="Line 11"/>
            <p:cNvSpPr>
              <a:spLocks noChangeAspect="1" noChangeShapeType="1"/>
            </p:cNvSpPr>
            <p:nvPr/>
          </p:nvSpPr>
          <p:spPr bwMode="auto">
            <a:xfrm>
              <a:off x="1436" y="1098"/>
              <a:ext cx="0" cy="1345"/>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4" name="Line 12"/>
            <p:cNvSpPr>
              <a:spLocks noChangeAspect="1" noChangeShapeType="1"/>
            </p:cNvSpPr>
            <p:nvPr/>
          </p:nvSpPr>
          <p:spPr bwMode="auto">
            <a:xfrm>
              <a:off x="1569"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5" name="Line 13"/>
            <p:cNvSpPr>
              <a:spLocks noChangeAspect="1" noChangeShapeType="1"/>
            </p:cNvSpPr>
            <p:nvPr/>
          </p:nvSpPr>
          <p:spPr bwMode="auto">
            <a:xfrm>
              <a:off x="1835"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6" name="Line 14"/>
            <p:cNvSpPr>
              <a:spLocks noChangeAspect="1" noChangeShapeType="1"/>
            </p:cNvSpPr>
            <p:nvPr/>
          </p:nvSpPr>
          <p:spPr bwMode="auto">
            <a:xfrm>
              <a:off x="1967"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7" name="Line 15"/>
            <p:cNvSpPr>
              <a:spLocks noChangeAspect="1" noChangeShapeType="1"/>
            </p:cNvSpPr>
            <p:nvPr/>
          </p:nvSpPr>
          <p:spPr bwMode="auto">
            <a:xfrm>
              <a:off x="2102" y="1098"/>
              <a:ext cx="0" cy="1345"/>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8" name="Line 16"/>
            <p:cNvSpPr>
              <a:spLocks noChangeAspect="1" noChangeShapeType="1"/>
            </p:cNvSpPr>
            <p:nvPr/>
          </p:nvSpPr>
          <p:spPr bwMode="auto">
            <a:xfrm>
              <a:off x="2236" y="1098"/>
              <a:ext cx="0" cy="1349"/>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09" name="Line 17"/>
            <p:cNvSpPr>
              <a:spLocks noChangeAspect="1" noChangeShapeType="1"/>
            </p:cNvSpPr>
            <p:nvPr/>
          </p:nvSpPr>
          <p:spPr bwMode="auto">
            <a:xfrm>
              <a:off x="2368"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0" name="Line 18"/>
            <p:cNvSpPr>
              <a:spLocks noChangeAspect="1" noChangeShapeType="1"/>
            </p:cNvSpPr>
            <p:nvPr/>
          </p:nvSpPr>
          <p:spPr bwMode="auto">
            <a:xfrm>
              <a:off x="2501"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1" name="Line 19"/>
            <p:cNvSpPr>
              <a:spLocks noChangeAspect="1" noChangeShapeType="1"/>
            </p:cNvSpPr>
            <p:nvPr/>
          </p:nvSpPr>
          <p:spPr bwMode="auto">
            <a:xfrm>
              <a:off x="2635"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2" name="Line 20"/>
            <p:cNvSpPr>
              <a:spLocks noChangeAspect="1" noChangeShapeType="1"/>
            </p:cNvSpPr>
            <p:nvPr/>
          </p:nvSpPr>
          <p:spPr bwMode="auto">
            <a:xfrm>
              <a:off x="2767" y="1098"/>
              <a:ext cx="0" cy="1345"/>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3" name="Line 21"/>
            <p:cNvSpPr>
              <a:spLocks noChangeAspect="1" noChangeShapeType="1"/>
            </p:cNvSpPr>
            <p:nvPr/>
          </p:nvSpPr>
          <p:spPr bwMode="auto">
            <a:xfrm>
              <a:off x="2901"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4" name="Line 22"/>
            <p:cNvSpPr>
              <a:spLocks noChangeAspect="1" noChangeShapeType="1"/>
            </p:cNvSpPr>
            <p:nvPr/>
          </p:nvSpPr>
          <p:spPr bwMode="auto">
            <a:xfrm>
              <a:off x="3035"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5" name="Line 23"/>
            <p:cNvSpPr>
              <a:spLocks noChangeAspect="1" noChangeShapeType="1"/>
            </p:cNvSpPr>
            <p:nvPr/>
          </p:nvSpPr>
          <p:spPr bwMode="auto">
            <a:xfrm>
              <a:off x="3168"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6" name="Line 24"/>
            <p:cNvSpPr>
              <a:spLocks noChangeAspect="1" noChangeShapeType="1"/>
            </p:cNvSpPr>
            <p:nvPr/>
          </p:nvSpPr>
          <p:spPr bwMode="auto">
            <a:xfrm>
              <a:off x="3299"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7" name="Line 25"/>
            <p:cNvSpPr>
              <a:spLocks noChangeAspect="1" noChangeShapeType="1"/>
            </p:cNvSpPr>
            <p:nvPr/>
          </p:nvSpPr>
          <p:spPr bwMode="auto">
            <a:xfrm>
              <a:off x="3433" y="1098"/>
              <a:ext cx="0" cy="1345"/>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8" name="Line 26"/>
            <p:cNvSpPr>
              <a:spLocks noChangeAspect="1" noChangeShapeType="1"/>
            </p:cNvSpPr>
            <p:nvPr/>
          </p:nvSpPr>
          <p:spPr bwMode="auto">
            <a:xfrm>
              <a:off x="3566"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19" name="Line 27"/>
            <p:cNvSpPr>
              <a:spLocks noChangeAspect="1" noChangeShapeType="1"/>
            </p:cNvSpPr>
            <p:nvPr/>
          </p:nvSpPr>
          <p:spPr bwMode="auto">
            <a:xfrm>
              <a:off x="1702"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20" name="Rectangle 28"/>
            <p:cNvSpPr>
              <a:spLocks noChangeAspect="1" noChangeArrowheads="1"/>
            </p:cNvSpPr>
            <p:nvPr/>
          </p:nvSpPr>
          <p:spPr bwMode="auto">
            <a:xfrm>
              <a:off x="1025" y="1322"/>
              <a:ext cx="527" cy="134"/>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800" b="1" smtClean="0">
                  <a:solidFill>
                    <a:srgbClr val="FFFFFF"/>
                  </a:solidFill>
                  <a:latin typeface="Arial" charset="0"/>
                </a:rPr>
                <a:t>F17</a:t>
              </a:r>
            </a:p>
          </p:txBody>
        </p:sp>
        <p:sp>
          <p:nvSpPr>
            <p:cNvPr id="2414621" name="Rectangle 29"/>
            <p:cNvSpPr>
              <a:spLocks noChangeAspect="1" noChangeArrowheads="1"/>
            </p:cNvSpPr>
            <p:nvPr/>
          </p:nvSpPr>
          <p:spPr bwMode="auto">
            <a:xfrm>
              <a:off x="1545" y="1216"/>
              <a:ext cx="534" cy="106"/>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800" b="1" smtClean="0">
                  <a:solidFill>
                    <a:srgbClr val="FFFFFF"/>
                  </a:solidFill>
                  <a:latin typeface="Arial" charset="0"/>
                </a:rPr>
                <a:t>F19</a:t>
              </a:r>
            </a:p>
          </p:txBody>
        </p:sp>
        <p:sp>
          <p:nvSpPr>
            <p:cNvPr id="2414622" name="Rectangle 30"/>
            <p:cNvSpPr>
              <a:spLocks noChangeAspect="1" noChangeArrowheads="1"/>
            </p:cNvSpPr>
            <p:nvPr/>
          </p:nvSpPr>
          <p:spPr bwMode="auto">
            <a:xfrm>
              <a:off x="1283" y="1635"/>
              <a:ext cx="527" cy="137"/>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800" b="1" smtClean="0">
                  <a:solidFill>
                    <a:srgbClr val="FFFFFF"/>
                  </a:solidFill>
                  <a:latin typeface="Arial" charset="0"/>
                </a:rPr>
                <a:t>F18</a:t>
              </a:r>
            </a:p>
          </p:txBody>
        </p:sp>
        <p:sp>
          <p:nvSpPr>
            <p:cNvPr id="2414623" name="Rectangle 31"/>
            <p:cNvSpPr>
              <a:spLocks noChangeAspect="1" noChangeArrowheads="1"/>
            </p:cNvSpPr>
            <p:nvPr/>
          </p:nvSpPr>
          <p:spPr bwMode="auto">
            <a:xfrm>
              <a:off x="2099" y="1216"/>
              <a:ext cx="545" cy="117"/>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800" b="1" smtClean="0">
                  <a:solidFill>
                    <a:srgbClr val="FFFFFF"/>
                  </a:solidFill>
                  <a:latin typeface="Arial" charset="0"/>
                </a:rPr>
                <a:t>F20</a:t>
              </a:r>
            </a:p>
          </p:txBody>
        </p:sp>
        <p:sp>
          <p:nvSpPr>
            <p:cNvPr id="2414624" name="Rectangle 32"/>
            <p:cNvSpPr>
              <a:spLocks noChangeAspect="1" noChangeArrowheads="1"/>
            </p:cNvSpPr>
            <p:nvPr/>
          </p:nvSpPr>
          <p:spPr bwMode="auto">
            <a:xfrm>
              <a:off x="772" y="1635"/>
              <a:ext cx="509" cy="137"/>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800" b="1" smtClean="0">
                  <a:solidFill>
                    <a:srgbClr val="FFFFFF"/>
                  </a:solidFill>
                  <a:latin typeface="Arial" charset="0"/>
                </a:rPr>
                <a:t>F16</a:t>
              </a:r>
            </a:p>
          </p:txBody>
        </p:sp>
        <p:sp>
          <p:nvSpPr>
            <p:cNvPr id="2414625" name="Rectangle 33"/>
            <p:cNvSpPr>
              <a:spLocks noChangeAspect="1" noChangeArrowheads="1"/>
            </p:cNvSpPr>
            <p:nvPr/>
          </p:nvSpPr>
          <p:spPr bwMode="auto">
            <a:xfrm>
              <a:off x="772" y="1169"/>
              <a:ext cx="261" cy="153"/>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800" b="1" smtClean="0">
                  <a:solidFill>
                    <a:srgbClr val="FFFFFF"/>
                  </a:solidFill>
                  <a:latin typeface="Arial" charset="0"/>
                </a:rPr>
                <a:t>F13</a:t>
              </a:r>
            </a:p>
          </p:txBody>
        </p:sp>
        <p:sp>
          <p:nvSpPr>
            <p:cNvPr id="2414626" name="Rectangle 34"/>
            <p:cNvSpPr>
              <a:spLocks noChangeAspect="1" noChangeArrowheads="1"/>
            </p:cNvSpPr>
            <p:nvPr/>
          </p:nvSpPr>
          <p:spPr bwMode="auto">
            <a:xfrm>
              <a:off x="772" y="1500"/>
              <a:ext cx="198" cy="135"/>
            </a:xfrm>
            <a:prstGeom prst="rect">
              <a:avLst/>
            </a:prstGeom>
            <a:solidFill>
              <a:srgbClr val="00FF00"/>
            </a:solidFill>
            <a:ln w="3175">
              <a:solidFill>
                <a:schemeClr val="tx1"/>
              </a:solidFill>
              <a:miter lim="800000"/>
              <a:headEnd/>
              <a:tailEnd/>
            </a:ln>
            <a:effectLst/>
          </p:spPr>
          <p:txBody>
            <a:bodyPr wrap="none" anchor="ctr"/>
            <a:lstStyle/>
            <a:p>
              <a:pPr>
                <a:spcBef>
                  <a:spcPct val="0"/>
                </a:spcBef>
                <a:buClrTx/>
              </a:pPr>
              <a:r>
                <a:rPr lang="en-US" sz="800" b="1" smtClean="0">
                  <a:solidFill>
                    <a:srgbClr val="000000"/>
                  </a:solidFill>
                  <a:latin typeface="Arial" charset="0"/>
                </a:rPr>
                <a:t>M</a:t>
              </a:r>
            </a:p>
          </p:txBody>
        </p:sp>
        <p:sp>
          <p:nvSpPr>
            <p:cNvPr id="2414627" name="Rectangle 35"/>
            <p:cNvSpPr>
              <a:spLocks noChangeAspect="1" noChangeArrowheads="1"/>
            </p:cNvSpPr>
            <p:nvPr/>
          </p:nvSpPr>
          <p:spPr bwMode="auto">
            <a:xfrm>
              <a:off x="772" y="2086"/>
              <a:ext cx="560" cy="136"/>
            </a:xfrm>
            <a:prstGeom prst="rect">
              <a:avLst/>
            </a:prstGeom>
            <a:solidFill>
              <a:srgbClr val="00FF00"/>
            </a:solidFill>
            <a:ln w="3175">
              <a:solidFill>
                <a:schemeClr val="tx1"/>
              </a:solidFill>
              <a:miter lim="800000"/>
              <a:headEnd/>
              <a:tailEnd/>
            </a:ln>
            <a:effectLst/>
          </p:spPr>
          <p:txBody>
            <a:bodyPr wrap="none" anchor="ctr"/>
            <a:lstStyle/>
            <a:p>
              <a:pPr>
                <a:spcBef>
                  <a:spcPct val="0"/>
                </a:spcBef>
                <a:buClrTx/>
              </a:pPr>
              <a:r>
                <a:rPr lang="en-US" sz="800" b="1" smtClean="0">
                  <a:solidFill>
                    <a:srgbClr val="000000"/>
                  </a:solidFill>
                  <a:latin typeface="Arial" charset="0"/>
                </a:rPr>
                <a:t>N</a:t>
              </a:r>
            </a:p>
          </p:txBody>
        </p:sp>
        <p:sp>
          <p:nvSpPr>
            <p:cNvPr id="2414628" name="Rectangle 36"/>
            <p:cNvSpPr>
              <a:spLocks noChangeAspect="1" noChangeArrowheads="1"/>
            </p:cNvSpPr>
            <p:nvPr/>
          </p:nvSpPr>
          <p:spPr bwMode="auto">
            <a:xfrm>
              <a:off x="1337" y="2086"/>
              <a:ext cx="498" cy="136"/>
            </a:xfrm>
            <a:prstGeom prst="rect">
              <a:avLst/>
            </a:prstGeom>
            <a:gradFill rotWithShape="1">
              <a:gsLst>
                <a:gs pos="0">
                  <a:srgbClr val="00FF00">
                    <a:alpha val="94000"/>
                  </a:srgbClr>
                </a:gs>
                <a:gs pos="100000">
                  <a:srgbClr val="00FF00">
                    <a:gamma/>
                    <a:shade val="46275"/>
                    <a:invGamma/>
                    <a:alpha val="23000"/>
                  </a:srgbClr>
                </a:gs>
              </a:gsLst>
              <a:lin ang="0" scaled="1"/>
            </a:gradFill>
            <a:ln w="3175">
              <a:noFill/>
              <a:miter lim="800000"/>
              <a:headEnd/>
              <a:tailEnd/>
            </a:ln>
            <a:effectLst/>
          </p:spPr>
          <p:txBody>
            <a:bodyPr wrap="none" anchor="ctr"/>
            <a:lstStyle/>
            <a:p>
              <a:pPr>
                <a:spcBef>
                  <a:spcPct val="0"/>
                </a:spcBef>
                <a:buClrTx/>
              </a:pPr>
              <a:r>
                <a:rPr lang="en-US" sz="800" b="1" smtClean="0">
                  <a:solidFill>
                    <a:srgbClr val="000000"/>
                  </a:solidFill>
                  <a:latin typeface="Arial" charset="0"/>
                </a:rPr>
                <a:t>N’</a:t>
              </a:r>
            </a:p>
          </p:txBody>
        </p:sp>
        <p:sp>
          <p:nvSpPr>
            <p:cNvPr id="2414629" name="Rectangle 37"/>
            <p:cNvSpPr>
              <a:spLocks noChangeAspect="1" noChangeArrowheads="1"/>
            </p:cNvSpPr>
            <p:nvPr/>
          </p:nvSpPr>
          <p:spPr bwMode="auto">
            <a:xfrm>
              <a:off x="1460" y="2222"/>
              <a:ext cx="665" cy="134"/>
            </a:xfrm>
            <a:prstGeom prst="rect">
              <a:avLst/>
            </a:prstGeom>
            <a:gradFill rotWithShape="1">
              <a:gsLst>
                <a:gs pos="0">
                  <a:srgbClr val="FF33CC">
                    <a:alpha val="91000"/>
                  </a:srgbClr>
                </a:gs>
                <a:gs pos="100000">
                  <a:srgbClr val="FF33CC">
                    <a:gamma/>
                    <a:shade val="46275"/>
                    <a:invGamma/>
                    <a:alpha val="21001"/>
                  </a:srgbClr>
                </a:gs>
              </a:gsLst>
              <a:lin ang="0" scaled="1"/>
            </a:gradFill>
            <a:ln w="3175">
              <a:noFill/>
              <a:miter lim="800000"/>
              <a:headEnd/>
              <a:tailEnd/>
            </a:ln>
            <a:effectLst/>
          </p:spPr>
          <p:txBody>
            <a:bodyPr wrap="none" anchor="ctr"/>
            <a:lstStyle/>
            <a:p>
              <a:pPr>
                <a:spcBef>
                  <a:spcPct val="0"/>
                </a:spcBef>
                <a:buClrTx/>
              </a:pPr>
              <a:r>
                <a:rPr lang="en-US" sz="800" b="1" smtClean="0">
                  <a:solidFill>
                    <a:srgbClr val="000000"/>
                  </a:solidFill>
                  <a:latin typeface="Arial" charset="0"/>
                </a:rPr>
                <a:t>NPP</a:t>
              </a:r>
            </a:p>
          </p:txBody>
        </p:sp>
        <p:sp>
          <p:nvSpPr>
            <p:cNvPr id="2414630" name="Rectangle 38"/>
            <p:cNvSpPr>
              <a:spLocks noChangeAspect="1" noChangeArrowheads="1"/>
            </p:cNvSpPr>
            <p:nvPr/>
          </p:nvSpPr>
          <p:spPr bwMode="auto">
            <a:xfrm>
              <a:off x="970" y="1771"/>
              <a:ext cx="665" cy="135"/>
            </a:xfrm>
            <a:prstGeom prst="rect">
              <a:avLst/>
            </a:prstGeom>
            <a:solidFill>
              <a:srgbClr val="FF9900"/>
            </a:solidFill>
            <a:ln w="3175">
              <a:solidFill>
                <a:schemeClr val="tx1"/>
              </a:solidFill>
              <a:miter lim="800000"/>
              <a:headEnd/>
              <a:tailEnd/>
            </a:ln>
            <a:effectLst/>
          </p:spPr>
          <p:txBody>
            <a:bodyPr wrap="none" anchor="ctr"/>
            <a:lstStyle/>
            <a:p>
              <a:pPr>
                <a:spcBef>
                  <a:spcPct val="0"/>
                </a:spcBef>
                <a:buClrTx/>
              </a:pPr>
              <a:r>
                <a:rPr lang="en-US" sz="800" b="1" smtClean="0">
                  <a:solidFill>
                    <a:srgbClr val="000000"/>
                  </a:solidFill>
                  <a:latin typeface="Arial" charset="0"/>
                </a:rPr>
                <a:t>Metop A</a:t>
              </a:r>
            </a:p>
          </p:txBody>
        </p:sp>
        <p:sp>
          <p:nvSpPr>
            <p:cNvPr id="2414631" name="Rectangle 39"/>
            <p:cNvSpPr>
              <a:spLocks noChangeAspect="1" noChangeArrowheads="1"/>
            </p:cNvSpPr>
            <p:nvPr/>
          </p:nvSpPr>
          <p:spPr bwMode="auto">
            <a:xfrm>
              <a:off x="1571" y="1844"/>
              <a:ext cx="665" cy="135"/>
            </a:xfrm>
            <a:prstGeom prst="rect">
              <a:avLst/>
            </a:prstGeom>
            <a:solidFill>
              <a:srgbClr val="FF9900"/>
            </a:solidFill>
            <a:ln w="3175">
              <a:solidFill>
                <a:schemeClr val="tx1"/>
              </a:solidFill>
              <a:miter lim="800000"/>
              <a:headEnd/>
              <a:tailEnd/>
            </a:ln>
            <a:effectLst/>
          </p:spPr>
          <p:txBody>
            <a:bodyPr wrap="none" anchor="ctr"/>
            <a:lstStyle/>
            <a:p>
              <a:pPr>
                <a:spcBef>
                  <a:spcPct val="0"/>
                </a:spcBef>
                <a:buClrTx/>
              </a:pPr>
              <a:r>
                <a:rPr lang="en-US" sz="800" b="1" smtClean="0">
                  <a:solidFill>
                    <a:srgbClr val="000000"/>
                  </a:solidFill>
                  <a:latin typeface="Arial" charset="0"/>
                </a:rPr>
                <a:t>Metop B</a:t>
              </a:r>
            </a:p>
          </p:txBody>
        </p:sp>
        <p:sp>
          <p:nvSpPr>
            <p:cNvPr id="2414632" name="Rectangle 40"/>
            <p:cNvSpPr>
              <a:spLocks noChangeAspect="1" noChangeArrowheads="1"/>
            </p:cNvSpPr>
            <p:nvPr/>
          </p:nvSpPr>
          <p:spPr bwMode="auto">
            <a:xfrm>
              <a:off x="2170" y="1771"/>
              <a:ext cx="664" cy="135"/>
            </a:xfrm>
            <a:prstGeom prst="rect">
              <a:avLst/>
            </a:prstGeom>
            <a:solidFill>
              <a:srgbClr val="FF9900"/>
            </a:solidFill>
            <a:ln w="3175">
              <a:solidFill>
                <a:schemeClr val="tx1"/>
              </a:solidFill>
              <a:miter lim="800000"/>
              <a:headEnd/>
              <a:tailEnd/>
            </a:ln>
            <a:effectLst/>
          </p:spPr>
          <p:txBody>
            <a:bodyPr wrap="none" anchor="ctr"/>
            <a:lstStyle/>
            <a:p>
              <a:pPr>
                <a:spcBef>
                  <a:spcPct val="0"/>
                </a:spcBef>
                <a:buClrTx/>
              </a:pPr>
              <a:r>
                <a:rPr lang="en-US" sz="800" b="1" smtClean="0">
                  <a:solidFill>
                    <a:srgbClr val="000000"/>
                  </a:solidFill>
                  <a:latin typeface="Arial" charset="0"/>
                </a:rPr>
                <a:t>Metop C</a:t>
              </a:r>
            </a:p>
          </p:txBody>
        </p:sp>
        <p:sp>
          <p:nvSpPr>
            <p:cNvPr id="2414633" name="Rectangle 41"/>
            <p:cNvSpPr>
              <a:spLocks noChangeAspect="1" noChangeArrowheads="1"/>
            </p:cNvSpPr>
            <p:nvPr/>
          </p:nvSpPr>
          <p:spPr bwMode="auto">
            <a:xfrm>
              <a:off x="1923" y="2086"/>
              <a:ext cx="931" cy="136"/>
            </a:xfrm>
            <a:prstGeom prst="rect">
              <a:avLst/>
            </a:prstGeom>
            <a:gradFill rotWithShape="1">
              <a:gsLst>
                <a:gs pos="0">
                  <a:srgbClr val="800080">
                    <a:alpha val="92000"/>
                  </a:srgbClr>
                </a:gs>
                <a:gs pos="100000">
                  <a:srgbClr val="800080">
                    <a:gamma/>
                    <a:shade val="46275"/>
                    <a:invGamma/>
                    <a:alpha val="24001"/>
                  </a:srgbClr>
                </a:gs>
              </a:gsLst>
              <a:lin ang="0" scaled="1"/>
            </a:gradFill>
            <a:ln w="3175">
              <a:noFill/>
              <a:miter lim="800000"/>
              <a:headEnd/>
              <a:tailEnd/>
            </a:ln>
            <a:effectLst/>
          </p:spPr>
          <p:txBody>
            <a:bodyPr wrap="none" anchor="ctr"/>
            <a:lstStyle/>
            <a:p>
              <a:pPr>
                <a:spcBef>
                  <a:spcPct val="0"/>
                </a:spcBef>
                <a:buClrTx/>
              </a:pPr>
              <a:r>
                <a:rPr lang="en-US" sz="800" b="1" smtClean="0">
                  <a:solidFill>
                    <a:srgbClr val="FFFFFF"/>
                  </a:solidFill>
                  <a:latin typeface="Arial" charset="0"/>
                </a:rPr>
                <a:t>C1</a:t>
              </a:r>
            </a:p>
          </p:txBody>
        </p:sp>
        <p:sp>
          <p:nvSpPr>
            <p:cNvPr id="2414634" name="Rectangle 42"/>
            <p:cNvSpPr>
              <a:spLocks noChangeAspect="1" noChangeArrowheads="1"/>
            </p:cNvSpPr>
            <p:nvPr/>
          </p:nvSpPr>
          <p:spPr bwMode="auto">
            <a:xfrm>
              <a:off x="2278" y="1363"/>
              <a:ext cx="932" cy="136"/>
            </a:xfrm>
            <a:prstGeom prst="rect">
              <a:avLst/>
            </a:prstGeom>
            <a:gradFill rotWithShape="1">
              <a:gsLst>
                <a:gs pos="0">
                  <a:srgbClr val="800080">
                    <a:alpha val="97000"/>
                  </a:srgbClr>
                </a:gs>
                <a:gs pos="100000">
                  <a:srgbClr val="800080">
                    <a:gamma/>
                    <a:shade val="46275"/>
                    <a:invGamma/>
                    <a:alpha val="28999"/>
                  </a:srgbClr>
                </a:gs>
              </a:gsLst>
              <a:lin ang="0" scaled="1"/>
            </a:gradFill>
            <a:ln w="3175">
              <a:noFill/>
              <a:miter lim="800000"/>
              <a:headEnd/>
              <a:tailEnd/>
            </a:ln>
            <a:effectLst/>
          </p:spPr>
          <p:txBody>
            <a:bodyPr wrap="none" anchor="ctr"/>
            <a:lstStyle/>
            <a:p>
              <a:pPr>
                <a:spcBef>
                  <a:spcPct val="0"/>
                </a:spcBef>
                <a:buClrTx/>
              </a:pPr>
              <a:r>
                <a:rPr lang="en-US" sz="800" b="1" smtClean="0">
                  <a:solidFill>
                    <a:srgbClr val="FFFFFF"/>
                  </a:solidFill>
                  <a:latin typeface="Arial" charset="0"/>
                </a:rPr>
                <a:t>C2</a:t>
              </a:r>
            </a:p>
          </p:txBody>
        </p:sp>
        <p:sp>
          <p:nvSpPr>
            <p:cNvPr id="2414635" name="Rectangle 43"/>
            <p:cNvSpPr>
              <a:spLocks noChangeAspect="1" noChangeArrowheads="1"/>
            </p:cNvSpPr>
            <p:nvPr/>
          </p:nvSpPr>
          <p:spPr bwMode="auto">
            <a:xfrm>
              <a:off x="2784" y="1950"/>
              <a:ext cx="864" cy="143"/>
            </a:xfrm>
            <a:prstGeom prst="rect">
              <a:avLst/>
            </a:prstGeom>
            <a:gradFill rotWithShape="1">
              <a:gsLst>
                <a:gs pos="0">
                  <a:srgbClr val="800080">
                    <a:alpha val="89000"/>
                  </a:srgbClr>
                </a:gs>
                <a:gs pos="100000">
                  <a:srgbClr val="800080">
                    <a:gamma/>
                    <a:shade val="46275"/>
                    <a:invGamma/>
                    <a:alpha val="6000"/>
                  </a:srgbClr>
                </a:gs>
              </a:gsLst>
              <a:lin ang="0" scaled="1"/>
            </a:gradFill>
            <a:ln w="3175">
              <a:noFill/>
              <a:miter lim="800000"/>
              <a:headEnd/>
              <a:tailEnd/>
            </a:ln>
            <a:effectLst/>
          </p:spPr>
          <p:txBody>
            <a:bodyPr wrap="none" anchor="ctr"/>
            <a:lstStyle/>
            <a:p>
              <a:pPr>
                <a:spcBef>
                  <a:spcPct val="0"/>
                </a:spcBef>
                <a:buClrTx/>
              </a:pPr>
              <a:r>
                <a:rPr lang="en-US" sz="800" b="1" smtClean="0">
                  <a:solidFill>
                    <a:srgbClr val="FFFFFF"/>
                  </a:solidFill>
                  <a:latin typeface="Arial" charset="0"/>
                </a:rPr>
                <a:t>C3</a:t>
              </a:r>
            </a:p>
          </p:txBody>
        </p:sp>
        <p:sp>
          <p:nvSpPr>
            <p:cNvPr id="2414636" name="Text Box 44"/>
            <p:cNvSpPr txBox="1">
              <a:spLocks noChangeAspect="1" noChangeArrowheads="1"/>
            </p:cNvSpPr>
            <p:nvPr/>
          </p:nvSpPr>
          <p:spPr bwMode="auto">
            <a:xfrm>
              <a:off x="342" y="1167"/>
              <a:ext cx="276" cy="173"/>
            </a:xfrm>
            <a:prstGeom prst="rect">
              <a:avLst/>
            </a:prstGeom>
            <a:noFill/>
            <a:ln w="9525">
              <a:noFill/>
              <a:miter lim="800000"/>
              <a:headEnd/>
              <a:tailEnd/>
            </a:ln>
            <a:effectLst/>
          </p:spPr>
          <p:txBody>
            <a:bodyPr wrap="none">
              <a:spAutoFit/>
            </a:bodyPr>
            <a:lstStyle/>
            <a:p>
              <a:pPr algn="l">
                <a:spcBef>
                  <a:spcPct val="0"/>
                </a:spcBef>
                <a:buClrTx/>
              </a:pPr>
              <a:r>
                <a:rPr lang="en-US" sz="1200" b="1" smtClean="0">
                  <a:solidFill>
                    <a:srgbClr val="FFFF00"/>
                  </a:solidFill>
                  <a:latin typeface="Times New Roman" pitchFamily="84" charset="0"/>
                </a:rPr>
                <a:t>AM</a:t>
              </a:r>
            </a:p>
          </p:txBody>
        </p:sp>
        <p:sp>
          <p:nvSpPr>
            <p:cNvPr id="2414637" name="Text Box 45"/>
            <p:cNvSpPr txBox="1">
              <a:spLocks noChangeAspect="1" noChangeArrowheads="1"/>
            </p:cNvSpPr>
            <p:nvPr/>
          </p:nvSpPr>
          <p:spPr bwMode="auto">
            <a:xfrm>
              <a:off x="267" y="1618"/>
              <a:ext cx="468" cy="173"/>
            </a:xfrm>
            <a:prstGeom prst="rect">
              <a:avLst/>
            </a:prstGeom>
            <a:noFill/>
            <a:ln w="9525">
              <a:noFill/>
              <a:miter lim="800000"/>
              <a:headEnd/>
              <a:tailEnd/>
            </a:ln>
            <a:effectLst/>
          </p:spPr>
          <p:txBody>
            <a:bodyPr wrap="none">
              <a:spAutoFit/>
            </a:bodyPr>
            <a:lstStyle/>
            <a:p>
              <a:pPr algn="l">
                <a:spcBef>
                  <a:spcPct val="0"/>
                </a:spcBef>
                <a:buClrTx/>
              </a:pPr>
              <a:r>
                <a:rPr lang="en-US" sz="1200" b="1" smtClean="0">
                  <a:solidFill>
                    <a:srgbClr val="FFFF00"/>
                  </a:solidFill>
                  <a:latin typeface="Times New Roman" pitchFamily="84" charset="0"/>
                </a:rPr>
                <a:t>mid-AM</a:t>
              </a:r>
            </a:p>
          </p:txBody>
        </p:sp>
        <p:sp>
          <p:nvSpPr>
            <p:cNvPr id="2414638" name="Text Box 46"/>
            <p:cNvSpPr txBox="1">
              <a:spLocks noChangeAspect="1" noChangeArrowheads="1"/>
            </p:cNvSpPr>
            <p:nvPr/>
          </p:nvSpPr>
          <p:spPr bwMode="auto">
            <a:xfrm>
              <a:off x="342" y="2065"/>
              <a:ext cx="266" cy="172"/>
            </a:xfrm>
            <a:prstGeom prst="rect">
              <a:avLst/>
            </a:prstGeom>
            <a:noFill/>
            <a:ln w="9525">
              <a:noFill/>
              <a:miter lim="800000"/>
              <a:headEnd/>
              <a:tailEnd/>
            </a:ln>
            <a:effectLst/>
          </p:spPr>
          <p:txBody>
            <a:bodyPr wrap="none">
              <a:spAutoFit/>
            </a:bodyPr>
            <a:lstStyle/>
            <a:p>
              <a:pPr algn="l">
                <a:spcBef>
                  <a:spcPct val="0"/>
                </a:spcBef>
                <a:buClrTx/>
              </a:pPr>
              <a:r>
                <a:rPr lang="en-US" sz="1200" b="1" smtClean="0">
                  <a:solidFill>
                    <a:srgbClr val="FFFF00"/>
                  </a:solidFill>
                  <a:latin typeface="Times New Roman" pitchFamily="84" charset="0"/>
                </a:rPr>
                <a:t>PM</a:t>
              </a:r>
            </a:p>
          </p:txBody>
        </p:sp>
        <p:sp>
          <p:nvSpPr>
            <p:cNvPr id="2414639" name="Line 47"/>
            <p:cNvSpPr>
              <a:spLocks noChangeAspect="1" noChangeShapeType="1"/>
            </p:cNvSpPr>
            <p:nvPr/>
          </p:nvSpPr>
          <p:spPr bwMode="auto">
            <a:xfrm>
              <a:off x="1063" y="1094"/>
              <a:ext cx="0" cy="1307"/>
            </a:xfrm>
            <a:prstGeom prst="line">
              <a:avLst/>
            </a:prstGeom>
            <a:noFill/>
            <a:ln w="9525">
              <a:solidFill>
                <a:srgbClr val="0000FF"/>
              </a:solidFill>
              <a:prstDash val="dashDot"/>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40" name="Rectangle 48"/>
            <p:cNvSpPr>
              <a:spLocks noChangeAspect="1" noChangeArrowheads="1"/>
            </p:cNvSpPr>
            <p:nvPr/>
          </p:nvSpPr>
          <p:spPr bwMode="auto">
            <a:xfrm>
              <a:off x="772"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05</a:t>
              </a:r>
            </a:p>
          </p:txBody>
        </p:sp>
        <p:sp>
          <p:nvSpPr>
            <p:cNvPr id="2414641" name="Rectangle 49"/>
            <p:cNvSpPr>
              <a:spLocks noChangeAspect="1" noChangeArrowheads="1"/>
            </p:cNvSpPr>
            <p:nvPr/>
          </p:nvSpPr>
          <p:spPr bwMode="auto">
            <a:xfrm>
              <a:off x="904"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06</a:t>
              </a:r>
            </a:p>
          </p:txBody>
        </p:sp>
        <p:sp>
          <p:nvSpPr>
            <p:cNvPr id="2414642" name="Rectangle 50"/>
            <p:cNvSpPr>
              <a:spLocks noChangeAspect="1" noChangeArrowheads="1"/>
            </p:cNvSpPr>
            <p:nvPr/>
          </p:nvSpPr>
          <p:spPr bwMode="auto">
            <a:xfrm>
              <a:off x="1036"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07</a:t>
              </a:r>
            </a:p>
          </p:txBody>
        </p:sp>
        <p:sp>
          <p:nvSpPr>
            <p:cNvPr id="2414643" name="Rectangle 51"/>
            <p:cNvSpPr>
              <a:spLocks noChangeAspect="1" noChangeArrowheads="1"/>
            </p:cNvSpPr>
            <p:nvPr/>
          </p:nvSpPr>
          <p:spPr bwMode="auto">
            <a:xfrm>
              <a:off x="1169"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08</a:t>
              </a:r>
            </a:p>
          </p:txBody>
        </p:sp>
        <p:sp>
          <p:nvSpPr>
            <p:cNvPr id="2414644" name="Rectangle 52"/>
            <p:cNvSpPr>
              <a:spLocks noChangeAspect="1" noChangeArrowheads="1"/>
            </p:cNvSpPr>
            <p:nvPr/>
          </p:nvSpPr>
          <p:spPr bwMode="auto">
            <a:xfrm>
              <a:off x="1301" y="962"/>
              <a:ext cx="133" cy="13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09</a:t>
              </a:r>
            </a:p>
          </p:txBody>
        </p:sp>
        <p:sp>
          <p:nvSpPr>
            <p:cNvPr id="2414645" name="Rectangle 53"/>
            <p:cNvSpPr>
              <a:spLocks noChangeAspect="1" noChangeArrowheads="1"/>
            </p:cNvSpPr>
            <p:nvPr/>
          </p:nvSpPr>
          <p:spPr bwMode="auto">
            <a:xfrm>
              <a:off x="1562"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11</a:t>
              </a:r>
            </a:p>
          </p:txBody>
        </p:sp>
        <p:sp>
          <p:nvSpPr>
            <p:cNvPr id="2414646" name="Rectangle 54"/>
            <p:cNvSpPr>
              <a:spLocks noChangeAspect="1" noChangeArrowheads="1"/>
            </p:cNvSpPr>
            <p:nvPr/>
          </p:nvSpPr>
          <p:spPr bwMode="auto">
            <a:xfrm>
              <a:off x="1695" y="959"/>
              <a:ext cx="134"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12</a:t>
              </a:r>
            </a:p>
          </p:txBody>
        </p:sp>
        <p:sp>
          <p:nvSpPr>
            <p:cNvPr id="2414647" name="Rectangle 55"/>
            <p:cNvSpPr>
              <a:spLocks noChangeAspect="1" noChangeArrowheads="1"/>
            </p:cNvSpPr>
            <p:nvPr/>
          </p:nvSpPr>
          <p:spPr bwMode="auto">
            <a:xfrm>
              <a:off x="1829"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13</a:t>
              </a:r>
            </a:p>
          </p:txBody>
        </p:sp>
        <p:sp>
          <p:nvSpPr>
            <p:cNvPr id="2414648" name="Rectangle 56"/>
            <p:cNvSpPr>
              <a:spLocks noChangeAspect="1" noChangeArrowheads="1"/>
            </p:cNvSpPr>
            <p:nvPr/>
          </p:nvSpPr>
          <p:spPr bwMode="auto">
            <a:xfrm>
              <a:off x="1962"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14</a:t>
              </a:r>
            </a:p>
          </p:txBody>
        </p:sp>
        <p:sp>
          <p:nvSpPr>
            <p:cNvPr id="2414649" name="Rectangle 57"/>
            <p:cNvSpPr>
              <a:spLocks noChangeAspect="1" noChangeArrowheads="1"/>
            </p:cNvSpPr>
            <p:nvPr/>
          </p:nvSpPr>
          <p:spPr bwMode="auto">
            <a:xfrm>
              <a:off x="2094"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15</a:t>
              </a:r>
            </a:p>
          </p:txBody>
        </p:sp>
        <p:sp>
          <p:nvSpPr>
            <p:cNvPr id="2414650" name="Rectangle 58"/>
            <p:cNvSpPr>
              <a:spLocks noChangeAspect="1" noChangeArrowheads="1"/>
            </p:cNvSpPr>
            <p:nvPr/>
          </p:nvSpPr>
          <p:spPr bwMode="auto">
            <a:xfrm>
              <a:off x="2227"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16</a:t>
              </a:r>
            </a:p>
          </p:txBody>
        </p:sp>
        <p:sp>
          <p:nvSpPr>
            <p:cNvPr id="2414651" name="Rectangle 59"/>
            <p:cNvSpPr>
              <a:spLocks noChangeAspect="1" noChangeArrowheads="1"/>
            </p:cNvSpPr>
            <p:nvPr/>
          </p:nvSpPr>
          <p:spPr bwMode="auto">
            <a:xfrm>
              <a:off x="2359"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17</a:t>
              </a:r>
            </a:p>
          </p:txBody>
        </p:sp>
        <p:sp>
          <p:nvSpPr>
            <p:cNvPr id="2414652" name="Rectangle 60"/>
            <p:cNvSpPr>
              <a:spLocks noChangeAspect="1" noChangeArrowheads="1"/>
            </p:cNvSpPr>
            <p:nvPr/>
          </p:nvSpPr>
          <p:spPr bwMode="auto">
            <a:xfrm>
              <a:off x="2492"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18</a:t>
              </a:r>
            </a:p>
          </p:txBody>
        </p:sp>
        <p:sp>
          <p:nvSpPr>
            <p:cNvPr id="2414653" name="Rectangle 61"/>
            <p:cNvSpPr>
              <a:spLocks noChangeAspect="1" noChangeArrowheads="1"/>
            </p:cNvSpPr>
            <p:nvPr/>
          </p:nvSpPr>
          <p:spPr bwMode="auto">
            <a:xfrm>
              <a:off x="2624"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19</a:t>
              </a:r>
            </a:p>
          </p:txBody>
        </p:sp>
        <p:sp>
          <p:nvSpPr>
            <p:cNvPr id="2414654" name="Rectangle 62"/>
            <p:cNvSpPr>
              <a:spLocks noChangeAspect="1" noChangeArrowheads="1"/>
            </p:cNvSpPr>
            <p:nvPr/>
          </p:nvSpPr>
          <p:spPr bwMode="auto">
            <a:xfrm>
              <a:off x="2756"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20</a:t>
              </a:r>
            </a:p>
          </p:txBody>
        </p:sp>
        <p:sp>
          <p:nvSpPr>
            <p:cNvPr id="2414655" name="Rectangle 63"/>
            <p:cNvSpPr>
              <a:spLocks noChangeAspect="1" noChangeArrowheads="1"/>
            </p:cNvSpPr>
            <p:nvPr/>
          </p:nvSpPr>
          <p:spPr bwMode="auto">
            <a:xfrm>
              <a:off x="2889"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21</a:t>
              </a:r>
            </a:p>
          </p:txBody>
        </p:sp>
        <p:sp>
          <p:nvSpPr>
            <p:cNvPr id="2414656" name="Rectangle 64"/>
            <p:cNvSpPr>
              <a:spLocks noChangeAspect="1" noChangeArrowheads="1"/>
            </p:cNvSpPr>
            <p:nvPr/>
          </p:nvSpPr>
          <p:spPr bwMode="auto">
            <a:xfrm>
              <a:off x="3021"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22</a:t>
              </a:r>
            </a:p>
          </p:txBody>
        </p:sp>
        <p:sp>
          <p:nvSpPr>
            <p:cNvPr id="2414657" name="Rectangle 65"/>
            <p:cNvSpPr>
              <a:spLocks noChangeAspect="1" noChangeArrowheads="1"/>
            </p:cNvSpPr>
            <p:nvPr/>
          </p:nvSpPr>
          <p:spPr bwMode="auto">
            <a:xfrm>
              <a:off x="3154"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23</a:t>
              </a:r>
            </a:p>
          </p:txBody>
        </p:sp>
        <p:sp>
          <p:nvSpPr>
            <p:cNvPr id="2414658" name="Rectangle 66"/>
            <p:cNvSpPr>
              <a:spLocks noChangeAspect="1" noChangeArrowheads="1"/>
            </p:cNvSpPr>
            <p:nvPr/>
          </p:nvSpPr>
          <p:spPr bwMode="auto">
            <a:xfrm>
              <a:off x="3286"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24</a:t>
              </a:r>
            </a:p>
          </p:txBody>
        </p:sp>
        <p:sp>
          <p:nvSpPr>
            <p:cNvPr id="2414659" name="Rectangle 67"/>
            <p:cNvSpPr>
              <a:spLocks noChangeAspect="1" noChangeArrowheads="1"/>
            </p:cNvSpPr>
            <p:nvPr/>
          </p:nvSpPr>
          <p:spPr bwMode="auto">
            <a:xfrm>
              <a:off x="3417"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25</a:t>
              </a:r>
            </a:p>
          </p:txBody>
        </p:sp>
        <p:sp>
          <p:nvSpPr>
            <p:cNvPr id="2414660" name="Rectangle 68"/>
            <p:cNvSpPr>
              <a:spLocks noChangeAspect="1" noChangeArrowheads="1"/>
            </p:cNvSpPr>
            <p:nvPr/>
          </p:nvSpPr>
          <p:spPr bwMode="auto">
            <a:xfrm>
              <a:off x="1434" y="959"/>
              <a:ext cx="131"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10</a:t>
              </a:r>
            </a:p>
          </p:txBody>
        </p:sp>
        <p:sp>
          <p:nvSpPr>
            <p:cNvPr id="2414661" name="Rectangle 69"/>
            <p:cNvSpPr>
              <a:spLocks noChangeAspect="1" noChangeArrowheads="1"/>
            </p:cNvSpPr>
            <p:nvPr/>
          </p:nvSpPr>
          <p:spPr bwMode="auto">
            <a:xfrm>
              <a:off x="772" y="2223"/>
              <a:ext cx="560" cy="136"/>
            </a:xfrm>
            <a:prstGeom prst="rect">
              <a:avLst/>
            </a:prstGeom>
            <a:solidFill>
              <a:srgbClr val="FFFF00"/>
            </a:solidFill>
            <a:ln w="3175">
              <a:solidFill>
                <a:schemeClr val="tx1"/>
              </a:solidFill>
              <a:miter lim="800000"/>
              <a:headEnd/>
              <a:tailEnd/>
            </a:ln>
            <a:effectLst/>
          </p:spPr>
          <p:txBody>
            <a:bodyPr wrap="none" anchor="ctr"/>
            <a:lstStyle/>
            <a:p>
              <a:pPr>
                <a:spcBef>
                  <a:spcPct val="0"/>
                </a:spcBef>
                <a:buClrTx/>
              </a:pPr>
              <a:r>
                <a:rPr lang="en-US" sz="800" b="1" smtClean="0">
                  <a:solidFill>
                    <a:srgbClr val="000000"/>
                  </a:solidFill>
                  <a:latin typeface="Arial" charset="0"/>
                </a:rPr>
                <a:t>AQUA</a:t>
              </a:r>
            </a:p>
          </p:txBody>
        </p:sp>
        <p:sp>
          <p:nvSpPr>
            <p:cNvPr id="2414662" name="Rectangle 70"/>
            <p:cNvSpPr>
              <a:spLocks noChangeAspect="1" noChangeArrowheads="1"/>
            </p:cNvSpPr>
            <p:nvPr/>
          </p:nvSpPr>
          <p:spPr bwMode="auto">
            <a:xfrm>
              <a:off x="2762" y="1735"/>
              <a:ext cx="664" cy="136"/>
            </a:xfrm>
            <a:prstGeom prst="rect">
              <a:avLst/>
            </a:prstGeom>
            <a:solidFill>
              <a:srgbClr val="FF9900"/>
            </a:solidFill>
            <a:ln w="3175">
              <a:solidFill>
                <a:schemeClr val="tx1"/>
              </a:solidFill>
              <a:prstDash val="dash"/>
              <a:miter lim="800000"/>
              <a:headEnd/>
              <a:tailEnd/>
            </a:ln>
            <a:effectLst/>
          </p:spPr>
          <p:txBody>
            <a:bodyPr wrap="none" anchor="ctr"/>
            <a:lstStyle/>
            <a:p>
              <a:pPr>
                <a:spcBef>
                  <a:spcPct val="0"/>
                </a:spcBef>
                <a:buClrTx/>
              </a:pPr>
              <a:r>
                <a:rPr lang="en-US" sz="800" b="1" smtClean="0">
                  <a:solidFill>
                    <a:srgbClr val="000000"/>
                  </a:solidFill>
                  <a:latin typeface="Arial" charset="0"/>
                </a:rPr>
                <a:t>Post-EPS</a:t>
              </a:r>
            </a:p>
          </p:txBody>
        </p:sp>
        <p:sp>
          <p:nvSpPr>
            <p:cNvPr id="2414663" name="AutoShape 71"/>
            <p:cNvSpPr>
              <a:spLocks noChangeAspect="1" noChangeArrowheads="1"/>
            </p:cNvSpPr>
            <p:nvPr/>
          </p:nvSpPr>
          <p:spPr bwMode="gray">
            <a:xfrm>
              <a:off x="2063" y="1180"/>
              <a:ext cx="52" cy="145"/>
            </a:xfrm>
            <a:prstGeom prst="triangle">
              <a:avLst>
                <a:gd name="adj" fmla="val 50745"/>
              </a:avLst>
            </a:prstGeom>
            <a:solidFill>
              <a:schemeClr val="bg1"/>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664" name="AutoShape 72"/>
            <p:cNvSpPr>
              <a:spLocks noChangeAspect="1" noChangeArrowheads="1"/>
            </p:cNvSpPr>
            <p:nvPr/>
          </p:nvSpPr>
          <p:spPr bwMode="gray">
            <a:xfrm>
              <a:off x="2256" y="1334"/>
              <a:ext cx="53" cy="144"/>
            </a:xfrm>
            <a:prstGeom prst="triangle">
              <a:avLst>
                <a:gd name="adj" fmla="val 50745"/>
              </a:avLst>
            </a:prstGeom>
            <a:solidFill>
              <a:srgbClr val="00FF00"/>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665" name="AutoShape 73"/>
            <p:cNvSpPr>
              <a:spLocks noChangeAspect="1" noChangeArrowheads="1"/>
            </p:cNvSpPr>
            <p:nvPr/>
          </p:nvSpPr>
          <p:spPr bwMode="gray">
            <a:xfrm>
              <a:off x="1316" y="2075"/>
              <a:ext cx="51" cy="145"/>
            </a:xfrm>
            <a:prstGeom prst="triangle">
              <a:avLst>
                <a:gd name="adj" fmla="val 50745"/>
              </a:avLst>
            </a:prstGeom>
            <a:solidFill>
              <a:schemeClr val="bg1"/>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666" name="AutoShape 74"/>
            <p:cNvSpPr>
              <a:spLocks noChangeAspect="1" noChangeArrowheads="1"/>
            </p:cNvSpPr>
            <p:nvPr/>
          </p:nvSpPr>
          <p:spPr bwMode="gray">
            <a:xfrm>
              <a:off x="1392" y="2213"/>
              <a:ext cx="52" cy="143"/>
            </a:xfrm>
            <a:prstGeom prst="triangle">
              <a:avLst>
                <a:gd name="adj" fmla="val 50745"/>
              </a:avLst>
            </a:prstGeom>
            <a:solidFill>
              <a:srgbClr val="00FF00"/>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667" name="AutoShape 75"/>
            <p:cNvSpPr>
              <a:spLocks noChangeAspect="1" noChangeArrowheads="1"/>
            </p:cNvSpPr>
            <p:nvPr/>
          </p:nvSpPr>
          <p:spPr bwMode="gray">
            <a:xfrm>
              <a:off x="1831" y="2075"/>
              <a:ext cx="52" cy="145"/>
            </a:xfrm>
            <a:prstGeom prst="triangle">
              <a:avLst>
                <a:gd name="adj" fmla="val 50745"/>
              </a:avLst>
            </a:prstGeom>
            <a:solidFill>
              <a:srgbClr val="00FF00"/>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668" name="AutoShape 76"/>
            <p:cNvSpPr>
              <a:spLocks noChangeAspect="1" noChangeArrowheads="1"/>
            </p:cNvSpPr>
            <p:nvPr/>
          </p:nvSpPr>
          <p:spPr bwMode="gray">
            <a:xfrm>
              <a:off x="2508" y="1937"/>
              <a:ext cx="51" cy="146"/>
            </a:xfrm>
            <a:prstGeom prst="triangle">
              <a:avLst>
                <a:gd name="adj" fmla="val 50745"/>
              </a:avLst>
            </a:prstGeom>
            <a:solidFill>
              <a:srgbClr val="00FF00"/>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669" name="AutoShape 77"/>
            <p:cNvSpPr>
              <a:spLocks noChangeAspect="1" noChangeArrowheads="1"/>
            </p:cNvSpPr>
            <p:nvPr/>
          </p:nvSpPr>
          <p:spPr bwMode="gray">
            <a:xfrm>
              <a:off x="2846" y="1194"/>
              <a:ext cx="52" cy="145"/>
            </a:xfrm>
            <a:prstGeom prst="triangle">
              <a:avLst>
                <a:gd name="adj" fmla="val 50745"/>
              </a:avLst>
            </a:prstGeom>
            <a:solidFill>
              <a:srgbClr val="00FF00"/>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670" name="Text Box 78"/>
            <p:cNvSpPr txBox="1">
              <a:spLocks noChangeArrowheads="1"/>
            </p:cNvSpPr>
            <p:nvPr/>
          </p:nvSpPr>
          <p:spPr bwMode="auto">
            <a:xfrm>
              <a:off x="2715" y="768"/>
              <a:ext cx="817" cy="154"/>
            </a:xfrm>
            <a:prstGeom prst="rect">
              <a:avLst/>
            </a:prstGeom>
            <a:noFill/>
            <a:ln w="9525">
              <a:noFill/>
              <a:miter lim="800000"/>
              <a:headEnd/>
              <a:tailEnd/>
            </a:ln>
            <a:effectLst/>
          </p:spPr>
          <p:txBody>
            <a:bodyPr wrap="none">
              <a:spAutoFit/>
            </a:bodyPr>
            <a:lstStyle/>
            <a:p>
              <a:pPr algn="l">
                <a:spcBef>
                  <a:spcPct val="0"/>
                </a:spcBef>
                <a:buClrTx/>
              </a:pPr>
              <a:r>
                <a:rPr lang="en-US" sz="1000" b="1" smtClean="0">
                  <a:solidFill>
                    <a:srgbClr val="FFFFFF"/>
                  </a:solidFill>
                  <a:latin typeface="Times New Roman" pitchFamily="84" charset="0"/>
                </a:rPr>
                <a:t>CALENDAR YEAR</a:t>
              </a:r>
            </a:p>
          </p:txBody>
        </p:sp>
        <p:sp>
          <p:nvSpPr>
            <p:cNvPr id="2414671" name="Line 79"/>
            <p:cNvSpPr>
              <a:spLocks noChangeShapeType="1"/>
            </p:cNvSpPr>
            <p:nvPr/>
          </p:nvSpPr>
          <p:spPr bwMode="auto">
            <a:xfrm flipH="1">
              <a:off x="1848" y="1355"/>
              <a:ext cx="223" cy="354"/>
            </a:xfrm>
            <a:prstGeom prst="line">
              <a:avLst/>
            </a:prstGeom>
            <a:noFill/>
            <a:ln w="9525">
              <a:solidFill>
                <a:schemeClr val="tx1"/>
              </a:solidFill>
              <a:round/>
              <a:headEnd type="triangle" w="med" len="me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72" name="Rectangle 80"/>
            <p:cNvSpPr>
              <a:spLocks noChangeAspect="1" noChangeArrowheads="1"/>
            </p:cNvSpPr>
            <p:nvPr/>
          </p:nvSpPr>
          <p:spPr bwMode="auto">
            <a:xfrm>
              <a:off x="3554"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26</a:t>
              </a:r>
            </a:p>
          </p:txBody>
        </p:sp>
        <p:sp>
          <p:nvSpPr>
            <p:cNvPr id="2414673" name="Rectangle 81"/>
            <p:cNvSpPr>
              <a:spLocks noChangeAspect="1" noChangeArrowheads="1"/>
            </p:cNvSpPr>
            <p:nvPr/>
          </p:nvSpPr>
          <p:spPr bwMode="auto">
            <a:xfrm>
              <a:off x="3687" y="959"/>
              <a:ext cx="131"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27</a:t>
              </a:r>
            </a:p>
          </p:txBody>
        </p:sp>
        <p:sp>
          <p:nvSpPr>
            <p:cNvPr id="2414674" name="Rectangle 82"/>
            <p:cNvSpPr>
              <a:spLocks noChangeAspect="1" noChangeArrowheads="1"/>
            </p:cNvSpPr>
            <p:nvPr/>
          </p:nvSpPr>
          <p:spPr bwMode="auto">
            <a:xfrm>
              <a:off x="3818"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28</a:t>
              </a:r>
            </a:p>
          </p:txBody>
        </p:sp>
        <p:sp>
          <p:nvSpPr>
            <p:cNvPr id="2414675" name="Rectangle 83"/>
            <p:cNvSpPr>
              <a:spLocks noChangeAspect="1" noChangeArrowheads="1"/>
            </p:cNvSpPr>
            <p:nvPr/>
          </p:nvSpPr>
          <p:spPr bwMode="auto">
            <a:xfrm>
              <a:off x="3951"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29</a:t>
              </a:r>
            </a:p>
          </p:txBody>
        </p:sp>
        <p:sp>
          <p:nvSpPr>
            <p:cNvPr id="2414676" name="Rectangle 84"/>
            <p:cNvSpPr>
              <a:spLocks noChangeAspect="1" noChangeArrowheads="1"/>
            </p:cNvSpPr>
            <p:nvPr/>
          </p:nvSpPr>
          <p:spPr bwMode="auto">
            <a:xfrm>
              <a:off x="4083" y="962"/>
              <a:ext cx="133" cy="13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30</a:t>
              </a:r>
            </a:p>
          </p:txBody>
        </p:sp>
        <p:sp>
          <p:nvSpPr>
            <p:cNvPr id="2414677" name="Rectangle 85"/>
            <p:cNvSpPr>
              <a:spLocks noChangeAspect="1" noChangeArrowheads="1"/>
            </p:cNvSpPr>
            <p:nvPr/>
          </p:nvSpPr>
          <p:spPr bwMode="auto">
            <a:xfrm>
              <a:off x="4344" y="959"/>
              <a:ext cx="134"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32</a:t>
              </a:r>
            </a:p>
          </p:txBody>
        </p:sp>
        <p:sp>
          <p:nvSpPr>
            <p:cNvPr id="2414678" name="Rectangle 86"/>
            <p:cNvSpPr>
              <a:spLocks noChangeAspect="1" noChangeArrowheads="1"/>
            </p:cNvSpPr>
            <p:nvPr/>
          </p:nvSpPr>
          <p:spPr bwMode="auto">
            <a:xfrm>
              <a:off x="4478" y="959"/>
              <a:ext cx="134"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33</a:t>
              </a:r>
            </a:p>
          </p:txBody>
        </p:sp>
        <p:sp>
          <p:nvSpPr>
            <p:cNvPr id="2414679" name="Rectangle 87"/>
            <p:cNvSpPr>
              <a:spLocks noChangeAspect="1" noChangeArrowheads="1"/>
            </p:cNvSpPr>
            <p:nvPr/>
          </p:nvSpPr>
          <p:spPr bwMode="auto">
            <a:xfrm>
              <a:off x="4612"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34</a:t>
              </a:r>
            </a:p>
          </p:txBody>
        </p:sp>
        <p:sp>
          <p:nvSpPr>
            <p:cNvPr id="2414680" name="Rectangle 88"/>
            <p:cNvSpPr>
              <a:spLocks noChangeAspect="1" noChangeArrowheads="1"/>
            </p:cNvSpPr>
            <p:nvPr/>
          </p:nvSpPr>
          <p:spPr bwMode="auto">
            <a:xfrm>
              <a:off x="4745" y="959"/>
              <a:ext cx="131"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35</a:t>
              </a:r>
            </a:p>
          </p:txBody>
        </p:sp>
        <p:sp>
          <p:nvSpPr>
            <p:cNvPr id="2414681" name="Rectangle 89"/>
            <p:cNvSpPr>
              <a:spLocks noChangeAspect="1" noChangeArrowheads="1"/>
            </p:cNvSpPr>
            <p:nvPr/>
          </p:nvSpPr>
          <p:spPr bwMode="auto">
            <a:xfrm>
              <a:off x="4876"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36</a:t>
              </a:r>
            </a:p>
          </p:txBody>
        </p:sp>
        <p:sp>
          <p:nvSpPr>
            <p:cNvPr id="2414682" name="Rectangle 90"/>
            <p:cNvSpPr>
              <a:spLocks noChangeAspect="1" noChangeArrowheads="1"/>
            </p:cNvSpPr>
            <p:nvPr/>
          </p:nvSpPr>
          <p:spPr bwMode="auto">
            <a:xfrm>
              <a:off x="5009"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37</a:t>
              </a:r>
            </a:p>
          </p:txBody>
        </p:sp>
        <p:sp>
          <p:nvSpPr>
            <p:cNvPr id="2414683" name="Rectangle 91"/>
            <p:cNvSpPr>
              <a:spLocks noChangeAspect="1" noChangeArrowheads="1"/>
            </p:cNvSpPr>
            <p:nvPr/>
          </p:nvSpPr>
          <p:spPr bwMode="auto">
            <a:xfrm>
              <a:off x="5141"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38</a:t>
              </a:r>
            </a:p>
          </p:txBody>
        </p:sp>
        <p:sp>
          <p:nvSpPr>
            <p:cNvPr id="2414684" name="Rectangle 92"/>
            <p:cNvSpPr>
              <a:spLocks noChangeAspect="1" noChangeArrowheads="1"/>
            </p:cNvSpPr>
            <p:nvPr/>
          </p:nvSpPr>
          <p:spPr bwMode="auto">
            <a:xfrm>
              <a:off x="5274" y="959"/>
              <a:ext cx="132"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39</a:t>
              </a:r>
            </a:p>
          </p:txBody>
        </p:sp>
        <p:sp>
          <p:nvSpPr>
            <p:cNvPr id="2414685" name="Rectangle 93"/>
            <p:cNvSpPr>
              <a:spLocks noChangeAspect="1" noChangeArrowheads="1"/>
            </p:cNvSpPr>
            <p:nvPr/>
          </p:nvSpPr>
          <p:spPr bwMode="auto">
            <a:xfrm>
              <a:off x="5406" y="959"/>
              <a:ext cx="133"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40</a:t>
              </a:r>
            </a:p>
          </p:txBody>
        </p:sp>
        <p:sp>
          <p:nvSpPr>
            <p:cNvPr id="2414686" name="Rectangle 94"/>
            <p:cNvSpPr>
              <a:spLocks noChangeAspect="1" noChangeArrowheads="1"/>
            </p:cNvSpPr>
            <p:nvPr/>
          </p:nvSpPr>
          <p:spPr bwMode="auto">
            <a:xfrm>
              <a:off x="4216" y="959"/>
              <a:ext cx="131" cy="135"/>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31</a:t>
              </a:r>
            </a:p>
          </p:txBody>
        </p:sp>
        <p:sp>
          <p:nvSpPr>
            <p:cNvPr id="2414687" name="Line 95"/>
            <p:cNvSpPr>
              <a:spLocks noChangeAspect="1" noChangeShapeType="1"/>
            </p:cNvSpPr>
            <p:nvPr/>
          </p:nvSpPr>
          <p:spPr bwMode="auto">
            <a:xfrm>
              <a:off x="3691" y="1098"/>
              <a:ext cx="0" cy="134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88" name="Line 96"/>
            <p:cNvSpPr>
              <a:spLocks noChangeAspect="1" noChangeShapeType="1"/>
            </p:cNvSpPr>
            <p:nvPr/>
          </p:nvSpPr>
          <p:spPr bwMode="auto">
            <a:xfrm>
              <a:off x="3815" y="1102"/>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89" name="Line 97"/>
            <p:cNvSpPr>
              <a:spLocks noChangeAspect="1" noChangeShapeType="1"/>
            </p:cNvSpPr>
            <p:nvPr/>
          </p:nvSpPr>
          <p:spPr bwMode="auto">
            <a:xfrm>
              <a:off x="3952"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0" name="Line 98"/>
            <p:cNvSpPr>
              <a:spLocks noChangeAspect="1" noChangeShapeType="1"/>
            </p:cNvSpPr>
            <p:nvPr/>
          </p:nvSpPr>
          <p:spPr bwMode="auto">
            <a:xfrm>
              <a:off x="4081" y="1096"/>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1" name="Line 99"/>
            <p:cNvSpPr>
              <a:spLocks noChangeAspect="1" noChangeShapeType="1"/>
            </p:cNvSpPr>
            <p:nvPr/>
          </p:nvSpPr>
          <p:spPr bwMode="auto">
            <a:xfrm>
              <a:off x="4883"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2" name="Line 100"/>
            <p:cNvSpPr>
              <a:spLocks noChangeAspect="1" noChangeShapeType="1"/>
            </p:cNvSpPr>
            <p:nvPr/>
          </p:nvSpPr>
          <p:spPr bwMode="auto">
            <a:xfrm>
              <a:off x="4210"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3" name="Line 101"/>
            <p:cNvSpPr>
              <a:spLocks noChangeAspect="1" noChangeShapeType="1"/>
            </p:cNvSpPr>
            <p:nvPr/>
          </p:nvSpPr>
          <p:spPr bwMode="auto">
            <a:xfrm>
              <a:off x="5020"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4" name="Line 102"/>
            <p:cNvSpPr>
              <a:spLocks noChangeAspect="1" noChangeShapeType="1"/>
            </p:cNvSpPr>
            <p:nvPr/>
          </p:nvSpPr>
          <p:spPr bwMode="auto">
            <a:xfrm>
              <a:off x="4334"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5" name="Line 103"/>
            <p:cNvSpPr>
              <a:spLocks noChangeAspect="1" noChangeShapeType="1"/>
            </p:cNvSpPr>
            <p:nvPr/>
          </p:nvSpPr>
          <p:spPr bwMode="auto">
            <a:xfrm>
              <a:off x="4467"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6" name="Line 104"/>
            <p:cNvSpPr>
              <a:spLocks noChangeAspect="1" noChangeShapeType="1"/>
            </p:cNvSpPr>
            <p:nvPr/>
          </p:nvSpPr>
          <p:spPr bwMode="auto">
            <a:xfrm>
              <a:off x="4604"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7" name="Line 105"/>
            <p:cNvSpPr>
              <a:spLocks noChangeAspect="1" noChangeShapeType="1"/>
            </p:cNvSpPr>
            <p:nvPr/>
          </p:nvSpPr>
          <p:spPr bwMode="auto">
            <a:xfrm>
              <a:off x="4750"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8" name="Line 106"/>
            <p:cNvSpPr>
              <a:spLocks noChangeAspect="1" noChangeShapeType="1"/>
            </p:cNvSpPr>
            <p:nvPr/>
          </p:nvSpPr>
          <p:spPr bwMode="auto">
            <a:xfrm>
              <a:off x="5148"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699" name="Line 107"/>
            <p:cNvSpPr>
              <a:spLocks noChangeAspect="1" noChangeShapeType="1"/>
            </p:cNvSpPr>
            <p:nvPr/>
          </p:nvSpPr>
          <p:spPr bwMode="auto">
            <a:xfrm>
              <a:off x="5277"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00" name="Line 108"/>
            <p:cNvSpPr>
              <a:spLocks noChangeAspect="1" noChangeShapeType="1"/>
            </p:cNvSpPr>
            <p:nvPr/>
          </p:nvSpPr>
          <p:spPr bwMode="auto">
            <a:xfrm>
              <a:off x="5406" y="1091"/>
              <a:ext cx="0" cy="1346"/>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01" name="Rectangle 109"/>
            <p:cNvSpPr>
              <a:spLocks noChangeAspect="1" noChangeArrowheads="1"/>
            </p:cNvSpPr>
            <p:nvPr/>
          </p:nvSpPr>
          <p:spPr bwMode="auto">
            <a:xfrm>
              <a:off x="3134" y="1199"/>
              <a:ext cx="864" cy="143"/>
            </a:xfrm>
            <a:prstGeom prst="rect">
              <a:avLst/>
            </a:prstGeom>
            <a:gradFill rotWithShape="1">
              <a:gsLst>
                <a:gs pos="0">
                  <a:srgbClr val="800080">
                    <a:alpha val="89000"/>
                  </a:srgbClr>
                </a:gs>
                <a:gs pos="100000">
                  <a:srgbClr val="800080">
                    <a:gamma/>
                    <a:shade val="46275"/>
                    <a:invGamma/>
                    <a:alpha val="6000"/>
                  </a:srgbClr>
                </a:gs>
              </a:gsLst>
              <a:lin ang="0" scaled="1"/>
            </a:gradFill>
            <a:ln w="3175">
              <a:noFill/>
              <a:miter lim="800000"/>
              <a:headEnd/>
              <a:tailEnd/>
            </a:ln>
            <a:effectLst/>
          </p:spPr>
          <p:txBody>
            <a:bodyPr wrap="none" anchor="ctr"/>
            <a:lstStyle/>
            <a:p>
              <a:pPr>
                <a:spcBef>
                  <a:spcPct val="0"/>
                </a:spcBef>
                <a:buClrTx/>
              </a:pPr>
              <a:r>
                <a:rPr lang="en-US" sz="800" b="1" smtClean="0">
                  <a:solidFill>
                    <a:srgbClr val="FFFFFF"/>
                  </a:solidFill>
                  <a:latin typeface="Arial" charset="0"/>
                </a:rPr>
                <a:t>C4</a:t>
              </a:r>
            </a:p>
          </p:txBody>
        </p:sp>
        <p:sp>
          <p:nvSpPr>
            <p:cNvPr id="2414702" name="Rectangle 110"/>
            <p:cNvSpPr>
              <a:spLocks noChangeAspect="1" noChangeArrowheads="1"/>
            </p:cNvSpPr>
            <p:nvPr/>
          </p:nvSpPr>
          <p:spPr bwMode="auto">
            <a:xfrm>
              <a:off x="3709" y="2077"/>
              <a:ext cx="941" cy="157"/>
            </a:xfrm>
            <a:prstGeom prst="rect">
              <a:avLst/>
            </a:prstGeom>
            <a:gradFill rotWithShape="1">
              <a:gsLst>
                <a:gs pos="0">
                  <a:srgbClr val="008000">
                    <a:alpha val="89000"/>
                  </a:srgbClr>
                </a:gs>
                <a:gs pos="100000">
                  <a:srgbClr val="008000">
                    <a:gamma/>
                    <a:shade val="46275"/>
                    <a:invGamma/>
                  </a:srgbClr>
                </a:gs>
              </a:gsLst>
              <a:lin ang="0" scaled="1"/>
            </a:gradFill>
            <a:ln w="3175">
              <a:noFill/>
              <a:miter lim="800000"/>
              <a:headEnd/>
              <a:tailEnd/>
            </a:ln>
            <a:effectLst/>
          </p:spPr>
          <p:txBody>
            <a:bodyPr wrap="none" anchor="ctr"/>
            <a:lstStyle/>
            <a:p>
              <a:pPr>
                <a:spcBef>
                  <a:spcPct val="0"/>
                </a:spcBef>
                <a:buClrTx/>
              </a:pPr>
              <a:r>
                <a:rPr lang="en-US" sz="800" b="1" smtClean="0">
                  <a:solidFill>
                    <a:srgbClr val="FFFFFF"/>
                  </a:solidFill>
                  <a:latin typeface="Arial" charset="0"/>
                </a:rPr>
                <a:t>NexGen 1</a:t>
              </a:r>
            </a:p>
          </p:txBody>
        </p:sp>
        <p:sp>
          <p:nvSpPr>
            <p:cNvPr id="2414703" name="Rectangle 111"/>
            <p:cNvSpPr>
              <a:spLocks noChangeAspect="1" noChangeArrowheads="1"/>
            </p:cNvSpPr>
            <p:nvPr/>
          </p:nvSpPr>
          <p:spPr bwMode="auto">
            <a:xfrm>
              <a:off x="3971" y="1340"/>
              <a:ext cx="928" cy="154"/>
            </a:xfrm>
            <a:prstGeom prst="rect">
              <a:avLst/>
            </a:prstGeom>
            <a:gradFill rotWithShape="1">
              <a:gsLst>
                <a:gs pos="0">
                  <a:srgbClr val="008000">
                    <a:alpha val="89000"/>
                  </a:srgbClr>
                </a:gs>
                <a:gs pos="100000">
                  <a:srgbClr val="008000">
                    <a:gamma/>
                    <a:shade val="46275"/>
                    <a:invGamma/>
                  </a:srgbClr>
                </a:gs>
              </a:gsLst>
              <a:lin ang="0" scaled="1"/>
            </a:gradFill>
            <a:ln w="3175">
              <a:noFill/>
              <a:miter lim="800000"/>
              <a:headEnd/>
              <a:tailEnd/>
            </a:ln>
            <a:effectLst/>
          </p:spPr>
          <p:txBody>
            <a:bodyPr wrap="none" anchor="ctr"/>
            <a:lstStyle/>
            <a:p>
              <a:pPr>
                <a:spcBef>
                  <a:spcPct val="0"/>
                </a:spcBef>
                <a:buClrTx/>
              </a:pPr>
              <a:r>
                <a:rPr lang="en-US" sz="800" b="1" smtClean="0">
                  <a:solidFill>
                    <a:srgbClr val="FFFFFF"/>
                  </a:solidFill>
                  <a:latin typeface="Arial" charset="0"/>
                </a:rPr>
                <a:t>NexGen 2</a:t>
              </a:r>
            </a:p>
          </p:txBody>
        </p:sp>
      </p:grpSp>
      <p:sp>
        <p:nvSpPr>
          <p:cNvPr id="2414704" name="Rectangle 112"/>
          <p:cNvSpPr>
            <a:spLocks noChangeAspect="1" noChangeArrowheads="1"/>
          </p:cNvSpPr>
          <p:nvPr/>
        </p:nvSpPr>
        <p:spPr bwMode="auto">
          <a:xfrm>
            <a:off x="5661025" y="4475163"/>
            <a:ext cx="3144838" cy="2147887"/>
          </a:xfrm>
          <a:prstGeom prst="rect">
            <a:avLst/>
          </a:prstGeom>
          <a:solidFill>
            <a:srgbClr val="EAEAEA"/>
          </a:solidFill>
          <a:ln w="3175">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705" name="Rectangle 113"/>
          <p:cNvSpPr>
            <a:spLocks noChangeAspect="1" noChangeArrowheads="1"/>
          </p:cNvSpPr>
          <p:nvPr/>
        </p:nvSpPr>
        <p:spPr bwMode="auto">
          <a:xfrm>
            <a:off x="1225550" y="4479925"/>
            <a:ext cx="4435475" cy="2147888"/>
          </a:xfrm>
          <a:prstGeom prst="rect">
            <a:avLst/>
          </a:prstGeom>
          <a:solidFill>
            <a:srgbClr val="EAEAEA"/>
          </a:solidFill>
          <a:ln w="3175">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706" name="Line 114"/>
          <p:cNvSpPr>
            <a:spLocks noChangeAspect="1" noChangeShapeType="1"/>
          </p:cNvSpPr>
          <p:nvPr/>
        </p:nvSpPr>
        <p:spPr bwMode="auto">
          <a:xfrm>
            <a:off x="1225550" y="4273550"/>
            <a:ext cx="0" cy="2347913"/>
          </a:xfrm>
          <a:prstGeom prst="line">
            <a:avLst/>
          </a:prstGeom>
          <a:noFill/>
          <a:ln w="9525">
            <a:solidFill>
              <a:srgbClr val="FF33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07" name="Line 115"/>
          <p:cNvSpPr>
            <a:spLocks noChangeAspect="1" noChangeShapeType="1"/>
          </p:cNvSpPr>
          <p:nvPr/>
        </p:nvSpPr>
        <p:spPr bwMode="auto">
          <a:xfrm>
            <a:off x="1435100"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08" name="Line 116"/>
          <p:cNvSpPr>
            <a:spLocks noChangeAspect="1" noChangeShapeType="1"/>
          </p:cNvSpPr>
          <p:nvPr/>
        </p:nvSpPr>
        <p:spPr bwMode="auto">
          <a:xfrm>
            <a:off x="1644650"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09" name="Line 117"/>
          <p:cNvSpPr>
            <a:spLocks noChangeAspect="1" noChangeShapeType="1"/>
          </p:cNvSpPr>
          <p:nvPr/>
        </p:nvSpPr>
        <p:spPr bwMode="auto">
          <a:xfrm>
            <a:off x="1857375"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0" name="Line 118"/>
          <p:cNvSpPr>
            <a:spLocks noChangeAspect="1" noChangeShapeType="1"/>
          </p:cNvSpPr>
          <p:nvPr/>
        </p:nvSpPr>
        <p:spPr bwMode="auto">
          <a:xfrm>
            <a:off x="2070100"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1" name="Line 119"/>
          <p:cNvSpPr>
            <a:spLocks noChangeAspect="1" noChangeShapeType="1"/>
          </p:cNvSpPr>
          <p:nvPr/>
        </p:nvSpPr>
        <p:spPr bwMode="auto">
          <a:xfrm>
            <a:off x="2279650" y="4486275"/>
            <a:ext cx="0" cy="2135188"/>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2" name="Line 120"/>
          <p:cNvSpPr>
            <a:spLocks noChangeAspect="1" noChangeShapeType="1"/>
          </p:cNvSpPr>
          <p:nvPr/>
        </p:nvSpPr>
        <p:spPr bwMode="auto">
          <a:xfrm>
            <a:off x="2490788"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3" name="Line 121"/>
          <p:cNvSpPr>
            <a:spLocks noChangeAspect="1" noChangeShapeType="1"/>
          </p:cNvSpPr>
          <p:nvPr/>
        </p:nvSpPr>
        <p:spPr bwMode="auto">
          <a:xfrm>
            <a:off x="2913063"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4" name="Line 122"/>
          <p:cNvSpPr>
            <a:spLocks noChangeAspect="1" noChangeShapeType="1"/>
          </p:cNvSpPr>
          <p:nvPr/>
        </p:nvSpPr>
        <p:spPr bwMode="auto">
          <a:xfrm>
            <a:off x="3122613"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5" name="Line 123"/>
          <p:cNvSpPr>
            <a:spLocks noChangeAspect="1" noChangeShapeType="1"/>
          </p:cNvSpPr>
          <p:nvPr/>
        </p:nvSpPr>
        <p:spPr bwMode="auto">
          <a:xfrm>
            <a:off x="3336925" y="4486275"/>
            <a:ext cx="0" cy="2135188"/>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6" name="Line 124"/>
          <p:cNvSpPr>
            <a:spLocks noChangeAspect="1" noChangeShapeType="1"/>
          </p:cNvSpPr>
          <p:nvPr/>
        </p:nvSpPr>
        <p:spPr bwMode="auto">
          <a:xfrm>
            <a:off x="3549650" y="4486275"/>
            <a:ext cx="0" cy="214153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7" name="Line 125"/>
          <p:cNvSpPr>
            <a:spLocks noChangeAspect="1" noChangeShapeType="1"/>
          </p:cNvSpPr>
          <p:nvPr/>
        </p:nvSpPr>
        <p:spPr bwMode="auto">
          <a:xfrm>
            <a:off x="3759200"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8" name="Line 126"/>
          <p:cNvSpPr>
            <a:spLocks noChangeAspect="1" noChangeShapeType="1"/>
          </p:cNvSpPr>
          <p:nvPr/>
        </p:nvSpPr>
        <p:spPr bwMode="auto">
          <a:xfrm>
            <a:off x="3970338"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19" name="Line 127"/>
          <p:cNvSpPr>
            <a:spLocks noChangeAspect="1" noChangeShapeType="1"/>
          </p:cNvSpPr>
          <p:nvPr/>
        </p:nvSpPr>
        <p:spPr bwMode="auto">
          <a:xfrm>
            <a:off x="4183063"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0" name="Line 128"/>
          <p:cNvSpPr>
            <a:spLocks noChangeAspect="1" noChangeShapeType="1"/>
          </p:cNvSpPr>
          <p:nvPr/>
        </p:nvSpPr>
        <p:spPr bwMode="auto">
          <a:xfrm>
            <a:off x="4392613" y="4486275"/>
            <a:ext cx="0" cy="2135188"/>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1" name="Line 129"/>
          <p:cNvSpPr>
            <a:spLocks noChangeAspect="1" noChangeShapeType="1"/>
          </p:cNvSpPr>
          <p:nvPr/>
        </p:nvSpPr>
        <p:spPr bwMode="auto">
          <a:xfrm>
            <a:off x="4605338"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2" name="Line 130"/>
          <p:cNvSpPr>
            <a:spLocks noChangeAspect="1" noChangeShapeType="1"/>
          </p:cNvSpPr>
          <p:nvPr/>
        </p:nvSpPr>
        <p:spPr bwMode="auto">
          <a:xfrm>
            <a:off x="4818063"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3" name="Line 131"/>
          <p:cNvSpPr>
            <a:spLocks noChangeAspect="1" noChangeShapeType="1"/>
          </p:cNvSpPr>
          <p:nvPr/>
        </p:nvSpPr>
        <p:spPr bwMode="auto">
          <a:xfrm>
            <a:off x="5029200"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4" name="Line 132"/>
          <p:cNvSpPr>
            <a:spLocks noChangeAspect="1" noChangeShapeType="1"/>
          </p:cNvSpPr>
          <p:nvPr/>
        </p:nvSpPr>
        <p:spPr bwMode="auto">
          <a:xfrm>
            <a:off x="5237163"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5" name="Line 133"/>
          <p:cNvSpPr>
            <a:spLocks noChangeAspect="1" noChangeShapeType="1"/>
          </p:cNvSpPr>
          <p:nvPr/>
        </p:nvSpPr>
        <p:spPr bwMode="auto">
          <a:xfrm>
            <a:off x="5449888" y="4486275"/>
            <a:ext cx="0" cy="2135188"/>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6" name="Line 134"/>
          <p:cNvSpPr>
            <a:spLocks noChangeAspect="1" noChangeShapeType="1"/>
          </p:cNvSpPr>
          <p:nvPr/>
        </p:nvSpPr>
        <p:spPr bwMode="auto">
          <a:xfrm>
            <a:off x="5661025"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7" name="Line 135"/>
          <p:cNvSpPr>
            <a:spLocks noChangeAspect="1" noChangeShapeType="1"/>
          </p:cNvSpPr>
          <p:nvPr/>
        </p:nvSpPr>
        <p:spPr bwMode="auto">
          <a:xfrm>
            <a:off x="2701925"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28" name="Text Box 136"/>
          <p:cNvSpPr txBox="1">
            <a:spLocks noChangeAspect="1" noChangeArrowheads="1"/>
          </p:cNvSpPr>
          <p:nvPr/>
        </p:nvSpPr>
        <p:spPr bwMode="auto">
          <a:xfrm>
            <a:off x="142875" y="4710113"/>
            <a:ext cx="1990725" cy="1581150"/>
          </a:xfrm>
          <a:prstGeom prst="rect">
            <a:avLst/>
          </a:prstGeom>
          <a:solidFill>
            <a:srgbClr val="0033CC"/>
          </a:solidFill>
          <a:ln w="9525">
            <a:noFill/>
            <a:miter lim="800000"/>
            <a:headEnd/>
            <a:tailEnd/>
          </a:ln>
          <a:effectLst/>
        </p:spPr>
        <p:txBody>
          <a:bodyPr>
            <a:spAutoFit/>
          </a:bodyPr>
          <a:lstStyle/>
          <a:p>
            <a:pPr>
              <a:spcBef>
                <a:spcPct val="0"/>
              </a:spcBef>
              <a:buClrTx/>
            </a:pPr>
            <a:endParaRPr lang="en-US" sz="1400" b="1" smtClean="0">
              <a:solidFill>
                <a:srgbClr val="FFFF00"/>
              </a:solidFill>
              <a:latin typeface="Times New Roman" pitchFamily="84" charset="0"/>
            </a:endParaRPr>
          </a:p>
          <a:p>
            <a:pPr>
              <a:spcBef>
                <a:spcPct val="0"/>
              </a:spcBef>
              <a:buClrTx/>
            </a:pPr>
            <a:r>
              <a:rPr lang="en-US" sz="1400" b="1" smtClean="0">
                <a:solidFill>
                  <a:srgbClr val="FFFF00"/>
                </a:solidFill>
                <a:latin typeface="Times New Roman" pitchFamily="84" charset="0"/>
              </a:rPr>
              <a:t>HDWL</a:t>
            </a:r>
          </a:p>
          <a:p>
            <a:pPr>
              <a:spcBef>
                <a:spcPct val="0"/>
              </a:spcBef>
              <a:buClrTx/>
            </a:pPr>
            <a:r>
              <a:rPr lang="en-US" sz="1400" b="1" smtClean="0">
                <a:solidFill>
                  <a:srgbClr val="FFFF00"/>
                </a:solidFill>
                <a:latin typeface="Times New Roman" pitchFamily="84" charset="0"/>
              </a:rPr>
              <a:t>ESAS</a:t>
            </a:r>
          </a:p>
          <a:p>
            <a:pPr>
              <a:spcBef>
                <a:spcPct val="0"/>
              </a:spcBef>
              <a:buClrTx/>
            </a:pPr>
            <a:r>
              <a:rPr lang="en-US" sz="1400" b="1" smtClean="0">
                <a:solidFill>
                  <a:srgbClr val="FFFF00"/>
                </a:solidFill>
                <a:latin typeface="Times New Roman" pitchFamily="84" charset="0"/>
              </a:rPr>
              <a:t>“Decadal Survey”</a:t>
            </a:r>
          </a:p>
          <a:p>
            <a:pPr>
              <a:spcBef>
                <a:spcPct val="0"/>
              </a:spcBef>
              <a:buClrTx/>
            </a:pPr>
            <a:r>
              <a:rPr lang="en-US" sz="1400" b="1" smtClean="0">
                <a:solidFill>
                  <a:srgbClr val="FFFF00"/>
                </a:solidFill>
                <a:latin typeface="Times New Roman" pitchFamily="84" charset="0"/>
              </a:rPr>
              <a:t>Recommendations for Tropospheric Winds</a:t>
            </a:r>
          </a:p>
          <a:p>
            <a:pPr>
              <a:spcBef>
                <a:spcPct val="0"/>
              </a:spcBef>
              <a:buClrTx/>
            </a:pPr>
            <a:endParaRPr lang="en-US" sz="1400" b="1" smtClean="0">
              <a:solidFill>
                <a:srgbClr val="FFFF00"/>
              </a:solidFill>
              <a:latin typeface="Times New Roman" pitchFamily="84" charset="0"/>
            </a:endParaRPr>
          </a:p>
        </p:txBody>
      </p:sp>
      <p:sp>
        <p:nvSpPr>
          <p:cNvPr id="2414729" name="Line 137"/>
          <p:cNvSpPr>
            <a:spLocks noChangeAspect="1" noChangeShapeType="1"/>
          </p:cNvSpPr>
          <p:nvPr/>
        </p:nvSpPr>
        <p:spPr bwMode="auto">
          <a:xfrm>
            <a:off x="1681163" y="4495800"/>
            <a:ext cx="0" cy="2074863"/>
          </a:xfrm>
          <a:prstGeom prst="line">
            <a:avLst/>
          </a:prstGeom>
          <a:noFill/>
          <a:ln w="9525">
            <a:solidFill>
              <a:srgbClr val="0000FF"/>
            </a:solidFill>
            <a:prstDash val="dashDot"/>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30" name="Rectangle 138"/>
          <p:cNvSpPr>
            <a:spLocks noChangeAspect="1" noChangeArrowheads="1"/>
          </p:cNvSpPr>
          <p:nvPr/>
        </p:nvSpPr>
        <p:spPr bwMode="auto">
          <a:xfrm>
            <a:off x="1225550"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05</a:t>
            </a:r>
          </a:p>
        </p:txBody>
      </p:sp>
      <p:sp>
        <p:nvSpPr>
          <p:cNvPr id="2414731" name="Rectangle 139"/>
          <p:cNvSpPr>
            <a:spLocks noChangeAspect="1" noChangeArrowheads="1"/>
          </p:cNvSpPr>
          <p:nvPr/>
        </p:nvSpPr>
        <p:spPr bwMode="auto">
          <a:xfrm>
            <a:off x="1435100"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06</a:t>
            </a:r>
          </a:p>
        </p:txBody>
      </p:sp>
      <p:sp>
        <p:nvSpPr>
          <p:cNvPr id="2414732" name="Rectangle 140"/>
          <p:cNvSpPr>
            <a:spLocks noChangeAspect="1" noChangeArrowheads="1"/>
          </p:cNvSpPr>
          <p:nvPr/>
        </p:nvSpPr>
        <p:spPr bwMode="auto">
          <a:xfrm>
            <a:off x="1644650"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07</a:t>
            </a:r>
          </a:p>
        </p:txBody>
      </p:sp>
      <p:sp>
        <p:nvSpPr>
          <p:cNvPr id="2414733" name="Rectangle 141"/>
          <p:cNvSpPr>
            <a:spLocks noChangeAspect="1" noChangeArrowheads="1"/>
          </p:cNvSpPr>
          <p:nvPr/>
        </p:nvSpPr>
        <p:spPr bwMode="auto">
          <a:xfrm>
            <a:off x="1855788"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08</a:t>
            </a:r>
          </a:p>
        </p:txBody>
      </p:sp>
      <p:sp>
        <p:nvSpPr>
          <p:cNvPr id="2414734" name="Rectangle 142"/>
          <p:cNvSpPr>
            <a:spLocks noChangeAspect="1" noChangeArrowheads="1"/>
          </p:cNvSpPr>
          <p:nvPr/>
        </p:nvSpPr>
        <p:spPr bwMode="auto">
          <a:xfrm>
            <a:off x="2065338" y="4270375"/>
            <a:ext cx="211137" cy="209550"/>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09</a:t>
            </a:r>
          </a:p>
        </p:txBody>
      </p:sp>
      <p:sp>
        <p:nvSpPr>
          <p:cNvPr id="2414735" name="Rectangle 143"/>
          <p:cNvSpPr>
            <a:spLocks noChangeAspect="1" noChangeArrowheads="1"/>
          </p:cNvSpPr>
          <p:nvPr/>
        </p:nvSpPr>
        <p:spPr bwMode="auto">
          <a:xfrm>
            <a:off x="2479675"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11</a:t>
            </a:r>
          </a:p>
        </p:txBody>
      </p:sp>
      <p:sp>
        <p:nvSpPr>
          <p:cNvPr id="2414736" name="Rectangle 144"/>
          <p:cNvSpPr>
            <a:spLocks noChangeAspect="1" noChangeArrowheads="1"/>
          </p:cNvSpPr>
          <p:nvPr/>
        </p:nvSpPr>
        <p:spPr bwMode="auto">
          <a:xfrm>
            <a:off x="2690813" y="4265613"/>
            <a:ext cx="212725"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12</a:t>
            </a:r>
          </a:p>
        </p:txBody>
      </p:sp>
      <p:sp>
        <p:nvSpPr>
          <p:cNvPr id="2414737" name="Rectangle 145"/>
          <p:cNvSpPr>
            <a:spLocks noChangeAspect="1" noChangeArrowheads="1"/>
          </p:cNvSpPr>
          <p:nvPr/>
        </p:nvSpPr>
        <p:spPr bwMode="auto">
          <a:xfrm>
            <a:off x="2903538" y="4265613"/>
            <a:ext cx="211137"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13</a:t>
            </a:r>
          </a:p>
        </p:txBody>
      </p:sp>
      <p:sp>
        <p:nvSpPr>
          <p:cNvPr id="2414738" name="Rectangle 146"/>
          <p:cNvSpPr>
            <a:spLocks noChangeAspect="1" noChangeArrowheads="1"/>
          </p:cNvSpPr>
          <p:nvPr/>
        </p:nvSpPr>
        <p:spPr bwMode="auto">
          <a:xfrm>
            <a:off x="3114675"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14</a:t>
            </a:r>
          </a:p>
        </p:txBody>
      </p:sp>
      <p:sp>
        <p:nvSpPr>
          <p:cNvPr id="2414739" name="Rectangle 147"/>
          <p:cNvSpPr>
            <a:spLocks noChangeAspect="1" noChangeArrowheads="1"/>
          </p:cNvSpPr>
          <p:nvPr/>
        </p:nvSpPr>
        <p:spPr bwMode="auto">
          <a:xfrm>
            <a:off x="3324225"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15</a:t>
            </a:r>
          </a:p>
        </p:txBody>
      </p:sp>
      <p:sp>
        <p:nvSpPr>
          <p:cNvPr id="2414740" name="Rectangle 148"/>
          <p:cNvSpPr>
            <a:spLocks noChangeAspect="1" noChangeArrowheads="1"/>
          </p:cNvSpPr>
          <p:nvPr/>
        </p:nvSpPr>
        <p:spPr bwMode="auto">
          <a:xfrm>
            <a:off x="3535363"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16</a:t>
            </a:r>
          </a:p>
        </p:txBody>
      </p:sp>
      <p:sp>
        <p:nvSpPr>
          <p:cNvPr id="2414741" name="Rectangle 149"/>
          <p:cNvSpPr>
            <a:spLocks noChangeAspect="1" noChangeArrowheads="1"/>
          </p:cNvSpPr>
          <p:nvPr/>
        </p:nvSpPr>
        <p:spPr bwMode="auto">
          <a:xfrm>
            <a:off x="3744913" y="4265613"/>
            <a:ext cx="211137"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17</a:t>
            </a:r>
          </a:p>
        </p:txBody>
      </p:sp>
      <p:sp>
        <p:nvSpPr>
          <p:cNvPr id="2414742" name="Rectangle 150"/>
          <p:cNvSpPr>
            <a:spLocks noChangeAspect="1" noChangeArrowheads="1"/>
          </p:cNvSpPr>
          <p:nvPr/>
        </p:nvSpPr>
        <p:spPr bwMode="auto">
          <a:xfrm>
            <a:off x="3956050"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18</a:t>
            </a:r>
          </a:p>
        </p:txBody>
      </p:sp>
      <p:sp>
        <p:nvSpPr>
          <p:cNvPr id="2414743" name="Rectangle 151"/>
          <p:cNvSpPr>
            <a:spLocks noChangeAspect="1" noChangeArrowheads="1"/>
          </p:cNvSpPr>
          <p:nvPr/>
        </p:nvSpPr>
        <p:spPr bwMode="auto">
          <a:xfrm>
            <a:off x="4165600"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19</a:t>
            </a:r>
          </a:p>
        </p:txBody>
      </p:sp>
      <p:sp>
        <p:nvSpPr>
          <p:cNvPr id="2414744" name="Rectangle 152"/>
          <p:cNvSpPr>
            <a:spLocks noChangeAspect="1" noChangeArrowheads="1"/>
          </p:cNvSpPr>
          <p:nvPr/>
        </p:nvSpPr>
        <p:spPr bwMode="auto">
          <a:xfrm>
            <a:off x="4375150"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20</a:t>
            </a:r>
          </a:p>
        </p:txBody>
      </p:sp>
      <p:sp>
        <p:nvSpPr>
          <p:cNvPr id="2414745" name="Rectangle 153"/>
          <p:cNvSpPr>
            <a:spLocks noChangeAspect="1" noChangeArrowheads="1"/>
          </p:cNvSpPr>
          <p:nvPr/>
        </p:nvSpPr>
        <p:spPr bwMode="auto">
          <a:xfrm>
            <a:off x="4586288"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21</a:t>
            </a:r>
          </a:p>
        </p:txBody>
      </p:sp>
      <p:sp>
        <p:nvSpPr>
          <p:cNvPr id="2414746" name="Rectangle 154"/>
          <p:cNvSpPr>
            <a:spLocks noChangeAspect="1" noChangeArrowheads="1"/>
          </p:cNvSpPr>
          <p:nvPr/>
        </p:nvSpPr>
        <p:spPr bwMode="auto">
          <a:xfrm>
            <a:off x="4795838" y="4265613"/>
            <a:ext cx="211137"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22</a:t>
            </a:r>
          </a:p>
        </p:txBody>
      </p:sp>
      <p:sp>
        <p:nvSpPr>
          <p:cNvPr id="2414747" name="Rectangle 155"/>
          <p:cNvSpPr>
            <a:spLocks noChangeAspect="1" noChangeArrowheads="1"/>
          </p:cNvSpPr>
          <p:nvPr/>
        </p:nvSpPr>
        <p:spPr bwMode="auto">
          <a:xfrm>
            <a:off x="5006975"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23</a:t>
            </a:r>
          </a:p>
        </p:txBody>
      </p:sp>
      <p:sp>
        <p:nvSpPr>
          <p:cNvPr id="2414748" name="Rectangle 156"/>
          <p:cNvSpPr>
            <a:spLocks noChangeAspect="1" noChangeArrowheads="1"/>
          </p:cNvSpPr>
          <p:nvPr/>
        </p:nvSpPr>
        <p:spPr bwMode="auto">
          <a:xfrm>
            <a:off x="5216525"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24</a:t>
            </a:r>
          </a:p>
        </p:txBody>
      </p:sp>
      <p:sp>
        <p:nvSpPr>
          <p:cNvPr id="2414749" name="Rectangle 157"/>
          <p:cNvSpPr>
            <a:spLocks noChangeAspect="1" noChangeArrowheads="1"/>
          </p:cNvSpPr>
          <p:nvPr/>
        </p:nvSpPr>
        <p:spPr bwMode="auto">
          <a:xfrm>
            <a:off x="5424488" y="4265613"/>
            <a:ext cx="211137"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25</a:t>
            </a:r>
          </a:p>
        </p:txBody>
      </p:sp>
      <p:sp>
        <p:nvSpPr>
          <p:cNvPr id="2414750" name="Rectangle 158"/>
          <p:cNvSpPr>
            <a:spLocks noChangeAspect="1" noChangeArrowheads="1"/>
          </p:cNvSpPr>
          <p:nvPr/>
        </p:nvSpPr>
        <p:spPr bwMode="auto">
          <a:xfrm>
            <a:off x="2276475" y="4265613"/>
            <a:ext cx="207963"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10</a:t>
            </a:r>
          </a:p>
        </p:txBody>
      </p:sp>
      <p:sp>
        <p:nvSpPr>
          <p:cNvPr id="2414751" name="Text Box 159"/>
          <p:cNvSpPr txBox="1">
            <a:spLocks noChangeArrowheads="1"/>
          </p:cNvSpPr>
          <p:nvPr/>
        </p:nvSpPr>
        <p:spPr bwMode="auto">
          <a:xfrm>
            <a:off x="4310063" y="4022725"/>
            <a:ext cx="1296987" cy="244475"/>
          </a:xfrm>
          <a:prstGeom prst="rect">
            <a:avLst/>
          </a:prstGeom>
          <a:noFill/>
          <a:ln w="9525">
            <a:noFill/>
            <a:miter lim="800000"/>
            <a:headEnd/>
            <a:tailEnd/>
          </a:ln>
          <a:effectLst/>
        </p:spPr>
        <p:txBody>
          <a:bodyPr wrap="none">
            <a:spAutoFit/>
          </a:bodyPr>
          <a:lstStyle/>
          <a:p>
            <a:pPr algn="l">
              <a:spcBef>
                <a:spcPct val="0"/>
              </a:spcBef>
              <a:buClrTx/>
            </a:pPr>
            <a:r>
              <a:rPr lang="en-US" sz="1000" b="1" smtClean="0">
                <a:solidFill>
                  <a:srgbClr val="FFFFFF"/>
                </a:solidFill>
                <a:latin typeface="Times New Roman" pitchFamily="84" charset="0"/>
              </a:rPr>
              <a:t>CALENDAR YEAR</a:t>
            </a:r>
          </a:p>
        </p:txBody>
      </p:sp>
      <p:sp>
        <p:nvSpPr>
          <p:cNvPr id="2414752" name="Rectangle 160"/>
          <p:cNvSpPr>
            <a:spLocks noChangeAspect="1" noChangeArrowheads="1"/>
          </p:cNvSpPr>
          <p:nvPr/>
        </p:nvSpPr>
        <p:spPr bwMode="auto">
          <a:xfrm>
            <a:off x="5641975"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26</a:t>
            </a:r>
          </a:p>
        </p:txBody>
      </p:sp>
      <p:sp>
        <p:nvSpPr>
          <p:cNvPr id="2414753" name="Rectangle 161"/>
          <p:cNvSpPr>
            <a:spLocks noChangeAspect="1" noChangeArrowheads="1"/>
          </p:cNvSpPr>
          <p:nvPr/>
        </p:nvSpPr>
        <p:spPr bwMode="auto">
          <a:xfrm>
            <a:off x="5853113" y="4265613"/>
            <a:ext cx="207962"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27</a:t>
            </a:r>
          </a:p>
        </p:txBody>
      </p:sp>
      <p:sp>
        <p:nvSpPr>
          <p:cNvPr id="2414754" name="Rectangle 162"/>
          <p:cNvSpPr>
            <a:spLocks noChangeAspect="1" noChangeArrowheads="1"/>
          </p:cNvSpPr>
          <p:nvPr/>
        </p:nvSpPr>
        <p:spPr bwMode="auto">
          <a:xfrm>
            <a:off x="6061075"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28</a:t>
            </a:r>
          </a:p>
        </p:txBody>
      </p:sp>
      <p:sp>
        <p:nvSpPr>
          <p:cNvPr id="2414755" name="Rectangle 163"/>
          <p:cNvSpPr>
            <a:spLocks noChangeAspect="1" noChangeArrowheads="1"/>
          </p:cNvSpPr>
          <p:nvPr/>
        </p:nvSpPr>
        <p:spPr bwMode="auto">
          <a:xfrm>
            <a:off x="6272213"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29</a:t>
            </a:r>
          </a:p>
        </p:txBody>
      </p:sp>
      <p:sp>
        <p:nvSpPr>
          <p:cNvPr id="2414756" name="Rectangle 164"/>
          <p:cNvSpPr>
            <a:spLocks noChangeAspect="1" noChangeArrowheads="1"/>
          </p:cNvSpPr>
          <p:nvPr/>
        </p:nvSpPr>
        <p:spPr bwMode="auto">
          <a:xfrm>
            <a:off x="6481763" y="4270375"/>
            <a:ext cx="211137" cy="209550"/>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30</a:t>
            </a:r>
          </a:p>
        </p:txBody>
      </p:sp>
      <p:sp>
        <p:nvSpPr>
          <p:cNvPr id="2414757" name="Rectangle 165"/>
          <p:cNvSpPr>
            <a:spLocks noChangeAspect="1" noChangeArrowheads="1"/>
          </p:cNvSpPr>
          <p:nvPr/>
        </p:nvSpPr>
        <p:spPr bwMode="auto">
          <a:xfrm>
            <a:off x="6896100" y="4265613"/>
            <a:ext cx="212725"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32</a:t>
            </a:r>
          </a:p>
        </p:txBody>
      </p:sp>
      <p:sp>
        <p:nvSpPr>
          <p:cNvPr id="2414758" name="Rectangle 166"/>
          <p:cNvSpPr>
            <a:spLocks noChangeAspect="1" noChangeArrowheads="1"/>
          </p:cNvSpPr>
          <p:nvPr/>
        </p:nvSpPr>
        <p:spPr bwMode="auto">
          <a:xfrm>
            <a:off x="7108825" y="4265613"/>
            <a:ext cx="212725"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33</a:t>
            </a:r>
          </a:p>
        </p:txBody>
      </p:sp>
      <p:sp>
        <p:nvSpPr>
          <p:cNvPr id="2414759" name="Rectangle 167"/>
          <p:cNvSpPr>
            <a:spLocks noChangeAspect="1" noChangeArrowheads="1"/>
          </p:cNvSpPr>
          <p:nvPr/>
        </p:nvSpPr>
        <p:spPr bwMode="auto">
          <a:xfrm>
            <a:off x="7321550"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34</a:t>
            </a:r>
          </a:p>
        </p:txBody>
      </p:sp>
      <p:sp>
        <p:nvSpPr>
          <p:cNvPr id="2414760" name="Rectangle 168"/>
          <p:cNvSpPr>
            <a:spLocks noChangeAspect="1" noChangeArrowheads="1"/>
          </p:cNvSpPr>
          <p:nvPr/>
        </p:nvSpPr>
        <p:spPr bwMode="auto">
          <a:xfrm>
            <a:off x="7532688" y="4265613"/>
            <a:ext cx="207962"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35</a:t>
            </a:r>
          </a:p>
        </p:txBody>
      </p:sp>
      <p:sp>
        <p:nvSpPr>
          <p:cNvPr id="2414761" name="Rectangle 169"/>
          <p:cNvSpPr>
            <a:spLocks noChangeAspect="1" noChangeArrowheads="1"/>
          </p:cNvSpPr>
          <p:nvPr/>
        </p:nvSpPr>
        <p:spPr bwMode="auto">
          <a:xfrm>
            <a:off x="7740650"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36</a:t>
            </a:r>
          </a:p>
        </p:txBody>
      </p:sp>
      <p:sp>
        <p:nvSpPr>
          <p:cNvPr id="2414762" name="Rectangle 170"/>
          <p:cNvSpPr>
            <a:spLocks noChangeAspect="1" noChangeArrowheads="1"/>
          </p:cNvSpPr>
          <p:nvPr/>
        </p:nvSpPr>
        <p:spPr bwMode="auto">
          <a:xfrm>
            <a:off x="7951788"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37</a:t>
            </a:r>
          </a:p>
        </p:txBody>
      </p:sp>
      <p:sp>
        <p:nvSpPr>
          <p:cNvPr id="2414763" name="Rectangle 171"/>
          <p:cNvSpPr>
            <a:spLocks noChangeAspect="1" noChangeArrowheads="1"/>
          </p:cNvSpPr>
          <p:nvPr/>
        </p:nvSpPr>
        <p:spPr bwMode="auto">
          <a:xfrm>
            <a:off x="8161338" y="4265613"/>
            <a:ext cx="211137"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38</a:t>
            </a:r>
          </a:p>
        </p:txBody>
      </p:sp>
      <p:sp>
        <p:nvSpPr>
          <p:cNvPr id="2414764" name="Rectangle 172"/>
          <p:cNvSpPr>
            <a:spLocks noChangeAspect="1" noChangeArrowheads="1"/>
          </p:cNvSpPr>
          <p:nvPr/>
        </p:nvSpPr>
        <p:spPr bwMode="auto">
          <a:xfrm>
            <a:off x="8372475" y="4265613"/>
            <a:ext cx="209550"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39</a:t>
            </a:r>
          </a:p>
        </p:txBody>
      </p:sp>
      <p:sp>
        <p:nvSpPr>
          <p:cNvPr id="2414765" name="Rectangle 173"/>
          <p:cNvSpPr>
            <a:spLocks noChangeAspect="1" noChangeArrowheads="1"/>
          </p:cNvSpPr>
          <p:nvPr/>
        </p:nvSpPr>
        <p:spPr bwMode="auto">
          <a:xfrm>
            <a:off x="8582025" y="4265613"/>
            <a:ext cx="211138"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40</a:t>
            </a:r>
          </a:p>
        </p:txBody>
      </p:sp>
      <p:sp>
        <p:nvSpPr>
          <p:cNvPr id="2414766" name="Rectangle 174"/>
          <p:cNvSpPr>
            <a:spLocks noChangeAspect="1" noChangeArrowheads="1"/>
          </p:cNvSpPr>
          <p:nvPr/>
        </p:nvSpPr>
        <p:spPr bwMode="auto">
          <a:xfrm>
            <a:off x="6692900" y="4265613"/>
            <a:ext cx="207963" cy="214312"/>
          </a:xfrm>
          <a:prstGeom prst="rect">
            <a:avLst/>
          </a:prstGeom>
          <a:noFill/>
          <a:ln w="3175">
            <a:noFill/>
            <a:miter lim="800000"/>
            <a:headEnd/>
            <a:tailEnd/>
          </a:ln>
          <a:effectLst/>
        </p:spPr>
        <p:txBody>
          <a:bodyPr wrap="none" anchor="ctr"/>
          <a:lstStyle/>
          <a:p>
            <a:pPr>
              <a:spcBef>
                <a:spcPct val="0"/>
              </a:spcBef>
              <a:buClrTx/>
            </a:pPr>
            <a:r>
              <a:rPr lang="en-US" sz="600" smtClean="0">
                <a:solidFill>
                  <a:srgbClr val="FFFFFF"/>
                </a:solidFill>
                <a:latin typeface="Arial" charset="0"/>
              </a:rPr>
              <a:t>31</a:t>
            </a:r>
          </a:p>
        </p:txBody>
      </p:sp>
      <p:sp>
        <p:nvSpPr>
          <p:cNvPr id="2414767" name="Line 175"/>
          <p:cNvSpPr>
            <a:spLocks noChangeAspect="1" noChangeShapeType="1"/>
          </p:cNvSpPr>
          <p:nvPr/>
        </p:nvSpPr>
        <p:spPr bwMode="auto">
          <a:xfrm>
            <a:off x="5859463" y="4486275"/>
            <a:ext cx="0" cy="213518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68" name="Line 176"/>
          <p:cNvSpPr>
            <a:spLocks noChangeAspect="1" noChangeShapeType="1"/>
          </p:cNvSpPr>
          <p:nvPr/>
        </p:nvSpPr>
        <p:spPr bwMode="auto">
          <a:xfrm>
            <a:off x="6056313" y="4492625"/>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69" name="Line 177"/>
          <p:cNvSpPr>
            <a:spLocks noChangeAspect="1" noChangeShapeType="1"/>
          </p:cNvSpPr>
          <p:nvPr/>
        </p:nvSpPr>
        <p:spPr bwMode="auto">
          <a:xfrm>
            <a:off x="6273800"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0" name="Line 178"/>
          <p:cNvSpPr>
            <a:spLocks noChangeAspect="1" noChangeShapeType="1"/>
          </p:cNvSpPr>
          <p:nvPr/>
        </p:nvSpPr>
        <p:spPr bwMode="auto">
          <a:xfrm>
            <a:off x="6478588" y="4483100"/>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1" name="Line 179"/>
          <p:cNvSpPr>
            <a:spLocks noChangeAspect="1" noChangeShapeType="1"/>
          </p:cNvSpPr>
          <p:nvPr/>
        </p:nvSpPr>
        <p:spPr bwMode="auto">
          <a:xfrm>
            <a:off x="7751763"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2" name="Line 180"/>
          <p:cNvSpPr>
            <a:spLocks noChangeAspect="1" noChangeShapeType="1"/>
          </p:cNvSpPr>
          <p:nvPr/>
        </p:nvSpPr>
        <p:spPr bwMode="auto">
          <a:xfrm>
            <a:off x="6683375"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3" name="Line 181"/>
          <p:cNvSpPr>
            <a:spLocks noChangeAspect="1" noChangeShapeType="1"/>
          </p:cNvSpPr>
          <p:nvPr/>
        </p:nvSpPr>
        <p:spPr bwMode="auto">
          <a:xfrm>
            <a:off x="7969250"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4" name="Line 182"/>
          <p:cNvSpPr>
            <a:spLocks noChangeAspect="1" noChangeShapeType="1"/>
          </p:cNvSpPr>
          <p:nvPr/>
        </p:nvSpPr>
        <p:spPr bwMode="auto">
          <a:xfrm>
            <a:off x="6880225"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5" name="Line 183"/>
          <p:cNvSpPr>
            <a:spLocks noChangeAspect="1" noChangeShapeType="1"/>
          </p:cNvSpPr>
          <p:nvPr/>
        </p:nvSpPr>
        <p:spPr bwMode="auto">
          <a:xfrm>
            <a:off x="7091363"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6" name="Line 184"/>
          <p:cNvSpPr>
            <a:spLocks noChangeAspect="1" noChangeShapeType="1"/>
          </p:cNvSpPr>
          <p:nvPr/>
        </p:nvSpPr>
        <p:spPr bwMode="auto">
          <a:xfrm>
            <a:off x="7308850"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7" name="Line 185"/>
          <p:cNvSpPr>
            <a:spLocks noChangeAspect="1" noChangeShapeType="1"/>
          </p:cNvSpPr>
          <p:nvPr/>
        </p:nvSpPr>
        <p:spPr bwMode="auto">
          <a:xfrm>
            <a:off x="7540625"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8" name="Line 186"/>
          <p:cNvSpPr>
            <a:spLocks noChangeAspect="1" noChangeShapeType="1"/>
          </p:cNvSpPr>
          <p:nvPr/>
        </p:nvSpPr>
        <p:spPr bwMode="auto">
          <a:xfrm>
            <a:off x="8172450"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79" name="Line 187"/>
          <p:cNvSpPr>
            <a:spLocks noChangeAspect="1" noChangeShapeType="1"/>
          </p:cNvSpPr>
          <p:nvPr/>
        </p:nvSpPr>
        <p:spPr bwMode="auto">
          <a:xfrm>
            <a:off x="8377238"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80" name="Rectangle 188"/>
          <p:cNvSpPr>
            <a:spLocks noChangeAspect="1" noChangeArrowheads="1"/>
          </p:cNvSpPr>
          <p:nvPr/>
        </p:nvSpPr>
        <p:spPr bwMode="auto">
          <a:xfrm>
            <a:off x="3576638" y="5019675"/>
            <a:ext cx="1295400" cy="273050"/>
          </a:xfrm>
          <a:prstGeom prst="rect">
            <a:avLst/>
          </a:prstGeom>
          <a:solidFill>
            <a:srgbClr val="FFFF00">
              <a:alpha val="89000"/>
            </a:srgbClr>
          </a:solidFill>
          <a:ln w="3175">
            <a:solidFill>
              <a:schemeClr val="tx1"/>
            </a:solidFill>
            <a:miter lim="800000"/>
            <a:headEnd/>
            <a:tailEnd/>
          </a:ln>
          <a:effectLst/>
        </p:spPr>
        <p:txBody>
          <a:bodyPr wrap="none" anchor="ctr"/>
          <a:lstStyle/>
          <a:p>
            <a:pPr>
              <a:spcBef>
                <a:spcPct val="0"/>
              </a:spcBef>
              <a:buClrTx/>
            </a:pPr>
            <a:r>
              <a:rPr lang="en-US" sz="1000" b="1" smtClean="0">
                <a:solidFill>
                  <a:srgbClr val="000000"/>
                </a:solidFill>
                <a:latin typeface="Arial" charset="0"/>
              </a:rPr>
              <a:t>Demo Mission</a:t>
            </a:r>
          </a:p>
        </p:txBody>
      </p:sp>
      <p:sp>
        <p:nvSpPr>
          <p:cNvPr id="2414781" name="Line 189"/>
          <p:cNvSpPr>
            <a:spLocks noChangeAspect="1" noChangeShapeType="1"/>
          </p:cNvSpPr>
          <p:nvPr/>
        </p:nvSpPr>
        <p:spPr bwMode="auto">
          <a:xfrm>
            <a:off x="8582025" y="4475163"/>
            <a:ext cx="0" cy="213677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82" name="Rectangle 190"/>
          <p:cNvSpPr>
            <a:spLocks noChangeAspect="1" noChangeArrowheads="1"/>
          </p:cNvSpPr>
          <p:nvPr/>
        </p:nvSpPr>
        <p:spPr bwMode="auto">
          <a:xfrm>
            <a:off x="2286000" y="4729163"/>
            <a:ext cx="1295400" cy="273050"/>
          </a:xfrm>
          <a:prstGeom prst="rect">
            <a:avLst/>
          </a:prstGeom>
          <a:solidFill>
            <a:srgbClr val="FFFF00">
              <a:alpha val="89000"/>
            </a:srgbClr>
          </a:solidFill>
          <a:ln w="3175">
            <a:solidFill>
              <a:schemeClr val="tx1"/>
            </a:solidFill>
            <a:miter lim="800000"/>
            <a:headEnd/>
            <a:tailEnd/>
          </a:ln>
          <a:effectLst/>
        </p:spPr>
        <p:txBody>
          <a:bodyPr wrap="none" anchor="ctr"/>
          <a:lstStyle/>
          <a:p>
            <a:pPr>
              <a:spcBef>
                <a:spcPct val="0"/>
              </a:spcBef>
              <a:buClrTx/>
            </a:pPr>
            <a:r>
              <a:rPr lang="en-US" sz="1000" b="1" smtClean="0">
                <a:solidFill>
                  <a:srgbClr val="000000"/>
                </a:solidFill>
                <a:latin typeface="Arial" charset="0"/>
              </a:rPr>
              <a:t>Demo Development</a:t>
            </a:r>
          </a:p>
        </p:txBody>
      </p:sp>
      <p:sp>
        <p:nvSpPr>
          <p:cNvPr id="2414783" name="Rectangle 191"/>
          <p:cNvSpPr>
            <a:spLocks noChangeAspect="1" noChangeArrowheads="1"/>
          </p:cNvSpPr>
          <p:nvPr/>
        </p:nvSpPr>
        <p:spPr bwMode="auto">
          <a:xfrm>
            <a:off x="3581400" y="5608638"/>
            <a:ext cx="1295400" cy="273050"/>
          </a:xfrm>
          <a:prstGeom prst="rect">
            <a:avLst/>
          </a:prstGeom>
          <a:solidFill>
            <a:srgbClr val="FFFF00">
              <a:alpha val="89000"/>
            </a:srgbClr>
          </a:solidFill>
          <a:ln w="3175">
            <a:solidFill>
              <a:schemeClr val="tx1"/>
            </a:solidFill>
            <a:miter lim="800000"/>
            <a:headEnd/>
            <a:tailEnd/>
          </a:ln>
          <a:effectLst/>
        </p:spPr>
        <p:txBody>
          <a:bodyPr wrap="none" anchor="ctr"/>
          <a:lstStyle/>
          <a:p>
            <a:pPr>
              <a:spcBef>
                <a:spcPct val="0"/>
              </a:spcBef>
              <a:buClrTx/>
            </a:pPr>
            <a:r>
              <a:rPr lang="en-US" sz="1000" b="1" smtClean="0">
                <a:solidFill>
                  <a:srgbClr val="000000"/>
                </a:solidFill>
                <a:latin typeface="Arial" charset="0"/>
              </a:rPr>
              <a:t>Pps Demo Devel.</a:t>
            </a:r>
          </a:p>
        </p:txBody>
      </p:sp>
      <p:sp>
        <p:nvSpPr>
          <p:cNvPr id="2414784" name="Rectangle 192"/>
          <p:cNvSpPr>
            <a:spLocks noChangeAspect="1" noChangeArrowheads="1"/>
          </p:cNvSpPr>
          <p:nvPr/>
        </p:nvSpPr>
        <p:spPr bwMode="auto">
          <a:xfrm>
            <a:off x="4800600" y="5881688"/>
            <a:ext cx="1295400" cy="273050"/>
          </a:xfrm>
          <a:prstGeom prst="rect">
            <a:avLst/>
          </a:prstGeom>
          <a:solidFill>
            <a:srgbClr val="FFFF00">
              <a:alpha val="89000"/>
            </a:srgbClr>
          </a:solidFill>
          <a:ln w="3175">
            <a:solidFill>
              <a:schemeClr val="tx1"/>
            </a:solidFill>
            <a:miter lim="800000"/>
            <a:headEnd/>
            <a:tailEnd/>
          </a:ln>
          <a:effectLst/>
        </p:spPr>
        <p:txBody>
          <a:bodyPr wrap="none" anchor="ctr"/>
          <a:lstStyle/>
          <a:p>
            <a:pPr>
              <a:spcBef>
                <a:spcPct val="0"/>
              </a:spcBef>
              <a:buClrTx/>
            </a:pPr>
            <a:r>
              <a:rPr lang="en-US" sz="1000" b="1" smtClean="0">
                <a:solidFill>
                  <a:srgbClr val="000000"/>
                </a:solidFill>
                <a:latin typeface="Arial" charset="0"/>
              </a:rPr>
              <a:t>Ops Demo Mission</a:t>
            </a:r>
          </a:p>
        </p:txBody>
      </p:sp>
      <p:sp>
        <p:nvSpPr>
          <p:cNvPr id="2414785" name="AutoShape 193"/>
          <p:cNvSpPr>
            <a:spLocks noChangeAspect="1" noChangeArrowheads="1"/>
          </p:cNvSpPr>
          <p:nvPr/>
        </p:nvSpPr>
        <p:spPr bwMode="gray">
          <a:xfrm>
            <a:off x="4757738" y="5892800"/>
            <a:ext cx="80962" cy="231775"/>
          </a:xfrm>
          <a:prstGeom prst="triangle">
            <a:avLst>
              <a:gd name="adj" fmla="val 50745"/>
            </a:avLst>
          </a:prstGeom>
          <a:solidFill>
            <a:srgbClr val="00FF00"/>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786" name="AutoShape 194"/>
          <p:cNvSpPr>
            <a:spLocks noChangeAspect="1" noChangeArrowheads="1"/>
          </p:cNvSpPr>
          <p:nvPr/>
        </p:nvSpPr>
        <p:spPr bwMode="gray">
          <a:xfrm>
            <a:off x="3505200" y="5057775"/>
            <a:ext cx="82550" cy="230188"/>
          </a:xfrm>
          <a:prstGeom prst="triangle">
            <a:avLst>
              <a:gd name="adj" fmla="val 50745"/>
            </a:avLst>
          </a:prstGeom>
          <a:solidFill>
            <a:srgbClr val="00FF00"/>
          </a:solidFill>
          <a:ln w="12700">
            <a:solidFill>
              <a:schemeClr val="tx1"/>
            </a:solidFill>
            <a:miter lim="800000"/>
            <a:headEnd type="none" w="sm" len="sm"/>
            <a:tailEnd type="non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14787" name="Line 195"/>
          <p:cNvSpPr>
            <a:spLocks noChangeShapeType="1"/>
          </p:cNvSpPr>
          <p:nvPr/>
        </p:nvSpPr>
        <p:spPr bwMode="auto">
          <a:xfrm flipV="1">
            <a:off x="5257800" y="3505200"/>
            <a:ext cx="609600" cy="2362200"/>
          </a:xfrm>
          <a:prstGeom prst="line">
            <a:avLst/>
          </a:prstGeom>
          <a:noFill/>
          <a:ln w="76200">
            <a:solidFill>
              <a:srgbClr val="008000"/>
            </a:solidFill>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14788" name="Rectangle 196"/>
          <p:cNvSpPr>
            <a:spLocks noChangeArrowheads="1"/>
          </p:cNvSpPr>
          <p:nvPr/>
        </p:nvSpPr>
        <p:spPr bwMode="auto">
          <a:xfrm>
            <a:off x="4986338" y="4705350"/>
            <a:ext cx="1143000" cy="838200"/>
          </a:xfrm>
          <a:prstGeom prst="rect">
            <a:avLst/>
          </a:prstGeom>
          <a:solidFill>
            <a:srgbClr val="008000"/>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HDWL</a:t>
            </a:r>
          </a:p>
          <a:p>
            <a:pPr>
              <a:spcBef>
                <a:spcPct val="0"/>
              </a:spcBef>
              <a:buClrTx/>
            </a:pPr>
            <a:r>
              <a:rPr lang="en-US" sz="1600" b="1" smtClean="0">
                <a:solidFill>
                  <a:srgbClr val="FFFF00"/>
                </a:solidFill>
                <a:latin typeface="Times New Roman" pitchFamily="84" charset="0"/>
              </a:rPr>
              <a:t>Transition</a:t>
            </a:r>
          </a:p>
          <a:p>
            <a:pPr>
              <a:spcBef>
                <a:spcPct val="0"/>
              </a:spcBef>
              <a:buClrTx/>
            </a:pPr>
            <a:r>
              <a:rPr lang="en-US" sz="1600" b="1" smtClean="0">
                <a:solidFill>
                  <a:srgbClr val="FFFF00"/>
                </a:solidFill>
                <a:latin typeface="Times New Roman" pitchFamily="84" charset="0"/>
              </a:rPr>
              <a:t>Res-to-Ops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14787"/>
                                        </p:tgtEl>
                                        <p:attrNameLst>
                                          <p:attrName>style.visibility</p:attrName>
                                        </p:attrNameLst>
                                      </p:cBhvr>
                                      <p:to>
                                        <p:strVal val="visible"/>
                                      </p:to>
                                    </p:set>
                                    <p:anim calcmode="lin" valueType="num">
                                      <p:cBhvr additive="base">
                                        <p:cTn id="7" dur="500" fill="hold"/>
                                        <p:tgtEl>
                                          <p:spTgt spid="2414787"/>
                                        </p:tgtEl>
                                        <p:attrNameLst>
                                          <p:attrName>ppt_x</p:attrName>
                                        </p:attrNameLst>
                                      </p:cBhvr>
                                      <p:tavLst>
                                        <p:tav tm="0">
                                          <p:val>
                                            <p:strVal val="#ppt_x"/>
                                          </p:val>
                                        </p:tav>
                                        <p:tav tm="100000">
                                          <p:val>
                                            <p:strVal val="#ppt_x"/>
                                          </p:val>
                                        </p:tav>
                                      </p:tavLst>
                                    </p:anim>
                                    <p:anim calcmode="lin" valueType="num">
                                      <p:cBhvr additive="base">
                                        <p:cTn id="8" dur="500" fill="hold"/>
                                        <p:tgtEl>
                                          <p:spTgt spid="24147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14788"/>
                                        </p:tgtEl>
                                        <p:attrNameLst>
                                          <p:attrName>style.visibility</p:attrName>
                                        </p:attrNameLst>
                                      </p:cBhvr>
                                      <p:to>
                                        <p:strVal val="visible"/>
                                      </p:to>
                                    </p:set>
                                    <p:anim calcmode="lin" valueType="num">
                                      <p:cBhvr additive="base">
                                        <p:cTn id="11" dur="500" fill="hold"/>
                                        <p:tgtEl>
                                          <p:spTgt spid="2414788"/>
                                        </p:tgtEl>
                                        <p:attrNameLst>
                                          <p:attrName>ppt_x</p:attrName>
                                        </p:attrNameLst>
                                      </p:cBhvr>
                                      <p:tavLst>
                                        <p:tav tm="0">
                                          <p:val>
                                            <p:strVal val="#ppt_x"/>
                                          </p:val>
                                        </p:tav>
                                        <p:tav tm="100000">
                                          <p:val>
                                            <p:strVal val="#ppt_x"/>
                                          </p:val>
                                        </p:tav>
                                      </p:tavLst>
                                    </p:anim>
                                    <p:anim calcmode="lin" valueType="num">
                                      <p:cBhvr additive="base">
                                        <p:cTn id="12" dur="500" fill="hold"/>
                                        <p:tgtEl>
                                          <p:spTgt spid="24147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4787" grpId="0" animBg="1"/>
      <p:bldP spid="2414788"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4466" name="Rectangle 2"/>
          <p:cNvSpPr>
            <a:spLocks noGrp="1" noChangeArrowheads="1"/>
          </p:cNvSpPr>
          <p:nvPr>
            <p:ph type="title"/>
          </p:nvPr>
        </p:nvSpPr>
        <p:spPr>
          <a:xfrm>
            <a:off x="152400" y="338138"/>
            <a:ext cx="8839200" cy="804862"/>
          </a:xfrm>
          <a:solidFill>
            <a:srgbClr val="0000FF"/>
          </a:solidFill>
          <a:effectLst>
            <a:outerShdw dist="107763" dir="2700000" algn="ctr" rotWithShape="0">
              <a:schemeClr val="hlink">
                <a:alpha val="50000"/>
              </a:schemeClr>
            </a:outerShdw>
          </a:effectLst>
        </p:spPr>
        <p:txBody>
          <a:bodyPr/>
          <a:lstStyle/>
          <a:p>
            <a:r>
              <a:rPr lang="en-US" sz="3200">
                <a:solidFill>
                  <a:srgbClr val="FFFF00"/>
                </a:solidFill>
              </a:rPr>
              <a:t>Polar Satellite Constellations</a:t>
            </a:r>
            <a:r>
              <a:rPr lang="en-US" sz="2400">
                <a:solidFill>
                  <a:srgbClr val="FFFF00"/>
                </a:solidFill>
              </a:rPr>
              <a:t> </a:t>
            </a:r>
            <a:r>
              <a:rPr lang="en-US" sz="2000">
                <a:solidFill>
                  <a:srgbClr val="FFFF00"/>
                </a:solidFill>
              </a:rPr>
              <a:t/>
            </a:r>
            <a:br>
              <a:rPr lang="en-US" sz="2000">
                <a:solidFill>
                  <a:srgbClr val="FFFF00"/>
                </a:solidFill>
              </a:rPr>
            </a:br>
            <a:r>
              <a:rPr lang="en-US" sz="2000">
                <a:solidFill>
                  <a:srgbClr val="FFFF00"/>
                </a:solidFill>
              </a:rPr>
              <a:t>Notional NPOESS “2</a:t>
            </a:r>
            <a:r>
              <a:rPr lang="en-US" sz="2000" baseline="30000">
                <a:solidFill>
                  <a:srgbClr val="FFFF00"/>
                </a:solidFill>
              </a:rPr>
              <a:t>nd</a:t>
            </a:r>
            <a:r>
              <a:rPr lang="en-US" sz="2000">
                <a:solidFill>
                  <a:srgbClr val="FFFF00"/>
                </a:solidFill>
              </a:rPr>
              <a:t> Generation” &amp; European Post-EPS – Post 2026+</a:t>
            </a:r>
          </a:p>
        </p:txBody>
      </p:sp>
      <p:grpSp>
        <p:nvGrpSpPr>
          <p:cNvPr id="2" name="Group 3"/>
          <p:cNvGrpSpPr>
            <a:grpSpLocks/>
          </p:cNvGrpSpPr>
          <p:nvPr/>
        </p:nvGrpSpPr>
        <p:grpSpPr bwMode="auto">
          <a:xfrm>
            <a:off x="-76200" y="6438900"/>
            <a:ext cx="8839200" cy="304800"/>
            <a:chOff x="-48" y="4146"/>
            <a:chExt cx="5568" cy="192"/>
          </a:xfrm>
        </p:grpSpPr>
        <p:grpSp>
          <p:nvGrpSpPr>
            <p:cNvPr id="3" name="Group 4"/>
            <p:cNvGrpSpPr>
              <a:grpSpLocks/>
            </p:cNvGrpSpPr>
            <p:nvPr/>
          </p:nvGrpSpPr>
          <p:grpSpPr bwMode="auto">
            <a:xfrm>
              <a:off x="1104" y="4176"/>
              <a:ext cx="4416" cy="144"/>
              <a:chOff x="720" y="4149"/>
              <a:chExt cx="3744" cy="144"/>
            </a:xfrm>
          </p:grpSpPr>
          <p:sp>
            <p:nvSpPr>
              <p:cNvPr id="2494469" name="Line 5"/>
              <p:cNvSpPr>
                <a:spLocks noChangeShapeType="1"/>
              </p:cNvSpPr>
              <p:nvPr/>
            </p:nvSpPr>
            <p:spPr bwMode="auto">
              <a:xfrm>
                <a:off x="732" y="4149"/>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70" name="Line 6"/>
              <p:cNvSpPr>
                <a:spLocks noChangeShapeType="1"/>
              </p:cNvSpPr>
              <p:nvPr/>
            </p:nvSpPr>
            <p:spPr bwMode="auto">
              <a:xfrm>
                <a:off x="4464" y="4149"/>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71" name="Line 7"/>
              <p:cNvSpPr>
                <a:spLocks noChangeShapeType="1"/>
              </p:cNvSpPr>
              <p:nvPr/>
            </p:nvSpPr>
            <p:spPr bwMode="auto">
              <a:xfrm>
                <a:off x="720" y="4224"/>
                <a:ext cx="3744" cy="0"/>
              </a:xfrm>
              <a:prstGeom prst="line">
                <a:avLst/>
              </a:prstGeom>
              <a:noFill/>
              <a:ln w="38100">
                <a:solidFill>
                  <a:srgbClr val="FF3300"/>
                </a:solidFill>
                <a:prstDash val="lgDashDotDot"/>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grpSp>
        <p:sp>
          <p:nvSpPr>
            <p:cNvPr id="2494472" name="Rectangle 8"/>
            <p:cNvSpPr>
              <a:spLocks noChangeArrowheads="1"/>
            </p:cNvSpPr>
            <p:nvPr/>
          </p:nvSpPr>
          <p:spPr bwMode="auto">
            <a:xfrm>
              <a:off x="-48" y="4146"/>
              <a:ext cx="1392" cy="192"/>
            </a:xfrm>
            <a:prstGeom prst="rect">
              <a:avLst/>
            </a:prstGeom>
            <a:noFill/>
            <a:ln w="9525" algn="ctr">
              <a:noFill/>
              <a:miter lim="800000"/>
              <a:headEnd/>
              <a:tailEnd/>
            </a:ln>
            <a:effectLst/>
          </p:spPr>
          <p:txBody>
            <a:bodyPr wrap="none" anchor="ctr"/>
            <a:lstStyle/>
            <a:p>
              <a:pPr eaLnBrk="0" hangingPunct="0">
                <a:spcBef>
                  <a:spcPct val="0"/>
                </a:spcBef>
                <a:buClrTx/>
              </a:pPr>
              <a:r>
                <a:rPr lang="en-US" sz="1600" b="1" smtClean="0">
                  <a:solidFill>
                    <a:srgbClr val="FFFFFF"/>
                  </a:solidFill>
                  <a:latin typeface="Times New Roman" pitchFamily="84" charset="0"/>
                </a:rPr>
                <a:t>Inter-Decadal</a:t>
              </a:r>
            </a:p>
          </p:txBody>
        </p:sp>
      </p:grpSp>
      <p:grpSp>
        <p:nvGrpSpPr>
          <p:cNvPr id="4" name="Group 9"/>
          <p:cNvGrpSpPr>
            <a:grpSpLocks/>
          </p:cNvGrpSpPr>
          <p:nvPr/>
        </p:nvGrpSpPr>
        <p:grpSpPr bwMode="auto">
          <a:xfrm>
            <a:off x="2819400" y="5715000"/>
            <a:ext cx="4562475" cy="352425"/>
            <a:chOff x="1776" y="3714"/>
            <a:chExt cx="2874" cy="222"/>
          </a:xfrm>
        </p:grpSpPr>
        <p:grpSp>
          <p:nvGrpSpPr>
            <p:cNvPr id="5" name="Group 10"/>
            <p:cNvGrpSpPr>
              <a:grpSpLocks/>
            </p:cNvGrpSpPr>
            <p:nvPr/>
          </p:nvGrpSpPr>
          <p:grpSpPr bwMode="auto">
            <a:xfrm>
              <a:off x="1776" y="3771"/>
              <a:ext cx="126" cy="144"/>
              <a:chOff x="507" y="3792"/>
              <a:chExt cx="252" cy="144"/>
            </a:xfrm>
          </p:grpSpPr>
          <p:sp>
            <p:nvSpPr>
              <p:cNvPr id="2494475" name="Line 11"/>
              <p:cNvSpPr>
                <a:spLocks noChangeShapeType="1"/>
              </p:cNvSpPr>
              <p:nvPr/>
            </p:nvSpPr>
            <p:spPr bwMode="auto">
              <a:xfrm>
                <a:off x="519" y="3792"/>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76" name="Line 12"/>
              <p:cNvSpPr>
                <a:spLocks noChangeShapeType="1"/>
              </p:cNvSpPr>
              <p:nvPr/>
            </p:nvSpPr>
            <p:spPr bwMode="auto">
              <a:xfrm>
                <a:off x="759" y="3792"/>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77" name="Line 13"/>
              <p:cNvSpPr>
                <a:spLocks noChangeShapeType="1"/>
              </p:cNvSpPr>
              <p:nvPr/>
            </p:nvSpPr>
            <p:spPr bwMode="auto">
              <a:xfrm>
                <a:off x="507" y="3858"/>
                <a:ext cx="240" cy="0"/>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grpSp>
        <p:grpSp>
          <p:nvGrpSpPr>
            <p:cNvPr id="6" name="Group 14"/>
            <p:cNvGrpSpPr>
              <a:grpSpLocks/>
            </p:cNvGrpSpPr>
            <p:nvPr/>
          </p:nvGrpSpPr>
          <p:grpSpPr bwMode="auto">
            <a:xfrm>
              <a:off x="2676" y="3747"/>
              <a:ext cx="873" cy="150"/>
              <a:chOff x="2391" y="3738"/>
              <a:chExt cx="873" cy="150"/>
            </a:xfrm>
          </p:grpSpPr>
          <p:sp>
            <p:nvSpPr>
              <p:cNvPr id="2494479" name="Line 15"/>
              <p:cNvSpPr>
                <a:spLocks noChangeShapeType="1"/>
              </p:cNvSpPr>
              <p:nvPr/>
            </p:nvSpPr>
            <p:spPr bwMode="auto">
              <a:xfrm>
                <a:off x="2391" y="3744"/>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80" name="Line 16"/>
              <p:cNvSpPr>
                <a:spLocks noChangeShapeType="1"/>
              </p:cNvSpPr>
              <p:nvPr/>
            </p:nvSpPr>
            <p:spPr bwMode="auto">
              <a:xfrm>
                <a:off x="3264" y="3738"/>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81" name="Line 17"/>
              <p:cNvSpPr>
                <a:spLocks noChangeShapeType="1"/>
              </p:cNvSpPr>
              <p:nvPr/>
            </p:nvSpPr>
            <p:spPr bwMode="auto">
              <a:xfrm>
                <a:off x="2400" y="3810"/>
                <a:ext cx="864" cy="0"/>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grpSp>
        <p:sp>
          <p:nvSpPr>
            <p:cNvPr id="2494482" name="Rectangle 18"/>
            <p:cNvSpPr>
              <a:spLocks noChangeArrowheads="1"/>
            </p:cNvSpPr>
            <p:nvPr/>
          </p:nvSpPr>
          <p:spPr bwMode="auto">
            <a:xfrm>
              <a:off x="3258" y="3714"/>
              <a:ext cx="1392" cy="192"/>
            </a:xfrm>
            <a:prstGeom prst="rect">
              <a:avLst/>
            </a:prstGeom>
            <a:noFill/>
            <a:ln w="9525" algn="ctr">
              <a:noFill/>
              <a:miter lim="800000"/>
              <a:headEnd/>
              <a:tailEnd/>
            </a:ln>
            <a:effectLst/>
          </p:spPr>
          <p:txBody>
            <a:bodyPr wrap="none" anchor="ctr"/>
            <a:lstStyle/>
            <a:p>
              <a:pPr eaLnBrk="0" hangingPunct="0">
                <a:spcBef>
                  <a:spcPct val="0"/>
                </a:spcBef>
                <a:buClrTx/>
              </a:pPr>
              <a:r>
                <a:rPr lang="en-US" sz="1600" b="1" smtClean="0">
                  <a:solidFill>
                    <a:srgbClr val="FFFFFF"/>
                  </a:solidFill>
                  <a:latin typeface="Times New Roman" pitchFamily="84" charset="0"/>
                </a:rPr>
                <a:t>Inter-Annual</a:t>
              </a:r>
            </a:p>
          </p:txBody>
        </p:sp>
        <p:sp>
          <p:nvSpPr>
            <p:cNvPr id="2494483" name="Rectangle 19"/>
            <p:cNvSpPr>
              <a:spLocks noChangeArrowheads="1"/>
            </p:cNvSpPr>
            <p:nvPr/>
          </p:nvSpPr>
          <p:spPr bwMode="auto">
            <a:xfrm>
              <a:off x="1908" y="3744"/>
              <a:ext cx="576" cy="192"/>
            </a:xfrm>
            <a:prstGeom prst="rect">
              <a:avLst/>
            </a:prstGeom>
            <a:noFill/>
            <a:ln w="9525" algn="ctr">
              <a:noFill/>
              <a:miter lim="800000"/>
              <a:headEnd/>
              <a:tailEnd/>
            </a:ln>
            <a:effectLst/>
          </p:spPr>
          <p:txBody>
            <a:bodyPr wrap="none" anchor="ctr"/>
            <a:lstStyle/>
            <a:p>
              <a:pPr eaLnBrk="0" hangingPunct="0">
                <a:spcBef>
                  <a:spcPct val="0"/>
                </a:spcBef>
                <a:buClrTx/>
              </a:pPr>
              <a:r>
                <a:rPr lang="en-US" sz="1600" b="1" smtClean="0">
                  <a:solidFill>
                    <a:srgbClr val="FFFFFF"/>
                  </a:solidFill>
                  <a:latin typeface="Times New Roman" pitchFamily="84" charset="0"/>
                </a:rPr>
                <a:t>Seasonal</a:t>
              </a:r>
            </a:p>
          </p:txBody>
        </p:sp>
      </p:grpSp>
      <p:grpSp>
        <p:nvGrpSpPr>
          <p:cNvPr id="7" name="Group 20"/>
          <p:cNvGrpSpPr>
            <a:grpSpLocks/>
          </p:cNvGrpSpPr>
          <p:nvPr/>
        </p:nvGrpSpPr>
        <p:grpSpPr bwMode="auto">
          <a:xfrm>
            <a:off x="971550" y="6048375"/>
            <a:ext cx="7715250" cy="457200"/>
            <a:chOff x="612" y="3888"/>
            <a:chExt cx="4860" cy="288"/>
          </a:xfrm>
        </p:grpSpPr>
        <p:sp>
          <p:nvSpPr>
            <p:cNvPr id="2494485" name="Line 21"/>
            <p:cNvSpPr>
              <a:spLocks noChangeShapeType="1"/>
            </p:cNvSpPr>
            <p:nvPr/>
          </p:nvSpPr>
          <p:spPr bwMode="auto">
            <a:xfrm>
              <a:off x="612" y="3984"/>
              <a:ext cx="1500" cy="0"/>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86" name="Line 22"/>
            <p:cNvSpPr>
              <a:spLocks noChangeShapeType="1"/>
            </p:cNvSpPr>
            <p:nvPr/>
          </p:nvSpPr>
          <p:spPr bwMode="auto">
            <a:xfrm>
              <a:off x="5106" y="3888"/>
              <a:ext cx="0" cy="177"/>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87" name="Line 23"/>
            <p:cNvSpPr>
              <a:spLocks noChangeShapeType="1"/>
            </p:cNvSpPr>
            <p:nvPr/>
          </p:nvSpPr>
          <p:spPr bwMode="auto">
            <a:xfrm>
              <a:off x="3606" y="3981"/>
              <a:ext cx="1482" cy="0"/>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88" name="Line 24"/>
            <p:cNvSpPr>
              <a:spLocks noChangeShapeType="1"/>
            </p:cNvSpPr>
            <p:nvPr/>
          </p:nvSpPr>
          <p:spPr bwMode="auto">
            <a:xfrm>
              <a:off x="624" y="3909"/>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89" name="Line 25"/>
            <p:cNvSpPr>
              <a:spLocks noChangeShapeType="1"/>
            </p:cNvSpPr>
            <p:nvPr/>
          </p:nvSpPr>
          <p:spPr bwMode="auto">
            <a:xfrm>
              <a:off x="2112" y="3909"/>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90" name="Line 26"/>
            <p:cNvSpPr>
              <a:spLocks noChangeShapeType="1"/>
            </p:cNvSpPr>
            <p:nvPr/>
          </p:nvSpPr>
          <p:spPr bwMode="auto">
            <a:xfrm>
              <a:off x="2112" y="4041"/>
              <a:ext cx="1488" cy="0"/>
            </a:xfrm>
            <a:prstGeom prst="line">
              <a:avLst/>
            </a:prstGeom>
            <a:noFill/>
            <a:ln w="38100">
              <a:solidFill>
                <a:srgbClr val="FF3300"/>
              </a:solidFill>
              <a:prstDash val="sysDot"/>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91" name="Rectangle 27"/>
            <p:cNvSpPr>
              <a:spLocks noChangeArrowheads="1"/>
            </p:cNvSpPr>
            <p:nvPr/>
          </p:nvSpPr>
          <p:spPr bwMode="auto">
            <a:xfrm>
              <a:off x="1056" y="3984"/>
              <a:ext cx="576" cy="192"/>
            </a:xfrm>
            <a:prstGeom prst="rect">
              <a:avLst/>
            </a:prstGeom>
            <a:noFill/>
            <a:ln w="9525" algn="ctr">
              <a:noFill/>
              <a:miter lim="800000"/>
              <a:headEnd/>
              <a:tailEnd/>
            </a:ln>
            <a:effectLst/>
          </p:spPr>
          <p:txBody>
            <a:bodyPr wrap="none" anchor="ctr"/>
            <a:lstStyle/>
            <a:p>
              <a:pPr eaLnBrk="0" hangingPunct="0">
                <a:spcBef>
                  <a:spcPct val="0"/>
                </a:spcBef>
                <a:buClrTx/>
              </a:pPr>
              <a:r>
                <a:rPr lang="en-US" sz="1600" b="1" smtClean="0">
                  <a:solidFill>
                    <a:srgbClr val="FFFFFF"/>
                  </a:solidFill>
                  <a:latin typeface="Times New Roman" pitchFamily="84" charset="0"/>
                </a:rPr>
                <a:t>Solar</a:t>
              </a:r>
            </a:p>
          </p:txBody>
        </p:sp>
        <p:sp>
          <p:nvSpPr>
            <p:cNvPr id="2494492" name="Line 28"/>
            <p:cNvSpPr>
              <a:spLocks noChangeShapeType="1"/>
            </p:cNvSpPr>
            <p:nvPr/>
          </p:nvSpPr>
          <p:spPr bwMode="auto">
            <a:xfrm>
              <a:off x="3618" y="3900"/>
              <a:ext cx="0" cy="144"/>
            </a:xfrm>
            <a:prstGeom prst="line">
              <a:avLst/>
            </a:prstGeom>
            <a:noFill/>
            <a:ln w="38100">
              <a:solidFill>
                <a:srgbClr val="FF3300"/>
              </a:solidFill>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sp>
          <p:nvSpPr>
            <p:cNvPr id="2494493" name="Rectangle 29"/>
            <p:cNvSpPr>
              <a:spLocks noChangeArrowheads="1"/>
            </p:cNvSpPr>
            <p:nvPr/>
          </p:nvSpPr>
          <p:spPr bwMode="auto">
            <a:xfrm>
              <a:off x="4050" y="3984"/>
              <a:ext cx="576" cy="192"/>
            </a:xfrm>
            <a:prstGeom prst="rect">
              <a:avLst/>
            </a:prstGeom>
            <a:noFill/>
            <a:ln w="9525" algn="ctr">
              <a:noFill/>
              <a:miter lim="800000"/>
              <a:headEnd/>
              <a:tailEnd/>
            </a:ln>
            <a:effectLst/>
          </p:spPr>
          <p:txBody>
            <a:bodyPr wrap="none" anchor="ctr"/>
            <a:lstStyle/>
            <a:p>
              <a:pPr eaLnBrk="0" hangingPunct="0">
                <a:spcBef>
                  <a:spcPct val="0"/>
                </a:spcBef>
                <a:buClrTx/>
              </a:pPr>
              <a:r>
                <a:rPr lang="en-US" sz="1600" b="1" smtClean="0">
                  <a:solidFill>
                    <a:srgbClr val="FFFFFF"/>
                  </a:solidFill>
                  <a:latin typeface="Times New Roman" pitchFamily="84" charset="0"/>
                </a:rPr>
                <a:t>Solar</a:t>
              </a:r>
            </a:p>
          </p:txBody>
        </p:sp>
        <p:sp>
          <p:nvSpPr>
            <p:cNvPr id="2494494" name="Line 30"/>
            <p:cNvSpPr>
              <a:spLocks noChangeShapeType="1"/>
            </p:cNvSpPr>
            <p:nvPr/>
          </p:nvSpPr>
          <p:spPr bwMode="auto">
            <a:xfrm>
              <a:off x="5088" y="4041"/>
              <a:ext cx="384" cy="0"/>
            </a:xfrm>
            <a:prstGeom prst="line">
              <a:avLst/>
            </a:prstGeom>
            <a:noFill/>
            <a:ln w="38100">
              <a:solidFill>
                <a:srgbClr val="FF3300"/>
              </a:solidFill>
              <a:prstDash val="sysDot"/>
              <a:round/>
              <a:headEnd/>
              <a:tailEnd/>
            </a:ln>
            <a:effectLst/>
          </p:spPr>
          <p:txBody>
            <a:bodyPr anchor="ctr"/>
            <a:lstStyle/>
            <a:p>
              <a:pPr algn="l">
                <a:spcBef>
                  <a:spcPct val="0"/>
                </a:spcBef>
                <a:buClrTx/>
              </a:pPr>
              <a:endParaRPr lang="en-US" sz="1200" smtClean="0">
                <a:solidFill>
                  <a:srgbClr val="000000"/>
                </a:solidFill>
                <a:latin typeface="Times New Roman" pitchFamily="84" charset="0"/>
              </a:endParaRPr>
            </a:p>
          </p:txBody>
        </p:sp>
      </p:grpSp>
      <p:grpSp>
        <p:nvGrpSpPr>
          <p:cNvPr id="8" name="Group 31"/>
          <p:cNvGrpSpPr>
            <a:grpSpLocks/>
          </p:cNvGrpSpPr>
          <p:nvPr/>
        </p:nvGrpSpPr>
        <p:grpSpPr bwMode="auto">
          <a:xfrm>
            <a:off x="0" y="1219200"/>
            <a:ext cx="8734425" cy="4391025"/>
            <a:chOff x="0" y="768"/>
            <a:chExt cx="5502" cy="2766"/>
          </a:xfrm>
        </p:grpSpPr>
        <p:sp>
          <p:nvSpPr>
            <p:cNvPr id="2494496" name="Rectangle 32"/>
            <p:cNvSpPr>
              <a:spLocks noChangeAspect="1" noChangeArrowheads="1"/>
            </p:cNvSpPr>
            <p:nvPr/>
          </p:nvSpPr>
          <p:spPr bwMode="auto">
            <a:xfrm>
              <a:off x="3448" y="1202"/>
              <a:ext cx="2045" cy="2319"/>
            </a:xfrm>
            <a:prstGeom prst="rect">
              <a:avLst/>
            </a:prstGeom>
            <a:solidFill>
              <a:srgbClr val="EAEAEA"/>
            </a:solidFill>
            <a:ln w="3175">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94497" name="Rectangle 33"/>
            <p:cNvSpPr>
              <a:spLocks noChangeAspect="1" noChangeArrowheads="1"/>
            </p:cNvSpPr>
            <p:nvPr/>
          </p:nvSpPr>
          <p:spPr bwMode="auto">
            <a:xfrm>
              <a:off x="563" y="1201"/>
              <a:ext cx="2885" cy="2319"/>
            </a:xfrm>
            <a:prstGeom prst="rect">
              <a:avLst/>
            </a:prstGeom>
            <a:solidFill>
              <a:srgbClr val="EAEAEA"/>
            </a:solidFill>
            <a:ln w="3175">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494498" name="Line 34"/>
            <p:cNvSpPr>
              <a:spLocks noChangeAspect="1" noChangeShapeType="1"/>
            </p:cNvSpPr>
            <p:nvPr/>
          </p:nvSpPr>
          <p:spPr bwMode="auto">
            <a:xfrm>
              <a:off x="563" y="984"/>
              <a:ext cx="0" cy="2535"/>
            </a:xfrm>
            <a:prstGeom prst="line">
              <a:avLst/>
            </a:prstGeom>
            <a:noFill/>
            <a:ln w="9525">
              <a:solidFill>
                <a:srgbClr val="FF33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499" name="Line 35"/>
            <p:cNvSpPr>
              <a:spLocks noChangeAspect="1" noChangeShapeType="1"/>
            </p:cNvSpPr>
            <p:nvPr/>
          </p:nvSpPr>
          <p:spPr bwMode="auto">
            <a:xfrm>
              <a:off x="700"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0" name="Line 36"/>
            <p:cNvSpPr>
              <a:spLocks noChangeAspect="1" noChangeShapeType="1"/>
            </p:cNvSpPr>
            <p:nvPr/>
          </p:nvSpPr>
          <p:spPr bwMode="auto">
            <a:xfrm>
              <a:off x="836"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1" name="Line 37"/>
            <p:cNvSpPr>
              <a:spLocks noChangeAspect="1" noChangeShapeType="1"/>
            </p:cNvSpPr>
            <p:nvPr/>
          </p:nvSpPr>
          <p:spPr bwMode="auto">
            <a:xfrm>
              <a:off x="974"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2" name="Line 38"/>
            <p:cNvSpPr>
              <a:spLocks noChangeAspect="1" noChangeShapeType="1"/>
            </p:cNvSpPr>
            <p:nvPr/>
          </p:nvSpPr>
          <p:spPr bwMode="auto">
            <a:xfrm>
              <a:off x="1113"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3" name="Line 39"/>
            <p:cNvSpPr>
              <a:spLocks noChangeAspect="1" noChangeShapeType="1"/>
            </p:cNvSpPr>
            <p:nvPr/>
          </p:nvSpPr>
          <p:spPr bwMode="auto">
            <a:xfrm>
              <a:off x="1249" y="1214"/>
              <a:ext cx="0" cy="2305"/>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4" name="Line 40"/>
            <p:cNvSpPr>
              <a:spLocks noChangeAspect="1" noChangeShapeType="1"/>
            </p:cNvSpPr>
            <p:nvPr/>
          </p:nvSpPr>
          <p:spPr bwMode="auto">
            <a:xfrm>
              <a:off x="1386"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5" name="Line 41"/>
            <p:cNvSpPr>
              <a:spLocks noChangeAspect="1" noChangeShapeType="1"/>
            </p:cNvSpPr>
            <p:nvPr/>
          </p:nvSpPr>
          <p:spPr bwMode="auto">
            <a:xfrm>
              <a:off x="1661"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6" name="Line 42"/>
            <p:cNvSpPr>
              <a:spLocks noChangeAspect="1" noChangeShapeType="1"/>
            </p:cNvSpPr>
            <p:nvPr/>
          </p:nvSpPr>
          <p:spPr bwMode="auto">
            <a:xfrm>
              <a:off x="1797"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7" name="Line 43"/>
            <p:cNvSpPr>
              <a:spLocks noChangeAspect="1" noChangeShapeType="1"/>
            </p:cNvSpPr>
            <p:nvPr/>
          </p:nvSpPr>
          <p:spPr bwMode="auto">
            <a:xfrm>
              <a:off x="1936" y="1214"/>
              <a:ext cx="0" cy="2305"/>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8" name="Line 44"/>
            <p:cNvSpPr>
              <a:spLocks noChangeAspect="1" noChangeShapeType="1"/>
            </p:cNvSpPr>
            <p:nvPr/>
          </p:nvSpPr>
          <p:spPr bwMode="auto">
            <a:xfrm>
              <a:off x="2075" y="1214"/>
              <a:ext cx="0" cy="2312"/>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09" name="Line 45"/>
            <p:cNvSpPr>
              <a:spLocks noChangeAspect="1" noChangeShapeType="1"/>
            </p:cNvSpPr>
            <p:nvPr/>
          </p:nvSpPr>
          <p:spPr bwMode="auto">
            <a:xfrm>
              <a:off x="2211"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0" name="Line 46"/>
            <p:cNvSpPr>
              <a:spLocks noChangeAspect="1" noChangeShapeType="1"/>
            </p:cNvSpPr>
            <p:nvPr/>
          </p:nvSpPr>
          <p:spPr bwMode="auto">
            <a:xfrm>
              <a:off x="2348"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1" name="Line 47"/>
            <p:cNvSpPr>
              <a:spLocks noChangeAspect="1" noChangeShapeType="1"/>
            </p:cNvSpPr>
            <p:nvPr/>
          </p:nvSpPr>
          <p:spPr bwMode="auto">
            <a:xfrm>
              <a:off x="2487"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2" name="Line 48"/>
            <p:cNvSpPr>
              <a:spLocks noChangeAspect="1" noChangeShapeType="1"/>
            </p:cNvSpPr>
            <p:nvPr/>
          </p:nvSpPr>
          <p:spPr bwMode="auto">
            <a:xfrm>
              <a:off x="2623" y="1214"/>
              <a:ext cx="0" cy="2305"/>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3" name="Line 49"/>
            <p:cNvSpPr>
              <a:spLocks noChangeAspect="1" noChangeShapeType="1"/>
            </p:cNvSpPr>
            <p:nvPr/>
          </p:nvSpPr>
          <p:spPr bwMode="auto">
            <a:xfrm>
              <a:off x="2761"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4" name="Line 50"/>
            <p:cNvSpPr>
              <a:spLocks noChangeAspect="1" noChangeShapeType="1"/>
            </p:cNvSpPr>
            <p:nvPr/>
          </p:nvSpPr>
          <p:spPr bwMode="auto">
            <a:xfrm>
              <a:off x="2900"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5" name="Line 51"/>
            <p:cNvSpPr>
              <a:spLocks noChangeAspect="1" noChangeShapeType="1"/>
            </p:cNvSpPr>
            <p:nvPr/>
          </p:nvSpPr>
          <p:spPr bwMode="auto">
            <a:xfrm>
              <a:off x="3037"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6" name="Line 52"/>
            <p:cNvSpPr>
              <a:spLocks noChangeAspect="1" noChangeShapeType="1"/>
            </p:cNvSpPr>
            <p:nvPr/>
          </p:nvSpPr>
          <p:spPr bwMode="auto">
            <a:xfrm>
              <a:off x="3172"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7" name="Line 53"/>
            <p:cNvSpPr>
              <a:spLocks noChangeAspect="1" noChangeShapeType="1"/>
            </p:cNvSpPr>
            <p:nvPr/>
          </p:nvSpPr>
          <p:spPr bwMode="auto">
            <a:xfrm>
              <a:off x="3311" y="1214"/>
              <a:ext cx="0" cy="2305"/>
            </a:xfrm>
            <a:prstGeom prst="line">
              <a:avLst/>
            </a:prstGeom>
            <a:noFill/>
            <a:ln w="9525">
              <a:solidFill>
                <a:srgbClr val="FF0000"/>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8" name="Line 54"/>
            <p:cNvSpPr>
              <a:spLocks noChangeAspect="1" noChangeShapeType="1"/>
            </p:cNvSpPr>
            <p:nvPr/>
          </p:nvSpPr>
          <p:spPr bwMode="auto">
            <a:xfrm>
              <a:off x="3448"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19" name="Line 55"/>
            <p:cNvSpPr>
              <a:spLocks noChangeAspect="1" noChangeShapeType="1"/>
            </p:cNvSpPr>
            <p:nvPr/>
          </p:nvSpPr>
          <p:spPr bwMode="auto">
            <a:xfrm>
              <a:off x="1523"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20" name="Rectangle 56"/>
            <p:cNvSpPr>
              <a:spLocks noChangeAspect="1" noChangeArrowheads="1"/>
            </p:cNvSpPr>
            <p:nvPr/>
          </p:nvSpPr>
          <p:spPr bwMode="auto">
            <a:xfrm>
              <a:off x="825" y="1598"/>
              <a:ext cx="544" cy="229"/>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1200" b="1" smtClean="0">
                  <a:solidFill>
                    <a:srgbClr val="FFFFFF"/>
                  </a:solidFill>
                  <a:latin typeface="Arial" charset="0"/>
                </a:rPr>
                <a:t>F17</a:t>
              </a:r>
            </a:p>
          </p:txBody>
        </p:sp>
        <p:sp>
          <p:nvSpPr>
            <p:cNvPr id="2494521" name="Rectangle 57"/>
            <p:cNvSpPr>
              <a:spLocks noChangeAspect="1" noChangeArrowheads="1"/>
            </p:cNvSpPr>
            <p:nvPr/>
          </p:nvSpPr>
          <p:spPr bwMode="auto">
            <a:xfrm>
              <a:off x="1361" y="1416"/>
              <a:ext cx="552" cy="182"/>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1200" b="1" smtClean="0">
                  <a:solidFill>
                    <a:srgbClr val="FFFFFF"/>
                  </a:solidFill>
                  <a:latin typeface="Arial" charset="0"/>
                </a:rPr>
                <a:t>F19</a:t>
              </a:r>
            </a:p>
          </p:txBody>
        </p:sp>
        <p:sp>
          <p:nvSpPr>
            <p:cNvPr id="2494522" name="Rectangle 58"/>
            <p:cNvSpPr>
              <a:spLocks noChangeAspect="1" noChangeArrowheads="1"/>
            </p:cNvSpPr>
            <p:nvPr/>
          </p:nvSpPr>
          <p:spPr bwMode="auto">
            <a:xfrm>
              <a:off x="1091" y="2134"/>
              <a:ext cx="544" cy="235"/>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1200" b="1" smtClean="0">
                  <a:solidFill>
                    <a:srgbClr val="FFFFFF"/>
                  </a:solidFill>
                  <a:latin typeface="Arial" charset="0"/>
                </a:rPr>
                <a:t>F18</a:t>
              </a:r>
            </a:p>
          </p:txBody>
        </p:sp>
        <p:sp>
          <p:nvSpPr>
            <p:cNvPr id="2494523" name="Rectangle 59"/>
            <p:cNvSpPr>
              <a:spLocks noChangeAspect="1" noChangeArrowheads="1"/>
            </p:cNvSpPr>
            <p:nvPr/>
          </p:nvSpPr>
          <p:spPr bwMode="auto">
            <a:xfrm>
              <a:off x="1933" y="1416"/>
              <a:ext cx="563" cy="201"/>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1200" b="1" smtClean="0">
                  <a:solidFill>
                    <a:srgbClr val="FFFFFF"/>
                  </a:solidFill>
                  <a:latin typeface="Arial" charset="0"/>
                </a:rPr>
                <a:t>F20</a:t>
              </a:r>
            </a:p>
          </p:txBody>
        </p:sp>
        <p:sp>
          <p:nvSpPr>
            <p:cNvPr id="2494524" name="Rectangle 60"/>
            <p:cNvSpPr>
              <a:spLocks noChangeAspect="1" noChangeArrowheads="1"/>
            </p:cNvSpPr>
            <p:nvPr/>
          </p:nvSpPr>
          <p:spPr bwMode="auto">
            <a:xfrm>
              <a:off x="563" y="2134"/>
              <a:ext cx="526" cy="235"/>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1200" b="1" smtClean="0">
                  <a:solidFill>
                    <a:srgbClr val="FFFFFF"/>
                  </a:solidFill>
                  <a:latin typeface="Arial" charset="0"/>
                </a:rPr>
                <a:t>F16</a:t>
              </a:r>
            </a:p>
          </p:txBody>
        </p:sp>
        <p:sp>
          <p:nvSpPr>
            <p:cNvPr id="2494525" name="Rectangle 61"/>
            <p:cNvSpPr>
              <a:spLocks noChangeAspect="1" noChangeArrowheads="1"/>
            </p:cNvSpPr>
            <p:nvPr/>
          </p:nvSpPr>
          <p:spPr bwMode="auto">
            <a:xfrm>
              <a:off x="563" y="1335"/>
              <a:ext cx="270" cy="263"/>
            </a:xfrm>
            <a:prstGeom prst="rect">
              <a:avLst/>
            </a:prstGeom>
            <a:solidFill>
              <a:srgbClr val="0000FF"/>
            </a:solidFill>
            <a:ln w="3175">
              <a:solidFill>
                <a:schemeClr val="tx1"/>
              </a:solidFill>
              <a:miter lim="800000"/>
              <a:headEnd/>
              <a:tailEnd/>
            </a:ln>
            <a:effectLst/>
          </p:spPr>
          <p:txBody>
            <a:bodyPr wrap="none" anchor="ctr"/>
            <a:lstStyle/>
            <a:p>
              <a:pPr>
                <a:spcBef>
                  <a:spcPct val="0"/>
                </a:spcBef>
                <a:buClrTx/>
              </a:pPr>
              <a:r>
                <a:rPr lang="en-US" sz="1200" b="1" smtClean="0">
                  <a:solidFill>
                    <a:srgbClr val="FFFFFF"/>
                  </a:solidFill>
                  <a:latin typeface="Arial" charset="0"/>
                </a:rPr>
                <a:t>F13</a:t>
              </a:r>
            </a:p>
          </p:txBody>
        </p:sp>
        <p:sp>
          <p:nvSpPr>
            <p:cNvPr id="2494526" name="Rectangle 62"/>
            <p:cNvSpPr>
              <a:spLocks noChangeAspect="1" noChangeArrowheads="1"/>
            </p:cNvSpPr>
            <p:nvPr/>
          </p:nvSpPr>
          <p:spPr bwMode="auto">
            <a:xfrm>
              <a:off x="563" y="1903"/>
              <a:ext cx="205" cy="231"/>
            </a:xfrm>
            <a:prstGeom prst="rect">
              <a:avLst/>
            </a:prstGeom>
            <a:solidFill>
              <a:srgbClr val="00FF00"/>
            </a:solidFill>
            <a:ln w="3175">
              <a:solidFill>
                <a:schemeClr val="tx1"/>
              </a:solidFill>
              <a:miter lim="800000"/>
              <a:headEnd/>
              <a:tailEnd/>
            </a:ln>
            <a:effectLst/>
          </p:spPr>
          <p:txBody>
            <a:bodyPr wrap="none" anchor="ctr"/>
            <a:lstStyle/>
            <a:p>
              <a:pPr>
                <a:spcBef>
                  <a:spcPct val="0"/>
                </a:spcBef>
                <a:buClrTx/>
              </a:pPr>
              <a:r>
                <a:rPr lang="en-US" sz="1200" b="1" smtClean="0">
                  <a:solidFill>
                    <a:srgbClr val="000000"/>
                  </a:solidFill>
                  <a:latin typeface="Arial" charset="0"/>
                </a:rPr>
                <a:t>M</a:t>
              </a:r>
            </a:p>
          </p:txBody>
        </p:sp>
        <p:sp>
          <p:nvSpPr>
            <p:cNvPr id="2494527" name="Rectangle 63"/>
            <p:cNvSpPr>
              <a:spLocks noChangeAspect="1" noChangeArrowheads="1"/>
            </p:cNvSpPr>
            <p:nvPr/>
          </p:nvSpPr>
          <p:spPr bwMode="auto">
            <a:xfrm>
              <a:off x="563" y="2907"/>
              <a:ext cx="578" cy="234"/>
            </a:xfrm>
            <a:prstGeom prst="rect">
              <a:avLst/>
            </a:prstGeom>
            <a:solidFill>
              <a:srgbClr val="00FF00"/>
            </a:solidFill>
            <a:ln w="3175">
              <a:noFill/>
              <a:miter lim="800000"/>
              <a:headEnd/>
              <a:tailEnd/>
            </a:ln>
            <a:effectLst/>
          </p:spPr>
          <p:txBody>
            <a:bodyPr wrap="none" anchor="ctr"/>
            <a:lstStyle/>
            <a:p>
              <a:pPr>
                <a:spcBef>
                  <a:spcPct val="0"/>
                </a:spcBef>
                <a:buClrTx/>
              </a:pPr>
              <a:r>
                <a:rPr lang="en-US" sz="1200" b="1" smtClean="0">
                  <a:solidFill>
                    <a:srgbClr val="000000"/>
                  </a:solidFill>
                  <a:latin typeface="Arial" charset="0"/>
                </a:rPr>
                <a:t>N</a:t>
              </a:r>
            </a:p>
          </p:txBody>
        </p:sp>
        <p:sp>
          <p:nvSpPr>
            <p:cNvPr id="2494528" name="Rectangle 64"/>
            <p:cNvSpPr>
              <a:spLocks noChangeAspect="1" noChangeArrowheads="1"/>
            </p:cNvSpPr>
            <p:nvPr/>
          </p:nvSpPr>
          <p:spPr bwMode="auto">
            <a:xfrm>
              <a:off x="1334" y="3141"/>
              <a:ext cx="640" cy="229"/>
            </a:xfrm>
            <a:prstGeom prst="rect">
              <a:avLst/>
            </a:prstGeom>
            <a:solidFill>
              <a:srgbClr val="FF33CC">
                <a:alpha val="98000"/>
              </a:srgbClr>
            </a:solidFill>
            <a:ln w="3175">
              <a:noFill/>
              <a:miter lim="800000"/>
              <a:headEnd/>
              <a:tailEnd/>
            </a:ln>
            <a:effectLst/>
          </p:spPr>
          <p:txBody>
            <a:bodyPr wrap="none" anchor="ctr"/>
            <a:lstStyle/>
            <a:p>
              <a:pPr>
                <a:spcBef>
                  <a:spcPct val="0"/>
                </a:spcBef>
                <a:buClrTx/>
              </a:pPr>
              <a:r>
                <a:rPr lang="en-US" sz="1200" b="1" smtClean="0">
                  <a:solidFill>
                    <a:srgbClr val="000000"/>
                  </a:solidFill>
                  <a:latin typeface="Arial" charset="0"/>
                </a:rPr>
                <a:t>NPP</a:t>
              </a:r>
            </a:p>
          </p:txBody>
        </p:sp>
        <p:sp>
          <p:nvSpPr>
            <p:cNvPr id="2494529" name="Rectangle 65"/>
            <p:cNvSpPr>
              <a:spLocks noChangeAspect="1" noChangeArrowheads="1"/>
            </p:cNvSpPr>
            <p:nvPr/>
          </p:nvSpPr>
          <p:spPr bwMode="auto">
            <a:xfrm>
              <a:off x="810" y="2367"/>
              <a:ext cx="686" cy="232"/>
            </a:xfrm>
            <a:prstGeom prst="rect">
              <a:avLst/>
            </a:prstGeom>
            <a:solidFill>
              <a:srgbClr val="FF9900"/>
            </a:solidFill>
            <a:ln w="3175">
              <a:solidFill>
                <a:schemeClr val="tx1"/>
              </a:solidFill>
              <a:miter lim="800000"/>
              <a:headEnd/>
              <a:tailEnd/>
            </a:ln>
            <a:effectLst/>
          </p:spPr>
          <p:txBody>
            <a:bodyPr wrap="none" anchor="ctr"/>
            <a:lstStyle/>
            <a:p>
              <a:pPr>
                <a:spcBef>
                  <a:spcPct val="0"/>
                </a:spcBef>
                <a:buClrTx/>
              </a:pPr>
              <a:r>
                <a:rPr lang="en-US" sz="1200" b="1" smtClean="0">
                  <a:solidFill>
                    <a:srgbClr val="000000"/>
                  </a:solidFill>
                  <a:latin typeface="Arial" charset="0"/>
                </a:rPr>
                <a:t>Metop A</a:t>
              </a:r>
            </a:p>
          </p:txBody>
        </p:sp>
        <p:sp>
          <p:nvSpPr>
            <p:cNvPr id="2494530" name="Rectangle 66"/>
            <p:cNvSpPr>
              <a:spLocks noChangeAspect="1" noChangeArrowheads="1"/>
            </p:cNvSpPr>
            <p:nvPr/>
          </p:nvSpPr>
          <p:spPr bwMode="auto">
            <a:xfrm>
              <a:off x="1430" y="2493"/>
              <a:ext cx="687" cy="231"/>
            </a:xfrm>
            <a:prstGeom prst="rect">
              <a:avLst/>
            </a:prstGeom>
            <a:solidFill>
              <a:srgbClr val="FF9900"/>
            </a:solidFill>
            <a:ln w="3175">
              <a:solidFill>
                <a:schemeClr val="tx1"/>
              </a:solidFill>
              <a:miter lim="800000"/>
              <a:headEnd/>
              <a:tailEnd/>
            </a:ln>
            <a:effectLst/>
          </p:spPr>
          <p:txBody>
            <a:bodyPr wrap="none" anchor="ctr"/>
            <a:lstStyle/>
            <a:p>
              <a:pPr>
                <a:spcBef>
                  <a:spcPct val="0"/>
                </a:spcBef>
                <a:buClrTx/>
              </a:pPr>
              <a:r>
                <a:rPr lang="en-US" sz="1200" b="1" smtClean="0">
                  <a:solidFill>
                    <a:srgbClr val="000000"/>
                  </a:solidFill>
                  <a:latin typeface="Arial" charset="0"/>
                </a:rPr>
                <a:t>Metop B</a:t>
              </a:r>
            </a:p>
          </p:txBody>
        </p:sp>
        <p:sp>
          <p:nvSpPr>
            <p:cNvPr id="2494531" name="Rectangle 67"/>
            <p:cNvSpPr>
              <a:spLocks noChangeAspect="1" noChangeArrowheads="1"/>
            </p:cNvSpPr>
            <p:nvPr/>
          </p:nvSpPr>
          <p:spPr bwMode="auto">
            <a:xfrm>
              <a:off x="2112" y="1668"/>
              <a:ext cx="962" cy="233"/>
            </a:xfrm>
            <a:prstGeom prst="rect">
              <a:avLst/>
            </a:prstGeom>
            <a:solidFill>
              <a:srgbClr val="800080">
                <a:alpha val="92999"/>
              </a:srgbClr>
            </a:solidFill>
            <a:ln w="3175">
              <a:noFill/>
              <a:miter lim="800000"/>
              <a:headEnd/>
              <a:tailEnd/>
            </a:ln>
            <a:effectLst/>
          </p:spPr>
          <p:txBody>
            <a:bodyPr wrap="none" anchor="ctr"/>
            <a:lstStyle/>
            <a:p>
              <a:pPr>
                <a:spcBef>
                  <a:spcPct val="0"/>
                </a:spcBef>
                <a:buClrTx/>
              </a:pPr>
              <a:r>
                <a:rPr lang="en-US" sz="1200" b="1" smtClean="0">
                  <a:solidFill>
                    <a:srgbClr val="FFFFFF"/>
                  </a:solidFill>
                  <a:latin typeface="Arial" charset="0"/>
                </a:rPr>
                <a:t>NPOESS C2</a:t>
              </a:r>
            </a:p>
          </p:txBody>
        </p:sp>
        <p:sp>
          <p:nvSpPr>
            <p:cNvPr id="2494532" name="Rectangle 68"/>
            <p:cNvSpPr>
              <a:spLocks noChangeAspect="1" noChangeArrowheads="1"/>
            </p:cNvSpPr>
            <p:nvPr/>
          </p:nvSpPr>
          <p:spPr bwMode="auto">
            <a:xfrm>
              <a:off x="2641" y="2674"/>
              <a:ext cx="959" cy="245"/>
            </a:xfrm>
            <a:prstGeom prst="rect">
              <a:avLst/>
            </a:prstGeom>
            <a:solidFill>
              <a:srgbClr val="800080">
                <a:alpha val="92999"/>
              </a:srgbClr>
            </a:solidFill>
            <a:ln w="3175">
              <a:noFill/>
              <a:miter lim="800000"/>
              <a:headEnd/>
              <a:tailEnd/>
            </a:ln>
            <a:effectLst/>
          </p:spPr>
          <p:txBody>
            <a:bodyPr wrap="none" anchor="ctr"/>
            <a:lstStyle/>
            <a:p>
              <a:pPr>
                <a:spcBef>
                  <a:spcPct val="0"/>
                </a:spcBef>
                <a:buClrTx/>
              </a:pPr>
              <a:r>
                <a:rPr lang="en-US" sz="1200" b="1" smtClean="0">
                  <a:solidFill>
                    <a:srgbClr val="FFFFFF"/>
                  </a:solidFill>
                  <a:latin typeface="Arial" charset="0"/>
                </a:rPr>
                <a:t>NPOESS C3</a:t>
              </a:r>
            </a:p>
          </p:txBody>
        </p:sp>
        <p:sp>
          <p:nvSpPr>
            <p:cNvPr id="2494533" name="Text Box 69"/>
            <p:cNvSpPr txBox="1">
              <a:spLocks noChangeAspect="1" noChangeArrowheads="1"/>
            </p:cNvSpPr>
            <p:nvPr/>
          </p:nvSpPr>
          <p:spPr bwMode="auto">
            <a:xfrm>
              <a:off x="77" y="1444"/>
              <a:ext cx="329" cy="212"/>
            </a:xfrm>
            <a:prstGeom prst="rect">
              <a:avLst/>
            </a:prstGeom>
            <a:noFill/>
            <a:ln w="9525">
              <a:noFill/>
              <a:miter lim="800000"/>
              <a:headEnd/>
              <a:tailEnd/>
            </a:ln>
            <a:effectLst/>
          </p:spPr>
          <p:txBody>
            <a:bodyPr wrap="none">
              <a:spAutoFit/>
            </a:bodyPr>
            <a:lstStyle/>
            <a:p>
              <a:pPr algn="l">
                <a:spcBef>
                  <a:spcPct val="0"/>
                </a:spcBef>
                <a:buClrTx/>
              </a:pPr>
              <a:r>
                <a:rPr lang="en-US" sz="1600" b="1" smtClean="0">
                  <a:solidFill>
                    <a:srgbClr val="FFFF00"/>
                  </a:solidFill>
                  <a:latin typeface="Times New Roman" pitchFamily="84" charset="0"/>
                </a:rPr>
                <a:t>AM</a:t>
              </a:r>
            </a:p>
          </p:txBody>
        </p:sp>
        <p:sp>
          <p:nvSpPr>
            <p:cNvPr id="2494534" name="Text Box 70"/>
            <p:cNvSpPr txBox="1">
              <a:spLocks noChangeAspect="1" noChangeArrowheads="1"/>
            </p:cNvSpPr>
            <p:nvPr/>
          </p:nvSpPr>
          <p:spPr bwMode="auto">
            <a:xfrm>
              <a:off x="0" y="2073"/>
              <a:ext cx="586" cy="212"/>
            </a:xfrm>
            <a:prstGeom prst="rect">
              <a:avLst/>
            </a:prstGeom>
            <a:noFill/>
            <a:ln w="9525">
              <a:noFill/>
              <a:miter lim="800000"/>
              <a:headEnd/>
              <a:tailEnd/>
            </a:ln>
            <a:effectLst/>
          </p:spPr>
          <p:txBody>
            <a:bodyPr wrap="none">
              <a:spAutoFit/>
            </a:bodyPr>
            <a:lstStyle/>
            <a:p>
              <a:pPr algn="l">
                <a:spcBef>
                  <a:spcPct val="0"/>
                </a:spcBef>
                <a:buClrTx/>
              </a:pPr>
              <a:r>
                <a:rPr lang="en-US" sz="1600" b="1" smtClean="0">
                  <a:solidFill>
                    <a:srgbClr val="FFFF00"/>
                  </a:solidFill>
                  <a:latin typeface="Times New Roman" pitchFamily="84" charset="0"/>
                </a:rPr>
                <a:t>mid-AM</a:t>
              </a:r>
            </a:p>
          </p:txBody>
        </p:sp>
        <p:sp>
          <p:nvSpPr>
            <p:cNvPr id="2494535" name="Text Box 71"/>
            <p:cNvSpPr txBox="1">
              <a:spLocks noChangeAspect="1" noChangeArrowheads="1"/>
            </p:cNvSpPr>
            <p:nvPr/>
          </p:nvSpPr>
          <p:spPr bwMode="auto">
            <a:xfrm>
              <a:off x="77" y="2932"/>
              <a:ext cx="315" cy="212"/>
            </a:xfrm>
            <a:prstGeom prst="rect">
              <a:avLst/>
            </a:prstGeom>
            <a:noFill/>
            <a:ln w="9525">
              <a:noFill/>
              <a:miter lim="800000"/>
              <a:headEnd/>
              <a:tailEnd/>
            </a:ln>
            <a:effectLst/>
          </p:spPr>
          <p:txBody>
            <a:bodyPr wrap="none">
              <a:spAutoFit/>
            </a:bodyPr>
            <a:lstStyle/>
            <a:p>
              <a:pPr algn="l">
                <a:spcBef>
                  <a:spcPct val="0"/>
                </a:spcBef>
                <a:buClrTx/>
              </a:pPr>
              <a:r>
                <a:rPr lang="en-US" sz="1600" b="1" smtClean="0">
                  <a:solidFill>
                    <a:srgbClr val="FFFF00"/>
                  </a:solidFill>
                  <a:latin typeface="Times New Roman" pitchFamily="84" charset="0"/>
                </a:rPr>
                <a:t>PM</a:t>
              </a:r>
            </a:p>
          </p:txBody>
        </p:sp>
        <p:sp>
          <p:nvSpPr>
            <p:cNvPr id="2494536" name="Line 72"/>
            <p:cNvSpPr>
              <a:spLocks noChangeAspect="1" noChangeShapeType="1"/>
            </p:cNvSpPr>
            <p:nvPr/>
          </p:nvSpPr>
          <p:spPr bwMode="auto">
            <a:xfrm>
              <a:off x="1068" y="1207"/>
              <a:ext cx="0" cy="2297"/>
            </a:xfrm>
            <a:prstGeom prst="line">
              <a:avLst/>
            </a:prstGeom>
            <a:noFill/>
            <a:ln w="12700">
              <a:solidFill>
                <a:srgbClr val="0000FF"/>
              </a:solidFill>
              <a:prstDash val="dashDot"/>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37" name="Rectangle 73"/>
            <p:cNvSpPr>
              <a:spLocks noChangeAspect="1" noChangeArrowheads="1"/>
            </p:cNvSpPr>
            <p:nvPr/>
          </p:nvSpPr>
          <p:spPr bwMode="auto">
            <a:xfrm>
              <a:off x="563" y="975"/>
              <a:ext cx="137" cy="232"/>
            </a:xfrm>
            <a:prstGeom prst="rect">
              <a:avLst/>
            </a:prstGeom>
            <a:noFill/>
            <a:ln w="3175">
              <a:noFill/>
              <a:miter lim="800000"/>
              <a:headEnd/>
              <a:tailEnd/>
            </a:ln>
            <a:effectLst/>
          </p:spPr>
          <p:txBody>
            <a:bodyPr wrap="none" anchor="ctr"/>
            <a:lstStyle/>
            <a:p>
              <a:pPr>
                <a:spcBef>
                  <a:spcPct val="0"/>
                </a:spcBef>
                <a:buClrTx/>
              </a:pPr>
              <a:r>
                <a:rPr lang="en-US" sz="800" b="1" smtClean="0">
                  <a:solidFill>
                    <a:srgbClr val="FFFFFF"/>
                  </a:solidFill>
                  <a:latin typeface="Arial" charset="0"/>
                </a:rPr>
                <a:t>05</a:t>
              </a:r>
            </a:p>
          </p:txBody>
        </p:sp>
        <p:sp>
          <p:nvSpPr>
            <p:cNvPr id="2494538" name="Rectangle 74"/>
            <p:cNvSpPr>
              <a:spLocks noChangeAspect="1" noChangeArrowheads="1"/>
            </p:cNvSpPr>
            <p:nvPr/>
          </p:nvSpPr>
          <p:spPr bwMode="auto">
            <a:xfrm>
              <a:off x="700" y="975"/>
              <a:ext cx="136"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06</a:t>
              </a:r>
            </a:p>
          </p:txBody>
        </p:sp>
        <p:sp>
          <p:nvSpPr>
            <p:cNvPr id="2494539" name="Rectangle 75"/>
            <p:cNvSpPr>
              <a:spLocks noChangeAspect="1" noChangeArrowheads="1"/>
            </p:cNvSpPr>
            <p:nvPr/>
          </p:nvSpPr>
          <p:spPr bwMode="auto">
            <a:xfrm>
              <a:off x="836"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07</a:t>
              </a:r>
            </a:p>
          </p:txBody>
        </p:sp>
        <p:sp>
          <p:nvSpPr>
            <p:cNvPr id="2494540" name="Rectangle 76"/>
            <p:cNvSpPr>
              <a:spLocks noChangeAspect="1" noChangeArrowheads="1"/>
            </p:cNvSpPr>
            <p:nvPr/>
          </p:nvSpPr>
          <p:spPr bwMode="auto">
            <a:xfrm>
              <a:off x="973" y="975"/>
              <a:ext cx="136"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08</a:t>
              </a:r>
            </a:p>
          </p:txBody>
        </p:sp>
        <p:sp>
          <p:nvSpPr>
            <p:cNvPr id="2494541" name="Rectangle 77"/>
            <p:cNvSpPr>
              <a:spLocks noChangeAspect="1" noChangeArrowheads="1"/>
            </p:cNvSpPr>
            <p:nvPr/>
          </p:nvSpPr>
          <p:spPr bwMode="auto">
            <a:xfrm>
              <a:off x="1109" y="981"/>
              <a:ext cx="138" cy="226"/>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09</a:t>
              </a:r>
            </a:p>
          </p:txBody>
        </p:sp>
        <p:sp>
          <p:nvSpPr>
            <p:cNvPr id="2494542" name="Rectangle 78"/>
            <p:cNvSpPr>
              <a:spLocks noChangeAspect="1" noChangeArrowheads="1"/>
            </p:cNvSpPr>
            <p:nvPr/>
          </p:nvSpPr>
          <p:spPr bwMode="auto">
            <a:xfrm>
              <a:off x="1379"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11</a:t>
              </a:r>
            </a:p>
          </p:txBody>
        </p:sp>
        <p:sp>
          <p:nvSpPr>
            <p:cNvPr id="2494543" name="Rectangle 79"/>
            <p:cNvSpPr>
              <a:spLocks noChangeAspect="1" noChangeArrowheads="1"/>
            </p:cNvSpPr>
            <p:nvPr/>
          </p:nvSpPr>
          <p:spPr bwMode="auto">
            <a:xfrm>
              <a:off x="1516" y="975"/>
              <a:ext cx="139"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12</a:t>
              </a:r>
            </a:p>
          </p:txBody>
        </p:sp>
        <p:sp>
          <p:nvSpPr>
            <p:cNvPr id="2494544" name="Rectangle 80"/>
            <p:cNvSpPr>
              <a:spLocks noChangeAspect="1" noChangeArrowheads="1"/>
            </p:cNvSpPr>
            <p:nvPr/>
          </p:nvSpPr>
          <p:spPr bwMode="auto">
            <a:xfrm>
              <a:off x="1655"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13</a:t>
              </a:r>
            </a:p>
          </p:txBody>
        </p:sp>
        <p:sp>
          <p:nvSpPr>
            <p:cNvPr id="2494545" name="Rectangle 81"/>
            <p:cNvSpPr>
              <a:spLocks noChangeAspect="1" noChangeArrowheads="1"/>
            </p:cNvSpPr>
            <p:nvPr/>
          </p:nvSpPr>
          <p:spPr bwMode="auto">
            <a:xfrm>
              <a:off x="1792" y="975"/>
              <a:ext cx="136"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14</a:t>
              </a:r>
            </a:p>
          </p:txBody>
        </p:sp>
        <p:sp>
          <p:nvSpPr>
            <p:cNvPr id="2494546" name="Rectangle 82"/>
            <p:cNvSpPr>
              <a:spLocks noChangeAspect="1" noChangeArrowheads="1"/>
            </p:cNvSpPr>
            <p:nvPr/>
          </p:nvSpPr>
          <p:spPr bwMode="auto">
            <a:xfrm>
              <a:off x="1928"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15</a:t>
              </a:r>
            </a:p>
          </p:txBody>
        </p:sp>
        <p:sp>
          <p:nvSpPr>
            <p:cNvPr id="2494547" name="Rectangle 83"/>
            <p:cNvSpPr>
              <a:spLocks noChangeAspect="1" noChangeArrowheads="1"/>
            </p:cNvSpPr>
            <p:nvPr/>
          </p:nvSpPr>
          <p:spPr bwMode="auto">
            <a:xfrm>
              <a:off x="2065"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16</a:t>
              </a:r>
            </a:p>
          </p:txBody>
        </p:sp>
        <p:sp>
          <p:nvSpPr>
            <p:cNvPr id="2494548" name="Rectangle 84"/>
            <p:cNvSpPr>
              <a:spLocks noChangeAspect="1" noChangeArrowheads="1"/>
            </p:cNvSpPr>
            <p:nvPr/>
          </p:nvSpPr>
          <p:spPr bwMode="auto">
            <a:xfrm>
              <a:off x="2202"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17</a:t>
              </a:r>
            </a:p>
          </p:txBody>
        </p:sp>
        <p:sp>
          <p:nvSpPr>
            <p:cNvPr id="2494549" name="Rectangle 85"/>
            <p:cNvSpPr>
              <a:spLocks noChangeAspect="1" noChangeArrowheads="1"/>
            </p:cNvSpPr>
            <p:nvPr/>
          </p:nvSpPr>
          <p:spPr bwMode="auto">
            <a:xfrm>
              <a:off x="2339" y="975"/>
              <a:ext cx="136"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18</a:t>
              </a:r>
            </a:p>
          </p:txBody>
        </p:sp>
        <p:sp>
          <p:nvSpPr>
            <p:cNvPr id="2494550" name="Rectangle 86"/>
            <p:cNvSpPr>
              <a:spLocks noChangeAspect="1" noChangeArrowheads="1"/>
            </p:cNvSpPr>
            <p:nvPr/>
          </p:nvSpPr>
          <p:spPr bwMode="auto">
            <a:xfrm>
              <a:off x="2475"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19</a:t>
              </a:r>
            </a:p>
          </p:txBody>
        </p:sp>
        <p:sp>
          <p:nvSpPr>
            <p:cNvPr id="2494551" name="Rectangle 87"/>
            <p:cNvSpPr>
              <a:spLocks noChangeAspect="1" noChangeArrowheads="1"/>
            </p:cNvSpPr>
            <p:nvPr/>
          </p:nvSpPr>
          <p:spPr bwMode="auto">
            <a:xfrm>
              <a:off x="2612"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20</a:t>
              </a:r>
            </a:p>
          </p:txBody>
        </p:sp>
        <p:sp>
          <p:nvSpPr>
            <p:cNvPr id="2494552" name="Rectangle 88"/>
            <p:cNvSpPr>
              <a:spLocks noChangeAspect="1" noChangeArrowheads="1"/>
            </p:cNvSpPr>
            <p:nvPr/>
          </p:nvSpPr>
          <p:spPr bwMode="auto">
            <a:xfrm>
              <a:off x="2749" y="975"/>
              <a:ext cx="136"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21</a:t>
              </a:r>
            </a:p>
          </p:txBody>
        </p:sp>
        <p:sp>
          <p:nvSpPr>
            <p:cNvPr id="2494553" name="Rectangle 89"/>
            <p:cNvSpPr>
              <a:spLocks noChangeAspect="1" noChangeArrowheads="1"/>
            </p:cNvSpPr>
            <p:nvPr/>
          </p:nvSpPr>
          <p:spPr bwMode="auto">
            <a:xfrm>
              <a:off x="2885"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22</a:t>
              </a:r>
            </a:p>
          </p:txBody>
        </p:sp>
        <p:sp>
          <p:nvSpPr>
            <p:cNvPr id="2494554" name="Rectangle 90"/>
            <p:cNvSpPr>
              <a:spLocks noChangeAspect="1" noChangeArrowheads="1"/>
            </p:cNvSpPr>
            <p:nvPr/>
          </p:nvSpPr>
          <p:spPr bwMode="auto">
            <a:xfrm>
              <a:off x="3022"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23</a:t>
              </a:r>
            </a:p>
          </p:txBody>
        </p:sp>
        <p:sp>
          <p:nvSpPr>
            <p:cNvPr id="2494555" name="Rectangle 91"/>
            <p:cNvSpPr>
              <a:spLocks noChangeAspect="1" noChangeArrowheads="1"/>
            </p:cNvSpPr>
            <p:nvPr/>
          </p:nvSpPr>
          <p:spPr bwMode="auto">
            <a:xfrm>
              <a:off x="3159"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24</a:t>
              </a:r>
            </a:p>
          </p:txBody>
        </p:sp>
        <p:sp>
          <p:nvSpPr>
            <p:cNvPr id="2494556" name="Rectangle 92"/>
            <p:cNvSpPr>
              <a:spLocks noChangeAspect="1" noChangeArrowheads="1"/>
            </p:cNvSpPr>
            <p:nvPr/>
          </p:nvSpPr>
          <p:spPr bwMode="auto">
            <a:xfrm>
              <a:off x="3294"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25</a:t>
              </a:r>
            </a:p>
          </p:txBody>
        </p:sp>
        <p:sp>
          <p:nvSpPr>
            <p:cNvPr id="2494557" name="Rectangle 93"/>
            <p:cNvSpPr>
              <a:spLocks noChangeAspect="1" noChangeArrowheads="1"/>
            </p:cNvSpPr>
            <p:nvPr/>
          </p:nvSpPr>
          <p:spPr bwMode="auto">
            <a:xfrm>
              <a:off x="1247" y="975"/>
              <a:ext cx="135"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10</a:t>
              </a:r>
            </a:p>
          </p:txBody>
        </p:sp>
        <p:sp>
          <p:nvSpPr>
            <p:cNvPr id="2494558" name="Rectangle 94"/>
            <p:cNvSpPr>
              <a:spLocks noChangeAspect="1" noChangeArrowheads="1"/>
            </p:cNvSpPr>
            <p:nvPr/>
          </p:nvSpPr>
          <p:spPr bwMode="auto">
            <a:xfrm>
              <a:off x="563" y="3142"/>
              <a:ext cx="578" cy="233"/>
            </a:xfrm>
            <a:prstGeom prst="rect">
              <a:avLst/>
            </a:prstGeom>
            <a:solidFill>
              <a:srgbClr val="FFFF00"/>
            </a:solidFill>
            <a:ln w="3175">
              <a:solidFill>
                <a:schemeClr val="tx1"/>
              </a:solidFill>
              <a:miter lim="800000"/>
              <a:headEnd/>
              <a:tailEnd/>
            </a:ln>
            <a:effectLst/>
          </p:spPr>
          <p:txBody>
            <a:bodyPr wrap="none" anchor="ctr"/>
            <a:lstStyle/>
            <a:p>
              <a:pPr>
                <a:spcBef>
                  <a:spcPct val="0"/>
                </a:spcBef>
                <a:buClrTx/>
              </a:pPr>
              <a:r>
                <a:rPr lang="en-US" sz="1200" b="1" smtClean="0">
                  <a:solidFill>
                    <a:srgbClr val="000000"/>
                  </a:solidFill>
                  <a:latin typeface="Arial" charset="0"/>
                </a:rPr>
                <a:t>AQUA</a:t>
              </a:r>
            </a:p>
          </p:txBody>
        </p:sp>
        <p:sp>
          <p:nvSpPr>
            <p:cNvPr id="2494559" name="Rectangle 95"/>
            <p:cNvSpPr>
              <a:spLocks noChangeAspect="1" noChangeArrowheads="1"/>
            </p:cNvSpPr>
            <p:nvPr/>
          </p:nvSpPr>
          <p:spPr bwMode="auto">
            <a:xfrm>
              <a:off x="2660" y="2306"/>
              <a:ext cx="2176" cy="233"/>
            </a:xfrm>
            <a:prstGeom prst="rect">
              <a:avLst/>
            </a:prstGeom>
            <a:solidFill>
              <a:srgbClr val="FF9900"/>
            </a:solidFill>
            <a:ln w="3175">
              <a:solidFill>
                <a:schemeClr val="tx1"/>
              </a:solidFill>
              <a:prstDash val="dash"/>
              <a:miter lim="800000"/>
              <a:headEnd/>
              <a:tailEnd/>
            </a:ln>
            <a:effectLst/>
          </p:spPr>
          <p:txBody>
            <a:bodyPr wrap="none" anchor="ctr"/>
            <a:lstStyle/>
            <a:p>
              <a:pPr>
                <a:spcBef>
                  <a:spcPct val="0"/>
                </a:spcBef>
                <a:buClrTx/>
              </a:pPr>
              <a:r>
                <a:rPr lang="en-US" sz="1200" b="1" smtClean="0">
                  <a:solidFill>
                    <a:srgbClr val="000000"/>
                  </a:solidFill>
                  <a:latin typeface="Arial" charset="0"/>
                </a:rPr>
                <a:t>Post-EPS</a:t>
              </a:r>
            </a:p>
          </p:txBody>
        </p:sp>
        <p:sp>
          <p:nvSpPr>
            <p:cNvPr id="2494560" name="Text Box 96"/>
            <p:cNvSpPr txBox="1">
              <a:spLocks noChangeArrowheads="1"/>
            </p:cNvSpPr>
            <p:nvPr/>
          </p:nvSpPr>
          <p:spPr bwMode="auto">
            <a:xfrm>
              <a:off x="2298" y="768"/>
              <a:ext cx="1521" cy="250"/>
            </a:xfrm>
            <a:prstGeom prst="rect">
              <a:avLst/>
            </a:prstGeom>
            <a:noFill/>
            <a:ln w="9525">
              <a:noFill/>
              <a:miter lim="800000"/>
              <a:headEnd/>
              <a:tailEnd/>
            </a:ln>
            <a:effectLst/>
          </p:spPr>
          <p:txBody>
            <a:bodyPr wrap="none">
              <a:spAutoFit/>
            </a:bodyPr>
            <a:lstStyle/>
            <a:p>
              <a:pPr algn="l">
                <a:spcBef>
                  <a:spcPct val="0"/>
                </a:spcBef>
                <a:buClrTx/>
              </a:pPr>
              <a:r>
                <a:rPr lang="en-US" sz="2000" b="1" smtClean="0">
                  <a:solidFill>
                    <a:srgbClr val="FFFFFF"/>
                  </a:solidFill>
                  <a:latin typeface="Times New Roman" pitchFamily="84" charset="0"/>
                </a:rPr>
                <a:t>CALENDAR YEAR</a:t>
              </a:r>
            </a:p>
          </p:txBody>
        </p:sp>
        <p:sp>
          <p:nvSpPr>
            <p:cNvPr id="2494561" name="Line 97"/>
            <p:cNvSpPr>
              <a:spLocks noChangeShapeType="1"/>
            </p:cNvSpPr>
            <p:nvPr/>
          </p:nvSpPr>
          <p:spPr bwMode="auto">
            <a:xfrm flipH="1">
              <a:off x="1674" y="1654"/>
              <a:ext cx="230" cy="607"/>
            </a:xfrm>
            <a:prstGeom prst="line">
              <a:avLst/>
            </a:prstGeom>
            <a:noFill/>
            <a:ln w="9525">
              <a:solidFill>
                <a:schemeClr val="tx1"/>
              </a:solidFill>
              <a:round/>
              <a:headEnd type="triangle" w="med" len="me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62" name="Rectangle 98"/>
            <p:cNvSpPr>
              <a:spLocks noChangeAspect="1" noChangeArrowheads="1"/>
            </p:cNvSpPr>
            <p:nvPr/>
          </p:nvSpPr>
          <p:spPr bwMode="auto">
            <a:xfrm>
              <a:off x="3435" y="975"/>
              <a:ext cx="138"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26</a:t>
              </a:r>
            </a:p>
          </p:txBody>
        </p:sp>
        <p:sp>
          <p:nvSpPr>
            <p:cNvPr id="2494563" name="Rectangle 99"/>
            <p:cNvSpPr>
              <a:spLocks noChangeAspect="1" noChangeArrowheads="1"/>
            </p:cNvSpPr>
            <p:nvPr/>
          </p:nvSpPr>
          <p:spPr bwMode="auto">
            <a:xfrm>
              <a:off x="3573" y="975"/>
              <a:ext cx="135"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27</a:t>
              </a:r>
            </a:p>
          </p:txBody>
        </p:sp>
        <p:sp>
          <p:nvSpPr>
            <p:cNvPr id="2494564" name="Rectangle 100"/>
            <p:cNvSpPr>
              <a:spLocks noChangeAspect="1" noChangeArrowheads="1"/>
            </p:cNvSpPr>
            <p:nvPr/>
          </p:nvSpPr>
          <p:spPr bwMode="auto">
            <a:xfrm>
              <a:off x="3708"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28</a:t>
              </a:r>
            </a:p>
          </p:txBody>
        </p:sp>
        <p:sp>
          <p:nvSpPr>
            <p:cNvPr id="2494565" name="Rectangle 101"/>
            <p:cNvSpPr>
              <a:spLocks noChangeAspect="1" noChangeArrowheads="1"/>
            </p:cNvSpPr>
            <p:nvPr/>
          </p:nvSpPr>
          <p:spPr bwMode="auto">
            <a:xfrm>
              <a:off x="3845"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29</a:t>
              </a:r>
            </a:p>
          </p:txBody>
        </p:sp>
        <p:sp>
          <p:nvSpPr>
            <p:cNvPr id="2494566" name="Rectangle 102"/>
            <p:cNvSpPr>
              <a:spLocks noChangeAspect="1" noChangeArrowheads="1"/>
            </p:cNvSpPr>
            <p:nvPr/>
          </p:nvSpPr>
          <p:spPr bwMode="auto">
            <a:xfrm>
              <a:off x="3982" y="981"/>
              <a:ext cx="137" cy="226"/>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30</a:t>
              </a:r>
            </a:p>
          </p:txBody>
        </p:sp>
        <p:sp>
          <p:nvSpPr>
            <p:cNvPr id="2494567" name="Rectangle 103"/>
            <p:cNvSpPr>
              <a:spLocks noChangeAspect="1" noChangeArrowheads="1"/>
            </p:cNvSpPr>
            <p:nvPr/>
          </p:nvSpPr>
          <p:spPr bwMode="auto">
            <a:xfrm>
              <a:off x="4251" y="975"/>
              <a:ext cx="138"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32</a:t>
              </a:r>
            </a:p>
          </p:txBody>
        </p:sp>
        <p:sp>
          <p:nvSpPr>
            <p:cNvPr id="2494568" name="Rectangle 104"/>
            <p:cNvSpPr>
              <a:spLocks noChangeAspect="1" noChangeArrowheads="1"/>
            </p:cNvSpPr>
            <p:nvPr/>
          </p:nvSpPr>
          <p:spPr bwMode="auto">
            <a:xfrm>
              <a:off x="4389" y="975"/>
              <a:ext cx="139"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33</a:t>
              </a:r>
            </a:p>
          </p:txBody>
        </p:sp>
        <p:sp>
          <p:nvSpPr>
            <p:cNvPr id="2494569" name="Rectangle 105"/>
            <p:cNvSpPr>
              <a:spLocks noChangeAspect="1" noChangeArrowheads="1"/>
            </p:cNvSpPr>
            <p:nvPr/>
          </p:nvSpPr>
          <p:spPr bwMode="auto">
            <a:xfrm>
              <a:off x="4528"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34</a:t>
              </a:r>
            </a:p>
          </p:txBody>
        </p:sp>
        <p:sp>
          <p:nvSpPr>
            <p:cNvPr id="2494570" name="Rectangle 106"/>
            <p:cNvSpPr>
              <a:spLocks noChangeAspect="1" noChangeArrowheads="1"/>
            </p:cNvSpPr>
            <p:nvPr/>
          </p:nvSpPr>
          <p:spPr bwMode="auto">
            <a:xfrm>
              <a:off x="4665" y="975"/>
              <a:ext cx="135"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35</a:t>
              </a:r>
            </a:p>
          </p:txBody>
        </p:sp>
        <p:sp>
          <p:nvSpPr>
            <p:cNvPr id="2494571" name="Rectangle 107"/>
            <p:cNvSpPr>
              <a:spLocks noChangeAspect="1" noChangeArrowheads="1"/>
            </p:cNvSpPr>
            <p:nvPr/>
          </p:nvSpPr>
          <p:spPr bwMode="auto">
            <a:xfrm>
              <a:off x="4800" y="975"/>
              <a:ext cx="138"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36</a:t>
              </a:r>
            </a:p>
          </p:txBody>
        </p:sp>
        <p:sp>
          <p:nvSpPr>
            <p:cNvPr id="2494572" name="Rectangle 108"/>
            <p:cNvSpPr>
              <a:spLocks noChangeAspect="1" noChangeArrowheads="1"/>
            </p:cNvSpPr>
            <p:nvPr/>
          </p:nvSpPr>
          <p:spPr bwMode="auto">
            <a:xfrm>
              <a:off x="4938" y="975"/>
              <a:ext cx="136"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37</a:t>
              </a:r>
            </a:p>
          </p:txBody>
        </p:sp>
        <p:sp>
          <p:nvSpPr>
            <p:cNvPr id="2494573" name="Rectangle 109"/>
            <p:cNvSpPr>
              <a:spLocks noChangeAspect="1" noChangeArrowheads="1"/>
            </p:cNvSpPr>
            <p:nvPr/>
          </p:nvSpPr>
          <p:spPr bwMode="auto">
            <a:xfrm>
              <a:off x="5074" y="975"/>
              <a:ext cx="137"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38</a:t>
              </a:r>
            </a:p>
          </p:txBody>
        </p:sp>
        <p:sp>
          <p:nvSpPr>
            <p:cNvPr id="2494574" name="Rectangle 110"/>
            <p:cNvSpPr>
              <a:spLocks noChangeAspect="1" noChangeArrowheads="1"/>
            </p:cNvSpPr>
            <p:nvPr/>
          </p:nvSpPr>
          <p:spPr bwMode="auto">
            <a:xfrm>
              <a:off x="5211" y="975"/>
              <a:ext cx="136"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39</a:t>
              </a:r>
            </a:p>
          </p:txBody>
        </p:sp>
        <p:sp>
          <p:nvSpPr>
            <p:cNvPr id="2494575" name="Rectangle 111"/>
            <p:cNvSpPr>
              <a:spLocks noChangeAspect="1" noChangeArrowheads="1"/>
            </p:cNvSpPr>
            <p:nvPr/>
          </p:nvSpPr>
          <p:spPr bwMode="auto">
            <a:xfrm>
              <a:off x="5347" y="975"/>
              <a:ext cx="138"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40</a:t>
              </a:r>
            </a:p>
          </p:txBody>
        </p:sp>
        <p:sp>
          <p:nvSpPr>
            <p:cNvPr id="2494576" name="Rectangle 112"/>
            <p:cNvSpPr>
              <a:spLocks noChangeAspect="1" noChangeArrowheads="1"/>
            </p:cNvSpPr>
            <p:nvPr/>
          </p:nvSpPr>
          <p:spPr bwMode="auto">
            <a:xfrm>
              <a:off x="4119" y="975"/>
              <a:ext cx="135" cy="232"/>
            </a:xfrm>
            <a:prstGeom prst="rect">
              <a:avLst/>
            </a:prstGeom>
            <a:noFill/>
            <a:ln w="3175">
              <a:noFill/>
              <a:miter lim="800000"/>
              <a:headEnd/>
              <a:tailEnd/>
            </a:ln>
            <a:effectLst/>
          </p:spPr>
          <p:txBody>
            <a:bodyPr wrap="none" anchor="ctr"/>
            <a:lstStyle/>
            <a:p>
              <a:pPr>
                <a:spcBef>
                  <a:spcPct val="0"/>
                </a:spcBef>
                <a:buClrTx/>
              </a:pPr>
              <a:r>
                <a:rPr lang="en-US" sz="800" smtClean="0">
                  <a:solidFill>
                    <a:srgbClr val="FFFFFF"/>
                  </a:solidFill>
                  <a:latin typeface="Arial" charset="0"/>
                </a:rPr>
                <a:t>31</a:t>
              </a:r>
            </a:p>
          </p:txBody>
        </p:sp>
        <p:sp>
          <p:nvSpPr>
            <p:cNvPr id="2494577" name="Line 113"/>
            <p:cNvSpPr>
              <a:spLocks noChangeAspect="1" noChangeShapeType="1"/>
            </p:cNvSpPr>
            <p:nvPr/>
          </p:nvSpPr>
          <p:spPr bwMode="auto">
            <a:xfrm>
              <a:off x="3577" y="1214"/>
              <a:ext cx="0" cy="2305"/>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78" name="Line 114"/>
            <p:cNvSpPr>
              <a:spLocks noChangeAspect="1" noChangeShapeType="1"/>
            </p:cNvSpPr>
            <p:nvPr/>
          </p:nvSpPr>
          <p:spPr bwMode="auto">
            <a:xfrm>
              <a:off x="3705" y="1221"/>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79" name="Line 115"/>
            <p:cNvSpPr>
              <a:spLocks noChangeAspect="1" noChangeShapeType="1"/>
            </p:cNvSpPr>
            <p:nvPr/>
          </p:nvSpPr>
          <p:spPr bwMode="auto">
            <a:xfrm>
              <a:off x="3846"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0" name="Line 116"/>
            <p:cNvSpPr>
              <a:spLocks noChangeAspect="1" noChangeShapeType="1"/>
            </p:cNvSpPr>
            <p:nvPr/>
          </p:nvSpPr>
          <p:spPr bwMode="auto">
            <a:xfrm>
              <a:off x="3980" y="1210"/>
              <a:ext cx="0" cy="230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1" name="Line 117"/>
            <p:cNvSpPr>
              <a:spLocks noChangeAspect="1" noChangeShapeType="1"/>
            </p:cNvSpPr>
            <p:nvPr/>
          </p:nvSpPr>
          <p:spPr bwMode="auto">
            <a:xfrm>
              <a:off x="4807"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2" name="Line 118"/>
            <p:cNvSpPr>
              <a:spLocks noChangeAspect="1" noChangeShapeType="1"/>
            </p:cNvSpPr>
            <p:nvPr/>
          </p:nvSpPr>
          <p:spPr bwMode="auto">
            <a:xfrm>
              <a:off x="4113"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3" name="Line 119"/>
            <p:cNvSpPr>
              <a:spLocks noChangeAspect="1" noChangeShapeType="1"/>
            </p:cNvSpPr>
            <p:nvPr/>
          </p:nvSpPr>
          <p:spPr bwMode="auto">
            <a:xfrm>
              <a:off x="4949"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4" name="Line 120"/>
            <p:cNvSpPr>
              <a:spLocks noChangeAspect="1" noChangeShapeType="1"/>
            </p:cNvSpPr>
            <p:nvPr/>
          </p:nvSpPr>
          <p:spPr bwMode="auto">
            <a:xfrm>
              <a:off x="4241" y="1176"/>
              <a:ext cx="0" cy="2358"/>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5" name="Line 121"/>
            <p:cNvSpPr>
              <a:spLocks noChangeAspect="1" noChangeShapeType="1"/>
            </p:cNvSpPr>
            <p:nvPr/>
          </p:nvSpPr>
          <p:spPr bwMode="auto">
            <a:xfrm>
              <a:off x="4362" y="1224"/>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6" name="Line 122"/>
            <p:cNvSpPr>
              <a:spLocks noChangeAspect="1" noChangeShapeType="1"/>
            </p:cNvSpPr>
            <p:nvPr/>
          </p:nvSpPr>
          <p:spPr bwMode="auto">
            <a:xfrm>
              <a:off x="4519"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7" name="Line 123"/>
            <p:cNvSpPr>
              <a:spLocks noChangeAspect="1" noChangeShapeType="1"/>
            </p:cNvSpPr>
            <p:nvPr/>
          </p:nvSpPr>
          <p:spPr bwMode="auto">
            <a:xfrm>
              <a:off x="4670"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8" name="Line 124"/>
            <p:cNvSpPr>
              <a:spLocks noChangeAspect="1" noChangeShapeType="1"/>
            </p:cNvSpPr>
            <p:nvPr/>
          </p:nvSpPr>
          <p:spPr bwMode="auto">
            <a:xfrm>
              <a:off x="5081"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89" name="Line 125"/>
            <p:cNvSpPr>
              <a:spLocks noChangeAspect="1" noChangeShapeType="1"/>
            </p:cNvSpPr>
            <p:nvPr/>
          </p:nvSpPr>
          <p:spPr bwMode="auto">
            <a:xfrm>
              <a:off x="5214"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90" name="Line 126"/>
            <p:cNvSpPr>
              <a:spLocks noChangeAspect="1" noChangeShapeType="1"/>
            </p:cNvSpPr>
            <p:nvPr/>
          </p:nvSpPr>
          <p:spPr bwMode="auto">
            <a:xfrm>
              <a:off x="5347" y="1202"/>
              <a:ext cx="0" cy="2307"/>
            </a:xfrm>
            <a:prstGeom prst="line">
              <a:avLst/>
            </a:prstGeom>
            <a:noFill/>
            <a:ln w="31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494591" name="Rectangle 127"/>
            <p:cNvSpPr>
              <a:spLocks noChangeAspect="1" noChangeArrowheads="1"/>
            </p:cNvSpPr>
            <p:nvPr/>
          </p:nvSpPr>
          <p:spPr bwMode="auto">
            <a:xfrm>
              <a:off x="2924" y="1387"/>
              <a:ext cx="892" cy="245"/>
            </a:xfrm>
            <a:prstGeom prst="rect">
              <a:avLst/>
            </a:prstGeom>
            <a:solidFill>
              <a:srgbClr val="800080">
                <a:alpha val="92999"/>
              </a:srgbClr>
            </a:solidFill>
            <a:ln w="3175">
              <a:noFill/>
              <a:miter lim="800000"/>
              <a:headEnd/>
              <a:tailEnd/>
            </a:ln>
            <a:effectLst/>
          </p:spPr>
          <p:txBody>
            <a:bodyPr wrap="none" anchor="ctr"/>
            <a:lstStyle/>
            <a:p>
              <a:pPr>
                <a:spcBef>
                  <a:spcPct val="0"/>
                </a:spcBef>
                <a:buClrTx/>
              </a:pPr>
              <a:r>
                <a:rPr lang="en-US" sz="1200" b="1" smtClean="0">
                  <a:solidFill>
                    <a:srgbClr val="FFFFFF"/>
                  </a:solidFill>
                  <a:latin typeface="Arial" charset="0"/>
                </a:rPr>
                <a:t>NPOESS C4</a:t>
              </a:r>
            </a:p>
          </p:txBody>
        </p:sp>
        <p:sp>
          <p:nvSpPr>
            <p:cNvPr id="2494592" name="Rectangle 128"/>
            <p:cNvSpPr>
              <a:spLocks noChangeAspect="1" noChangeArrowheads="1"/>
            </p:cNvSpPr>
            <p:nvPr/>
          </p:nvSpPr>
          <p:spPr bwMode="auto">
            <a:xfrm>
              <a:off x="3463" y="2988"/>
              <a:ext cx="905" cy="269"/>
            </a:xfrm>
            <a:prstGeom prst="rect">
              <a:avLst/>
            </a:prstGeom>
            <a:solidFill>
              <a:srgbClr val="008000">
                <a:alpha val="92999"/>
              </a:srgbClr>
            </a:solidFill>
            <a:ln w="3175">
              <a:solidFill>
                <a:schemeClr val="tx1"/>
              </a:solidFill>
              <a:prstDash val="dash"/>
              <a:miter lim="800000"/>
              <a:headEnd/>
              <a:tailEnd/>
            </a:ln>
            <a:effectLst/>
          </p:spPr>
          <p:txBody>
            <a:bodyPr wrap="none" anchor="ctr"/>
            <a:lstStyle/>
            <a:p>
              <a:pPr>
                <a:spcBef>
                  <a:spcPct val="0"/>
                </a:spcBef>
                <a:buClrTx/>
              </a:pPr>
              <a:r>
                <a:rPr lang="en-US" sz="1200" b="1" smtClean="0">
                  <a:solidFill>
                    <a:srgbClr val="FFFFFF"/>
                  </a:solidFill>
                  <a:latin typeface="Arial" charset="0"/>
                </a:rPr>
                <a:t>NexGen 1</a:t>
              </a:r>
            </a:p>
          </p:txBody>
        </p:sp>
        <p:sp>
          <p:nvSpPr>
            <p:cNvPr id="2494593" name="Rectangle 129"/>
            <p:cNvSpPr>
              <a:spLocks noChangeAspect="1" noChangeArrowheads="1"/>
            </p:cNvSpPr>
            <p:nvPr/>
          </p:nvSpPr>
          <p:spPr bwMode="auto">
            <a:xfrm>
              <a:off x="3722" y="1629"/>
              <a:ext cx="958" cy="264"/>
            </a:xfrm>
            <a:prstGeom prst="rect">
              <a:avLst/>
            </a:prstGeom>
            <a:solidFill>
              <a:srgbClr val="008000">
                <a:alpha val="92999"/>
              </a:srgbClr>
            </a:solidFill>
            <a:ln w="3175">
              <a:solidFill>
                <a:schemeClr val="tx1"/>
              </a:solidFill>
              <a:prstDash val="dash"/>
              <a:miter lim="800000"/>
              <a:headEnd/>
              <a:tailEnd/>
            </a:ln>
            <a:effectLst/>
          </p:spPr>
          <p:txBody>
            <a:bodyPr wrap="none" anchor="ctr"/>
            <a:lstStyle/>
            <a:p>
              <a:pPr>
                <a:spcBef>
                  <a:spcPct val="0"/>
                </a:spcBef>
                <a:buClrTx/>
              </a:pPr>
              <a:r>
                <a:rPr lang="en-US" sz="1200" b="1" smtClean="0">
                  <a:solidFill>
                    <a:srgbClr val="FFFFFF"/>
                  </a:solidFill>
                  <a:latin typeface="Arial" charset="0"/>
                </a:rPr>
                <a:t>NexGen 2</a:t>
              </a:r>
            </a:p>
          </p:txBody>
        </p:sp>
        <p:sp>
          <p:nvSpPr>
            <p:cNvPr id="2494594" name="Rectangle 130"/>
            <p:cNvSpPr>
              <a:spLocks noChangeAspect="1" noChangeArrowheads="1"/>
            </p:cNvSpPr>
            <p:nvPr/>
          </p:nvSpPr>
          <p:spPr bwMode="auto">
            <a:xfrm>
              <a:off x="4374" y="2766"/>
              <a:ext cx="972" cy="269"/>
            </a:xfrm>
            <a:prstGeom prst="rect">
              <a:avLst/>
            </a:prstGeom>
            <a:solidFill>
              <a:srgbClr val="008000">
                <a:alpha val="92999"/>
              </a:srgbClr>
            </a:solidFill>
            <a:ln w="3175">
              <a:solidFill>
                <a:schemeClr val="tx1"/>
              </a:solidFill>
              <a:prstDash val="dash"/>
              <a:miter lim="800000"/>
              <a:headEnd/>
              <a:tailEnd/>
            </a:ln>
            <a:effectLst/>
          </p:spPr>
          <p:txBody>
            <a:bodyPr wrap="none" anchor="ctr"/>
            <a:lstStyle/>
            <a:p>
              <a:pPr>
                <a:spcBef>
                  <a:spcPct val="0"/>
                </a:spcBef>
                <a:buClrTx/>
              </a:pPr>
              <a:r>
                <a:rPr lang="en-US" sz="1200" b="1" smtClean="0">
                  <a:solidFill>
                    <a:srgbClr val="FFFFFF"/>
                  </a:solidFill>
                  <a:latin typeface="Arial" charset="0"/>
                </a:rPr>
                <a:t>NexGen 3</a:t>
              </a:r>
            </a:p>
          </p:txBody>
        </p:sp>
        <p:sp>
          <p:nvSpPr>
            <p:cNvPr id="2494595" name="Rectangle 131"/>
            <p:cNvSpPr>
              <a:spLocks noChangeAspect="1" noChangeArrowheads="1"/>
            </p:cNvSpPr>
            <p:nvPr/>
          </p:nvSpPr>
          <p:spPr bwMode="auto">
            <a:xfrm>
              <a:off x="4530" y="1368"/>
              <a:ext cx="972" cy="269"/>
            </a:xfrm>
            <a:prstGeom prst="rect">
              <a:avLst/>
            </a:prstGeom>
            <a:solidFill>
              <a:srgbClr val="008000">
                <a:alpha val="92999"/>
              </a:srgbClr>
            </a:solidFill>
            <a:ln w="3175">
              <a:solidFill>
                <a:schemeClr val="tx1"/>
              </a:solidFill>
              <a:prstDash val="dash"/>
              <a:miter lim="800000"/>
              <a:headEnd/>
              <a:tailEnd/>
            </a:ln>
            <a:effectLst/>
          </p:spPr>
          <p:txBody>
            <a:bodyPr wrap="none" anchor="ctr"/>
            <a:lstStyle/>
            <a:p>
              <a:pPr>
                <a:spcBef>
                  <a:spcPct val="0"/>
                </a:spcBef>
                <a:buClrTx/>
              </a:pPr>
              <a:r>
                <a:rPr lang="en-US" sz="1200" b="1" smtClean="0">
                  <a:solidFill>
                    <a:srgbClr val="FFFFFF"/>
                  </a:solidFill>
                  <a:latin typeface="Arial" charset="0"/>
                </a:rPr>
                <a:t>NexGen 4</a:t>
              </a:r>
            </a:p>
          </p:txBody>
        </p:sp>
        <p:sp>
          <p:nvSpPr>
            <p:cNvPr id="2494596" name="Rectangle 132"/>
            <p:cNvSpPr>
              <a:spLocks noChangeAspect="1" noChangeArrowheads="1"/>
            </p:cNvSpPr>
            <p:nvPr/>
          </p:nvSpPr>
          <p:spPr bwMode="auto">
            <a:xfrm>
              <a:off x="2049" y="2367"/>
              <a:ext cx="685" cy="232"/>
            </a:xfrm>
            <a:prstGeom prst="rect">
              <a:avLst/>
            </a:prstGeom>
            <a:solidFill>
              <a:srgbClr val="FF9900"/>
            </a:solidFill>
            <a:ln w="3175">
              <a:solidFill>
                <a:schemeClr val="tx1"/>
              </a:solidFill>
              <a:miter lim="800000"/>
              <a:headEnd/>
              <a:tailEnd/>
            </a:ln>
            <a:effectLst/>
          </p:spPr>
          <p:txBody>
            <a:bodyPr wrap="none" anchor="ctr"/>
            <a:lstStyle/>
            <a:p>
              <a:pPr>
                <a:spcBef>
                  <a:spcPct val="0"/>
                </a:spcBef>
                <a:buClrTx/>
              </a:pPr>
              <a:r>
                <a:rPr lang="en-US" sz="1200" b="1" smtClean="0">
                  <a:solidFill>
                    <a:srgbClr val="000000"/>
                  </a:solidFill>
                  <a:latin typeface="Arial" charset="0"/>
                </a:rPr>
                <a:t>Metop C</a:t>
              </a:r>
            </a:p>
          </p:txBody>
        </p:sp>
        <p:sp>
          <p:nvSpPr>
            <p:cNvPr id="2494597" name="Rectangle 133"/>
            <p:cNvSpPr>
              <a:spLocks noChangeAspect="1" noChangeArrowheads="1"/>
            </p:cNvSpPr>
            <p:nvPr/>
          </p:nvSpPr>
          <p:spPr bwMode="auto">
            <a:xfrm>
              <a:off x="1147" y="2907"/>
              <a:ext cx="581" cy="234"/>
            </a:xfrm>
            <a:prstGeom prst="rect">
              <a:avLst/>
            </a:prstGeom>
            <a:solidFill>
              <a:srgbClr val="00FF00">
                <a:alpha val="92000"/>
              </a:srgbClr>
            </a:solidFill>
            <a:ln w="3175">
              <a:solidFill>
                <a:schemeClr val="tx1"/>
              </a:solidFill>
              <a:miter lim="800000"/>
              <a:headEnd/>
              <a:tailEnd/>
            </a:ln>
            <a:effectLst/>
          </p:spPr>
          <p:txBody>
            <a:bodyPr wrap="none" anchor="ctr"/>
            <a:lstStyle/>
            <a:p>
              <a:pPr>
                <a:spcBef>
                  <a:spcPct val="0"/>
                </a:spcBef>
                <a:buClrTx/>
              </a:pPr>
              <a:r>
                <a:rPr lang="en-US" sz="1200" b="1" smtClean="0">
                  <a:solidFill>
                    <a:srgbClr val="000000"/>
                  </a:solidFill>
                  <a:latin typeface="Arial" charset="0"/>
                </a:rPr>
                <a:t>N’</a:t>
              </a:r>
            </a:p>
          </p:txBody>
        </p:sp>
        <p:sp>
          <p:nvSpPr>
            <p:cNvPr id="2494598" name="Rectangle 134"/>
            <p:cNvSpPr>
              <a:spLocks noChangeAspect="1" noChangeArrowheads="1"/>
            </p:cNvSpPr>
            <p:nvPr/>
          </p:nvSpPr>
          <p:spPr bwMode="auto">
            <a:xfrm>
              <a:off x="1692" y="2907"/>
              <a:ext cx="961" cy="234"/>
            </a:xfrm>
            <a:prstGeom prst="rect">
              <a:avLst/>
            </a:prstGeom>
            <a:solidFill>
              <a:srgbClr val="800080">
                <a:alpha val="92999"/>
              </a:srgbClr>
            </a:solidFill>
            <a:ln w="3175">
              <a:noFill/>
              <a:miter lim="800000"/>
              <a:headEnd/>
              <a:tailEnd/>
            </a:ln>
            <a:effectLst/>
          </p:spPr>
          <p:txBody>
            <a:bodyPr wrap="none" anchor="ctr"/>
            <a:lstStyle/>
            <a:p>
              <a:pPr>
                <a:spcBef>
                  <a:spcPct val="0"/>
                </a:spcBef>
                <a:buClrTx/>
              </a:pPr>
              <a:r>
                <a:rPr lang="en-US" sz="1200" b="1" smtClean="0">
                  <a:solidFill>
                    <a:srgbClr val="FFFFFF"/>
                  </a:solidFill>
                  <a:latin typeface="Arial" charset="0"/>
                </a:rPr>
                <a:t>NPOESS C1</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38912" y="1621536"/>
            <a:ext cx="8266176" cy="2755392"/>
          </a:xfrm>
          <a:prstGeom prst="rect">
            <a:avLst/>
          </a:prstGeom>
          <a:solidFill>
            <a:srgbClr val="0000FF"/>
          </a:solidFill>
          <a:ln w="9525">
            <a:noFill/>
            <a:miter lim="800000"/>
            <a:headEnd/>
            <a:tailEnd/>
          </a:ln>
          <a:effectLst/>
        </p:spPr>
        <p:txBody>
          <a:bodyPr vert="horz" wrap="square" lIns="91429" tIns="45719" rIns="91429" bIns="45719" numCol="1" anchor="ctr" anchorCtr="0" compatLnSpc="1">
            <a:prstTxWarp prst="textNoShape">
              <a:avLst/>
            </a:prstTxWarp>
          </a:bodyPr>
          <a:lstStyle/>
          <a:p>
            <a:pPr lvl="0" defTabSz="917575">
              <a:lnSpc>
                <a:spcPct val="85000"/>
              </a:lnSpc>
              <a:spcBef>
                <a:spcPct val="0"/>
              </a:spcBef>
              <a:spcAft>
                <a:spcPts val="600"/>
              </a:spcAft>
              <a:buClrTx/>
              <a:defRPr/>
            </a:pPr>
            <a:r>
              <a:rPr lang="en-US" sz="3200" b="1" kern="0" dirty="0" smtClean="0">
                <a:solidFill>
                  <a:srgbClr val="FFFF00"/>
                </a:solidFill>
                <a:latin typeface="Times New Roman" pitchFamily="18" charset="0"/>
                <a:cs typeface="Times New Roman" pitchFamily="18" charset="0"/>
              </a:rPr>
              <a:t>Early Studies that were performed for</a:t>
            </a:r>
          </a:p>
          <a:p>
            <a:pPr lvl="0" defTabSz="917575">
              <a:lnSpc>
                <a:spcPct val="85000"/>
              </a:lnSpc>
              <a:spcBef>
                <a:spcPct val="0"/>
              </a:spcBef>
              <a:spcAft>
                <a:spcPts val="600"/>
              </a:spcAft>
              <a:buClrTx/>
              <a:defRPr/>
            </a:pPr>
            <a:r>
              <a:rPr lang="en-US" sz="3200" b="1" kern="0" dirty="0" smtClean="0">
                <a:solidFill>
                  <a:srgbClr val="FFFF00"/>
                </a:solidFill>
                <a:latin typeface="Times New Roman" pitchFamily="18" charset="0"/>
                <a:cs typeface="Times New Roman" pitchFamily="18" charset="0"/>
              </a:rPr>
              <a:t>The Vision for a HDWL</a:t>
            </a:r>
          </a:p>
          <a:p>
            <a:pPr lvl="0" defTabSz="917575">
              <a:lnSpc>
                <a:spcPct val="85000"/>
              </a:lnSpc>
              <a:spcBef>
                <a:spcPct val="0"/>
              </a:spcBef>
              <a:spcAft>
                <a:spcPts val="600"/>
              </a:spcAft>
              <a:buClrTx/>
              <a:defRPr/>
            </a:pPr>
            <a:r>
              <a:rPr lang="en-US" sz="3200" b="1" kern="0" dirty="0" smtClean="0">
                <a:solidFill>
                  <a:srgbClr val="FFFF00"/>
                </a:solidFill>
                <a:latin typeface="Times New Roman" pitchFamily="18" charset="0"/>
                <a:cs typeface="Times New Roman" pitchFamily="18" charset="0"/>
              </a:rPr>
              <a:t>That was generated</a:t>
            </a:r>
            <a:endParaRPr lang="en-US" sz="3200" b="1" kern="0" dirty="0">
              <a:solidFill>
                <a:srgbClr val="FFFF00"/>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2786" name="Rectangle 2"/>
          <p:cNvSpPr>
            <a:spLocks noGrp="1" noChangeArrowheads="1"/>
          </p:cNvSpPr>
          <p:nvPr>
            <p:ph type="title"/>
          </p:nvPr>
        </p:nvSpPr>
        <p:spPr>
          <a:xfrm>
            <a:off x="381000" y="304800"/>
            <a:ext cx="8382000" cy="1219200"/>
          </a:xfrm>
          <a:solidFill>
            <a:srgbClr val="0000FF"/>
          </a:solidFill>
        </p:spPr>
        <p:txBody>
          <a:bodyPr/>
          <a:lstStyle/>
          <a:p>
            <a:r>
              <a:rPr lang="en-US" sz="2400" b="1">
                <a:solidFill>
                  <a:srgbClr val="FFFF00"/>
                </a:solidFill>
              </a:rPr>
              <a:t>NPOESS 2</a:t>
            </a:r>
            <a:r>
              <a:rPr lang="en-US" sz="2400" b="1" baseline="30000">
                <a:solidFill>
                  <a:srgbClr val="FFFF00"/>
                </a:solidFill>
              </a:rPr>
              <a:t>nd</a:t>
            </a:r>
            <a:r>
              <a:rPr lang="en-US" sz="2400" b="1">
                <a:solidFill>
                  <a:srgbClr val="FFFF00"/>
                </a:solidFill>
              </a:rPr>
              <a:t> Generation [NexGen] - Study 1</a:t>
            </a:r>
            <a:br>
              <a:rPr lang="en-US" sz="2400" b="1">
                <a:solidFill>
                  <a:srgbClr val="FFFF00"/>
                </a:solidFill>
              </a:rPr>
            </a:br>
            <a:r>
              <a:rPr lang="en-US" sz="2400" b="1">
                <a:solidFill>
                  <a:srgbClr val="FFFF00"/>
                </a:solidFill>
              </a:rPr>
              <a:t>Investigation of the Requirements for the Accommodation of a Hybrid DWL on NPOESS NexGen </a:t>
            </a:r>
          </a:p>
        </p:txBody>
      </p:sp>
      <p:sp>
        <p:nvSpPr>
          <p:cNvPr id="2422787" name="Rectangle 3"/>
          <p:cNvSpPr>
            <a:spLocks noChangeArrowheads="1"/>
          </p:cNvSpPr>
          <p:nvPr/>
        </p:nvSpPr>
        <p:spPr bwMode="auto">
          <a:xfrm>
            <a:off x="304800" y="1519238"/>
            <a:ext cx="8458200" cy="4232275"/>
          </a:xfrm>
          <a:prstGeom prst="rect">
            <a:avLst/>
          </a:prstGeom>
          <a:noFill/>
          <a:ln w="9525">
            <a:noFill/>
            <a:miter lim="800000"/>
            <a:headEnd/>
            <a:tailEnd/>
          </a:ln>
          <a:effectLst/>
        </p:spPr>
        <p:txBody>
          <a:bodyPr>
            <a:spAutoFit/>
          </a:bodyPr>
          <a:lstStyle/>
          <a:p>
            <a:pPr>
              <a:spcBef>
                <a:spcPct val="0"/>
              </a:spcBef>
              <a:buClrTx/>
            </a:pPr>
            <a:r>
              <a:rPr lang="en-US" sz="1800" b="1" smtClean="0">
                <a:solidFill>
                  <a:srgbClr val="FFFFFF"/>
                </a:solidFill>
                <a:latin typeface="Times New Roman" pitchFamily="84" charset="0"/>
              </a:rPr>
              <a:t> </a:t>
            </a:r>
            <a:r>
              <a:rPr lang="en-US" sz="2400" b="1" smtClean="0">
                <a:solidFill>
                  <a:srgbClr val="FFFF00"/>
                </a:solidFill>
                <a:latin typeface="Times New Roman" pitchFamily="84" charset="0"/>
              </a:rPr>
              <a:t>Objectives</a:t>
            </a:r>
          </a:p>
          <a:p>
            <a:pPr algn="l">
              <a:spcBef>
                <a:spcPct val="0"/>
              </a:spcBef>
              <a:buClrTx/>
            </a:pPr>
            <a:endParaRPr lang="en-US" sz="1000" b="1" smtClean="0">
              <a:solidFill>
                <a:srgbClr val="FFFFFF"/>
              </a:solidFill>
              <a:latin typeface="Times New Roman" pitchFamily="84" charset="0"/>
            </a:endParaRPr>
          </a:p>
          <a:p>
            <a:pPr algn="l">
              <a:lnSpc>
                <a:spcPct val="85000"/>
              </a:lnSpc>
              <a:spcBef>
                <a:spcPct val="0"/>
              </a:spcBef>
              <a:buClrTx/>
              <a:buFontTx/>
              <a:buChar char="•"/>
            </a:pPr>
            <a:r>
              <a:rPr lang="en-US" sz="1800" b="1" smtClean="0">
                <a:solidFill>
                  <a:srgbClr val="FFFFFF"/>
                </a:solidFill>
                <a:latin typeface="Times New Roman" pitchFamily="84" charset="0"/>
              </a:rPr>
              <a:t>  </a:t>
            </a:r>
            <a:r>
              <a:rPr lang="en-US" sz="2000" b="1" smtClean="0">
                <a:solidFill>
                  <a:srgbClr val="FFFFFF"/>
                </a:solidFill>
                <a:latin typeface="Times New Roman" pitchFamily="84" charset="0"/>
              </a:rPr>
              <a:t>The study used/will use the NASA/GSFC Instrument Design Laboratory </a:t>
            </a:r>
          </a:p>
          <a:p>
            <a:pPr algn="l">
              <a:lnSpc>
                <a:spcPct val="85000"/>
              </a:lnSpc>
              <a:spcBef>
                <a:spcPct val="0"/>
              </a:spcBef>
              <a:buClrTx/>
            </a:pPr>
            <a:r>
              <a:rPr lang="en-US" sz="2000" b="1" smtClean="0">
                <a:solidFill>
                  <a:srgbClr val="FFFFFF"/>
                </a:solidFill>
                <a:latin typeface="Times New Roman" pitchFamily="84" charset="0"/>
              </a:rPr>
              <a:t>   (IDL), formerly the Instrument Synthesis and Analysis Laboratory </a:t>
            </a:r>
          </a:p>
          <a:p>
            <a:pPr algn="l">
              <a:lnSpc>
                <a:spcPct val="85000"/>
              </a:lnSpc>
              <a:spcBef>
                <a:spcPct val="0"/>
              </a:spcBef>
              <a:buClrTx/>
            </a:pPr>
            <a:r>
              <a:rPr lang="en-US" sz="2000" b="1" smtClean="0">
                <a:solidFill>
                  <a:srgbClr val="FFFFFF"/>
                </a:solidFill>
                <a:latin typeface="Times New Roman" pitchFamily="84" charset="0"/>
              </a:rPr>
              <a:t>   (ISAL), and the NASA/GSFC Integrated Mission Design Center (IMDC)</a:t>
            </a:r>
          </a:p>
          <a:p>
            <a:pPr algn="l">
              <a:lnSpc>
                <a:spcPct val="85000"/>
              </a:lnSpc>
              <a:spcBef>
                <a:spcPct val="0"/>
              </a:spcBef>
              <a:buClrTx/>
            </a:pPr>
            <a:endParaRPr lang="en-US" sz="2000" b="1" smtClean="0">
              <a:solidFill>
                <a:srgbClr val="FFFFFF"/>
              </a:solidFill>
              <a:latin typeface="Times New Roman" pitchFamily="84" charset="0"/>
            </a:endParaRPr>
          </a:p>
          <a:p>
            <a:pPr algn="l">
              <a:lnSpc>
                <a:spcPct val="85000"/>
              </a:lnSpc>
              <a:spcBef>
                <a:spcPct val="0"/>
              </a:spcBef>
              <a:buClrTx/>
              <a:buFontTx/>
              <a:buChar char="•"/>
            </a:pPr>
            <a:r>
              <a:rPr lang="en-US" sz="2000" b="1" smtClean="0">
                <a:solidFill>
                  <a:srgbClr val="FFFFFF"/>
                </a:solidFill>
                <a:latin typeface="Times New Roman" pitchFamily="84" charset="0"/>
              </a:rPr>
              <a:t>  The IDL will identify instrument requirements if the 400 km altitude  </a:t>
            </a:r>
          </a:p>
          <a:p>
            <a:pPr algn="l">
              <a:lnSpc>
                <a:spcPct val="85000"/>
              </a:lnSpc>
              <a:spcBef>
                <a:spcPct val="0"/>
              </a:spcBef>
              <a:buClrTx/>
            </a:pPr>
            <a:r>
              <a:rPr lang="en-US" sz="2000" b="1" smtClean="0">
                <a:solidFill>
                  <a:srgbClr val="FFFFFF"/>
                </a:solidFill>
                <a:latin typeface="Times New Roman" pitchFamily="84" charset="0"/>
              </a:rPr>
              <a:t>    demonstration instrument were scaled to operate at the NPOESS 824 km</a:t>
            </a:r>
          </a:p>
          <a:p>
            <a:pPr algn="l">
              <a:lnSpc>
                <a:spcPct val="85000"/>
              </a:lnSpc>
              <a:spcBef>
                <a:spcPct val="0"/>
              </a:spcBef>
              <a:buClrTx/>
            </a:pPr>
            <a:r>
              <a:rPr lang="en-US" sz="2000" b="1" smtClean="0">
                <a:solidFill>
                  <a:srgbClr val="FFFFFF"/>
                </a:solidFill>
                <a:latin typeface="Times New Roman" pitchFamily="84" charset="0"/>
              </a:rPr>
              <a:t>    altitude orbit  with the same data product requirements</a:t>
            </a:r>
          </a:p>
          <a:p>
            <a:pPr algn="l">
              <a:lnSpc>
                <a:spcPct val="85000"/>
              </a:lnSpc>
              <a:spcBef>
                <a:spcPct val="0"/>
              </a:spcBef>
              <a:buClrTx/>
            </a:pPr>
            <a:endParaRPr lang="en-US" sz="2000" b="1" smtClean="0">
              <a:solidFill>
                <a:srgbClr val="FFFFFF"/>
              </a:solidFill>
              <a:latin typeface="Times New Roman" pitchFamily="84" charset="0"/>
            </a:endParaRPr>
          </a:p>
          <a:p>
            <a:pPr algn="l">
              <a:lnSpc>
                <a:spcPct val="85000"/>
              </a:lnSpc>
              <a:spcBef>
                <a:spcPct val="0"/>
              </a:spcBef>
              <a:buClrTx/>
              <a:buFontTx/>
              <a:buChar char="•"/>
            </a:pPr>
            <a:r>
              <a:rPr lang="en-US" sz="2000" b="1" smtClean="0">
                <a:solidFill>
                  <a:srgbClr val="FFFFFF"/>
                </a:solidFill>
                <a:latin typeface="Times New Roman" pitchFamily="84" charset="0"/>
              </a:rPr>
              <a:t>  The IDL assessed the technology impact of scaling a demonstration class </a:t>
            </a:r>
          </a:p>
          <a:p>
            <a:pPr algn="l">
              <a:lnSpc>
                <a:spcPct val="85000"/>
              </a:lnSpc>
              <a:spcBef>
                <a:spcPct val="0"/>
              </a:spcBef>
              <a:buClrTx/>
            </a:pPr>
            <a:r>
              <a:rPr lang="en-US" sz="2000" b="1" smtClean="0">
                <a:solidFill>
                  <a:srgbClr val="FFFFFF"/>
                </a:solidFill>
                <a:latin typeface="Times New Roman" pitchFamily="84" charset="0"/>
              </a:rPr>
              <a:t>    DWL designed for a 400 km altitude orbit to produce a similar data </a:t>
            </a:r>
          </a:p>
          <a:p>
            <a:pPr algn="l">
              <a:lnSpc>
                <a:spcPct val="85000"/>
              </a:lnSpc>
              <a:spcBef>
                <a:spcPct val="0"/>
              </a:spcBef>
              <a:buClrTx/>
            </a:pPr>
            <a:r>
              <a:rPr lang="en-US" sz="2000" b="1" smtClean="0">
                <a:solidFill>
                  <a:srgbClr val="FFFFFF"/>
                </a:solidFill>
                <a:latin typeface="Times New Roman" pitchFamily="84" charset="0"/>
              </a:rPr>
              <a:t>    product at an NPOESS 824 km altitude orbit</a:t>
            </a:r>
          </a:p>
          <a:p>
            <a:pPr algn="l">
              <a:lnSpc>
                <a:spcPct val="85000"/>
              </a:lnSpc>
              <a:spcBef>
                <a:spcPct val="0"/>
              </a:spcBef>
              <a:buClrTx/>
            </a:pPr>
            <a:endParaRPr lang="en-US" sz="2000" b="1" smtClean="0">
              <a:solidFill>
                <a:srgbClr val="FFFFFF"/>
              </a:solidFill>
              <a:latin typeface="Times New Roman" pitchFamily="84" charset="0"/>
            </a:endParaRPr>
          </a:p>
          <a:p>
            <a:pPr algn="l">
              <a:lnSpc>
                <a:spcPct val="85000"/>
              </a:lnSpc>
              <a:spcBef>
                <a:spcPct val="0"/>
              </a:spcBef>
              <a:buClrTx/>
              <a:buFontTx/>
              <a:buChar char="•"/>
            </a:pPr>
            <a:r>
              <a:rPr lang="en-US" sz="2000" b="1" smtClean="0">
                <a:solidFill>
                  <a:srgbClr val="FFFFFF"/>
                </a:solidFill>
                <a:latin typeface="Times New Roman" pitchFamily="84" charset="0"/>
              </a:rPr>
              <a:t>   The IMDC will identify NPOESS platform requirements to accommodate </a:t>
            </a:r>
          </a:p>
          <a:p>
            <a:pPr algn="l">
              <a:lnSpc>
                <a:spcPct val="85000"/>
              </a:lnSpc>
              <a:spcBef>
                <a:spcPct val="0"/>
              </a:spcBef>
              <a:buClrTx/>
            </a:pPr>
            <a:r>
              <a:rPr lang="en-US" sz="2000" b="1" smtClean="0">
                <a:solidFill>
                  <a:srgbClr val="FFFFFF"/>
                </a:solidFill>
                <a:latin typeface="Times New Roman" pitchFamily="84" charset="0"/>
              </a:rPr>
              <a:t>     the 824 km altitude orbit</a:t>
            </a:r>
          </a:p>
        </p:txBody>
      </p:sp>
      <p:sp>
        <p:nvSpPr>
          <p:cNvPr id="2422788" name="Rectangle 4"/>
          <p:cNvSpPr>
            <a:spLocks noChangeArrowheads="1"/>
          </p:cNvSpPr>
          <p:nvPr/>
        </p:nvSpPr>
        <p:spPr bwMode="auto">
          <a:xfrm>
            <a:off x="381000" y="6167438"/>
            <a:ext cx="8610600" cy="533400"/>
          </a:xfrm>
          <a:prstGeom prst="rect">
            <a:avLst/>
          </a:prstGeom>
          <a:solidFill>
            <a:srgbClr val="0000FF"/>
          </a:solidFill>
          <a:ln w="9525">
            <a:solidFill>
              <a:schemeClr val="tx1"/>
            </a:solidFill>
            <a:miter lim="800000"/>
            <a:headEnd/>
            <a:tailEnd/>
          </a:ln>
          <a:effectLst>
            <a:outerShdw dist="107763" dir="18900000" algn="ctr" rotWithShape="0">
              <a:schemeClr val="folHlink">
                <a:alpha val="50000"/>
              </a:schemeClr>
            </a:outerShdw>
          </a:effectLst>
        </p:spPr>
        <p:txBody>
          <a:bodyPr wrap="none" anchor="ctr"/>
          <a:lstStyle/>
          <a:p>
            <a:pPr>
              <a:spcBef>
                <a:spcPct val="0"/>
              </a:spcBef>
              <a:buClrTx/>
            </a:pPr>
            <a:r>
              <a:rPr lang="en-US" sz="2400" b="1" smtClean="0">
                <a:solidFill>
                  <a:srgbClr val="FFFF00"/>
                </a:solidFill>
                <a:latin typeface="Times New Roman" pitchFamily="84" charset="0"/>
              </a:rPr>
              <a:t>NWOS IDL Portion Completed February 2008</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53858" name="Rectangle 2"/>
          <p:cNvSpPr>
            <a:spLocks noGrp="1" noChangeArrowheads="1"/>
          </p:cNvSpPr>
          <p:nvPr>
            <p:ph type="title"/>
          </p:nvPr>
        </p:nvSpPr>
        <p:spPr>
          <a:xfrm>
            <a:off x="381000" y="381000"/>
            <a:ext cx="7086600" cy="762000"/>
          </a:xfrm>
          <a:solidFill>
            <a:srgbClr val="0000FF"/>
          </a:solidFill>
        </p:spPr>
        <p:txBody>
          <a:bodyPr/>
          <a:lstStyle/>
          <a:p>
            <a:r>
              <a:rPr lang="en-US" sz="4000" b="1">
                <a:solidFill>
                  <a:srgbClr val="FFFF00"/>
                </a:solidFill>
              </a:rPr>
              <a:t>NWOS IDL Study User Team</a:t>
            </a:r>
          </a:p>
        </p:txBody>
      </p:sp>
      <p:grpSp>
        <p:nvGrpSpPr>
          <p:cNvPr id="2" name="Group 5"/>
          <p:cNvGrpSpPr>
            <a:grpSpLocks/>
          </p:cNvGrpSpPr>
          <p:nvPr/>
        </p:nvGrpSpPr>
        <p:grpSpPr bwMode="auto">
          <a:xfrm>
            <a:off x="7781925" y="228600"/>
            <a:ext cx="1143000" cy="885825"/>
            <a:chOff x="4848" y="144"/>
            <a:chExt cx="720" cy="558"/>
          </a:xfrm>
        </p:grpSpPr>
        <p:pic>
          <p:nvPicPr>
            <p:cNvPr id="2553862" name="Picture 6" descr="npoess logo"/>
            <p:cNvPicPr>
              <a:picLocks noChangeAspect="1" noChangeArrowheads="1"/>
            </p:cNvPicPr>
            <p:nvPr/>
          </p:nvPicPr>
          <p:blipFill>
            <a:blip r:embed="rId2" cstate="print"/>
            <a:srcRect/>
            <a:stretch>
              <a:fillRect/>
            </a:stretch>
          </p:blipFill>
          <p:spPr bwMode="auto">
            <a:xfrm>
              <a:off x="4848" y="240"/>
              <a:ext cx="720" cy="462"/>
            </a:xfrm>
            <a:prstGeom prst="rect">
              <a:avLst/>
            </a:prstGeom>
            <a:noFill/>
          </p:spPr>
        </p:pic>
        <p:sp>
          <p:nvSpPr>
            <p:cNvPr id="2553863" name="WordArt 7"/>
            <p:cNvSpPr>
              <a:spLocks noChangeArrowheads="1" noChangeShapeType="1" noTextEdit="1"/>
            </p:cNvSpPr>
            <p:nvPr/>
          </p:nvSpPr>
          <p:spPr bwMode="auto">
            <a:xfrm>
              <a:off x="4854" y="144"/>
              <a:ext cx="708" cy="270"/>
            </a:xfrm>
            <a:prstGeom prst="rect">
              <a:avLst/>
            </a:prstGeom>
          </p:spPr>
          <p:txBody>
            <a:bodyPr spcFirstLastPara="1" wrap="none" fromWordArt="1">
              <a:prstTxWarp prst="textArchUp">
                <a:avLst>
                  <a:gd name="adj" fmla="val 10800000"/>
                </a:avLst>
              </a:prstTxWarp>
            </a:bodyPr>
            <a:lstStyle/>
            <a:p>
              <a:pPr>
                <a:spcBef>
                  <a:spcPct val="0"/>
                </a:spcBef>
                <a:buClrTx/>
              </a:pPr>
              <a:r>
                <a:rPr lang="en-US" sz="3600" kern="10" smtClean="0">
                  <a:ln w="12700">
                    <a:noFill/>
                    <a:round/>
                    <a:headEnd/>
                    <a:tailEnd/>
                  </a:ln>
                  <a:solidFill>
                    <a:srgbClr val="0000FF"/>
                  </a:solidFill>
                  <a:effectLst>
                    <a:outerShdw dist="53882" dir="2700000" algn="ctr" rotWithShape="0">
                      <a:srgbClr val="CBCBCB">
                        <a:alpha val="80000"/>
                      </a:srgbClr>
                    </a:outerShdw>
                  </a:effectLst>
                  <a:latin typeface="Times New Roman"/>
                  <a:cs typeface="Times New Roman"/>
                </a:rPr>
                <a:t>NexGen</a:t>
              </a:r>
            </a:p>
          </p:txBody>
        </p:sp>
      </p:grpSp>
      <p:sp>
        <p:nvSpPr>
          <p:cNvPr id="2553864" name="Line 8"/>
          <p:cNvSpPr>
            <a:spLocks noChangeShapeType="1"/>
          </p:cNvSpPr>
          <p:nvPr/>
        </p:nvSpPr>
        <p:spPr bwMode="auto">
          <a:xfrm>
            <a:off x="3048000" y="1066800"/>
            <a:ext cx="0" cy="5638800"/>
          </a:xfrm>
          <a:prstGeom prst="line">
            <a:avLst/>
          </a:prstGeom>
          <a:noFill/>
          <a:ln w="285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3865" name="Line 9"/>
          <p:cNvSpPr>
            <a:spLocks noChangeShapeType="1"/>
          </p:cNvSpPr>
          <p:nvPr/>
        </p:nvSpPr>
        <p:spPr bwMode="auto">
          <a:xfrm>
            <a:off x="6019800" y="1066800"/>
            <a:ext cx="0" cy="5638800"/>
          </a:xfrm>
          <a:prstGeom prst="line">
            <a:avLst/>
          </a:prstGeom>
          <a:noFill/>
          <a:ln w="285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pic>
        <p:nvPicPr>
          <p:cNvPr id="2553867" name="Picture 11" descr="NWOS User Team_Page_1"/>
          <p:cNvPicPr>
            <a:picLocks noChangeAspect="1" noChangeArrowheads="1"/>
          </p:cNvPicPr>
          <p:nvPr/>
        </p:nvPicPr>
        <p:blipFill>
          <a:blip r:embed="rId3" cstate="print"/>
          <a:srcRect r="-12" b="-27"/>
          <a:stretch>
            <a:fillRect/>
          </a:stretch>
        </p:blipFill>
        <p:spPr bwMode="auto">
          <a:xfrm>
            <a:off x="533400" y="1508125"/>
            <a:ext cx="8153400" cy="49911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solidFill>
        <a:effectLst/>
      </p:bgPr>
    </p:bg>
    <p:spTree>
      <p:nvGrpSpPr>
        <p:cNvPr id="1" name=""/>
        <p:cNvGrpSpPr/>
        <p:nvPr/>
      </p:nvGrpSpPr>
      <p:grpSpPr>
        <a:xfrm>
          <a:off x="0" y="0"/>
          <a:ext cx="0" cy="0"/>
          <a:chOff x="0" y="0"/>
          <a:chExt cx="0" cy="0"/>
        </a:xfrm>
      </p:grpSpPr>
      <p:sp>
        <p:nvSpPr>
          <p:cNvPr id="2554882" name="Rectangle 2"/>
          <p:cNvSpPr>
            <a:spLocks noChangeArrowheads="1"/>
          </p:cNvSpPr>
          <p:nvPr/>
        </p:nvSpPr>
        <p:spPr bwMode="auto">
          <a:xfrm>
            <a:off x="0" y="0"/>
            <a:ext cx="9144000" cy="6858000"/>
          </a:xfrm>
          <a:prstGeom prst="rect">
            <a:avLst/>
          </a:prstGeom>
          <a:solidFill>
            <a:srgbClr val="000000"/>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54883" name="Rectangle 3"/>
          <p:cNvSpPr>
            <a:spLocks noGrp="1" noChangeArrowheads="1"/>
          </p:cNvSpPr>
          <p:nvPr>
            <p:ph type="title" sz="quarter"/>
          </p:nvPr>
        </p:nvSpPr>
        <p:spPr>
          <a:xfrm>
            <a:off x="114300" y="103188"/>
            <a:ext cx="8293100" cy="525462"/>
          </a:xfrm>
          <a:noFill/>
          <a:ln/>
        </p:spPr>
        <p:txBody>
          <a:bodyPr/>
          <a:lstStyle/>
          <a:p>
            <a:r>
              <a:rPr lang="en-US" sz="1800">
                <a:solidFill>
                  <a:srgbClr val="FFFF00"/>
                </a:solidFill>
              </a:rPr>
              <a:t>NexGen Hybrid Doppler Wind Lidar [HDWL] - NWOS</a:t>
            </a:r>
            <a:br>
              <a:rPr lang="en-US" sz="1800">
                <a:solidFill>
                  <a:srgbClr val="FFFF00"/>
                </a:solidFill>
              </a:rPr>
            </a:br>
            <a:r>
              <a:rPr lang="en-US" sz="1600">
                <a:solidFill>
                  <a:srgbClr val="FFFF00"/>
                </a:solidFill>
              </a:rPr>
              <a:t>NPOESS Wind Observing System For Vertical Wind Profiles</a:t>
            </a:r>
          </a:p>
        </p:txBody>
      </p:sp>
      <p:grpSp>
        <p:nvGrpSpPr>
          <p:cNvPr id="2" name="Group 4"/>
          <p:cNvGrpSpPr>
            <a:grpSpLocks/>
          </p:cNvGrpSpPr>
          <p:nvPr/>
        </p:nvGrpSpPr>
        <p:grpSpPr bwMode="auto">
          <a:xfrm>
            <a:off x="114300" y="990600"/>
            <a:ext cx="4343400" cy="2657475"/>
            <a:chOff x="72" y="624"/>
            <a:chExt cx="2736" cy="1674"/>
          </a:xfrm>
        </p:grpSpPr>
        <p:sp>
          <p:nvSpPr>
            <p:cNvPr id="2554885" name="Rectangle 5"/>
            <p:cNvSpPr>
              <a:spLocks noChangeArrowheads="1"/>
            </p:cNvSpPr>
            <p:nvPr/>
          </p:nvSpPr>
          <p:spPr bwMode="auto">
            <a:xfrm>
              <a:off x="72" y="624"/>
              <a:ext cx="2736" cy="1674"/>
            </a:xfrm>
            <a:prstGeom prst="rect">
              <a:avLst/>
            </a:prstGeom>
            <a:solidFill>
              <a:srgbClr val="FFFFFF"/>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grpSp>
          <p:nvGrpSpPr>
            <p:cNvPr id="3" name="Group 6"/>
            <p:cNvGrpSpPr>
              <a:grpSpLocks/>
            </p:cNvGrpSpPr>
            <p:nvPr/>
          </p:nvGrpSpPr>
          <p:grpSpPr bwMode="auto">
            <a:xfrm>
              <a:off x="95" y="672"/>
              <a:ext cx="2662" cy="1597"/>
              <a:chOff x="95" y="672"/>
              <a:chExt cx="2662" cy="1597"/>
            </a:xfrm>
          </p:grpSpPr>
          <p:sp>
            <p:nvSpPr>
              <p:cNvPr id="2554887" name="Freeform 7"/>
              <p:cNvSpPr>
                <a:spLocks/>
              </p:cNvSpPr>
              <p:nvPr/>
            </p:nvSpPr>
            <p:spPr bwMode="auto">
              <a:xfrm rot="-2936044">
                <a:off x="1173" y="1430"/>
                <a:ext cx="12" cy="78"/>
              </a:xfrm>
              <a:custGeom>
                <a:avLst/>
                <a:gdLst/>
                <a:ahLst/>
                <a:cxnLst>
                  <a:cxn ang="0">
                    <a:pos x="14" y="845"/>
                  </a:cxn>
                  <a:cxn ang="0">
                    <a:pos x="30" y="839"/>
                  </a:cxn>
                  <a:cxn ang="0">
                    <a:pos x="45" y="832"/>
                  </a:cxn>
                  <a:cxn ang="0">
                    <a:pos x="60" y="824"/>
                  </a:cxn>
                  <a:cxn ang="0">
                    <a:pos x="76" y="816"/>
                  </a:cxn>
                  <a:cxn ang="0">
                    <a:pos x="91" y="806"/>
                  </a:cxn>
                  <a:cxn ang="0">
                    <a:pos x="106" y="796"/>
                  </a:cxn>
                  <a:cxn ang="0">
                    <a:pos x="122" y="785"/>
                  </a:cxn>
                  <a:cxn ang="0">
                    <a:pos x="137" y="772"/>
                  </a:cxn>
                  <a:cxn ang="0">
                    <a:pos x="153" y="758"/>
                  </a:cxn>
                  <a:cxn ang="0">
                    <a:pos x="168" y="742"/>
                  </a:cxn>
                  <a:cxn ang="0">
                    <a:pos x="184" y="724"/>
                  </a:cxn>
                  <a:cxn ang="0">
                    <a:pos x="199" y="704"/>
                  </a:cxn>
                  <a:cxn ang="0">
                    <a:pos x="214" y="682"/>
                  </a:cxn>
                  <a:cxn ang="0">
                    <a:pos x="230" y="657"/>
                  </a:cxn>
                  <a:cxn ang="0">
                    <a:pos x="245" y="629"/>
                  </a:cxn>
                  <a:cxn ang="0">
                    <a:pos x="260" y="597"/>
                  </a:cxn>
                  <a:cxn ang="0">
                    <a:pos x="276" y="562"/>
                  </a:cxn>
                  <a:cxn ang="0">
                    <a:pos x="291" y="522"/>
                  </a:cxn>
                  <a:cxn ang="0">
                    <a:pos x="307" y="477"/>
                  </a:cxn>
                  <a:cxn ang="0">
                    <a:pos x="322" y="428"/>
                  </a:cxn>
                  <a:cxn ang="0">
                    <a:pos x="338" y="375"/>
                  </a:cxn>
                  <a:cxn ang="0">
                    <a:pos x="353" y="317"/>
                  </a:cxn>
                  <a:cxn ang="0">
                    <a:pos x="368" y="256"/>
                  </a:cxn>
                  <a:cxn ang="0">
                    <a:pos x="384" y="195"/>
                  </a:cxn>
                  <a:cxn ang="0">
                    <a:pos x="399" y="136"/>
                  </a:cxn>
                  <a:cxn ang="0">
                    <a:pos x="414" y="83"/>
                  </a:cxn>
                  <a:cxn ang="0">
                    <a:pos x="430" y="40"/>
                  </a:cxn>
                  <a:cxn ang="0">
                    <a:pos x="445" y="11"/>
                  </a:cxn>
                  <a:cxn ang="0">
                    <a:pos x="461" y="0"/>
                  </a:cxn>
                  <a:cxn ang="0">
                    <a:pos x="476" y="8"/>
                  </a:cxn>
                  <a:cxn ang="0">
                    <a:pos x="491" y="33"/>
                  </a:cxn>
                  <a:cxn ang="0">
                    <a:pos x="507" y="73"/>
                  </a:cxn>
                  <a:cxn ang="0">
                    <a:pos x="522" y="125"/>
                  </a:cxn>
                  <a:cxn ang="0">
                    <a:pos x="537" y="183"/>
                  </a:cxn>
                  <a:cxn ang="0">
                    <a:pos x="553" y="244"/>
                  </a:cxn>
                  <a:cxn ang="0">
                    <a:pos x="568" y="305"/>
                  </a:cxn>
                  <a:cxn ang="0">
                    <a:pos x="584" y="363"/>
                  </a:cxn>
                  <a:cxn ang="0">
                    <a:pos x="599" y="418"/>
                  </a:cxn>
                  <a:cxn ang="0">
                    <a:pos x="615" y="468"/>
                  </a:cxn>
                  <a:cxn ang="0">
                    <a:pos x="630" y="513"/>
                  </a:cxn>
                  <a:cxn ang="0">
                    <a:pos x="645" y="554"/>
                  </a:cxn>
                  <a:cxn ang="0">
                    <a:pos x="661" y="590"/>
                  </a:cxn>
                  <a:cxn ang="0">
                    <a:pos x="676" y="623"/>
                  </a:cxn>
                  <a:cxn ang="0">
                    <a:pos x="691" y="652"/>
                  </a:cxn>
                  <a:cxn ang="0">
                    <a:pos x="707" y="677"/>
                  </a:cxn>
                  <a:cxn ang="0">
                    <a:pos x="722" y="700"/>
                  </a:cxn>
                  <a:cxn ang="0">
                    <a:pos x="738" y="721"/>
                  </a:cxn>
                  <a:cxn ang="0">
                    <a:pos x="753" y="738"/>
                  </a:cxn>
                  <a:cxn ang="0">
                    <a:pos x="769" y="755"/>
                  </a:cxn>
                  <a:cxn ang="0">
                    <a:pos x="784" y="769"/>
                  </a:cxn>
                  <a:cxn ang="0">
                    <a:pos x="799" y="782"/>
                  </a:cxn>
                  <a:cxn ang="0">
                    <a:pos x="815" y="794"/>
                  </a:cxn>
                  <a:cxn ang="0">
                    <a:pos x="830" y="804"/>
                  </a:cxn>
                  <a:cxn ang="0">
                    <a:pos x="845" y="814"/>
                  </a:cxn>
                  <a:cxn ang="0">
                    <a:pos x="861" y="823"/>
                  </a:cxn>
                  <a:cxn ang="0">
                    <a:pos x="876" y="830"/>
                  </a:cxn>
                  <a:cxn ang="0">
                    <a:pos x="892" y="838"/>
                  </a:cxn>
                  <a:cxn ang="0">
                    <a:pos x="907" y="844"/>
                  </a:cxn>
                  <a:cxn ang="0">
                    <a:pos x="923" y="850"/>
                  </a:cxn>
                </a:cxnLst>
                <a:rect l="0" t="0" r="r" b="b"/>
                <a:pathLst>
                  <a:path w="925" h="852">
                    <a:moveTo>
                      <a:pt x="0" y="851"/>
                    </a:moveTo>
                    <a:lnTo>
                      <a:pt x="2" y="850"/>
                    </a:lnTo>
                    <a:lnTo>
                      <a:pt x="3" y="849"/>
                    </a:lnTo>
                    <a:lnTo>
                      <a:pt x="5" y="849"/>
                    </a:lnTo>
                    <a:lnTo>
                      <a:pt x="6" y="848"/>
                    </a:lnTo>
                    <a:lnTo>
                      <a:pt x="8" y="848"/>
                    </a:lnTo>
                    <a:lnTo>
                      <a:pt x="9" y="847"/>
                    </a:lnTo>
                    <a:lnTo>
                      <a:pt x="11" y="847"/>
                    </a:lnTo>
                    <a:lnTo>
                      <a:pt x="12" y="846"/>
                    </a:lnTo>
                    <a:lnTo>
                      <a:pt x="14" y="845"/>
                    </a:lnTo>
                    <a:lnTo>
                      <a:pt x="16" y="845"/>
                    </a:lnTo>
                    <a:lnTo>
                      <a:pt x="17" y="844"/>
                    </a:lnTo>
                    <a:lnTo>
                      <a:pt x="19" y="843"/>
                    </a:lnTo>
                    <a:lnTo>
                      <a:pt x="20" y="843"/>
                    </a:lnTo>
                    <a:lnTo>
                      <a:pt x="22" y="842"/>
                    </a:lnTo>
                    <a:lnTo>
                      <a:pt x="24" y="842"/>
                    </a:lnTo>
                    <a:lnTo>
                      <a:pt x="25" y="841"/>
                    </a:lnTo>
                    <a:lnTo>
                      <a:pt x="27" y="840"/>
                    </a:lnTo>
                    <a:lnTo>
                      <a:pt x="28" y="840"/>
                    </a:lnTo>
                    <a:lnTo>
                      <a:pt x="30" y="839"/>
                    </a:lnTo>
                    <a:lnTo>
                      <a:pt x="31" y="838"/>
                    </a:lnTo>
                    <a:lnTo>
                      <a:pt x="33" y="838"/>
                    </a:lnTo>
                    <a:lnTo>
                      <a:pt x="34" y="837"/>
                    </a:lnTo>
                    <a:lnTo>
                      <a:pt x="36" y="836"/>
                    </a:lnTo>
                    <a:lnTo>
                      <a:pt x="37" y="836"/>
                    </a:lnTo>
                    <a:lnTo>
                      <a:pt x="39" y="835"/>
                    </a:lnTo>
                    <a:lnTo>
                      <a:pt x="40" y="834"/>
                    </a:lnTo>
                    <a:lnTo>
                      <a:pt x="42" y="834"/>
                    </a:lnTo>
                    <a:lnTo>
                      <a:pt x="43" y="833"/>
                    </a:lnTo>
                    <a:lnTo>
                      <a:pt x="45" y="832"/>
                    </a:lnTo>
                    <a:lnTo>
                      <a:pt x="46" y="831"/>
                    </a:lnTo>
                    <a:lnTo>
                      <a:pt x="48" y="830"/>
                    </a:lnTo>
                    <a:lnTo>
                      <a:pt x="50" y="829"/>
                    </a:lnTo>
                    <a:lnTo>
                      <a:pt x="51" y="829"/>
                    </a:lnTo>
                    <a:lnTo>
                      <a:pt x="53" y="828"/>
                    </a:lnTo>
                    <a:lnTo>
                      <a:pt x="54" y="827"/>
                    </a:lnTo>
                    <a:lnTo>
                      <a:pt x="56" y="827"/>
                    </a:lnTo>
                    <a:lnTo>
                      <a:pt x="57" y="826"/>
                    </a:lnTo>
                    <a:lnTo>
                      <a:pt x="59" y="825"/>
                    </a:lnTo>
                    <a:lnTo>
                      <a:pt x="60" y="824"/>
                    </a:lnTo>
                    <a:lnTo>
                      <a:pt x="62" y="823"/>
                    </a:lnTo>
                    <a:lnTo>
                      <a:pt x="63" y="823"/>
                    </a:lnTo>
                    <a:lnTo>
                      <a:pt x="65" y="822"/>
                    </a:lnTo>
                    <a:lnTo>
                      <a:pt x="66" y="821"/>
                    </a:lnTo>
                    <a:lnTo>
                      <a:pt x="68" y="820"/>
                    </a:lnTo>
                    <a:lnTo>
                      <a:pt x="69" y="819"/>
                    </a:lnTo>
                    <a:lnTo>
                      <a:pt x="71" y="818"/>
                    </a:lnTo>
                    <a:lnTo>
                      <a:pt x="72" y="818"/>
                    </a:lnTo>
                    <a:lnTo>
                      <a:pt x="74" y="816"/>
                    </a:lnTo>
                    <a:lnTo>
                      <a:pt x="76" y="816"/>
                    </a:lnTo>
                    <a:lnTo>
                      <a:pt x="77" y="815"/>
                    </a:lnTo>
                    <a:lnTo>
                      <a:pt x="79" y="814"/>
                    </a:lnTo>
                    <a:lnTo>
                      <a:pt x="80" y="813"/>
                    </a:lnTo>
                    <a:lnTo>
                      <a:pt x="82" y="812"/>
                    </a:lnTo>
                    <a:lnTo>
                      <a:pt x="84" y="811"/>
                    </a:lnTo>
                    <a:lnTo>
                      <a:pt x="85" y="810"/>
                    </a:lnTo>
                    <a:lnTo>
                      <a:pt x="87" y="809"/>
                    </a:lnTo>
                    <a:lnTo>
                      <a:pt x="88" y="808"/>
                    </a:lnTo>
                    <a:lnTo>
                      <a:pt x="90" y="807"/>
                    </a:lnTo>
                    <a:lnTo>
                      <a:pt x="91" y="806"/>
                    </a:lnTo>
                    <a:lnTo>
                      <a:pt x="93" y="805"/>
                    </a:lnTo>
                    <a:lnTo>
                      <a:pt x="94" y="804"/>
                    </a:lnTo>
                    <a:lnTo>
                      <a:pt x="96" y="803"/>
                    </a:lnTo>
                    <a:lnTo>
                      <a:pt x="97" y="802"/>
                    </a:lnTo>
                    <a:lnTo>
                      <a:pt x="99" y="801"/>
                    </a:lnTo>
                    <a:lnTo>
                      <a:pt x="100" y="800"/>
                    </a:lnTo>
                    <a:lnTo>
                      <a:pt x="102" y="799"/>
                    </a:lnTo>
                    <a:lnTo>
                      <a:pt x="103" y="798"/>
                    </a:lnTo>
                    <a:lnTo>
                      <a:pt x="105" y="797"/>
                    </a:lnTo>
                    <a:lnTo>
                      <a:pt x="106" y="796"/>
                    </a:lnTo>
                    <a:lnTo>
                      <a:pt x="108" y="795"/>
                    </a:lnTo>
                    <a:lnTo>
                      <a:pt x="110" y="794"/>
                    </a:lnTo>
                    <a:lnTo>
                      <a:pt x="111" y="793"/>
                    </a:lnTo>
                    <a:lnTo>
                      <a:pt x="113" y="792"/>
                    </a:lnTo>
                    <a:lnTo>
                      <a:pt x="114" y="790"/>
                    </a:lnTo>
                    <a:lnTo>
                      <a:pt x="116" y="789"/>
                    </a:lnTo>
                    <a:lnTo>
                      <a:pt x="117" y="788"/>
                    </a:lnTo>
                    <a:lnTo>
                      <a:pt x="119" y="787"/>
                    </a:lnTo>
                    <a:lnTo>
                      <a:pt x="121" y="786"/>
                    </a:lnTo>
                    <a:lnTo>
                      <a:pt x="122" y="785"/>
                    </a:lnTo>
                    <a:lnTo>
                      <a:pt x="124" y="783"/>
                    </a:lnTo>
                    <a:lnTo>
                      <a:pt x="125" y="782"/>
                    </a:lnTo>
                    <a:lnTo>
                      <a:pt x="126" y="781"/>
                    </a:lnTo>
                    <a:lnTo>
                      <a:pt x="128" y="780"/>
                    </a:lnTo>
                    <a:lnTo>
                      <a:pt x="129" y="778"/>
                    </a:lnTo>
                    <a:lnTo>
                      <a:pt x="131" y="777"/>
                    </a:lnTo>
                    <a:lnTo>
                      <a:pt x="132" y="776"/>
                    </a:lnTo>
                    <a:lnTo>
                      <a:pt x="134" y="774"/>
                    </a:lnTo>
                    <a:lnTo>
                      <a:pt x="136" y="773"/>
                    </a:lnTo>
                    <a:lnTo>
                      <a:pt x="137" y="772"/>
                    </a:lnTo>
                    <a:lnTo>
                      <a:pt x="139" y="770"/>
                    </a:lnTo>
                    <a:lnTo>
                      <a:pt x="140" y="769"/>
                    </a:lnTo>
                    <a:lnTo>
                      <a:pt x="142" y="768"/>
                    </a:lnTo>
                    <a:lnTo>
                      <a:pt x="144" y="766"/>
                    </a:lnTo>
                    <a:lnTo>
                      <a:pt x="145" y="765"/>
                    </a:lnTo>
                    <a:lnTo>
                      <a:pt x="147" y="763"/>
                    </a:lnTo>
                    <a:lnTo>
                      <a:pt x="148" y="762"/>
                    </a:lnTo>
                    <a:lnTo>
                      <a:pt x="150" y="761"/>
                    </a:lnTo>
                    <a:lnTo>
                      <a:pt x="151" y="759"/>
                    </a:lnTo>
                    <a:lnTo>
                      <a:pt x="153" y="758"/>
                    </a:lnTo>
                    <a:lnTo>
                      <a:pt x="154" y="756"/>
                    </a:lnTo>
                    <a:lnTo>
                      <a:pt x="156" y="755"/>
                    </a:lnTo>
                    <a:lnTo>
                      <a:pt x="157" y="753"/>
                    </a:lnTo>
                    <a:lnTo>
                      <a:pt x="159" y="752"/>
                    </a:lnTo>
                    <a:lnTo>
                      <a:pt x="160" y="750"/>
                    </a:lnTo>
                    <a:lnTo>
                      <a:pt x="162" y="748"/>
                    </a:lnTo>
                    <a:lnTo>
                      <a:pt x="163" y="747"/>
                    </a:lnTo>
                    <a:lnTo>
                      <a:pt x="165" y="745"/>
                    </a:lnTo>
                    <a:lnTo>
                      <a:pt x="166" y="743"/>
                    </a:lnTo>
                    <a:lnTo>
                      <a:pt x="168" y="742"/>
                    </a:lnTo>
                    <a:lnTo>
                      <a:pt x="170" y="740"/>
                    </a:lnTo>
                    <a:lnTo>
                      <a:pt x="171" y="738"/>
                    </a:lnTo>
                    <a:lnTo>
                      <a:pt x="173" y="737"/>
                    </a:lnTo>
                    <a:lnTo>
                      <a:pt x="174" y="735"/>
                    </a:lnTo>
                    <a:lnTo>
                      <a:pt x="176" y="733"/>
                    </a:lnTo>
                    <a:lnTo>
                      <a:pt x="177" y="732"/>
                    </a:lnTo>
                    <a:lnTo>
                      <a:pt x="179" y="730"/>
                    </a:lnTo>
                    <a:lnTo>
                      <a:pt x="181" y="728"/>
                    </a:lnTo>
                    <a:lnTo>
                      <a:pt x="182" y="726"/>
                    </a:lnTo>
                    <a:lnTo>
                      <a:pt x="184" y="724"/>
                    </a:lnTo>
                    <a:lnTo>
                      <a:pt x="185" y="722"/>
                    </a:lnTo>
                    <a:lnTo>
                      <a:pt x="187" y="721"/>
                    </a:lnTo>
                    <a:lnTo>
                      <a:pt x="188" y="719"/>
                    </a:lnTo>
                    <a:lnTo>
                      <a:pt x="190" y="716"/>
                    </a:lnTo>
                    <a:lnTo>
                      <a:pt x="191" y="714"/>
                    </a:lnTo>
                    <a:lnTo>
                      <a:pt x="193" y="712"/>
                    </a:lnTo>
                    <a:lnTo>
                      <a:pt x="194" y="710"/>
                    </a:lnTo>
                    <a:lnTo>
                      <a:pt x="196" y="708"/>
                    </a:lnTo>
                    <a:lnTo>
                      <a:pt x="197" y="706"/>
                    </a:lnTo>
                    <a:lnTo>
                      <a:pt x="199" y="704"/>
                    </a:lnTo>
                    <a:lnTo>
                      <a:pt x="200" y="702"/>
                    </a:lnTo>
                    <a:lnTo>
                      <a:pt x="202" y="700"/>
                    </a:lnTo>
                    <a:lnTo>
                      <a:pt x="204" y="698"/>
                    </a:lnTo>
                    <a:lnTo>
                      <a:pt x="205" y="696"/>
                    </a:lnTo>
                    <a:lnTo>
                      <a:pt x="207" y="694"/>
                    </a:lnTo>
                    <a:lnTo>
                      <a:pt x="208" y="691"/>
                    </a:lnTo>
                    <a:lnTo>
                      <a:pt x="210" y="689"/>
                    </a:lnTo>
                    <a:lnTo>
                      <a:pt x="211" y="687"/>
                    </a:lnTo>
                    <a:lnTo>
                      <a:pt x="213" y="684"/>
                    </a:lnTo>
                    <a:lnTo>
                      <a:pt x="214" y="682"/>
                    </a:lnTo>
                    <a:lnTo>
                      <a:pt x="216" y="680"/>
                    </a:lnTo>
                    <a:lnTo>
                      <a:pt x="217" y="677"/>
                    </a:lnTo>
                    <a:lnTo>
                      <a:pt x="219" y="675"/>
                    </a:lnTo>
                    <a:lnTo>
                      <a:pt x="220" y="672"/>
                    </a:lnTo>
                    <a:lnTo>
                      <a:pt x="222" y="670"/>
                    </a:lnTo>
                    <a:lnTo>
                      <a:pt x="223" y="668"/>
                    </a:lnTo>
                    <a:lnTo>
                      <a:pt x="225" y="665"/>
                    </a:lnTo>
                    <a:lnTo>
                      <a:pt x="226" y="662"/>
                    </a:lnTo>
                    <a:lnTo>
                      <a:pt x="228" y="660"/>
                    </a:lnTo>
                    <a:lnTo>
                      <a:pt x="230" y="657"/>
                    </a:lnTo>
                    <a:lnTo>
                      <a:pt x="231" y="654"/>
                    </a:lnTo>
                    <a:lnTo>
                      <a:pt x="233" y="652"/>
                    </a:lnTo>
                    <a:lnTo>
                      <a:pt x="234" y="649"/>
                    </a:lnTo>
                    <a:lnTo>
                      <a:pt x="236" y="646"/>
                    </a:lnTo>
                    <a:lnTo>
                      <a:pt x="237" y="643"/>
                    </a:lnTo>
                    <a:lnTo>
                      <a:pt x="239" y="641"/>
                    </a:lnTo>
                    <a:lnTo>
                      <a:pt x="241" y="638"/>
                    </a:lnTo>
                    <a:lnTo>
                      <a:pt x="242" y="635"/>
                    </a:lnTo>
                    <a:lnTo>
                      <a:pt x="244" y="632"/>
                    </a:lnTo>
                    <a:lnTo>
                      <a:pt x="245" y="629"/>
                    </a:lnTo>
                    <a:lnTo>
                      <a:pt x="247" y="626"/>
                    </a:lnTo>
                    <a:lnTo>
                      <a:pt x="248" y="623"/>
                    </a:lnTo>
                    <a:lnTo>
                      <a:pt x="250" y="620"/>
                    </a:lnTo>
                    <a:lnTo>
                      <a:pt x="251" y="617"/>
                    </a:lnTo>
                    <a:lnTo>
                      <a:pt x="253" y="614"/>
                    </a:lnTo>
                    <a:lnTo>
                      <a:pt x="254" y="610"/>
                    </a:lnTo>
                    <a:lnTo>
                      <a:pt x="256" y="607"/>
                    </a:lnTo>
                    <a:lnTo>
                      <a:pt x="257" y="604"/>
                    </a:lnTo>
                    <a:lnTo>
                      <a:pt x="259" y="601"/>
                    </a:lnTo>
                    <a:lnTo>
                      <a:pt x="260" y="597"/>
                    </a:lnTo>
                    <a:lnTo>
                      <a:pt x="262" y="594"/>
                    </a:lnTo>
                    <a:lnTo>
                      <a:pt x="264" y="590"/>
                    </a:lnTo>
                    <a:lnTo>
                      <a:pt x="265" y="587"/>
                    </a:lnTo>
                    <a:lnTo>
                      <a:pt x="267" y="584"/>
                    </a:lnTo>
                    <a:lnTo>
                      <a:pt x="268" y="580"/>
                    </a:lnTo>
                    <a:lnTo>
                      <a:pt x="270" y="576"/>
                    </a:lnTo>
                    <a:lnTo>
                      <a:pt x="271" y="573"/>
                    </a:lnTo>
                    <a:lnTo>
                      <a:pt x="273" y="569"/>
                    </a:lnTo>
                    <a:lnTo>
                      <a:pt x="274" y="565"/>
                    </a:lnTo>
                    <a:lnTo>
                      <a:pt x="276" y="562"/>
                    </a:lnTo>
                    <a:lnTo>
                      <a:pt x="277" y="558"/>
                    </a:lnTo>
                    <a:lnTo>
                      <a:pt x="279" y="554"/>
                    </a:lnTo>
                    <a:lnTo>
                      <a:pt x="280" y="550"/>
                    </a:lnTo>
                    <a:lnTo>
                      <a:pt x="282" y="546"/>
                    </a:lnTo>
                    <a:lnTo>
                      <a:pt x="283" y="542"/>
                    </a:lnTo>
                    <a:lnTo>
                      <a:pt x="285" y="538"/>
                    </a:lnTo>
                    <a:lnTo>
                      <a:pt x="286" y="534"/>
                    </a:lnTo>
                    <a:lnTo>
                      <a:pt x="288" y="530"/>
                    </a:lnTo>
                    <a:lnTo>
                      <a:pt x="290" y="526"/>
                    </a:lnTo>
                    <a:lnTo>
                      <a:pt x="291" y="522"/>
                    </a:lnTo>
                    <a:lnTo>
                      <a:pt x="293" y="517"/>
                    </a:lnTo>
                    <a:lnTo>
                      <a:pt x="294" y="513"/>
                    </a:lnTo>
                    <a:lnTo>
                      <a:pt x="296" y="509"/>
                    </a:lnTo>
                    <a:lnTo>
                      <a:pt x="297" y="504"/>
                    </a:lnTo>
                    <a:lnTo>
                      <a:pt x="299" y="500"/>
                    </a:lnTo>
                    <a:lnTo>
                      <a:pt x="301" y="496"/>
                    </a:lnTo>
                    <a:lnTo>
                      <a:pt x="302" y="491"/>
                    </a:lnTo>
                    <a:lnTo>
                      <a:pt x="304" y="486"/>
                    </a:lnTo>
                    <a:lnTo>
                      <a:pt x="305" y="482"/>
                    </a:lnTo>
                    <a:lnTo>
                      <a:pt x="307" y="477"/>
                    </a:lnTo>
                    <a:lnTo>
                      <a:pt x="308" y="473"/>
                    </a:lnTo>
                    <a:lnTo>
                      <a:pt x="310" y="468"/>
                    </a:lnTo>
                    <a:lnTo>
                      <a:pt x="311" y="463"/>
                    </a:lnTo>
                    <a:lnTo>
                      <a:pt x="313" y="458"/>
                    </a:lnTo>
                    <a:lnTo>
                      <a:pt x="314" y="453"/>
                    </a:lnTo>
                    <a:lnTo>
                      <a:pt x="316" y="449"/>
                    </a:lnTo>
                    <a:lnTo>
                      <a:pt x="317" y="444"/>
                    </a:lnTo>
                    <a:lnTo>
                      <a:pt x="319" y="438"/>
                    </a:lnTo>
                    <a:lnTo>
                      <a:pt x="320" y="433"/>
                    </a:lnTo>
                    <a:lnTo>
                      <a:pt x="322" y="428"/>
                    </a:lnTo>
                    <a:lnTo>
                      <a:pt x="324" y="423"/>
                    </a:lnTo>
                    <a:lnTo>
                      <a:pt x="325" y="418"/>
                    </a:lnTo>
                    <a:lnTo>
                      <a:pt x="327" y="413"/>
                    </a:lnTo>
                    <a:lnTo>
                      <a:pt x="328" y="407"/>
                    </a:lnTo>
                    <a:lnTo>
                      <a:pt x="330" y="402"/>
                    </a:lnTo>
                    <a:lnTo>
                      <a:pt x="331" y="396"/>
                    </a:lnTo>
                    <a:lnTo>
                      <a:pt x="333" y="391"/>
                    </a:lnTo>
                    <a:lnTo>
                      <a:pt x="335" y="386"/>
                    </a:lnTo>
                    <a:lnTo>
                      <a:pt x="336" y="380"/>
                    </a:lnTo>
                    <a:lnTo>
                      <a:pt x="338" y="375"/>
                    </a:lnTo>
                    <a:lnTo>
                      <a:pt x="339" y="369"/>
                    </a:lnTo>
                    <a:lnTo>
                      <a:pt x="341" y="363"/>
                    </a:lnTo>
                    <a:lnTo>
                      <a:pt x="342" y="358"/>
                    </a:lnTo>
                    <a:lnTo>
                      <a:pt x="344" y="352"/>
                    </a:lnTo>
                    <a:lnTo>
                      <a:pt x="345" y="346"/>
                    </a:lnTo>
                    <a:lnTo>
                      <a:pt x="346" y="340"/>
                    </a:lnTo>
                    <a:lnTo>
                      <a:pt x="348" y="334"/>
                    </a:lnTo>
                    <a:lnTo>
                      <a:pt x="350" y="329"/>
                    </a:lnTo>
                    <a:lnTo>
                      <a:pt x="351" y="323"/>
                    </a:lnTo>
                    <a:lnTo>
                      <a:pt x="353" y="317"/>
                    </a:lnTo>
                    <a:lnTo>
                      <a:pt x="354" y="311"/>
                    </a:lnTo>
                    <a:lnTo>
                      <a:pt x="356" y="305"/>
                    </a:lnTo>
                    <a:lnTo>
                      <a:pt x="357" y="299"/>
                    </a:lnTo>
                    <a:lnTo>
                      <a:pt x="359" y="293"/>
                    </a:lnTo>
                    <a:lnTo>
                      <a:pt x="361" y="287"/>
                    </a:lnTo>
                    <a:lnTo>
                      <a:pt x="362" y="281"/>
                    </a:lnTo>
                    <a:lnTo>
                      <a:pt x="364" y="275"/>
                    </a:lnTo>
                    <a:lnTo>
                      <a:pt x="365" y="269"/>
                    </a:lnTo>
                    <a:lnTo>
                      <a:pt x="367" y="263"/>
                    </a:lnTo>
                    <a:lnTo>
                      <a:pt x="368" y="256"/>
                    </a:lnTo>
                    <a:lnTo>
                      <a:pt x="370" y="250"/>
                    </a:lnTo>
                    <a:lnTo>
                      <a:pt x="371" y="244"/>
                    </a:lnTo>
                    <a:lnTo>
                      <a:pt x="373" y="238"/>
                    </a:lnTo>
                    <a:lnTo>
                      <a:pt x="374" y="232"/>
                    </a:lnTo>
                    <a:lnTo>
                      <a:pt x="376" y="226"/>
                    </a:lnTo>
                    <a:lnTo>
                      <a:pt x="377" y="220"/>
                    </a:lnTo>
                    <a:lnTo>
                      <a:pt x="379" y="214"/>
                    </a:lnTo>
                    <a:lnTo>
                      <a:pt x="380" y="208"/>
                    </a:lnTo>
                    <a:lnTo>
                      <a:pt x="382" y="201"/>
                    </a:lnTo>
                    <a:lnTo>
                      <a:pt x="384" y="195"/>
                    </a:lnTo>
                    <a:lnTo>
                      <a:pt x="385" y="189"/>
                    </a:lnTo>
                    <a:lnTo>
                      <a:pt x="387" y="183"/>
                    </a:lnTo>
                    <a:lnTo>
                      <a:pt x="388" y="177"/>
                    </a:lnTo>
                    <a:lnTo>
                      <a:pt x="390" y="171"/>
                    </a:lnTo>
                    <a:lnTo>
                      <a:pt x="391" y="165"/>
                    </a:lnTo>
                    <a:lnTo>
                      <a:pt x="393" y="159"/>
                    </a:lnTo>
                    <a:lnTo>
                      <a:pt x="395" y="153"/>
                    </a:lnTo>
                    <a:lnTo>
                      <a:pt x="396" y="148"/>
                    </a:lnTo>
                    <a:lnTo>
                      <a:pt x="398" y="142"/>
                    </a:lnTo>
                    <a:lnTo>
                      <a:pt x="399" y="136"/>
                    </a:lnTo>
                    <a:lnTo>
                      <a:pt x="401" y="130"/>
                    </a:lnTo>
                    <a:lnTo>
                      <a:pt x="402" y="125"/>
                    </a:lnTo>
                    <a:lnTo>
                      <a:pt x="404" y="119"/>
                    </a:lnTo>
                    <a:lnTo>
                      <a:pt x="405" y="114"/>
                    </a:lnTo>
                    <a:lnTo>
                      <a:pt x="407" y="108"/>
                    </a:lnTo>
                    <a:lnTo>
                      <a:pt x="408" y="103"/>
                    </a:lnTo>
                    <a:lnTo>
                      <a:pt x="410" y="98"/>
                    </a:lnTo>
                    <a:lnTo>
                      <a:pt x="411" y="93"/>
                    </a:lnTo>
                    <a:lnTo>
                      <a:pt x="413" y="88"/>
                    </a:lnTo>
                    <a:lnTo>
                      <a:pt x="414" y="83"/>
                    </a:lnTo>
                    <a:lnTo>
                      <a:pt x="416" y="78"/>
                    </a:lnTo>
                    <a:lnTo>
                      <a:pt x="417" y="73"/>
                    </a:lnTo>
                    <a:lnTo>
                      <a:pt x="419" y="69"/>
                    </a:lnTo>
                    <a:lnTo>
                      <a:pt x="421" y="64"/>
                    </a:lnTo>
                    <a:lnTo>
                      <a:pt x="422" y="60"/>
                    </a:lnTo>
                    <a:lnTo>
                      <a:pt x="424" y="56"/>
                    </a:lnTo>
                    <a:lnTo>
                      <a:pt x="425" y="52"/>
                    </a:lnTo>
                    <a:lnTo>
                      <a:pt x="427" y="48"/>
                    </a:lnTo>
                    <a:lnTo>
                      <a:pt x="428" y="44"/>
                    </a:lnTo>
                    <a:lnTo>
                      <a:pt x="430" y="40"/>
                    </a:lnTo>
                    <a:lnTo>
                      <a:pt x="431" y="37"/>
                    </a:lnTo>
                    <a:lnTo>
                      <a:pt x="433" y="33"/>
                    </a:lnTo>
                    <a:lnTo>
                      <a:pt x="434" y="30"/>
                    </a:lnTo>
                    <a:lnTo>
                      <a:pt x="436" y="27"/>
                    </a:lnTo>
                    <a:lnTo>
                      <a:pt x="437" y="24"/>
                    </a:lnTo>
                    <a:lnTo>
                      <a:pt x="439" y="21"/>
                    </a:lnTo>
                    <a:lnTo>
                      <a:pt x="440" y="18"/>
                    </a:lnTo>
                    <a:lnTo>
                      <a:pt x="442" y="16"/>
                    </a:lnTo>
                    <a:lnTo>
                      <a:pt x="444" y="13"/>
                    </a:lnTo>
                    <a:lnTo>
                      <a:pt x="445" y="11"/>
                    </a:lnTo>
                    <a:lnTo>
                      <a:pt x="447" y="9"/>
                    </a:lnTo>
                    <a:lnTo>
                      <a:pt x="448" y="8"/>
                    </a:lnTo>
                    <a:lnTo>
                      <a:pt x="450" y="6"/>
                    </a:lnTo>
                    <a:lnTo>
                      <a:pt x="451" y="5"/>
                    </a:lnTo>
                    <a:lnTo>
                      <a:pt x="453" y="4"/>
                    </a:lnTo>
                    <a:lnTo>
                      <a:pt x="455" y="2"/>
                    </a:lnTo>
                    <a:lnTo>
                      <a:pt x="456" y="2"/>
                    </a:lnTo>
                    <a:lnTo>
                      <a:pt x="458" y="1"/>
                    </a:lnTo>
                    <a:lnTo>
                      <a:pt x="459" y="0"/>
                    </a:lnTo>
                    <a:lnTo>
                      <a:pt x="461" y="0"/>
                    </a:lnTo>
                    <a:lnTo>
                      <a:pt x="462" y="0"/>
                    </a:lnTo>
                    <a:lnTo>
                      <a:pt x="464" y="0"/>
                    </a:lnTo>
                    <a:lnTo>
                      <a:pt x="465" y="0"/>
                    </a:lnTo>
                    <a:lnTo>
                      <a:pt x="467" y="1"/>
                    </a:lnTo>
                    <a:lnTo>
                      <a:pt x="468" y="2"/>
                    </a:lnTo>
                    <a:lnTo>
                      <a:pt x="470" y="2"/>
                    </a:lnTo>
                    <a:lnTo>
                      <a:pt x="471" y="4"/>
                    </a:lnTo>
                    <a:lnTo>
                      <a:pt x="473" y="5"/>
                    </a:lnTo>
                    <a:lnTo>
                      <a:pt x="474" y="6"/>
                    </a:lnTo>
                    <a:lnTo>
                      <a:pt x="476" y="8"/>
                    </a:lnTo>
                    <a:lnTo>
                      <a:pt x="477" y="9"/>
                    </a:lnTo>
                    <a:lnTo>
                      <a:pt x="479" y="11"/>
                    </a:lnTo>
                    <a:lnTo>
                      <a:pt x="481" y="13"/>
                    </a:lnTo>
                    <a:lnTo>
                      <a:pt x="482" y="16"/>
                    </a:lnTo>
                    <a:lnTo>
                      <a:pt x="484" y="18"/>
                    </a:lnTo>
                    <a:lnTo>
                      <a:pt x="485" y="21"/>
                    </a:lnTo>
                    <a:lnTo>
                      <a:pt x="487" y="24"/>
                    </a:lnTo>
                    <a:lnTo>
                      <a:pt x="488" y="27"/>
                    </a:lnTo>
                    <a:lnTo>
                      <a:pt x="490" y="30"/>
                    </a:lnTo>
                    <a:lnTo>
                      <a:pt x="491" y="33"/>
                    </a:lnTo>
                    <a:lnTo>
                      <a:pt x="493" y="37"/>
                    </a:lnTo>
                    <a:lnTo>
                      <a:pt x="494" y="40"/>
                    </a:lnTo>
                    <a:lnTo>
                      <a:pt x="496" y="44"/>
                    </a:lnTo>
                    <a:lnTo>
                      <a:pt x="497" y="48"/>
                    </a:lnTo>
                    <a:lnTo>
                      <a:pt x="499" y="52"/>
                    </a:lnTo>
                    <a:lnTo>
                      <a:pt x="500" y="56"/>
                    </a:lnTo>
                    <a:lnTo>
                      <a:pt x="502" y="60"/>
                    </a:lnTo>
                    <a:lnTo>
                      <a:pt x="503" y="64"/>
                    </a:lnTo>
                    <a:lnTo>
                      <a:pt x="505" y="69"/>
                    </a:lnTo>
                    <a:lnTo>
                      <a:pt x="507" y="73"/>
                    </a:lnTo>
                    <a:lnTo>
                      <a:pt x="508" y="78"/>
                    </a:lnTo>
                    <a:lnTo>
                      <a:pt x="510" y="83"/>
                    </a:lnTo>
                    <a:lnTo>
                      <a:pt x="511" y="88"/>
                    </a:lnTo>
                    <a:lnTo>
                      <a:pt x="513" y="93"/>
                    </a:lnTo>
                    <a:lnTo>
                      <a:pt x="515" y="98"/>
                    </a:lnTo>
                    <a:lnTo>
                      <a:pt x="516" y="103"/>
                    </a:lnTo>
                    <a:lnTo>
                      <a:pt x="518" y="108"/>
                    </a:lnTo>
                    <a:lnTo>
                      <a:pt x="519" y="114"/>
                    </a:lnTo>
                    <a:lnTo>
                      <a:pt x="521" y="119"/>
                    </a:lnTo>
                    <a:lnTo>
                      <a:pt x="522" y="125"/>
                    </a:lnTo>
                    <a:lnTo>
                      <a:pt x="524" y="130"/>
                    </a:lnTo>
                    <a:lnTo>
                      <a:pt x="525" y="136"/>
                    </a:lnTo>
                    <a:lnTo>
                      <a:pt x="527" y="142"/>
                    </a:lnTo>
                    <a:lnTo>
                      <a:pt x="528" y="148"/>
                    </a:lnTo>
                    <a:lnTo>
                      <a:pt x="530" y="153"/>
                    </a:lnTo>
                    <a:lnTo>
                      <a:pt x="531" y="159"/>
                    </a:lnTo>
                    <a:lnTo>
                      <a:pt x="533" y="165"/>
                    </a:lnTo>
                    <a:lnTo>
                      <a:pt x="534" y="171"/>
                    </a:lnTo>
                    <a:lnTo>
                      <a:pt x="536" y="177"/>
                    </a:lnTo>
                    <a:lnTo>
                      <a:pt x="537" y="183"/>
                    </a:lnTo>
                    <a:lnTo>
                      <a:pt x="539" y="189"/>
                    </a:lnTo>
                    <a:lnTo>
                      <a:pt x="541" y="195"/>
                    </a:lnTo>
                    <a:lnTo>
                      <a:pt x="542" y="201"/>
                    </a:lnTo>
                    <a:lnTo>
                      <a:pt x="544" y="208"/>
                    </a:lnTo>
                    <a:lnTo>
                      <a:pt x="545" y="214"/>
                    </a:lnTo>
                    <a:lnTo>
                      <a:pt x="547" y="220"/>
                    </a:lnTo>
                    <a:lnTo>
                      <a:pt x="548" y="226"/>
                    </a:lnTo>
                    <a:lnTo>
                      <a:pt x="550" y="232"/>
                    </a:lnTo>
                    <a:lnTo>
                      <a:pt x="552" y="238"/>
                    </a:lnTo>
                    <a:lnTo>
                      <a:pt x="553" y="244"/>
                    </a:lnTo>
                    <a:lnTo>
                      <a:pt x="555" y="250"/>
                    </a:lnTo>
                    <a:lnTo>
                      <a:pt x="556" y="256"/>
                    </a:lnTo>
                    <a:lnTo>
                      <a:pt x="558" y="263"/>
                    </a:lnTo>
                    <a:lnTo>
                      <a:pt x="559" y="269"/>
                    </a:lnTo>
                    <a:lnTo>
                      <a:pt x="561" y="275"/>
                    </a:lnTo>
                    <a:lnTo>
                      <a:pt x="562" y="281"/>
                    </a:lnTo>
                    <a:lnTo>
                      <a:pt x="563" y="287"/>
                    </a:lnTo>
                    <a:lnTo>
                      <a:pt x="565" y="293"/>
                    </a:lnTo>
                    <a:lnTo>
                      <a:pt x="567" y="299"/>
                    </a:lnTo>
                    <a:lnTo>
                      <a:pt x="568" y="305"/>
                    </a:lnTo>
                    <a:lnTo>
                      <a:pt x="570" y="311"/>
                    </a:lnTo>
                    <a:lnTo>
                      <a:pt x="571" y="317"/>
                    </a:lnTo>
                    <a:lnTo>
                      <a:pt x="573" y="323"/>
                    </a:lnTo>
                    <a:lnTo>
                      <a:pt x="575" y="329"/>
                    </a:lnTo>
                    <a:lnTo>
                      <a:pt x="576" y="334"/>
                    </a:lnTo>
                    <a:lnTo>
                      <a:pt x="578" y="340"/>
                    </a:lnTo>
                    <a:lnTo>
                      <a:pt x="579" y="346"/>
                    </a:lnTo>
                    <a:lnTo>
                      <a:pt x="581" y="352"/>
                    </a:lnTo>
                    <a:lnTo>
                      <a:pt x="582" y="358"/>
                    </a:lnTo>
                    <a:lnTo>
                      <a:pt x="584" y="363"/>
                    </a:lnTo>
                    <a:lnTo>
                      <a:pt x="585" y="369"/>
                    </a:lnTo>
                    <a:lnTo>
                      <a:pt x="587" y="375"/>
                    </a:lnTo>
                    <a:lnTo>
                      <a:pt x="588" y="380"/>
                    </a:lnTo>
                    <a:lnTo>
                      <a:pt x="590" y="386"/>
                    </a:lnTo>
                    <a:lnTo>
                      <a:pt x="591" y="391"/>
                    </a:lnTo>
                    <a:lnTo>
                      <a:pt x="593" y="396"/>
                    </a:lnTo>
                    <a:lnTo>
                      <a:pt x="594" y="402"/>
                    </a:lnTo>
                    <a:lnTo>
                      <a:pt x="596" y="407"/>
                    </a:lnTo>
                    <a:lnTo>
                      <a:pt x="597" y="413"/>
                    </a:lnTo>
                    <a:lnTo>
                      <a:pt x="599" y="418"/>
                    </a:lnTo>
                    <a:lnTo>
                      <a:pt x="601" y="423"/>
                    </a:lnTo>
                    <a:lnTo>
                      <a:pt x="602" y="428"/>
                    </a:lnTo>
                    <a:lnTo>
                      <a:pt x="604" y="433"/>
                    </a:lnTo>
                    <a:lnTo>
                      <a:pt x="605" y="438"/>
                    </a:lnTo>
                    <a:lnTo>
                      <a:pt x="607" y="444"/>
                    </a:lnTo>
                    <a:lnTo>
                      <a:pt x="608" y="449"/>
                    </a:lnTo>
                    <a:lnTo>
                      <a:pt x="610" y="453"/>
                    </a:lnTo>
                    <a:lnTo>
                      <a:pt x="612" y="458"/>
                    </a:lnTo>
                    <a:lnTo>
                      <a:pt x="613" y="463"/>
                    </a:lnTo>
                    <a:lnTo>
                      <a:pt x="615" y="468"/>
                    </a:lnTo>
                    <a:lnTo>
                      <a:pt x="616" y="473"/>
                    </a:lnTo>
                    <a:lnTo>
                      <a:pt x="618" y="477"/>
                    </a:lnTo>
                    <a:lnTo>
                      <a:pt x="619" y="482"/>
                    </a:lnTo>
                    <a:lnTo>
                      <a:pt x="621" y="486"/>
                    </a:lnTo>
                    <a:lnTo>
                      <a:pt x="622" y="491"/>
                    </a:lnTo>
                    <a:lnTo>
                      <a:pt x="624" y="496"/>
                    </a:lnTo>
                    <a:lnTo>
                      <a:pt x="625" y="500"/>
                    </a:lnTo>
                    <a:lnTo>
                      <a:pt x="627" y="504"/>
                    </a:lnTo>
                    <a:lnTo>
                      <a:pt x="628" y="509"/>
                    </a:lnTo>
                    <a:lnTo>
                      <a:pt x="630" y="513"/>
                    </a:lnTo>
                    <a:lnTo>
                      <a:pt x="631" y="517"/>
                    </a:lnTo>
                    <a:lnTo>
                      <a:pt x="633" y="522"/>
                    </a:lnTo>
                    <a:lnTo>
                      <a:pt x="635" y="526"/>
                    </a:lnTo>
                    <a:lnTo>
                      <a:pt x="636" y="530"/>
                    </a:lnTo>
                    <a:lnTo>
                      <a:pt x="638" y="534"/>
                    </a:lnTo>
                    <a:lnTo>
                      <a:pt x="639" y="538"/>
                    </a:lnTo>
                    <a:lnTo>
                      <a:pt x="641" y="542"/>
                    </a:lnTo>
                    <a:lnTo>
                      <a:pt x="642" y="546"/>
                    </a:lnTo>
                    <a:lnTo>
                      <a:pt x="644" y="550"/>
                    </a:lnTo>
                    <a:lnTo>
                      <a:pt x="645" y="554"/>
                    </a:lnTo>
                    <a:lnTo>
                      <a:pt x="647" y="558"/>
                    </a:lnTo>
                    <a:lnTo>
                      <a:pt x="648" y="562"/>
                    </a:lnTo>
                    <a:lnTo>
                      <a:pt x="650" y="565"/>
                    </a:lnTo>
                    <a:lnTo>
                      <a:pt x="651" y="569"/>
                    </a:lnTo>
                    <a:lnTo>
                      <a:pt x="653" y="573"/>
                    </a:lnTo>
                    <a:lnTo>
                      <a:pt x="654" y="576"/>
                    </a:lnTo>
                    <a:lnTo>
                      <a:pt x="656" y="580"/>
                    </a:lnTo>
                    <a:lnTo>
                      <a:pt x="657" y="584"/>
                    </a:lnTo>
                    <a:lnTo>
                      <a:pt x="659" y="587"/>
                    </a:lnTo>
                    <a:lnTo>
                      <a:pt x="661" y="590"/>
                    </a:lnTo>
                    <a:lnTo>
                      <a:pt x="662" y="594"/>
                    </a:lnTo>
                    <a:lnTo>
                      <a:pt x="664" y="597"/>
                    </a:lnTo>
                    <a:lnTo>
                      <a:pt x="665" y="601"/>
                    </a:lnTo>
                    <a:lnTo>
                      <a:pt x="667" y="604"/>
                    </a:lnTo>
                    <a:lnTo>
                      <a:pt x="668" y="607"/>
                    </a:lnTo>
                    <a:lnTo>
                      <a:pt x="670" y="610"/>
                    </a:lnTo>
                    <a:lnTo>
                      <a:pt x="672" y="614"/>
                    </a:lnTo>
                    <a:lnTo>
                      <a:pt x="673" y="617"/>
                    </a:lnTo>
                    <a:lnTo>
                      <a:pt x="675" y="620"/>
                    </a:lnTo>
                    <a:lnTo>
                      <a:pt x="676" y="623"/>
                    </a:lnTo>
                    <a:lnTo>
                      <a:pt x="678" y="626"/>
                    </a:lnTo>
                    <a:lnTo>
                      <a:pt x="679" y="629"/>
                    </a:lnTo>
                    <a:lnTo>
                      <a:pt x="681" y="632"/>
                    </a:lnTo>
                    <a:lnTo>
                      <a:pt x="682" y="635"/>
                    </a:lnTo>
                    <a:lnTo>
                      <a:pt x="684" y="638"/>
                    </a:lnTo>
                    <a:lnTo>
                      <a:pt x="685" y="641"/>
                    </a:lnTo>
                    <a:lnTo>
                      <a:pt x="687" y="643"/>
                    </a:lnTo>
                    <a:lnTo>
                      <a:pt x="688" y="646"/>
                    </a:lnTo>
                    <a:lnTo>
                      <a:pt x="690" y="649"/>
                    </a:lnTo>
                    <a:lnTo>
                      <a:pt x="691" y="652"/>
                    </a:lnTo>
                    <a:lnTo>
                      <a:pt x="693" y="654"/>
                    </a:lnTo>
                    <a:lnTo>
                      <a:pt x="695" y="657"/>
                    </a:lnTo>
                    <a:lnTo>
                      <a:pt x="696" y="660"/>
                    </a:lnTo>
                    <a:lnTo>
                      <a:pt x="698" y="662"/>
                    </a:lnTo>
                    <a:lnTo>
                      <a:pt x="699" y="665"/>
                    </a:lnTo>
                    <a:lnTo>
                      <a:pt x="701" y="668"/>
                    </a:lnTo>
                    <a:lnTo>
                      <a:pt x="702" y="670"/>
                    </a:lnTo>
                    <a:lnTo>
                      <a:pt x="704" y="672"/>
                    </a:lnTo>
                    <a:lnTo>
                      <a:pt x="706" y="675"/>
                    </a:lnTo>
                    <a:lnTo>
                      <a:pt x="707" y="677"/>
                    </a:lnTo>
                    <a:lnTo>
                      <a:pt x="708" y="680"/>
                    </a:lnTo>
                    <a:lnTo>
                      <a:pt x="710" y="682"/>
                    </a:lnTo>
                    <a:lnTo>
                      <a:pt x="711" y="684"/>
                    </a:lnTo>
                    <a:lnTo>
                      <a:pt x="713" y="687"/>
                    </a:lnTo>
                    <a:lnTo>
                      <a:pt x="714" y="689"/>
                    </a:lnTo>
                    <a:lnTo>
                      <a:pt x="716" y="691"/>
                    </a:lnTo>
                    <a:lnTo>
                      <a:pt x="717" y="694"/>
                    </a:lnTo>
                    <a:lnTo>
                      <a:pt x="719" y="696"/>
                    </a:lnTo>
                    <a:lnTo>
                      <a:pt x="721" y="698"/>
                    </a:lnTo>
                    <a:lnTo>
                      <a:pt x="722" y="700"/>
                    </a:lnTo>
                    <a:lnTo>
                      <a:pt x="724" y="702"/>
                    </a:lnTo>
                    <a:lnTo>
                      <a:pt x="725" y="704"/>
                    </a:lnTo>
                    <a:lnTo>
                      <a:pt x="727" y="706"/>
                    </a:lnTo>
                    <a:lnTo>
                      <a:pt x="728" y="708"/>
                    </a:lnTo>
                    <a:lnTo>
                      <a:pt x="730" y="710"/>
                    </a:lnTo>
                    <a:lnTo>
                      <a:pt x="732" y="712"/>
                    </a:lnTo>
                    <a:lnTo>
                      <a:pt x="733" y="714"/>
                    </a:lnTo>
                    <a:lnTo>
                      <a:pt x="735" y="716"/>
                    </a:lnTo>
                    <a:lnTo>
                      <a:pt x="736" y="719"/>
                    </a:lnTo>
                    <a:lnTo>
                      <a:pt x="738" y="721"/>
                    </a:lnTo>
                    <a:lnTo>
                      <a:pt x="739" y="722"/>
                    </a:lnTo>
                    <a:lnTo>
                      <a:pt x="741" y="724"/>
                    </a:lnTo>
                    <a:lnTo>
                      <a:pt x="742" y="726"/>
                    </a:lnTo>
                    <a:lnTo>
                      <a:pt x="744" y="728"/>
                    </a:lnTo>
                    <a:lnTo>
                      <a:pt x="745" y="730"/>
                    </a:lnTo>
                    <a:lnTo>
                      <a:pt x="747" y="732"/>
                    </a:lnTo>
                    <a:lnTo>
                      <a:pt x="748" y="733"/>
                    </a:lnTo>
                    <a:lnTo>
                      <a:pt x="750" y="735"/>
                    </a:lnTo>
                    <a:lnTo>
                      <a:pt x="751" y="737"/>
                    </a:lnTo>
                    <a:lnTo>
                      <a:pt x="753" y="738"/>
                    </a:lnTo>
                    <a:lnTo>
                      <a:pt x="755" y="740"/>
                    </a:lnTo>
                    <a:lnTo>
                      <a:pt x="756" y="742"/>
                    </a:lnTo>
                    <a:lnTo>
                      <a:pt x="758" y="743"/>
                    </a:lnTo>
                    <a:lnTo>
                      <a:pt x="759" y="745"/>
                    </a:lnTo>
                    <a:lnTo>
                      <a:pt x="761" y="747"/>
                    </a:lnTo>
                    <a:lnTo>
                      <a:pt x="762" y="748"/>
                    </a:lnTo>
                    <a:lnTo>
                      <a:pt x="764" y="750"/>
                    </a:lnTo>
                    <a:lnTo>
                      <a:pt x="766" y="752"/>
                    </a:lnTo>
                    <a:lnTo>
                      <a:pt x="767" y="753"/>
                    </a:lnTo>
                    <a:lnTo>
                      <a:pt x="769" y="755"/>
                    </a:lnTo>
                    <a:lnTo>
                      <a:pt x="770" y="756"/>
                    </a:lnTo>
                    <a:lnTo>
                      <a:pt x="772" y="758"/>
                    </a:lnTo>
                    <a:lnTo>
                      <a:pt x="773" y="759"/>
                    </a:lnTo>
                    <a:lnTo>
                      <a:pt x="775" y="761"/>
                    </a:lnTo>
                    <a:lnTo>
                      <a:pt x="776" y="762"/>
                    </a:lnTo>
                    <a:lnTo>
                      <a:pt x="778" y="763"/>
                    </a:lnTo>
                    <a:lnTo>
                      <a:pt x="779" y="765"/>
                    </a:lnTo>
                    <a:lnTo>
                      <a:pt x="781" y="766"/>
                    </a:lnTo>
                    <a:lnTo>
                      <a:pt x="782" y="768"/>
                    </a:lnTo>
                    <a:lnTo>
                      <a:pt x="784" y="769"/>
                    </a:lnTo>
                    <a:lnTo>
                      <a:pt x="785" y="770"/>
                    </a:lnTo>
                    <a:lnTo>
                      <a:pt x="787" y="772"/>
                    </a:lnTo>
                    <a:lnTo>
                      <a:pt x="788" y="773"/>
                    </a:lnTo>
                    <a:lnTo>
                      <a:pt x="790" y="774"/>
                    </a:lnTo>
                    <a:lnTo>
                      <a:pt x="792" y="776"/>
                    </a:lnTo>
                    <a:lnTo>
                      <a:pt x="793" y="777"/>
                    </a:lnTo>
                    <a:lnTo>
                      <a:pt x="795" y="778"/>
                    </a:lnTo>
                    <a:lnTo>
                      <a:pt x="796" y="780"/>
                    </a:lnTo>
                    <a:lnTo>
                      <a:pt x="798" y="781"/>
                    </a:lnTo>
                    <a:lnTo>
                      <a:pt x="799" y="782"/>
                    </a:lnTo>
                    <a:lnTo>
                      <a:pt x="801" y="783"/>
                    </a:lnTo>
                    <a:lnTo>
                      <a:pt x="802" y="785"/>
                    </a:lnTo>
                    <a:lnTo>
                      <a:pt x="804" y="786"/>
                    </a:lnTo>
                    <a:lnTo>
                      <a:pt x="805" y="787"/>
                    </a:lnTo>
                    <a:lnTo>
                      <a:pt x="807" y="788"/>
                    </a:lnTo>
                    <a:lnTo>
                      <a:pt x="808" y="789"/>
                    </a:lnTo>
                    <a:lnTo>
                      <a:pt x="810" y="790"/>
                    </a:lnTo>
                    <a:lnTo>
                      <a:pt x="811" y="792"/>
                    </a:lnTo>
                    <a:lnTo>
                      <a:pt x="813" y="793"/>
                    </a:lnTo>
                    <a:lnTo>
                      <a:pt x="815" y="794"/>
                    </a:lnTo>
                    <a:lnTo>
                      <a:pt x="816" y="795"/>
                    </a:lnTo>
                    <a:lnTo>
                      <a:pt x="818" y="796"/>
                    </a:lnTo>
                    <a:lnTo>
                      <a:pt x="819" y="797"/>
                    </a:lnTo>
                    <a:lnTo>
                      <a:pt x="821" y="798"/>
                    </a:lnTo>
                    <a:lnTo>
                      <a:pt x="822" y="799"/>
                    </a:lnTo>
                    <a:lnTo>
                      <a:pt x="824" y="800"/>
                    </a:lnTo>
                    <a:lnTo>
                      <a:pt x="826" y="801"/>
                    </a:lnTo>
                    <a:lnTo>
                      <a:pt x="827" y="802"/>
                    </a:lnTo>
                    <a:lnTo>
                      <a:pt x="829" y="803"/>
                    </a:lnTo>
                    <a:lnTo>
                      <a:pt x="830" y="804"/>
                    </a:lnTo>
                    <a:lnTo>
                      <a:pt x="832" y="805"/>
                    </a:lnTo>
                    <a:lnTo>
                      <a:pt x="833" y="806"/>
                    </a:lnTo>
                    <a:lnTo>
                      <a:pt x="835" y="807"/>
                    </a:lnTo>
                    <a:lnTo>
                      <a:pt x="836" y="808"/>
                    </a:lnTo>
                    <a:lnTo>
                      <a:pt x="838" y="809"/>
                    </a:lnTo>
                    <a:lnTo>
                      <a:pt x="839" y="810"/>
                    </a:lnTo>
                    <a:lnTo>
                      <a:pt x="841" y="811"/>
                    </a:lnTo>
                    <a:lnTo>
                      <a:pt x="842" y="812"/>
                    </a:lnTo>
                    <a:lnTo>
                      <a:pt x="844" y="813"/>
                    </a:lnTo>
                    <a:lnTo>
                      <a:pt x="845" y="814"/>
                    </a:lnTo>
                    <a:lnTo>
                      <a:pt x="847" y="815"/>
                    </a:lnTo>
                    <a:lnTo>
                      <a:pt x="848" y="816"/>
                    </a:lnTo>
                    <a:lnTo>
                      <a:pt x="850" y="816"/>
                    </a:lnTo>
                    <a:lnTo>
                      <a:pt x="852" y="818"/>
                    </a:lnTo>
                    <a:lnTo>
                      <a:pt x="853" y="818"/>
                    </a:lnTo>
                    <a:lnTo>
                      <a:pt x="855" y="819"/>
                    </a:lnTo>
                    <a:lnTo>
                      <a:pt x="856" y="820"/>
                    </a:lnTo>
                    <a:lnTo>
                      <a:pt x="858" y="821"/>
                    </a:lnTo>
                    <a:lnTo>
                      <a:pt x="859" y="822"/>
                    </a:lnTo>
                    <a:lnTo>
                      <a:pt x="861" y="823"/>
                    </a:lnTo>
                    <a:lnTo>
                      <a:pt x="862" y="823"/>
                    </a:lnTo>
                    <a:lnTo>
                      <a:pt x="864" y="824"/>
                    </a:lnTo>
                    <a:lnTo>
                      <a:pt x="865" y="825"/>
                    </a:lnTo>
                    <a:lnTo>
                      <a:pt x="867" y="826"/>
                    </a:lnTo>
                    <a:lnTo>
                      <a:pt x="868" y="827"/>
                    </a:lnTo>
                    <a:lnTo>
                      <a:pt x="870" y="827"/>
                    </a:lnTo>
                    <a:lnTo>
                      <a:pt x="871" y="828"/>
                    </a:lnTo>
                    <a:lnTo>
                      <a:pt x="873" y="829"/>
                    </a:lnTo>
                    <a:lnTo>
                      <a:pt x="875" y="829"/>
                    </a:lnTo>
                    <a:lnTo>
                      <a:pt x="876" y="830"/>
                    </a:lnTo>
                    <a:lnTo>
                      <a:pt x="878" y="831"/>
                    </a:lnTo>
                    <a:lnTo>
                      <a:pt x="879" y="832"/>
                    </a:lnTo>
                    <a:lnTo>
                      <a:pt x="881" y="833"/>
                    </a:lnTo>
                    <a:lnTo>
                      <a:pt x="882" y="834"/>
                    </a:lnTo>
                    <a:lnTo>
                      <a:pt x="884" y="834"/>
                    </a:lnTo>
                    <a:lnTo>
                      <a:pt x="886" y="835"/>
                    </a:lnTo>
                    <a:lnTo>
                      <a:pt x="887" y="836"/>
                    </a:lnTo>
                    <a:lnTo>
                      <a:pt x="889" y="836"/>
                    </a:lnTo>
                    <a:lnTo>
                      <a:pt x="890" y="837"/>
                    </a:lnTo>
                    <a:lnTo>
                      <a:pt x="892" y="838"/>
                    </a:lnTo>
                    <a:lnTo>
                      <a:pt x="893" y="838"/>
                    </a:lnTo>
                    <a:lnTo>
                      <a:pt x="895" y="839"/>
                    </a:lnTo>
                    <a:lnTo>
                      <a:pt x="896" y="840"/>
                    </a:lnTo>
                    <a:lnTo>
                      <a:pt x="898" y="840"/>
                    </a:lnTo>
                    <a:lnTo>
                      <a:pt x="899" y="841"/>
                    </a:lnTo>
                    <a:lnTo>
                      <a:pt x="901" y="842"/>
                    </a:lnTo>
                    <a:lnTo>
                      <a:pt x="902" y="842"/>
                    </a:lnTo>
                    <a:lnTo>
                      <a:pt x="904" y="843"/>
                    </a:lnTo>
                    <a:lnTo>
                      <a:pt x="905" y="843"/>
                    </a:lnTo>
                    <a:lnTo>
                      <a:pt x="907" y="844"/>
                    </a:lnTo>
                    <a:lnTo>
                      <a:pt x="908" y="845"/>
                    </a:lnTo>
                    <a:lnTo>
                      <a:pt x="910" y="845"/>
                    </a:lnTo>
                    <a:lnTo>
                      <a:pt x="912" y="846"/>
                    </a:lnTo>
                    <a:lnTo>
                      <a:pt x="913" y="847"/>
                    </a:lnTo>
                    <a:lnTo>
                      <a:pt x="915" y="847"/>
                    </a:lnTo>
                    <a:lnTo>
                      <a:pt x="916" y="848"/>
                    </a:lnTo>
                    <a:lnTo>
                      <a:pt x="918" y="848"/>
                    </a:lnTo>
                    <a:lnTo>
                      <a:pt x="920" y="849"/>
                    </a:lnTo>
                    <a:lnTo>
                      <a:pt x="921" y="849"/>
                    </a:lnTo>
                    <a:lnTo>
                      <a:pt x="923" y="850"/>
                    </a:lnTo>
                    <a:lnTo>
                      <a:pt x="924" y="851"/>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4888" name="Freeform 8"/>
              <p:cNvSpPr>
                <a:spLocks/>
              </p:cNvSpPr>
              <p:nvPr/>
            </p:nvSpPr>
            <p:spPr bwMode="auto">
              <a:xfrm rot="18720959">
                <a:off x="750" y="1324"/>
                <a:ext cx="257" cy="159"/>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4889" name="Rectangle 9"/>
              <p:cNvSpPr>
                <a:spLocks noChangeArrowheads="1"/>
              </p:cNvSpPr>
              <p:nvPr/>
            </p:nvSpPr>
            <p:spPr bwMode="auto">
              <a:xfrm>
                <a:off x="2022" y="1675"/>
                <a:ext cx="518" cy="14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900" smtClean="0">
                    <a:solidFill>
                      <a:srgbClr val="000000"/>
                    </a:solidFill>
                    <a:latin typeface="Arial" charset="0"/>
                  </a:rPr>
                  <a:t>Aerosol (</a:t>
                </a:r>
                <a:r>
                  <a:rPr lang="en-US" sz="900" smtClean="0">
                    <a:solidFill>
                      <a:srgbClr val="000000"/>
                    </a:solidFill>
                    <a:latin typeface="Symbol" pitchFamily="84" charset="2"/>
                  </a:rPr>
                  <a:t>l</a:t>
                </a:r>
                <a:r>
                  <a:rPr lang="en-US" sz="900" baseline="30000" smtClean="0">
                    <a:solidFill>
                      <a:srgbClr val="000000"/>
                    </a:solidFill>
                    <a:latin typeface="Symbol" pitchFamily="84" charset="2"/>
                  </a:rPr>
                  <a:t>-2</a:t>
                </a:r>
                <a:r>
                  <a:rPr lang="en-US" sz="900" smtClean="0">
                    <a:solidFill>
                      <a:srgbClr val="000000"/>
                    </a:solidFill>
                    <a:latin typeface="Arial" charset="0"/>
                  </a:rPr>
                  <a:t>)</a:t>
                </a:r>
              </a:p>
            </p:txBody>
          </p:sp>
          <p:sp>
            <p:nvSpPr>
              <p:cNvPr id="2554890" name="Line 10"/>
              <p:cNvSpPr>
                <a:spLocks noChangeShapeType="1"/>
              </p:cNvSpPr>
              <p:nvPr/>
            </p:nvSpPr>
            <p:spPr bwMode="auto">
              <a:xfrm>
                <a:off x="1947" y="2125"/>
                <a:ext cx="164" cy="0"/>
              </a:xfrm>
              <a:prstGeom prst="line">
                <a:avLst/>
              </a:prstGeom>
              <a:noFill/>
              <a:ln w="12700">
                <a:solidFill>
                  <a:schemeClr val="tx1"/>
                </a:solidFill>
                <a:round/>
                <a:headEnd type="stealth" w="med" len="med"/>
                <a:tailEnd type="stealth" w="med" len="me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54891" name="Freeform 11"/>
              <p:cNvSpPr>
                <a:spLocks/>
              </p:cNvSpPr>
              <p:nvPr/>
            </p:nvSpPr>
            <p:spPr bwMode="auto">
              <a:xfrm>
                <a:off x="1621" y="1670"/>
                <a:ext cx="863" cy="426"/>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4892" name="Freeform 12"/>
              <p:cNvSpPr>
                <a:spLocks/>
              </p:cNvSpPr>
              <p:nvPr/>
            </p:nvSpPr>
            <p:spPr bwMode="auto">
              <a:xfrm>
                <a:off x="1593" y="1671"/>
                <a:ext cx="862" cy="425"/>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FF000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4893" name="Line 13"/>
              <p:cNvSpPr>
                <a:spLocks noChangeShapeType="1"/>
              </p:cNvSpPr>
              <p:nvPr/>
            </p:nvSpPr>
            <p:spPr bwMode="auto">
              <a:xfrm>
                <a:off x="2004" y="1634"/>
                <a:ext cx="0" cy="27"/>
              </a:xfrm>
              <a:prstGeom prst="line">
                <a:avLst/>
              </a:prstGeom>
              <a:noFill/>
              <a:ln w="9525">
                <a:solidFill>
                  <a:schemeClr val="tx1"/>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54894" name="Line 14"/>
              <p:cNvSpPr>
                <a:spLocks noChangeShapeType="1"/>
              </p:cNvSpPr>
              <p:nvPr/>
            </p:nvSpPr>
            <p:spPr bwMode="auto">
              <a:xfrm>
                <a:off x="2031" y="1634"/>
                <a:ext cx="0" cy="27"/>
              </a:xfrm>
              <a:prstGeom prst="line">
                <a:avLst/>
              </a:prstGeom>
              <a:noFill/>
              <a:ln w="9525">
                <a:solidFill>
                  <a:schemeClr val="tx1"/>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54895" name="Line 15"/>
              <p:cNvSpPr>
                <a:spLocks noChangeShapeType="1"/>
              </p:cNvSpPr>
              <p:nvPr/>
            </p:nvSpPr>
            <p:spPr bwMode="auto">
              <a:xfrm>
                <a:off x="1970" y="1647"/>
                <a:ext cx="32" cy="0"/>
              </a:xfrm>
              <a:prstGeom prst="line">
                <a:avLst/>
              </a:prstGeom>
              <a:noFill/>
              <a:ln w="3175">
                <a:solidFill>
                  <a:schemeClr val="tx1"/>
                </a:solidFill>
                <a:round/>
                <a:headEnd/>
                <a:tailEnd type="triangl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54896" name="Line 16"/>
              <p:cNvSpPr>
                <a:spLocks noChangeShapeType="1"/>
              </p:cNvSpPr>
              <p:nvPr/>
            </p:nvSpPr>
            <p:spPr bwMode="auto">
              <a:xfrm flipH="1">
                <a:off x="2032" y="1648"/>
                <a:ext cx="31" cy="0"/>
              </a:xfrm>
              <a:prstGeom prst="line">
                <a:avLst/>
              </a:prstGeom>
              <a:noFill/>
              <a:ln w="3175">
                <a:solidFill>
                  <a:schemeClr val="tx1"/>
                </a:solidFill>
                <a:round/>
                <a:headEnd/>
                <a:tailEnd type="triangl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54897" name="Text Box 17"/>
              <p:cNvSpPr txBox="1">
                <a:spLocks noChangeArrowheads="1"/>
              </p:cNvSpPr>
              <p:nvPr/>
            </p:nvSpPr>
            <p:spPr bwMode="auto">
              <a:xfrm>
                <a:off x="1642" y="1562"/>
                <a:ext cx="358" cy="154"/>
              </a:xfrm>
              <a:prstGeom prst="rect">
                <a:avLst/>
              </a:prstGeom>
              <a:noFill/>
              <a:ln w="3175">
                <a:noFill/>
                <a:miter lim="800000"/>
                <a:headEnd/>
                <a:tailEnd/>
              </a:ln>
              <a:effectLst/>
            </p:spPr>
            <p:txBody>
              <a:bodyPr>
                <a:spAutoFit/>
              </a:bodyPr>
              <a:lstStyle/>
              <a:p>
                <a:pPr algn="r" eaLnBrk="0" hangingPunct="0">
                  <a:spcBef>
                    <a:spcPct val="0"/>
                  </a:spcBef>
                  <a:buClrTx/>
                </a:pPr>
                <a:r>
                  <a:rPr lang="en-US" sz="1000" b="1" smtClean="0">
                    <a:solidFill>
                      <a:srgbClr val="000000"/>
                    </a:solidFill>
                    <a:latin typeface="Arial" charset="0"/>
                    <a:sym typeface="Symbol" pitchFamily="84" charset="2"/>
                  </a:rPr>
                  <a:t></a:t>
                </a:r>
                <a:r>
                  <a:rPr lang="en-US" sz="1000" b="1" baseline="-25000" smtClean="0">
                    <a:solidFill>
                      <a:srgbClr val="000000"/>
                    </a:solidFill>
                    <a:latin typeface="Arial" charset="0"/>
                    <a:sym typeface="Symbol" pitchFamily="84" charset="2"/>
                  </a:rPr>
                  <a:t>DOP</a:t>
                </a:r>
                <a:endParaRPr lang="en-US" sz="1000" b="1" baseline="-25000" smtClean="0">
                  <a:solidFill>
                    <a:srgbClr val="000000"/>
                  </a:solidFill>
                  <a:latin typeface="Arial" charset="0"/>
                </a:endParaRPr>
              </a:p>
            </p:txBody>
          </p:sp>
          <p:grpSp>
            <p:nvGrpSpPr>
              <p:cNvPr id="5" name="Group 18"/>
              <p:cNvGrpSpPr>
                <a:grpSpLocks/>
              </p:cNvGrpSpPr>
              <p:nvPr/>
            </p:nvGrpSpPr>
            <p:grpSpPr bwMode="auto">
              <a:xfrm>
                <a:off x="95" y="672"/>
                <a:ext cx="2662" cy="1597"/>
                <a:chOff x="95" y="672"/>
                <a:chExt cx="2662" cy="1597"/>
              </a:xfrm>
            </p:grpSpPr>
            <p:pic>
              <p:nvPicPr>
                <p:cNvPr id="2554899" name="Picture 19">
                  <a:hlinkClick r:id="rId2" action="ppaction://hlinksldjump"/>
                </p:cNvPr>
                <p:cNvPicPr>
                  <a:picLocks noChangeArrowheads="1"/>
                </p:cNvPicPr>
                <p:nvPr/>
              </p:nvPicPr>
              <p:blipFill>
                <a:blip r:embed="rId3" cstate="print"/>
                <a:srcRect/>
                <a:stretch>
                  <a:fillRect/>
                </a:stretch>
              </p:blipFill>
              <p:spPr bwMode="auto">
                <a:xfrm>
                  <a:off x="95" y="734"/>
                  <a:ext cx="2162" cy="1535"/>
                </a:xfrm>
                <a:prstGeom prst="rect">
                  <a:avLst/>
                </a:prstGeom>
                <a:noFill/>
                <a:ln w="9525">
                  <a:noFill/>
                  <a:miter lim="800000"/>
                  <a:headEnd/>
                  <a:tailEnd/>
                </a:ln>
                <a:effectLst/>
              </p:spPr>
            </p:pic>
            <p:sp>
              <p:nvSpPr>
                <p:cNvPr id="2554900" name="Text Box 20"/>
                <p:cNvSpPr txBox="1">
                  <a:spLocks noChangeArrowheads="1"/>
                </p:cNvSpPr>
                <p:nvPr/>
              </p:nvSpPr>
              <p:spPr bwMode="auto">
                <a:xfrm>
                  <a:off x="1685" y="672"/>
                  <a:ext cx="1072" cy="761"/>
                </a:xfrm>
                <a:prstGeom prst="rect">
                  <a:avLst/>
                </a:prstGeom>
                <a:solidFill>
                  <a:srgbClr val="0066FF"/>
                </a:solidFill>
                <a:ln w="9525">
                  <a:solidFill>
                    <a:srgbClr val="3366FF"/>
                  </a:solidFill>
                  <a:miter lim="800000"/>
                  <a:headEnd/>
                  <a:tailEnd/>
                </a:ln>
                <a:effectLst/>
              </p:spPr>
              <p:txBody>
                <a:bodyPr>
                  <a:spAutoFit/>
                </a:bodyPr>
                <a:lstStyle/>
                <a:p>
                  <a:pPr eaLnBrk="0" hangingPunct="0">
                    <a:lnSpc>
                      <a:spcPct val="80000"/>
                    </a:lnSpc>
                    <a:spcBef>
                      <a:spcPct val="0"/>
                    </a:spcBef>
                    <a:buClrTx/>
                  </a:pPr>
                  <a:r>
                    <a:rPr lang="en-US" sz="1000" b="1" smtClean="0">
                      <a:solidFill>
                        <a:srgbClr val="FFFF00"/>
                      </a:solidFill>
                      <a:latin typeface="Times New Roman" pitchFamily="84" charset="0"/>
                    </a:rPr>
                    <a:t>Dual Doppler Receiver</a:t>
                  </a:r>
                  <a:r>
                    <a:rPr lang="en-US" sz="800" b="1" smtClean="0">
                      <a:solidFill>
                        <a:srgbClr val="FFFF00"/>
                      </a:solidFill>
                      <a:latin typeface="Times New Roman" pitchFamily="84" charset="0"/>
                    </a:rPr>
                    <a:t>:</a:t>
                  </a:r>
                </a:p>
                <a:p>
                  <a:pPr eaLnBrk="0" hangingPunct="0">
                    <a:lnSpc>
                      <a:spcPct val="80000"/>
                    </a:lnSpc>
                    <a:spcBef>
                      <a:spcPct val="0"/>
                    </a:spcBef>
                    <a:buClrTx/>
                  </a:pPr>
                  <a:r>
                    <a:rPr lang="en-US" sz="800" smtClean="0">
                      <a:solidFill>
                        <a:srgbClr val="FFFF00"/>
                      </a:solidFill>
                      <a:latin typeface="Times New Roman" pitchFamily="84" charset="0"/>
                    </a:rPr>
                    <a:t>Coherent &amp; Direct Detection</a:t>
                  </a:r>
                  <a:r>
                    <a:rPr lang="en-US" sz="800" smtClean="0">
                      <a:solidFill>
                        <a:srgbClr val="FFFFFF"/>
                      </a:solidFill>
                      <a:latin typeface="Times New Roman" pitchFamily="84" charset="0"/>
                    </a:rPr>
                    <a:t> </a:t>
                  </a:r>
                </a:p>
                <a:p>
                  <a:pPr eaLnBrk="0" hangingPunct="0">
                    <a:lnSpc>
                      <a:spcPct val="80000"/>
                    </a:lnSpc>
                    <a:spcBef>
                      <a:spcPct val="0"/>
                    </a:spcBef>
                    <a:buClrTx/>
                  </a:pPr>
                  <a:r>
                    <a:rPr lang="en-US" sz="800" smtClean="0">
                      <a:solidFill>
                        <a:srgbClr val="FFFFFF"/>
                      </a:solidFill>
                      <a:latin typeface="Times New Roman" pitchFamily="84" charset="0"/>
                    </a:rPr>
                    <a:t>Science/technology trades</a:t>
                  </a:r>
                </a:p>
                <a:p>
                  <a:pPr algn="l" eaLnBrk="0" hangingPunct="0">
                    <a:lnSpc>
                      <a:spcPct val="80000"/>
                    </a:lnSpc>
                    <a:spcBef>
                      <a:spcPct val="0"/>
                    </a:spcBef>
                    <a:buClrTx/>
                    <a:buFontTx/>
                    <a:buChar char="•"/>
                  </a:pPr>
                  <a:r>
                    <a:rPr lang="en-US" sz="800" b="1" smtClean="0">
                      <a:solidFill>
                        <a:srgbClr val="FFFF00"/>
                      </a:solidFill>
                      <a:latin typeface="Times New Roman" pitchFamily="84" charset="0"/>
                    </a:rPr>
                    <a:t> Coherent ‘heterodyne’</a:t>
                  </a:r>
                  <a:r>
                    <a:rPr lang="en-US" sz="800" smtClean="0">
                      <a:solidFill>
                        <a:srgbClr val="FFFF00"/>
                      </a:solidFill>
                      <a:latin typeface="Times New Roman" pitchFamily="84" charset="0"/>
                    </a:rPr>
                    <a:t> </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SPARCLE-NASA/LaRC)</a:t>
                  </a:r>
                  <a:r>
                    <a:rPr lang="en-US" sz="800" smtClean="0">
                      <a:solidFill>
                        <a:srgbClr val="FFFF00"/>
                      </a:solidFill>
                      <a:latin typeface="Times New Roman" pitchFamily="84" charset="0"/>
                    </a:rPr>
                    <a:t> </a:t>
                  </a:r>
                </a:p>
                <a:p>
                  <a:pPr algn="l" eaLnBrk="0" hangingPunct="0">
                    <a:lnSpc>
                      <a:spcPct val="80000"/>
                    </a:lnSpc>
                    <a:spcBef>
                      <a:spcPct val="0"/>
                    </a:spcBef>
                    <a:buClrTx/>
                    <a:buFontTx/>
                    <a:buChar char="•"/>
                  </a:pPr>
                  <a:r>
                    <a:rPr lang="en-US" sz="800" smtClean="0">
                      <a:solidFill>
                        <a:srgbClr val="FFFF00"/>
                      </a:solidFill>
                      <a:latin typeface="Times New Roman" pitchFamily="84" charset="0"/>
                    </a:rPr>
                    <a:t> </a:t>
                  </a:r>
                  <a:r>
                    <a:rPr lang="en-US" sz="800" b="1" smtClean="0">
                      <a:solidFill>
                        <a:srgbClr val="FFFF00"/>
                      </a:solidFill>
                      <a:latin typeface="Times New Roman" pitchFamily="84" charset="0"/>
                    </a:rPr>
                    <a:t>Direct detection </a:t>
                  </a:r>
                </a:p>
                <a:p>
                  <a:pPr algn="l" eaLnBrk="0" hangingPunct="0">
                    <a:lnSpc>
                      <a:spcPct val="80000"/>
                    </a:lnSpc>
                    <a:spcBef>
                      <a:spcPct val="0"/>
                    </a:spcBef>
                    <a:buClrTx/>
                  </a:pPr>
                  <a:r>
                    <a:rPr lang="en-US" sz="800" b="1" smtClean="0">
                      <a:solidFill>
                        <a:srgbClr val="FFFF00"/>
                      </a:solidFill>
                      <a:latin typeface="Times New Roman" pitchFamily="84" charset="0"/>
                    </a:rPr>
                    <a:t>  “Double Edge”</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Zephyr-NASA/GSFC)</a:t>
                  </a:r>
                </a:p>
                <a:p>
                  <a:pPr algn="l" eaLnBrk="0" hangingPunct="0">
                    <a:lnSpc>
                      <a:spcPct val="80000"/>
                    </a:lnSpc>
                    <a:spcBef>
                      <a:spcPct val="0"/>
                    </a:spcBef>
                    <a:buClrTx/>
                    <a:buFontTx/>
                    <a:buChar char="•"/>
                  </a:pPr>
                  <a:r>
                    <a:rPr lang="en-US" sz="800" smtClean="0">
                      <a:solidFill>
                        <a:srgbClr val="FFFF00"/>
                      </a:solidFill>
                      <a:latin typeface="Times New Roman" pitchFamily="84" charset="0"/>
                    </a:rPr>
                    <a:t> </a:t>
                  </a:r>
                  <a:r>
                    <a:rPr lang="en-US" sz="800" b="1" smtClean="0">
                      <a:solidFill>
                        <a:srgbClr val="FFFF00"/>
                      </a:solidFill>
                      <a:latin typeface="Times New Roman" pitchFamily="84" charset="0"/>
                    </a:rPr>
                    <a:t>Direct detection </a:t>
                  </a:r>
                </a:p>
                <a:p>
                  <a:pPr algn="l" eaLnBrk="0" hangingPunct="0">
                    <a:lnSpc>
                      <a:spcPct val="80000"/>
                    </a:lnSpc>
                    <a:spcBef>
                      <a:spcPct val="0"/>
                    </a:spcBef>
                    <a:buClrTx/>
                  </a:pPr>
                  <a:r>
                    <a:rPr lang="en-US" sz="800" b="1" smtClean="0">
                      <a:solidFill>
                        <a:srgbClr val="FFFF00"/>
                      </a:solidFill>
                      <a:latin typeface="Times New Roman" pitchFamily="84" charset="0"/>
                    </a:rPr>
                    <a:t>  “Fringe Imaging”</a:t>
                  </a:r>
                  <a:r>
                    <a:rPr lang="en-US" sz="800" smtClean="0">
                      <a:solidFill>
                        <a:srgbClr val="FFFF00"/>
                      </a:solidFill>
                      <a:latin typeface="Times New Roman" pitchFamily="84" charset="0"/>
                    </a:rPr>
                    <a:t> </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Michigan Aerospace)</a:t>
                  </a:r>
                </a:p>
              </p:txBody>
            </p:sp>
            <p:sp>
              <p:nvSpPr>
                <p:cNvPr id="2554901" name="Rectangle 21"/>
                <p:cNvSpPr>
                  <a:spLocks noChangeArrowheads="1"/>
                </p:cNvSpPr>
                <p:nvPr/>
              </p:nvSpPr>
              <p:spPr bwMode="auto">
                <a:xfrm>
                  <a:off x="1405" y="1754"/>
                  <a:ext cx="606" cy="14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900" smtClean="0">
                      <a:solidFill>
                        <a:srgbClr val="000000"/>
                      </a:solidFill>
                      <a:latin typeface="Arial" charset="0"/>
                    </a:rPr>
                    <a:t>Molecular (</a:t>
                  </a:r>
                  <a:r>
                    <a:rPr lang="en-US" sz="900" smtClean="0">
                      <a:solidFill>
                        <a:srgbClr val="000000"/>
                      </a:solidFill>
                      <a:latin typeface="Symbol" pitchFamily="84" charset="2"/>
                    </a:rPr>
                    <a:t>l</a:t>
                  </a:r>
                  <a:r>
                    <a:rPr lang="en-US" sz="900" baseline="30000" smtClean="0">
                      <a:solidFill>
                        <a:srgbClr val="000000"/>
                      </a:solidFill>
                      <a:latin typeface="Symbol" pitchFamily="84" charset="2"/>
                    </a:rPr>
                    <a:t>-4</a:t>
                  </a:r>
                  <a:r>
                    <a:rPr lang="en-US" sz="900" smtClean="0">
                      <a:solidFill>
                        <a:srgbClr val="000000"/>
                      </a:solidFill>
                      <a:latin typeface="Arial" charset="0"/>
                    </a:rPr>
                    <a:t>) </a:t>
                  </a:r>
                </a:p>
              </p:txBody>
            </p:sp>
            <p:sp>
              <p:nvSpPr>
                <p:cNvPr id="2554902" name="Rectangle 22"/>
                <p:cNvSpPr>
                  <a:spLocks noChangeArrowheads="1"/>
                </p:cNvSpPr>
                <p:nvPr/>
              </p:nvSpPr>
              <p:spPr bwMode="auto">
                <a:xfrm>
                  <a:off x="1437" y="1465"/>
                  <a:ext cx="1160" cy="754"/>
                </a:xfrm>
                <a:prstGeom prst="rect">
                  <a:avLst/>
                </a:prstGeom>
                <a:noFill/>
                <a:ln w="12700">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54903" name="Rectangle 23"/>
                <p:cNvSpPr>
                  <a:spLocks noChangeArrowheads="1"/>
                </p:cNvSpPr>
                <p:nvPr/>
              </p:nvSpPr>
              <p:spPr bwMode="auto">
                <a:xfrm>
                  <a:off x="1556" y="1467"/>
                  <a:ext cx="983" cy="15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1000" smtClean="0">
                      <a:solidFill>
                        <a:srgbClr val="000000"/>
                      </a:solidFill>
                      <a:latin typeface="Arial" charset="0"/>
                    </a:rPr>
                    <a:t>Backscattered Spectrum</a:t>
                  </a:r>
                </a:p>
              </p:txBody>
            </p:sp>
            <p:sp>
              <p:nvSpPr>
                <p:cNvPr id="2554904" name="Rectangle 24"/>
                <p:cNvSpPr>
                  <a:spLocks noChangeArrowheads="1"/>
                </p:cNvSpPr>
                <p:nvPr/>
              </p:nvSpPr>
              <p:spPr bwMode="auto">
                <a:xfrm>
                  <a:off x="1659" y="2097"/>
                  <a:ext cx="760" cy="154"/>
                </a:xfrm>
                <a:prstGeom prst="rect">
                  <a:avLst/>
                </a:prstGeom>
                <a:noFill/>
                <a:ln w="9525">
                  <a:noFill/>
                  <a:miter lim="800000"/>
                  <a:headEnd/>
                  <a:tailEnd/>
                </a:ln>
                <a:effectLst/>
              </p:spPr>
              <p:txBody>
                <a:bodyPr lIns="92075" tIns="46038" rIns="92075" bIns="46038">
                  <a:spAutoFit/>
                </a:bodyPr>
                <a:lstStyle/>
                <a:p>
                  <a:pPr eaLnBrk="0" hangingPunct="0">
                    <a:spcBef>
                      <a:spcPct val="0"/>
                    </a:spcBef>
                    <a:buClrTx/>
                  </a:pPr>
                  <a:r>
                    <a:rPr lang="en-US" sz="1000" smtClean="0">
                      <a:solidFill>
                        <a:srgbClr val="000000"/>
                      </a:solidFill>
                      <a:latin typeface="Arial" charset="0"/>
                    </a:rPr>
                    <a:t>Frequency</a:t>
                  </a:r>
                </a:p>
              </p:txBody>
            </p:sp>
            <p:sp>
              <p:nvSpPr>
                <p:cNvPr id="2554905" name="Rectangle 25"/>
                <p:cNvSpPr>
                  <a:spLocks noChangeArrowheads="1"/>
                </p:cNvSpPr>
                <p:nvPr/>
              </p:nvSpPr>
              <p:spPr bwMode="auto">
                <a:xfrm>
                  <a:off x="105" y="673"/>
                  <a:ext cx="1162" cy="228"/>
                </a:xfrm>
                <a:prstGeom prst="rect">
                  <a:avLst/>
                </a:prstGeom>
                <a:solidFill>
                  <a:srgbClr val="0066FF"/>
                </a:solidFill>
                <a:ln w="9525">
                  <a:solidFill>
                    <a:schemeClr val="tx1"/>
                  </a:solidFill>
                  <a:miter lim="800000"/>
                  <a:headEnd/>
                  <a:tailEnd/>
                </a:ln>
                <a:effectLst/>
              </p:spPr>
              <p:txBody>
                <a:bodyPr wrap="none" anchor="ctr"/>
                <a:lstStyle/>
                <a:p>
                  <a:pPr>
                    <a:lnSpc>
                      <a:spcPct val="90000"/>
                    </a:lnSpc>
                    <a:spcBef>
                      <a:spcPct val="0"/>
                    </a:spcBef>
                    <a:buClrTx/>
                  </a:pPr>
                  <a:r>
                    <a:rPr lang="en-US" sz="1000" b="1" smtClean="0">
                      <a:solidFill>
                        <a:srgbClr val="FFFF00"/>
                      </a:solidFill>
                      <a:latin typeface="Times New Roman" pitchFamily="84" charset="0"/>
                    </a:rPr>
                    <a:t>Utilizes Lidar Dual Backscatter</a:t>
                  </a:r>
                </a:p>
                <a:p>
                  <a:pPr>
                    <a:lnSpc>
                      <a:spcPct val="90000"/>
                    </a:lnSpc>
                    <a:spcBef>
                      <a:spcPct val="0"/>
                    </a:spcBef>
                    <a:buClrTx/>
                  </a:pPr>
                  <a:r>
                    <a:rPr lang="en-US" sz="1000" b="1" smtClean="0">
                      <a:solidFill>
                        <a:srgbClr val="FFFF00"/>
                      </a:solidFill>
                      <a:latin typeface="Times New Roman" pitchFamily="84" charset="0"/>
                    </a:rPr>
                    <a:t>From Aerosols &amp; Molecules</a:t>
                  </a:r>
                </a:p>
              </p:txBody>
            </p:sp>
          </p:grpSp>
        </p:grpSp>
      </p:grpSp>
      <p:grpSp>
        <p:nvGrpSpPr>
          <p:cNvPr id="6" name="Group 26"/>
          <p:cNvGrpSpPr>
            <a:grpSpLocks/>
          </p:cNvGrpSpPr>
          <p:nvPr/>
        </p:nvGrpSpPr>
        <p:grpSpPr bwMode="auto">
          <a:xfrm>
            <a:off x="28575" y="3733800"/>
            <a:ext cx="4495800" cy="2960688"/>
            <a:chOff x="2916" y="439"/>
            <a:chExt cx="2832" cy="1865"/>
          </a:xfrm>
        </p:grpSpPr>
        <p:sp>
          <p:nvSpPr>
            <p:cNvPr id="2554907" name="Text Box 27"/>
            <p:cNvSpPr txBox="1">
              <a:spLocks noChangeArrowheads="1"/>
            </p:cNvSpPr>
            <p:nvPr/>
          </p:nvSpPr>
          <p:spPr bwMode="auto">
            <a:xfrm>
              <a:off x="3234" y="439"/>
              <a:ext cx="2119" cy="212"/>
            </a:xfrm>
            <a:prstGeom prst="rect">
              <a:avLst/>
            </a:prstGeom>
            <a:noFill/>
            <a:ln w="9525">
              <a:noFill/>
              <a:miter lim="800000"/>
              <a:headEnd/>
              <a:tailEnd/>
            </a:ln>
            <a:effectLst/>
          </p:spPr>
          <p:txBody>
            <a:bodyPr wrap="none">
              <a:spAutoFit/>
            </a:bodyPr>
            <a:lstStyle/>
            <a:p>
              <a:pPr algn="l">
                <a:spcBef>
                  <a:spcPct val="0"/>
                </a:spcBef>
                <a:buClrTx/>
              </a:pPr>
              <a:r>
                <a:rPr lang="en-US" sz="1600" b="1" smtClean="0">
                  <a:solidFill>
                    <a:srgbClr val="FFFFFF"/>
                  </a:solidFill>
                  <a:latin typeface="Times New Roman" pitchFamily="84" charset="0"/>
                </a:rPr>
                <a:t>NWOS Wind Measurement Concept</a:t>
              </a:r>
            </a:p>
          </p:txBody>
        </p:sp>
        <p:grpSp>
          <p:nvGrpSpPr>
            <p:cNvPr id="7" name="Group 28"/>
            <p:cNvGrpSpPr>
              <a:grpSpLocks/>
            </p:cNvGrpSpPr>
            <p:nvPr/>
          </p:nvGrpSpPr>
          <p:grpSpPr bwMode="auto">
            <a:xfrm>
              <a:off x="2916" y="624"/>
              <a:ext cx="2832" cy="1680"/>
              <a:chOff x="2976" y="648"/>
              <a:chExt cx="2688" cy="1584"/>
            </a:xfrm>
          </p:grpSpPr>
          <p:sp>
            <p:nvSpPr>
              <p:cNvPr id="2554909" name="Rectangle 29"/>
              <p:cNvSpPr>
                <a:spLocks noChangeArrowheads="1"/>
              </p:cNvSpPr>
              <p:nvPr/>
            </p:nvSpPr>
            <p:spPr bwMode="auto">
              <a:xfrm>
                <a:off x="2976" y="648"/>
                <a:ext cx="2688" cy="1584"/>
              </a:xfrm>
              <a:prstGeom prst="rect">
                <a:avLst/>
              </a:prstGeom>
              <a:solidFill>
                <a:srgbClr val="FFFFFF"/>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pic>
            <p:nvPicPr>
              <p:cNvPr id="2554910" name="Picture 30" descr="NWOS Geom">
                <a:hlinkClick r:id="" action="ppaction://noaction"/>
              </p:cNvPr>
              <p:cNvPicPr>
                <a:picLocks noChangeAspect="1" noChangeArrowheads="1"/>
              </p:cNvPicPr>
              <p:nvPr/>
            </p:nvPicPr>
            <p:blipFill>
              <a:blip r:embed="rId4" cstate="print"/>
              <a:srcRect r="20" b="46"/>
              <a:stretch>
                <a:fillRect/>
              </a:stretch>
            </p:blipFill>
            <p:spPr bwMode="auto">
              <a:xfrm>
                <a:off x="2976" y="664"/>
                <a:ext cx="2592" cy="1514"/>
              </a:xfrm>
              <a:prstGeom prst="rect">
                <a:avLst/>
              </a:prstGeom>
              <a:noFill/>
            </p:spPr>
          </p:pic>
        </p:grpSp>
      </p:grpSp>
      <p:sp>
        <p:nvSpPr>
          <p:cNvPr id="2554911" name="Rectangle 31"/>
          <p:cNvSpPr>
            <a:spLocks noChangeArrowheads="1"/>
          </p:cNvSpPr>
          <p:nvPr/>
        </p:nvSpPr>
        <p:spPr bwMode="auto">
          <a:xfrm>
            <a:off x="28575" y="771525"/>
            <a:ext cx="4495800" cy="152400"/>
          </a:xfrm>
          <a:prstGeom prst="rect">
            <a:avLst/>
          </a:prstGeom>
          <a:noFill/>
          <a:ln w="9525">
            <a:noFill/>
            <a:miter lim="800000"/>
            <a:headEnd/>
            <a:tailEnd/>
          </a:ln>
          <a:effectLst/>
        </p:spPr>
        <p:txBody>
          <a:bodyPr wrap="none" anchor="ctr"/>
          <a:lstStyle/>
          <a:p>
            <a:pPr>
              <a:spcBef>
                <a:spcPct val="0"/>
              </a:spcBef>
              <a:buClrTx/>
            </a:pPr>
            <a:r>
              <a:rPr lang="en-US" sz="1600" b="1" smtClean="0">
                <a:solidFill>
                  <a:srgbClr val="FFFFFF"/>
                </a:solidFill>
                <a:latin typeface="Times New Roman" pitchFamily="84" charset="0"/>
              </a:rPr>
              <a:t>HDWL [Hybrid Doppler Wind Lidar] Concept</a:t>
            </a:r>
          </a:p>
        </p:txBody>
      </p:sp>
      <p:sp>
        <p:nvSpPr>
          <p:cNvPr id="2554912" name="Line 32"/>
          <p:cNvSpPr>
            <a:spLocks noChangeShapeType="1"/>
          </p:cNvSpPr>
          <p:nvPr/>
        </p:nvSpPr>
        <p:spPr bwMode="auto">
          <a:xfrm>
            <a:off x="4572000" y="685800"/>
            <a:ext cx="0" cy="6019800"/>
          </a:xfrm>
          <a:prstGeom prst="line">
            <a:avLst/>
          </a:prstGeom>
          <a:noFill/>
          <a:ln w="28575">
            <a:solidFill>
              <a:srgbClr val="FFFFFF"/>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4913" name="Line 33"/>
          <p:cNvSpPr>
            <a:spLocks noChangeShapeType="1"/>
          </p:cNvSpPr>
          <p:nvPr/>
        </p:nvSpPr>
        <p:spPr bwMode="auto">
          <a:xfrm>
            <a:off x="0" y="3733800"/>
            <a:ext cx="9144000" cy="0"/>
          </a:xfrm>
          <a:prstGeom prst="line">
            <a:avLst/>
          </a:prstGeom>
          <a:noFill/>
          <a:ln w="28575">
            <a:solidFill>
              <a:srgbClr val="FFFFFF"/>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4914" name="Line 34"/>
          <p:cNvSpPr>
            <a:spLocks noChangeShapeType="1"/>
          </p:cNvSpPr>
          <p:nvPr/>
        </p:nvSpPr>
        <p:spPr bwMode="auto">
          <a:xfrm flipV="1">
            <a:off x="152400" y="685800"/>
            <a:ext cx="8763000" cy="0"/>
          </a:xfrm>
          <a:prstGeom prst="line">
            <a:avLst/>
          </a:prstGeom>
          <a:noFill/>
          <a:ln w="28575">
            <a:solidFill>
              <a:srgbClr val="FFFFFF"/>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4" name="Title 3"/>
          <p:cNvSpPr>
            <a:spLocks/>
          </p:cNvSpPr>
          <p:nvPr/>
        </p:nvSpPr>
        <p:spPr bwMode="auto">
          <a:xfrm>
            <a:off x="4495800" y="3695700"/>
            <a:ext cx="4648200" cy="304800"/>
          </a:xfrm>
          <a:prstGeom prst="rect">
            <a:avLst/>
          </a:prstGeom>
          <a:noFill/>
          <a:ln w="9525">
            <a:noFill/>
            <a:miter lim="800000"/>
            <a:headEnd/>
            <a:tailEnd/>
          </a:ln>
        </p:spPr>
        <p:txBody>
          <a:bodyPr anchor="ctr"/>
          <a:lstStyle/>
          <a:p>
            <a:pPr eaLnBrk="0" hangingPunct="0">
              <a:lnSpc>
                <a:spcPct val="85000"/>
              </a:lnSpc>
              <a:spcBef>
                <a:spcPct val="0"/>
              </a:spcBef>
              <a:buClrTx/>
            </a:pPr>
            <a:r>
              <a:rPr lang="en-US" sz="1000" b="1" smtClean="0">
                <a:solidFill>
                  <a:srgbClr val="FFFFFF"/>
                </a:solidFill>
                <a:latin typeface="Times New Roman" pitchFamily="84" charset="0"/>
              </a:rPr>
              <a:t>GWOS/NWOS Comparisons with ADM </a:t>
            </a:r>
          </a:p>
        </p:txBody>
      </p:sp>
      <p:graphicFrame>
        <p:nvGraphicFramePr>
          <p:cNvPr id="2554916" name="Group 36"/>
          <p:cNvGraphicFramePr>
            <a:graphicFrameLocks noGrp="1"/>
          </p:cNvGraphicFramePr>
          <p:nvPr/>
        </p:nvGraphicFramePr>
        <p:xfrm>
          <a:off x="4648200" y="3962400"/>
          <a:ext cx="4495800" cy="2743200"/>
        </p:xfrm>
        <a:graphic>
          <a:graphicData uri="http://schemas.openxmlformats.org/drawingml/2006/table">
            <a:tbl>
              <a:tblPr/>
              <a:tblGrid>
                <a:gridCol w="1143000"/>
                <a:gridCol w="1219200"/>
                <a:gridCol w="1087438"/>
                <a:gridCol w="1046162"/>
              </a:tblGrid>
              <a:tr h="241300">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1" i="0" u="none" strike="noStrike" cap="none" normalizeH="0" baseline="0" dirty="0" smtClean="0">
                          <a:ln>
                            <a:noFill/>
                          </a:ln>
                          <a:solidFill>
                            <a:srgbClr val="FFFFFF"/>
                          </a:solidFill>
                          <a:effectLst/>
                          <a:latin typeface="Trebuchet MS" pitchFamily="34" charset="0"/>
                        </a:rPr>
                        <a:t>Attribute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1" i="0" u="none" strike="noStrike" cap="none" normalizeH="0" baseline="0" smtClean="0">
                          <a:ln>
                            <a:noFill/>
                          </a:ln>
                          <a:solidFill>
                            <a:srgbClr val="FFFFFF"/>
                          </a:solidFill>
                          <a:effectLst/>
                          <a:latin typeface="Trebuchet MS" pitchFamily="34" charset="0"/>
                        </a:rPr>
                        <a:t>ADM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1" i="0" u="none" strike="noStrike" cap="none" normalizeH="0" baseline="0" smtClean="0">
                          <a:ln>
                            <a:noFill/>
                          </a:ln>
                          <a:solidFill>
                            <a:srgbClr val="FFFFFF"/>
                          </a:solidFill>
                          <a:effectLst/>
                          <a:latin typeface="Trebuchet MS" pitchFamily="34" charset="0"/>
                        </a:rPr>
                        <a:t>GWOS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1" i="0" u="none" strike="noStrike" cap="none" normalizeH="0" baseline="0" smtClean="0">
                          <a:ln>
                            <a:noFill/>
                          </a:ln>
                          <a:solidFill>
                            <a:srgbClr val="FFFFFF"/>
                          </a:solidFill>
                          <a:effectLst/>
                          <a:latin typeface="Trebuchet MS" pitchFamily="34" charset="0"/>
                        </a:rPr>
                        <a:t>NWOS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1775">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Orbit Altitude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400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400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dirty="0" smtClean="0">
                          <a:ln>
                            <a:noFill/>
                          </a:ln>
                          <a:solidFill>
                            <a:schemeClr val="bg1"/>
                          </a:solidFill>
                          <a:effectLst/>
                          <a:latin typeface="Trebuchet MS" pitchFamily="34" charset="0"/>
                        </a:rPr>
                        <a:t>824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1775">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Orbit Inclin.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1775">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Day/Night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dirty="0" smtClean="0">
                          <a:ln>
                            <a:noFill/>
                          </a:ln>
                          <a:solidFill>
                            <a:schemeClr val="bg1"/>
                          </a:solidFill>
                          <a:effectLst/>
                          <a:latin typeface="Trebuchet MS" pitchFamily="34" charset="0"/>
                        </a:rPr>
                        <a:t>Night 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Day/Night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Day/Night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1775">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Duty Cycle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9100">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Components per profile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800" b="0" i="0" u="none" strike="noStrike" cap="none" normalizeH="0" baseline="0" dirty="0" smtClean="0">
                          <a:ln>
                            <a:noFill/>
                          </a:ln>
                          <a:solidFill>
                            <a:schemeClr val="bg1"/>
                          </a:solidFill>
                          <a:effectLst/>
                          <a:latin typeface="Trebuchet MS" pitchFamily="34" charset="0"/>
                        </a:rPr>
                        <a:t>Single –Model estimated second component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Two components - full horizontal </a:t>
                      </a:r>
                    </a:p>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  vector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Two components - full horizontal </a:t>
                      </a:r>
                    </a:p>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  vector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55625">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Horizontal Resolution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200 km</a:t>
                      </a:r>
                    </a:p>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between single LOS’s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90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300 km</a:t>
                      </a:r>
                    </a:p>
                    <a:p>
                      <a:pPr marL="0" marR="0" lvl="0" indent="0" algn="l" defTabSz="914400" rtl="0" eaLnBrk="0" fontAlgn="base" latinLnBrk="0" hangingPunct="0">
                        <a:lnSpc>
                          <a:spcPct val="90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with full profile both sides of ground track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90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300 km</a:t>
                      </a:r>
                    </a:p>
                    <a:p>
                      <a:pPr marL="0" marR="0" lvl="0" indent="0" algn="l" defTabSz="914400" rtl="0" eaLnBrk="0" fontAlgn="base" latinLnBrk="0" hangingPunct="0">
                        <a:lnSpc>
                          <a:spcPct val="90000"/>
                        </a:lnSpc>
                        <a:spcBef>
                          <a:spcPct val="0"/>
                        </a:spcBef>
                        <a:spcAft>
                          <a:spcPct val="0"/>
                        </a:spcAft>
                        <a:buClr>
                          <a:schemeClr val="hlink"/>
                        </a:buClr>
                        <a:buSzPct val="100000"/>
                        <a:buFontTx/>
                        <a:buNone/>
                        <a:tabLst/>
                      </a:pPr>
                      <a:r>
                        <a:rPr kumimoji="0" lang="en-US" sz="800" b="0" i="0" u="none" strike="noStrike" cap="none" normalizeH="0" baseline="0" smtClean="0">
                          <a:ln>
                            <a:noFill/>
                          </a:ln>
                          <a:solidFill>
                            <a:srgbClr val="000000"/>
                          </a:solidFill>
                          <a:effectLst/>
                          <a:latin typeface="Trebuchet MS" pitchFamily="34" charset="0"/>
                        </a:rPr>
                        <a:t>with full profile both sides of ground track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8300">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Vertical Resolution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900" b="0" i="0" u="none" strike="noStrike" cap="none" normalizeH="0" baseline="0" dirty="0" smtClean="0">
                          <a:ln>
                            <a:noFill/>
                          </a:ln>
                          <a:solidFill>
                            <a:srgbClr val="000000"/>
                          </a:solidFill>
                          <a:effectLst/>
                          <a:latin typeface="Trebuchet MS" pitchFamily="34" charset="0"/>
                        </a:rPr>
                        <a:t>PBL   0.25 – 0.5 km</a:t>
                      </a:r>
                    </a:p>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900" b="0" i="0" u="none" strike="noStrike" cap="none" normalizeH="0" baseline="0" dirty="0" smtClean="0">
                          <a:ln>
                            <a:noFill/>
                          </a:ln>
                          <a:solidFill>
                            <a:srgbClr val="000000"/>
                          </a:solidFill>
                          <a:effectLst/>
                          <a:latin typeface="Trebuchet MS" pitchFamily="34" charset="0"/>
                        </a:rPr>
                        <a:t>Troposphere 1-2 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900" b="0" i="0" u="none" strike="noStrike" cap="none" normalizeH="0" baseline="0" dirty="0" smtClean="0">
                          <a:ln>
                            <a:noFill/>
                          </a:ln>
                          <a:solidFill>
                            <a:srgbClr val="000000"/>
                          </a:solidFill>
                          <a:effectLst/>
                          <a:latin typeface="Trebuchet MS" pitchFamily="34" charset="0"/>
                        </a:rPr>
                        <a:t>PBL  0.25-0.5 km </a:t>
                      </a:r>
                      <a:r>
                        <a:rPr kumimoji="0" lang="en-US" sz="900" b="0" i="0" u="none" strike="noStrike" cap="none" normalizeH="0" baseline="0" dirty="0" err="1" smtClean="0">
                          <a:ln>
                            <a:noFill/>
                          </a:ln>
                          <a:solidFill>
                            <a:srgbClr val="000000"/>
                          </a:solidFill>
                          <a:effectLst/>
                          <a:latin typeface="Trebuchet MS" pitchFamily="34" charset="0"/>
                        </a:rPr>
                        <a:t>Tropo</a:t>
                      </a:r>
                      <a:r>
                        <a:rPr kumimoji="0" lang="en-US" sz="900" b="0" i="0" u="none" strike="noStrike" cap="none" normalizeH="0" baseline="0" dirty="0" smtClean="0">
                          <a:ln>
                            <a:noFill/>
                          </a:ln>
                          <a:solidFill>
                            <a:srgbClr val="000000"/>
                          </a:solidFill>
                          <a:effectLst/>
                          <a:latin typeface="Trebuchet MS" pitchFamily="34" charset="0"/>
                        </a:rPr>
                        <a:t> 1 – 2 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900" b="0" i="0" u="none" strike="noStrike" cap="none" normalizeH="0" baseline="0" dirty="0" smtClean="0">
                          <a:ln>
                            <a:noFill/>
                          </a:ln>
                          <a:solidFill>
                            <a:srgbClr val="000000"/>
                          </a:solidFill>
                          <a:effectLst/>
                          <a:latin typeface="Trebuchet MS" pitchFamily="34" charset="0"/>
                        </a:rPr>
                        <a:t>PBL 0.25 - 0.5 </a:t>
                      </a:r>
                    </a:p>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900" b="0" i="0" u="none" strike="noStrike" cap="none" normalizeH="0" baseline="0" dirty="0" err="1" smtClean="0">
                          <a:ln>
                            <a:noFill/>
                          </a:ln>
                          <a:solidFill>
                            <a:srgbClr val="000000"/>
                          </a:solidFill>
                          <a:effectLst/>
                          <a:latin typeface="Trebuchet MS" pitchFamily="34" charset="0"/>
                        </a:rPr>
                        <a:t>Tropo</a:t>
                      </a:r>
                      <a:r>
                        <a:rPr kumimoji="0" lang="en-US" sz="900" b="0" i="0" u="none" strike="noStrike" cap="none" normalizeH="0" baseline="0" dirty="0" smtClean="0">
                          <a:ln>
                            <a:noFill/>
                          </a:ln>
                          <a:solidFill>
                            <a:srgbClr val="000000"/>
                          </a:solidFill>
                          <a:effectLst/>
                          <a:latin typeface="Trebuchet MS" pitchFamily="34" charset="0"/>
                        </a:rPr>
                        <a:t> 1– 2km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1775">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Collector Diam.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dirty="0" smtClean="0">
                          <a:ln>
                            <a:noFill/>
                          </a:ln>
                          <a:solidFill>
                            <a:schemeClr val="bg1"/>
                          </a:solidFill>
                          <a:effectLst/>
                          <a:latin typeface="Trebuchet MS" pitchFamily="34" charset="0"/>
                        </a:rPr>
                        <a:t>1.5 m (1x)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0.5 m (4x)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85000"/>
                        </a:lnSpc>
                        <a:spcBef>
                          <a:spcPct val="0"/>
                        </a:spcBef>
                        <a:spcAft>
                          <a:spcPct val="0"/>
                        </a:spcAft>
                        <a:buClr>
                          <a:schemeClr val="hlink"/>
                        </a:buClr>
                        <a:buSzPct val="100000"/>
                        <a:buFontTx/>
                        <a:buNone/>
                        <a:tabLst/>
                      </a:pPr>
                      <a:r>
                        <a:rPr kumimoji="0" lang="en-US" sz="1000" b="0" i="0" u="none" strike="noStrike" cap="none" normalizeH="0" baseline="0" smtClean="0">
                          <a:ln>
                            <a:noFill/>
                          </a:ln>
                          <a:solidFill>
                            <a:srgbClr val="000000"/>
                          </a:solidFill>
                          <a:effectLst/>
                          <a:latin typeface="Trebuchet MS" pitchFamily="34" charset="0"/>
                        </a:rPr>
                        <a:t>0.7 m (4x)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pSp>
        <p:nvGrpSpPr>
          <p:cNvPr id="8" name="Group 88"/>
          <p:cNvGrpSpPr>
            <a:grpSpLocks/>
          </p:cNvGrpSpPr>
          <p:nvPr/>
        </p:nvGrpSpPr>
        <p:grpSpPr bwMode="auto">
          <a:xfrm>
            <a:off x="4800600" y="762000"/>
            <a:ext cx="4343400" cy="2914650"/>
            <a:chOff x="96" y="2388"/>
            <a:chExt cx="2736" cy="1836"/>
          </a:xfrm>
        </p:grpSpPr>
        <p:sp>
          <p:nvSpPr>
            <p:cNvPr id="2554969" name="Rectangle 89"/>
            <p:cNvSpPr>
              <a:spLocks noChangeArrowheads="1"/>
            </p:cNvSpPr>
            <p:nvPr/>
          </p:nvSpPr>
          <p:spPr bwMode="auto">
            <a:xfrm>
              <a:off x="96" y="2592"/>
              <a:ext cx="2736" cy="1632"/>
            </a:xfrm>
            <a:prstGeom prst="rect">
              <a:avLst/>
            </a:prstGeom>
            <a:noFill/>
            <a:ln w="9525">
              <a:noFill/>
              <a:miter lim="800000"/>
              <a:headEnd/>
              <a:tailEnd/>
            </a:ln>
            <a:effectLst/>
          </p:spPr>
          <p:txBody>
            <a:bodyPr/>
            <a:lstStyle/>
            <a:p>
              <a:pPr marL="174625" indent="-174625" algn="l" eaLnBrk="0" hangingPunct="0">
                <a:lnSpc>
                  <a:spcPct val="85000"/>
                </a:lnSpc>
                <a:spcBef>
                  <a:spcPct val="0"/>
                </a:spcBef>
                <a:buClr>
                  <a:srgbClr val="FFFFFF"/>
                </a:buClr>
                <a:buSzPct val="100000"/>
                <a:buFontTx/>
                <a:buChar char="•"/>
              </a:pPr>
              <a:r>
                <a:rPr lang="en-US" sz="1400" b="1" smtClean="0">
                  <a:solidFill>
                    <a:srgbClr val="FFFFFF"/>
                  </a:solidFill>
                  <a:latin typeface="Times New Roman" pitchFamily="84" charset="0"/>
                </a:rPr>
                <a:t>The </a:t>
              </a:r>
              <a:r>
                <a:rPr lang="en-US" sz="1400" b="1" smtClean="0">
                  <a:solidFill>
                    <a:srgbClr val="FFFF00"/>
                  </a:solidFill>
                  <a:latin typeface="Times New Roman" pitchFamily="84" charset="0"/>
                </a:rPr>
                <a:t>coherent</a:t>
              </a:r>
              <a:r>
                <a:rPr lang="en-US" sz="1400" b="1" smtClean="0">
                  <a:solidFill>
                    <a:srgbClr val="FFFFFF"/>
                  </a:solidFill>
                  <a:latin typeface="Times New Roman" pitchFamily="84" charset="0"/>
                </a:rPr>
                <a:t> subsystem provides very accurate (&lt;1.5m/s) observations when sufficient </a:t>
              </a:r>
              <a:r>
                <a:rPr lang="en-US" sz="1400" b="1" smtClean="0">
                  <a:solidFill>
                    <a:srgbClr val="FFFF00"/>
                  </a:solidFill>
                  <a:latin typeface="Times New Roman" pitchFamily="84" charset="0"/>
                </a:rPr>
                <a:t>aerosols</a:t>
              </a:r>
              <a:r>
                <a:rPr lang="en-US" sz="1400" b="1" smtClean="0">
                  <a:solidFill>
                    <a:srgbClr val="FFFFFF"/>
                  </a:solidFill>
                  <a:latin typeface="Times New Roman" pitchFamily="84" charset="0"/>
                </a:rPr>
                <a:t> (and clouds) exist.</a:t>
              </a:r>
            </a:p>
            <a:p>
              <a:pPr marL="174625" indent="-174625" algn="l" eaLnBrk="0" hangingPunct="0">
                <a:lnSpc>
                  <a:spcPct val="85000"/>
                </a:lnSpc>
                <a:spcBef>
                  <a:spcPct val="0"/>
                </a:spcBef>
                <a:buClr>
                  <a:srgbClr val="FFFFFF"/>
                </a:buClr>
                <a:buSzPct val="100000"/>
                <a:buFontTx/>
                <a:buChar char="•"/>
              </a:pPr>
              <a:endParaRPr lang="en-US" sz="800" b="1" smtClean="0">
                <a:solidFill>
                  <a:srgbClr val="FFFFFF"/>
                </a:solidFill>
                <a:latin typeface="Times New Roman" pitchFamily="84" charset="0"/>
              </a:endParaRPr>
            </a:p>
            <a:p>
              <a:pPr marL="174625" indent="-174625" algn="l" eaLnBrk="0" hangingPunct="0">
                <a:lnSpc>
                  <a:spcPct val="85000"/>
                </a:lnSpc>
                <a:spcBef>
                  <a:spcPct val="0"/>
                </a:spcBef>
                <a:buClr>
                  <a:srgbClr val="FFFFFF"/>
                </a:buClr>
                <a:buSzPct val="100000"/>
                <a:buFontTx/>
                <a:buChar char="•"/>
              </a:pPr>
              <a:r>
                <a:rPr lang="en-US" sz="1400" b="1" smtClean="0">
                  <a:solidFill>
                    <a:srgbClr val="FFFFFF"/>
                  </a:solidFill>
                  <a:latin typeface="Times New Roman" pitchFamily="84" charset="0"/>
                </a:rPr>
                <a:t>The </a:t>
              </a:r>
              <a:r>
                <a:rPr lang="en-US" sz="1400" b="1" smtClean="0">
                  <a:solidFill>
                    <a:srgbClr val="FFFF00"/>
                  </a:solidFill>
                  <a:latin typeface="Times New Roman" pitchFamily="84" charset="0"/>
                </a:rPr>
                <a:t>direct detection (molecular)</a:t>
              </a:r>
              <a:r>
                <a:rPr lang="en-US" sz="1400" b="1" smtClean="0">
                  <a:solidFill>
                    <a:srgbClr val="FFFFFF"/>
                  </a:solidFill>
                  <a:latin typeface="Times New Roman" pitchFamily="84" charset="0"/>
                </a:rPr>
                <a:t> subsystem provides observations meeting the threshold requirements above 2 km, clouds permitting.</a:t>
              </a:r>
            </a:p>
            <a:p>
              <a:pPr marL="174625" indent="-174625" algn="l" eaLnBrk="0" hangingPunct="0">
                <a:lnSpc>
                  <a:spcPct val="85000"/>
                </a:lnSpc>
                <a:spcBef>
                  <a:spcPct val="0"/>
                </a:spcBef>
                <a:buClr>
                  <a:srgbClr val="FFFFFF"/>
                </a:buClr>
                <a:buSzPct val="100000"/>
                <a:buFontTx/>
                <a:buChar char="•"/>
              </a:pPr>
              <a:endParaRPr lang="en-US" sz="800" b="1" smtClean="0">
                <a:solidFill>
                  <a:srgbClr val="FFFFFF"/>
                </a:solidFill>
                <a:latin typeface="Times New Roman" pitchFamily="84" charset="0"/>
              </a:endParaRPr>
            </a:p>
            <a:p>
              <a:pPr marL="174625" indent="-174625" algn="l" eaLnBrk="0" hangingPunct="0">
                <a:lnSpc>
                  <a:spcPct val="85000"/>
                </a:lnSpc>
                <a:spcBef>
                  <a:spcPct val="0"/>
                </a:spcBef>
                <a:buClr>
                  <a:srgbClr val="FFFFFF"/>
                </a:buClr>
                <a:buSzPct val="100000"/>
                <a:buFontTx/>
                <a:buChar char="•"/>
              </a:pPr>
              <a:r>
                <a:rPr lang="en-US" sz="1400" b="1" smtClean="0">
                  <a:solidFill>
                    <a:srgbClr val="FFFFFF"/>
                  </a:solidFill>
                  <a:latin typeface="Times New Roman" pitchFamily="84" charset="0"/>
                </a:rPr>
                <a:t>When </a:t>
              </a:r>
              <a:r>
                <a:rPr lang="en-US" sz="1400" b="1" smtClean="0">
                  <a:solidFill>
                    <a:srgbClr val="FFFF00"/>
                  </a:solidFill>
                  <a:latin typeface="Times New Roman" pitchFamily="84" charset="0"/>
                </a:rPr>
                <a:t>both</a:t>
              </a:r>
              <a:r>
                <a:rPr lang="en-US" sz="1400" b="1" smtClean="0">
                  <a:solidFill>
                    <a:srgbClr val="FFFFFF"/>
                  </a:solidFill>
                  <a:latin typeface="Times New Roman" pitchFamily="84" charset="0"/>
                </a:rPr>
                <a:t> sample the same volume, the most accurate observation may be chosen for assimilation into the NWP or Climate Model.</a:t>
              </a:r>
            </a:p>
            <a:p>
              <a:pPr marL="174625" indent="-174625" algn="l" eaLnBrk="0" hangingPunct="0">
                <a:lnSpc>
                  <a:spcPct val="85000"/>
                </a:lnSpc>
                <a:spcBef>
                  <a:spcPct val="0"/>
                </a:spcBef>
                <a:buClr>
                  <a:srgbClr val="FFFFFF"/>
                </a:buClr>
                <a:buSzPct val="100000"/>
                <a:buFontTx/>
                <a:buChar char="•"/>
              </a:pPr>
              <a:endParaRPr lang="en-US" sz="800" b="1" smtClean="0">
                <a:solidFill>
                  <a:srgbClr val="FFFFFF"/>
                </a:solidFill>
                <a:latin typeface="Times New Roman" pitchFamily="84" charset="0"/>
              </a:endParaRPr>
            </a:p>
            <a:p>
              <a:pPr marL="174625" indent="-174625" algn="l" eaLnBrk="0" hangingPunct="0">
                <a:lnSpc>
                  <a:spcPct val="85000"/>
                </a:lnSpc>
                <a:spcBef>
                  <a:spcPct val="0"/>
                </a:spcBef>
                <a:buClr>
                  <a:srgbClr val="FFFFFF"/>
                </a:buClr>
                <a:buSzPct val="100000"/>
                <a:buFontTx/>
                <a:buChar char="•"/>
              </a:pPr>
              <a:r>
                <a:rPr lang="en-US" sz="1400" b="1" smtClean="0">
                  <a:solidFill>
                    <a:srgbClr val="FFFFFF"/>
                  </a:solidFill>
                  <a:latin typeface="Times New Roman" pitchFamily="84" charset="0"/>
                </a:rPr>
                <a:t>The </a:t>
              </a:r>
              <a:r>
                <a:rPr lang="en-US" sz="1400" b="1" smtClean="0">
                  <a:solidFill>
                    <a:srgbClr val="FFFF00"/>
                  </a:solidFill>
                  <a:latin typeface="Times New Roman" pitchFamily="84" charset="0"/>
                </a:rPr>
                <a:t>combination</a:t>
              </a:r>
              <a:r>
                <a:rPr lang="en-US" sz="1400" b="1" smtClean="0">
                  <a:solidFill>
                    <a:srgbClr val="FFFFFF"/>
                  </a:solidFill>
                  <a:latin typeface="Times New Roman" pitchFamily="84" charset="0"/>
                </a:rPr>
                <a:t> of </a:t>
              </a:r>
              <a:r>
                <a:rPr lang="en-US" sz="1400" b="1" smtClean="0">
                  <a:solidFill>
                    <a:srgbClr val="FFFF00"/>
                  </a:solidFill>
                  <a:latin typeface="Times New Roman" pitchFamily="84" charset="0"/>
                </a:rPr>
                <a:t>direct and coherent detection</a:t>
              </a:r>
              <a:r>
                <a:rPr lang="en-US" sz="1400" b="1" smtClean="0">
                  <a:solidFill>
                    <a:srgbClr val="FFFFFF"/>
                  </a:solidFill>
                  <a:latin typeface="Times New Roman" pitchFamily="84" charset="0"/>
                </a:rPr>
                <a:t> yields higher data utility than either system alone. </a:t>
              </a:r>
            </a:p>
          </p:txBody>
        </p:sp>
        <p:sp>
          <p:nvSpPr>
            <p:cNvPr id="2554970" name="Rectangle 90"/>
            <p:cNvSpPr>
              <a:spLocks noChangeArrowheads="1"/>
            </p:cNvSpPr>
            <p:nvPr/>
          </p:nvSpPr>
          <p:spPr bwMode="auto">
            <a:xfrm>
              <a:off x="222" y="2388"/>
              <a:ext cx="2459" cy="192"/>
            </a:xfrm>
            <a:prstGeom prst="rect">
              <a:avLst/>
            </a:prstGeom>
            <a:noFill/>
            <a:ln w="9525">
              <a:noFill/>
              <a:miter lim="800000"/>
              <a:headEnd/>
              <a:tailEnd/>
            </a:ln>
            <a:effectLst/>
          </p:spPr>
          <p:txBody>
            <a:bodyPr anchor="ctr"/>
            <a:lstStyle/>
            <a:p>
              <a:pPr eaLnBrk="0" hangingPunct="0">
                <a:lnSpc>
                  <a:spcPct val="85000"/>
                </a:lnSpc>
                <a:spcBef>
                  <a:spcPct val="0"/>
                </a:spcBef>
                <a:buClrTx/>
              </a:pPr>
              <a:r>
                <a:rPr lang="en-US" sz="1400" b="1" smtClean="0">
                  <a:solidFill>
                    <a:srgbClr val="FFFFFF"/>
                  </a:solidFill>
                  <a:latin typeface="Times New Roman" pitchFamily="84" charset="0"/>
                </a:rPr>
                <a:t>Hybrid DWL Technology Solution</a:t>
              </a:r>
            </a:p>
          </p:txBody>
        </p:sp>
        <p:sp>
          <p:nvSpPr>
            <p:cNvPr id="2554971" name="Line 91"/>
            <p:cNvSpPr>
              <a:spLocks noChangeShapeType="1"/>
            </p:cNvSpPr>
            <p:nvPr/>
          </p:nvSpPr>
          <p:spPr bwMode="auto">
            <a:xfrm flipV="1">
              <a:off x="96" y="2592"/>
              <a:ext cx="2688" cy="0"/>
            </a:xfrm>
            <a:prstGeom prst="line">
              <a:avLst/>
            </a:prstGeom>
            <a:noFill/>
            <a:ln w="28575">
              <a:solidFill>
                <a:srgbClr val="FFFFFF"/>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grpSp>
      <p:sp>
        <p:nvSpPr>
          <p:cNvPr id="2554972" name="Rectangle 92"/>
          <p:cNvSpPr>
            <a:spLocks noChangeArrowheads="1"/>
          </p:cNvSpPr>
          <p:nvPr/>
        </p:nvSpPr>
        <p:spPr bwMode="auto">
          <a:xfrm>
            <a:off x="1219200" y="6715125"/>
            <a:ext cx="6858000" cy="123825"/>
          </a:xfrm>
          <a:prstGeom prst="rect">
            <a:avLst/>
          </a:prstGeom>
          <a:solidFill>
            <a:srgbClr val="000000"/>
          </a:solidFill>
          <a:ln w="9525" algn="ctr">
            <a:noFill/>
            <a:miter lim="800000"/>
            <a:headEnd/>
            <a:tailEnd/>
          </a:ln>
          <a:effectLst/>
        </p:spPr>
        <p:txBody>
          <a:bodyPr wrap="none" anchor="ctr"/>
          <a:lstStyle/>
          <a:p>
            <a:pPr eaLnBrk="0" hangingPunct="0">
              <a:spcBef>
                <a:spcPct val="0"/>
              </a:spcBef>
              <a:buClrTx/>
            </a:pPr>
            <a:r>
              <a:rPr lang="en-US" sz="800" smtClean="0">
                <a:solidFill>
                  <a:srgbClr val="FFFFFF"/>
                </a:solidFill>
                <a:latin typeface="Times New Roman" pitchFamily="84" charset="0"/>
              </a:rPr>
              <a:t>Adapted from &amp; Courtesy of Bruce Gentry, Michael Kavaya, G. David Emmitt, Wayman Baker, Michael Hardesty, Stephen Mango</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51810" name="Rectangle 2"/>
          <p:cNvSpPr>
            <a:spLocks noGrp="1" noChangeArrowheads="1"/>
          </p:cNvSpPr>
          <p:nvPr>
            <p:ph type="title"/>
          </p:nvPr>
        </p:nvSpPr>
        <p:spPr>
          <a:xfrm>
            <a:off x="381000" y="304800"/>
            <a:ext cx="7086600" cy="762000"/>
          </a:xfrm>
          <a:solidFill>
            <a:srgbClr val="0000FF"/>
          </a:solidFill>
        </p:spPr>
        <p:txBody>
          <a:bodyPr/>
          <a:lstStyle/>
          <a:p>
            <a:r>
              <a:rPr lang="en-US" b="1">
                <a:solidFill>
                  <a:srgbClr val="FFFF00"/>
                </a:solidFill>
              </a:rPr>
              <a:t>NWOS IDL Study Summary</a:t>
            </a:r>
          </a:p>
        </p:txBody>
      </p:sp>
      <p:sp>
        <p:nvSpPr>
          <p:cNvPr id="2551814" name="Rectangle 6"/>
          <p:cNvSpPr>
            <a:spLocks noChangeArrowheads="1"/>
          </p:cNvSpPr>
          <p:nvPr/>
        </p:nvSpPr>
        <p:spPr bwMode="auto">
          <a:xfrm>
            <a:off x="6200775" y="1143000"/>
            <a:ext cx="2667000" cy="5257800"/>
          </a:xfrm>
          <a:prstGeom prst="rect">
            <a:avLst/>
          </a:prstGeom>
          <a:noFill/>
          <a:ln w="12700">
            <a:noFill/>
            <a:miter lim="800000"/>
            <a:headEnd/>
            <a:tailEnd/>
          </a:ln>
          <a:effectLst/>
        </p:spPr>
        <p:txBody>
          <a:bodyPr/>
          <a:lstStyle/>
          <a:p>
            <a:pPr marL="346075" indent="-346075" eaLnBrk="0" hangingPunct="0">
              <a:lnSpc>
                <a:spcPct val="80000"/>
              </a:lnSpc>
              <a:spcBef>
                <a:spcPct val="0"/>
              </a:spcBef>
              <a:buClrTx/>
              <a:buFont typeface="Wingdings" pitchFamily="2" charset="2"/>
              <a:buNone/>
            </a:pPr>
            <a:r>
              <a:rPr lang="en-US" sz="1800" b="1" smtClean="0">
                <a:solidFill>
                  <a:srgbClr val="FFFF00"/>
                </a:solidFill>
                <a:latin typeface="Times New Roman" pitchFamily="84" charset="0"/>
              </a:rPr>
              <a:t>Key Findings</a:t>
            </a:r>
          </a:p>
          <a:p>
            <a:pPr marL="346075" indent="-346075" algn="l" eaLnBrk="0" hangingPunct="0">
              <a:lnSpc>
                <a:spcPct val="80000"/>
              </a:lnSpc>
              <a:spcBef>
                <a:spcPct val="0"/>
              </a:spcBef>
              <a:buClrTx/>
              <a:buFont typeface="Wingdings" pitchFamily="2" charset="2"/>
              <a:buChar char="Ø"/>
            </a:pPr>
            <a:endParaRPr lang="en-US" sz="1400" b="1" smtClean="0">
              <a:solidFill>
                <a:srgbClr val="FFFF00"/>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The NWOS IDL designs have shown that the Hybrid Doppler Wind Lidar can be operated at a reasonable electrical power and with reasonable reliability for the 5-year mission on board the NPOESS second generation satellite, NexGen.</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There are no tall poles in any of the technical developments needed in the future to develop an NWOS.</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Because the proof-of-concept GWOS flight is in advance of the NWOS, there should be good opportunity to verify the assumed requirements.  </a:t>
            </a:r>
          </a:p>
        </p:txBody>
      </p:sp>
      <p:sp>
        <p:nvSpPr>
          <p:cNvPr id="2551815" name="Rectangle 7">
            <a:hlinkClick r:id="rId2" action="ppaction://hlinksldjump"/>
          </p:cNvPr>
          <p:cNvSpPr>
            <a:spLocks noChangeArrowheads="1"/>
          </p:cNvSpPr>
          <p:nvPr/>
        </p:nvSpPr>
        <p:spPr bwMode="auto">
          <a:xfrm>
            <a:off x="142875" y="1143000"/>
            <a:ext cx="2895600" cy="5486400"/>
          </a:xfrm>
          <a:prstGeom prst="rect">
            <a:avLst/>
          </a:prstGeom>
          <a:noFill/>
          <a:ln w="12700">
            <a:noFill/>
            <a:miter lim="800000"/>
            <a:headEnd/>
            <a:tailEnd/>
          </a:ln>
          <a:effectLst/>
        </p:spPr>
        <p:txBody>
          <a:bodyPr/>
          <a:lstStyle/>
          <a:p>
            <a:pPr marL="342900" indent="-342900" eaLnBrk="0" hangingPunct="0">
              <a:lnSpc>
                <a:spcPct val="80000"/>
              </a:lnSpc>
              <a:spcBef>
                <a:spcPct val="0"/>
              </a:spcBef>
              <a:buClrTx/>
              <a:buFont typeface="Wingdings" pitchFamily="2" charset="2"/>
              <a:buNone/>
            </a:pPr>
            <a:r>
              <a:rPr lang="en-US" sz="1800" b="1" smtClean="0">
                <a:solidFill>
                  <a:srgbClr val="FFFF00"/>
                </a:solidFill>
                <a:latin typeface="Times New Roman" pitchFamily="84" charset="0"/>
              </a:rPr>
              <a:t>Study Objectives</a:t>
            </a:r>
          </a:p>
          <a:p>
            <a:pPr marL="342900" indent="-342900" algn="l" eaLnBrk="0" hangingPunct="0">
              <a:lnSpc>
                <a:spcPct val="80000"/>
              </a:lnSpc>
              <a:spcBef>
                <a:spcPct val="0"/>
              </a:spcBef>
              <a:buClrTx/>
              <a:buFont typeface="Wingdings" pitchFamily="2" charset="2"/>
              <a:buChar char="Ø"/>
            </a:pPr>
            <a:endParaRPr lang="en-US" sz="1400" b="1" smtClean="0">
              <a:solidFill>
                <a:srgbClr val="FFFFFF"/>
              </a:solidFill>
              <a:latin typeface="Times New Roman" pitchFamily="84" charset="0"/>
            </a:endParaRPr>
          </a:p>
          <a:p>
            <a:pPr marL="342900" indent="-342900"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Study the feasibility of modifying the original IDL design for GWOS at 400 km altitude to work at an 824km altitude on an NPOESS platform</a:t>
            </a:r>
          </a:p>
          <a:p>
            <a:pPr marL="342900" indent="-342900"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2900" indent="-342900"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Consider 3 instrument configurations in a trade space that trades telescope aperture, laser duty cycle, pulse power/repetition rate</a:t>
            </a:r>
          </a:p>
          <a:p>
            <a:pPr marL="342900" indent="-342900"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2900" indent="-342900"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 Examine impact of new technologies, estimate improvements in laser </a:t>
            </a:r>
          </a:p>
          <a:p>
            <a:pPr marL="342900" indent="-342900" algn="l" eaLnBrk="0" hangingPunct="0">
              <a:lnSpc>
                <a:spcPct val="80000"/>
              </a:lnSpc>
              <a:spcBef>
                <a:spcPct val="0"/>
              </a:spcBef>
              <a:buClrTx/>
              <a:buFont typeface="Wingdings" pitchFamily="2" charset="2"/>
              <a:buNone/>
            </a:pPr>
            <a:r>
              <a:rPr lang="en-US" sz="1400" b="1" smtClean="0">
                <a:solidFill>
                  <a:srgbClr val="FFFFFF"/>
                </a:solidFill>
                <a:latin typeface="Times New Roman" pitchFamily="84" charset="0"/>
              </a:rPr>
              <a:t>    	performance, identify technology tall poles. </a:t>
            </a:r>
          </a:p>
          <a:p>
            <a:pPr marL="342900" indent="-342900"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2900" indent="-342900"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Minimize power, volume, and mass, as much as possible (in that order)</a:t>
            </a:r>
          </a:p>
          <a:p>
            <a:pPr marL="342900" indent="-342900"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2900" indent="-342900"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Consider redundancy for a multi-year lifetime</a:t>
            </a:r>
          </a:p>
          <a:p>
            <a:pPr marL="342900" indent="-342900" algn="l" eaLnBrk="0" hangingPunct="0">
              <a:lnSpc>
                <a:spcPct val="80000"/>
              </a:lnSpc>
              <a:spcBef>
                <a:spcPct val="0"/>
              </a:spcBef>
              <a:buClrTx/>
              <a:buFont typeface="Wingdings" pitchFamily="2" charset="2"/>
              <a:buChar char="Ø"/>
            </a:pPr>
            <a:endParaRPr lang="en-US" sz="1400" b="1" smtClean="0">
              <a:solidFill>
                <a:srgbClr val="FFFFFF"/>
              </a:solidFill>
              <a:latin typeface="Times New Roman" pitchFamily="84" charset="0"/>
            </a:endParaRPr>
          </a:p>
        </p:txBody>
      </p:sp>
      <p:grpSp>
        <p:nvGrpSpPr>
          <p:cNvPr id="2" name="Group 8"/>
          <p:cNvGrpSpPr>
            <a:grpSpLocks/>
          </p:cNvGrpSpPr>
          <p:nvPr/>
        </p:nvGrpSpPr>
        <p:grpSpPr bwMode="auto">
          <a:xfrm>
            <a:off x="7781925" y="228600"/>
            <a:ext cx="1143000" cy="885825"/>
            <a:chOff x="4848" y="144"/>
            <a:chExt cx="720" cy="558"/>
          </a:xfrm>
        </p:grpSpPr>
        <p:pic>
          <p:nvPicPr>
            <p:cNvPr id="2551817" name="Picture 9" descr="npoess logo"/>
            <p:cNvPicPr>
              <a:picLocks noChangeAspect="1" noChangeArrowheads="1"/>
            </p:cNvPicPr>
            <p:nvPr/>
          </p:nvPicPr>
          <p:blipFill>
            <a:blip r:embed="rId3" cstate="print"/>
            <a:srcRect/>
            <a:stretch>
              <a:fillRect/>
            </a:stretch>
          </p:blipFill>
          <p:spPr bwMode="auto">
            <a:xfrm>
              <a:off x="4848" y="240"/>
              <a:ext cx="720" cy="462"/>
            </a:xfrm>
            <a:prstGeom prst="rect">
              <a:avLst/>
            </a:prstGeom>
            <a:noFill/>
          </p:spPr>
        </p:pic>
        <p:sp>
          <p:nvSpPr>
            <p:cNvPr id="2551818" name="WordArt 10"/>
            <p:cNvSpPr>
              <a:spLocks noChangeArrowheads="1" noChangeShapeType="1" noTextEdit="1"/>
            </p:cNvSpPr>
            <p:nvPr/>
          </p:nvSpPr>
          <p:spPr bwMode="auto">
            <a:xfrm>
              <a:off x="4854" y="144"/>
              <a:ext cx="708" cy="270"/>
            </a:xfrm>
            <a:prstGeom prst="rect">
              <a:avLst/>
            </a:prstGeom>
          </p:spPr>
          <p:txBody>
            <a:bodyPr spcFirstLastPara="1" wrap="none" fromWordArt="1">
              <a:prstTxWarp prst="textArchUp">
                <a:avLst>
                  <a:gd name="adj" fmla="val 10800000"/>
                </a:avLst>
              </a:prstTxWarp>
            </a:bodyPr>
            <a:lstStyle/>
            <a:p>
              <a:pPr>
                <a:spcBef>
                  <a:spcPct val="0"/>
                </a:spcBef>
                <a:buClrTx/>
              </a:pPr>
              <a:r>
                <a:rPr lang="en-US" sz="3600" kern="10" smtClean="0">
                  <a:ln w="12700">
                    <a:noFill/>
                    <a:round/>
                    <a:headEnd/>
                    <a:tailEnd/>
                  </a:ln>
                  <a:solidFill>
                    <a:srgbClr val="0000FF"/>
                  </a:solidFill>
                  <a:effectLst>
                    <a:outerShdw dist="53882" dir="2700000" algn="ctr" rotWithShape="0">
                      <a:srgbClr val="CBCBCB">
                        <a:alpha val="80000"/>
                      </a:srgbClr>
                    </a:outerShdw>
                  </a:effectLst>
                  <a:latin typeface="Times New Roman"/>
                  <a:cs typeface="Times New Roman"/>
                </a:rPr>
                <a:t>NexGen</a:t>
              </a:r>
            </a:p>
          </p:txBody>
        </p:sp>
      </p:grpSp>
      <p:sp>
        <p:nvSpPr>
          <p:cNvPr id="2551819" name="Line 11"/>
          <p:cNvSpPr>
            <a:spLocks noChangeShapeType="1"/>
          </p:cNvSpPr>
          <p:nvPr/>
        </p:nvSpPr>
        <p:spPr bwMode="auto">
          <a:xfrm>
            <a:off x="3048000" y="1066800"/>
            <a:ext cx="0" cy="5638800"/>
          </a:xfrm>
          <a:prstGeom prst="line">
            <a:avLst/>
          </a:prstGeom>
          <a:noFill/>
          <a:ln w="285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1820" name="Line 12"/>
          <p:cNvSpPr>
            <a:spLocks noChangeShapeType="1"/>
          </p:cNvSpPr>
          <p:nvPr/>
        </p:nvSpPr>
        <p:spPr bwMode="auto">
          <a:xfrm>
            <a:off x="6019800" y="1066800"/>
            <a:ext cx="0" cy="5638800"/>
          </a:xfrm>
          <a:prstGeom prst="line">
            <a:avLst/>
          </a:prstGeom>
          <a:noFill/>
          <a:ln w="28575">
            <a:solidFill>
              <a:schemeClr val="tx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51821" name="Rectangle 13"/>
          <p:cNvSpPr>
            <a:spLocks noChangeArrowheads="1"/>
          </p:cNvSpPr>
          <p:nvPr/>
        </p:nvSpPr>
        <p:spPr bwMode="auto">
          <a:xfrm>
            <a:off x="3048000" y="1143000"/>
            <a:ext cx="3124200" cy="5257800"/>
          </a:xfrm>
          <a:prstGeom prst="rect">
            <a:avLst/>
          </a:prstGeom>
          <a:noFill/>
          <a:ln w="12700">
            <a:noFill/>
            <a:miter lim="800000"/>
            <a:headEnd/>
            <a:tailEnd/>
          </a:ln>
          <a:effectLst/>
        </p:spPr>
        <p:txBody>
          <a:bodyPr/>
          <a:lstStyle/>
          <a:p>
            <a:pPr marL="346075" indent="-346075" eaLnBrk="0" hangingPunct="0">
              <a:lnSpc>
                <a:spcPct val="80000"/>
              </a:lnSpc>
              <a:spcBef>
                <a:spcPct val="0"/>
              </a:spcBef>
              <a:buClrTx/>
              <a:buFont typeface="Wingdings" pitchFamily="2" charset="2"/>
              <a:buNone/>
            </a:pPr>
            <a:r>
              <a:rPr lang="en-US" sz="1800" b="1" smtClean="0">
                <a:solidFill>
                  <a:srgbClr val="FFFF00"/>
                </a:solidFill>
                <a:latin typeface="Times New Roman" pitchFamily="84" charset="0"/>
              </a:rPr>
              <a:t>Key Study Assumptions</a:t>
            </a:r>
          </a:p>
          <a:p>
            <a:pPr marL="346075" indent="-346075" eaLnBrk="0" hangingPunct="0">
              <a:lnSpc>
                <a:spcPct val="80000"/>
              </a:lnSpc>
              <a:spcBef>
                <a:spcPct val="0"/>
              </a:spcBef>
              <a:buClrTx/>
              <a:buFont typeface="Wingdings" pitchFamily="2" charset="2"/>
              <a:buChar char="Ø"/>
            </a:pPr>
            <a:endParaRPr lang="en-US" sz="14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824 km, sun-synchronous, dawn-dusk, 1730 ascending node local time, 98.7 deg. Inclination orbit.</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5 yr life, 85% reliability goal</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2/1 backup lasers direct/coherent</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1/0 backup laser electronics direct/coherent</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1 backup receiver for each</a:t>
            </a:r>
          </a:p>
          <a:p>
            <a:pPr marL="346075" indent="-346075" algn="l" eaLnBrk="0" hangingPunct="0">
              <a:lnSpc>
                <a:spcPct val="80000"/>
              </a:lnSpc>
              <a:spcBef>
                <a:spcPct val="0"/>
              </a:spcBef>
              <a:buClrTx/>
              <a:buFont typeface="Wingdings" pitchFamily="2" charset="2"/>
              <a:buNone/>
            </a:pPr>
            <a:r>
              <a:rPr lang="en-US" sz="1400" b="1" smtClean="0">
                <a:solidFill>
                  <a:srgbClr val="FFFFFF"/>
                </a:solidFill>
                <a:latin typeface="Times New Roman" pitchFamily="84" charset="0"/>
              </a:rPr>
              <a:t> 	(direct &amp; coherent)</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Both coherent and direct lidars either 100% duty cycle (Configurations 1 &amp; 3) or </a:t>
            </a:r>
          </a:p>
          <a:p>
            <a:pPr marL="346075" indent="-346075" algn="l" eaLnBrk="0" hangingPunct="0">
              <a:lnSpc>
                <a:spcPct val="80000"/>
              </a:lnSpc>
              <a:spcBef>
                <a:spcPct val="0"/>
              </a:spcBef>
              <a:buClrTx/>
              <a:buFont typeface="Wingdings" pitchFamily="2" charset="2"/>
              <a:buNone/>
            </a:pPr>
            <a:r>
              <a:rPr lang="en-US" sz="1400" b="1" smtClean="0">
                <a:solidFill>
                  <a:srgbClr val="FFFFFF"/>
                </a:solidFill>
                <a:latin typeface="Times New Roman" pitchFamily="84" charset="0"/>
              </a:rPr>
              <a:t> 	50% duty cycle (Configuration 2)</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Used 10-year beyond 2008 projections for laser efficiencies:</a:t>
            </a:r>
          </a:p>
          <a:p>
            <a:pPr marL="346075" indent="-346075" algn="l" eaLnBrk="0" hangingPunct="0">
              <a:lnSpc>
                <a:spcPct val="80000"/>
              </a:lnSpc>
              <a:spcBef>
                <a:spcPct val="0"/>
              </a:spcBef>
              <a:buClrTx/>
              <a:buFont typeface="Wingdings" pitchFamily="2" charset="2"/>
              <a:buNone/>
            </a:pPr>
            <a:r>
              <a:rPr lang="en-US" sz="1400" b="1" smtClean="0">
                <a:solidFill>
                  <a:srgbClr val="FFFFFF"/>
                </a:solidFill>
                <a:latin typeface="Times New Roman" pitchFamily="84" charset="0"/>
              </a:rPr>
              <a:t>	x 2 (direct), x 2.25 (coherent)</a:t>
            </a:r>
          </a:p>
          <a:p>
            <a:pPr marL="346075" indent="-346075" algn="l" eaLnBrk="0" hangingPunct="0">
              <a:lnSpc>
                <a:spcPct val="80000"/>
              </a:lnSpc>
              <a:spcBef>
                <a:spcPct val="0"/>
              </a:spcBef>
              <a:buClrTx/>
              <a:buFont typeface="Wingdings" pitchFamily="2" charset="2"/>
              <a:buChar char="Ø"/>
            </a:pPr>
            <a:endParaRPr lang="en-US" sz="1000" b="1" smtClean="0">
              <a:solidFill>
                <a:srgbClr val="FFFFFF"/>
              </a:solidFill>
              <a:latin typeface="Times New Roman" pitchFamily="84" charset="0"/>
            </a:endParaRPr>
          </a:p>
          <a:p>
            <a:pPr marL="346075" indent="-346075" algn="l" eaLnBrk="0" hangingPunct="0">
              <a:lnSpc>
                <a:spcPct val="80000"/>
              </a:lnSpc>
              <a:spcBef>
                <a:spcPct val="0"/>
              </a:spcBef>
              <a:buClrTx/>
              <a:buFont typeface="Wingdings" pitchFamily="2" charset="2"/>
              <a:buChar char="Ø"/>
            </a:pPr>
            <a:r>
              <a:rPr lang="en-US" sz="1400" b="1" smtClean="0">
                <a:solidFill>
                  <a:srgbClr val="FFFFFF"/>
                </a:solidFill>
                <a:latin typeface="Times New Roman" pitchFamily="84" charset="0"/>
              </a:rPr>
              <a:t>Either 4 fixed telescopes </a:t>
            </a:r>
          </a:p>
          <a:p>
            <a:pPr marL="346075" indent="-346075" algn="l" eaLnBrk="0" hangingPunct="0">
              <a:lnSpc>
                <a:spcPct val="80000"/>
              </a:lnSpc>
              <a:spcBef>
                <a:spcPct val="0"/>
              </a:spcBef>
              <a:buClrTx/>
              <a:buFont typeface="Wingdings" pitchFamily="2" charset="2"/>
              <a:buNone/>
            </a:pPr>
            <a:r>
              <a:rPr lang="en-US" sz="1400" b="1" smtClean="0">
                <a:solidFill>
                  <a:srgbClr val="FFFFFF"/>
                </a:solidFill>
                <a:latin typeface="Times New Roman" pitchFamily="84" charset="0"/>
              </a:rPr>
              <a:t>        (Configurations 1 &amp; 2) or </a:t>
            </a:r>
          </a:p>
          <a:p>
            <a:pPr marL="346075" indent="-346075" algn="l" eaLnBrk="0" hangingPunct="0">
              <a:lnSpc>
                <a:spcPct val="80000"/>
              </a:lnSpc>
              <a:spcBef>
                <a:spcPct val="0"/>
              </a:spcBef>
              <a:buClrTx/>
              <a:buFont typeface="Wingdings" pitchFamily="2" charset="2"/>
              <a:buNone/>
            </a:pPr>
            <a:r>
              <a:rPr lang="en-US" sz="1400" b="1" smtClean="0">
                <a:solidFill>
                  <a:srgbClr val="FFFFFF"/>
                </a:solidFill>
                <a:latin typeface="Times New Roman" pitchFamily="84" charset="0"/>
              </a:rPr>
              <a:t>        1 holographic element (Configuration 3)</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546690" name="Rectangle 2"/>
          <p:cNvSpPr>
            <a:spLocks noChangeArrowheads="1"/>
          </p:cNvSpPr>
          <p:nvPr/>
        </p:nvSpPr>
        <p:spPr bwMode="auto">
          <a:xfrm>
            <a:off x="381000" y="1524000"/>
            <a:ext cx="8382000" cy="4957763"/>
          </a:xfrm>
          <a:prstGeom prst="rect">
            <a:avLst/>
          </a:prstGeom>
          <a:noFill/>
          <a:ln w="12700">
            <a:noFill/>
            <a:miter lim="800000"/>
            <a:headEnd/>
            <a:tailEnd/>
          </a:ln>
          <a:effectLst/>
        </p:spPr>
        <p:txBody>
          <a:bodyPr/>
          <a:lstStyle/>
          <a:p>
            <a:pPr marL="346075" indent="-346075" algn="l">
              <a:lnSpc>
                <a:spcPct val="80000"/>
              </a:lnSpc>
              <a:spcBef>
                <a:spcPct val="5000"/>
              </a:spcBef>
              <a:buClrTx/>
              <a:buFont typeface="Wingdings" pitchFamily="2" charset="2"/>
              <a:buChar char="Ø"/>
            </a:pPr>
            <a:r>
              <a:rPr lang="en-US" sz="2400" b="1" dirty="0" smtClean="0">
                <a:solidFill>
                  <a:srgbClr val="FFFFFF"/>
                </a:solidFill>
                <a:latin typeface="Times New Roman" pitchFamily="84" charset="0"/>
              </a:rPr>
              <a:t>The NWOS IDL design study has shown that the Hybrid Doppler Wind </a:t>
            </a:r>
            <a:r>
              <a:rPr lang="en-US" sz="2400" b="1" dirty="0" err="1" smtClean="0">
                <a:solidFill>
                  <a:srgbClr val="FFFFFF"/>
                </a:solidFill>
                <a:latin typeface="Times New Roman" pitchFamily="84" charset="0"/>
              </a:rPr>
              <a:t>Lidar</a:t>
            </a:r>
            <a:r>
              <a:rPr lang="en-US" sz="2400" b="1" dirty="0" smtClean="0">
                <a:solidFill>
                  <a:srgbClr val="FFFFFF"/>
                </a:solidFill>
                <a:latin typeface="Times New Roman" pitchFamily="84" charset="0"/>
              </a:rPr>
              <a:t> can be operated at a reasonable electrical power and with reasonable reliability for the 5-year mission on board the NPOESS second generation satellite.</a:t>
            </a:r>
          </a:p>
          <a:p>
            <a:pPr marL="346075" indent="-346075" algn="l">
              <a:lnSpc>
                <a:spcPct val="80000"/>
              </a:lnSpc>
              <a:spcBef>
                <a:spcPct val="5000"/>
              </a:spcBef>
              <a:buClrTx/>
              <a:buFont typeface="Wingdings" pitchFamily="2" charset="2"/>
              <a:buNone/>
            </a:pPr>
            <a:endParaRPr lang="en-US" sz="2400" b="1" dirty="0" smtClean="0">
              <a:solidFill>
                <a:srgbClr val="FFFFFF"/>
              </a:solidFill>
              <a:latin typeface="Times New Roman" pitchFamily="84" charset="0"/>
            </a:endParaRPr>
          </a:p>
          <a:p>
            <a:pPr marL="346075" indent="-346075" algn="l">
              <a:lnSpc>
                <a:spcPct val="80000"/>
              </a:lnSpc>
              <a:spcBef>
                <a:spcPct val="5000"/>
              </a:spcBef>
              <a:buClrTx/>
              <a:buFont typeface="Wingdings" pitchFamily="2" charset="2"/>
              <a:buChar char="Ø"/>
            </a:pPr>
            <a:r>
              <a:rPr lang="en-US" sz="2400" b="1" dirty="0" smtClean="0">
                <a:solidFill>
                  <a:srgbClr val="FFFFFF"/>
                </a:solidFill>
                <a:latin typeface="Times New Roman" pitchFamily="84" charset="0"/>
              </a:rPr>
              <a:t>There are no tall poles that depend on unforeseen technical developments in the future.</a:t>
            </a:r>
          </a:p>
          <a:p>
            <a:pPr marL="346075" indent="-346075" algn="l">
              <a:lnSpc>
                <a:spcPct val="80000"/>
              </a:lnSpc>
              <a:spcBef>
                <a:spcPct val="5000"/>
              </a:spcBef>
              <a:buClrTx/>
              <a:buFont typeface="Wingdings" pitchFamily="2" charset="2"/>
              <a:buChar char="Ø"/>
            </a:pPr>
            <a:endParaRPr lang="en-US" sz="2400" b="1" dirty="0" smtClean="0">
              <a:solidFill>
                <a:srgbClr val="FFFFFF"/>
              </a:solidFill>
              <a:latin typeface="Times New Roman" pitchFamily="84" charset="0"/>
            </a:endParaRPr>
          </a:p>
          <a:p>
            <a:pPr marL="346075" indent="-346075" algn="l">
              <a:lnSpc>
                <a:spcPct val="80000"/>
              </a:lnSpc>
              <a:spcBef>
                <a:spcPct val="5000"/>
              </a:spcBef>
              <a:buClrTx/>
              <a:buFont typeface="Wingdings" pitchFamily="2" charset="2"/>
              <a:buChar char="Ø"/>
            </a:pPr>
            <a:r>
              <a:rPr lang="en-US" sz="2400" b="1" dirty="0" smtClean="0">
                <a:solidFill>
                  <a:srgbClr val="FFFFFF"/>
                </a:solidFill>
                <a:latin typeface="Times New Roman" pitchFamily="84" charset="0"/>
              </a:rPr>
              <a:t>Because the proof-of-concept GWOS flight is in advance of the NWOS, there should be good opportunity to verify the assumed requirements.  </a:t>
            </a:r>
          </a:p>
        </p:txBody>
      </p:sp>
      <p:sp>
        <p:nvSpPr>
          <p:cNvPr id="2546691" name="Text Box 3"/>
          <p:cNvSpPr txBox="1">
            <a:spLocks noChangeArrowheads="1"/>
          </p:cNvSpPr>
          <p:nvPr/>
        </p:nvSpPr>
        <p:spPr bwMode="auto">
          <a:xfrm>
            <a:off x="381000" y="457200"/>
            <a:ext cx="7467600" cy="641350"/>
          </a:xfrm>
          <a:prstGeom prst="rect">
            <a:avLst/>
          </a:prstGeom>
          <a:noFill/>
          <a:ln w="9525">
            <a:noFill/>
            <a:miter lim="800000"/>
            <a:headEnd/>
            <a:tailEnd/>
          </a:ln>
          <a:effectLst/>
        </p:spPr>
        <p:txBody>
          <a:bodyPr>
            <a:spAutoFit/>
          </a:bodyPr>
          <a:lstStyle/>
          <a:p>
            <a:pPr>
              <a:spcBef>
                <a:spcPct val="0"/>
              </a:spcBef>
              <a:buClrTx/>
            </a:pPr>
            <a:r>
              <a:rPr lang="en-US" sz="3600" b="1" smtClean="0">
                <a:solidFill>
                  <a:srgbClr val="FFFF00"/>
                </a:solidFill>
                <a:latin typeface="Times New Roman" pitchFamily="84" charset="0"/>
              </a:rPr>
              <a:t>NWOS IDL Study Conclusions</a:t>
            </a:r>
          </a:p>
        </p:txBody>
      </p:sp>
      <p:grpSp>
        <p:nvGrpSpPr>
          <p:cNvPr id="2" name="Group 5"/>
          <p:cNvGrpSpPr>
            <a:grpSpLocks/>
          </p:cNvGrpSpPr>
          <p:nvPr/>
        </p:nvGrpSpPr>
        <p:grpSpPr bwMode="auto">
          <a:xfrm>
            <a:off x="7781925" y="228600"/>
            <a:ext cx="1143000" cy="885825"/>
            <a:chOff x="4848" y="144"/>
            <a:chExt cx="720" cy="558"/>
          </a:xfrm>
        </p:grpSpPr>
        <p:pic>
          <p:nvPicPr>
            <p:cNvPr id="2546694" name="Picture 6" descr="npoess logo"/>
            <p:cNvPicPr>
              <a:picLocks noChangeAspect="1" noChangeArrowheads="1"/>
            </p:cNvPicPr>
            <p:nvPr/>
          </p:nvPicPr>
          <p:blipFill>
            <a:blip r:embed="rId2" cstate="print"/>
            <a:srcRect/>
            <a:stretch>
              <a:fillRect/>
            </a:stretch>
          </p:blipFill>
          <p:spPr bwMode="auto">
            <a:xfrm>
              <a:off x="4848" y="240"/>
              <a:ext cx="720" cy="462"/>
            </a:xfrm>
            <a:prstGeom prst="rect">
              <a:avLst/>
            </a:prstGeom>
            <a:noFill/>
          </p:spPr>
        </p:pic>
        <p:sp>
          <p:nvSpPr>
            <p:cNvPr id="2546695" name="WordArt 7"/>
            <p:cNvSpPr>
              <a:spLocks noChangeArrowheads="1" noChangeShapeType="1" noTextEdit="1"/>
            </p:cNvSpPr>
            <p:nvPr/>
          </p:nvSpPr>
          <p:spPr bwMode="auto">
            <a:xfrm>
              <a:off x="4854" y="144"/>
              <a:ext cx="708" cy="270"/>
            </a:xfrm>
            <a:prstGeom prst="rect">
              <a:avLst/>
            </a:prstGeom>
          </p:spPr>
          <p:txBody>
            <a:bodyPr spcFirstLastPara="1" wrap="none" fromWordArt="1">
              <a:prstTxWarp prst="textArchUp">
                <a:avLst>
                  <a:gd name="adj" fmla="val 10800000"/>
                </a:avLst>
              </a:prstTxWarp>
            </a:bodyPr>
            <a:lstStyle/>
            <a:p>
              <a:pPr>
                <a:spcBef>
                  <a:spcPct val="0"/>
                </a:spcBef>
                <a:buClrTx/>
              </a:pPr>
              <a:r>
                <a:rPr lang="en-US" sz="3600" kern="10" smtClean="0">
                  <a:ln w="12700">
                    <a:noFill/>
                    <a:round/>
                    <a:headEnd/>
                    <a:tailEnd/>
                  </a:ln>
                  <a:solidFill>
                    <a:srgbClr val="0000FF"/>
                  </a:solidFill>
                  <a:effectLst>
                    <a:outerShdw dist="53882" dir="2700000" algn="ctr" rotWithShape="0">
                      <a:srgbClr val="CBCBCB">
                        <a:alpha val="80000"/>
                      </a:srgbClr>
                    </a:outerShdw>
                  </a:effectLst>
                  <a:latin typeface="Times New Roman"/>
                  <a:cs typeface="Times New Roman"/>
                </a:rPr>
                <a:t>NexGen</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38912" y="1621536"/>
            <a:ext cx="8266176" cy="2755392"/>
          </a:xfrm>
          <a:prstGeom prst="rect">
            <a:avLst/>
          </a:prstGeom>
          <a:solidFill>
            <a:srgbClr val="0000FF"/>
          </a:solidFill>
          <a:ln w="9525">
            <a:noFill/>
            <a:miter lim="800000"/>
            <a:headEnd/>
            <a:tailEnd/>
          </a:ln>
          <a:effectLst/>
        </p:spPr>
        <p:txBody>
          <a:bodyPr vert="horz" wrap="square" lIns="91429" tIns="45719" rIns="91429" bIns="45719" numCol="1" anchor="ctr" anchorCtr="0" compatLnSpc="1">
            <a:prstTxWarp prst="textNoShape">
              <a:avLst/>
            </a:prstTxWarp>
          </a:bodyPr>
          <a:lstStyle/>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6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Status of NPOESS First Generation</a:t>
            </a:r>
          </a:p>
          <a:p>
            <a:pPr marL="0" marR="0" lvl="0" indent="0" algn="ctr" defTabSz="917575" rtl="0" eaLnBrk="1" fontAlgn="base" latinLnBrk="0" hangingPunct="1">
              <a:lnSpc>
                <a:spcPct val="85000"/>
              </a:lnSpc>
              <a:spcBef>
                <a:spcPct val="0"/>
              </a:spcBef>
              <a:spcAft>
                <a:spcPts val="600"/>
              </a:spcAft>
              <a:buClrTx/>
              <a:buSzTx/>
              <a:buFontTx/>
              <a:buNone/>
              <a:tabLst/>
              <a:defRPr/>
            </a:pPr>
            <a:endParaRPr kumimoji="0" lang="en-US" sz="36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endParaRPr>
          </a:p>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[as presented by COL A. Robinson, Acting PEO for NPOESS</a:t>
            </a:r>
          </a:p>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the 90</a:t>
            </a:r>
            <a:r>
              <a:rPr kumimoji="0" lang="en-US" sz="2400" b="1" i="0" u="none" strike="noStrike" kern="0" cap="none" spc="0" normalizeH="0" baseline="30000" noProof="0" dirty="0" smtClean="0">
                <a:ln>
                  <a:noFill/>
                </a:ln>
                <a:solidFill>
                  <a:srgbClr val="FFFF00"/>
                </a:solidFill>
                <a:effectLst/>
                <a:uLnTx/>
                <a:uFillTx/>
                <a:latin typeface="Times New Roman" pitchFamily="18" charset="0"/>
                <a:ea typeface="+mj-ea"/>
                <a:cs typeface="Times New Roman" pitchFamily="18" charset="0"/>
              </a:rPr>
              <a:t>th</a:t>
            </a: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 American Meteorological Society Conference, </a:t>
            </a:r>
          </a:p>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Atlanta,  GA - January 2010]</a:t>
            </a:r>
            <a:endParaRPr kumimoji="0" lang="en-US" sz="24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descr="Earth"/>
          <p:cNvPicPr>
            <a:picLocks noChangeAspect="1" noChangeArrowheads="1"/>
          </p:cNvPicPr>
          <p:nvPr/>
        </p:nvPicPr>
        <p:blipFill>
          <a:blip r:embed="rId3" cstate="print">
            <a:lum bright="-10000"/>
          </a:blip>
          <a:srcRect r="37660" b="37503"/>
          <a:stretch>
            <a:fillRect/>
          </a:stretch>
        </p:blipFill>
        <p:spPr bwMode="auto">
          <a:xfrm>
            <a:off x="0" y="0"/>
            <a:ext cx="9144000" cy="6858000"/>
          </a:xfrm>
          <a:prstGeom prst="rect">
            <a:avLst/>
          </a:prstGeom>
          <a:noFill/>
          <a:ln w="9525">
            <a:noFill/>
            <a:miter lim="800000"/>
            <a:headEnd/>
            <a:tailEnd/>
          </a:ln>
        </p:spPr>
      </p:pic>
      <p:pic>
        <p:nvPicPr>
          <p:cNvPr id="11267" name="Picture 4" descr="NPOESS_Logo_With_TeamatesforBack"/>
          <p:cNvPicPr>
            <a:picLocks noChangeAspect="1" noChangeArrowheads="1"/>
          </p:cNvPicPr>
          <p:nvPr/>
        </p:nvPicPr>
        <p:blipFill>
          <a:blip r:embed="rId4" cstate="print"/>
          <a:srcRect/>
          <a:stretch>
            <a:fillRect/>
          </a:stretch>
        </p:blipFill>
        <p:spPr bwMode="auto">
          <a:xfrm>
            <a:off x="7476797" y="0"/>
            <a:ext cx="1333500" cy="608708"/>
          </a:xfrm>
          <a:prstGeom prst="rect">
            <a:avLst/>
          </a:prstGeom>
          <a:noFill/>
          <a:ln w="9525">
            <a:noFill/>
            <a:miter lim="800000"/>
            <a:headEnd/>
            <a:tailEnd/>
          </a:ln>
        </p:spPr>
      </p:pic>
      <p:sp>
        <p:nvSpPr>
          <p:cNvPr id="11268" name="Rectangle 5"/>
          <p:cNvSpPr>
            <a:spLocks noChangeArrowheads="1"/>
          </p:cNvSpPr>
          <p:nvPr/>
        </p:nvSpPr>
        <p:spPr bwMode="auto">
          <a:xfrm>
            <a:off x="282881" y="625072"/>
            <a:ext cx="5120186" cy="6010876"/>
          </a:xfrm>
          <a:prstGeom prst="rect">
            <a:avLst/>
          </a:prstGeom>
          <a:noFill/>
          <a:ln w="9525">
            <a:noFill/>
            <a:miter lim="800000"/>
            <a:headEnd/>
            <a:tailEnd/>
          </a:ln>
        </p:spPr>
        <p:txBody>
          <a:bodyPr wrap="square" lIns="0" tIns="0" rIns="0" bIns="0">
            <a:spAutoFit/>
          </a:bodyPr>
          <a:lstStyle/>
          <a:p>
            <a:pPr algn="l" defTabSz="914485" eaLnBrk="0" hangingPunct="0">
              <a:spcBef>
                <a:spcPct val="0"/>
              </a:spcBef>
              <a:buClr>
                <a:srgbClr val="FFE161"/>
              </a:buClr>
              <a:buSzPct val="105000"/>
            </a:pPr>
            <a:r>
              <a:rPr lang="en-US" sz="2800" b="1" dirty="0" smtClean="0">
                <a:solidFill>
                  <a:schemeClr val="bg1"/>
                </a:solidFill>
                <a:latin typeface="Times New Roman" pitchFamily="18" charset="0"/>
                <a:cs typeface="Times New Roman" pitchFamily="18" charset="0"/>
              </a:rPr>
              <a:t>Spacecraft designed for Earth observation missions</a:t>
            </a:r>
          </a:p>
          <a:p>
            <a:pPr marL="288310" indent="-288310" algn="l" defTabSz="914485" eaLnBrk="0" hangingPunct="0">
              <a:spcBef>
                <a:spcPct val="0"/>
              </a:spcBef>
              <a:spcAft>
                <a:spcPct val="20000"/>
              </a:spcAft>
              <a:buClr>
                <a:srgbClr val="FFFF00"/>
              </a:buClr>
              <a:buSzPct val="130000"/>
              <a:buFont typeface="Wingdings" pitchFamily="2" charset="2"/>
              <a:buChar char="§"/>
            </a:pPr>
            <a:r>
              <a:rPr lang="en-US" sz="1200" b="1" dirty="0" smtClean="0">
                <a:solidFill>
                  <a:schemeClr val="bg1">
                    <a:lumMod val="95000"/>
                  </a:schemeClr>
                </a:solidFill>
                <a:latin typeface="Arial" charset="0"/>
              </a:rPr>
              <a:t>Large </a:t>
            </a:r>
            <a:r>
              <a:rPr lang="en-US" sz="1200" b="1" dirty="0">
                <a:solidFill>
                  <a:schemeClr val="bg1">
                    <a:lumMod val="95000"/>
                  </a:schemeClr>
                </a:solidFill>
                <a:latin typeface="Arial" charset="0"/>
              </a:rPr>
              <a:t>nadir platform for maximum </a:t>
            </a:r>
            <a:r>
              <a:rPr lang="en-US" sz="1200" b="1" dirty="0" smtClean="0">
                <a:solidFill>
                  <a:schemeClr val="bg1">
                    <a:lumMod val="95000"/>
                  </a:schemeClr>
                </a:solidFill>
                <a:latin typeface="Arial" charset="0"/>
              </a:rPr>
              <a:t>payload</a:t>
            </a:r>
          </a:p>
          <a:p>
            <a:pPr marL="288310" indent="-288310" algn="l" defTabSz="914485" eaLnBrk="0" hangingPunct="0">
              <a:spcBef>
                <a:spcPct val="0"/>
              </a:spcBef>
              <a:spcAft>
                <a:spcPct val="20000"/>
              </a:spcAft>
              <a:buClr>
                <a:srgbClr val="FFFF00"/>
              </a:buClr>
              <a:buSzPct val="130000"/>
            </a:pPr>
            <a:r>
              <a:rPr lang="en-US" sz="1200" b="1" dirty="0" smtClean="0">
                <a:solidFill>
                  <a:schemeClr val="bg1">
                    <a:lumMod val="95000"/>
                  </a:schemeClr>
                </a:solidFill>
                <a:latin typeface="Arial" charset="0"/>
              </a:rPr>
              <a:t>      </a:t>
            </a:r>
            <a:r>
              <a:rPr lang="en-US" sz="1200" b="1" dirty="0">
                <a:solidFill>
                  <a:schemeClr val="bg1">
                    <a:lumMod val="95000"/>
                  </a:schemeClr>
                </a:solidFill>
                <a:latin typeface="Arial" charset="0"/>
              </a:rPr>
              <a:t>accommodation on the </a:t>
            </a:r>
            <a:r>
              <a:rPr lang="en-US" sz="1200" b="1" dirty="0" smtClean="0">
                <a:solidFill>
                  <a:schemeClr val="bg1">
                    <a:lumMod val="95000"/>
                  </a:schemeClr>
                </a:solidFill>
                <a:latin typeface="Arial" charset="0"/>
              </a:rPr>
              <a:t>EELV </a:t>
            </a:r>
            <a:r>
              <a:rPr lang="en-US" sz="1200" b="1" dirty="0">
                <a:solidFill>
                  <a:schemeClr val="bg1">
                    <a:lumMod val="95000"/>
                  </a:schemeClr>
                </a:solidFill>
                <a:latin typeface="Arial" charset="0"/>
              </a:rPr>
              <a:t>launch vehicle </a:t>
            </a:r>
          </a:p>
          <a:p>
            <a:pPr marL="288310" indent="-288310" algn="l" defTabSz="914485" eaLnBrk="0" hangingPunct="0">
              <a:spcBef>
                <a:spcPct val="0"/>
              </a:spcBef>
              <a:spcAft>
                <a:spcPct val="20000"/>
              </a:spcAft>
              <a:buClr>
                <a:srgbClr val="FFFF00"/>
              </a:buClr>
              <a:buSzPct val="130000"/>
              <a:buFont typeface="Wingdings" pitchFamily="2" charset="2"/>
              <a:buChar char="§"/>
            </a:pPr>
            <a:r>
              <a:rPr lang="en-US" sz="1200" b="1" dirty="0">
                <a:solidFill>
                  <a:schemeClr val="bg1">
                    <a:lumMod val="95000"/>
                  </a:schemeClr>
                </a:solidFill>
                <a:latin typeface="Arial" charset="0"/>
              </a:rPr>
              <a:t>Optical bench stability to ensure all </a:t>
            </a:r>
            <a:br>
              <a:rPr lang="en-US" sz="1200" b="1" dirty="0">
                <a:solidFill>
                  <a:schemeClr val="bg1">
                    <a:lumMod val="95000"/>
                  </a:schemeClr>
                </a:solidFill>
                <a:latin typeface="Arial" charset="0"/>
              </a:rPr>
            </a:br>
            <a:r>
              <a:rPr lang="en-US" sz="1200" b="1" dirty="0">
                <a:solidFill>
                  <a:schemeClr val="bg1">
                    <a:lumMod val="95000"/>
                  </a:schemeClr>
                </a:solidFill>
                <a:latin typeface="Arial" charset="0"/>
              </a:rPr>
              <a:t>sensors meet pointing requirements</a:t>
            </a:r>
          </a:p>
          <a:p>
            <a:pPr marL="288310" indent="-288310" algn="l" defTabSz="914485" eaLnBrk="0" hangingPunct="0">
              <a:spcBef>
                <a:spcPct val="0"/>
              </a:spcBef>
              <a:spcAft>
                <a:spcPct val="20000"/>
              </a:spcAft>
              <a:buClr>
                <a:srgbClr val="FFFF00"/>
              </a:buClr>
              <a:buSzPct val="130000"/>
              <a:buFont typeface="Wingdings" pitchFamily="2" charset="2"/>
              <a:buChar char="§"/>
            </a:pPr>
            <a:r>
              <a:rPr lang="en-US" sz="1200" b="1" dirty="0">
                <a:solidFill>
                  <a:schemeClr val="bg1">
                    <a:lumMod val="95000"/>
                  </a:schemeClr>
                </a:solidFill>
                <a:latin typeface="Arial" charset="0"/>
              </a:rPr>
              <a:t>Thermally optimized with large cold-</a:t>
            </a:r>
            <a:br>
              <a:rPr lang="en-US" sz="1200" b="1" dirty="0">
                <a:solidFill>
                  <a:schemeClr val="bg1">
                    <a:lumMod val="95000"/>
                  </a:schemeClr>
                </a:solidFill>
                <a:latin typeface="Arial" charset="0"/>
              </a:rPr>
            </a:br>
            <a:r>
              <a:rPr lang="en-US" sz="1200" b="1" dirty="0">
                <a:solidFill>
                  <a:schemeClr val="bg1">
                    <a:lumMod val="95000"/>
                  </a:schemeClr>
                </a:solidFill>
                <a:latin typeface="Arial" charset="0"/>
              </a:rPr>
              <a:t>side access for science payloads</a:t>
            </a:r>
          </a:p>
          <a:p>
            <a:pPr marL="288310" indent="-288310" algn="l" defTabSz="914485" eaLnBrk="0" hangingPunct="0">
              <a:spcBef>
                <a:spcPct val="0"/>
              </a:spcBef>
              <a:spcAft>
                <a:spcPct val="20000"/>
              </a:spcAft>
              <a:buClr>
                <a:srgbClr val="FFFF00"/>
              </a:buClr>
              <a:buSzPct val="130000"/>
            </a:pPr>
            <a:r>
              <a:rPr lang="en-US" sz="2800" b="1" dirty="0">
                <a:solidFill>
                  <a:schemeClr val="bg1"/>
                </a:solidFill>
                <a:latin typeface="Times New Roman" pitchFamily="18" charset="0"/>
                <a:cs typeface="Times New Roman" pitchFamily="18" charset="0"/>
              </a:rPr>
              <a:t>Overall Satellite</a:t>
            </a:r>
          </a:p>
          <a:p>
            <a:pPr marL="288310" indent="-288310" algn="l" defTabSz="914485" eaLnBrk="0" hangingPunct="0">
              <a:spcBef>
                <a:spcPct val="0"/>
              </a:spcBef>
              <a:spcAft>
                <a:spcPct val="35000"/>
              </a:spcAft>
              <a:buClr>
                <a:srgbClr val="FFFF00"/>
              </a:buClr>
              <a:buSzPct val="130000"/>
              <a:buFont typeface="Wingdings" pitchFamily="2" charset="2"/>
              <a:buChar char="§"/>
            </a:pPr>
            <a:r>
              <a:rPr lang="en-US" sz="1200" b="1" dirty="0">
                <a:solidFill>
                  <a:schemeClr val="bg1">
                    <a:lumMod val="95000"/>
                  </a:schemeClr>
                </a:solidFill>
                <a:latin typeface="Arial" charset="0"/>
              </a:rPr>
              <a:t>Orbit:  828 km</a:t>
            </a:r>
          </a:p>
          <a:p>
            <a:pPr marL="288310" indent="-288310" algn="l" defTabSz="914485" eaLnBrk="0" hangingPunct="0">
              <a:spcBef>
                <a:spcPct val="0"/>
              </a:spcBef>
              <a:spcAft>
                <a:spcPct val="35000"/>
              </a:spcAft>
              <a:buClr>
                <a:srgbClr val="FFFF00"/>
              </a:buClr>
              <a:buSzPct val="130000"/>
              <a:buFont typeface="Wingdings" pitchFamily="2" charset="2"/>
              <a:buChar char="§"/>
            </a:pPr>
            <a:r>
              <a:rPr lang="en-US" sz="1200" b="1" dirty="0">
                <a:solidFill>
                  <a:schemeClr val="bg1">
                    <a:lumMod val="95000"/>
                  </a:schemeClr>
                </a:solidFill>
                <a:latin typeface="Arial" charset="0"/>
              </a:rPr>
              <a:t>13:30-C1 ascending node crossing</a:t>
            </a:r>
          </a:p>
          <a:p>
            <a:pPr marL="288310" indent="-288310" algn="l" defTabSz="914485" eaLnBrk="0" hangingPunct="0">
              <a:spcBef>
                <a:spcPct val="0"/>
              </a:spcBef>
              <a:spcAft>
                <a:spcPct val="35000"/>
              </a:spcAft>
              <a:buClr>
                <a:srgbClr val="FFFF00"/>
              </a:buClr>
              <a:buSzPct val="130000"/>
              <a:buFont typeface="Wingdings" pitchFamily="2" charset="2"/>
              <a:buChar char="§"/>
            </a:pPr>
            <a:r>
              <a:rPr lang="en-US" sz="1200" b="1" dirty="0" smtClean="0">
                <a:solidFill>
                  <a:schemeClr val="bg1">
                    <a:lumMod val="95000"/>
                  </a:schemeClr>
                </a:solidFill>
                <a:latin typeface="Arial" charset="0"/>
              </a:rPr>
              <a:t>17:30-C2 </a:t>
            </a:r>
            <a:r>
              <a:rPr lang="en-US" sz="1200" b="1" dirty="0">
                <a:solidFill>
                  <a:schemeClr val="bg1">
                    <a:lumMod val="95000"/>
                  </a:schemeClr>
                </a:solidFill>
                <a:latin typeface="Arial" charset="0"/>
              </a:rPr>
              <a:t>ascending node crossing</a:t>
            </a:r>
          </a:p>
          <a:p>
            <a:pPr marL="288310" indent="-288310" algn="l" defTabSz="914485" eaLnBrk="0" hangingPunct="0">
              <a:spcBef>
                <a:spcPct val="0"/>
              </a:spcBef>
              <a:spcAft>
                <a:spcPct val="35000"/>
              </a:spcAft>
              <a:buClr>
                <a:srgbClr val="FFFF00"/>
              </a:buClr>
              <a:buSzPct val="130000"/>
              <a:buFont typeface="Wingdings" pitchFamily="2" charset="2"/>
              <a:buChar char="§"/>
            </a:pPr>
            <a:r>
              <a:rPr lang="en-US" sz="1200" b="1" dirty="0">
                <a:solidFill>
                  <a:schemeClr val="bg1">
                    <a:lumMod val="95000"/>
                  </a:schemeClr>
                </a:solidFill>
                <a:latin typeface="Arial" charset="0"/>
              </a:rPr>
              <a:t>Capacity to transmit 5.4 Terabytes a day</a:t>
            </a:r>
            <a:br>
              <a:rPr lang="en-US" sz="1200" b="1" dirty="0">
                <a:solidFill>
                  <a:schemeClr val="bg1">
                    <a:lumMod val="95000"/>
                  </a:schemeClr>
                </a:solidFill>
                <a:latin typeface="Arial" charset="0"/>
              </a:rPr>
            </a:br>
            <a:r>
              <a:rPr lang="en-US" sz="1200" b="1" dirty="0">
                <a:solidFill>
                  <a:schemeClr val="bg1">
                    <a:lumMod val="95000"/>
                  </a:schemeClr>
                </a:solidFill>
                <a:latin typeface="Arial" charset="0"/>
              </a:rPr>
              <a:t>(half the library of Congress)</a:t>
            </a:r>
          </a:p>
          <a:p>
            <a:pPr marL="288310" indent="-288310" algn="l" defTabSz="914485" eaLnBrk="0" hangingPunct="0">
              <a:spcBef>
                <a:spcPct val="0"/>
              </a:spcBef>
              <a:spcAft>
                <a:spcPct val="35000"/>
              </a:spcAft>
              <a:buClr>
                <a:srgbClr val="FFFF00"/>
              </a:buClr>
              <a:buSzPct val="130000"/>
              <a:buFont typeface="Wingdings" pitchFamily="2" charset="2"/>
              <a:buChar char="§"/>
            </a:pPr>
            <a:r>
              <a:rPr lang="en-US" sz="1200" b="1" dirty="0">
                <a:solidFill>
                  <a:schemeClr val="bg1">
                    <a:lumMod val="95000"/>
                  </a:schemeClr>
                </a:solidFill>
                <a:latin typeface="Arial" charset="0"/>
              </a:rPr>
              <a:t>7-year duration to ensure no operational gaps</a:t>
            </a:r>
          </a:p>
          <a:p>
            <a:pPr marL="288310" indent="-288310" algn="l" defTabSz="914485" eaLnBrk="0" hangingPunct="0">
              <a:spcBef>
                <a:spcPct val="0"/>
              </a:spcBef>
              <a:spcAft>
                <a:spcPct val="35000"/>
              </a:spcAft>
              <a:buClr>
                <a:srgbClr val="FFFF00"/>
              </a:buClr>
              <a:buSzPct val="130000"/>
              <a:buFont typeface="Wingdings" pitchFamily="2" charset="2"/>
              <a:buChar char="§"/>
            </a:pPr>
            <a:r>
              <a:rPr lang="en-US" sz="1200" b="1" dirty="0">
                <a:solidFill>
                  <a:schemeClr val="bg1">
                    <a:lumMod val="95000"/>
                  </a:schemeClr>
                </a:solidFill>
                <a:latin typeface="Arial" charset="0"/>
              </a:rPr>
              <a:t>Ka-Band downlink to </a:t>
            </a:r>
            <a:r>
              <a:rPr lang="en-US" sz="1200" b="1" dirty="0" err="1">
                <a:solidFill>
                  <a:schemeClr val="bg1">
                    <a:lumMod val="95000"/>
                  </a:schemeClr>
                </a:solidFill>
                <a:latin typeface="Arial" charset="0"/>
              </a:rPr>
              <a:t>SafetyNet</a:t>
            </a:r>
            <a:r>
              <a:rPr lang="en-US" sz="1200" b="1" baseline="40000" dirty="0" err="1">
                <a:solidFill>
                  <a:schemeClr val="bg1">
                    <a:lumMod val="95000"/>
                  </a:schemeClr>
                </a:solidFill>
                <a:latin typeface="Arial" charset="0"/>
              </a:rPr>
              <a:t>TM</a:t>
            </a:r>
            <a:r>
              <a:rPr lang="en-US" sz="1200" b="1" dirty="0">
                <a:solidFill>
                  <a:schemeClr val="bg1">
                    <a:lumMod val="95000"/>
                  </a:schemeClr>
                </a:solidFill>
                <a:latin typeface="Arial" charset="0"/>
              </a:rPr>
              <a:t> enables </a:t>
            </a:r>
            <a:br>
              <a:rPr lang="en-US" sz="1200" b="1" dirty="0">
                <a:solidFill>
                  <a:schemeClr val="bg1">
                    <a:lumMod val="95000"/>
                  </a:schemeClr>
                </a:solidFill>
                <a:latin typeface="Arial" charset="0"/>
              </a:rPr>
            </a:br>
            <a:r>
              <a:rPr lang="en-US" sz="1200" b="1" dirty="0">
                <a:solidFill>
                  <a:schemeClr val="bg1">
                    <a:lumMod val="95000"/>
                  </a:schemeClr>
                </a:solidFill>
                <a:latin typeface="Arial" charset="0"/>
              </a:rPr>
              <a:t>downlink of all collected data with 4x </a:t>
            </a:r>
            <a:br>
              <a:rPr lang="en-US" sz="1200" b="1" dirty="0">
                <a:solidFill>
                  <a:schemeClr val="bg1">
                    <a:lumMod val="95000"/>
                  </a:schemeClr>
                </a:solidFill>
                <a:latin typeface="Arial" charset="0"/>
              </a:rPr>
            </a:br>
            <a:r>
              <a:rPr lang="en-US" sz="1200" b="1" dirty="0">
                <a:solidFill>
                  <a:schemeClr val="bg1">
                    <a:lumMod val="95000"/>
                  </a:schemeClr>
                </a:solidFill>
                <a:latin typeface="Arial" charset="0"/>
              </a:rPr>
              <a:t>improvement of data latency (95% of </a:t>
            </a:r>
            <a:br>
              <a:rPr lang="en-US" sz="1200" b="1" dirty="0">
                <a:solidFill>
                  <a:schemeClr val="bg1">
                    <a:lumMod val="95000"/>
                  </a:schemeClr>
                </a:solidFill>
                <a:latin typeface="Arial" charset="0"/>
              </a:rPr>
            </a:br>
            <a:r>
              <a:rPr lang="en-US" sz="1200" b="1" dirty="0">
                <a:solidFill>
                  <a:schemeClr val="bg1">
                    <a:lumMod val="95000"/>
                  </a:schemeClr>
                </a:solidFill>
                <a:latin typeface="Arial" charset="0"/>
              </a:rPr>
              <a:t>collected data delivered as EDRs in 28 min)</a:t>
            </a:r>
          </a:p>
          <a:p>
            <a:pPr marL="288310" indent="-288310" algn="l" defTabSz="914485" eaLnBrk="0" hangingPunct="0">
              <a:spcBef>
                <a:spcPct val="0"/>
              </a:spcBef>
              <a:spcAft>
                <a:spcPct val="35000"/>
              </a:spcAft>
              <a:buClr>
                <a:srgbClr val="FFFF00"/>
              </a:buClr>
              <a:buSzPct val="130000"/>
              <a:buFont typeface="Wingdings" pitchFamily="2" charset="2"/>
              <a:buChar char="§"/>
            </a:pPr>
            <a:r>
              <a:rPr lang="en-US" sz="1200" b="1" dirty="0">
                <a:solidFill>
                  <a:schemeClr val="bg1">
                    <a:lumMod val="95000"/>
                  </a:schemeClr>
                </a:solidFill>
                <a:latin typeface="Arial" charset="0"/>
              </a:rPr>
              <a:t>Large on-board recorder capacity and </a:t>
            </a:r>
            <a:br>
              <a:rPr lang="en-US" sz="1200" b="1" dirty="0">
                <a:solidFill>
                  <a:schemeClr val="bg1">
                    <a:lumMod val="95000"/>
                  </a:schemeClr>
                </a:solidFill>
                <a:latin typeface="Arial" charset="0"/>
              </a:rPr>
            </a:br>
            <a:r>
              <a:rPr lang="en-US" sz="1200" b="1" dirty="0" err="1">
                <a:solidFill>
                  <a:schemeClr val="bg1">
                    <a:lumMod val="95000"/>
                  </a:schemeClr>
                </a:solidFill>
                <a:latin typeface="Arial" charset="0"/>
              </a:rPr>
              <a:t>SafetyNet</a:t>
            </a:r>
            <a:r>
              <a:rPr lang="en-US" sz="1200" b="1" baseline="40000" dirty="0" err="1">
                <a:solidFill>
                  <a:schemeClr val="bg1">
                    <a:lumMod val="95000"/>
                  </a:schemeClr>
                </a:solidFill>
                <a:latin typeface="Arial" charset="0"/>
              </a:rPr>
              <a:t>TM</a:t>
            </a:r>
            <a:r>
              <a:rPr lang="en-US" sz="1200" b="1" dirty="0">
                <a:solidFill>
                  <a:schemeClr val="bg1">
                    <a:lumMod val="95000"/>
                  </a:schemeClr>
                </a:solidFill>
                <a:latin typeface="Arial" charset="0"/>
              </a:rPr>
              <a:t>  architecture provides 99.99% </a:t>
            </a:r>
            <a:br>
              <a:rPr lang="en-US" sz="1200" b="1" dirty="0">
                <a:solidFill>
                  <a:schemeClr val="bg1">
                    <a:lumMod val="95000"/>
                  </a:schemeClr>
                </a:solidFill>
                <a:latin typeface="Arial" charset="0"/>
              </a:rPr>
            </a:br>
            <a:r>
              <a:rPr lang="en-US" sz="1200" b="1" dirty="0">
                <a:solidFill>
                  <a:schemeClr val="bg1">
                    <a:lumMod val="95000"/>
                  </a:schemeClr>
                </a:solidFill>
                <a:latin typeface="Arial" charset="0"/>
              </a:rPr>
              <a:t>data availability</a:t>
            </a:r>
          </a:p>
          <a:p>
            <a:pPr marL="288310" indent="-288310" algn="l" defTabSz="914485" eaLnBrk="0" hangingPunct="0">
              <a:spcBef>
                <a:spcPct val="0"/>
              </a:spcBef>
              <a:spcAft>
                <a:spcPct val="35000"/>
              </a:spcAft>
              <a:buClr>
                <a:srgbClr val="FFFF00"/>
              </a:buClr>
              <a:buSzPct val="130000"/>
              <a:buFont typeface="Wingdings" pitchFamily="2" charset="2"/>
              <a:buChar char="§"/>
            </a:pPr>
            <a:r>
              <a:rPr lang="en-US" sz="1200" b="1" dirty="0">
                <a:solidFill>
                  <a:schemeClr val="bg1">
                    <a:lumMod val="95000"/>
                  </a:schemeClr>
                </a:solidFill>
                <a:latin typeface="Arial" charset="0"/>
              </a:rPr>
              <a:t>Leverages NASA’s Earth Observation Satellite </a:t>
            </a:r>
            <a:br>
              <a:rPr lang="en-US" sz="1200" b="1" dirty="0">
                <a:solidFill>
                  <a:schemeClr val="bg1">
                    <a:lumMod val="95000"/>
                  </a:schemeClr>
                </a:solidFill>
                <a:latin typeface="Arial" charset="0"/>
              </a:rPr>
            </a:br>
            <a:r>
              <a:rPr lang="en-US" sz="1200" b="1" dirty="0">
                <a:solidFill>
                  <a:schemeClr val="bg1">
                    <a:lumMod val="95000"/>
                  </a:schemeClr>
                </a:solidFill>
                <a:latin typeface="Arial" charset="0"/>
              </a:rPr>
              <a:t>(EOS) heritage and experience</a:t>
            </a:r>
          </a:p>
        </p:txBody>
      </p:sp>
      <p:pic>
        <p:nvPicPr>
          <p:cNvPr id="11301" name="Picture 7" descr="c1stills_v001LR"/>
          <p:cNvPicPr>
            <a:picLocks noChangeAspect="1" noChangeArrowheads="1"/>
          </p:cNvPicPr>
          <p:nvPr/>
        </p:nvPicPr>
        <p:blipFill>
          <a:blip r:embed="rId5" cstate="print"/>
          <a:srcRect/>
          <a:stretch>
            <a:fillRect/>
          </a:stretch>
        </p:blipFill>
        <p:spPr bwMode="auto">
          <a:xfrm>
            <a:off x="5034976" y="370582"/>
            <a:ext cx="2871488" cy="3315891"/>
          </a:xfrm>
          <a:prstGeom prst="rect">
            <a:avLst/>
          </a:prstGeom>
          <a:noFill/>
          <a:ln w="9525">
            <a:noFill/>
            <a:miter lim="800000"/>
            <a:headEnd/>
            <a:tailEnd/>
          </a:ln>
        </p:spPr>
      </p:pic>
      <p:sp>
        <p:nvSpPr>
          <p:cNvPr id="1414152" name="Text Box 8"/>
          <p:cNvSpPr txBox="1">
            <a:spLocks noChangeArrowheads="1"/>
          </p:cNvSpPr>
          <p:nvPr/>
        </p:nvSpPr>
        <p:spPr bwMode="auto">
          <a:xfrm>
            <a:off x="3912604" y="2564164"/>
            <a:ext cx="2507887" cy="666970"/>
          </a:xfrm>
          <a:prstGeom prst="rect">
            <a:avLst/>
          </a:prstGeom>
          <a:noFill/>
          <a:ln w="12700">
            <a:noFill/>
            <a:miter lim="800000"/>
            <a:headEnd type="none" w="sm" len="sm"/>
            <a:tailEnd type="none" w="sm" len="sm"/>
          </a:ln>
          <a:effectLst>
            <a:outerShdw dist="35921" dir="2700000" algn="ctr" rotWithShape="0">
              <a:schemeClr val="tx1"/>
            </a:outerShdw>
          </a:effectLst>
        </p:spPr>
        <p:txBody>
          <a:bodyPr wrap="square" lIns="96646" tIns="48320" rIns="96646" bIns="48320">
            <a:spAutoFit/>
          </a:bodyPr>
          <a:lstStyle/>
          <a:p>
            <a:pPr defTabSz="914485">
              <a:spcBef>
                <a:spcPct val="0"/>
              </a:spcBef>
              <a:defRPr/>
            </a:pPr>
            <a:r>
              <a:rPr lang="en-US" sz="2400" b="1" dirty="0">
                <a:solidFill>
                  <a:srgbClr val="FFFF00"/>
                </a:solidFill>
                <a:latin typeface="Times New Roman" pitchFamily="18" charset="0"/>
                <a:cs typeface="Times New Roman" pitchFamily="18" charset="0"/>
              </a:rPr>
              <a:t>C1 1330 Satellite </a:t>
            </a:r>
          </a:p>
          <a:p>
            <a:pPr defTabSz="914485">
              <a:spcBef>
                <a:spcPct val="0"/>
              </a:spcBef>
              <a:defRPr/>
            </a:pPr>
            <a:r>
              <a:rPr lang="en-US" sz="900" b="1" i="1" dirty="0">
                <a:solidFill>
                  <a:srgbClr val="FFFF00"/>
                </a:solidFill>
                <a:latin typeface="Times New Roman" pitchFamily="18" charset="0"/>
                <a:cs typeface="Times New Roman" pitchFamily="18" charset="0"/>
              </a:rPr>
              <a:t>(</a:t>
            </a:r>
            <a:r>
              <a:rPr lang="en-US" sz="1300" b="1" i="1" dirty="0">
                <a:solidFill>
                  <a:srgbClr val="FFFF00"/>
                </a:solidFill>
                <a:latin typeface="Times New Roman" pitchFamily="18" charset="0"/>
                <a:cs typeface="Times New Roman" pitchFamily="18" charset="0"/>
              </a:rPr>
              <a:t>note that C2 will have MIS)</a:t>
            </a:r>
          </a:p>
        </p:txBody>
      </p:sp>
      <p:sp>
        <p:nvSpPr>
          <p:cNvPr id="11303" name="Text Box 9"/>
          <p:cNvSpPr txBox="1">
            <a:spLocks noChangeArrowheads="1"/>
          </p:cNvSpPr>
          <p:nvPr/>
        </p:nvSpPr>
        <p:spPr bwMode="auto">
          <a:xfrm>
            <a:off x="5011249" y="386233"/>
            <a:ext cx="580572" cy="250032"/>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smtClean="0">
                <a:solidFill>
                  <a:schemeClr val="bg1">
                    <a:lumMod val="75000"/>
                  </a:schemeClr>
                </a:solidFill>
                <a:latin typeface="Arial" charset="0"/>
              </a:rPr>
              <a:t>OMPS</a:t>
            </a:r>
            <a:endParaRPr lang="en-US" sz="1000" b="1" dirty="0">
              <a:solidFill>
                <a:schemeClr val="bg1">
                  <a:lumMod val="75000"/>
                </a:schemeClr>
              </a:solidFill>
              <a:latin typeface="Arial" charset="0"/>
            </a:endParaRPr>
          </a:p>
        </p:txBody>
      </p:sp>
      <p:sp>
        <p:nvSpPr>
          <p:cNvPr id="11304" name="Line 10"/>
          <p:cNvSpPr>
            <a:spLocks noChangeShapeType="1"/>
          </p:cNvSpPr>
          <p:nvPr/>
        </p:nvSpPr>
        <p:spPr bwMode="auto">
          <a:xfrm flipH="1">
            <a:off x="5131405" y="525518"/>
            <a:ext cx="134278" cy="504374"/>
          </a:xfrm>
          <a:prstGeom prst="line">
            <a:avLst/>
          </a:prstGeom>
          <a:noFill/>
          <a:ln w="9525">
            <a:solidFill>
              <a:schemeClr val="bg1"/>
            </a:solidFill>
            <a:round/>
            <a:headEnd/>
            <a:tailEnd type="triangle" w="med" len="med"/>
          </a:ln>
        </p:spPr>
        <p:txBody>
          <a:bodyPr/>
          <a:lstStyle/>
          <a:p>
            <a:pPr>
              <a:defRPr/>
            </a:pPr>
            <a:endParaRPr lang="en-US" b="1" dirty="0">
              <a:solidFill>
                <a:schemeClr val="bg1">
                  <a:lumMod val="75000"/>
                </a:schemeClr>
              </a:solidFill>
            </a:endParaRPr>
          </a:p>
        </p:txBody>
      </p:sp>
      <p:sp>
        <p:nvSpPr>
          <p:cNvPr id="11305" name="Text Box 11"/>
          <p:cNvSpPr txBox="1">
            <a:spLocks noChangeArrowheads="1"/>
          </p:cNvSpPr>
          <p:nvPr/>
        </p:nvSpPr>
        <p:spPr bwMode="auto">
          <a:xfrm>
            <a:off x="5724072" y="1081981"/>
            <a:ext cx="462643" cy="250032"/>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a:solidFill>
                  <a:schemeClr val="bg1">
                    <a:lumMod val="75000"/>
                  </a:schemeClr>
                </a:solidFill>
                <a:latin typeface="Arial" charset="0"/>
              </a:rPr>
              <a:t>CrIS</a:t>
            </a:r>
          </a:p>
        </p:txBody>
      </p:sp>
      <p:sp>
        <p:nvSpPr>
          <p:cNvPr id="11306" name="Text Box 12"/>
          <p:cNvSpPr txBox="1">
            <a:spLocks noChangeArrowheads="1"/>
          </p:cNvSpPr>
          <p:nvPr/>
        </p:nvSpPr>
        <p:spPr bwMode="auto">
          <a:xfrm>
            <a:off x="5965977" y="1285875"/>
            <a:ext cx="566964" cy="250032"/>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a:solidFill>
                  <a:schemeClr val="bg1">
                    <a:lumMod val="75000"/>
                  </a:schemeClr>
                </a:solidFill>
                <a:latin typeface="Arial" charset="0"/>
              </a:rPr>
              <a:t>ATMS</a:t>
            </a:r>
          </a:p>
        </p:txBody>
      </p:sp>
      <p:sp>
        <p:nvSpPr>
          <p:cNvPr id="11307" name="Text Box 13"/>
          <p:cNvSpPr txBox="1">
            <a:spLocks noChangeArrowheads="1"/>
          </p:cNvSpPr>
          <p:nvPr/>
        </p:nvSpPr>
        <p:spPr bwMode="auto">
          <a:xfrm>
            <a:off x="6991049" y="1736825"/>
            <a:ext cx="941917" cy="250032"/>
          </a:xfrm>
          <a:prstGeom prst="rect">
            <a:avLst/>
          </a:prstGeom>
          <a:noFill/>
          <a:ln w="9525">
            <a:noFill/>
            <a:miter lim="800000"/>
            <a:headEnd/>
            <a:tailEnd/>
          </a:ln>
        </p:spPr>
        <p:txBody>
          <a:bodyPr lIns="96646" tIns="48320" rIns="96646" bIns="48320">
            <a:spAutoFit/>
          </a:bodyPr>
          <a:lstStyle/>
          <a:p>
            <a:pPr defTabSz="4389225">
              <a:spcBef>
                <a:spcPct val="0"/>
              </a:spcBef>
              <a:defRPr/>
            </a:pPr>
            <a:r>
              <a:rPr lang="en-US" sz="1000" b="1" dirty="0">
                <a:solidFill>
                  <a:schemeClr val="bg1">
                    <a:lumMod val="75000"/>
                  </a:schemeClr>
                </a:solidFill>
                <a:latin typeface="Arial" charset="0"/>
              </a:rPr>
              <a:t>VIIRS</a:t>
            </a:r>
          </a:p>
        </p:txBody>
      </p:sp>
      <p:sp>
        <p:nvSpPr>
          <p:cNvPr id="11308" name="Text Box 14"/>
          <p:cNvSpPr txBox="1">
            <a:spLocks noChangeArrowheads="1"/>
          </p:cNvSpPr>
          <p:nvPr/>
        </p:nvSpPr>
        <p:spPr bwMode="auto">
          <a:xfrm>
            <a:off x="3890132" y="1998761"/>
            <a:ext cx="1868714" cy="251472"/>
          </a:xfrm>
          <a:prstGeom prst="rect">
            <a:avLst/>
          </a:prstGeom>
          <a:noFill/>
          <a:ln w="9525">
            <a:noFill/>
            <a:miter lim="800000"/>
            <a:headEnd/>
            <a:tailEnd/>
          </a:ln>
        </p:spPr>
        <p:txBody>
          <a:bodyPr lIns="96646" tIns="48320" rIns="96646" bIns="48320">
            <a:spAutoFit/>
          </a:bodyPr>
          <a:lstStyle/>
          <a:p>
            <a:pPr defTabSz="4389225">
              <a:spcBef>
                <a:spcPct val="0"/>
              </a:spcBef>
              <a:defRPr/>
            </a:pPr>
            <a:r>
              <a:rPr lang="en-US" sz="1000" b="1" dirty="0">
                <a:solidFill>
                  <a:schemeClr val="bg1">
                    <a:lumMod val="75000"/>
                  </a:schemeClr>
                </a:solidFill>
                <a:latin typeface="Arial" charset="0"/>
              </a:rPr>
              <a:t>Ka-Band to Safety Net</a:t>
            </a:r>
            <a:r>
              <a:rPr lang="en-US" sz="1000" b="1" baseline="40000" dirty="0">
                <a:solidFill>
                  <a:schemeClr val="bg1">
                    <a:lumMod val="75000"/>
                  </a:schemeClr>
                </a:solidFill>
                <a:latin typeface="Arial" charset="0"/>
              </a:rPr>
              <a:t>TM</a:t>
            </a:r>
          </a:p>
        </p:txBody>
      </p:sp>
      <p:sp>
        <p:nvSpPr>
          <p:cNvPr id="11309" name="Text Box 15"/>
          <p:cNvSpPr txBox="1">
            <a:spLocks noChangeArrowheads="1"/>
          </p:cNvSpPr>
          <p:nvPr/>
        </p:nvSpPr>
        <p:spPr bwMode="auto">
          <a:xfrm>
            <a:off x="7842251" y="1634132"/>
            <a:ext cx="1103691" cy="250032"/>
          </a:xfrm>
          <a:prstGeom prst="rect">
            <a:avLst/>
          </a:prstGeom>
          <a:noFill/>
          <a:ln w="9525">
            <a:noFill/>
            <a:miter lim="800000"/>
            <a:headEnd/>
            <a:tailEnd/>
          </a:ln>
        </p:spPr>
        <p:txBody>
          <a:bodyPr lIns="96646" tIns="48320" rIns="96646" bIns="48320">
            <a:spAutoFit/>
          </a:bodyPr>
          <a:lstStyle/>
          <a:p>
            <a:pPr defTabSz="4389225">
              <a:spcBef>
                <a:spcPct val="0"/>
              </a:spcBef>
              <a:defRPr/>
            </a:pPr>
            <a:r>
              <a:rPr lang="en-US" sz="1000" b="1" dirty="0">
                <a:solidFill>
                  <a:schemeClr val="bg1">
                    <a:lumMod val="75000"/>
                  </a:schemeClr>
                </a:solidFill>
                <a:latin typeface="Arial" charset="0"/>
              </a:rPr>
              <a:t>TSIS</a:t>
            </a:r>
          </a:p>
        </p:txBody>
      </p:sp>
      <p:sp>
        <p:nvSpPr>
          <p:cNvPr id="11310" name="Line 16"/>
          <p:cNvSpPr>
            <a:spLocks noChangeShapeType="1"/>
          </p:cNvSpPr>
          <p:nvPr/>
        </p:nvSpPr>
        <p:spPr bwMode="auto">
          <a:xfrm flipH="1" flipV="1">
            <a:off x="7740952" y="1555253"/>
            <a:ext cx="358018" cy="234357"/>
          </a:xfrm>
          <a:prstGeom prst="line">
            <a:avLst/>
          </a:prstGeom>
          <a:noFill/>
          <a:ln w="9525">
            <a:solidFill>
              <a:schemeClr val="bg1"/>
            </a:solidFill>
            <a:round/>
            <a:headEnd/>
            <a:tailEnd type="triangle" w="med" len="med"/>
          </a:ln>
        </p:spPr>
        <p:txBody>
          <a:bodyPr/>
          <a:lstStyle/>
          <a:p>
            <a:pPr>
              <a:defRPr/>
            </a:pPr>
            <a:endParaRPr lang="en-US" b="1" dirty="0">
              <a:solidFill>
                <a:schemeClr val="bg1">
                  <a:lumMod val="75000"/>
                </a:schemeClr>
              </a:solidFill>
            </a:endParaRPr>
          </a:p>
        </p:txBody>
      </p:sp>
      <p:sp>
        <p:nvSpPr>
          <p:cNvPr id="11311" name="Text Box 17"/>
          <p:cNvSpPr txBox="1">
            <a:spLocks noChangeArrowheads="1"/>
          </p:cNvSpPr>
          <p:nvPr/>
        </p:nvSpPr>
        <p:spPr bwMode="auto">
          <a:xfrm>
            <a:off x="4268108" y="2144614"/>
            <a:ext cx="1843012" cy="250032"/>
          </a:xfrm>
          <a:prstGeom prst="rect">
            <a:avLst/>
          </a:prstGeom>
          <a:noFill/>
          <a:ln w="9525">
            <a:noFill/>
            <a:miter lim="800000"/>
            <a:headEnd/>
            <a:tailEnd/>
          </a:ln>
        </p:spPr>
        <p:txBody>
          <a:bodyPr lIns="96646" tIns="48320" rIns="96646" bIns="48320">
            <a:spAutoFit/>
          </a:bodyPr>
          <a:lstStyle/>
          <a:p>
            <a:pPr algn="r" defTabSz="4389225">
              <a:spcBef>
                <a:spcPct val="0"/>
              </a:spcBef>
              <a:defRPr/>
            </a:pPr>
            <a:r>
              <a:rPr lang="en-US" sz="1000" b="1" dirty="0">
                <a:solidFill>
                  <a:schemeClr val="bg1">
                    <a:lumMod val="75000"/>
                  </a:schemeClr>
                </a:solidFill>
                <a:latin typeface="Arial" charset="0"/>
              </a:rPr>
              <a:t>S-Band Link</a:t>
            </a:r>
          </a:p>
        </p:txBody>
      </p:sp>
      <p:sp>
        <p:nvSpPr>
          <p:cNvPr id="11312" name="Text Box 18"/>
          <p:cNvSpPr txBox="1">
            <a:spLocks noChangeArrowheads="1"/>
          </p:cNvSpPr>
          <p:nvPr/>
        </p:nvSpPr>
        <p:spPr bwMode="auto">
          <a:xfrm>
            <a:off x="3679977" y="1257597"/>
            <a:ext cx="1418166" cy="404812"/>
          </a:xfrm>
          <a:prstGeom prst="rect">
            <a:avLst/>
          </a:prstGeom>
          <a:noFill/>
          <a:ln w="9525">
            <a:noFill/>
            <a:miter lim="800000"/>
            <a:headEnd/>
            <a:tailEnd/>
          </a:ln>
        </p:spPr>
        <p:txBody>
          <a:bodyPr lIns="96646" tIns="48320" rIns="96646" bIns="48320">
            <a:spAutoFit/>
          </a:bodyPr>
          <a:lstStyle/>
          <a:p>
            <a:pPr algn="r" defTabSz="4389225">
              <a:spcBef>
                <a:spcPct val="0"/>
              </a:spcBef>
              <a:defRPr/>
            </a:pPr>
            <a:r>
              <a:rPr lang="en-US" sz="1000" b="1" dirty="0">
                <a:solidFill>
                  <a:schemeClr val="bg1">
                    <a:lumMod val="75000"/>
                  </a:schemeClr>
                </a:solidFill>
                <a:latin typeface="Arial" charset="0"/>
              </a:rPr>
              <a:t>SARSAT &amp; A-DCS Tx Antennas</a:t>
            </a:r>
          </a:p>
        </p:txBody>
      </p:sp>
      <p:sp>
        <p:nvSpPr>
          <p:cNvPr id="11313" name="Line 19"/>
          <p:cNvSpPr>
            <a:spLocks noChangeShapeType="1"/>
          </p:cNvSpPr>
          <p:nvPr/>
        </p:nvSpPr>
        <p:spPr bwMode="auto">
          <a:xfrm>
            <a:off x="5087560" y="1431726"/>
            <a:ext cx="160262" cy="26789"/>
          </a:xfrm>
          <a:prstGeom prst="line">
            <a:avLst/>
          </a:prstGeom>
          <a:noFill/>
          <a:ln w="9525">
            <a:solidFill>
              <a:schemeClr val="bg1"/>
            </a:solidFill>
            <a:round/>
            <a:headEnd/>
            <a:tailEnd type="triangle" w="med" len="med"/>
          </a:ln>
        </p:spPr>
        <p:txBody>
          <a:bodyPr/>
          <a:lstStyle/>
          <a:p>
            <a:pPr>
              <a:defRPr/>
            </a:pPr>
            <a:endParaRPr lang="en-US" b="1" dirty="0">
              <a:solidFill>
                <a:schemeClr val="bg1">
                  <a:lumMod val="75000"/>
                </a:schemeClr>
              </a:solidFill>
            </a:endParaRPr>
          </a:p>
        </p:txBody>
      </p:sp>
      <p:sp>
        <p:nvSpPr>
          <p:cNvPr id="11314" name="Line 20"/>
          <p:cNvSpPr>
            <a:spLocks noChangeShapeType="1"/>
          </p:cNvSpPr>
          <p:nvPr/>
        </p:nvSpPr>
        <p:spPr bwMode="auto">
          <a:xfrm>
            <a:off x="5057323" y="1534418"/>
            <a:ext cx="296333" cy="41672"/>
          </a:xfrm>
          <a:prstGeom prst="line">
            <a:avLst/>
          </a:prstGeom>
          <a:noFill/>
          <a:ln w="9525">
            <a:solidFill>
              <a:schemeClr val="bg1"/>
            </a:solidFill>
            <a:round/>
            <a:headEnd/>
            <a:tailEnd type="triangle" w="med" len="med"/>
          </a:ln>
        </p:spPr>
        <p:txBody>
          <a:bodyPr/>
          <a:lstStyle/>
          <a:p>
            <a:pPr>
              <a:defRPr/>
            </a:pPr>
            <a:endParaRPr lang="en-US" b="1" dirty="0">
              <a:solidFill>
                <a:schemeClr val="bg1">
                  <a:lumMod val="75000"/>
                </a:schemeClr>
              </a:solidFill>
            </a:endParaRPr>
          </a:p>
        </p:txBody>
      </p:sp>
      <p:sp>
        <p:nvSpPr>
          <p:cNvPr id="11315" name="Line 21"/>
          <p:cNvSpPr>
            <a:spLocks noChangeShapeType="1"/>
          </p:cNvSpPr>
          <p:nvPr/>
        </p:nvSpPr>
        <p:spPr bwMode="auto">
          <a:xfrm flipV="1">
            <a:off x="5560786" y="1900535"/>
            <a:ext cx="111881" cy="107156"/>
          </a:xfrm>
          <a:prstGeom prst="line">
            <a:avLst/>
          </a:prstGeom>
          <a:noFill/>
          <a:ln w="9525">
            <a:solidFill>
              <a:schemeClr val="bg1"/>
            </a:solidFill>
            <a:round/>
            <a:headEnd/>
            <a:tailEnd type="triangle" w="med" len="med"/>
          </a:ln>
        </p:spPr>
        <p:txBody>
          <a:bodyPr/>
          <a:lstStyle/>
          <a:p>
            <a:pPr>
              <a:defRPr/>
            </a:pPr>
            <a:endParaRPr lang="en-US" b="1" dirty="0">
              <a:solidFill>
                <a:schemeClr val="bg1">
                  <a:lumMod val="75000"/>
                </a:schemeClr>
              </a:solidFill>
            </a:endParaRPr>
          </a:p>
        </p:txBody>
      </p:sp>
      <p:sp>
        <p:nvSpPr>
          <p:cNvPr id="11316" name="Text Box 22"/>
          <p:cNvSpPr txBox="1">
            <a:spLocks noChangeArrowheads="1"/>
          </p:cNvSpPr>
          <p:nvPr/>
        </p:nvSpPr>
        <p:spPr bwMode="auto">
          <a:xfrm>
            <a:off x="5167691" y="2302371"/>
            <a:ext cx="1336524" cy="409277"/>
          </a:xfrm>
          <a:prstGeom prst="rect">
            <a:avLst/>
          </a:prstGeom>
          <a:noFill/>
          <a:ln w="9525">
            <a:noFill/>
            <a:miter lim="800000"/>
            <a:headEnd/>
            <a:tailEnd/>
          </a:ln>
        </p:spPr>
        <p:txBody>
          <a:bodyPr lIns="96646" tIns="48320" rIns="96646" bIns="48320">
            <a:spAutoFit/>
          </a:bodyPr>
          <a:lstStyle/>
          <a:p>
            <a:pPr algn="r" defTabSz="4389225">
              <a:spcBef>
                <a:spcPct val="0"/>
              </a:spcBef>
              <a:defRPr/>
            </a:pPr>
            <a:r>
              <a:rPr lang="en-US" sz="1000" b="1" dirty="0">
                <a:solidFill>
                  <a:schemeClr val="bg1">
                    <a:lumMod val="75000"/>
                  </a:schemeClr>
                </a:solidFill>
                <a:latin typeface="Arial" charset="0"/>
              </a:rPr>
              <a:t>SARSAT &amp; A-DCS Rx Antenna</a:t>
            </a:r>
          </a:p>
        </p:txBody>
      </p:sp>
      <p:sp>
        <p:nvSpPr>
          <p:cNvPr id="11317" name="Text Box 23"/>
          <p:cNvSpPr txBox="1">
            <a:spLocks noChangeArrowheads="1"/>
          </p:cNvSpPr>
          <p:nvPr/>
        </p:nvSpPr>
        <p:spPr bwMode="auto">
          <a:xfrm>
            <a:off x="4129617" y="1598413"/>
            <a:ext cx="1235529" cy="251472"/>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a:solidFill>
                  <a:schemeClr val="bg1">
                    <a:lumMod val="75000"/>
                  </a:schemeClr>
                </a:solidFill>
                <a:latin typeface="Arial" charset="0"/>
              </a:rPr>
              <a:t>L-Band LRD Link</a:t>
            </a:r>
          </a:p>
        </p:txBody>
      </p:sp>
      <p:sp>
        <p:nvSpPr>
          <p:cNvPr id="11318" name="Line 24"/>
          <p:cNvSpPr>
            <a:spLocks noChangeShapeType="1"/>
          </p:cNvSpPr>
          <p:nvPr/>
        </p:nvSpPr>
        <p:spPr bwMode="auto">
          <a:xfrm flipV="1">
            <a:off x="5314347" y="1607343"/>
            <a:ext cx="123976" cy="111621"/>
          </a:xfrm>
          <a:prstGeom prst="line">
            <a:avLst/>
          </a:prstGeom>
          <a:noFill/>
          <a:ln w="9525">
            <a:solidFill>
              <a:schemeClr val="bg1"/>
            </a:solidFill>
            <a:round/>
            <a:headEnd/>
            <a:tailEnd type="triangle" w="med" len="med"/>
          </a:ln>
        </p:spPr>
        <p:txBody>
          <a:bodyPr/>
          <a:lstStyle/>
          <a:p>
            <a:pPr>
              <a:defRPr/>
            </a:pPr>
            <a:endParaRPr lang="en-US" b="1" dirty="0">
              <a:solidFill>
                <a:schemeClr val="bg1">
                  <a:lumMod val="75000"/>
                </a:schemeClr>
              </a:solidFill>
            </a:endParaRPr>
          </a:p>
        </p:txBody>
      </p:sp>
      <p:sp>
        <p:nvSpPr>
          <p:cNvPr id="11319" name="Text Box 25"/>
          <p:cNvSpPr txBox="1">
            <a:spLocks noChangeArrowheads="1"/>
          </p:cNvSpPr>
          <p:nvPr/>
        </p:nvSpPr>
        <p:spPr bwMode="auto">
          <a:xfrm>
            <a:off x="4135828" y="1794867"/>
            <a:ext cx="1256369" cy="251472"/>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a:solidFill>
                  <a:schemeClr val="bg1">
                    <a:lumMod val="75000"/>
                  </a:schemeClr>
                </a:solidFill>
                <a:latin typeface="Arial" charset="0"/>
              </a:rPr>
              <a:t>X-Band HRD Link</a:t>
            </a:r>
          </a:p>
        </p:txBody>
      </p:sp>
      <p:sp>
        <p:nvSpPr>
          <p:cNvPr id="11320" name="Line 26"/>
          <p:cNvSpPr>
            <a:spLocks noChangeShapeType="1"/>
          </p:cNvSpPr>
          <p:nvPr/>
        </p:nvSpPr>
        <p:spPr bwMode="auto">
          <a:xfrm flipV="1">
            <a:off x="5341561" y="1714500"/>
            <a:ext cx="190500" cy="147340"/>
          </a:xfrm>
          <a:prstGeom prst="line">
            <a:avLst/>
          </a:prstGeom>
          <a:noFill/>
          <a:ln w="9525">
            <a:solidFill>
              <a:schemeClr val="bg1"/>
            </a:solidFill>
            <a:round/>
            <a:headEnd/>
            <a:tailEnd type="triangle" w="med" len="med"/>
          </a:ln>
        </p:spPr>
        <p:txBody>
          <a:bodyPr/>
          <a:lstStyle/>
          <a:p>
            <a:pPr>
              <a:defRPr/>
            </a:pPr>
            <a:endParaRPr lang="en-US" b="1" dirty="0">
              <a:solidFill>
                <a:schemeClr val="bg1">
                  <a:lumMod val="75000"/>
                </a:schemeClr>
              </a:solidFill>
            </a:endParaRPr>
          </a:p>
        </p:txBody>
      </p:sp>
      <p:sp>
        <p:nvSpPr>
          <p:cNvPr id="11321" name="Line 27"/>
          <p:cNvSpPr>
            <a:spLocks noChangeShapeType="1"/>
          </p:cNvSpPr>
          <p:nvPr/>
        </p:nvSpPr>
        <p:spPr bwMode="auto">
          <a:xfrm>
            <a:off x="7783287" y="2088059"/>
            <a:ext cx="288775" cy="197941"/>
          </a:xfrm>
          <a:prstGeom prst="line">
            <a:avLst/>
          </a:prstGeom>
          <a:noFill/>
          <a:ln w="57150">
            <a:solidFill>
              <a:srgbClr val="CCECFF"/>
            </a:solidFill>
            <a:round/>
            <a:headEnd/>
            <a:tailEnd type="triangle" w="med" len="med"/>
          </a:ln>
        </p:spPr>
        <p:txBody>
          <a:bodyPr/>
          <a:lstStyle/>
          <a:p>
            <a:pPr>
              <a:defRPr/>
            </a:pPr>
            <a:endParaRPr lang="en-US" b="1" dirty="0">
              <a:solidFill>
                <a:schemeClr val="bg1">
                  <a:lumMod val="75000"/>
                </a:schemeClr>
              </a:solidFill>
            </a:endParaRPr>
          </a:p>
        </p:txBody>
      </p:sp>
      <p:sp>
        <p:nvSpPr>
          <p:cNvPr id="11322" name="Text Box 28"/>
          <p:cNvSpPr txBox="1">
            <a:spLocks noChangeArrowheads="1"/>
          </p:cNvSpPr>
          <p:nvPr/>
        </p:nvSpPr>
        <p:spPr bwMode="auto">
          <a:xfrm>
            <a:off x="7777239" y="2315765"/>
            <a:ext cx="1135441" cy="327297"/>
          </a:xfrm>
          <a:prstGeom prst="rect">
            <a:avLst/>
          </a:prstGeom>
          <a:noFill/>
          <a:ln w="9525">
            <a:noFill/>
            <a:miter lim="800000"/>
            <a:headEnd/>
            <a:tailEnd/>
          </a:ln>
        </p:spPr>
        <p:txBody>
          <a:bodyPr lIns="9666" tIns="9666" rIns="9666" bIns="9666">
            <a:spAutoFit/>
          </a:bodyPr>
          <a:lstStyle/>
          <a:p>
            <a:pPr defTabSz="914485">
              <a:spcBef>
                <a:spcPct val="0"/>
              </a:spcBef>
              <a:defRPr/>
            </a:pPr>
            <a:r>
              <a:rPr lang="en-US" sz="1000" b="1" dirty="0">
                <a:solidFill>
                  <a:srgbClr val="00B0F0"/>
                </a:solidFill>
                <a:latin typeface="Arial" charset="0"/>
              </a:rPr>
              <a:t>Velocity Direction </a:t>
            </a:r>
            <a:br>
              <a:rPr lang="en-US" sz="1000" b="1" dirty="0">
                <a:solidFill>
                  <a:srgbClr val="00B0F0"/>
                </a:solidFill>
                <a:latin typeface="Arial" charset="0"/>
              </a:rPr>
            </a:br>
            <a:r>
              <a:rPr lang="en-US" sz="1000" b="1" dirty="0">
                <a:solidFill>
                  <a:srgbClr val="00B0F0"/>
                </a:solidFill>
                <a:latin typeface="Arial" charset="0"/>
              </a:rPr>
              <a:t>(+X</a:t>
            </a:r>
            <a:r>
              <a:rPr lang="en-US" sz="1000" b="1" baseline="-25000" dirty="0">
                <a:solidFill>
                  <a:srgbClr val="00B0F0"/>
                </a:solidFill>
                <a:latin typeface="Arial" charset="0"/>
              </a:rPr>
              <a:t>S/C </a:t>
            </a:r>
            <a:r>
              <a:rPr lang="en-US" sz="1000" b="1" dirty="0">
                <a:solidFill>
                  <a:srgbClr val="00B0F0"/>
                </a:solidFill>
                <a:latin typeface="Arial" charset="0"/>
              </a:rPr>
              <a:t>axis)</a:t>
            </a:r>
          </a:p>
        </p:txBody>
      </p:sp>
      <p:sp>
        <p:nvSpPr>
          <p:cNvPr id="11323" name="Text Box 29"/>
          <p:cNvSpPr txBox="1">
            <a:spLocks noChangeArrowheads="1"/>
          </p:cNvSpPr>
          <p:nvPr/>
        </p:nvSpPr>
        <p:spPr bwMode="auto">
          <a:xfrm>
            <a:off x="4506990" y="1102816"/>
            <a:ext cx="651631" cy="250032"/>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a:solidFill>
                  <a:schemeClr val="bg1">
                    <a:lumMod val="75000"/>
                  </a:schemeClr>
                </a:solidFill>
                <a:latin typeface="Arial" charset="0"/>
              </a:rPr>
              <a:t>CERES</a:t>
            </a:r>
          </a:p>
        </p:txBody>
      </p:sp>
      <p:sp>
        <p:nvSpPr>
          <p:cNvPr id="11324" name="Line 30"/>
          <p:cNvSpPr>
            <a:spLocks noChangeShapeType="1"/>
          </p:cNvSpPr>
          <p:nvPr/>
        </p:nvSpPr>
        <p:spPr bwMode="auto">
          <a:xfrm>
            <a:off x="5069418" y="1266527"/>
            <a:ext cx="157238" cy="62508"/>
          </a:xfrm>
          <a:prstGeom prst="line">
            <a:avLst/>
          </a:prstGeom>
          <a:noFill/>
          <a:ln w="9525">
            <a:solidFill>
              <a:schemeClr val="bg1"/>
            </a:solidFill>
            <a:round/>
            <a:headEnd/>
            <a:tailEnd type="triangle" w="med" len="med"/>
          </a:ln>
        </p:spPr>
        <p:txBody>
          <a:bodyPr/>
          <a:lstStyle/>
          <a:p>
            <a:pPr>
              <a:defRPr/>
            </a:pPr>
            <a:endParaRPr lang="en-US" b="1" dirty="0">
              <a:solidFill>
                <a:schemeClr val="bg1">
                  <a:lumMod val="75000"/>
                </a:schemeClr>
              </a:solidFill>
            </a:endParaRPr>
          </a:p>
        </p:txBody>
      </p:sp>
      <p:sp>
        <p:nvSpPr>
          <p:cNvPr id="11270" name="Rectangle 31"/>
          <p:cNvSpPr>
            <a:spLocks noGrp="1" noChangeArrowheads="1"/>
          </p:cNvSpPr>
          <p:nvPr>
            <p:ph type="title"/>
          </p:nvPr>
        </p:nvSpPr>
        <p:spPr>
          <a:xfrm>
            <a:off x="130630" y="38696"/>
            <a:ext cx="6888238" cy="474762"/>
          </a:xfrm>
        </p:spPr>
        <p:txBody>
          <a:bodyPr/>
          <a:lstStyle/>
          <a:p>
            <a:pPr eaLnBrk="1" hangingPunct="1"/>
            <a:r>
              <a:rPr lang="en-US" sz="3600" b="1" dirty="0" smtClean="0">
                <a:solidFill>
                  <a:srgbClr val="FFFF00"/>
                </a:solidFill>
                <a:latin typeface="Times New Roman" pitchFamily="18" charset="0"/>
                <a:cs typeface="Times New Roman" pitchFamily="18" charset="0"/>
              </a:rPr>
              <a:t>Satellite Architecture</a:t>
            </a:r>
          </a:p>
        </p:txBody>
      </p:sp>
      <p:pic>
        <p:nvPicPr>
          <p:cNvPr id="11272" name="Picture 6" descr="c2stills_v001LR"/>
          <p:cNvPicPr>
            <a:picLocks noChangeAspect="1" noChangeArrowheads="1"/>
          </p:cNvPicPr>
          <p:nvPr/>
        </p:nvPicPr>
        <p:blipFill>
          <a:blip r:embed="rId6" cstate="print"/>
          <a:srcRect/>
          <a:stretch>
            <a:fillRect/>
          </a:stretch>
        </p:blipFill>
        <p:spPr bwMode="auto">
          <a:xfrm>
            <a:off x="5332384" y="3171528"/>
            <a:ext cx="3141847" cy="3686472"/>
          </a:xfrm>
          <a:prstGeom prst="rect">
            <a:avLst/>
          </a:prstGeom>
          <a:noFill/>
          <a:ln w="9525">
            <a:noFill/>
            <a:miter lim="800000"/>
            <a:headEnd/>
            <a:tailEnd/>
          </a:ln>
        </p:spPr>
      </p:pic>
      <p:sp>
        <p:nvSpPr>
          <p:cNvPr id="36" name="Text Box 7"/>
          <p:cNvSpPr txBox="1">
            <a:spLocks noChangeArrowheads="1"/>
          </p:cNvSpPr>
          <p:nvPr/>
        </p:nvSpPr>
        <p:spPr bwMode="auto">
          <a:xfrm flipH="1">
            <a:off x="3814354" y="4170307"/>
            <a:ext cx="2717076" cy="466916"/>
          </a:xfrm>
          <a:prstGeom prst="rect">
            <a:avLst/>
          </a:prstGeom>
          <a:noFill/>
          <a:ln w="12700">
            <a:noFill/>
            <a:miter lim="800000"/>
            <a:headEnd type="none" w="sm" len="sm"/>
            <a:tailEnd type="none" w="sm" len="sm"/>
          </a:ln>
          <a:effectLst>
            <a:outerShdw dist="35921" dir="2700000" algn="ctr" rotWithShape="0">
              <a:schemeClr val="tx1"/>
            </a:outerShdw>
          </a:effectLst>
        </p:spPr>
        <p:txBody>
          <a:bodyPr wrap="square" lIns="96646" tIns="48320" rIns="96646" bIns="48320">
            <a:spAutoFit/>
          </a:bodyPr>
          <a:lstStyle/>
          <a:p>
            <a:pPr defTabSz="914485">
              <a:spcBef>
                <a:spcPct val="0"/>
              </a:spcBef>
              <a:defRPr/>
            </a:pPr>
            <a:r>
              <a:rPr lang="en-US" sz="2400" b="1" dirty="0">
                <a:solidFill>
                  <a:srgbClr val="FFFF00"/>
                </a:solidFill>
                <a:latin typeface="Times New Roman" pitchFamily="18" charset="0"/>
                <a:cs typeface="Times New Roman" pitchFamily="18" charset="0"/>
              </a:rPr>
              <a:t>C2 </a:t>
            </a:r>
            <a:r>
              <a:rPr lang="en-US" sz="2400" b="1" dirty="0" smtClean="0">
                <a:solidFill>
                  <a:srgbClr val="FFFF00"/>
                </a:solidFill>
                <a:latin typeface="Times New Roman" pitchFamily="18" charset="0"/>
                <a:cs typeface="Times New Roman" pitchFamily="18" charset="0"/>
              </a:rPr>
              <a:t>1730 </a:t>
            </a:r>
            <a:r>
              <a:rPr lang="en-US" sz="2400" b="1" dirty="0">
                <a:solidFill>
                  <a:srgbClr val="FFFF00"/>
                </a:solidFill>
                <a:latin typeface="Times New Roman" pitchFamily="18" charset="0"/>
                <a:cs typeface="Times New Roman" pitchFamily="18" charset="0"/>
              </a:rPr>
              <a:t>Satellite</a:t>
            </a:r>
          </a:p>
        </p:txBody>
      </p:sp>
      <p:sp>
        <p:nvSpPr>
          <p:cNvPr id="8204" name="Text Box 8"/>
          <p:cNvSpPr txBox="1">
            <a:spLocks noChangeArrowheads="1"/>
          </p:cNvSpPr>
          <p:nvPr/>
        </p:nvSpPr>
        <p:spPr bwMode="auto">
          <a:xfrm rot="19836901">
            <a:off x="6322787" y="5057180"/>
            <a:ext cx="461132" cy="250031"/>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dirty="0">
                <a:solidFill>
                  <a:schemeClr val="bg1">
                    <a:lumMod val="75000"/>
                  </a:schemeClr>
                </a:solidFill>
                <a:effectLst>
                  <a:outerShdw blurRad="38100" dist="38100" dir="2700000" algn="tl">
                    <a:srgbClr val="000000">
                      <a:alpha val="43137"/>
                    </a:srgbClr>
                  </a:outerShdw>
                </a:effectLst>
                <a:latin typeface="Arial" charset="0"/>
              </a:rPr>
              <a:t>CrIS</a:t>
            </a:r>
          </a:p>
        </p:txBody>
      </p:sp>
      <p:sp>
        <p:nvSpPr>
          <p:cNvPr id="8205" name="Text Box 9"/>
          <p:cNvSpPr txBox="1">
            <a:spLocks noChangeArrowheads="1"/>
          </p:cNvSpPr>
          <p:nvPr/>
        </p:nvSpPr>
        <p:spPr bwMode="auto">
          <a:xfrm rot="19834782">
            <a:off x="6632728" y="4909841"/>
            <a:ext cx="568476" cy="251519"/>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dirty="0">
                <a:solidFill>
                  <a:schemeClr val="bg1">
                    <a:lumMod val="75000"/>
                  </a:schemeClr>
                </a:solidFill>
                <a:effectLst>
                  <a:outerShdw blurRad="38100" dist="38100" dir="2700000" algn="tl">
                    <a:srgbClr val="000000">
                      <a:alpha val="43137"/>
                    </a:srgbClr>
                  </a:outerShdw>
                </a:effectLst>
                <a:latin typeface="Arial" charset="0"/>
              </a:rPr>
              <a:t>ATMS</a:t>
            </a:r>
          </a:p>
        </p:txBody>
      </p:sp>
      <p:sp>
        <p:nvSpPr>
          <p:cNvPr id="11276" name="Text Box 10"/>
          <p:cNvSpPr txBox="1">
            <a:spLocks noChangeArrowheads="1"/>
          </p:cNvSpPr>
          <p:nvPr/>
        </p:nvSpPr>
        <p:spPr bwMode="auto">
          <a:xfrm rot="19836901">
            <a:off x="6978848" y="4691832"/>
            <a:ext cx="195244" cy="251472"/>
          </a:xfrm>
          <a:prstGeom prst="rect">
            <a:avLst/>
          </a:prstGeom>
          <a:noFill/>
          <a:ln w="9525">
            <a:noFill/>
            <a:miter lim="800000"/>
            <a:headEnd/>
            <a:tailEnd/>
          </a:ln>
        </p:spPr>
        <p:txBody>
          <a:bodyPr wrap="none" lIns="96646" tIns="48320" rIns="96646" bIns="48320">
            <a:spAutoFit/>
          </a:bodyPr>
          <a:lstStyle/>
          <a:p>
            <a:pPr defTabSz="4389225">
              <a:spcBef>
                <a:spcPct val="0"/>
              </a:spcBef>
              <a:defRPr/>
            </a:pPr>
            <a:endParaRPr lang="en-US" sz="1000" dirty="0">
              <a:solidFill>
                <a:schemeClr val="bg1">
                  <a:lumMod val="75000"/>
                </a:schemeClr>
              </a:solidFill>
              <a:latin typeface="Arial" charset="0"/>
            </a:endParaRPr>
          </a:p>
        </p:txBody>
      </p:sp>
      <p:sp>
        <p:nvSpPr>
          <p:cNvPr id="8207" name="Text Box 11"/>
          <p:cNvSpPr txBox="1">
            <a:spLocks noChangeArrowheads="1"/>
          </p:cNvSpPr>
          <p:nvPr/>
        </p:nvSpPr>
        <p:spPr bwMode="auto">
          <a:xfrm>
            <a:off x="7654775" y="4640461"/>
            <a:ext cx="536725" cy="2500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96646" tIns="48320" rIns="96646" bIns="48320">
            <a:spAutoFit/>
          </a:bodyPr>
          <a:lstStyle/>
          <a:p>
            <a:pPr defTabSz="4389225">
              <a:spcBef>
                <a:spcPct val="0"/>
              </a:spcBef>
              <a:defRPr/>
            </a:pPr>
            <a:r>
              <a:rPr lang="en-US" sz="1000" dirty="0">
                <a:solidFill>
                  <a:schemeClr val="bg1">
                    <a:lumMod val="75000"/>
                  </a:schemeClr>
                </a:solidFill>
                <a:effectLst>
                  <a:outerShdw blurRad="38100" dist="38100" dir="2700000" algn="tl">
                    <a:srgbClr val="000000">
                      <a:alpha val="43137"/>
                    </a:srgbClr>
                  </a:outerShdw>
                </a:effectLst>
                <a:latin typeface="Arial" charset="0"/>
              </a:rPr>
              <a:t>VIIRS</a:t>
            </a:r>
          </a:p>
        </p:txBody>
      </p:sp>
      <p:sp>
        <p:nvSpPr>
          <p:cNvPr id="11278" name="Text Box 12"/>
          <p:cNvSpPr txBox="1">
            <a:spLocks noChangeArrowheads="1"/>
          </p:cNvSpPr>
          <p:nvPr/>
        </p:nvSpPr>
        <p:spPr bwMode="auto">
          <a:xfrm>
            <a:off x="7558013" y="3275708"/>
            <a:ext cx="423334" cy="250031"/>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dirty="0">
                <a:solidFill>
                  <a:schemeClr val="bg1">
                    <a:lumMod val="75000"/>
                  </a:schemeClr>
                </a:solidFill>
                <a:latin typeface="Arial" charset="0"/>
              </a:rPr>
              <a:t>MIS</a:t>
            </a:r>
          </a:p>
        </p:txBody>
      </p:sp>
      <p:sp>
        <p:nvSpPr>
          <p:cNvPr id="11279" name="Text Box 13"/>
          <p:cNvSpPr txBox="1">
            <a:spLocks noChangeArrowheads="1"/>
          </p:cNvSpPr>
          <p:nvPr/>
        </p:nvSpPr>
        <p:spPr bwMode="auto">
          <a:xfrm>
            <a:off x="7663741" y="5191125"/>
            <a:ext cx="195244" cy="251472"/>
          </a:xfrm>
          <a:prstGeom prst="rect">
            <a:avLst/>
          </a:prstGeom>
          <a:noFill/>
          <a:ln w="9525">
            <a:noFill/>
            <a:miter lim="800000"/>
            <a:headEnd/>
            <a:tailEnd/>
          </a:ln>
        </p:spPr>
        <p:txBody>
          <a:bodyPr wrap="none" lIns="96646" tIns="48320" rIns="96646" bIns="48320">
            <a:spAutoFit/>
          </a:bodyPr>
          <a:lstStyle/>
          <a:p>
            <a:pPr defTabSz="4389225">
              <a:spcBef>
                <a:spcPct val="0"/>
              </a:spcBef>
              <a:defRPr/>
            </a:pPr>
            <a:endParaRPr lang="en-US" sz="1000" dirty="0">
              <a:solidFill>
                <a:schemeClr val="bg1">
                  <a:lumMod val="75000"/>
                </a:schemeClr>
              </a:solidFill>
              <a:latin typeface="Arial" charset="0"/>
            </a:endParaRPr>
          </a:p>
        </p:txBody>
      </p:sp>
      <p:sp>
        <p:nvSpPr>
          <p:cNvPr id="11280" name="Text Box 14"/>
          <p:cNvSpPr txBox="1">
            <a:spLocks noChangeArrowheads="1"/>
          </p:cNvSpPr>
          <p:nvPr/>
        </p:nvSpPr>
        <p:spPr bwMode="auto">
          <a:xfrm>
            <a:off x="8152190" y="5075039"/>
            <a:ext cx="485322" cy="250031"/>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a:solidFill>
                  <a:schemeClr val="bg1">
                    <a:lumMod val="75000"/>
                  </a:schemeClr>
                </a:solidFill>
                <a:latin typeface="Arial" charset="0"/>
              </a:rPr>
              <a:t>TSIS</a:t>
            </a:r>
          </a:p>
        </p:txBody>
      </p:sp>
      <p:sp>
        <p:nvSpPr>
          <p:cNvPr id="11281" name="Line 15"/>
          <p:cNvSpPr>
            <a:spLocks noChangeShapeType="1"/>
          </p:cNvSpPr>
          <p:nvPr/>
        </p:nvSpPr>
        <p:spPr bwMode="auto">
          <a:xfrm flipH="1" flipV="1">
            <a:off x="8186965" y="4933653"/>
            <a:ext cx="61988" cy="81855"/>
          </a:xfrm>
          <a:prstGeom prst="line">
            <a:avLst/>
          </a:prstGeom>
          <a:noFill/>
          <a:ln w="9525">
            <a:solidFill>
              <a:schemeClr val="bg1"/>
            </a:solidFill>
            <a:round/>
            <a:headEnd/>
            <a:tailEnd type="triangle" w="med" len="med"/>
          </a:ln>
        </p:spPr>
        <p:txBody>
          <a:bodyPr/>
          <a:lstStyle/>
          <a:p>
            <a:pPr>
              <a:defRPr/>
            </a:pPr>
            <a:endParaRPr lang="en-US" dirty="0">
              <a:solidFill>
                <a:schemeClr val="bg1">
                  <a:lumMod val="75000"/>
                </a:schemeClr>
              </a:solidFill>
            </a:endParaRPr>
          </a:p>
        </p:txBody>
      </p:sp>
      <p:sp>
        <p:nvSpPr>
          <p:cNvPr id="11282" name="Text Box 17"/>
          <p:cNvSpPr txBox="1">
            <a:spLocks noChangeArrowheads="1"/>
          </p:cNvSpPr>
          <p:nvPr/>
        </p:nvSpPr>
        <p:spPr bwMode="auto">
          <a:xfrm>
            <a:off x="5069417" y="5991821"/>
            <a:ext cx="1386417" cy="404812"/>
          </a:xfrm>
          <a:prstGeom prst="rect">
            <a:avLst/>
          </a:prstGeom>
          <a:noFill/>
          <a:ln w="9525">
            <a:noFill/>
            <a:miter lim="800000"/>
            <a:headEnd/>
            <a:tailEnd/>
          </a:ln>
        </p:spPr>
        <p:txBody>
          <a:bodyPr lIns="96646" tIns="48320" rIns="96646" bIns="48320">
            <a:spAutoFit/>
          </a:bodyPr>
          <a:lstStyle/>
          <a:p>
            <a:pPr algn="r" defTabSz="4389225">
              <a:spcBef>
                <a:spcPct val="0"/>
              </a:spcBef>
              <a:defRPr/>
            </a:pPr>
            <a:r>
              <a:rPr lang="en-US" sz="1000" b="1" dirty="0">
                <a:solidFill>
                  <a:schemeClr val="bg1">
                    <a:lumMod val="75000"/>
                  </a:schemeClr>
                </a:solidFill>
                <a:latin typeface="Arial" charset="0"/>
              </a:rPr>
              <a:t>SARSAT &amp; A-DCS Tx Antennas</a:t>
            </a:r>
          </a:p>
        </p:txBody>
      </p:sp>
      <p:sp>
        <p:nvSpPr>
          <p:cNvPr id="11283" name="Line 18"/>
          <p:cNvSpPr>
            <a:spLocks noChangeShapeType="1"/>
          </p:cNvSpPr>
          <p:nvPr/>
        </p:nvSpPr>
        <p:spPr bwMode="auto">
          <a:xfrm flipV="1">
            <a:off x="6236608" y="5874247"/>
            <a:ext cx="146654" cy="150316"/>
          </a:xfrm>
          <a:prstGeom prst="line">
            <a:avLst/>
          </a:prstGeom>
          <a:noFill/>
          <a:ln w="9525">
            <a:solidFill>
              <a:schemeClr val="bg1"/>
            </a:solidFill>
            <a:round/>
            <a:headEnd/>
            <a:tailEnd type="triangle" w="med" len="med"/>
          </a:ln>
        </p:spPr>
        <p:txBody>
          <a:bodyPr/>
          <a:lstStyle/>
          <a:p>
            <a:pPr>
              <a:defRPr/>
            </a:pPr>
            <a:endParaRPr lang="en-US" dirty="0">
              <a:solidFill>
                <a:schemeClr val="bg1">
                  <a:lumMod val="75000"/>
                </a:schemeClr>
              </a:solidFill>
            </a:endParaRPr>
          </a:p>
        </p:txBody>
      </p:sp>
      <p:sp>
        <p:nvSpPr>
          <p:cNvPr id="11284" name="Line 19"/>
          <p:cNvSpPr>
            <a:spLocks noChangeShapeType="1"/>
          </p:cNvSpPr>
          <p:nvPr/>
        </p:nvSpPr>
        <p:spPr bwMode="auto">
          <a:xfrm flipV="1">
            <a:off x="6386287" y="5899546"/>
            <a:ext cx="143631" cy="144363"/>
          </a:xfrm>
          <a:prstGeom prst="line">
            <a:avLst/>
          </a:prstGeom>
          <a:noFill/>
          <a:ln w="9525">
            <a:solidFill>
              <a:schemeClr val="bg1"/>
            </a:solidFill>
            <a:round/>
            <a:headEnd/>
            <a:tailEnd type="triangle" w="med" len="med"/>
          </a:ln>
        </p:spPr>
        <p:txBody>
          <a:bodyPr/>
          <a:lstStyle/>
          <a:p>
            <a:pPr>
              <a:defRPr/>
            </a:pPr>
            <a:endParaRPr lang="en-US" dirty="0">
              <a:solidFill>
                <a:schemeClr val="bg1">
                  <a:lumMod val="75000"/>
                </a:schemeClr>
              </a:solidFill>
            </a:endParaRPr>
          </a:p>
        </p:txBody>
      </p:sp>
      <p:sp>
        <p:nvSpPr>
          <p:cNvPr id="11285" name="Text Box 20"/>
          <p:cNvSpPr txBox="1">
            <a:spLocks noChangeArrowheads="1"/>
          </p:cNvSpPr>
          <p:nvPr/>
        </p:nvSpPr>
        <p:spPr bwMode="auto">
          <a:xfrm>
            <a:off x="6439204" y="6290965"/>
            <a:ext cx="984250" cy="404812"/>
          </a:xfrm>
          <a:prstGeom prst="rect">
            <a:avLst/>
          </a:prstGeom>
          <a:noFill/>
          <a:ln w="9525">
            <a:noFill/>
            <a:miter lim="800000"/>
            <a:headEnd/>
            <a:tailEnd/>
          </a:ln>
        </p:spPr>
        <p:txBody>
          <a:bodyPr lIns="96646" tIns="48320" rIns="96646" bIns="48320">
            <a:spAutoFit/>
          </a:bodyPr>
          <a:lstStyle/>
          <a:p>
            <a:pPr defTabSz="4389225">
              <a:spcBef>
                <a:spcPct val="0"/>
              </a:spcBef>
              <a:defRPr/>
            </a:pPr>
            <a:r>
              <a:rPr lang="en-US" sz="1000" b="1" dirty="0">
                <a:solidFill>
                  <a:schemeClr val="bg1">
                    <a:lumMod val="75000"/>
                  </a:schemeClr>
                </a:solidFill>
                <a:latin typeface="Arial" charset="0"/>
              </a:rPr>
              <a:t>Ka-Band to Safety Net</a:t>
            </a:r>
            <a:r>
              <a:rPr lang="en-US" sz="1000" b="1" baseline="40000" dirty="0">
                <a:solidFill>
                  <a:schemeClr val="bg1">
                    <a:lumMod val="75000"/>
                  </a:schemeClr>
                </a:solidFill>
                <a:latin typeface="Arial" charset="0"/>
              </a:rPr>
              <a:t>TM</a:t>
            </a:r>
          </a:p>
        </p:txBody>
      </p:sp>
      <p:sp>
        <p:nvSpPr>
          <p:cNvPr id="11286" name="Line 21"/>
          <p:cNvSpPr>
            <a:spLocks noChangeShapeType="1"/>
          </p:cNvSpPr>
          <p:nvPr/>
        </p:nvSpPr>
        <p:spPr bwMode="auto">
          <a:xfrm flipH="1" flipV="1">
            <a:off x="6871608" y="5920383"/>
            <a:ext cx="78619" cy="383977"/>
          </a:xfrm>
          <a:prstGeom prst="line">
            <a:avLst/>
          </a:prstGeom>
          <a:noFill/>
          <a:ln w="9525">
            <a:solidFill>
              <a:schemeClr val="bg1"/>
            </a:solidFill>
            <a:round/>
            <a:headEnd/>
            <a:tailEnd type="triangle" w="med" len="med"/>
          </a:ln>
        </p:spPr>
        <p:txBody>
          <a:bodyPr/>
          <a:lstStyle/>
          <a:p>
            <a:pPr>
              <a:defRPr/>
            </a:pPr>
            <a:endParaRPr lang="en-US" dirty="0">
              <a:solidFill>
                <a:schemeClr val="bg1">
                  <a:lumMod val="75000"/>
                </a:schemeClr>
              </a:solidFill>
            </a:endParaRPr>
          </a:p>
        </p:txBody>
      </p:sp>
      <p:sp>
        <p:nvSpPr>
          <p:cNvPr id="11287" name="Text Box 22"/>
          <p:cNvSpPr txBox="1">
            <a:spLocks noChangeArrowheads="1"/>
          </p:cNvSpPr>
          <p:nvPr/>
        </p:nvSpPr>
        <p:spPr bwMode="auto">
          <a:xfrm>
            <a:off x="8009324" y="3473155"/>
            <a:ext cx="1133608" cy="327297"/>
          </a:xfrm>
          <a:prstGeom prst="rect">
            <a:avLst/>
          </a:prstGeom>
          <a:noFill/>
          <a:ln w="9525">
            <a:noFill/>
            <a:miter lim="800000"/>
            <a:headEnd/>
            <a:tailEnd/>
          </a:ln>
        </p:spPr>
        <p:txBody>
          <a:bodyPr wrap="none" lIns="9666" tIns="9666" rIns="9666" bIns="9666">
            <a:spAutoFit/>
          </a:bodyPr>
          <a:lstStyle/>
          <a:p>
            <a:pPr defTabSz="914485">
              <a:spcBef>
                <a:spcPct val="0"/>
              </a:spcBef>
              <a:defRPr/>
            </a:pPr>
            <a:r>
              <a:rPr lang="en-US" sz="1000" b="1" dirty="0">
                <a:solidFill>
                  <a:srgbClr val="00B0F0"/>
                </a:solidFill>
                <a:latin typeface="Arial" charset="0"/>
              </a:rPr>
              <a:t>Velocity Direction </a:t>
            </a:r>
          </a:p>
          <a:p>
            <a:pPr defTabSz="914485">
              <a:spcBef>
                <a:spcPct val="0"/>
              </a:spcBef>
              <a:defRPr/>
            </a:pPr>
            <a:r>
              <a:rPr lang="en-US" sz="1000" b="1" dirty="0">
                <a:solidFill>
                  <a:srgbClr val="00B0F0"/>
                </a:solidFill>
                <a:latin typeface="Arial" charset="0"/>
              </a:rPr>
              <a:t>(+X</a:t>
            </a:r>
            <a:r>
              <a:rPr lang="en-US" sz="1000" b="1" baseline="-25000" dirty="0">
                <a:solidFill>
                  <a:srgbClr val="00B0F0"/>
                </a:solidFill>
                <a:latin typeface="Arial" charset="0"/>
              </a:rPr>
              <a:t>S/C </a:t>
            </a:r>
            <a:r>
              <a:rPr lang="en-US" sz="1000" b="1" dirty="0">
                <a:solidFill>
                  <a:srgbClr val="00B0F0"/>
                </a:solidFill>
                <a:latin typeface="Arial" charset="0"/>
              </a:rPr>
              <a:t>axis)</a:t>
            </a:r>
          </a:p>
        </p:txBody>
      </p:sp>
      <p:sp>
        <p:nvSpPr>
          <p:cNvPr id="11288" name="Line 23"/>
          <p:cNvSpPr>
            <a:spLocks noChangeShapeType="1"/>
          </p:cNvSpPr>
          <p:nvPr/>
        </p:nvSpPr>
        <p:spPr bwMode="auto">
          <a:xfrm flipV="1">
            <a:off x="8199060" y="3869532"/>
            <a:ext cx="340178" cy="217289"/>
          </a:xfrm>
          <a:prstGeom prst="line">
            <a:avLst/>
          </a:prstGeom>
          <a:noFill/>
          <a:ln w="38100">
            <a:solidFill>
              <a:srgbClr val="CCECFF"/>
            </a:solidFill>
            <a:round/>
            <a:headEnd/>
            <a:tailEnd type="triangle" w="med" len="med"/>
          </a:ln>
        </p:spPr>
        <p:txBody>
          <a:bodyPr/>
          <a:lstStyle/>
          <a:p>
            <a:pPr>
              <a:defRPr/>
            </a:pPr>
            <a:endParaRPr lang="en-US" dirty="0">
              <a:solidFill>
                <a:schemeClr val="bg1">
                  <a:lumMod val="75000"/>
                </a:schemeClr>
              </a:solidFill>
            </a:endParaRPr>
          </a:p>
        </p:txBody>
      </p:sp>
      <p:sp>
        <p:nvSpPr>
          <p:cNvPr id="11289" name="Text Box 24"/>
          <p:cNvSpPr txBox="1">
            <a:spLocks noChangeArrowheads="1"/>
          </p:cNvSpPr>
          <p:nvPr/>
        </p:nvSpPr>
        <p:spPr bwMode="auto">
          <a:xfrm>
            <a:off x="7658423" y="5420321"/>
            <a:ext cx="942179" cy="251472"/>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a:solidFill>
                  <a:schemeClr val="bg1">
                    <a:lumMod val="75000"/>
                  </a:schemeClr>
                </a:solidFill>
                <a:latin typeface="Arial" charset="0"/>
              </a:rPr>
              <a:t>S-Band Link</a:t>
            </a:r>
          </a:p>
        </p:txBody>
      </p:sp>
      <p:sp>
        <p:nvSpPr>
          <p:cNvPr id="53" name="Line 25"/>
          <p:cNvSpPr>
            <a:spLocks noChangeShapeType="1"/>
          </p:cNvSpPr>
          <p:nvPr/>
        </p:nvSpPr>
        <p:spPr bwMode="auto">
          <a:xfrm flipH="1" flipV="1">
            <a:off x="7237489" y="5423297"/>
            <a:ext cx="456595" cy="119063"/>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dirty="0">
              <a:solidFill>
                <a:schemeClr val="bg1">
                  <a:lumMod val="75000"/>
                </a:schemeClr>
              </a:solidFill>
            </a:endParaRPr>
          </a:p>
        </p:txBody>
      </p:sp>
      <p:sp>
        <p:nvSpPr>
          <p:cNvPr id="54" name="Line 26"/>
          <p:cNvSpPr>
            <a:spLocks noChangeShapeType="1"/>
          </p:cNvSpPr>
          <p:nvPr/>
        </p:nvSpPr>
        <p:spPr bwMode="auto">
          <a:xfrm flipV="1">
            <a:off x="6183691" y="5743277"/>
            <a:ext cx="529167" cy="99714"/>
          </a:xfrm>
          <a:prstGeom prst="line">
            <a:avLst/>
          </a:prstGeom>
          <a:noFill/>
          <a:ln w="9525">
            <a:solidFill>
              <a:schemeClr val="bg1"/>
            </a:solidFill>
            <a:round/>
            <a:headEnd/>
            <a:tailEnd type="triangle" w="med" len="med"/>
          </a:ln>
          <a:effectLst>
            <a:outerShdw dist="28398" dir="1593903" algn="ctr" rotWithShape="0">
              <a:schemeClr val="tx1"/>
            </a:outerShdw>
          </a:effectLst>
        </p:spPr>
        <p:txBody>
          <a:bodyPr/>
          <a:lstStyle/>
          <a:p>
            <a:pPr>
              <a:defRPr/>
            </a:pPr>
            <a:endParaRPr lang="en-US" dirty="0">
              <a:solidFill>
                <a:schemeClr val="bg1">
                  <a:lumMod val="75000"/>
                </a:schemeClr>
              </a:solidFill>
            </a:endParaRPr>
          </a:p>
        </p:txBody>
      </p:sp>
      <p:sp>
        <p:nvSpPr>
          <p:cNvPr id="11292" name="Text Box 27"/>
          <p:cNvSpPr txBox="1">
            <a:spLocks noChangeArrowheads="1"/>
          </p:cNvSpPr>
          <p:nvPr/>
        </p:nvSpPr>
        <p:spPr bwMode="auto">
          <a:xfrm>
            <a:off x="4779132" y="5814715"/>
            <a:ext cx="1511904" cy="250031"/>
          </a:xfrm>
          <a:prstGeom prst="rect">
            <a:avLst/>
          </a:prstGeom>
          <a:noFill/>
          <a:ln w="9525">
            <a:noFill/>
            <a:miter lim="800000"/>
            <a:headEnd/>
            <a:tailEnd/>
          </a:ln>
        </p:spPr>
        <p:txBody>
          <a:bodyPr lIns="96646" tIns="48320" rIns="96646" bIns="48320">
            <a:spAutoFit/>
          </a:bodyPr>
          <a:lstStyle/>
          <a:p>
            <a:pPr algn="r" defTabSz="4389225">
              <a:spcBef>
                <a:spcPct val="0"/>
              </a:spcBef>
              <a:defRPr/>
            </a:pPr>
            <a:r>
              <a:rPr lang="en-US" sz="1000" b="1" dirty="0">
                <a:solidFill>
                  <a:schemeClr val="bg1">
                    <a:lumMod val="75000"/>
                  </a:schemeClr>
                </a:solidFill>
                <a:latin typeface="Arial" charset="0"/>
              </a:rPr>
              <a:t>L-Band LRD Link</a:t>
            </a:r>
          </a:p>
        </p:txBody>
      </p:sp>
      <p:sp>
        <p:nvSpPr>
          <p:cNvPr id="11293" name="Text Box 28"/>
          <p:cNvSpPr txBox="1">
            <a:spLocks noChangeArrowheads="1"/>
          </p:cNvSpPr>
          <p:nvPr/>
        </p:nvSpPr>
        <p:spPr bwMode="auto">
          <a:xfrm>
            <a:off x="4849447" y="5655469"/>
            <a:ext cx="1256369" cy="251472"/>
          </a:xfrm>
          <a:prstGeom prst="rect">
            <a:avLst/>
          </a:prstGeom>
          <a:noFill/>
          <a:ln w="9525">
            <a:noFill/>
            <a:miter lim="800000"/>
            <a:headEnd/>
            <a:tailEnd/>
          </a:ln>
        </p:spPr>
        <p:txBody>
          <a:bodyPr wrap="none" lIns="96646" tIns="48320" rIns="96646" bIns="48320">
            <a:spAutoFit/>
          </a:bodyPr>
          <a:lstStyle/>
          <a:p>
            <a:pPr defTabSz="4389225">
              <a:spcBef>
                <a:spcPct val="0"/>
              </a:spcBef>
              <a:defRPr/>
            </a:pPr>
            <a:r>
              <a:rPr lang="en-US" sz="1000" b="1" dirty="0">
                <a:solidFill>
                  <a:schemeClr val="bg1">
                    <a:lumMod val="75000"/>
                  </a:schemeClr>
                </a:solidFill>
                <a:latin typeface="Arial" charset="0"/>
              </a:rPr>
              <a:t>X-Band HRD Link</a:t>
            </a:r>
          </a:p>
        </p:txBody>
      </p:sp>
      <p:sp>
        <p:nvSpPr>
          <p:cNvPr id="11294" name="Line 29"/>
          <p:cNvSpPr>
            <a:spLocks noChangeShapeType="1"/>
          </p:cNvSpPr>
          <p:nvPr/>
        </p:nvSpPr>
        <p:spPr bwMode="auto">
          <a:xfrm flipV="1">
            <a:off x="6037037" y="5662911"/>
            <a:ext cx="506488" cy="102691"/>
          </a:xfrm>
          <a:prstGeom prst="line">
            <a:avLst/>
          </a:prstGeom>
          <a:noFill/>
          <a:ln w="9525">
            <a:solidFill>
              <a:schemeClr val="bg1"/>
            </a:solidFill>
            <a:round/>
            <a:headEnd/>
            <a:tailEnd type="triangle" w="med" len="med"/>
          </a:ln>
        </p:spPr>
        <p:txBody>
          <a:bodyPr/>
          <a:lstStyle/>
          <a:p>
            <a:pPr>
              <a:defRPr/>
            </a:pPr>
            <a:endParaRPr lang="en-US" dirty="0">
              <a:solidFill>
                <a:schemeClr val="bg1">
                  <a:lumMod val="75000"/>
                </a:schemeClr>
              </a:solidFill>
            </a:endParaRPr>
          </a:p>
        </p:txBody>
      </p:sp>
      <p:sp>
        <p:nvSpPr>
          <p:cNvPr id="11295" name="Text Box 30"/>
          <p:cNvSpPr txBox="1">
            <a:spLocks noChangeArrowheads="1"/>
          </p:cNvSpPr>
          <p:nvPr/>
        </p:nvSpPr>
        <p:spPr bwMode="auto">
          <a:xfrm>
            <a:off x="7639656" y="5740302"/>
            <a:ext cx="1504345" cy="407789"/>
          </a:xfrm>
          <a:prstGeom prst="rect">
            <a:avLst/>
          </a:prstGeom>
          <a:noFill/>
          <a:ln w="9525">
            <a:noFill/>
            <a:miter lim="800000"/>
            <a:headEnd/>
            <a:tailEnd/>
          </a:ln>
        </p:spPr>
        <p:txBody>
          <a:bodyPr lIns="96646" tIns="48320" rIns="96646" bIns="48320">
            <a:spAutoFit/>
          </a:bodyPr>
          <a:lstStyle/>
          <a:p>
            <a:pPr defTabSz="4389225">
              <a:spcBef>
                <a:spcPct val="0"/>
              </a:spcBef>
              <a:defRPr/>
            </a:pPr>
            <a:r>
              <a:rPr lang="en-US" sz="1000" b="1" dirty="0">
                <a:solidFill>
                  <a:schemeClr val="bg1">
                    <a:lumMod val="75000"/>
                  </a:schemeClr>
                </a:solidFill>
                <a:latin typeface="Arial" charset="0"/>
              </a:rPr>
              <a:t>SARSAT &amp; A-DCS Rx Antenna</a:t>
            </a:r>
          </a:p>
        </p:txBody>
      </p:sp>
      <p:sp>
        <p:nvSpPr>
          <p:cNvPr id="59" name="Line 31"/>
          <p:cNvSpPr>
            <a:spLocks noChangeShapeType="1"/>
          </p:cNvSpPr>
          <p:nvPr/>
        </p:nvSpPr>
        <p:spPr bwMode="auto">
          <a:xfrm flipH="1" flipV="1">
            <a:off x="7349370" y="5738813"/>
            <a:ext cx="332619" cy="180083"/>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dirty="0">
              <a:solidFill>
                <a:schemeClr val="bg1">
                  <a:lumMod val="75000"/>
                </a:schemeClr>
              </a:solidFill>
            </a:endParaRPr>
          </a:p>
        </p:txBody>
      </p:sp>
      <p:sp>
        <p:nvSpPr>
          <p:cNvPr id="11297" name="Freeform 33"/>
          <p:cNvSpPr>
            <a:spLocks/>
          </p:cNvSpPr>
          <p:nvPr/>
        </p:nvSpPr>
        <p:spPr bwMode="auto">
          <a:xfrm>
            <a:off x="7105953" y="4720828"/>
            <a:ext cx="462643" cy="559261"/>
          </a:xfrm>
          <a:custGeom>
            <a:avLst/>
            <a:gdLst>
              <a:gd name="T0" fmla="*/ 0 w 481"/>
              <a:gd name="T1" fmla="*/ 2147483647 h 349"/>
              <a:gd name="T2" fmla="*/ 2147483647 w 481"/>
              <a:gd name="T3" fmla="*/ 0 h 349"/>
              <a:gd name="T4" fmla="*/ 2147483647 w 481"/>
              <a:gd name="T5" fmla="*/ 2147483647 h 349"/>
              <a:gd name="T6" fmla="*/ 2147483647 w 481"/>
              <a:gd name="T7" fmla="*/ 2147483647 h 349"/>
              <a:gd name="T8" fmla="*/ 0 w 481"/>
              <a:gd name="T9" fmla="*/ 2147483647 h 349"/>
              <a:gd name="T10" fmla="*/ 0 60000 65536"/>
              <a:gd name="T11" fmla="*/ 0 60000 65536"/>
              <a:gd name="T12" fmla="*/ 0 60000 65536"/>
              <a:gd name="T13" fmla="*/ 0 60000 65536"/>
              <a:gd name="T14" fmla="*/ 0 60000 65536"/>
              <a:gd name="T15" fmla="*/ 0 w 481"/>
              <a:gd name="T16" fmla="*/ 0 h 349"/>
              <a:gd name="T17" fmla="*/ 481 w 481"/>
              <a:gd name="T18" fmla="*/ 349 h 349"/>
            </a:gdLst>
            <a:ahLst/>
            <a:cxnLst>
              <a:cxn ang="T10">
                <a:pos x="T0" y="T1"/>
              </a:cxn>
              <a:cxn ang="T11">
                <a:pos x="T2" y="T3"/>
              </a:cxn>
              <a:cxn ang="T12">
                <a:pos x="T4" y="T5"/>
              </a:cxn>
              <a:cxn ang="T13">
                <a:pos x="T6" y="T7"/>
              </a:cxn>
              <a:cxn ang="T14">
                <a:pos x="T8" y="T9"/>
              </a:cxn>
            </a:cxnLst>
            <a:rect l="T15" t="T16" r="T17" b="T18"/>
            <a:pathLst>
              <a:path w="481" h="349">
                <a:moveTo>
                  <a:pt x="0" y="227"/>
                </a:moveTo>
                <a:lnTo>
                  <a:pt x="302" y="0"/>
                </a:lnTo>
                <a:lnTo>
                  <a:pt x="481" y="151"/>
                </a:lnTo>
                <a:lnTo>
                  <a:pt x="207" y="349"/>
                </a:lnTo>
                <a:lnTo>
                  <a:pt x="0" y="227"/>
                </a:lnTo>
                <a:close/>
              </a:path>
            </a:pathLst>
          </a:custGeom>
          <a:solidFill>
            <a:srgbClr val="C0C0C0"/>
          </a:solidFill>
          <a:ln w="9525">
            <a:noFill/>
            <a:round/>
            <a:headEnd/>
            <a:tailEnd/>
          </a:ln>
        </p:spPr>
        <p:txBody>
          <a:bodyPr lIns="96653" tIns="48326" rIns="96653" bIns="48326">
            <a:spAutoFit/>
          </a:bodyPr>
          <a:lstStyle/>
          <a:p>
            <a:pPr>
              <a:defRPr/>
            </a:pPr>
            <a:endParaRPr lang="en-US" dirty="0">
              <a:solidFill>
                <a:schemeClr val="bg1">
                  <a:lumMod val="75000"/>
                </a:schemeClr>
              </a:solidFill>
            </a:endParaRPr>
          </a:p>
        </p:txBody>
      </p:sp>
      <p:sp>
        <p:nvSpPr>
          <p:cNvPr id="11298" name="Text Box 34"/>
          <p:cNvSpPr txBox="1">
            <a:spLocks noChangeArrowheads="1"/>
          </p:cNvSpPr>
          <p:nvPr/>
        </p:nvSpPr>
        <p:spPr bwMode="auto">
          <a:xfrm>
            <a:off x="5340048" y="3716238"/>
            <a:ext cx="1703917" cy="409277"/>
          </a:xfrm>
          <a:prstGeom prst="rect">
            <a:avLst/>
          </a:prstGeom>
          <a:noFill/>
          <a:ln w="9525">
            <a:noFill/>
            <a:miter lim="800000"/>
            <a:headEnd/>
            <a:tailEnd/>
          </a:ln>
        </p:spPr>
        <p:txBody>
          <a:bodyPr lIns="96646" tIns="48320" rIns="96646" bIns="48320">
            <a:spAutoFit/>
          </a:bodyPr>
          <a:lstStyle/>
          <a:p>
            <a:pPr defTabSz="4389225">
              <a:spcBef>
                <a:spcPct val="0"/>
              </a:spcBef>
              <a:defRPr/>
            </a:pPr>
            <a:r>
              <a:rPr lang="en-US" sz="1000" b="1" dirty="0">
                <a:solidFill>
                  <a:schemeClr val="bg1">
                    <a:lumMod val="75000"/>
                  </a:schemeClr>
                </a:solidFill>
                <a:latin typeface="Arial" charset="0"/>
              </a:rPr>
              <a:t>CrIS &amp; ATMS no longer manifested on C2</a:t>
            </a:r>
          </a:p>
        </p:txBody>
      </p:sp>
      <p:sp>
        <p:nvSpPr>
          <p:cNvPr id="62" name="Line 35"/>
          <p:cNvSpPr>
            <a:spLocks noChangeShapeType="1"/>
          </p:cNvSpPr>
          <p:nvPr/>
        </p:nvSpPr>
        <p:spPr bwMode="auto">
          <a:xfrm rot="15883821" flipV="1">
            <a:off x="5953693" y="4589292"/>
            <a:ext cx="928687" cy="72572"/>
          </a:xfrm>
          <a:prstGeom prst="line">
            <a:avLst/>
          </a:prstGeom>
          <a:noFill/>
          <a:ln w="9525">
            <a:solidFill>
              <a:schemeClr val="bg1"/>
            </a:solidFill>
            <a:round/>
            <a:headEnd type="triangle" w="med" len="med"/>
            <a:tailEnd/>
          </a:ln>
          <a:effectLst>
            <a:outerShdw dist="35921" dir="2700000" algn="ctr" rotWithShape="0">
              <a:schemeClr val="tx1"/>
            </a:outerShdw>
          </a:effectLst>
        </p:spPr>
        <p:txBody>
          <a:bodyPr/>
          <a:lstStyle/>
          <a:p>
            <a:pPr>
              <a:defRPr/>
            </a:pPr>
            <a:endParaRPr lang="en-US" dirty="0">
              <a:solidFill>
                <a:schemeClr val="bg1">
                  <a:lumMod val="75000"/>
                </a:schemeClr>
              </a:solidFill>
            </a:endParaRPr>
          </a:p>
        </p:txBody>
      </p:sp>
      <p:sp>
        <p:nvSpPr>
          <p:cNvPr id="63" name="Line 36"/>
          <p:cNvSpPr>
            <a:spLocks noChangeShapeType="1"/>
          </p:cNvSpPr>
          <p:nvPr/>
        </p:nvSpPr>
        <p:spPr bwMode="auto">
          <a:xfrm rot="13863593" flipH="1" flipV="1">
            <a:off x="6127102" y="4533411"/>
            <a:ext cx="965894" cy="81643"/>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dirty="0">
              <a:solidFill>
                <a:schemeClr val="bg1">
                  <a:lumMod val="75000"/>
                </a:schemeClr>
              </a:solidFill>
            </a:endParaRPr>
          </a:p>
        </p:txBody>
      </p:sp>
    </p:spTree>
  </p:cSld>
  <p:clrMapOvr>
    <a:masterClrMapping/>
  </p:clrMapOvr>
  <p:transition advTm="2062">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5800" y="266700"/>
            <a:ext cx="7772400" cy="1004888"/>
          </a:xfrm>
          <a:prstGeom prst="rect">
            <a:avLst/>
          </a:prstGeom>
          <a:noFill/>
          <a:ln w="9525">
            <a:noFill/>
            <a:miter lim="800000"/>
            <a:headEnd/>
            <a:tailEnd/>
          </a:ln>
          <a:effectLst/>
        </p:spPr>
        <p:txBody>
          <a:bodyPr vert="horz" wrap="square" lIns="91429" tIns="45719" rIns="91429" bIns="45719" numCol="1" anchor="ctr" anchorCtr="0" compatLnSpc="1">
            <a:prstTxWarp prst="textNoShape">
              <a:avLst/>
            </a:prstTxWarp>
          </a:bodyPr>
          <a:lstStyle/>
          <a:p>
            <a:pPr marL="0" marR="0" lvl="0" indent="0" algn="ctr" defTabSz="917575"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FFFF00"/>
                </a:solidFill>
                <a:effectLst/>
                <a:uLnTx/>
                <a:uFillTx/>
                <a:latin typeface="Times New Roman" pitchFamily="18" charset="0"/>
                <a:ea typeface="+mj-ea"/>
                <a:cs typeface="Times New Roman" pitchFamily="18" charset="0"/>
              </a:rPr>
              <a:t>The Needed Measures of the Atmosphere</a:t>
            </a:r>
            <a:endParaRPr kumimoji="0" lang="en-US" sz="3200" b="1" i="0" u="none" strike="noStrike" kern="0" cap="none" spc="0" normalizeH="0" baseline="0" noProof="0">
              <a:ln>
                <a:noFill/>
              </a:ln>
              <a:solidFill>
                <a:srgbClr val="FFFF00"/>
              </a:solidFill>
              <a:effectLst/>
              <a:uLnTx/>
              <a:uFillTx/>
              <a:latin typeface="Times New Roman" pitchFamily="18" charset="0"/>
              <a:ea typeface="+mj-ea"/>
              <a:cs typeface="Times New Roman" pitchFamily="18" charset="0"/>
            </a:endParaRPr>
          </a:p>
        </p:txBody>
      </p:sp>
      <p:sp>
        <p:nvSpPr>
          <p:cNvPr id="4" name="Rectangle 3"/>
          <p:cNvSpPr txBox="1">
            <a:spLocks noChangeArrowheads="1"/>
          </p:cNvSpPr>
          <p:nvPr/>
        </p:nvSpPr>
        <p:spPr bwMode="auto">
          <a:xfrm>
            <a:off x="304800" y="1663700"/>
            <a:ext cx="8534400" cy="3619500"/>
          </a:xfrm>
          <a:prstGeom prst="rect">
            <a:avLst/>
          </a:prstGeom>
          <a:noFill/>
          <a:ln w="9525">
            <a:noFill/>
            <a:miter lim="800000"/>
            <a:headEnd/>
            <a:tailEnd/>
          </a:ln>
          <a:effectLst/>
        </p:spPr>
        <p:txBody>
          <a:bodyPr vert="horz" wrap="square" lIns="91429" tIns="45719" rIns="91429" bIns="45719" numCol="1" anchor="t" anchorCtr="0" compatLnSpc="1">
            <a:prstTxWarp prst="textNoShape">
              <a:avLst/>
            </a:prstTxWarp>
          </a:bodyPr>
          <a:lstStyle/>
          <a:p>
            <a:pPr marL="0" marR="0" lvl="0" indent="0" algn="l" defTabSz="917575" rtl="0" eaLnBrk="1" fontAlgn="base" latinLnBrk="0" hangingPunct="1">
              <a:lnSpc>
                <a:spcPct val="80000"/>
              </a:lnSpc>
              <a:spcBef>
                <a:spcPct val="20000"/>
              </a:spcBef>
              <a:spcAft>
                <a:spcPct val="0"/>
              </a:spcAft>
              <a:buClr>
                <a:srgbClr val="FFFF00"/>
              </a:buClr>
              <a:buSzTx/>
              <a:buFont typeface="Arial" pitchFamily="34" charset="0"/>
              <a:buChar char="•"/>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Mass Field</a:t>
            </a:r>
            <a:r>
              <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T (z),   P (z),  g (z),  mu (z)</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lang="en-US" sz="2400" b="1" kern="0" dirty="0" smtClean="0">
                <a:solidFill>
                  <a:schemeClr val="tx1"/>
                </a:solidFill>
                <a:latin typeface="Times New Roman" pitchFamily="18" charset="0"/>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NPOESS </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Atmospheric Sounders – </a:t>
            </a:r>
            <a:r>
              <a:rPr kumimoji="0" lang="en-US" sz="2400" b="1"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CrIS</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ATMS, OMPS, MIS</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endParaRPr kumimoji="0" lang="en-US" sz="2400" b="1" i="1"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80000"/>
              </a:lnSpc>
              <a:spcBef>
                <a:spcPct val="20000"/>
              </a:spcBef>
              <a:spcAft>
                <a:spcPct val="0"/>
              </a:spcAft>
              <a:buClr>
                <a:srgbClr val="FFFF00"/>
              </a:buClr>
              <a:buSzTx/>
              <a:buFont typeface="Arial" pitchFamily="34" charset="0"/>
              <a:buChar char="•"/>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Moisture Field</a:t>
            </a:r>
            <a:r>
              <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q (z)</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lang="en-US" sz="2400" b="1" kern="0" dirty="0" smtClean="0">
                <a:solidFill>
                  <a:schemeClr val="tx1"/>
                </a:solidFill>
                <a:latin typeface="Times New Roman" pitchFamily="18" charset="0"/>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NPOESS </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Atmospheric Sounders – </a:t>
            </a:r>
            <a:r>
              <a:rPr kumimoji="0" lang="en-US" sz="2400" b="1"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CrIS</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ATMS, OMPS, MIS</a:t>
            </a:r>
            <a:endPar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endPar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80000"/>
              </a:lnSpc>
              <a:spcBef>
                <a:spcPct val="20000"/>
              </a:spcBef>
              <a:spcAft>
                <a:spcPct val="0"/>
              </a:spcAft>
              <a:buClr>
                <a:srgbClr val="FFFF00"/>
              </a:buClr>
              <a:buSzTx/>
              <a:buFont typeface="Arial" pitchFamily="34" charset="0"/>
              <a:buChar char="•"/>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Motion Field</a:t>
            </a:r>
            <a:r>
              <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v (</a:t>
            </a:r>
            <a:r>
              <a:rPr kumimoji="0" lang="en-US" sz="24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u,v,z</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 3D Winds”</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lang="en-US" sz="2400" b="1" kern="0" dirty="0" smtClean="0">
                <a:solidFill>
                  <a:schemeClr val="tx1"/>
                </a:solidFill>
                <a:latin typeface="Times New Roman" pitchFamily="18" charset="0"/>
                <a:cs typeface="Times New Roman" pitchFamily="18" charset="0"/>
              </a:rPr>
              <a:t>    </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Doppler Wind </a:t>
            </a:r>
            <a:r>
              <a:rPr kumimoji="0" lang="en-US" sz="2400" b="1"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Lidar</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lang="en-US" sz="2400" b="1" i="1" kern="0" dirty="0" smtClean="0">
                <a:solidFill>
                  <a:schemeClr val="tx1"/>
                </a:solidFill>
                <a:latin typeface="Times New Roman" pitchFamily="18" charset="0"/>
                <a:cs typeface="Times New Roman" pitchFamily="18" charset="0"/>
              </a:rPr>
              <a:t>    Hybrid Doppler Wind </a:t>
            </a:r>
            <a:r>
              <a:rPr lang="en-US" sz="2400" b="1" i="1" kern="0" dirty="0" err="1" smtClean="0">
                <a:solidFill>
                  <a:schemeClr val="tx1"/>
                </a:solidFill>
                <a:latin typeface="Times New Roman" pitchFamily="18" charset="0"/>
                <a:cs typeface="Times New Roman" pitchFamily="18" charset="0"/>
              </a:rPr>
              <a:t>Lidar</a:t>
            </a:r>
            <a:r>
              <a:rPr lang="en-US" sz="2400" b="1" i="1" kern="0" dirty="0" smtClean="0">
                <a:solidFill>
                  <a:schemeClr val="tx1"/>
                </a:solidFill>
                <a:latin typeface="Times New Roman" pitchFamily="18" charset="0"/>
                <a:cs typeface="Times New Roman" pitchFamily="18" charset="0"/>
              </a:rPr>
              <a:t> </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for full atmosphere 3-D Winds</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kumimoji="0" lang="en-US" sz="2400" b="1" i="1"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[DWL]</a:t>
            </a:r>
            <a:endPar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endParaRPr kumimoji="0" lang="en-US" sz="24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5" name="Rectangle 4"/>
          <p:cNvSpPr>
            <a:spLocks noChangeArrowheads="1"/>
          </p:cNvSpPr>
          <p:nvPr/>
        </p:nvSpPr>
        <p:spPr bwMode="auto">
          <a:xfrm>
            <a:off x="825500" y="5194300"/>
            <a:ext cx="7620000" cy="1295400"/>
          </a:xfrm>
          <a:prstGeom prst="rect">
            <a:avLst/>
          </a:prstGeom>
          <a:solidFill>
            <a:srgbClr val="0000FF"/>
          </a:solidFill>
          <a:ln w="9525" algn="ctr">
            <a:noFill/>
            <a:miter lim="800000"/>
            <a:headEnd/>
            <a:tailEnd/>
          </a:ln>
          <a:effectLst>
            <a:outerShdw dist="117088" dir="18636078" algn="ctr" rotWithShape="0">
              <a:schemeClr val="folHlink">
                <a:alpha val="50000"/>
              </a:schemeClr>
            </a:outerShdw>
          </a:effectLst>
        </p:spPr>
        <p:txBody>
          <a:bodyPr wrap="none" anchor="ctr"/>
          <a:lstStyle/>
          <a:p>
            <a:pPr eaLnBrk="0" hangingPunct="0">
              <a:spcBef>
                <a:spcPct val="0"/>
              </a:spcBef>
              <a:buClrTx/>
            </a:pPr>
            <a:r>
              <a:rPr lang="en-US" sz="2800" b="1" smtClean="0">
                <a:solidFill>
                  <a:srgbClr val="FFFFFF"/>
                </a:solidFill>
                <a:latin typeface="Times New Roman" pitchFamily="84" charset="0"/>
              </a:rPr>
              <a:t>Vertical Wind Profiles</a:t>
            </a:r>
          </a:p>
          <a:p>
            <a:pPr eaLnBrk="0" hangingPunct="0">
              <a:spcBef>
                <a:spcPct val="0"/>
              </a:spcBef>
              <a:buClrTx/>
            </a:pPr>
            <a:r>
              <a:rPr lang="en-US" sz="2800" b="1" smtClean="0">
                <a:solidFill>
                  <a:srgbClr val="FFFFFF"/>
                </a:solidFill>
                <a:latin typeface="Times New Roman" pitchFamily="84" charset="0"/>
              </a:rPr>
              <a:t>NPOESS # 1 Unaccommodated EDR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061314" name="Rectangle 2"/>
          <p:cNvSpPr>
            <a:spLocks noChangeArrowheads="1"/>
          </p:cNvSpPr>
          <p:nvPr/>
        </p:nvSpPr>
        <p:spPr bwMode="auto">
          <a:xfrm>
            <a:off x="3043237" y="3357279"/>
            <a:ext cx="3044825" cy="584775"/>
          </a:xfrm>
          <a:prstGeom prst="rect">
            <a:avLst/>
          </a:prstGeom>
          <a:noFill/>
          <a:ln w="12700" algn="ctr">
            <a:noFill/>
            <a:miter lim="800000"/>
            <a:headEnd/>
            <a:tailEnd/>
          </a:ln>
          <a:effectLst/>
        </p:spPr>
        <p:txBody>
          <a:bodyPr anchor="ctr">
            <a:spAutoFit/>
          </a:bodyPr>
          <a:lstStyle/>
          <a:p>
            <a:pPr>
              <a:spcBef>
                <a:spcPts val="0"/>
              </a:spcBef>
            </a:pPr>
            <a:r>
              <a:rPr lang="en-US" sz="1600" b="1" dirty="0" smtClean="0">
                <a:solidFill>
                  <a:schemeClr val="bg1"/>
                </a:solidFill>
                <a:latin typeface="Times New Roman" pitchFamily="18" charset="0"/>
                <a:cs typeface="Times New Roman" pitchFamily="18" charset="0"/>
              </a:rPr>
              <a:t>Clouds and Earth’s </a:t>
            </a:r>
            <a:br>
              <a:rPr lang="en-US" sz="1600" b="1" dirty="0" smtClean="0">
                <a:solidFill>
                  <a:schemeClr val="bg1"/>
                </a:solidFill>
                <a:latin typeface="Times New Roman" pitchFamily="18" charset="0"/>
                <a:cs typeface="Times New Roman" pitchFamily="18" charset="0"/>
              </a:rPr>
            </a:br>
            <a:r>
              <a:rPr lang="en-US" sz="1600" b="1" dirty="0" smtClean="0">
                <a:solidFill>
                  <a:schemeClr val="bg1"/>
                </a:solidFill>
                <a:latin typeface="Times New Roman" pitchFamily="18" charset="0"/>
                <a:cs typeface="Times New Roman" pitchFamily="18" charset="0"/>
              </a:rPr>
              <a:t>Radiant Energy System</a:t>
            </a:r>
            <a:endParaRPr lang="en-US" sz="1600" dirty="0">
              <a:solidFill>
                <a:schemeClr val="bg1"/>
              </a:solidFill>
              <a:latin typeface="Times New Roman" pitchFamily="18" charset="0"/>
              <a:cs typeface="Times New Roman" pitchFamily="18" charset="0"/>
            </a:endParaRPr>
          </a:p>
        </p:txBody>
      </p:sp>
      <p:pic>
        <p:nvPicPr>
          <p:cNvPr id="2061317" name="Picture 5" descr="CrIS ready for EMI 1"/>
          <p:cNvPicPr>
            <a:picLocks noChangeAspect="1" noChangeArrowheads="1"/>
          </p:cNvPicPr>
          <p:nvPr/>
        </p:nvPicPr>
        <p:blipFill>
          <a:blip r:embed="rId3" cstate="print"/>
          <a:srcRect/>
          <a:stretch>
            <a:fillRect/>
          </a:stretch>
        </p:blipFill>
        <p:spPr bwMode="auto">
          <a:xfrm>
            <a:off x="441325" y="1220899"/>
            <a:ext cx="2406378" cy="2146189"/>
          </a:xfrm>
          <a:prstGeom prst="rect">
            <a:avLst/>
          </a:prstGeom>
          <a:noFill/>
        </p:spPr>
      </p:pic>
      <p:sp>
        <p:nvSpPr>
          <p:cNvPr id="2061318" name="Rectangle 6"/>
          <p:cNvSpPr>
            <a:spLocks noGrp="1" noChangeArrowheads="1"/>
          </p:cNvSpPr>
          <p:nvPr>
            <p:ph type="title"/>
          </p:nvPr>
        </p:nvSpPr>
        <p:spPr>
          <a:xfrm>
            <a:off x="273050" y="95536"/>
            <a:ext cx="8543403" cy="461665"/>
          </a:xfrm>
        </p:spPr>
        <p:txBody>
          <a:bodyPr/>
          <a:lstStyle/>
          <a:p>
            <a:pPr algn="ctr"/>
            <a:r>
              <a:rPr lang="en-US" sz="3200" b="1" dirty="0">
                <a:solidFill>
                  <a:srgbClr val="FFFF00"/>
                </a:solidFill>
                <a:latin typeface="Times New Roman" pitchFamily="18" charset="0"/>
                <a:cs typeface="Times New Roman" pitchFamily="18" charset="0"/>
              </a:rPr>
              <a:t>NPOESS </a:t>
            </a:r>
            <a:r>
              <a:rPr lang="en-US" sz="3200" b="1" dirty="0" smtClean="0">
                <a:solidFill>
                  <a:srgbClr val="FFFF00"/>
                </a:solidFill>
                <a:latin typeface="Times New Roman" pitchFamily="18" charset="0"/>
                <a:cs typeface="Times New Roman" pitchFamily="18" charset="0"/>
              </a:rPr>
              <a:t>Payloads</a:t>
            </a:r>
            <a:endParaRPr lang="en-US" sz="3200" b="1" dirty="0">
              <a:solidFill>
                <a:srgbClr val="FFFF00"/>
              </a:solidFill>
              <a:latin typeface="Times New Roman" pitchFamily="18" charset="0"/>
              <a:cs typeface="Times New Roman" pitchFamily="18" charset="0"/>
            </a:endParaRPr>
          </a:p>
        </p:txBody>
      </p:sp>
      <p:sp>
        <p:nvSpPr>
          <p:cNvPr id="2061319" name="Text Box 7"/>
          <p:cNvSpPr txBox="1">
            <a:spLocks noChangeArrowheads="1"/>
          </p:cNvSpPr>
          <p:nvPr/>
        </p:nvSpPr>
        <p:spPr bwMode="auto">
          <a:xfrm>
            <a:off x="382137" y="668741"/>
            <a:ext cx="2497541" cy="516172"/>
          </a:xfrm>
          <a:prstGeom prst="rect">
            <a:avLst/>
          </a:prstGeom>
          <a:noFill/>
          <a:ln w="9525" algn="ctr">
            <a:noFill/>
            <a:miter lim="800000"/>
            <a:headEnd/>
            <a:tailEnd/>
          </a:ln>
          <a:effectLst/>
        </p:spPr>
        <p:txBody>
          <a:bodyPr wrap="square" lIns="96653" tIns="48326" rIns="96653" bIns="48326">
            <a:spAutoFit/>
          </a:bodyPr>
          <a:lstStyle/>
          <a:p>
            <a:pPr marL="171450" indent="-171450" defTabSz="966788">
              <a:lnSpc>
                <a:spcPct val="85000"/>
              </a:lnSpc>
              <a:spcBef>
                <a:spcPct val="35000"/>
              </a:spcBef>
              <a:buClr>
                <a:srgbClr val="006699"/>
              </a:buClr>
              <a:buFont typeface="Wingdings" pitchFamily="2" charset="2"/>
              <a:buNone/>
            </a:pPr>
            <a:r>
              <a:rPr lang="en-US" sz="1600" b="1" dirty="0">
                <a:solidFill>
                  <a:schemeClr val="bg1"/>
                </a:solidFill>
                <a:latin typeface="Times New Roman" pitchFamily="18" charset="0"/>
                <a:cs typeface="Times New Roman" pitchFamily="18" charset="0"/>
              </a:rPr>
              <a:t>Cross-track Infrared Sounder </a:t>
            </a:r>
            <a:endParaRPr lang="en-US" sz="1600" dirty="0">
              <a:solidFill>
                <a:schemeClr val="bg1"/>
              </a:solidFill>
              <a:latin typeface="Times New Roman" pitchFamily="18" charset="0"/>
              <a:cs typeface="Times New Roman" pitchFamily="18" charset="0"/>
            </a:endParaRPr>
          </a:p>
        </p:txBody>
      </p:sp>
      <p:sp>
        <p:nvSpPr>
          <p:cNvPr id="2061321" name="Text Box 9"/>
          <p:cNvSpPr txBox="1">
            <a:spLocks noChangeArrowheads="1"/>
          </p:cNvSpPr>
          <p:nvPr/>
        </p:nvSpPr>
        <p:spPr bwMode="auto">
          <a:xfrm>
            <a:off x="3060700" y="3411538"/>
            <a:ext cx="2995613" cy="280723"/>
          </a:xfrm>
          <a:prstGeom prst="rect">
            <a:avLst/>
          </a:prstGeom>
          <a:noFill/>
          <a:ln w="9525" algn="ctr">
            <a:noFill/>
            <a:miter lim="800000"/>
            <a:headEnd/>
            <a:tailEnd/>
          </a:ln>
          <a:effectLst/>
        </p:spPr>
        <p:txBody>
          <a:bodyPr lIns="96653" tIns="48326" rIns="96653" bIns="48326">
            <a:spAutoFit/>
          </a:bodyPr>
          <a:lstStyle/>
          <a:p>
            <a:pPr marL="171450" indent="-171450" defTabSz="966788">
              <a:lnSpc>
                <a:spcPct val="85000"/>
              </a:lnSpc>
              <a:spcBef>
                <a:spcPct val="35000"/>
              </a:spcBef>
              <a:buClr>
                <a:srgbClr val="006699"/>
              </a:buClr>
              <a:buFont typeface="Wingdings" pitchFamily="2" charset="2"/>
              <a:buNone/>
            </a:pPr>
            <a:r>
              <a:rPr lang="en-US" sz="1400" dirty="0">
                <a:solidFill>
                  <a:schemeClr val="tx1"/>
                </a:solidFill>
                <a:latin typeface="Tahoma" pitchFamily="34" charset="0"/>
              </a:rPr>
              <a:t>	</a:t>
            </a:r>
            <a:endParaRPr lang="en-US" sz="1400" dirty="0">
              <a:solidFill>
                <a:schemeClr val="tx1"/>
              </a:solidFill>
              <a:latin typeface="Arial" charset="0"/>
            </a:endParaRPr>
          </a:p>
        </p:txBody>
      </p:sp>
      <p:pic>
        <p:nvPicPr>
          <p:cNvPr id="2061322" name="Picture 10" descr="VIIRS"/>
          <p:cNvPicPr>
            <a:picLocks noChangeAspect="1" noChangeArrowheads="1"/>
          </p:cNvPicPr>
          <p:nvPr/>
        </p:nvPicPr>
        <p:blipFill>
          <a:blip r:embed="rId4" cstate="print"/>
          <a:srcRect/>
          <a:stretch>
            <a:fillRect/>
          </a:stretch>
        </p:blipFill>
        <p:spPr bwMode="auto">
          <a:xfrm>
            <a:off x="3241675" y="1187450"/>
            <a:ext cx="2782888" cy="1949450"/>
          </a:xfrm>
          <a:prstGeom prst="rect">
            <a:avLst/>
          </a:prstGeom>
          <a:noFill/>
        </p:spPr>
      </p:pic>
      <p:sp>
        <p:nvSpPr>
          <p:cNvPr id="2061323" name="Rectangle 11"/>
          <p:cNvSpPr>
            <a:spLocks noChangeArrowheads="1"/>
          </p:cNvSpPr>
          <p:nvPr/>
        </p:nvSpPr>
        <p:spPr bwMode="auto">
          <a:xfrm>
            <a:off x="442914" y="3110819"/>
            <a:ext cx="2404790" cy="276999"/>
          </a:xfrm>
          <a:prstGeom prst="rect">
            <a:avLst/>
          </a:prstGeom>
          <a:solidFill>
            <a:srgbClr val="0066FF"/>
          </a:solidFill>
          <a:ln w="12700" algn="ctr">
            <a:noFill/>
            <a:miter lim="800000"/>
            <a:headEnd/>
            <a:tailEnd/>
          </a:ln>
          <a:effectLst/>
        </p:spPr>
        <p:txBody>
          <a:bodyPr wrap="square" anchor="ctr">
            <a:spAutoFit/>
          </a:bodyPr>
          <a:lstStyle/>
          <a:p>
            <a:pPr eaLnBrk="0" hangingPunct="0">
              <a:spcBef>
                <a:spcPct val="0"/>
              </a:spcBef>
              <a:buClrTx/>
            </a:pPr>
            <a:r>
              <a:rPr lang="en-US" sz="1200" b="1" dirty="0">
                <a:solidFill>
                  <a:schemeClr val="bg1"/>
                </a:solidFill>
                <a:latin typeface="Times New Roman" pitchFamily="18" charset="0"/>
                <a:cs typeface="Times New Roman" pitchFamily="18" charset="0"/>
              </a:rPr>
              <a:t>CrIS Instrument (ITT)</a:t>
            </a:r>
          </a:p>
        </p:txBody>
      </p:sp>
      <p:sp>
        <p:nvSpPr>
          <p:cNvPr id="2061324" name="Rectangle 12"/>
          <p:cNvSpPr>
            <a:spLocks noChangeArrowheads="1"/>
          </p:cNvSpPr>
          <p:nvPr/>
        </p:nvSpPr>
        <p:spPr bwMode="auto">
          <a:xfrm>
            <a:off x="3239725" y="3107939"/>
            <a:ext cx="2789237" cy="276999"/>
          </a:xfrm>
          <a:prstGeom prst="rect">
            <a:avLst/>
          </a:prstGeom>
          <a:solidFill>
            <a:srgbClr val="0066FF"/>
          </a:solidFill>
          <a:ln w="12700" algn="ctr">
            <a:noFill/>
            <a:miter lim="800000"/>
            <a:headEnd/>
            <a:tailEnd/>
          </a:ln>
          <a:effectLst/>
        </p:spPr>
        <p:txBody>
          <a:bodyPr anchor="ctr">
            <a:spAutoFit/>
          </a:bodyPr>
          <a:lstStyle/>
          <a:p>
            <a:pPr eaLnBrk="0" hangingPunct="0">
              <a:spcBef>
                <a:spcPct val="0"/>
              </a:spcBef>
              <a:buClrTx/>
            </a:pPr>
            <a:r>
              <a:rPr lang="en-US" sz="1200" b="1" dirty="0">
                <a:solidFill>
                  <a:schemeClr val="bg1"/>
                </a:solidFill>
                <a:latin typeface="Times New Roman" pitchFamily="18" charset="0"/>
                <a:cs typeface="Times New Roman" pitchFamily="18" charset="0"/>
              </a:rPr>
              <a:t>VIIRS Instrument (Raytheon)</a:t>
            </a:r>
          </a:p>
        </p:txBody>
      </p:sp>
      <p:sp>
        <p:nvSpPr>
          <p:cNvPr id="2061325" name="Rectangle 13"/>
          <p:cNvSpPr>
            <a:spLocks noChangeArrowheads="1"/>
          </p:cNvSpPr>
          <p:nvPr/>
        </p:nvSpPr>
        <p:spPr bwMode="auto">
          <a:xfrm>
            <a:off x="6200775" y="3024097"/>
            <a:ext cx="2786471" cy="308066"/>
          </a:xfrm>
          <a:prstGeom prst="rect">
            <a:avLst/>
          </a:prstGeom>
          <a:solidFill>
            <a:srgbClr val="0066FF"/>
          </a:solidFill>
          <a:ln w="12700" algn="ctr">
            <a:noFill/>
            <a:miter lim="800000"/>
            <a:headEnd/>
            <a:tailEnd/>
          </a:ln>
          <a:effectLst/>
        </p:spPr>
        <p:txBody>
          <a:bodyPr anchor="ctr"/>
          <a:lstStyle/>
          <a:p>
            <a:pPr eaLnBrk="0" hangingPunct="0">
              <a:spcBef>
                <a:spcPct val="0"/>
              </a:spcBef>
              <a:buClrTx/>
            </a:pPr>
            <a:r>
              <a:rPr lang="en-US" sz="1200" b="1" dirty="0">
                <a:solidFill>
                  <a:schemeClr val="bg1"/>
                </a:solidFill>
                <a:latin typeface="Times New Roman" pitchFamily="18" charset="0"/>
                <a:cs typeface="Times New Roman" pitchFamily="18" charset="0"/>
              </a:rPr>
              <a:t>OMPS  Instrument (Ball)</a:t>
            </a:r>
          </a:p>
        </p:txBody>
      </p:sp>
      <p:pic>
        <p:nvPicPr>
          <p:cNvPr id="2061326" name="Picture 14"/>
          <p:cNvPicPr>
            <a:picLocks noChangeAspect="1" noChangeArrowheads="1"/>
          </p:cNvPicPr>
          <p:nvPr/>
        </p:nvPicPr>
        <p:blipFill>
          <a:blip r:embed="rId5" cstate="print"/>
          <a:srcRect/>
          <a:stretch>
            <a:fillRect/>
          </a:stretch>
        </p:blipFill>
        <p:spPr bwMode="auto">
          <a:xfrm>
            <a:off x="6181725" y="1203325"/>
            <a:ext cx="2845988" cy="1801132"/>
          </a:xfrm>
          <a:prstGeom prst="rect">
            <a:avLst/>
          </a:prstGeom>
          <a:noFill/>
          <a:ln w="12700" algn="ctr">
            <a:noFill/>
            <a:miter lim="800000"/>
            <a:headEnd/>
            <a:tailEnd/>
          </a:ln>
          <a:effectLst/>
        </p:spPr>
      </p:pic>
      <p:pic>
        <p:nvPicPr>
          <p:cNvPr id="15" name="Picture 11"/>
          <p:cNvPicPr>
            <a:picLocks noChangeAspect="1" noChangeArrowheads="1"/>
          </p:cNvPicPr>
          <p:nvPr/>
        </p:nvPicPr>
        <p:blipFill>
          <a:blip r:embed="rId6" cstate="print"/>
          <a:srcRect/>
          <a:stretch>
            <a:fillRect/>
          </a:stretch>
        </p:blipFill>
        <p:spPr bwMode="auto">
          <a:xfrm>
            <a:off x="391260" y="3905795"/>
            <a:ext cx="2351940" cy="2571206"/>
          </a:xfrm>
          <a:prstGeom prst="rect">
            <a:avLst/>
          </a:prstGeom>
          <a:noFill/>
          <a:ln w="9525">
            <a:noFill/>
            <a:miter lim="800000"/>
            <a:headEnd/>
            <a:tailEnd/>
          </a:ln>
          <a:effectLst/>
        </p:spPr>
      </p:pic>
      <p:sp>
        <p:nvSpPr>
          <p:cNvPr id="16" name="Rectangle 11"/>
          <p:cNvSpPr>
            <a:spLocks noChangeArrowheads="1"/>
          </p:cNvSpPr>
          <p:nvPr/>
        </p:nvSpPr>
        <p:spPr bwMode="auto">
          <a:xfrm>
            <a:off x="381001" y="6469306"/>
            <a:ext cx="2362200" cy="276999"/>
          </a:xfrm>
          <a:prstGeom prst="rect">
            <a:avLst/>
          </a:prstGeom>
          <a:solidFill>
            <a:srgbClr val="0066FF"/>
          </a:solidFill>
          <a:ln w="12700" algn="ctr">
            <a:noFill/>
            <a:miter lim="800000"/>
            <a:headEnd/>
            <a:tailEnd/>
          </a:ln>
          <a:effectLst/>
        </p:spPr>
        <p:txBody>
          <a:bodyPr wrap="square" anchor="ctr">
            <a:spAutoFit/>
          </a:bodyPr>
          <a:lstStyle/>
          <a:p>
            <a:pPr eaLnBrk="0" hangingPunct="0">
              <a:spcBef>
                <a:spcPct val="0"/>
              </a:spcBef>
              <a:buClrTx/>
            </a:pPr>
            <a:r>
              <a:rPr lang="en-US" sz="1200" b="1" dirty="0" smtClean="0">
                <a:solidFill>
                  <a:schemeClr val="bg1"/>
                </a:solidFill>
                <a:latin typeface="Times New Roman" pitchFamily="18" charset="0"/>
                <a:cs typeface="Times New Roman" pitchFamily="18" charset="0"/>
              </a:rPr>
              <a:t>ATMS </a:t>
            </a:r>
            <a:r>
              <a:rPr lang="en-US" sz="1200" b="1" dirty="0">
                <a:solidFill>
                  <a:schemeClr val="bg1"/>
                </a:solidFill>
                <a:latin typeface="Times New Roman" pitchFamily="18" charset="0"/>
                <a:cs typeface="Times New Roman" pitchFamily="18" charset="0"/>
              </a:rPr>
              <a:t>Instrument </a:t>
            </a:r>
            <a:r>
              <a:rPr lang="en-US" sz="1200" b="1" dirty="0" smtClean="0">
                <a:solidFill>
                  <a:schemeClr val="bg1"/>
                </a:solidFill>
                <a:latin typeface="Times New Roman" pitchFamily="18" charset="0"/>
                <a:cs typeface="Times New Roman" pitchFamily="18" charset="0"/>
              </a:rPr>
              <a:t>(NGES)</a:t>
            </a:r>
            <a:endParaRPr lang="en-US" sz="1200" b="1" dirty="0">
              <a:solidFill>
                <a:schemeClr val="bg1"/>
              </a:solidFill>
              <a:latin typeface="Times New Roman" pitchFamily="18" charset="0"/>
              <a:cs typeface="Times New Roman" pitchFamily="18" charset="0"/>
            </a:endParaRPr>
          </a:p>
        </p:txBody>
      </p:sp>
      <p:sp>
        <p:nvSpPr>
          <p:cNvPr id="17" name="TextBox 16"/>
          <p:cNvSpPr txBox="1"/>
          <p:nvPr/>
        </p:nvSpPr>
        <p:spPr>
          <a:xfrm>
            <a:off x="250305" y="3398293"/>
            <a:ext cx="2547486" cy="584775"/>
          </a:xfrm>
          <a:prstGeom prst="rect">
            <a:avLst/>
          </a:prstGeom>
          <a:noFill/>
        </p:spPr>
        <p:txBody>
          <a:bodyPr wrap="square" rtlCol="0">
            <a:spAutoFit/>
          </a:bodyPr>
          <a:lstStyle/>
          <a:p>
            <a:pPr>
              <a:spcBef>
                <a:spcPts val="0"/>
              </a:spcBef>
            </a:pPr>
            <a:r>
              <a:rPr lang="en-US" sz="1600" b="1" dirty="0" smtClean="0">
                <a:solidFill>
                  <a:schemeClr val="bg1"/>
                </a:solidFill>
                <a:latin typeface="Times New Roman" pitchFamily="18" charset="0"/>
                <a:cs typeface="Times New Roman" pitchFamily="18" charset="0"/>
              </a:rPr>
              <a:t>Advanced Technology</a:t>
            </a:r>
            <a:br>
              <a:rPr lang="en-US" sz="1600" b="1" dirty="0" smtClean="0">
                <a:solidFill>
                  <a:schemeClr val="bg1"/>
                </a:solidFill>
                <a:latin typeface="Times New Roman" pitchFamily="18" charset="0"/>
                <a:cs typeface="Times New Roman" pitchFamily="18" charset="0"/>
              </a:rPr>
            </a:br>
            <a:r>
              <a:rPr lang="en-US" sz="1600" b="1" dirty="0" smtClean="0">
                <a:solidFill>
                  <a:schemeClr val="bg1"/>
                </a:solidFill>
                <a:latin typeface="Times New Roman" pitchFamily="18" charset="0"/>
                <a:cs typeface="Times New Roman" pitchFamily="18" charset="0"/>
              </a:rPr>
              <a:t>Microwave Sounder</a:t>
            </a:r>
            <a:endParaRPr lang="en-US" sz="1600" dirty="0">
              <a:solidFill>
                <a:schemeClr val="bg1"/>
              </a:solidFill>
              <a:latin typeface="Times New Roman" pitchFamily="18" charset="0"/>
              <a:cs typeface="Times New Roman" pitchFamily="18" charset="0"/>
            </a:endParaRPr>
          </a:p>
        </p:txBody>
      </p:sp>
      <p:sp>
        <p:nvSpPr>
          <p:cNvPr id="18" name="TextBox 17"/>
          <p:cNvSpPr txBox="1"/>
          <p:nvPr/>
        </p:nvSpPr>
        <p:spPr>
          <a:xfrm>
            <a:off x="3276601" y="564510"/>
            <a:ext cx="2667000" cy="584775"/>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Visible/Infrared Imager/ Radiometer Suite</a:t>
            </a:r>
            <a:endParaRPr lang="en-US" sz="1600" dirty="0">
              <a:solidFill>
                <a:schemeClr val="bg1"/>
              </a:solidFill>
              <a:latin typeface="Times New Roman" pitchFamily="18" charset="0"/>
              <a:cs typeface="Times New Roman" pitchFamily="18" charset="0"/>
            </a:endParaRPr>
          </a:p>
        </p:txBody>
      </p:sp>
      <p:pic>
        <p:nvPicPr>
          <p:cNvPr id="19" name="Picture 10" descr="ceres_pair1"/>
          <p:cNvPicPr>
            <a:picLocks noChangeAspect="1" noChangeArrowheads="1"/>
          </p:cNvPicPr>
          <p:nvPr/>
        </p:nvPicPr>
        <p:blipFill>
          <a:blip r:embed="rId7" cstate="print"/>
          <a:srcRect/>
          <a:stretch>
            <a:fillRect/>
          </a:stretch>
        </p:blipFill>
        <p:spPr bwMode="auto">
          <a:xfrm>
            <a:off x="3200400" y="3901562"/>
            <a:ext cx="2526241" cy="2575438"/>
          </a:xfrm>
          <a:prstGeom prst="rect">
            <a:avLst/>
          </a:prstGeom>
          <a:noFill/>
        </p:spPr>
      </p:pic>
      <p:sp>
        <p:nvSpPr>
          <p:cNvPr id="21" name="Rectangle 12"/>
          <p:cNvSpPr>
            <a:spLocks noChangeArrowheads="1"/>
          </p:cNvSpPr>
          <p:nvPr/>
        </p:nvSpPr>
        <p:spPr bwMode="auto">
          <a:xfrm>
            <a:off x="3200400" y="6452801"/>
            <a:ext cx="2560637" cy="276999"/>
          </a:xfrm>
          <a:prstGeom prst="rect">
            <a:avLst/>
          </a:prstGeom>
          <a:solidFill>
            <a:srgbClr val="0066FF"/>
          </a:solidFill>
          <a:ln w="12700" algn="ctr">
            <a:noFill/>
            <a:miter lim="800000"/>
            <a:headEnd/>
            <a:tailEnd/>
          </a:ln>
          <a:effectLst/>
        </p:spPr>
        <p:txBody>
          <a:bodyPr wrap="square" anchor="ctr">
            <a:spAutoFit/>
          </a:bodyPr>
          <a:lstStyle/>
          <a:p>
            <a:pPr eaLnBrk="0" hangingPunct="0">
              <a:spcBef>
                <a:spcPct val="0"/>
              </a:spcBef>
              <a:buClrTx/>
            </a:pPr>
            <a:r>
              <a:rPr lang="en-US" sz="1200" b="1" dirty="0" smtClean="0">
                <a:solidFill>
                  <a:schemeClr val="bg1"/>
                </a:solidFill>
                <a:latin typeface="Times New Roman" pitchFamily="18" charset="0"/>
                <a:cs typeface="Times New Roman" pitchFamily="18" charset="0"/>
              </a:rPr>
              <a:t>CERES </a:t>
            </a:r>
            <a:r>
              <a:rPr lang="en-US" sz="1200" b="1" dirty="0">
                <a:solidFill>
                  <a:schemeClr val="bg1"/>
                </a:solidFill>
                <a:latin typeface="Times New Roman" pitchFamily="18" charset="0"/>
                <a:cs typeface="Times New Roman" pitchFamily="18" charset="0"/>
              </a:rPr>
              <a:t>Instrument </a:t>
            </a:r>
            <a:r>
              <a:rPr lang="en-US" sz="1200" b="1" dirty="0" smtClean="0">
                <a:solidFill>
                  <a:schemeClr val="bg1"/>
                </a:solidFill>
                <a:latin typeface="Times New Roman" pitchFamily="18" charset="0"/>
                <a:cs typeface="Times New Roman" pitchFamily="18" charset="0"/>
              </a:rPr>
              <a:t>(NGAS)</a:t>
            </a:r>
            <a:endParaRPr lang="en-US" sz="1200" b="1" dirty="0">
              <a:solidFill>
                <a:schemeClr val="bg1"/>
              </a:solidFill>
              <a:latin typeface="Times New Roman" pitchFamily="18" charset="0"/>
              <a:cs typeface="Times New Roman" pitchFamily="18" charset="0"/>
            </a:endParaRPr>
          </a:p>
        </p:txBody>
      </p:sp>
      <p:sp>
        <p:nvSpPr>
          <p:cNvPr id="22" name="Rectangle 21"/>
          <p:cNvSpPr/>
          <p:nvPr/>
        </p:nvSpPr>
        <p:spPr>
          <a:xfrm>
            <a:off x="6096000" y="728788"/>
            <a:ext cx="3048000" cy="301621"/>
          </a:xfrm>
          <a:prstGeom prst="rect">
            <a:avLst/>
          </a:prstGeom>
        </p:spPr>
        <p:txBody>
          <a:bodyPr wrap="square">
            <a:spAutoFit/>
          </a:bodyPr>
          <a:lstStyle/>
          <a:p>
            <a:pPr marL="228600" indent="-228600" defTabSz="966788">
              <a:lnSpc>
                <a:spcPct val="85000"/>
              </a:lnSpc>
              <a:spcBef>
                <a:spcPct val="35000"/>
              </a:spcBef>
              <a:buClr>
                <a:srgbClr val="006699"/>
              </a:buClr>
              <a:buFont typeface="Wingdings" pitchFamily="2" charset="2"/>
              <a:buNone/>
            </a:pPr>
            <a:r>
              <a:rPr lang="en-US" sz="1600" b="1" dirty="0" smtClean="0">
                <a:solidFill>
                  <a:schemeClr val="bg1"/>
                </a:solidFill>
                <a:latin typeface="Times New Roman" pitchFamily="18" charset="0"/>
                <a:cs typeface="Times New Roman" pitchFamily="18" charset="0"/>
              </a:rPr>
              <a:t>Ozone Mapping &amp; Profiler Suite</a:t>
            </a:r>
            <a:endParaRPr lang="en-US" sz="1600" b="1" dirty="0">
              <a:solidFill>
                <a:schemeClr val="bg1"/>
              </a:solidFill>
              <a:latin typeface="Times New Roman" pitchFamily="18" charset="0"/>
              <a:cs typeface="Times New Roman" pitchFamily="18" charset="0"/>
            </a:endParaRPr>
          </a:p>
        </p:txBody>
      </p:sp>
      <p:pic>
        <p:nvPicPr>
          <p:cNvPr id="23" name="Picture 9" descr="TSIS_GLORY_1330_DP"/>
          <p:cNvPicPr>
            <a:picLocks noChangeAspect="1" noChangeArrowheads="1"/>
          </p:cNvPicPr>
          <p:nvPr/>
        </p:nvPicPr>
        <p:blipFill>
          <a:blip r:embed="rId8" cstate="print">
            <a:clrChange>
              <a:clrFrom>
                <a:srgbClr val="FFFFFF"/>
              </a:clrFrom>
              <a:clrTo>
                <a:srgbClr val="FFFFFF">
                  <a:alpha val="0"/>
                </a:srgbClr>
              </a:clrTo>
            </a:clrChange>
          </a:blip>
          <a:srcRect l="21886" t="67274" r="69370" b="22585"/>
          <a:stretch>
            <a:fillRect/>
          </a:stretch>
        </p:blipFill>
        <p:spPr bwMode="auto">
          <a:xfrm>
            <a:off x="6248399" y="4067625"/>
            <a:ext cx="2568055" cy="2336591"/>
          </a:xfrm>
          <a:prstGeom prst="rect">
            <a:avLst/>
          </a:prstGeom>
          <a:solidFill>
            <a:srgbClr val="C0C0C0"/>
          </a:solidFill>
          <a:ln w="9525">
            <a:noFill/>
            <a:miter lim="800000"/>
            <a:headEnd/>
            <a:tailEnd/>
          </a:ln>
        </p:spPr>
      </p:pic>
      <p:sp>
        <p:nvSpPr>
          <p:cNvPr id="24" name="TextBox 23"/>
          <p:cNvSpPr txBox="1"/>
          <p:nvPr/>
        </p:nvSpPr>
        <p:spPr>
          <a:xfrm>
            <a:off x="6223379" y="3425590"/>
            <a:ext cx="2511188" cy="584775"/>
          </a:xfrm>
          <a:prstGeom prst="rect">
            <a:avLst/>
          </a:prstGeom>
          <a:noFill/>
        </p:spPr>
        <p:txBody>
          <a:bodyPr wrap="square" rtlCol="0">
            <a:spAutoFit/>
          </a:bodyPr>
          <a:lstStyle/>
          <a:p>
            <a:pPr>
              <a:spcBef>
                <a:spcPts val="0"/>
              </a:spcBef>
            </a:pPr>
            <a:r>
              <a:rPr lang="en-US" sz="1600" b="1" dirty="0" smtClean="0">
                <a:solidFill>
                  <a:schemeClr val="bg1"/>
                </a:solidFill>
                <a:latin typeface="Times New Roman" pitchFamily="18" charset="0"/>
                <a:cs typeface="Times New Roman" pitchFamily="18" charset="0"/>
              </a:rPr>
              <a:t>Total Solar </a:t>
            </a:r>
            <a:br>
              <a:rPr lang="en-US" sz="1600" b="1" dirty="0" smtClean="0">
                <a:solidFill>
                  <a:schemeClr val="bg1"/>
                </a:solidFill>
                <a:latin typeface="Times New Roman" pitchFamily="18" charset="0"/>
                <a:cs typeface="Times New Roman" pitchFamily="18" charset="0"/>
              </a:rPr>
            </a:br>
            <a:r>
              <a:rPr lang="en-US" sz="1600" b="1" dirty="0" smtClean="0">
                <a:solidFill>
                  <a:schemeClr val="bg1"/>
                </a:solidFill>
                <a:latin typeface="Times New Roman" pitchFamily="18" charset="0"/>
                <a:cs typeface="Times New Roman" pitchFamily="18" charset="0"/>
              </a:rPr>
              <a:t>Irradiance Sensor</a:t>
            </a:r>
            <a:endParaRPr lang="en-US" sz="1600" dirty="0">
              <a:solidFill>
                <a:schemeClr val="bg1"/>
              </a:solidFill>
              <a:latin typeface="Times New Roman" pitchFamily="18" charset="0"/>
              <a:cs typeface="Times New Roman" pitchFamily="18" charset="0"/>
            </a:endParaRPr>
          </a:p>
        </p:txBody>
      </p:sp>
      <p:sp>
        <p:nvSpPr>
          <p:cNvPr id="25" name="Rectangle 13"/>
          <p:cNvSpPr>
            <a:spLocks noChangeArrowheads="1"/>
          </p:cNvSpPr>
          <p:nvPr/>
        </p:nvSpPr>
        <p:spPr bwMode="auto">
          <a:xfrm>
            <a:off x="6237287" y="6404216"/>
            <a:ext cx="2678113" cy="274637"/>
          </a:xfrm>
          <a:prstGeom prst="rect">
            <a:avLst/>
          </a:prstGeom>
          <a:solidFill>
            <a:srgbClr val="0066FF"/>
          </a:solidFill>
          <a:ln w="12700" algn="ctr">
            <a:noFill/>
            <a:miter lim="800000"/>
            <a:headEnd/>
            <a:tailEnd/>
          </a:ln>
          <a:effectLst/>
        </p:spPr>
        <p:txBody>
          <a:bodyPr anchor="ctr"/>
          <a:lstStyle/>
          <a:p>
            <a:pPr eaLnBrk="0" hangingPunct="0">
              <a:spcBef>
                <a:spcPct val="0"/>
              </a:spcBef>
              <a:buClrTx/>
            </a:pPr>
            <a:r>
              <a:rPr lang="en-US" sz="1200" b="1" dirty="0" smtClean="0">
                <a:solidFill>
                  <a:schemeClr val="bg1"/>
                </a:solidFill>
                <a:latin typeface="Times New Roman" pitchFamily="18" charset="0"/>
                <a:cs typeface="Times New Roman" pitchFamily="18" charset="0"/>
              </a:rPr>
              <a:t>TSIS  </a:t>
            </a:r>
            <a:r>
              <a:rPr lang="en-US" sz="1200" b="1" dirty="0">
                <a:solidFill>
                  <a:schemeClr val="bg1"/>
                </a:solidFill>
                <a:latin typeface="Times New Roman" pitchFamily="18" charset="0"/>
                <a:cs typeface="Times New Roman" pitchFamily="18" charset="0"/>
              </a:rPr>
              <a:t>Instrument </a:t>
            </a:r>
            <a:r>
              <a:rPr lang="en-US" sz="1200" b="1" dirty="0" smtClean="0">
                <a:solidFill>
                  <a:schemeClr val="bg1"/>
                </a:solidFill>
                <a:latin typeface="Times New Roman" pitchFamily="18" charset="0"/>
                <a:cs typeface="Times New Roman" pitchFamily="18" charset="0"/>
              </a:rPr>
              <a:t>(LASP)</a:t>
            </a:r>
            <a:endParaRPr lang="en-US" sz="1200"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108418" name="Rectangle 2"/>
          <p:cNvSpPr>
            <a:spLocks noGrp="1" noChangeArrowheads="1"/>
          </p:cNvSpPr>
          <p:nvPr>
            <p:ph type="title"/>
          </p:nvPr>
        </p:nvSpPr>
        <p:spPr>
          <a:xfrm>
            <a:off x="1" y="-1"/>
            <a:ext cx="9144000" cy="1110343"/>
          </a:xfrm>
          <a:noFill/>
          <a:ln/>
        </p:spPr>
        <p:txBody>
          <a:bodyPr/>
          <a:lstStyle/>
          <a:p>
            <a:pPr algn="ctr"/>
            <a:r>
              <a:rPr lang="en-US" sz="4000" b="1" dirty="0">
                <a:solidFill>
                  <a:srgbClr val="FFFF00"/>
                </a:solidFill>
                <a:latin typeface="Times New Roman" pitchFamily="18" charset="0"/>
                <a:cs typeface="Times New Roman" pitchFamily="18" charset="0"/>
              </a:rPr>
              <a:t>Three of Five Sensors Installed on </a:t>
            </a:r>
            <a:r>
              <a:rPr lang="en-US" sz="4000" b="1" dirty="0" smtClean="0">
                <a:solidFill>
                  <a:srgbClr val="FFFF00"/>
                </a:solidFill>
                <a:latin typeface="Times New Roman" pitchFamily="18" charset="0"/>
                <a:cs typeface="Times New Roman" pitchFamily="18" charset="0"/>
              </a:rPr>
              <a:t>NPP</a:t>
            </a:r>
            <a:endParaRPr lang="en-US" sz="4000" b="1" dirty="0">
              <a:solidFill>
                <a:srgbClr val="FFFF00"/>
              </a:solidFill>
              <a:latin typeface="Times New Roman" pitchFamily="18" charset="0"/>
              <a:cs typeface="Times New Roman" pitchFamily="18" charset="0"/>
            </a:endParaRPr>
          </a:p>
        </p:txBody>
      </p:sp>
      <p:sp>
        <p:nvSpPr>
          <p:cNvPr id="2108419" name="Text Box 3"/>
          <p:cNvSpPr txBox="1">
            <a:spLocks noChangeArrowheads="1"/>
          </p:cNvSpPr>
          <p:nvPr/>
        </p:nvSpPr>
        <p:spPr bwMode="auto">
          <a:xfrm>
            <a:off x="209187" y="6287071"/>
            <a:ext cx="8686800" cy="461665"/>
          </a:xfrm>
          <a:prstGeom prst="rect">
            <a:avLst/>
          </a:prstGeom>
          <a:solidFill>
            <a:srgbClr val="0033CC"/>
          </a:solidFill>
          <a:ln w="9525">
            <a:noFill/>
            <a:miter lim="800000"/>
            <a:headEnd/>
            <a:tailEnd/>
          </a:ln>
          <a:effectLst/>
        </p:spPr>
        <p:txBody>
          <a:bodyPr wrap="square">
            <a:spAutoFit/>
          </a:bodyPr>
          <a:lstStyle/>
          <a:p>
            <a:pPr>
              <a:spcBef>
                <a:spcPct val="0"/>
              </a:spcBef>
              <a:buClrTx/>
            </a:pPr>
            <a:r>
              <a:rPr lang="en-US" sz="2400" b="1" dirty="0">
                <a:solidFill>
                  <a:srgbClr val="FFFFFF"/>
                </a:solidFill>
                <a:latin typeface="Times New Roman" pitchFamily="18" charset="0"/>
                <a:cs typeface="Times New Roman" pitchFamily="18" charset="0"/>
              </a:rPr>
              <a:t>NPOESS</a:t>
            </a:r>
            <a:r>
              <a:rPr lang="en-US" sz="2400" b="1" dirty="0">
                <a:solidFill>
                  <a:schemeClr val="bg1"/>
                </a:solidFill>
                <a:latin typeface="Times New Roman" pitchFamily="18" charset="0"/>
                <a:cs typeface="Times New Roman" pitchFamily="18" charset="0"/>
              </a:rPr>
              <a:t> Preparatory Project (NPP) in integration phase</a:t>
            </a:r>
          </a:p>
        </p:txBody>
      </p:sp>
      <p:pic>
        <p:nvPicPr>
          <p:cNvPr id="2108420" name="Picture 8"/>
          <p:cNvPicPr>
            <a:picLocks noChangeAspect="1" noChangeArrowheads="1"/>
          </p:cNvPicPr>
          <p:nvPr/>
        </p:nvPicPr>
        <p:blipFill>
          <a:blip r:embed="rId3" cstate="print">
            <a:lum bright="10000"/>
          </a:blip>
          <a:srcRect r="23401"/>
          <a:stretch>
            <a:fillRect/>
          </a:stretch>
        </p:blipFill>
        <p:spPr bwMode="auto">
          <a:xfrm>
            <a:off x="6553200" y="3581400"/>
            <a:ext cx="2509838" cy="2190750"/>
          </a:xfrm>
          <a:prstGeom prst="rect">
            <a:avLst/>
          </a:prstGeom>
          <a:noFill/>
          <a:ln w="12700">
            <a:solidFill>
              <a:srgbClr val="000000"/>
            </a:solidFill>
            <a:miter lim="800000"/>
            <a:headEnd/>
            <a:tailEnd/>
          </a:ln>
        </p:spPr>
      </p:pic>
      <p:grpSp>
        <p:nvGrpSpPr>
          <p:cNvPr id="2108421" name="Group 5"/>
          <p:cNvGrpSpPr>
            <a:grpSpLocks/>
          </p:cNvGrpSpPr>
          <p:nvPr/>
        </p:nvGrpSpPr>
        <p:grpSpPr bwMode="auto">
          <a:xfrm>
            <a:off x="76200" y="1295400"/>
            <a:ext cx="6400800" cy="4519613"/>
            <a:chOff x="0" y="816"/>
            <a:chExt cx="4032" cy="2847"/>
          </a:xfrm>
        </p:grpSpPr>
        <p:pic>
          <p:nvPicPr>
            <p:cNvPr id="2108422" name="Picture 6"/>
            <p:cNvPicPr>
              <a:picLocks noChangeAspect="1" noChangeArrowheads="1"/>
            </p:cNvPicPr>
            <p:nvPr/>
          </p:nvPicPr>
          <p:blipFill>
            <a:blip r:embed="rId4" cstate="print"/>
            <a:srcRect/>
            <a:stretch>
              <a:fillRect/>
            </a:stretch>
          </p:blipFill>
          <p:spPr bwMode="auto">
            <a:xfrm>
              <a:off x="48" y="816"/>
              <a:ext cx="3984" cy="2847"/>
            </a:xfrm>
            <a:prstGeom prst="rect">
              <a:avLst/>
            </a:prstGeom>
            <a:noFill/>
            <a:ln w="12700" algn="ctr">
              <a:solidFill>
                <a:schemeClr val="tx1"/>
              </a:solidFill>
              <a:miter lim="800000"/>
              <a:headEnd/>
              <a:tailEnd/>
            </a:ln>
            <a:effectLst/>
          </p:spPr>
        </p:pic>
        <p:sp>
          <p:nvSpPr>
            <p:cNvPr id="2108423" name="Line 7"/>
            <p:cNvSpPr>
              <a:spLocks noChangeShapeType="1"/>
            </p:cNvSpPr>
            <p:nvPr/>
          </p:nvSpPr>
          <p:spPr bwMode="auto">
            <a:xfrm>
              <a:off x="1478" y="1293"/>
              <a:ext cx="687" cy="345"/>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08424" name="Line 8"/>
            <p:cNvSpPr>
              <a:spLocks noChangeShapeType="1"/>
            </p:cNvSpPr>
            <p:nvPr/>
          </p:nvSpPr>
          <p:spPr bwMode="auto">
            <a:xfrm flipH="1">
              <a:off x="2486" y="1115"/>
              <a:ext cx="168" cy="236"/>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08425" name="Line 9"/>
            <p:cNvSpPr>
              <a:spLocks noChangeShapeType="1"/>
            </p:cNvSpPr>
            <p:nvPr/>
          </p:nvSpPr>
          <p:spPr bwMode="auto">
            <a:xfrm flipH="1">
              <a:off x="2869" y="1176"/>
              <a:ext cx="490" cy="555"/>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08426" name="Text Box 10"/>
            <p:cNvSpPr txBox="1">
              <a:spLocks noChangeArrowheads="1"/>
            </p:cNvSpPr>
            <p:nvPr/>
          </p:nvSpPr>
          <p:spPr bwMode="auto">
            <a:xfrm>
              <a:off x="3216" y="988"/>
              <a:ext cx="493" cy="212"/>
            </a:xfrm>
            <a:prstGeom prst="rect">
              <a:avLst/>
            </a:prstGeom>
            <a:noFill/>
            <a:ln w="9525" algn="ctr">
              <a:noFill/>
              <a:miter lim="800000"/>
              <a:headEnd/>
              <a:tailEnd/>
            </a:ln>
            <a:effectLst/>
          </p:spPr>
          <p:txBody>
            <a:bodyPr wrap="none" lIns="91429" tIns="45719" rIns="91429" bIns="45719">
              <a:spAutoFit/>
            </a:bodyPr>
            <a:lstStyle/>
            <a:p>
              <a:pPr defTabSz="917575"/>
              <a:r>
                <a:rPr lang="en-US" sz="1600" b="1" dirty="0">
                  <a:solidFill>
                    <a:schemeClr val="tx1"/>
                  </a:solidFill>
                  <a:latin typeface="Arial" charset="0"/>
                  <a:cs typeface="Arial" charset="0"/>
                </a:rPr>
                <a:t>OMPS</a:t>
              </a:r>
            </a:p>
          </p:txBody>
        </p:sp>
        <p:sp>
          <p:nvSpPr>
            <p:cNvPr id="2108427" name="Text Box 11"/>
            <p:cNvSpPr txBox="1">
              <a:spLocks noChangeArrowheads="1"/>
            </p:cNvSpPr>
            <p:nvPr/>
          </p:nvSpPr>
          <p:spPr bwMode="auto">
            <a:xfrm>
              <a:off x="2373" y="940"/>
              <a:ext cx="555" cy="212"/>
            </a:xfrm>
            <a:prstGeom prst="rect">
              <a:avLst/>
            </a:prstGeom>
            <a:noFill/>
            <a:ln w="9525" algn="ctr">
              <a:noFill/>
              <a:miter lim="800000"/>
              <a:headEnd/>
              <a:tailEnd/>
            </a:ln>
            <a:effectLst/>
          </p:spPr>
          <p:txBody>
            <a:bodyPr wrap="none" lIns="91429" tIns="45719" rIns="91429" bIns="45719">
              <a:spAutoFit/>
            </a:bodyPr>
            <a:lstStyle/>
            <a:p>
              <a:pPr defTabSz="917575"/>
              <a:r>
                <a:rPr lang="en-US" sz="1600" b="1" dirty="0">
                  <a:solidFill>
                    <a:schemeClr val="tx1"/>
                  </a:solidFill>
                  <a:latin typeface="Arial" charset="0"/>
                  <a:cs typeface="Arial" charset="0"/>
                </a:rPr>
                <a:t>CERES</a:t>
              </a:r>
            </a:p>
          </p:txBody>
        </p:sp>
        <p:sp>
          <p:nvSpPr>
            <p:cNvPr id="2108428" name="Text Box 12"/>
            <p:cNvSpPr txBox="1">
              <a:spLocks noChangeArrowheads="1"/>
            </p:cNvSpPr>
            <p:nvPr/>
          </p:nvSpPr>
          <p:spPr bwMode="auto">
            <a:xfrm>
              <a:off x="960" y="1152"/>
              <a:ext cx="478" cy="212"/>
            </a:xfrm>
            <a:prstGeom prst="rect">
              <a:avLst/>
            </a:prstGeom>
            <a:noFill/>
            <a:ln w="9525" algn="ctr">
              <a:noFill/>
              <a:miter lim="800000"/>
              <a:headEnd/>
              <a:tailEnd/>
            </a:ln>
            <a:effectLst/>
          </p:spPr>
          <p:txBody>
            <a:bodyPr wrap="none" lIns="91429" tIns="45719" rIns="91429" bIns="45719">
              <a:spAutoFit/>
            </a:bodyPr>
            <a:lstStyle/>
            <a:p>
              <a:pPr defTabSz="917575"/>
              <a:r>
                <a:rPr lang="en-US" sz="1600" b="1" dirty="0">
                  <a:solidFill>
                    <a:schemeClr val="tx1"/>
                  </a:solidFill>
                  <a:latin typeface="Arial" charset="0"/>
                  <a:cs typeface="Arial" charset="0"/>
                </a:rPr>
                <a:t>ATMS</a:t>
              </a:r>
            </a:p>
          </p:txBody>
        </p:sp>
        <p:sp>
          <p:nvSpPr>
            <p:cNvPr id="2108429" name="Text Box 13"/>
            <p:cNvSpPr txBox="1">
              <a:spLocks noChangeArrowheads="1"/>
            </p:cNvSpPr>
            <p:nvPr/>
          </p:nvSpPr>
          <p:spPr bwMode="auto">
            <a:xfrm>
              <a:off x="0" y="1104"/>
              <a:ext cx="866" cy="366"/>
            </a:xfrm>
            <a:prstGeom prst="rect">
              <a:avLst/>
            </a:prstGeom>
            <a:noFill/>
            <a:ln w="9525" algn="ctr">
              <a:noFill/>
              <a:miter lim="800000"/>
              <a:headEnd/>
              <a:tailEnd/>
            </a:ln>
            <a:effectLst/>
          </p:spPr>
          <p:txBody>
            <a:bodyPr lIns="91429" tIns="45719" rIns="91429" bIns="45719">
              <a:spAutoFit/>
            </a:bodyPr>
            <a:lstStyle/>
            <a:p>
              <a:pPr defTabSz="917575"/>
              <a:r>
                <a:rPr lang="en-US" sz="1600" b="1" dirty="0">
                  <a:solidFill>
                    <a:schemeClr val="tx1"/>
                  </a:solidFill>
                  <a:latin typeface="Arial" charset="0"/>
                  <a:cs typeface="Arial" charset="0"/>
                </a:rPr>
                <a:t>NPP Spacecraft</a:t>
              </a:r>
            </a:p>
          </p:txBody>
        </p:sp>
        <p:sp>
          <p:nvSpPr>
            <p:cNvPr id="2108430" name="Line 14"/>
            <p:cNvSpPr>
              <a:spLocks noChangeShapeType="1"/>
            </p:cNvSpPr>
            <p:nvPr/>
          </p:nvSpPr>
          <p:spPr bwMode="auto">
            <a:xfrm>
              <a:off x="528" y="1440"/>
              <a:ext cx="687" cy="345"/>
            </a:xfrm>
            <a:prstGeom prst="line">
              <a:avLst/>
            </a:prstGeom>
            <a:noFill/>
            <a:ln w="9525">
              <a:solidFill>
                <a:schemeClr val="tx1"/>
              </a:solidFill>
              <a:round/>
              <a:headEnd/>
              <a:tailEnd type="triangle" w="med" len="med"/>
            </a:ln>
            <a:effectLst/>
          </p:spPr>
          <p:txBody>
            <a:bodyPr wrap="none" anchor="ctr"/>
            <a:lstStyle/>
            <a:p>
              <a:endParaRPr lang="en-US" dirty="0"/>
            </a:p>
          </p:txBody>
        </p:sp>
      </p:grpSp>
      <p:sp>
        <p:nvSpPr>
          <p:cNvPr id="2108431" name="Text Box 15"/>
          <p:cNvSpPr txBox="1">
            <a:spLocks noChangeArrowheads="1"/>
          </p:cNvSpPr>
          <p:nvPr/>
        </p:nvSpPr>
        <p:spPr bwMode="auto">
          <a:xfrm>
            <a:off x="6564313" y="5728063"/>
            <a:ext cx="2503487" cy="523218"/>
          </a:xfrm>
          <a:prstGeom prst="rect">
            <a:avLst/>
          </a:prstGeom>
          <a:noFill/>
          <a:ln w="9525" algn="ctr">
            <a:noFill/>
            <a:miter lim="800000"/>
            <a:headEnd/>
            <a:tailEnd/>
          </a:ln>
          <a:effectLst/>
        </p:spPr>
        <p:txBody>
          <a:bodyPr lIns="91429" tIns="45719" rIns="91429" bIns="45719">
            <a:spAutoFit/>
          </a:bodyPr>
          <a:lstStyle/>
          <a:p>
            <a:pPr defTabSz="917575"/>
            <a:r>
              <a:rPr lang="en-US" sz="1400" b="1" dirty="0">
                <a:solidFill>
                  <a:schemeClr val="bg1"/>
                </a:solidFill>
                <a:latin typeface="Arial" charset="0"/>
                <a:cs typeface="Arial" charset="0"/>
              </a:rPr>
              <a:t>VIIRS in Thermal Vacuum Chamber</a:t>
            </a:r>
          </a:p>
        </p:txBody>
      </p:sp>
      <p:sp>
        <p:nvSpPr>
          <p:cNvPr id="2108432" name="Text Box 16"/>
          <p:cNvSpPr txBox="1">
            <a:spLocks noChangeArrowheads="1"/>
          </p:cNvSpPr>
          <p:nvPr/>
        </p:nvSpPr>
        <p:spPr bwMode="auto">
          <a:xfrm>
            <a:off x="1143000" y="5859598"/>
            <a:ext cx="3962400" cy="336550"/>
          </a:xfrm>
          <a:prstGeom prst="rect">
            <a:avLst/>
          </a:prstGeom>
          <a:noFill/>
          <a:ln w="9525" algn="ctr">
            <a:noFill/>
            <a:miter lim="800000"/>
            <a:headEnd/>
            <a:tailEnd/>
          </a:ln>
          <a:effectLst/>
        </p:spPr>
        <p:txBody>
          <a:bodyPr lIns="91429" tIns="45719" rIns="91429" bIns="45719">
            <a:spAutoFit/>
          </a:bodyPr>
          <a:lstStyle/>
          <a:p>
            <a:pPr defTabSz="917575"/>
            <a:r>
              <a:rPr lang="en-US" sz="1600" b="1" dirty="0">
                <a:solidFill>
                  <a:schemeClr val="bg1"/>
                </a:solidFill>
                <a:latin typeface="Arial" charset="0"/>
                <a:cs typeface="Arial" charset="0"/>
              </a:rPr>
              <a:t>NPP Satellite at Spacecraft facility</a:t>
            </a:r>
          </a:p>
        </p:txBody>
      </p:sp>
      <p:sp>
        <p:nvSpPr>
          <p:cNvPr id="2108433" name="Text Box 17"/>
          <p:cNvSpPr txBox="1">
            <a:spLocks noChangeArrowheads="1"/>
          </p:cNvSpPr>
          <p:nvPr/>
        </p:nvSpPr>
        <p:spPr bwMode="auto">
          <a:xfrm>
            <a:off x="6570619" y="3226526"/>
            <a:ext cx="2503488" cy="336550"/>
          </a:xfrm>
          <a:prstGeom prst="rect">
            <a:avLst/>
          </a:prstGeom>
          <a:noFill/>
          <a:ln w="9525" algn="ctr">
            <a:noFill/>
            <a:miter lim="800000"/>
            <a:headEnd/>
            <a:tailEnd/>
          </a:ln>
          <a:effectLst/>
        </p:spPr>
        <p:txBody>
          <a:bodyPr lIns="91429" tIns="45719" rIns="91429" bIns="45719">
            <a:spAutoFit/>
          </a:bodyPr>
          <a:lstStyle/>
          <a:p>
            <a:pPr defTabSz="917575"/>
            <a:r>
              <a:rPr lang="en-US" sz="1600" b="1" dirty="0">
                <a:solidFill>
                  <a:schemeClr val="bg1"/>
                </a:solidFill>
                <a:latin typeface="Arial" charset="0"/>
                <a:cs typeface="Arial" charset="0"/>
              </a:rPr>
              <a:t>CrIS Instrument </a:t>
            </a:r>
          </a:p>
        </p:txBody>
      </p:sp>
      <p:pic>
        <p:nvPicPr>
          <p:cNvPr id="2108434" name="Picture 55" descr="DSC000A57 (17)"/>
          <p:cNvPicPr>
            <a:picLocks noChangeAspect="1" noChangeArrowheads="1"/>
          </p:cNvPicPr>
          <p:nvPr/>
        </p:nvPicPr>
        <p:blipFill>
          <a:blip r:embed="rId5" cstate="print">
            <a:lum bright="10000" contrast="-12000"/>
          </a:blip>
          <a:srcRect/>
          <a:stretch>
            <a:fillRect/>
          </a:stretch>
        </p:blipFill>
        <p:spPr bwMode="auto">
          <a:xfrm>
            <a:off x="6705600" y="1295400"/>
            <a:ext cx="2286000" cy="1963738"/>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705569" name="Rectangle 2"/>
          <p:cNvSpPr>
            <a:spLocks noGrp="1" noChangeArrowheads="1"/>
          </p:cNvSpPr>
          <p:nvPr>
            <p:ph type="title" idx="4294967295"/>
          </p:nvPr>
        </p:nvSpPr>
        <p:spPr>
          <a:xfrm>
            <a:off x="-1" y="0"/>
            <a:ext cx="9144001" cy="584200"/>
          </a:xfrm>
        </p:spPr>
        <p:txBody>
          <a:bodyPr/>
          <a:lstStyle/>
          <a:p>
            <a:pPr algn="ctr"/>
            <a:r>
              <a:rPr lang="en-US" sz="2400" b="1" dirty="0" smtClean="0">
                <a:solidFill>
                  <a:srgbClr val="FFFF00"/>
                </a:solidFill>
                <a:latin typeface="Times New Roman" pitchFamily="18" charset="0"/>
                <a:cs typeface="Times New Roman" pitchFamily="18" charset="0"/>
              </a:rPr>
              <a:t>NPOESS Development Nearly Complete - Production in Progress</a:t>
            </a:r>
            <a:endParaRPr lang="en-US" sz="2400" b="1" dirty="0">
              <a:solidFill>
                <a:srgbClr val="FFFF00"/>
              </a:solidFill>
              <a:latin typeface="Times New Roman" pitchFamily="18" charset="0"/>
              <a:cs typeface="Times New Roman" pitchFamily="18" charset="0"/>
            </a:endParaRPr>
          </a:p>
        </p:txBody>
      </p:sp>
      <p:pic>
        <p:nvPicPr>
          <p:cNvPr id="626733" name="Picture 4"/>
          <p:cNvPicPr>
            <a:picLocks noChangeAspect="1" noChangeArrowheads="1"/>
          </p:cNvPicPr>
          <p:nvPr/>
        </p:nvPicPr>
        <p:blipFill>
          <a:blip r:embed="rId3" cstate="print"/>
          <a:srcRect/>
          <a:stretch>
            <a:fillRect/>
          </a:stretch>
        </p:blipFill>
        <p:spPr bwMode="auto">
          <a:xfrm>
            <a:off x="4541512" y="855624"/>
            <a:ext cx="701003" cy="665315"/>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78" name="Rectangle 77"/>
          <p:cNvSpPr/>
          <p:nvPr/>
        </p:nvSpPr>
        <p:spPr bwMode="auto">
          <a:xfrm>
            <a:off x="5019349" y="815265"/>
            <a:ext cx="161950" cy="161950"/>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3" name="Freeform 102"/>
          <p:cNvSpPr/>
          <p:nvPr/>
        </p:nvSpPr>
        <p:spPr bwMode="auto">
          <a:xfrm rot="21399176">
            <a:off x="5637831" y="876088"/>
            <a:ext cx="320451" cy="348745"/>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67" name="Rectangle 66"/>
          <p:cNvSpPr/>
          <p:nvPr/>
        </p:nvSpPr>
        <p:spPr bwMode="auto">
          <a:xfrm>
            <a:off x="5555930" y="712382"/>
            <a:ext cx="3600355" cy="5625685"/>
          </a:xfrm>
          <a:prstGeom prst="rect">
            <a:avLst/>
          </a:prstGeom>
          <a:gradFill flip="none" rotWithShape="1">
            <a:gsLst>
              <a:gs pos="0">
                <a:srgbClr val="0A9044"/>
              </a:gs>
              <a:gs pos="49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cxnSp>
        <p:nvCxnSpPr>
          <p:cNvPr id="75" name="Straight Connector 74"/>
          <p:cNvCxnSpPr/>
          <p:nvPr/>
        </p:nvCxnSpPr>
        <p:spPr>
          <a:xfrm rot="5400000">
            <a:off x="5843208" y="3513865"/>
            <a:ext cx="5649895" cy="1588"/>
          </a:xfrm>
          <a:prstGeom prst="line">
            <a:avLst/>
          </a:prstGeom>
          <a:ln w="12700" cap="flat" cmpd="sng" algn="ctr">
            <a:solidFill>
              <a:srgbClr val="0A9044"/>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53" name="Picture 19"/>
          <p:cNvPicPr>
            <a:picLocks noChangeAspect="1" noChangeArrowheads="1"/>
          </p:cNvPicPr>
          <p:nvPr/>
        </p:nvPicPr>
        <p:blipFill>
          <a:blip r:embed="rId4" cstate="print"/>
          <a:srcRect l="39815" t="22895" r="31544" b="30367"/>
          <a:stretch>
            <a:fillRect/>
          </a:stretch>
        </p:blipFill>
        <p:spPr bwMode="auto">
          <a:xfrm>
            <a:off x="8413750" y="5184061"/>
            <a:ext cx="571500" cy="638386"/>
          </a:xfrm>
          <a:prstGeom prst="rect">
            <a:avLst/>
          </a:prstGeom>
          <a:noFill/>
          <a:ln w="12700" cap="flat" cmpd="sng" algn="ctr">
            <a:solidFill>
              <a:srgbClr val="25F758"/>
            </a:solidFill>
            <a:prstDash val="solid"/>
            <a:miter lim="800000"/>
            <a:headEnd type="none" w="med" len="med"/>
            <a:tailEnd type="none" w="med" len="med"/>
          </a:ln>
          <a:effectLst>
            <a:outerShdw blurRad="50800" dist="38100" dir="2700000" algn="tl" rotWithShape="0">
              <a:prstClr val="black">
                <a:alpha val="40000"/>
              </a:prstClr>
            </a:outerShdw>
          </a:effectLst>
        </p:spPr>
      </p:pic>
      <p:sp>
        <p:nvSpPr>
          <p:cNvPr id="63" name="Rectangle 62"/>
          <p:cNvSpPr/>
          <p:nvPr/>
        </p:nvSpPr>
        <p:spPr bwMode="auto">
          <a:xfrm>
            <a:off x="0" y="712382"/>
            <a:ext cx="5854700" cy="5625685"/>
          </a:xfrm>
          <a:prstGeom prst="rect">
            <a:avLst/>
          </a:prstGeom>
          <a:solidFill>
            <a:srgbClr val="153A6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60" name="Right Arrow 59"/>
          <p:cNvSpPr/>
          <p:nvPr/>
        </p:nvSpPr>
        <p:spPr>
          <a:xfrm>
            <a:off x="0" y="4864788"/>
            <a:ext cx="6083808" cy="1217276"/>
          </a:xfrm>
          <a:prstGeom prst="rightArrow">
            <a:avLst>
              <a:gd name="adj1" fmla="val 80772"/>
              <a:gd name="adj2" fmla="val 18500"/>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cxnSp>
        <p:nvCxnSpPr>
          <p:cNvPr id="68" name="Straight Connector 67"/>
          <p:cNvCxnSpPr/>
          <p:nvPr/>
        </p:nvCxnSpPr>
        <p:spPr>
          <a:xfrm rot="5400000">
            <a:off x="-2544913" y="3513862"/>
            <a:ext cx="5649895" cy="1588"/>
          </a:xfrm>
          <a:prstGeom prst="line">
            <a:avLst/>
          </a:prstGeom>
          <a:ln w="12700" cap="flat" cmpd="sng" algn="ctr">
            <a:solidFill>
              <a:srgbClr val="5AA6F5"/>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1146893" y="3513862"/>
            <a:ext cx="5649895" cy="1588"/>
          </a:xfrm>
          <a:prstGeom prst="line">
            <a:avLst/>
          </a:prstGeom>
          <a:ln w="12700" cap="flat" cmpd="sng" algn="ctr">
            <a:solidFill>
              <a:srgbClr val="5AA6F5"/>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51127" y="3513862"/>
            <a:ext cx="5649895" cy="1588"/>
          </a:xfrm>
          <a:prstGeom prst="line">
            <a:avLst/>
          </a:prstGeom>
          <a:ln w="12700" cap="flat" cmpd="sng" algn="ctr">
            <a:solidFill>
              <a:srgbClr val="5AA6F5"/>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1649147" y="3513863"/>
            <a:ext cx="5649895" cy="1588"/>
          </a:xfrm>
          <a:prstGeom prst="line">
            <a:avLst/>
          </a:prstGeom>
          <a:ln w="12700" cap="flat" cmpd="sng" algn="ctr">
            <a:solidFill>
              <a:srgbClr val="5AA6F5"/>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047167" y="3513864"/>
            <a:ext cx="5649895" cy="1588"/>
          </a:xfrm>
          <a:prstGeom prst="line">
            <a:avLst/>
          </a:prstGeom>
          <a:ln w="12700" cap="flat" cmpd="sng" algn="ctr">
            <a:solidFill>
              <a:srgbClr val="0A9044"/>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4445187" y="3513865"/>
            <a:ext cx="5649895" cy="1588"/>
          </a:xfrm>
          <a:prstGeom prst="line">
            <a:avLst/>
          </a:prstGeom>
          <a:ln w="12700" cap="flat" cmpd="sng" algn="ctr">
            <a:solidFill>
              <a:srgbClr val="0A9044"/>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8" name="Right Arrow 137"/>
          <p:cNvSpPr/>
          <p:nvPr/>
        </p:nvSpPr>
        <p:spPr>
          <a:xfrm>
            <a:off x="5854700" y="4864869"/>
            <a:ext cx="2603500" cy="1215388"/>
          </a:xfrm>
          <a:prstGeom prst="rightArrow">
            <a:avLst>
              <a:gd name="adj1" fmla="val 80772"/>
              <a:gd name="adj2" fmla="val 18500"/>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sp>
        <p:nvSpPr>
          <p:cNvPr id="135" name="Right Arrow 134"/>
          <p:cNvSpPr/>
          <p:nvPr/>
        </p:nvSpPr>
        <p:spPr>
          <a:xfrm>
            <a:off x="5867400" y="4091440"/>
            <a:ext cx="2307336" cy="834812"/>
          </a:xfrm>
          <a:prstGeom prst="rightArrow">
            <a:avLst>
              <a:gd name="adj1" fmla="val 60772"/>
              <a:gd name="adj2" fmla="val 28584"/>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200"/>
          </a:p>
        </p:txBody>
      </p:sp>
      <p:sp>
        <p:nvSpPr>
          <p:cNvPr id="136" name="Right Arrow 135"/>
          <p:cNvSpPr/>
          <p:nvPr/>
        </p:nvSpPr>
        <p:spPr>
          <a:xfrm>
            <a:off x="5880100" y="2495475"/>
            <a:ext cx="939800" cy="1669624"/>
          </a:xfrm>
          <a:prstGeom prst="rightArrow">
            <a:avLst>
              <a:gd name="adj1" fmla="val 75741"/>
              <a:gd name="adj2" fmla="val 33153"/>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sp>
        <p:nvSpPr>
          <p:cNvPr id="129" name="Right Arrow 128"/>
          <p:cNvSpPr/>
          <p:nvPr/>
        </p:nvSpPr>
        <p:spPr>
          <a:xfrm>
            <a:off x="5867400" y="1038487"/>
            <a:ext cx="2108200" cy="1620518"/>
          </a:xfrm>
          <a:prstGeom prst="rightArrow">
            <a:avLst>
              <a:gd name="adj1" fmla="val 80772"/>
              <a:gd name="adj2" fmla="val 22288"/>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pic>
        <p:nvPicPr>
          <p:cNvPr id="626730" name="Picture 44"/>
          <p:cNvPicPr>
            <a:picLocks noChangeAspect="1" noChangeArrowheads="1"/>
          </p:cNvPicPr>
          <p:nvPr/>
        </p:nvPicPr>
        <p:blipFill>
          <a:blip r:embed="rId5" cstate="print"/>
          <a:srcRect/>
          <a:stretch>
            <a:fillRect/>
          </a:stretch>
        </p:blipFill>
        <p:spPr bwMode="auto">
          <a:xfrm>
            <a:off x="5054601" y="2960332"/>
            <a:ext cx="662954" cy="495497"/>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pic>
        <p:nvPicPr>
          <p:cNvPr id="626735" name="Picture 13"/>
          <p:cNvPicPr>
            <a:picLocks noChangeAspect="1" noChangeArrowheads="1"/>
          </p:cNvPicPr>
          <p:nvPr/>
        </p:nvPicPr>
        <p:blipFill>
          <a:blip r:embed="rId6" cstate="print"/>
          <a:srcRect/>
          <a:stretch>
            <a:fillRect/>
          </a:stretch>
        </p:blipFill>
        <p:spPr bwMode="auto">
          <a:xfrm>
            <a:off x="4479235" y="2411373"/>
            <a:ext cx="702395" cy="456368"/>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pic>
        <p:nvPicPr>
          <p:cNvPr id="626736" name="Picture 4"/>
          <p:cNvPicPr>
            <a:picLocks noChangeAspect="1" noChangeArrowheads="1"/>
          </p:cNvPicPr>
          <p:nvPr/>
        </p:nvPicPr>
        <p:blipFill>
          <a:blip r:embed="rId7" cstate="print"/>
          <a:srcRect/>
          <a:stretch>
            <a:fillRect/>
          </a:stretch>
        </p:blipFill>
        <p:spPr bwMode="auto">
          <a:xfrm>
            <a:off x="4817533" y="1386344"/>
            <a:ext cx="700291" cy="524422"/>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705598" name="TextBox 57"/>
          <p:cNvSpPr txBox="1">
            <a:spLocks noChangeArrowheads="1"/>
          </p:cNvSpPr>
          <p:nvPr/>
        </p:nvSpPr>
        <p:spPr bwMode="auto">
          <a:xfrm>
            <a:off x="5854700" y="2728726"/>
            <a:ext cx="876300" cy="535531"/>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Final NPP Prep</a:t>
            </a:r>
          </a:p>
          <a:p>
            <a:pPr>
              <a:lnSpc>
                <a:spcPts val="1200"/>
              </a:lnSpc>
            </a:pPr>
            <a:r>
              <a:rPr lang="en-US" sz="1200" b="1" i="1" dirty="0" smtClean="0">
                <a:solidFill>
                  <a:srgbClr val="FFE87E"/>
                </a:solidFill>
                <a:latin typeface="Arial" charset="0"/>
              </a:rPr>
              <a:t>On tr</a:t>
            </a:r>
            <a:r>
              <a:rPr lang="en-US" sz="1200" b="1" i="1" dirty="0" smtClean="0">
                <a:solidFill>
                  <a:srgbClr val="FFE575"/>
                </a:solidFill>
                <a:latin typeface="Arial" charset="0"/>
              </a:rPr>
              <a:t>ac</a:t>
            </a:r>
            <a:r>
              <a:rPr lang="en-US" sz="1200" b="1" i="1" dirty="0" smtClean="0">
                <a:solidFill>
                  <a:srgbClr val="FFE87E"/>
                </a:solidFill>
                <a:latin typeface="Arial" charset="0"/>
              </a:rPr>
              <a:t>k</a:t>
            </a:r>
            <a:endParaRPr lang="en-US" sz="1200" b="1" i="1" dirty="0">
              <a:solidFill>
                <a:srgbClr val="FFE87E"/>
              </a:solidFill>
              <a:latin typeface="Arial" charset="0"/>
            </a:endParaRPr>
          </a:p>
        </p:txBody>
      </p:sp>
      <p:sp>
        <p:nvSpPr>
          <p:cNvPr id="81" name="Text Box 10"/>
          <p:cNvSpPr txBox="1">
            <a:spLocks noChangeArrowheads="1"/>
          </p:cNvSpPr>
          <p:nvPr/>
        </p:nvSpPr>
        <p:spPr bwMode="auto">
          <a:xfrm>
            <a:off x="58737" y="5101376"/>
            <a:ext cx="7462838" cy="319193"/>
          </a:xfrm>
          <a:prstGeom prst="rect">
            <a:avLst/>
          </a:prstGeom>
          <a:noFill/>
          <a:ln w="9525">
            <a:noFill/>
            <a:miter lim="800000"/>
            <a:headEnd/>
            <a:tailEnd/>
          </a:ln>
        </p:spPr>
        <p:txBody>
          <a:bodyPr anchor="ctr"/>
          <a:lstStyle/>
          <a:p>
            <a:pPr algn="ctr"/>
            <a:endParaRPr lang="en-US" sz="2800">
              <a:solidFill>
                <a:srgbClr val="FFFFFF"/>
              </a:solidFill>
            </a:endParaRPr>
          </a:p>
        </p:txBody>
      </p:sp>
      <p:sp>
        <p:nvSpPr>
          <p:cNvPr id="82" name="TextBox 39"/>
          <p:cNvSpPr txBox="1">
            <a:spLocks noChangeArrowheads="1"/>
          </p:cNvSpPr>
          <p:nvPr/>
        </p:nvSpPr>
        <p:spPr bwMode="auto">
          <a:xfrm>
            <a:off x="1" y="5083707"/>
            <a:ext cx="3056708" cy="823302"/>
          </a:xfrm>
          <a:prstGeom prst="rect">
            <a:avLst/>
          </a:prstGeom>
          <a:noFill/>
          <a:ln w="9525">
            <a:noFill/>
            <a:miter lim="800000"/>
            <a:headEnd/>
            <a:tailEnd/>
          </a:ln>
        </p:spPr>
        <p:txBody>
          <a:bodyPr wrap="square">
            <a:spAutoFit/>
          </a:bodyPr>
          <a:lstStyle/>
          <a:p>
            <a:pPr>
              <a:lnSpc>
                <a:spcPts val="1860"/>
              </a:lnSpc>
            </a:pPr>
            <a:r>
              <a:rPr lang="en-US" sz="2800" b="1" dirty="0" smtClean="0">
                <a:solidFill>
                  <a:srgbClr val="FFFFFF"/>
                </a:solidFill>
                <a:latin typeface="Times New Roman" pitchFamily="18" charset="0"/>
                <a:cs typeface="Times New Roman" pitchFamily="18" charset="0"/>
              </a:rPr>
              <a:t>Spacecraft</a:t>
            </a:r>
            <a:r>
              <a:rPr lang="en-US" sz="2000" b="1" dirty="0" smtClean="0">
                <a:solidFill>
                  <a:srgbClr val="FFFFFF"/>
                </a:solidFill>
                <a:latin typeface="Times New Roman" pitchFamily="18" charset="0"/>
                <a:cs typeface="Times New Roman" pitchFamily="18" charset="0"/>
              </a:rPr>
              <a:t/>
            </a:r>
            <a:br>
              <a:rPr lang="en-US" sz="2000" b="1" dirty="0" smtClean="0">
                <a:solidFill>
                  <a:srgbClr val="FFFFFF"/>
                </a:solidFill>
                <a:latin typeface="Times New Roman" pitchFamily="18" charset="0"/>
                <a:cs typeface="Times New Roman" pitchFamily="18" charset="0"/>
              </a:rPr>
            </a:br>
            <a:r>
              <a:rPr lang="en-US" sz="2000" b="1" i="1" dirty="0" smtClean="0">
                <a:solidFill>
                  <a:srgbClr val="FFE87E"/>
                </a:solidFill>
                <a:latin typeface="Times New Roman" pitchFamily="18" charset="0"/>
                <a:cs typeface="Times New Roman" pitchFamily="18" charset="0"/>
              </a:rPr>
              <a:t>Design is complete, development on track</a:t>
            </a:r>
            <a:endParaRPr lang="en-US" sz="2000" b="1" i="1" dirty="0">
              <a:solidFill>
                <a:srgbClr val="FFE87E"/>
              </a:solidFill>
              <a:latin typeface="Times New Roman" pitchFamily="18" charset="0"/>
              <a:cs typeface="Times New Roman" pitchFamily="18" charset="0"/>
            </a:endParaRPr>
          </a:p>
        </p:txBody>
      </p:sp>
      <p:sp>
        <p:nvSpPr>
          <p:cNvPr id="83" name="TextBox 67"/>
          <p:cNvSpPr txBox="1">
            <a:spLocks noChangeArrowheads="1"/>
          </p:cNvSpPr>
          <p:nvPr/>
        </p:nvSpPr>
        <p:spPr bwMode="auto">
          <a:xfrm>
            <a:off x="6701960" y="5058578"/>
            <a:ext cx="968840" cy="707886"/>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EEMTB </a:t>
            </a:r>
            <a:r>
              <a:rPr lang="en-US" sz="1200" b="1" i="1" dirty="0" smtClean="0">
                <a:solidFill>
                  <a:srgbClr val="FFE575"/>
                </a:solidFill>
                <a:latin typeface="Arial" charset="0"/>
              </a:rPr>
              <a:t>making</a:t>
            </a:r>
            <a:br>
              <a:rPr lang="en-US" sz="1200" b="1" i="1" dirty="0" smtClean="0">
                <a:solidFill>
                  <a:srgbClr val="FFE575"/>
                </a:solidFill>
                <a:latin typeface="Arial" charset="0"/>
              </a:rPr>
            </a:br>
            <a:r>
              <a:rPr lang="en-US" sz="1200" b="1" i="1" dirty="0" smtClean="0">
                <a:solidFill>
                  <a:srgbClr val="FFE575"/>
                </a:solidFill>
                <a:latin typeface="Arial" charset="0"/>
              </a:rPr>
              <a:t>good</a:t>
            </a:r>
            <a:br>
              <a:rPr lang="en-US" sz="1200" b="1" i="1" dirty="0" smtClean="0">
                <a:solidFill>
                  <a:srgbClr val="FFE575"/>
                </a:solidFill>
                <a:latin typeface="Arial" charset="0"/>
              </a:rPr>
            </a:br>
            <a:r>
              <a:rPr lang="en-US" sz="1200" b="1" i="1" dirty="0" smtClean="0">
                <a:solidFill>
                  <a:srgbClr val="FFE575"/>
                </a:solidFill>
                <a:latin typeface="Arial" charset="0"/>
              </a:rPr>
              <a:t>progress</a:t>
            </a:r>
            <a:endParaRPr lang="en-US" sz="1200" b="1" i="1" dirty="0">
              <a:solidFill>
                <a:srgbClr val="FFE575"/>
              </a:solidFill>
              <a:latin typeface="Arial" charset="0"/>
            </a:endParaRPr>
          </a:p>
        </p:txBody>
      </p:sp>
      <p:sp>
        <p:nvSpPr>
          <p:cNvPr id="91" name="TextBox 67"/>
          <p:cNvSpPr txBox="1">
            <a:spLocks noChangeArrowheads="1"/>
          </p:cNvSpPr>
          <p:nvPr/>
        </p:nvSpPr>
        <p:spPr bwMode="auto">
          <a:xfrm>
            <a:off x="7394956" y="5015609"/>
            <a:ext cx="1284124" cy="861774"/>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I&amp;T</a:t>
            </a:r>
            <a:br>
              <a:rPr lang="en-US" sz="1200" b="1" dirty="0" smtClean="0">
                <a:solidFill>
                  <a:schemeClr val="bg1"/>
                </a:solidFill>
                <a:latin typeface="Arial" charset="0"/>
              </a:rPr>
            </a:br>
            <a:r>
              <a:rPr lang="en-US" sz="1200" b="1" dirty="0" smtClean="0">
                <a:solidFill>
                  <a:schemeClr val="bg1"/>
                </a:solidFill>
                <a:latin typeface="Arial" charset="0"/>
              </a:rPr>
              <a:t>schedule</a:t>
            </a:r>
            <a:br>
              <a:rPr lang="en-US" sz="1200" b="1" dirty="0" smtClean="0">
                <a:solidFill>
                  <a:schemeClr val="bg1"/>
                </a:solidFill>
                <a:latin typeface="Arial" charset="0"/>
              </a:rPr>
            </a:br>
            <a:r>
              <a:rPr lang="en-US" sz="1200" b="1" i="1" dirty="0" smtClean="0">
                <a:solidFill>
                  <a:srgbClr val="FFE575"/>
                </a:solidFill>
                <a:latin typeface="Arial" charset="0"/>
              </a:rPr>
              <a:t>has</a:t>
            </a:r>
            <a:r>
              <a:rPr lang="en-US" sz="1200" dirty="0" smtClean="0">
                <a:solidFill>
                  <a:schemeClr val="bg1"/>
                </a:solidFill>
                <a:latin typeface="Arial" charset="0"/>
              </a:rPr>
              <a:t/>
            </a:r>
            <a:br>
              <a:rPr lang="en-US" sz="1200" dirty="0" smtClean="0">
                <a:solidFill>
                  <a:schemeClr val="bg1"/>
                </a:solidFill>
                <a:latin typeface="Arial" charset="0"/>
              </a:rPr>
            </a:br>
            <a:r>
              <a:rPr lang="en-US" sz="1200" b="1" i="1" dirty="0" smtClean="0">
                <a:solidFill>
                  <a:srgbClr val="FFE575"/>
                </a:solidFill>
                <a:latin typeface="Arial" charset="0"/>
              </a:rPr>
              <a:t> schedule margin</a:t>
            </a:r>
            <a:endParaRPr lang="en-US" sz="1200" b="1" i="1" dirty="0">
              <a:solidFill>
                <a:srgbClr val="FFE575"/>
              </a:solidFill>
              <a:latin typeface="Arial" charset="0"/>
            </a:endParaRPr>
          </a:p>
        </p:txBody>
      </p:sp>
      <p:pic>
        <p:nvPicPr>
          <p:cNvPr id="94" name="Picture 2" descr="09-0615-B-7807-150dpi"/>
          <p:cNvPicPr>
            <a:picLocks noChangeAspect="1" noChangeArrowheads="1"/>
          </p:cNvPicPr>
          <p:nvPr/>
        </p:nvPicPr>
        <p:blipFill>
          <a:blip r:embed="rId8" cstate="print"/>
          <a:srcRect/>
          <a:stretch>
            <a:fillRect/>
          </a:stretch>
        </p:blipFill>
        <p:spPr bwMode="auto">
          <a:xfrm>
            <a:off x="5969001" y="5110402"/>
            <a:ext cx="761999" cy="748876"/>
          </a:xfrm>
          <a:prstGeom prst="rect">
            <a:avLst/>
          </a:prstGeom>
          <a:noFill/>
          <a:ln w="12700" cap="flat" cmpd="sng" algn="ctr">
            <a:solidFill>
              <a:srgbClr val="25F758"/>
            </a:solidFill>
            <a:prstDash val="solid"/>
            <a:miter lim="800000"/>
            <a:headEnd type="none" w="med" len="med"/>
            <a:tailEnd type="none" w="med" len="med"/>
          </a:ln>
        </p:spPr>
      </p:pic>
      <p:pic>
        <p:nvPicPr>
          <p:cNvPr id="527362" name="Picture 2"/>
          <p:cNvPicPr>
            <a:picLocks noChangeAspect="1" noChangeArrowheads="1"/>
          </p:cNvPicPr>
          <p:nvPr/>
        </p:nvPicPr>
        <p:blipFill>
          <a:blip r:embed="rId9" cstate="print"/>
          <a:srcRect/>
          <a:stretch>
            <a:fillRect/>
          </a:stretch>
        </p:blipFill>
        <p:spPr bwMode="auto">
          <a:xfrm>
            <a:off x="4592468" y="5084338"/>
            <a:ext cx="982832" cy="843019"/>
          </a:xfrm>
          <a:prstGeom prst="rect">
            <a:avLst/>
          </a:prstGeom>
          <a:noFill/>
          <a:ln w="9525">
            <a:noFill/>
            <a:miter lim="800000"/>
            <a:headEnd/>
            <a:tailEnd/>
          </a:ln>
          <a:effectLst/>
        </p:spPr>
      </p:pic>
      <p:pic>
        <p:nvPicPr>
          <p:cNvPr id="97" name="Picture 9"/>
          <p:cNvPicPr>
            <a:picLocks noChangeAspect="1" noChangeArrowheads="1"/>
          </p:cNvPicPr>
          <p:nvPr/>
        </p:nvPicPr>
        <p:blipFill>
          <a:blip r:embed="rId10" cstate="print"/>
          <a:srcRect/>
          <a:stretch>
            <a:fillRect/>
          </a:stretch>
        </p:blipFill>
        <p:spPr bwMode="auto">
          <a:xfrm>
            <a:off x="7185959" y="4268910"/>
            <a:ext cx="402185" cy="452871"/>
          </a:xfrm>
          <a:prstGeom prst="rect">
            <a:avLst/>
          </a:prstGeom>
          <a:noFill/>
          <a:ln w="12700" cap="flat" cmpd="sng" algn="ctr">
            <a:solidFill>
              <a:srgbClr val="25F758"/>
            </a:solidFill>
            <a:prstDash val="solid"/>
            <a:miter lim="800000"/>
            <a:headEnd type="none" w="med" len="med"/>
            <a:tailEnd type="none" w="med" len="med"/>
          </a:ln>
        </p:spPr>
      </p:pic>
      <p:sp>
        <p:nvSpPr>
          <p:cNvPr id="79" name="TextBox 57"/>
          <p:cNvSpPr txBox="1">
            <a:spLocks noChangeArrowheads="1"/>
          </p:cNvSpPr>
          <p:nvPr/>
        </p:nvSpPr>
        <p:spPr bwMode="auto">
          <a:xfrm>
            <a:off x="5550208" y="1195050"/>
            <a:ext cx="2111840" cy="433965"/>
          </a:xfrm>
          <a:prstGeom prst="rect">
            <a:avLst/>
          </a:prstGeom>
          <a:noFill/>
          <a:ln w="9525">
            <a:noFill/>
            <a:miter lim="800000"/>
            <a:headEnd/>
            <a:tailEnd/>
          </a:ln>
        </p:spPr>
        <p:txBody>
          <a:bodyPr wrap="square">
            <a:spAutoFit/>
          </a:bodyPr>
          <a:lstStyle/>
          <a:p>
            <a:pPr>
              <a:lnSpc>
                <a:spcPts val="1200"/>
              </a:lnSpc>
            </a:pPr>
            <a:r>
              <a:rPr lang="en-US" sz="1100" b="1" dirty="0" smtClean="0">
                <a:solidFill>
                  <a:schemeClr val="bg1"/>
                </a:solidFill>
                <a:latin typeface="Arial" charset="0"/>
              </a:rPr>
              <a:t>Flight 2 H/W</a:t>
            </a:r>
          </a:p>
          <a:p>
            <a:pPr>
              <a:lnSpc>
                <a:spcPts val="1200"/>
              </a:lnSpc>
            </a:pPr>
            <a:r>
              <a:rPr lang="en-US" sz="1100" b="1" i="1" dirty="0" smtClean="0">
                <a:solidFill>
                  <a:srgbClr val="FFE87E"/>
                </a:solidFill>
                <a:latin typeface="Arial" charset="0"/>
              </a:rPr>
              <a:t>Coming together</a:t>
            </a:r>
            <a:endParaRPr lang="en-US" sz="1100" b="1" i="1" dirty="0">
              <a:solidFill>
                <a:srgbClr val="FFE87E"/>
              </a:solidFill>
              <a:latin typeface="Arial" charset="0"/>
            </a:endParaRPr>
          </a:p>
        </p:txBody>
      </p:sp>
      <p:sp>
        <p:nvSpPr>
          <p:cNvPr id="87" name="TextBox 86"/>
          <p:cNvSpPr txBox="1"/>
          <p:nvPr/>
        </p:nvSpPr>
        <p:spPr>
          <a:xfrm>
            <a:off x="6667501" y="2727833"/>
            <a:ext cx="881074" cy="502702"/>
          </a:xfrm>
          <a:prstGeom prst="rect">
            <a:avLst/>
          </a:prstGeom>
          <a:noFill/>
        </p:spPr>
        <p:txBody>
          <a:bodyPr wrap="square" rtlCol="0">
            <a:spAutoFit/>
          </a:bodyPr>
          <a:lstStyle/>
          <a:p>
            <a:pPr algn="ctr">
              <a:lnSpc>
                <a:spcPts val="1580"/>
              </a:lnSpc>
            </a:pPr>
            <a:r>
              <a:rPr lang="en-US" sz="1800" b="1" dirty="0" smtClean="0">
                <a:ln w="12700">
                  <a:solidFill>
                    <a:srgbClr val="25F758"/>
                  </a:solidFill>
                </a:ln>
                <a:latin typeface="Arial Narrow"/>
                <a:cs typeface="Arial Narrow"/>
              </a:rPr>
              <a:t>NPP</a:t>
            </a:r>
            <a:br>
              <a:rPr lang="en-US" sz="1800" b="1" dirty="0" smtClean="0">
                <a:ln w="12700">
                  <a:solidFill>
                    <a:srgbClr val="25F758"/>
                  </a:solidFill>
                </a:ln>
                <a:latin typeface="Arial Narrow"/>
                <a:cs typeface="Arial Narrow"/>
              </a:rPr>
            </a:br>
            <a:r>
              <a:rPr lang="en-US" sz="1800" b="1" dirty="0" smtClean="0">
                <a:ln w="12700">
                  <a:solidFill>
                    <a:srgbClr val="25F758"/>
                  </a:solidFill>
                </a:ln>
                <a:latin typeface="Arial Narrow"/>
                <a:cs typeface="Arial Narrow"/>
              </a:rPr>
              <a:t>Launch</a:t>
            </a:r>
            <a:endParaRPr lang="en-US" sz="1800" b="1" dirty="0">
              <a:ln w="12700">
                <a:solidFill>
                  <a:srgbClr val="25F758"/>
                </a:solidFill>
              </a:ln>
              <a:latin typeface="Arial Narrow"/>
              <a:cs typeface="Arial Narrow"/>
            </a:endParaRPr>
          </a:p>
        </p:txBody>
      </p:sp>
      <p:pic>
        <p:nvPicPr>
          <p:cNvPr id="114" name="Picture 7"/>
          <p:cNvPicPr>
            <a:picLocks noChangeAspect="1" noChangeArrowheads="1"/>
          </p:cNvPicPr>
          <p:nvPr/>
        </p:nvPicPr>
        <p:blipFill>
          <a:blip r:embed="rId11" cstate="print"/>
          <a:srcRect l="28974" t="16358" r="19954" b="28165"/>
          <a:stretch>
            <a:fillRect/>
          </a:stretch>
        </p:blipFill>
        <p:spPr bwMode="auto">
          <a:xfrm>
            <a:off x="7254875" y="2040962"/>
            <a:ext cx="352425" cy="348861"/>
          </a:xfrm>
          <a:prstGeom prst="rect">
            <a:avLst/>
          </a:prstGeom>
          <a:noFill/>
          <a:ln w="12700" cap="flat" cmpd="sng" algn="ctr">
            <a:solidFill>
              <a:srgbClr val="25F758"/>
            </a:solidFill>
            <a:prstDash val="solid"/>
            <a:miter lim="800000"/>
            <a:headEnd type="none" w="med" len="med"/>
            <a:tailEnd type="none" w="med" len="med"/>
          </a:ln>
          <a:effectLst/>
        </p:spPr>
      </p:pic>
      <p:pic>
        <p:nvPicPr>
          <p:cNvPr id="115" name="Picture 8"/>
          <p:cNvPicPr>
            <a:picLocks noChangeAspect="1" noChangeArrowheads="1"/>
          </p:cNvPicPr>
          <p:nvPr/>
        </p:nvPicPr>
        <p:blipFill>
          <a:blip r:embed="rId12" cstate="print"/>
          <a:srcRect l="8738" t="10274" r="5340" b="9609"/>
          <a:stretch>
            <a:fillRect/>
          </a:stretch>
        </p:blipFill>
        <p:spPr bwMode="auto">
          <a:xfrm>
            <a:off x="7254875" y="1609148"/>
            <a:ext cx="631503" cy="382826"/>
          </a:xfrm>
          <a:prstGeom prst="rect">
            <a:avLst/>
          </a:prstGeom>
          <a:noFill/>
          <a:ln w="12700" cap="flat" cmpd="sng" algn="ctr">
            <a:solidFill>
              <a:srgbClr val="25F758"/>
            </a:solidFill>
            <a:prstDash val="solid"/>
            <a:miter lim="800000"/>
            <a:headEnd type="none" w="med" len="med"/>
            <a:tailEnd type="none" w="med" len="med"/>
          </a:ln>
          <a:effectLst/>
        </p:spPr>
      </p:pic>
      <p:pic>
        <p:nvPicPr>
          <p:cNvPr id="116" name="Picture 9"/>
          <p:cNvPicPr>
            <a:picLocks noChangeAspect="1" noChangeArrowheads="1"/>
          </p:cNvPicPr>
          <p:nvPr/>
        </p:nvPicPr>
        <p:blipFill>
          <a:blip r:embed="rId13" cstate="print"/>
          <a:srcRect l="9145" t="1205" r="12399"/>
          <a:stretch>
            <a:fillRect/>
          </a:stretch>
        </p:blipFill>
        <p:spPr bwMode="auto">
          <a:xfrm>
            <a:off x="6813550" y="2035963"/>
            <a:ext cx="361950" cy="353860"/>
          </a:xfrm>
          <a:prstGeom prst="rect">
            <a:avLst/>
          </a:prstGeom>
          <a:noFill/>
          <a:ln w="12700" cap="flat" cmpd="sng" algn="ctr">
            <a:solidFill>
              <a:srgbClr val="25F758"/>
            </a:solidFill>
            <a:prstDash val="solid"/>
            <a:miter lim="800000"/>
            <a:headEnd type="none" w="med" len="med"/>
            <a:tailEnd type="none" w="med" len="med"/>
          </a:ln>
          <a:effectLst/>
        </p:spPr>
      </p:pic>
      <p:pic>
        <p:nvPicPr>
          <p:cNvPr id="117" name="Picture 41"/>
          <p:cNvPicPr>
            <a:picLocks noChangeAspect="1" noChangeArrowheads="1"/>
          </p:cNvPicPr>
          <p:nvPr/>
        </p:nvPicPr>
        <p:blipFill>
          <a:blip r:embed="rId14" cstate="print"/>
          <a:srcRect/>
          <a:stretch>
            <a:fillRect/>
          </a:stretch>
        </p:blipFill>
        <p:spPr bwMode="auto">
          <a:xfrm>
            <a:off x="7254875" y="1247188"/>
            <a:ext cx="482882" cy="298731"/>
          </a:xfrm>
          <a:prstGeom prst="rect">
            <a:avLst/>
          </a:prstGeom>
          <a:noFill/>
          <a:ln w="12700" cap="flat" cmpd="sng" algn="ctr">
            <a:solidFill>
              <a:srgbClr val="25F758"/>
            </a:solidFill>
            <a:prstDash val="solid"/>
            <a:miter lim="800000"/>
            <a:headEnd type="none" w="med" len="med"/>
            <a:tailEnd type="none" w="med" len="med"/>
          </a:ln>
        </p:spPr>
      </p:pic>
      <p:pic>
        <p:nvPicPr>
          <p:cNvPr id="118" name="Picture 1"/>
          <p:cNvPicPr>
            <a:picLocks noChangeAspect="1" noChangeArrowheads="1"/>
          </p:cNvPicPr>
          <p:nvPr/>
        </p:nvPicPr>
        <p:blipFill>
          <a:blip r:embed="rId15" cstate="print"/>
          <a:srcRect l="4328" r="3271"/>
          <a:stretch>
            <a:fillRect/>
          </a:stretch>
        </p:blipFill>
        <p:spPr bwMode="auto">
          <a:xfrm>
            <a:off x="6813550" y="1619864"/>
            <a:ext cx="358775" cy="352553"/>
          </a:xfrm>
          <a:prstGeom prst="rect">
            <a:avLst/>
          </a:prstGeom>
          <a:noFill/>
          <a:ln w="12700" cap="flat" cmpd="sng" algn="ctr">
            <a:solidFill>
              <a:srgbClr val="25F758"/>
            </a:solidFill>
            <a:prstDash val="solid"/>
            <a:miter lim="800000"/>
            <a:headEnd type="none" w="med" len="med"/>
            <a:tailEnd type="none" w="med" len="med"/>
          </a:ln>
        </p:spPr>
      </p:pic>
      <p:sp>
        <p:nvSpPr>
          <p:cNvPr id="125" name="TextBox 124"/>
          <p:cNvSpPr txBox="1"/>
          <p:nvPr/>
        </p:nvSpPr>
        <p:spPr>
          <a:xfrm>
            <a:off x="6972510" y="6046133"/>
            <a:ext cx="576700" cy="297517"/>
          </a:xfrm>
          <a:prstGeom prst="rect">
            <a:avLst/>
          </a:prstGeom>
          <a:noFill/>
        </p:spPr>
        <p:txBody>
          <a:bodyPr wrap="none" rtlCol="0">
            <a:spAutoFit/>
          </a:bodyPr>
          <a:lstStyle/>
          <a:p>
            <a:r>
              <a:rPr lang="en-US" sz="1400" b="0" dirty="0" smtClean="0">
                <a:solidFill>
                  <a:srgbClr val="008000"/>
                </a:solidFill>
              </a:rPr>
              <a:t>2012</a:t>
            </a:r>
            <a:endParaRPr lang="en-US" sz="1400" b="0" dirty="0">
              <a:solidFill>
                <a:srgbClr val="008000"/>
              </a:solidFill>
            </a:endParaRPr>
          </a:p>
        </p:txBody>
      </p:sp>
      <p:sp>
        <p:nvSpPr>
          <p:cNvPr id="126" name="TextBox 125"/>
          <p:cNvSpPr txBox="1"/>
          <p:nvPr/>
        </p:nvSpPr>
        <p:spPr>
          <a:xfrm>
            <a:off x="8367009" y="6046133"/>
            <a:ext cx="576700" cy="297517"/>
          </a:xfrm>
          <a:prstGeom prst="rect">
            <a:avLst/>
          </a:prstGeom>
          <a:noFill/>
        </p:spPr>
        <p:txBody>
          <a:bodyPr wrap="none" rtlCol="0">
            <a:spAutoFit/>
          </a:bodyPr>
          <a:lstStyle/>
          <a:p>
            <a:r>
              <a:rPr lang="en-US" sz="1400" b="0" dirty="0" smtClean="0">
                <a:solidFill>
                  <a:srgbClr val="008000"/>
                </a:solidFill>
              </a:rPr>
              <a:t>2014</a:t>
            </a:r>
            <a:endParaRPr lang="en-US" sz="1400" b="0" dirty="0">
              <a:solidFill>
                <a:srgbClr val="008000"/>
              </a:solidFill>
            </a:endParaRPr>
          </a:p>
        </p:txBody>
      </p:sp>
      <p:sp>
        <p:nvSpPr>
          <p:cNvPr id="127" name="TextBox 126"/>
          <p:cNvSpPr txBox="1"/>
          <p:nvPr/>
        </p:nvSpPr>
        <p:spPr>
          <a:xfrm>
            <a:off x="5578008" y="6046133"/>
            <a:ext cx="576700" cy="297517"/>
          </a:xfrm>
          <a:prstGeom prst="rect">
            <a:avLst/>
          </a:prstGeom>
          <a:noFill/>
        </p:spPr>
        <p:txBody>
          <a:bodyPr wrap="none" rtlCol="0">
            <a:spAutoFit/>
          </a:bodyPr>
          <a:lstStyle/>
          <a:p>
            <a:r>
              <a:rPr lang="en-US" sz="1400" b="0" dirty="0" smtClean="0">
                <a:solidFill>
                  <a:schemeClr val="bg1"/>
                </a:solidFill>
              </a:rPr>
              <a:t>2010</a:t>
            </a:r>
            <a:endParaRPr lang="en-US" sz="1400" b="0" dirty="0">
              <a:solidFill>
                <a:schemeClr val="bg1"/>
              </a:solidFill>
            </a:endParaRPr>
          </a:p>
        </p:txBody>
      </p:sp>
      <p:sp>
        <p:nvSpPr>
          <p:cNvPr id="128" name="TextBox 127"/>
          <p:cNvSpPr txBox="1"/>
          <p:nvPr/>
        </p:nvSpPr>
        <p:spPr>
          <a:xfrm>
            <a:off x="4183506" y="6046133"/>
            <a:ext cx="576700" cy="297517"/>
          </a:xfrm>
          <a:prstGeom prst="rect">
            <a:avLst/>
          </a:prstGeom>
          <a:noFill/>
        </p:spPr>
        <p:txBody>
          <a:bodyPr wrap="none" rtlCol="0">
            <a:spAutoFit/>
          </a:bodyPr>
          <a:lstStyle/>
          <a:p>
            <a:r>
              <a:rPr lang="en-US" sz="1400" b="0" dirty="0" smtClean="0">
                <a:solidFill>
                  <a:schemeClr val="bg1"/>
                </a:solidFill>
              </a:rPr>
              <a:t>2008</a:t>
            </a:r>
            <a:endParaRPr lang="en-US" sz="1400" b="0" dirty="0">
              <a:solidFill>
                <a:schemeClr val="bg1"/>
              </a:solidFill>
            </a:endParaRPr>
          </a:p>
        </p:txBody>
      </p:sp>
      <p:sp>
        <p:nvSpPr>
          <p:cNvPr id="98" name="TextBox 57"/>
          <p:cNvSpPr txBox="1">
            <a:spLocks noChangeArrowheads="1"/>
          </p:cNvSpPr>
          <p:nvPr/>
        </p:nvSpPr>
        <p:spPr bwMode="auto">
          <a:xfrm>
            <a:off x="5854700" y="4270582"/>
            <a:ext cx="1247775" cy="535531"/>
          </a:xfrm>
          <a:prstGeom prst="rect">
            <a:avLst/>
          </a:prstGeom>
          <a:noFill/>
          <a:ln w="9525">
            <a:noFill/>
            <a:miter lim="800000"/>
            <a:headEnd/>
            <a:tailEnd/>
          </a:ln>
        </p:spPr>
        <p:txBody>
          <a:bodyPr>
            <a:spAutoFit/>
          </a:bodyPr>
          <a:lstStyle/>
          <a:p>
            <a:pPr>
              <a:lnSpc>
                <a:spcPts val="1200"/>
              </a:lnSpc>
            </a:pPr>
            <a:r>
              <a:rPr lang="en-US" sz="1200" b="1" dirty="0" smtClean="0">
                <a:solidFill>
                  <a:schemeClr val="bg1"/>
                </a:solidFill>
                <a:latin typeface="Arial" charset="0"/>
              </a:rPr>
              <a:t>NPOESS C1 upgrade</a:t>
            </a:r>
            <a:br>
              <a:rPr lang="en-US" sz="1200" b="1" dirty="0" smtClean="0">
                <a:solidFill>
                  <a:schemeClr val="bg1"/>
                </a:solidFill>
                <a:latin typeface="Arial" charset="0"/>
              </a:rPr>
            </a:br>
            <a:r>
              <a:rPr lang="en-US" sz="1200" b="1" i="1" dirty="0" smtClean="0">
                <a:solidFill>
                  <a:srgbClr val="FFE87E"/>
                </a:solidFill>
                <a:latin typeface="Arial" charset="0"/>
              </a:rPr>
              <a:t>On track</a:t>
            </a:r>
            <a:endParaRPr lang="en-US" sz="1200" b="1" i="1" dirty="0">
              <a:solidFill>
                <a:srgbClr val="FFE87E"/>
              </a:solidFill>
              <a:latin typeface="Arial" charset="0"/>
            </a:endParaRPr>
          </a:p>
        </p:txBody>
      </p:sp>
      <p:sp>
        <p:nvSpPr>
          <p:cNvPr id="88" name="TextBox 67"/>
          <p:cNvSpPr txBox="1">
            <a:spLocks noChangeArrowheads="1"/>
          </p:cNvSpPr>
          <p:nvPr/>
        </p:nvSpPr>
        <p:spPr bwMode="auto">
          <a:xfrm>
            <a:off x="4457700" y="4968914"/>
            <a:ext cx="1394968" cy="391730"/>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CDR</a:t>
            </a:r>
            <a:br>
              <a:rPr lang="en-US" sz="1200" b="1" dirty="0" smtClean="0">
                <a:solidFill>
                  <a:schemeClr val="bg1"/>
                </a:solidFill>
                <a:latin typeface="Arial" charset="0"/>
              </a:rPr>
            </a:br>
            <a:r>
              <a:rPr lang="en-US" sz="1200" b="1" i="1" dirty="0" smtClean="0">
                <a:solidFill>
                  <a:srgbClr val="FFE87E"/>
                </a:solidFill>
                <a:latin typeface="Arial" charset="0"/>
              </a:rPr>
              <a:t>Conducted</a:t>
            </a:r>
            <a:endParaRPr lang="en-US" sz="1200" b="1" i="1" dirty="0">
              <a:solidFill>
                <a:srgbClr val="FFE87E"/>
              </a:solidFill>
              <a:latin typeface="Arial" charset="0"/>
            </a:endParaRPr>
          </a:p>
        </p:txBody>
      </p:sp>
      <p:sp>
        <p:nvSpPr>
          <p:cNvPr id="139" name="TextBox 57"/>
          <p:cNvSpPr txBox="1">
            <a:spLocks noChangeArrowheads="1"/>
          </p:cNvSpPr>
          <p:nvPr/>
        </p:nvSpPr>
        <p:spPr bwMode="auto">
          <a:xfrm>
            <a:off x="5854700" y="1598959"/>
            <a:ext cx="996674" cy="861774"/>
          </a:xfrm>
          <a:prstGeom prst="rect">
            <a:avLst/>
          </a:prstGeom>
          <a:noFill/>
          <a:ln w="9525">
            <a:noFill/>
            <a:miter lim="800000"/>
            <a:headEnd/>
            <a:tailEnd/>
          </a:ln>
        </p:spPr>
        <p:txBody>
          <a:bodyPr wrap="square">
            <a:spAutoFit/>
          </a:bodyPr>
          <a:lstStyle/>
          <a:p>
            <a:pPr>
              <a:lnSpc>
                <a:spcPts val="1200"/>
              </a:lnSpc>
            </a:pPr>
            <a:r>
              <a:rPr lang="en-US" sz="1100" b="1" dirty="0" smtClean="0">
                <a:solidFill>
                  <a:schemeClr val="bg1"/>
                </a:solidFill>
                <a:latin typeface="Arial" charset="0"/>
              </a:rPr>
              <a:t>Flight 2 schedules </a:t>
            </a:r>
            <a:r>
              <a:rPr lang="en-US" sz="1100" b="1" i="1" dirty="0" smtClean="0">
                <a:solidFill>
                  <a:srgbClr val="FFE87E"/>
                </a:solidFill>
                <a:latin typeface="Arial" charset="0"/>
              </a:rPr>
              <a:t>have margin to need dates</a:t>
            </a:r>
            <a:endParaRPr lang="en-US" sz="1100" b="1" i="1" dirty="0">
              <a:solidFill>
                <a:srgbClr val="FFE87E"/>
              </a:solidFill>
              <a:latin typeface="Arial" charset="0"/>
            </a:endParaRPr>
          </a:p>
        </p:txBody>
      </p:sp>
      <p:sp>
        <p:nvSpPr>
          <p:cNvPr id="55" name="TextBox 54"/>
          <p:cNvSpPr txBox="1"/>
          <p:nvPr/>
        </p:nvSpPr>
        <p:spPr>
          <a:xfrm>
            <a:off x="0" y="6046133"/>
            <a:ext cx="576700" cy="297517"/>
          </a:xfrm>
          <a:prstGeom prst="rect">
            <a:avLst/>
          </a:prstGeom>
          <a:noFill/>
        </p:spPr>
        <p:txBody>
          <a:bodyPr wrap="none" rtlCol="0">
            <a:spAutoFit/>
          </a:bodyPr>
          <a:lstStyle/>
          <a:p>
            <a:r>
              <a:rPr lang="en-US" sz="1400" b="0" dirty="0" smtClean="0">
                <a:solidFill>
                  <a:schemeClr val="bg1"/>
                </a:solidFill>
              </a:rPr>
              <a:t>2002</a:t>
            </a:r>
            <a:endParaRPr lang="en-US" sz="1400" b="0" dirty="0">
              <a:solidFill>
                <a:schemeClr val="bg1"/>
              </a:solidFill>
            </a:endParaRPr>
          </a:p>
        </p:txBody>
      </p:sp>
      <p:sp>
        <p:nvSpPr>
          <p:cNvPr id="58" name="TextBox 57"/>
          <p:cNvSpPr txBox="1"/>
          <p:nvPr/>
        </p:nvSpPr>
        <p:spPr>
          <a:xfrm>
            <a:off x="1394502" y="6046133"/>
            <a:ext cx="576700" cy="297517"/>
          </a:xfrm>
          <a:prstGeom prst="rect">
            <a:avLst/>
          </a:prstGeom>
          <a:noFill/>
        </p:spPr>
        <p:txBody>
          <a:bodyPr wrap="none" rtlCol="0">
            <a:spAutoFit/>
          </a:bodyPr>
          <a:lstStyle/>
          <a:p>
            <a:r>
              <a:rPr lang="en-US" sz="1400" b="0" dirty="0" smtClean="0">
                <a:solidFill>
                  <a:schemeClr val="bg1"/>
                </a:solidFill>
              </a:rPr>
              <a:t>2004</a:t>
            </a:r>
            <a:endParaRPr lang="en-US" sz="1400" b="0" dirty="0">
              <a:solidFill>
                <a:schemeClr val="bg1"/>
              </a:solidFill>
            </a:endParaRPr>
          </a:p>
        </p:txBody>
      </p:sp>
      <p:sp>
        <p:nvSpPr>
          <p:cNvPr id="59" name="TextBox 58"/>
          <p:cNvSpPr txBox="1"/>
          <p:nvPr/>
        </p:nvSpPr>
        <p:spPr>
          <a:xfrm>
            <a:off x="2789004" y="6046133"/>
            <a:ext cx="576700" cy="297517"/>
          </a:xfrm>
          <a:prstGeom prst="rect">
            <a:avLst/>
          </a:prstGeom>
          <a:noFill/>
        </p:spPr>
        <p:txBody>
          <a:bodyPr wrap="none" rtlCol="0">
            <a:spAutoFit/>
          </a:bodyPr>
          <a:lstStyle/>
          <a:p>
            <a:r>
              <a:rPr lang="en-US" sz="1400" b="0" dirty="0" smtClean="0">
                <a:solidFill>
                  <a:schemeClr val="bg1"/>
                </a:solidFill>
              </a:rPr>
              <a:t>2006</a:t>
            </a:r>
            <a:endParaRPr lang="en-US" sz="1400" b="0" dirty="0">
              <a:solidFill>
                <a:schemeClr val="bg1"/>
              </a:solidFill>
            </a:endParaRPr>
          </a:p>
        </p:txBody>
      </p:sp>
      <p:sp>
        <p:nvSpPr>
          <p:cNvPr id="64" name="TextBox 67"/>
          <p:cNvSpPr txBox="1">
            <a:spLocks noChangeArrowheads="1"/>
          </p:cNvSpPr>
          <p:nvPr/>
        </p:nvSpPr>
        <p:spPr bwMode="auto">
          <a:xfrm>
            <a:off x="2908300" y="4996210"/>
            <a:ext cx="1841500" cy="540489"/>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Key Engineering Models</a:t>
            </a:r>
            <a:br>
              <a:rPr lang="en-US" sz="1200" b="1" dirty="0" smtClean="0">
                <a:solidFill>
                  <a:schemeClr val="bg1"/>
                </a:solidFill>
                <a:latin typeface="Arial" charset="0"/>
              </a:rPr>
            </a:br>
            <a:r>
              <a:rPr lang="en-US" sz="1200" b="1" i="1" dirty="0" smtClean="0">
                <a:solidFill>
                  <a:srgbClr val="FFE87E"/>
                </a:solidFill>
                <a:latin typeface="Arial" charset="0"/>
              </a:rPr>
              <a:t>Demonstrated</a:t>
            </a:r>
            <a:endParaRPr lang="en-US" sz="1200" b="1" i="1" dirty="0">
              <a:solidFill>
                <a:srgbClr val="FFE87E"/>
              </a:solidFill>
              <a:latin typeface="Arial" charset="0"/>
            </a:endParaRPr>
          </a:p>
        </p:txBody>
      </p:sp>
      <p:pic>
        <p:nvPicPr>
          <p:cNvPr id="65" name="Picture 31"/>
          <p:cNvPicPr>
            <a:picLocks noChangeAspect="1" noChangeArrowheads="1"/>
          </p:cNvPicPr>
          <p:nvPr/>
        </p:nvPicPr>
        <p:blipFill>
          <a:blip r:embed="rId16" cstate="print"/>
          <a:srcRect l="9361" r="19111" b="5373"/>
          <a:stretch>
            <a:fillRect/>
          </a:stretch>
        </p:blipFill>
        <p:spPr bwMode="auto">
          <a:xfrm>
            <a:off x="3373966" y="5503254"/>
            <a:ext cx="498736" cy="417406"/>
          </a:xfrm>
          <a:prstGeom prst="rect">
            <a:avLst/>
          </a:prstGeom>
          <a:noFill/>
          <a:ln w="9525">
            <a:solidFill>
              <a:srgbClr val="3664FF"/>
            </a:solidFill>
            <a:miter lim="800000"/>
            <a:headEnd/>
            <a:tailEnd/>
          </a:ln>
          <a:effectLst>
            <a:outerShdw blurRad="50800" dist="38100" dir="2700000">
              <a:srgbClr val="000000">
                <a:alpha val="43000"/>
              </a:srgbClr>
            </a:outerShdw>
          </a:effectLst>
        </p:spPr>
      </p:pic>
      <p:pic>
        <p:nvPicPr>
          <p:cNvPr id="96" name="Picture 11" descr="SD0379sullivan3"/>
          <p:cNvPicPr>
            <a:picLocks noChangeAspect="1" noChangeArrowheads="1"/>
          </p:cNvPicPr>
          <p:nvPr/>
        </p:nvPicPr>
        <p:blipFill>
          <a:blip r:embed="rId17" cstate="print"/>
          <a:srcRect l="16522" t="18727" r="31847" b="33755"/>
          <a:stretch>
            <a:fillRect/>
          </a:stretch>
        </p:blipFill>
        <p:spPr bwMode="auto">
          <a:xfrm>
            <a:off x="4879692" y="2900605"/>
            <a:ext cx="335776" cy="262584"/>
          </a:xfrm>
          <a:prstGeom prst="rect">
            <a:avLst/>
          </a:prstGeom>
          <a:noFill/>
          <a:ln>
            <a:solidFill>
              <a:srgbClr val="3664FF"/>
            </a:solidFill>
          </a:ln>
        </p:spPr>
      </p:pic>
      <p:pic>
        <p:nvPicPr>
          <p:cNvPr id="626737" name="Picture 4" descr="VIIRS"/>
          <p:cNvPicPr>
            <a:picLocks noChangeAspect="1" noChangeArrowheads="1"/>
          </p:cNvPicPr>
          <p:nvPr/>
        </p:nvPicPr>
        <p:blipFill>
          <a:blip r:embed="rId18" cstate="print"/>
          <a:srcRect t="11967"/>
          <a:stretch>
            <a:fillRect/>
          </a:stretch>
        </p:blipFill>
        <p:spPr bwMode="auto">
          <a:xfrm>
            <a:off x="4750529" y="1962595"/>
            <a:ext cx="677449" cy="428640"/>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89" name="Rectangle 88"/>
          <p:cNvSpPr/>
          <p:nvPr/>
        </p:nvSpPr>
        <p:spPr bwMode="auto">
          <a:xfrm>
            <a:off x="5205591" y="2712840"/>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90" name="Rectangle 89"/>
          <p:cNvSpPr/>
          <p:nvPr/>
        </p:nvSpPr>
        <p:spPr bwMode="auto">
          <a:xfrm>
            <a:off x="5425727" y="2115377"/>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92" name="Rectangle 91"/>
          <p:cNvSpPr/>
          <p:nvPr/>
        </p:nvSpPr>
        <p:spPr bwMode="auto">
          <a:xfrm>
            <a:off x="5412239" y="1571637"/>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85" name="Freeform 84"/>
          <p:cNvSpPr/>
          <p:nvPr/>
        </p:nvSpPr>
        <p:spPr bwMode="auto">
          <a:xfrm rot="21399176">
            <a:off x="5439769" y="1912047"/>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4" name="Rectangle 103"/>
          <p:cNvSpPr/>
          <p:nvPr/>
        </p:nvSpPr>
        <p:spPr bwMode="auto">
          <a:xfrm>
            <a:off x="5627908" y="3122063"/>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5" name="Freeform 104"/>
          <p:cNvSpPr/>
          <p:nvPr/>
        </p:nvSpPr>
        <p:spPr bwMode="auto">
          <a:xfrm rot="21399176">
            <a:off x="5633583" y="2925802"/>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8" name="Rectangle 107"/>
          <p:cNvSpPr/>
          <p:nvPr/>
        </p:nvSpPr>
        <p:spPr bwMode="auto">
          <a:xfrm>
            <a:off x="5611990" y="4323839"/>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10" name="Freeform 109"/>
          <p:cNvSpPr/>
          <p:nvPr/>
        </p:nvSpPr>
        <p:spPr bwMode="auto">
          <a:xfrm rot="21399176">
            <a:off x="5228840" y="2507278"/>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FFC000"/>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11" name="Rectangle 110"/>
          <p:cNvSpPr/>
          <p:nvPr/>
        </p:nvSpPr>
        <p:spPr bwMode="auto">
          <a:xfrm>
            <a:off x="5297957" y="5616802"/>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9" name="Freeform 108"/>
          <p:cNvSpPr/>
          <p:nvPr/>
        </p:nvSpPr>
        <p:spPr bwMode="auto">
          <a:xfrm rot="21399176">
            <a:off x="5311872" y="5417133"/>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13" name="Rectangle 112"/>
          <p:cNvSpPr/>
          <p:nvPr/>
        </p:nvSpPr>
        <p:spPr bwMode="auto">
          <a:xfrm>
            <a:off x="3821291" y="5587473"/>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7" name="Freeform 106"/>
          <p:cNvSpPr/>
          <p:nvPr/>
        </p:nvSpPr>
        <p:spPr bwMode="auto">
          <a:xfrm rot="21399176">
            <a:off x="3830181" y="5392553"/>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270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99" name="Freeform 98"/>
          <p:cNvSpPr/>
          <p:nvPr/>
        </p:nvSpPr>
        <p:spPr bwMode="auto">
          <a:xfrm rot="21399176">
            <a:off x="5426153" y="1354251"/>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pic>
        <p:nvPicPr>
          <p:cNvPr id="102" name="Picture 101" descr="Engineers_NPP_Spacecraft.png"/>
          <p:cNvPicPr>
            <a:picLocks noChangeAspect="1"/>
          </p:cNvPicPr>
          <p:nvPr/>
        </p:nvPicPr>
        <p:blipFill>
          <a:blip r:embed="rId19" cstate="print"/>
          <a:srcRect l="28050" t="9840" b="13871"/>
          <a:stretch>
            <a:fillRect/>
          </a:stretch>
        </p:blipFill>
        <p:spPr>
          <a:xfrm>
            <a:off x="5969001" y="3330287"/>
            <a:ext cx="777469" cy="540173"/>
          </a:xfrm>
          <a:prstGeom prst="rect">
            <a:avLst/>
          </a:prstGeom>
          <a:ln>
            <a:solidFill>
              <a:srgbClr val="22FF37"/>
            </a:solidFill>
          </a:ln>
        </p:spPr>
      </p:pic>
      <p:pic>
        <p:nvPicPr>
          <p:cNvPr id="626720" name="Picture 5"/>
          <p:cNvPicPr>
            <a:picLocks noChangeAspect="1" noChangeArrowheads="1"/>
          </p:cNvPicPr>
          <p:nvPr/>
        </p:nvPicPr>
        <p:blipFill>
          <a:blip r:embed="rId20" cstate="print"/>
          <a:srcRect/>
          <a:stretch>
            <a:fillRect/>
          </a:stretch>
        </p:blipFill>
        <p:spPr bwMode="auto">
          <a:xfrm>
            <a:off x="5063068" y="3561446"/>
            <a:ext cx="654486" cy="475759"/>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pic>
        <p:nvPicPr>
          <p:cNvPr id="86" name="Picture 19"/>
          <p:cNvPicPr>
            <a:picLocks noChangeAspect="1" noChangeArrowheads="1"/>
          </p:cNvPicPr>
          <p:nvPr/>
        </p:nvPicPr>
        <p:blipFill>
          <a:blip r:embed="rId4" cstate="print"/>
          <a:srcRect l="39815" t="22895" r="31544" b="30367"/>
          <a:stretch>
            <a:fillRect/>
          </a:stretch>
        </p:blipFill>
        <p:spPr bwMode="auto">
          <a:xfrm>
            <a:off x="6826250" y="3170691"/>
            <a:ext cx="571500" cy="540476"/>
          </a:xfrm>
          <a:prstGeom prst="rect">
            <a:avLst/>
          </a:prstGeom>
          <a:noFill/>
          <a:ln w="12700" cap="flat" cmpd="sng" algn="ctr">
            <a:solidFill>
              <a:srgbClr val="25F758"/>
            </a:solidFill>
            <a:prstDash val="solid"/>
            <a:miter lim="800000"/>
            <a:headEnd type="none" w="med" len="med"/>
            <a:tailEnd type="none" w="med" len="med"/>
          </a:ln>
          <a:effectLst>
            <a:outerShdw blurRad="50800" dist="38100" dir="2700000" algn="tl" rotWithShape="0">
              <a:prstClr val="black">
                <a:alpha val="40000"/>
              </a:prstClr>
            </a:outerShdw>
          </a:effectLst>
        </p:spPr>
      </p:pic>
      <p:sp>
        <p:nvSpPr>
          <p:cNvPr id="84" name="TextBox 68"/>
          <p:cNvSpPr txBox="1">
            <a:spLocks noChangeArrowheads="1"/>
          </p:cNvSpPr>
          <p:nvPr/>
        </p:nvSpPr>
        <p:spPr bwMode="auto">
          <a:xfrm>
            <a:off x="0" y="600803"/>
            <a:ext cx="4267199" cy="461665"/>
          </a:xfrm>
          <a:prstGeom prst="rect">
            <a:avLst/>
          </a:prstGeom>
          <a:noFill/>
          <a:ln w="9525">
            <a:noFill/>
            <a:miter lim="800000"/>
            <a:headEnd/>
            <a:tailEnd/>
          </a:ln>
        </p:spPr>
        <p:txBody>
          <a:bodyPr wrap="square">
            <a:spAutoFit/>
          </a:bodyPr>
          <a:lstStyle/>
          <a:p>
            <a:r>
              <a:rPr lang="en-US" sz="2400" b="1" dirty="0" smtClean="0">
                <a:solidFill>
                  <a:schemeClr val="bg1"/>
                </a:solidFill>
                <a:latin typeface="Times New Roman" pitchFamily="18" charset="0"/>
                <a:cs typeface="Times New Roman" pitchFamily="18" charset="0"/>
              </a:rPr>
              <a:t>DEVELOPMENT</a:t>
            </a:r>
            <a:endParaRPr lang="en-US" sz="2400" b="1" i="1" dirty="0">
              <a:solidFill>
                <a:srgbClr val="FFE87E"/>
              </a:solidFill>
              <a:latin typeface="Times New Roman" pitchFamily="18" charset="0"/>
              <a:cs typeface="Times New Roman" pitchFamily="18" charset="0"/>
            </a:endParaRPr>
          </a:p>
        </p:txBody>
      </p:sp>
      <p:sp>
        <p:nvSpPr>
          <p:cNvPr id="95" name="TextBox 68"/>
          <p:cNvSpPr txBox="1">
            <a:spLocks noChangeArrowheads="1"/>
          </p:cNvSpPr>
          <p:nvPr/>
        </p:nvSpPr>
        <p:spPr bwMode="auto">
          <a:xfrm>
            <a:off x="5943600" y="614451"/>
            <a:ext cx="3200400" cy="461665"/>
          </a:xfrm>
          <a:prstGeom prst="rect">
            <a:avLst/>
          </a:prstGeom>
          <a:noFill/>
          <a:ln w="9525">
            <a:noFill/>
            <a:miter lim="800000"/>
            <a:headEnd/>
            <a:tailEnd/>
          </a:ln>
        </p:spPr>
        <p:txBody>
          <a:bodyPr wrap="square">
            <a:spAutoFit/>
          </a:bodyPr>
          <a:lstStyle/>
          <a:p>
            <a:r>
              <a:rPr lang="en-US" sz="2400" b="1" dirty="0" smtClean="0">
                <a:solidFill>
                  <a:schemeClr val="tx1"/>
                </a:solidFill>
                <a:latin typeface="Times New Roman" pitchFamily="18" charset="0"/>
                <a:cs typeface="Times New Roman" pitchFamily="18" charset="0"/>
              </a:rPr>
              <a:t>PRODUCTION</a:t>
            </a:r>
            <a:endParaRPr lang="en-US" sz="2400" b="1" i="1" dirty="0">
              <a:solidFill>
                <a:schemeClr val="tx1"/>
              </a:solidFill>
              <a:latin typeface="Times New Roman" pitchFamily="18" charset="0"/>
              <a:cs typeface="Times New Roman" pitchFamily="18" charset="0"/>
            </a:endParaRPr>
          </a:p>
        </p:txBody>
      </p:sp>
      <p:sp>
        <p:nvSpPr>
          <p:cNvPr id="120" name="Freeform 224"/>
          <p:cNvSpPr>
            <a:spLocks noChangeArrowheads="1"/>
          </p:cNvSpPr>
          <p:nvPr/>
        </p:nvSpPr>
        <p:spPr bwMode="auto">
          <a:xfrm rot="21399176">
            <a:off x="623390" y="6353282"/>
            <a:ext cx="341383" cy="370886"/>
          </a:xfrm>
          <a:custGeom>
            <a:avLst/>
            <a:gdLst>
              <a:gd name="T0" fmla="*/ 88674 w 257704"/>
              <a:gd name="T1" fmla="*/ 310357 h 280458"/>
              <a:gd name="T2" fmla="*/ 6334 w 257704"/>
              <a:gd name="T3" fmla="*/ 367362 h 280458"/>
              <a:gd name="T4" fmla="*/ 50671 w 257704"/>
              <a:gd name="T5" fmla="*/ 462369 h 280458"/>
              <a:gd name="T6" fmla="*/ 76006 w 257704"/>
              <a:gd name="T7" fmla="*/ 532041 h 280458"/>
              <a:gd name="T8" fmla="*/ 158346 w 257704"/>
              <a:gd name="T9" fmla="*/ 519373 h 280458"/>
              <a:gd name="T10" fmla="*/ 278689 w 257704"/>
              <a:gd name="T11" fmla="*/ 291356 h 280458"/>
              <a:gd name="T12" fmla="*/ 500373 w 257704"/>
              <a:gd name="T13" fmla="*/ 38003 h 280458"/>
              <a:gd name="T14" fmla="*/ 361029 w 257704"/>
              <a:gd name="T15" fmla="*/ 63338 h 280458"/>
              <a:gd name="T16" fmla="*/ 202683 w 257704"/>
              <a:gd name="T17" fmla="*/ 285022 h 280458"/>
              <a:gd name="T18" fmla="*/ 133011 w 257704"/>
              <a:gd name="T19" fmla="*/ 418032 h 280458"/>
              <a:gd name="T20" fmla="*/ 88674 w 257704"/>
              <a:gd name="T21" fmla="*/ 310357 h 280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704"/>
              <a:gd name="T34" fmla="*/ 0 h 280458"/>
              <a:gd name="T35" fmla="*/ 257704 w 257704"/>
              <a:gd name="T36" fmla="*/ 280458 h 2804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2700" cap="flat" cmpd="sng" algn="ctr">
            <a:solidFill>
              <a:srgbClr val="FFE87E"/>
            </a:solidFill>
            <a:prstDash val="solid"/>
            <a:round/>
            <a:headEnd type="none" w="med" len="med"/>
            <a:tailEnd type="none" w="med" len="med"/>
          </a:ln>
          <a:effectLst>
            <a:outerShdw blurRad="50800" dist="38100" dir="2700000">
              <a:srgbClr val="000000">
                <a:alpha val="43000"/>
              </a:srgbClr>
            </a:outerShdw>
          </a:effectLst>
        </p:spPr>
        <p:txBody>
          <a:bodyPr>
            <a:prstTxWarp prst="textNoShape">
              <a:avLst/>
            </a:prstTxWarp>
          </a:bodyPr>
          <a:lstStyle/>
          <a:p>
            <a:pPr algn="l"/>
            <a:endParaRPr lang="en-US" sz="1400" b="1"/>
          </a:p>
        </p:txBody>
      </p:sp>
      <p:sp>
        <p:nvSpPr>
          <p:cNvPr id="122" name="Text Box 223"/>
          <p:cNvSpPr txBox="1">
            <a:spLocks noChangeArrowheads="1"/>
          </p:cNvSpPr>
          <p:nvPr/>
        </p:nvSpPr>
        <p:spPr bwMode="auto">
          <a:xfrm>
            <a:off x="869650" y="6304974"/>
            <a:ext cx="2818400" cy="584775"/>
          </a:xfrm>
          <a:prstGeom prst="rect">
            <a:avLst/>
          </a:prstGeom>
          <a:noFill/>
          <a:ln w="9525">
            <a:noFill/>
            <a:miter lim="800000"/>
            <a:headEnd/>
            <a:tailEnd/>
          </a:ln>
        </p:spPr>
        <p:txBody>
          <a:bodyPr wrap="none">
            <a:prstTxWarp prst="textNoShape">
              <a:avLst/>
            </a:prstTxWarp>
            <a:spAutoFit/>
          </a:bodyPr>
          <a:lstStyle/>
          <a:p>
            <a:pPr algn="l"/>
            <a:r>
              <a:rPr lang="en-US" sz="1600" b="1" dirty="0" smtClean="0">
                <a:solidFill>
                  <a:schemeClr val="bg1"/>
                </a:solidFill>
                <a:latin typeface="Arial" pitchFamily="-65" charset="0"/>
              </a:rPr>
              <a:t>Completed or On Schedule</a:t>
            </a:r>
            <a:br>
              <a:rPr lang="en-US" sz="1600" b="1" dirty="0" smtClean="0">
                <a:solidFill>
                  <a:schemeClr val="bg1"/>
                </a:solidFill>
                <a:latin typeface="Arial" pitchFamily="-65" charset="0"/>
              </a:rPr>
            </a:br>
            <a:r>
              <a:rPr lang="en-US" sz="1600" b="1" dirty="0" smtClean="0">
                <a:solidFill>
                  <a:schemeClr val="bg1"/>
                </a:solidFill>
                <a:latin typeface="Arial" pitchFamily="-65" charset="0"/>
              </a:rPr>
              <a:t>to Complete near-term </a:t>
            </a:r>
            <a:endParaRPr lang="en-US" sz="1600" b="1" dirty="0">
              <a:solidFill>
                <a:schemeClr val="bg1"/>
              </a:solidFill>
              <a:latin typeface="Arial" pitchFamily="-65" charset="0"/>
            </a:endParaRPr>
          </a:p>
        </p:txBody>
      </p:sp>
      <p:sp>
        <p:nvSpPr>
          <p:cNvPr id="123" name="Text Box 223"/>
          <p:cNvSpPr txBox="1">
            <a:spLocks noChangeArrowheads="1"/>
          </p:cNvSpPr>
          <p:nvPr/>
        </p:nvSpPr>
        <p:spPr bwMode="auto">
          <a:xfrm>
            <a:off x="3892250" y="6304974"/>
            <a:ext cx="2385589" cy="584775"/>
          </a:xfrm>
          <a:prstGeom prst="rect">
            <a:avLst/>
          </a:prstGeom>
          <a:noFill/>
          <a:ln w="9525">
            <a:noFill/>
            <a:miter lim="800000"/>
            <a:headEnd/>
            <a:tailEnd/>
          </a:ln>
        </p:spPr>
        <p:txBody>
          <a:bodyPr wrap="none">
            <a:prstTxWarp prst="textNoShape">
              <a:avLst/>
            </a:prstTxWarp>
            <a:spAutoFit/>
          </a:bodyPr>
          <a:lstStyle/>
          <a:p>
            <a:pPr algn="l"/>
            <a:r>
              <a:rPr lang="en-US" sz="1600" b="1" dirty="0" smtClean="0">
                <a:solidFill>
                  <a:schemeClr val="bg1"/>
                </a:solidFill>
                <a:latin typeface="Arial" pitchFamily="-65" charset="0"/>
              </a:rPr>
              <a:t>On Schedule and </a:t>
            </a:r>
            <a:br>
              <a:rPr lang="en-US" sz="1600" b="1" dirty="0" smtClean="0">
                <a:solidFill>
                  <a:schemeClr val="bg1"/>
                </a:solidFill>
                <a:latin typeface="Arial" pitchFamily="-65" charset="0"/>
              </a:rPr>
            </a:br>
            <a:r>
              <a:rPr lang="en-US" sz="1600" b="1" dirty="0" smtClean="0">
                <a:solidFill>
                  <a:schemeClr val="bg1"/>
                </a:solidFill>
                <a:latin typeface="Arial" pitchFamily="-65" charset="0"/>
              </a:rPr>
              <a:t>progressing nominally</a:t>
            </a:r>
            <a:endParaRPr lang="en-US" sz="1600" b="1" dirty="0">
              <a:solidFill>
                <a:schemeClr val="bg1"/>
              </a:solidFill>
              <a:latin typeface="Arial" pitchFamily="-65" charset="0"/>
            </a:endParaRPr>
          </a:p>
        </p:txBody>
      </p:sp>
      <p:sp>
        <p:nvSpPr>
          <p:cNvPr id="124" name="Freeform 253"/>
          <p:cNvSpPr>
            <a:spLocks noChangeArrowheads="1"/>
          </p:cNvSpPr>
          <p:nvPr/>
        </p:nvSpPr>
        <p:spPr bwMode="auto">
          <a:xfrm rot="21399176">
            <a:off x="6275951" y="6330120"/>
            <a:ext cx="341383" cy="370886"/>
          </a:xfrm>
          <a:custGeom>
            <a:avLst/>
            <a:gdLst>
              <a:gd name="T0" fmla="*/ 88674 w 257704"/>
              <a:gd name="T1" fmla="*/ 310357 h 280458"/>
              <a:gd name="T2" fmla="*/ 6334 w 257704"/>
              <a:gd name="T3" fmla="*/ 367362 h 280458"/>
              <a:gd name="T4" fmla="*/ 50671 w 257704"/>
              <a:gd name="T5" fmla="*/ 462369 h 280458"/>
              <a:gd name="T6" fmla="*/ 76006 w 257704"/>
              <a:gd name="T7" fmla="*/ 532041 h 280458"/>
              <a:gd name="T8" fmla="*/ 158346 w 257704"/>
              <a:gd name="T9" fmla="*/ 519373 h 280458"/>
              <a:gd name="T10" fmla="*/ 278689 w 257704"/>
              <a:gd name="T11" fmla="*/ 291356 h 280458"/>
              <a:gd name="T12" fmla="*/ 500373 w 257704"/>
              <a:gd name="T13" fmla="*/ 38003 h 280458"/>
              <a:gd name="T14" fmla="*/ 361029 w 257704"/>
              <a:gd name="T15" fmla="*/ 63338 h 280458"/>
              <a:gd name="T16" fmla="*/ 202683 w 257704"/>
              <a:gd name="T17" fmla="*/ 285022 h 280458"/>
              <a:gd name="T18" fmla="*/ 133011 w 257704"/>
              <a:gd name="T19" fmla="*/ 418032 h 280458"/>
              <a:gd name="T20" fmla="*/ 88674 w 257704"/>
              <a:gd name="T21" fmla="*/ 310357 h 280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704"/>
              <a:gd name="T34" fmla="*/ 0 h 280458"/>
              <a:gd name="T35" fmla="*/ 257704 w 257704"/>
              <a:gd name="T36" fmla="*/ 280458 h 2804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gradFill rotWithShape="1">
            <a:gsLst>
              <a:gs pos="0">
                <a:srgbClr val="FEEC02"/>
              </a:gs>
              <a:gs pos="64000">
                <a:srgbClr val="FFFFFF"/>
              </a:gs>
              <a:gs pos="100000">
                <a:srgbClr val="FFFFFF"/>
              </a:gs>
            </a:gsLst>
            <a:lin ang="0" scaled="1"/>
          </a:gradFill>
          <a:ln w="12700" cap="flat" cmpd="sng" algn="ctr">
            <a:solidFill>
              <a:srgbClr val="FFE87E"/>
            </a:solidFill>
            <a:prstDash val="solid"/>
            <a:round/>
            <a:headEnd type="none" w="med" len="med"/>
            <a:tailEnd type="none" w="med" len="med"/>
          </a:ln>
          <a:effectLst>
            <a:outerShdw blurRad="50800" dist="38100" dir="2700000">
              <a:srgbClr val="000000">
                <a:alpha val="43000"/>
              </a:srgbClr>
            </a:outerShdw>
          </a:effectLst>
        </p:spPr>
        <p:txBody>
          <a:bodyPr>
            <a:prstTxWarp prst="textNoShape">
              <a:avLst/>
            </a:prstTxWarp>
          </a:bodyPr>
          <a:lstStyle/>
          <a:p>
            <a:pPr algn="l"/>
            <a:endParaRPr lang="en-US" sz="1400" b="1"/>
          </a:p>
        </p:txBody>
      </p:sp>
      <p:sp>
        <p:nvSpPr>
          <p:cNvPr id="130" name="Text Box 223"/>
          <p:cNvSpPr txBox="1">
            <a:spLocks noChangeArrowheads="1"/>
          </p:cNvSpPr>
          <p:nvPr/>
        </p:nvSpPr>
        <p:spPr bwMode="auto">
          <a:xfrm>
            <a:off x="6559250" y="6273224"/>
            <a:ext cx="1973617" cy="584775"/>
          </a:xfrm>
          <a:prstGeom prst="rect">
            <a:avLst/>
          </a:prstGeom>
          <a:noFill/>
          <a:ln w="9525">
            <a:noFill/>
            <a:miter lim="800000"/>
            <a:headEnd/>
            <a:tailEnd/>
          </a:ln>
        </p:spPr>
        <p:txBody>
          <a:bodyPr wrap="none">
            <a:prstTxWarp prst="textNoShape">
              <a:avLst/>
            </a:prstTxWarp>
            <a:spAutoFit/>
          </a:bodyPr>
          <a:lstStyle/>
          <a:p>
            <a:pPr algn="l"/>
            <a:r>
              <a:rPr lang="en-US" sz="1600" b="1" dirty="0" smtClean="0">
                <a:solidFill>
                  <a:schemeClr val="bg1"/>
                </a:solidFill>
                <a:latin typeface="Arial" pitchFamily="-65" charset="0"/>
              </a:rPr>
              <a:t>Behind Schedule; </a:t>
            </a:r>
            <a:br>
              <a:rPr lang="en-US" sz="1600" b="1" dirty="0" smtClean="0">
                <a:solidFill>
                  <a:schemeClr val="bg1"/>
                </a:solidFill>
                <a:latin typeface="Arial" pitchFamily="-65" charset="0"/>
              </a:rPr>
            </a:br>
            <a:r>
              <a:rPr lang="en-US" sz="1600" b="1" dirty="0" smtClean="0">
                <a:solidFill>
                  <a:schemeClr val="bg1"/>
                </a:solidFill>
                <a:latin typeface="Arial" pitchFamily="-65" charset="0"/>
              </a:rPr>
              <a:t>progressing</a:t>
            </a:r>
            <a:endParaRPr lang="en-US" sz="1600" b="1" dirty="0">
              <a:solidFill>
                <a:schemeClr val="bg1"/>
              </a:solidFill>
              <a:latin typeface="Arial" pitchFamily="-65" charset="0"/>
            </a:endParaRPr>
          </a:p>
        </p:txBody>
      </p:sp>
      <p:sp>
        <p:nvSpPr>
          <p:cNvPr id="106" name="Rectangle 105"/>
          <p:cNvSpPr/>
          <p:nvPr/>
        </p:nvSpPr>
        <p:spPr bwMode="auto">
          <a:xfrm>
            <a:off x="5610975" y="3727711"/>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cxnSp>
        <p:nvCxnSpPr>
          <p:cNvPr id="93" name="Straight Connector 92"/>
          <p:cNvCxnSpPr>
            <a:endCxn id="127" idx="0"/>
          </p:cNvCxnSpPr>
          <p:nvPr/>
        </p:nvCxnSpPr>
        <p:spPr>
          <a:xfrm rot="16200000" flipH="1">
            <a:off x="3200054" y="3379828"/>
            <a:ext cx="5332271" cy="338"/>
          </a:xfrm>
          <a:prstGeom prst="line">
            <a:avLst/>
          </a:prstGeom>
          <a:ln w="38100" cap="flat" cmpd="sng" algn="ctr">
            <a:solidFill>
              <a:srgbClr val="FFE87E"/>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9" name="Freeform 118"/>
          <p:cNvSpPr/>
          <p:nvPr/>
        </p:nvSpPr>
        <p:spPr bwMode="auto">
          <a:xfrm rot="21399176">
            <a:off x="5603949" y="3506896"/>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pic>
        <p:nvPicPr>
          <p:cNvPr id="137" name="Picture 4"/>
          <p:cNvPicPr>
            <a:picLocks noChangeAspect="1" noChangeArrowheads="1"/>
          </p:cNvPicPr>
          <p:nvPr/>
        </p:nvPicPr>
        <p:blipFill>
          <a:blip r:embed="rId3" cstate="print">
            <a:lum bright="5000"/>
          </a:blip>
          <a:srcRect/>
          <a:stretch>
            <a:fillRect/>
          </a:stretch>
        </p:blipFill>
        <p:spPr bwMode="auto">
          <a:xfrm>
            <a:off x="5103487" y="617499"/>
            <a:ext cx="701003" cy="665315"/>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141" name="Rectangle 140"/>
          <p:cNvSpPr/>
          <p:nvPr/>
        </p:nvSpPr>
        <p:spPr bwMode="auto">
          <a:xfrm>
            <a:off x="5699061" y="650461"/>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40" name="Freeform 139"/>
          <p:cNvSpPr/>
          <p:nvPr/>
        </p:nvSpPr>
        <p:spPr bwMode="auto">
          <a:xfrm rot="21399176">
            <a:off x="5700278" y="433705"/>
            <a:ext cx="320451" cy="348745"/>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pic>
        <p:nvPicPr>
          <p:cNvPr id="626734" name="Picture 4"/>
          <p:cNvPicPr>
            <a:picLocks noChangeAspect="1" noChangeArrowheads="1"/>
          </p:cNvPicPr>
          <p:nvPr/>
        </p:nvPicPr>
        <p:blipFill>
          <a:blip r:embed="rId21" cstate="print">
            <a:lum bright="5000"/>
          </a:blip>
          <a:srcRect l="23223" t="30272" r="23787"/>
          <a:stretch>
            <a:fillRect/>
          </a:stretch>
        </p:blipFill>
        <p:spPr bwMode="auto">
          <a:xfrm>
            <a:off x="4505739" y="771744"/>
            <a:ext cx="701262" cy="634847"/>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80" name="Rectangle 79"/>
          <p:cNvSpPr/>
          <p:nvPr/>
        </p:nvSpPr>
        <p:spPr bwMode="auto">
          <a:xfrm>
            <a:off x="5118036" y="1126711"/>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0" name="Freeform 99"/>
          <p:cNvSpPr/>
          <p:nvPr/>
        </p:nvSpPr>
        <p:spPr bwMode="auto">
          <a:xfrm rot="21399176">
            <a:off x="5120311" y="890903"/>
            <a:ext cx="320451" cy="348745"/>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1" name="TextBox 100"/>
          <p:cNvSpPr txBox="1"/>
          <p:nvPr/>
        </p:nvSpPr>
        <p:spPr>
          <a:xfrm>
            <a:off x="8262926" y="4735916"/>
            <a:ext cx="881074" cy="502702"/>
          </a:xfrm>
          <a:prstGeom prst="rect">
            <a:avLst/>
          </a:prstGeom>
          <a:noFill/>
        </p:spPr>
        <p:txBody>
          <a:bodyPr wrap="square" rtlCol="0">
            <a:spAutoFit/>
          </a:bodyPr>
          <a:lstStyle/>
          <a:p>
            <a:pPr algn="ctr">
              <a:lnSpc>
                <a:spcPts val="1580"/>
              </a:lnSpc>
            </a:pPr>
            <a:r>
              <a:rPr lang="en-US" sz="1600" b="1" dirty="0" smtClean="0">
                <a:ln w="12700">
                  <a:solidFill>
                    <a:srgbClr val="25F758"/>
                  </a:solidFill>
                </a:ln>
                <a:latin typeface="Arial Narrow"/>
                <a:cs typeface="Arial Narrow"/>
              </a:rPr>
              <a:t>C1</a:t>
            </a:r>
            <a:br>
              <a:rPr lang="en-US" sz="1600" b="1" dirty="0" smtClean="0">
                <a:ln w="12700">
                  <a:solidFill>
                    <a:srgbClr val="25F758"/>
                  </a:solidFill>
                </a:ln>
                <a:latin typeface="Arial Narrow"/>
                <a:cs typeface="Arial Narrow"/>
              </a:rPr>
            </a:br>
            <a:r>
              <a:rPr lang="en-US" sz="1600" b="1" dirty="0" smtClean="0">
                <a:ln w="12700">
                  <a:solidFill>
                    <a:srgbClr val="25F758"/>
                  </a:solidFill>
                </a:ln>
                <a:latin typeface="Arial Narrow"/>
                <a:cs typeface="Arial Narrow"/>
              </a:rPr>
              <a:t>Launch</a:t>
            </a:r>
            <a:endParaRPr lang="en-US" sz="1600" b="1" dirty="0">
              <a:ln w="12700">
                <a:solidFill>
                  <a:srgbClr val="25F758"/>
                </a:solidFill>
              </a:ln>
              <a:latin typeface="Arial Narrow"/>
              <a:cs typeface="Arial Narrow"/>
            </a:endParaRPr>
          </a:p>
        </p:txBody>
      </p:sp>
      <p:sp>
        <p:nvSpPr>
          <p:cNvPr id="142" name="Right Arrow 141"/>
          <p:cNvSpPr/>
          <p:nvPr/>
        </p:nvSpPr>
        <p:spPr>
          <a:xfrm>
            <a:off x="3700669" y="6321288"/>
            <a:ext cx="195470" cy="470452"/>
          </a:xfrm>
          <a:prstGeom prst="rightArrow">
            <a:avLst>
              <a:gd name="adj1" fmla="val 60772"/>
              <a:gd name="adj2" fmla="val 28584"/>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200"/>
          </a:p>
        </p:txBody>
      </p:sp>
      <p:pic>
        <p:nvPicPr>
          <p:cNvPr id="626699" name="Picture 45"/>
          <p:cNvPicPr>
            <a:picLocks noChangeAspect="1" noChangeArrowheads="1"/>
          </p:cNvPicPr>
          <p:nvPr/>
        </p:nvPicPr>
        <p:blipFill>
          <a:blip r:embed="rId22" cstate="print"/>
          <a:srcRect/>
          <a:stretch>
            <a:fillRect/>
          </a:stretch>
        </p:blipFill>
        <p:spPr bwMode="auto">
          <a:xfrm>
            <a:off x="4805981" y="4161687"/>
            <a:ext cx="922082" cy="655398"/>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131" name="Right Arrow 130"/>
          <p:cNvSpPr/>
          <p:nvPr/>
        </p:nvSpPr>
        <p:spPr>
          <a:xfrm>
            <a:off x="0" y="2862824"/>
            <a:ext cx="5143500" cy="1909287"/>
          </a:xfrm>
          <a:prstGeom prst="rightArrow">
            <a:avLst>
              <a:gd name="adj1" fmla="val 80772"/>
              <a:gd name="adj2" fmla="val 23644"/>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sp>
        <p:nvSpPr>
          <p:cNvPr id="132" name="TextBox 68"/>
          <p:cNvSpPr txBox="1">
            <a:spLocks noChangeArrowheads="1"/>
          </p:cNvSpPr>
          <p:nvPr/>
        </p:nvSpPr>
        <p:spPr bwMode="auto">
          <a:xfrm>
            <a:off x="137160" y="3326328"/>
            <a:ext cx="2880360" cy="954107"/>
          </a:xfrm>
          <a:prstGeom prst="rect">
            <a:avLst/>
          </a:prstGeom>
          <a:noFill/>
          <a:ln w="9525">
            <a:noFill/>
            <a:miter lim="800000"/>
            <a:headEnd/>
            <a:tailEnd/>
          </a:ln>
        </p:spPr>
        <p:txBody>
          <a:bodyPr wrap="square">
            <a:spAutoFit/>
          </a:bodyPr>
          <a:lstStyle/>
          <a:p>
            <a:r>
              <a:rPr lang="en-US" sz="2800" b="1" dirty="0" smtClean="0">
                <a:solidFill>
                  <a:schemeClr val="bg1"/>
                </a:solidFill>
                <a:latin typeface="Times New Roman" pitchFamily="18" charset="0"/>
                <a:cs typeface="Times New Roman" pitchFamily="18" charset="0"/>
              </a:rPr>
              <a:t>Ground Segment </a:t>
            </a:r>
            <a:r>
              <a:rPr lang="en-US" sz="2800" b="1" i="1" dirty="0" smtClean="0">
                <a:solidFill>
                  <a:srgbClr val="FFE87E"/>
                </a:solidFill>
                <a:latin typeface="Times New Roman" pitchFamily="18" charset="0"/>
                <a:cs typeface="Times New Roman" pitchFamily="18" charset="0"/>
              </a:rPr>
              <a:t>Mature</a:t>
            </a:r>
            <a:endParaRPr lang="en-US" sz="2800" b="1" i="1" dirty="0">
              <a:solidFill>
                <a:srgbClr val="FFE87E"/>
              </a:solidFill>
              <a:latin typeface="Times New Roman" pitchFamily="18" charset="0"/>
              <a:cs typeface="Times New Roman" pitchFamily="18" charset="0"/>
            </a:endParaRPr>
          </a:p>
        </p:txBody>
      </p:sp>
      <p:sp>
        <p:nvSpPr>
          <p:cNvPr id="133" name="TextBox 57"/>
          <p:cNvSpPr txBox="1">
            <a:spLocks noChangeArrowheads="1"/>
          </p:cNvSpPr>
          <p:nvPr/>
        </p:nvSpPr>
        <p:spPr bwMode="auto">
          <a:xfrm>
            <a:off x="2795468" y="3070525"/>
            <a:ext cx="2132132" cy="1541448"/>
          </a:xfrm>
          <a:prstGeom prst="rect">
            <a:avLst/>
          </a:prstGeom>
          <a:noFill/>
          <a:ln w="9525">
            <a:noFill/>
            <a:miter lim="800000"/>
            <a:headEnd/>
            <a:tailEnd/>
          </a:ln>
        </p:spPr>
        <p:txBody>
          <a:bodyPr wrap="square">
            <a:spAutoFit/>
          </a:bodyPr>
          <a:lstStyle/>
          <a:p>
            <a:pPr marL="169863" indent="-169863">
              <a:lnSpc>
                <a:spcPts val="1300"/>
              </a:lnSpc>
              <a:spcBef>
                <a:spcPts val="300"/>
              </a:spcBef>
              <a:buFont typeface="Arial" pitchFamily="34" charset="0"/>
              <a:buChar char="•"/>
            </a:pPr>
            <a:r>
              <a:rPr lang="en-US" sz="1200" dirty="0" smtClean="0">
                <a:solidFill>
                  <a:schemeClr val="bg1"/>
                </a:solidFill>
                <a:latin typeface="Arial" charset="0"/>
              </a:rPr>
              <a:t>Command &amp; Control </a:t>
            </a:r>
            <a:r>
              <a:rPr lang="en-US" sz="1200" b="1" i="1" dirty="0" smtClean="0">
                <a:solidFill>
                  <a:srgbClr val="FFE87E"/>
                </a:solidFill>
                <a:latin typeface="Arial" charset="0"/>
              </a:rPr>
              <a:t>Operational</a:t>
            </a:r>
          </a:p>
          <a:p>
            <a:pPr marL="169863" indent="-169863">
              <a:lnSpc>
                <a:spcPts val="1300"/>
              </a:lnSpc>
              <a:spcBef>
                <a:spcPts val="300"/>
              </a:spcBef>
              <a:buFont typeface="Arial" pitchFamily="34" charset="0"/>
              <a:buChar char="•"/>
            </a:pPr>
            <a:r>
              <a:rPr lang="en-US" sz="1200" b="1" dirty="0" smtClean="0">
                <a:solidFill>
                  <a:schemeClr val="bg1"/>
                </a:solidFill>
                <a:latin typeface="Arial" charset="0"/>
              </a:rPr>
              <a:t>Data processing  </a:t>
            </a:r>
            <a:r>
              <a:rPr lang="en-US" sz="1200" b="1" i="1" dirty="0" smtClean="0">
                <a:solidFill>
                  <a:srgbClr val="FFE87E"/>
                </a:solidFill>
                <a:latin typeface="Arial" charset="0"/>
              </a:rPr>
              <a:t>Installed at 2 sites</a:t>
            </a:r>
          </a:p>
          <a:p>
            <a:pPr marL="169863" indent="-169863">
              <a:lnSpc>
                <a:spcPts val="1300"/>
              </a:lnSpc>
              <a:spcBef>
                <a:spcPts val="300"/>
              </a:spcBef>
              <a:buFont typeface="Arial" pitchFamily="34" charset="0"/>
              <a:buChar char="•"/>
            </a:pPr>
            <a:r>
              <a:rPr lang="en-US" sz="1200" dirty="0" smtClean="0">
                <a:solidFill>
                  <a:schemeClr val="bg1"/>
                </a:solidFill>
                <a:latin typeface="Arial" charset="0"/>
              </a:rPr>
              <a:t>Algorithms</a:t>
            </a:r>
            <a:br>
              <a:rPr lang="en-US" sz="1200" dirty="0" smtClean="0">
                <a:solidFill>
                  <a:schemeClr val="bg1"/>
                </a:solidFill>
                <a:latin typeface="Arial" charset="0"/>
              </a:rPr>
            </a:br>
            <a:r>
              <a:rPr lang="en-US" sz="1200" b="1" i="1" dirty="0" smtClean="0">
                <a:solidFill>
                  <a:srgbClr val="FFE87E"/>
                </a:solidFill>
                <a:latin typeface="Arial" charset="0"/>
              </a:rPr>
              <a:t>Delivered</a:t>
            </a:r>
          </a:p>
          <a:p>
            <a:pPr marL="169863" indent="-169863">
              <a:lnSpc>
                <a:spcPts val="1300"/>
              </a:lnSpc>
              <a:spcBef>
                <a:spcPts val="300"/>
              </a:spcBef>
              <a:buFont typeface="Arial" pitchFamily="34" charset="0"/>
              <a:buChar char="•"/>
            </a:pPr>
            <a:r>
              <a:rPr lang="en-US" sz="1200" b="1" dirty="0" smtClean="0">
                <a:solidFill>
                  <a:schemeClr val="bg1"/>
                </a:solidFill>
                <a:latin typeface="Arial" charset="0"/>
              </a:rPr>
              <a:t>Operations</a:t>
            </a:r>
            <a:br>
              <a:rPr lang="en-US" sz="1200" b="1" dirty="0" smtClean="0">
                <a:solidFill>
                  <a:schemeClr val="bg1"/>
                </a:solidFill>
                <a:latin typeface="Arial" charset="0"/>
              </a:rPr>
            </a:br>
            <a:r>
              <a:rPr lang="en-US" sz="1200" b="1" i="1" dirty="0" smtClean="0">
                <a:solidFill>
                  <a:srgbClr val="FFE87E"/>
                </a:solidFill>
                <a:latin typeface="Arial" charset="0"/>
              </a:rPr>
              <a:t>Ready</a:t>
            </a:r>
          </a:p>
        </p:txBody>
      </p:sp>
      <p:sp>
        <p:nvSpPr>
          <p:cNvPr id="112" name="Freeform 111"/>
          <p:cNvSpPr/>
          <p:nvPr/>
        </p:nvSpPr>
        <p:spPr bwMode="auto">
          <a:xfrm rot="21399176">
            <a:off x="5608180" y="4149371"/>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34" name="Right Arrow 133"/>
          <p:cNvSpPr/>
          <p:nvPr/>
        </p:nvSpPr>
        <p:spPr>
          <a:xfrm>
            <a:off x="0" y="828624"/>
            <a:ext cx="4754880" cy="2078433"/>
          </a:xfrm>
          <a:prstGeom prst="rightArrow">
            <a:avLst>
              <a:gd name="adj1" fmla="val 80772"/>
              <a:gd name="adj2" fmla="val 24407"/>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b="1" dirty="0"/>
          </a:p>
        </p:txBody>
      </p:sp>
      <p:sp>
        <p:nvSpPr>
          <p:cNvPr id="705582" name="TextBox 68"/>
          <p:cNvSpPr txBox="1">
            <a:spLocks noChangeArrowheads="1"/>
          </p:cNvSpPr>
          <p:nvPr/>
        </p:nvSpPr>
        <p:spPr bwMode="auto">
          <a:xfrm>
            <a:off x="177654" y="1203889"/>
            <a:ext cx="2800678" cy="1261884"/>
          </a:xfrm>
          <a:prstGeom prst="rect">
            <a:avLst/>
          </a:prstGeom>
          <a:noFill/>
          <a:ln w="9525">
            <a:noFill/>
            <a:miter lim="800000"/>
            <a:headEnd/>
            <a:tailEnd/>
          </a:ln>
        </p:spPr>
        <p:txBody>
          <a:bodyPr wrap="square">
            <a:spAutoFit/>
          </a:bodyPr>
          <a:lstStyle/>
          <a:p>
            <a:pPr>
              <a:spcBef>
                <a:spcPts val="0"/>
              </a:spcBef>
            </a:pPr>
            <a:r>
              <a:rPr lang="en-US" sz="2800" b="1" dirty="0" smtClean="0">
                <a:solidFill>
                  <a:schemeClr val="bg1"/>
                </a:solidFill>
                <a:latin typeface="Times New Roman" pitchFamily="18" charset="0"/>
                <a:cs typeface="Times New Roman" pitchFamily="18" charset="0"/>
              </a:rPr>
              <a:t>Initial Sensors </a:t>
            </a:r>
            <a:br>
              <a:rPr lang="en-US" sz="2800" b="1" dirty="0" smtClean="0">
                <a:solidFill>
                  <a:schemeClr val="bg1"/>
                </a:solidFill>
                <a:latin typeface="Times New Roman" pitchFamily="18" charset="0"/>
                <a:cs typeface="Times New Roman" pitchFamily="18" charset="0"/>
              </a:rPr>
            </a:br>
            <a:r>
              <a:rPr lang="en-US" sz="2400" b="1" i="1" dirty="0" smtClean="0">
                <a:solidFill>
                  <a:srgbClr val="FFE87E"/>
                </a:solidFill>
                <a:latin typeface="Times New Roman" pitchFamily="18" charset="0"/>
                <a:cs typeface="Times New Roman" pitchFamily="18" charset="0"/>
              </a:rPr>
              <a:t>All sensors delivered or completed testing</a:t>
            </a:r>
            <a:endParaRPr lang="en-US" sz="2400" b="1" i="1" dirty="0">
              <a:solidFill>
                <a:srgbClr val="FFE87E"/>
              </a:solidFill>
              <a:latin typeface="Times New Roman" pitchFamily="18" charset="0"/>
              <a:cs typeface="Times New Roman" pitchFamily="18" charset="0"/>
            </a:endParaRPr>
          </a:p>
        </p:txBody>
      </p:sp>
      <p:sp>
        <p:nvSpPr>
          <p:cNvPr id="76" name="TextBox 57"/>
          <p:cNvSpPr txBox="1">
            <a:spLocks noChangeArrowheads="1"/>
          </p:cNvSpPr>
          <p:nvPr/>
        </p:nvSpPr>
        <p:spPr bwMode="auto">
          <a:xfrm>
            <a:off x="2887246" y="1035874"/>
            <a:ext cx="1646654" cy="1797928"/>
          </a:xfrm>
          <a:prstGeom prst="rect">
            <a:avLst/>
          </a:prstGeom>
          <a:noFill/>
          <a:ln w="9525">
            <a:noFill/>
            <a:miter lim="800000"/>
            <a:headEnd/>
            <a:tailEnd/>
          </a:ln>
        </p:spPr>
        <p:txBody>
          <a:bodyPr wrap="square">
            <a:spAutoFit/>
          </a:bodyPr>
          <a:lstStyle/>
          <a:p>
            <a:pPr>
              <a:lnSpc>
                <a:spcPts val="1300"/>
              </a:lnSpc>
              <a:spcBef>
                <a:spcPts val="200"/>
              </a:spcBef>
            </a:pPr>
            <a:r>
              <a:rPr lang="en-US" sz="1200" b="1" i="1" dirty="0" smtClean="0">
                <a:solidFill>
                  <a:srgbClr val="FFE87E"/>
                </a:solidFill>
                <a:latin typeface="Arial" charset="0"/>
              </a:rPr>
              <a:t>Delivered:</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ATMS Flight 1</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CERES Flight 5</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OMPS Flight 1</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VIIRS Flight 1</a:t>
            </a:r>
          </a:p>
          <a:p>
            <a:pPr>
              <a:lnSpc>
                <a:spcPts val="1300"/>
              </a:lnSpc>
              <a:spcBef>
                <a:spcPts val="200"/>
              </a:spcBef>
            </a:pPr>
            <a:endParaRPr lang="en-US" sz="1200" b="1" dirty="0" smtClean="0">
              <a:solidFill>
                <a:schemeClr val="bg1"/>
              </a:solidFill>
              <a:latin typeface="Arial" charset="0"/>
            </a:endParaRPr>
          </a:p>
          <a:p>
            <a:pPr>
              <a:lnSpc>
                <a:spcPts val="1300"/>
              </a:lnSpc>
              <a:spcBef>
                <a:spcPts val="200"/>
              </a:spcBef>
            </a:pPr>
            <a:r>
              <a:rPr lang="en-US" sz="1200" b="1" i="1" dirty="0" smtClean="0">
                <a:solidFill>
                  <a:srgbClr val="FFE87E"/>
                </a:solidFill>
                <a:latin typeface="Arial" charset="0"/>
              </a:rPr>
              <a:t>Completed Testing</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CrIS Flight 1</a:t>
            </a:r>
          </a:p>
          <a:p>
            <a:pPr>
              <a:lnSpc>
                <a:spcPts val="1300"/>
              </a:lnSpc>
              <a:spcBef>
                <a:spcPts val="200"/>
              </a:spcBef>
            </a:pPr>
            <a:endParaRPr lang="en-US" sz="1200" b="1" dirty="0">
              <a:solidFill>
                <a:schemeClr val="bg1"/>
              </a:solidFill>
              <a:latin typeface="Arial" charset="0"/>
            </a:endParaRPr>
          </a:p>
        </p:txBody>
      </p:sp>
    </p:spTree>
  </p:cSld>
  <p:clrMapOvr>
    <a:masterClrMapping/>
  </p:clrMapOvr>
  <p:transition advTm="7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38912" y="1670304"/>
            <a:ext cx="8266176" cy="3255264"/>
          </a:xfrm>
          <a:prstGeom prst="rect">
            <a:avLst/>
          </a:prstGeom>
          <a:solidFill>
            <a:srgbClr val="0000FF"/>
          </a:solidFill>
          <a:ln w="9525">
            <a:noFill/>
            <a:miter lim="800000"/>
            <a:headEnd/>
            <a:tailEnd/>
          </a:ln>
          <a:effectLst/>
        </p:spPr>
        <p:txBody>
          <a:bodyPr vert="horz" wrap="square" lIns="91429" tIns="45719" rIns="91429" bIns="45719" numCol="1" anchor="ctr" anchorCtr="0" compatLnSpc="1">
            <a:prstTxWarp prst="textNoShape">
              <a:avLst/>
            </a:prstTxWarp>
          </a:bodyPr>
          <a:lstStyle/>
          <a:p>
            <a:pPr marL="0" marR="0" lvl="0" indent="0" algn="ctr" defTabSz="917575" rtl="0" eaLnBrk="1" fontAlgn="base" latinLnBrk="0" hangingPunct="1">
              <a:lnSpc>
                <a:spcPct val="150000"/>
              </a:lnSpc>
              <a:spcBef>
                <a:spcPct val="0"/>
              </a:spcBef>
              <a:spcAft>
                <a:spcPts val="600"/>
              </a:spcAft>
              <a:buClrTx/>
              <a:buSzTx/>
              <a:buFontTx/>
              <a:buNone/>
              <a:tabLst/>
              <a:defRPr/>
            </a:pPr>
            <a:endParaRPr kumimoji="0" lang="en-US" sz="36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endParaRPr>
          </a:p>
          <a:p>
            <a:pPr marL="0" marR="0" lvl="0" indent="0" algn="ctr" defTabSz="917575" rtl="0" eaLnBrk="1" fontAlgn="base" latinLnBrk="0" hangingPunct="1">
              <a:lnSpc>
                <a:spcPct val="150000"/>
              </a:lnSpc>
              <a:spcBef>
                <a:spcPct val="0"/>
              </a:spcBef>
              <a:spcAft>
                <a:spcPts val="600"/>
              </a:spcAft>
              <a:buClrTx/>
              <a:buSzTx/>
              <a:buFontTx/>
              <a:buNone/>
              <a:tabLst/>
              <a:defRPr/>
            </a:pPr>
            <a:r>
              <a:rPr kumimoji="0" lang="en-US" sz="36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Updates/Changes Possible</a:t>
            </a:r>
          </a:p>
          <a:p>
            <a:pPr marL="0" marR="0" lvl="0" indent="0" algn="l" defTabSz="917575" rtl="0" eaLnBrk="1" fontAlgn="base" latinLnBrk="0" hangingPunct="1">
              <a:lnSpc>
                <a:spcPct val="150000"/>
              </a:lnSpc>
              <a:spcBef>
                <a:spcPct val="0"/>
              </a:spcBef>
              <a:spcAft>
                <a:spcPts val="600"/>
              </a:spcAft>
              <a:buClrTx/>
              <a:buSzTx/>
              <a:buFontTx/>
              <a:buNone/>
              <a:tabLst/>
              <a:defRPr/>
            </a:pPr>
            <a:r>
              <a:rPr lang="en-US" sz="2800" b="1" kern="0" dirty="0" smtClean="0">
                <a:solidFill>
                  <a:srgbClr val="FFFF00"/>
                </a:solidFill>
                <a:latin typeface="Times New Roman" pitchFamily="18" charset="0"/>
                <a:ea typeface="+mj-ea"/>
                <a:cs typeface="Times New Roman" pitchFamily="18" charset="0"/>
              </a:rPr>
              <a:t>1. NAS ESAS  2010-2020 Decadal Recommendations</a:t>
            </a:r>
            <a:endParaRPr kumimoji="0" lang="en-US" sz="28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endParaRPr>
          </a:p>
          <a:p>
            <a:pPr marL="0" marR="0" lvl="0" indent="0" algn="l" defTabSz="917575" rtl="0" eaLnBrk="1" fontAlgn="base" latinLnBrk="0" hangingPunct="1">
              <a:lnSpc>
                <a:spcPct val="150000"/>
              </a:lnSpc>
              <a:spcBef>
                <a:spcPct val="0"/>
              </a:spcBef>
              <a:spcAft>
                <a:spcPts val="600"/>
              </a:spcAft>
              <a:buClrTx/>
              <a:buSzTx/>
              <a:buFontTx/>
              <a:buNone/>
              <a:tabLst/>
              <a:defRPr/>
            </a:pPr>
            <a:r>
              <a:rPr kumimoji="0" lang="en-US" sz="28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2. NASA’s Considerations for Missions</a:t>
            </a:r>
          </a:p>
          <a:p>
            <a:pPr marL="0" marR="0" lvl="0" indent="0" algn="l" defTabSz="917575" rtl="0" eaLnBrk="1" fontAlgn="base" latinLnBrk="0" hangingPunct="1">
              <a:lnSpc>
                <a:spcPct val="150000"/>
              </a:lnSpc>
              <a:spcBef>
                <a:spcPct val="0"/>
              </a:spcBef>
              <a:spcAft>
                <a:spcPts val="600"/>
              </a:spcAft>
              <a:buClrTx/>
              <a:buSzTx/>
              <a:buFontTx/>
              <a:buNone/>
              <a:tabLst/>
              <a:defRPr/>
            </a:pPr>
            <a:r>
              <a:rPr lang="en-US" sz="2800" b="1" kern="0" dirty="0" smtClean="0">
                <a:solidFill>
                  <a:srgbClr val="FFFF00"/>
                </a:solidFill>
                <a:latin typeface="Times New Roman" pitchFamily="18" charset="0"/>
                <a:ea typeface="+mj-ea"/>
                <a:cs typeface="Times New Roman" pitchFamily="18" charset="0"/>
              </a:rPr>
              <a:t>3. Considerations for NPOESS Mission</a:t>
            </a:r>
          </a:p>
          <a:p>
            <a:pPr marL="0" marR="0" lvl="0" indent="0" algn="l" defTabSz="917575" rtl="0" eaLnBrk="1" fontAlgn="base" latinLnBrk="0" hangingPunct="1">
              <a:lnSpc>
                <a:spcPct val="150000"/>
              </a:lnSpc>
              <a:spcBef>
                <a:spcPct val="0"/>
              </a:spcBef>
              <a:spcAft>
                <a:spcPts val="600"/>
              </a:spcAft>
              <a:buClrTx/>
              <a:buSzTx/>
              <a:buFontTx/>
              <a:buNone/>
              <a:tabLst/>
              <a:defRPr/>
            </a:pPr>
            <a:endParaRPr lang="en-US" sz="2800" b="1" kern="0" dirty="0" smtClean="0">
              <a:solidFill>
                <a:srgbClr val="FFFF00"/>
              </a:solidFill>
              <a:latin typeface="Times New Roman" pitchFamily="18" charset="0"/>
              <a:ea typeface="+mj-ea"/>
              <a:cs typeface="Times New Roman" pitchFamily="18" charset="0"/>
            </a:endParaRPr>
          </a:p>
          <a:p>
            <a:pPr marL="0" marR="0" lvl="0" indent="0" algn="l" defTabSz="917575" rtl="0" eaLnBrk="1" fontAlgn="base" latinLnBrk="0" hangingPunct="1">
              <a:lnSpc>
                <a:spcPct val="150000"/>
              </a:lnSpc>
              <a:spcBef>
                <a:spcPct val="0"/>
              </a:spcBef>
              <a:spcAft>
                <a:spcPts val="600"/>
              </a:spcAft>
              <a:buClrTx/>
              <a:buSzTx/>
              <a:buFontTx/>
              <a:buNone/>
              <a:tabLst/>
              <a:defRPr/>
            </a:pPr>
            <a:endParaRPr kumimoji="0" lang="en-US" sz="24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596" y="2339058"/>
            <a:ext cx="8709025" cy="1696493"/>
          </a:xfrm>
        </p:spPr>
        <p:txBody>
          <a:bodyPr/>
          <a:lstStyle/>
          <a:p>
            <a:pPr>
              <a:lnSpc>
                <a:spcPct val="150000"/>
              </a:lnSpc>
            </a:pPr>
            <a:r>
              <a:rPr lang="en-US" b="1" dirty="0" smtClean="0"/>
              <a:t>The End … </a:t>
            </a:r>
            <a:br>
              <a:rPr lang="en-US" b="1" dirty="0" smtClean="0"/>
            </a:br>
            <a:r>
              <a:rPr lang="en-US" b="1" dirty="0" smtClean="0"/>
              <a:t>but definitely not “the end for a HDWL”</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4706" name="Rectangle 2"/>
          <p:cNvSpPr>
            <a:spLocks noGrp="1" noChangeArrowheads="1"/>
          </p:cNvSpPr>
          <p:nvPr>
            <p:ph type="title"/>
          </p:nvPr>
        </p:nvSpPr>
        <p:spPr>
          <a:xfrm>
            <a:off x="304800" y="190500"/>
            <a:ext cx="8534400" cy="838200"/>
          </a:xfrm>
        </p:spPr>
        <p:txBody>
          <a:bodyPr/>
          <a:lstStyle/>
          <a:p>
            <a:r>
              <a:rPr lang="en-US" dirty="0">
                <a:solidFill>
                  <a:srgbClr val="FFFF00"/>
                </a:solidFill>
              </a:rPr>
              <a:t>Observations of the Atmosphere </a:t>
            </a:r>
            <a:br>
              <a:rPr lang="en-US" dirty="0">
                <a:solidFill>
                  <a:srgbClr val="FFFF00"/>
                </a:solidFill>
              </a:rPr>
            </a:br>
            <a:r>
              <a:rPr lang="en-US" sz="2000" dirty="0">
                <a:solidFill>
                  <a:srgbClr val="FFFF00"/>
                </a:solidFill>
              </a:rPr>
              <a:t>Some </a:t>
            </a:r>
            <a:r>
              <a:rPr lang="en-US" sz="2000" dirty="0" smtClean="0">
                <a:solidFill>
                  <a:srgbClr val="FFFF00"/>
                </a:solidFill>
              </a:rPr>
              <a:t>Previous Considerations </a:t>
            </a:r>
            <a:r>
              <a:rPr lang="en-US" sz="2000" dirty="0">
                <a:solidFill>
                  <a:srgbClr val="FFFF00"/>
                </a:solidFill>
              </a:rPr>
              <a:t>for NPOESS 2</a:t>
            </a:r>
            <a:r>
              <a:rPr lang="en-US" sz="2000" baseline="30000" dirty="0">
                <a:solidFill>
                  <a:srgbClr val="FFFF00"/>
                </a:solidFill>
              </a:rPr>
              <a:t>st</a:t>
            </a:r>
            <a:r>
              <a:rPr lang="en-US" sz="2000" dirty="0">
                <a:solidFill>
                  <a:srgbClr val="FFFF00"/>
                </a:solidFill>
              </a:rPr>
              <a:t> Generation  (~2026-2042)</a:t>
            </a:r>
          </a:p>
        </p:txBody>
      </p:sp>
      <p:sp>
        <p:nvSpPr>
          <p:cNvPr id="2504707" name="Rectangle 3"/>
          <p:cNvSpPr>
            <a:spLocks noGrp="1" noChangeArrowheads="1"/>
          </p:cNvSpPr>
          <p:nvPr>
            <p:ph type="body" idx="1"/>
          </p:nvPr>
        </p:nvSpPr>
        <p:spPr>
          <a:xfrm>
            <a:off x="381000" y="1257300"/>
            <a:ext cx="8458200" cy="5486400"/>
          </a:xfrm>
          <a:solidFill>
            <a:srgbClr val="000000"/>
          </a:solidFill>
        </p:spPr>
        <p:txBody>
          <a:bodyPr/>
          <a:lstStyle/>
          <a:p>
            <a:pPr marL="381000" indent="-381000">
              <a:spcBef>
                <a:spcPct val="0"/>
              </a:spcBef>
            </a:pPr>
            <a:r>
              <a:rPr lang="sv-SE" altLang="ja-JP" sz="2400" b="1">
                <a:solidFill>
                  <a:srgbClr val="FFFF00"/>
                </a:solidFill>
                <a:ea typeface="ＭＳ Ｐゴシック" pitchFamily="84" charset="-128"/>
              </a:rPr>
              <a:t>In addition to the 1st generation</a:t>
            </a:r>
            <a:r>
              <a:rPr lang="sv-SE" altLang="ja-JP" sz="2400" b="1">
                <a:solidFill>
                  <a:schemeClr val="bg1"/>
                </a:solidFill>
                <a:ea typeface="ＭＳ Ｐゴシック" pitchFamily="84" charset="-128"/>
              </a:rPr>
              <a:t> NPOESS Capabilities &amp; Products [EDRs &amp; FCDRs] 	</a:t>
            </a:r>
          </a:p>
          <a:p>
            <a:pPr marL="381000" indent="-381000">
              <a:spcBef>
                <a:spcPct val="0"/>
              </a:spcBef>
              <a:buFontTx/>
              <a:buNone/>
            </a:pPr>
            <a:endParaRPr lang="sv-SE" altLang="ja-JP" sz="1200" b="1">
              <a:solidFill>
                <a:schemeClr val="bg1"/>
              </a:solidFill>
              <a:ea typeface="ＭＳ Ｐゴシック" pitchFamily="84" charset="-128"/>
            </a:endParaRPr>
          </a:p>
          <a:p>
            <a:pPr marL="381000" indent="-381000">
              <a:spcBef>
                <a:spcPct val="0"/>
              </a:spcBef>
            </a:pPr>
            <a:r>
              <a:rPr lang="sv-SE" altLang="ja-JP" sz="2400" b="1">
                <a:solidFill>
                  <a:schemeClr val="bg1"/>
                </a:solidFill>
                <a:ea typeface="ＭＳ Ｐゴシック" pitchFamily="84" charset="-128"/>
              </a:rPr>
              <a:t>For the </a:t>
            </a:r>
            <a:r>
              <a:rPr lang="sv-SE" altLang="ja-JP" sz="2400" b="1">
                <a:solidFill>
                  <a:srgbClr val="FFFF00"/>
                </a:solidFill>
                <a:ea typeface="ＭＳ Ｐゴシック" pitchFamily="84" charset="-128"/>
              </a:rPr>
              <a:t>2nd Generation</a:t>
            </a:r>
            <a:r>
              <a:rPr lang="sv-SE" altLang="ja-JP" sz="2400" b="1">
                <a:solidFill>
                  <a:schemeClr val="bg1"/>
                </a:solidFill>
                <a:ea typeface="ＭＳ Ｐゴシック" pitchFamily="84" charset="-128"/>
              </a:rPr>
              <a:t> NPOESS, </a:t>
            </a:r>
            <a:r>
              <a:rPr lang="sv-SE" altLang="ja-JP" sz="2400" b="1">
                <a:solidFill>
                  <a:srgbClr val="FFFF00"/>
                </a:solidFill>
                <a:ea typeface="ＭＳ Ｐゴシック" pitchFamily="84" charset="-128"/>
              </a:rPr>
              <a:t>NexGen</a:t>
            </a:r>
            <a:r>
              <a:rPr lang="sv-SE" altLang="ja-JP" sz="2400" b="1">
                <a:solidFill>
                  <a:schemeClr val="bg1"/>
                </a:solidFill>
                <a:ea typeface="ＭＳ Ｐゴシック" pitchFamily="84" charset="-128"/>
              </a:rPr>
              <a:t>, newer products, [EDRs and FCDRs]/sensors are being studied for potential newer </a:t>
            </a:r>
            <a:r>
              <a:rPr lang="sv-SE" altLang="ja-JP" sz="2400" b="1" i="1">
                <a:solidFill>
                  <a:schemeClr val="bg1"/>
                </a:solidFill>
                <a:ea typeface="ＭＳ Ｐゴシック" pitchFamily="84" charset="-128"/>
              </a:rPr>
              <a:t>baselines</a:t>
            </a:r>
            <a:r>
              <a:rPr lang="sv-SE" altLang="ja-JP" sz="2400" b="1">
                <a:solidFill>
                  <a:schemeClr val="bg1"/>
                </a:solidFill>
                <a:ea typeface="ＭＳ Ｐゴシック" pitchFamily="84" charset="-128"/>
              </a:rPr>
              <a:t>,  such as:</a:t>
            </a:r>
          </a:p>
          <a:p>
            <a:pPr marL="381000" indent="-381000">
              <a:spcBef>
                <a:spcPct val="0"/>
              </a:spcBef>
              <a:buFontTx/>
              <a:buNone/>
            </a:pPr>
            <a:endParaRPr lang="sv-SE" altLang="ja-JP" sz="1400" b="1">
              <a:solidFill>
                <a:schemeClr val="bg1"/>
              </a:solidFill>
              <a:ea typeface="ＭＳ Ｐゴシック" pitchFamily="84" charset="-128"/>
            </a:endParaRPr>
          </a:p>
          <a:p>
            <a:pPr marL="381000" indent="-381000">
              <a:spcBef>
                <a:spcPct val="0"/>
              </a:spcBef>
            </a:pPr>
            <a:endParaRPr lang="sv-SE" altLang="ja-JP" sz="800" b="1">
              <a:solidFill>
                <a:schemeClr val="bg1"/>
              </a:solidFill>
              <a:ea typeface="ＭＳ Ｐゴシック" pitchFamily="84" charset="-128"/>
            </a:endParaRPr>
          </a:p>
          <a:p>
            <a:pPr marL="800100" lvl="1" indent="-342900">
              <a:spcBef>
                <a:spcPct val="0"/>
              </a:spcBef>
              <a:buFontTx/>
              <a:buAutoNum type="arabicPeriod"/>
            </a:pPr>
            <a:r>
              <a:rPr lang="sv-SE" altLang="ja-JP" sz="2000" b="1">
                <a:solidFill>
                  <a:srgbClr val="FFFF00"/>
                </a:solidFill>
                <a:ea typeface="ＭＳ Ｐゴシック" pitchFamily="84" charset="-128"/>
              </a:rPr>
              <a:t>Aerosol Polarimetry</a:t>
            </a:r>
            <a:r>
              <a:rPr lang="sv-SE" altLang="ja-JP" sz="2000" b="1">
                <a:solidFill>
                  <a:schemeClr val="bg1"/>
                </a:solidFill>
                <a:ea typeface="ＭＳ Ｐゴシック" pitchFamily="84" charset="-128"/>
              </a:rPr>
              <a:t> </a:t>
            </a:r>
            <a:r>
              <a:rPr lang="sv-SE" altLang="ja-JP" sz="2000" b="1">
                <a:solidFill>
                  <a:srgbClr val="FFFF00"/>
                </a:solidFill>
                <a:ea typeface="ＭＳ Ｐゴシック" pitchFamily="84" charset="-128"/>
              </a:rPr>
              <a:t>Sensor</a:t>
            </a:r>
            <a:r>
              <a:rPr lang="sv-SE" altLang="ja-JP" sz="2000" b="1">
                <a:solidFill>
                  <a:schemeClr val="bg1"/>
                </a:solidFill>
                <a:ea typeface="ＭＳ Ｐゴシック" pitchFamily="84" charset="-128"/>
              </a:rPr>
              <a:t> [APS or APS-like]</a:t>
            </a:r>
          </a:p>
          <a:p>
            <a:pPr marL="800100" lvl="1" indent="-342900">
              <a:spcBef>
                <a:spcPct val="0"/>
              </a:spcBef>
              <a:buFontTx/>
              <a:buNone/>
            </a:pPr>
            <a:r>
              <a:rPr lang="sv-SE" altLang="ja-JP" sz="2000" b="1">
                <a:solidFill>
                  <a:schemeClr val="bg1"/>
                </a:solidFill>
                <a:ea typeface="ＭＳ Ｐゴシック" pitchFamily="84" charset="-128"/>
              </a:rPr>
              <a:t>	[</a:t>
            </a:r>
            <a:r>
              <a:rPr lang="sv-SE" altLang="ja-JP" sz="2000" b="1">
                <a:solidFill>
                  <a:srgbClr val="FFFF00"/>
                </a:solidFill>
                <a:ea typeface="ＭＳ Ｐゴシック" pitchFamily="84" charset="-128"/>
              </a:rPr>
              <a:t>for aerosol EDRs &amp; FCDRs, cloud property EDRs &amp; FCDRs</a:t>
            </a:r>
            <a:r>
              <a:rPr lang="sv-SE" altLang="ja-JP" sz="2000" b="1">
                <a:solidFill>
                  <a:schemeClr val="bg1"/>
                </a:solidFill>
                <a:ea typeface="ＭＳ Ｐゴシック" pitchFamily="84" charset="-128"/>
              </a:rPr>
              <a:t>]</a:t>
            </a:r>
          </a:p>
          <a:p>
            <a:pPr marL="800100" lvl="1" indent="-342900">
              <a:spcBef>
                <a:spcPct val="0"/>
              </a:spcBef>
              <a:buFontTx/>
              <a:buNone/>
            </a:pPr>
            <a:endParaRPr lang="sv-SE" altLang="ja-JP" sz="1200" b="1">
              <a:solidFill>
                <a:schemeClr val="bg1"/>
              </a:solidFill>
              <a:ea typeface="ＭＳ Ｐゴシック" pitchFamily="84" charset="-128"/>
            </a:endParaRPr>
          </a:p>
          <a:p>
            <a:pPr marL="800100" lvl="1" indent="-342900">
              <a:spcBef>
                <a:spcPct val="0"/>
              </a:spcBef>
              <a:buFontTx/>
              <a:buNone/>
            </a:pPr>
            <a:r>
              <a:rPr lang="sv-SE" altLang="ja-JP" b="1">
                <a:solidFill>
                  <a:schemeClr val="bg1"/>
                </a:solidFill>
                <a:ea typeface="ＭＳ Ｐゴシック" pitchFamily="84" charset="-128"/>
              </a:rPr>
              <a:t>2.	</a:t>
            </a:r>
            <a:r>
              <a:rPr lang="sv-SE" altLang="ja-JP" sz="2000" b="1">
                <a:solidFill>
                  <a:srgbClr val="FFFF00"/>
                </a:solidFill>
                <a:ea typeface="ＭＳ Ｐゴシック" pitchFamily="84" charset="-128"/>
              </a:rPr>
              <a:t>Improved Cross-track Infrared &amp; Microwave Sensor Suites</a:t>
            </a:r>
            <a:r>
              <a:rPr lang="sv-SE" altLang="ja-JP" sz="2000" b="1">
                <a:solidFill>
                  <a:schemeClr val="bg1"/>
                </a:solidFill>
                <a:ea typeface="ＭＳ Ｐゴシック" pitchFamily="84" charset="-128"/>
              </a:rPr>
              <a:t> </a:t>
            </a:r>
          </a:p>
          <a:p>
            <a:pPr marL="800100" lvl="1" indent="-342900">
              <a:spcBef>
                <a:spcPct val="0"/>
              </a:spcBef>
              <a:buFontTx/>
              <a:buNone/>
            </a:pPr>
            <a:r>
              <a:rPr lang="sv-SE" altLang="ja-JP" sz="2000" b="1">
                <a:solidFill>
                  <a:schemeClr val="bg1"/>
                </a:solidFill>
                <a:ea typeface="ＭＳ Ｐゴシック" pitchFamily="84" charset="-128"/>
              </a:rPr>
              <a:t>	[</a:t>
            </a:r>
            <a:r>
              <a:rPr lang="sv-SE" altLang="ja-JP" sz="2000" b="1">
                <a:solidFill>
                  <a:srgbClr val="FFFF00"/>
                </a:solidFill>
                <a:ea typeface="ＭＳ Ｐゴシック" pitchFamily="84" charset="-128"/>
              </a:rPr>
              <a:t>improved temperature, moisture and pressure profiles</a:t>
            </a:r>
            <a:r>
              <a:rPr lang="sv-SE" altLang="ja-JP" sz="2000" b="1">
                <a:solidFill>
                  <a:schemeClr val="bg1"/>
                </a:solidFill>
                <a:ea typeface="ＭＳ Ｐゴシック" pitchFamily="84" charset="-128"/>
              </a:rPr>
              <a:t> and </a:t>
            </a:r>
            <a:r>
              <a:rPr lang="sv-SE" altLang="ja-JP" sz="2000" b="1">
                <a:solidFill>
                  <a:srgbClr val="FFFF00"/>
                </a:solidFill>
                <a:ea typeface="ＭＳ Ｐゴシック" pitchFamily="84" charset="-128"/>
              </a:rPr>
              <a:t>trace/greenhouse/photosynthetically active gases</a:t>
            </a:r>
            <a:r>
              <a:rPr lang="sv-SE" altLang="ja-JP" sz="2000" b="1">
                <a:solidFill>
                  <a:schemeClr val="bg1"/>
                </a:solidFill>
                <a:ea typeface="ＭＳ Ｐゴシック" pitchFamily="84" charset="-128"/>
              </a:rPr>
              <a:t> for atmospheric constituents, such as, </a:t>
            </a:r>
            <a:r>
              <a:rPr lang="sv-SE" altLang="ja-JP" sz="2000" b="1">
                <a:solidFill>
                  <a:srgbClr val="FFFF00"/>
                </a:solidFill>
                <a:ea typeface="ＭＳ Ｐゴシック" pitchFamily="84" charset="-128"/>
              </a:rPr>
              <a:t>CO, CH</a:t>
            </a:r>
            <a:r>
              <a:rPr lang="sv-SE" altLang="ja-JP" sz="2000" b="1" baseline="-25000">
                <a:solidFill>
                  <a:srgbClr val="FFFF00"/>
                </a:solidFill>
                <a:ea typeface="ＭＳ Ｐゴシック" pitchFamily="84" charset="-128"/>
              </a:rPr>
              <a:t>4</a:t>
            </a:r>
            <a:r>
              <a:rPr lang="sv-SE" altLang="ja-JP" sz="2000" b="1">
                <a:solidFill>
                  <a:srgbClr val="FFFF00"/>
                </a:solidFill>
                <a:ea typeface="ＭＳ Ｐゴシック" pitchFamily="84" charset="-128"/>
              </a:rPr>
              <a:t>, CO</a:t>
            </a:r>
            <a:r>
              <a:rPr lang="sv-SE" altLang="ja-JP" sz="2000" b="1" baseline="-25000">
                <a:solidFill>
                  <a:srgbClr val="FFFF00"/>
                </a:solidFill>
                <a:ea typeface="ＭＳ Ｐゴシック" pitchFamily="84" charset="-128"/>
              </a:rPr>
              <a:t>2</a:t>
            </a:r>
            <a:r>
              <a:rPr lang="sv-SE" altLang="ja-JP" sz="2000" b="1">
                <a:solidFill>
                  <a:srgbClr val="FFFF00"/>
                </a:solidFill>
                <a:ea typeface="ＭＳ Ｐゴシック" pitchFamily="84" charset="-128"/>
              </a:rPr>
              <a:t>, N</a:t>
            </a:r>
            <a:r>
              <a:rPr lang="sv-SE" altLang="ja-JP" sz="2000" b="1" baseline="-25000">
                <a:solidFill>
                  <a:srgbClr val="FFFF00"/>
                </a:solidFill>
                <a:ea typeface="ＭＳ Ｐゴシック" pitchFamily="84" charset="-128"/>
              </a:rPr>
              <a:t>2</a:t>
            </a:r>
            <a:r>
              <a:rPr lang="sv-SE" altLang="ja-JP" sz="2000" b="1">
                <a:solidFill>
                  <a:srgbClr val="FFFF00"/>
                </a:solidFill>
                <a:ea typeface="ＭＳ Ｐゴシック" pitchFamily="84" charset="-128"/>
              </a:rPr>
              <a:t>O, O</a:t>
            </a:r>
            <a:r>
              <a:rPr lang="sv-SE" altLang="ja-JP" sz="2000" b="1" baseline="-25000">
                <a:solidFill>
                  <a:srgbClr val="FFFF00"/>
                </a:solidFill>
                <a:ea typeface="ＭＳ Ｐゴシック" pitchFamily="84" charset="-128"/>
              </a:rPr>
              <a:t>3</a:t>
            </a:r>
            <a:r>
              <a:rPr lang="sv-SE" altLang="ja-JP" sz="2000" b="1">
                <a:solidFill>
                  <a:srgbClr val="FFFF00"/>
                </a:solidFill>
                <a:ea typeface="ＭＳ Ｐゴシック" pitchFamily="84" charset="-128"/>
              </a:rPr>
              <a:t> EDRs &amp; FCDRs</a:t>
            </a:r>
            <a:r>
              <a:rPr lang="sv-SE" altLang="ja-JP" sz="2000" b="1">
                <a:solidFill>
                  <a:schemeClr val="bg1"/>
                </a:solidFill>
                <a:ea typeface="ＭＳ Ｐゴシック" pitchFamily="84" charset="-128"/>
              </a:rPr>
              <a:t>]</a:t>
            </a:r>
          </a:p>
          <a:p>
            <a:pPr marL="800100" lvl="1" indent="-342900">
              <a:spcBef>
                <a:spcPct val="0"/>
              </a:spcBef>
              <a:buFontTx/>
              <a:buNone/>
            </a:pPr>
            <a:endParaRPr lang="sv-SE" altLang="ja-JP" sz="1200" b="1">
              <a:solidFill>
                <a:schemeClr val="bg1"/>
              </a:solidFill>
              <a:ea typeface="ＭＳ Ｐゴシック" pitchFamily="84" charset="-128"/>
            </a:endParaRPr>
          </a:p>
          <a:p>
            <a:pPr marL="800100" lvl="1" indent="-342900">
              <a:spcBef>
                <a:spcPct val="0"/>
              </a:spcBef>
              <a:buFontTx/>
              <a:buAutoNum type="arabicPeriod" startAt="3"/>
            </a:pPr>
            <a:r>
              <a:rPr lang="sv-SE" altLang="ja-JP" sz="2000" b="1">
                <a:solidFill>
                  <a:schemeClr val="bg1"/>
                </a:solidFill>
                <a:ea typeface="ＭＳ Ｐゴシック" pitchFamily="84" charset="-128"/>
              </a:rPr>
              <a:t>A </a:t>
            </a:r>
            <a:r>
              <a:rPr lang="sv-SE" altLang="ja-JP" sz="2000" b="1">
                <a:solidFill>
                  <a:srgbClr val="FFFF00"/>
                </a:solidFill>
                <a:ea typeface="ＭＳ Ｐゴシック" pitchFamily="84" charset="-128"/>
              </a:rPr>
              <a:t>Doppler Wind Lidar</a:t>
            </a:r>
            <a:r>
              <a:rPr lang="sv-SE" altLang="ja-JP" sz="2000" b="1">
                <a:solidFill>
                  <a:schemeClr val="bg1"/>
                </a:solidFill>
                <a:ea typeface="ＭＳ Ｐゴシック" pitchFamily="84" charset="-128"/>
              </a:rPr>
              <a:t> for </a:t>
            </a:r>
            <a:r>
              <a:rPr lang="sv-SE" altLang="ja-JP" sz="2000" b="1">
                <a:solidFill>
                  <a:srgbClr val="FFFF00"/>
                </a:solidFill>
                <a:ea typeface="ＭＳ Ｐゴシック" pitchFamily="84" charset="-128"/>
              </a:rPr>
              <a:t>vertical wind profile EDRs &amp; FCDRs</a:t>
            </a:r>
          </a:p>
          <a:p>
            <a:pPr marL="800100" lvl="1" indent="-342900">
              <a:spcBef>
                <a:spcPct val="0"/>
              </a:spcBef>
              <a:buFontTx/>
              <a:buAutoNum type="arabicPeriod" startAt="3"/>
            </a:pPr>
            <a:r>
              <a:rPr lang="sv-SE" altLang="ja-JP" sz="2000" b="1">
                <a:solidFill>
                  <a:schemeClr val="bg1"/>
                </a:solidFill>
                <a:ea typeface="ＭＳ Ｐゴシック" pitchFamily="84" charset="-128"/>
              </a:rPr>
              <a:t>An advanced </a:t>
            </a:r>
            <a:r>
              <a:rPr lang="sv-SE" altLang="ja-JP" sz="2000" b="1">
                <a:solidFill>
                  <a:srgbClr val="FFFF00"/>
                </a:solidFill>
                <a:ea typeface="ＭＳ Ｐゴシック" pitchFamily="84" charset="-128"/>
              </a:rPr>
              <a:t>CO</a:t>
            </a:r>
            <a:r>
              <a:rPr lang="sv-SE" altLang="ja-JP" sz="2000" b="1" baseline="-25000">
                <a:solidFill>
                  <a:srgbClr val="FFFF00"/>
                </a:solidFill>
                <a:ea typeface="ＭＳ Ｐゴシック" pitchFamily="84" charset="-128"/>
              </a:rPr>
              <a:t>2</a:t>
            </a:r>
            <a:r>
              <a:rPr lang="sv-SE" altLang="ja-JP" sz="2000" b="1">
                <a:solidFill>
                  <a:srgbClr val="FFFF00"/>
                </a:solidFill>
                <a:ea typeface="ＭＳ Ｐゴシック" pitchFamily="84" charset="-128"/>
              </a:rPr>
              <a:t> observation system</a:t>
            </a:r>
          </a:p>
          <a:p>
            <a:pPr marL="381000" indent="-381000">
              <a:spcBef>
                <a:spcPct val="0"/>
              </a:spcBef>
              <a:buFontTx/>
              <a:buNone/>
            </a:pPr>
            <a:endParaRPr lang="sv-SE" altLang="ja-JP" sz="2400" b="1">
              <a:solidFill>
                <a:schemeClr val="bg1"/>
              </a:solidFill>
              <a:ea typeface="ＭＳ Ｐゴシック" pitchFamily="84" charset="-128"/>
            </a:endParaRPr>
          </a:p>
        </p:txBody>
      </p:sp>
      <p:sp>
        <p:nvSpPr>
          <p:cNvPr id="2504708" name="Line 4"/>
          <p:cNvSpPr>
            <a:spLocks noChangeShapeType="1"/>
          </p:cNvSpPr>
          <p:nvPr/>
        </p:nvSpPr>
        <p:spPr bwMode="auto">
          <a:xfrm>
            <a:off x="304800" y="6019800"/>
            <a:ext cx="457200" cy="0"/>
          </a:xfrm>
          <a:prstGeom prst="line">
            <a:avLst/>
          </a:prstGeom>
          <a:noFill/>
          <a:ln w="76200">
            <a:solidFill>
              <a:srgbClr val="66FF33"/>
            </a:solidFill>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36449" y="1477518"/>
            <a:ext cx="8107680" cy="5233988"/>
          </a:xfrm>
          <a:prstGeom prst="rect">
            <a:avLst/>
          </a:prstGeom>
          <a:noFill/>
          <a:ln w="9525">
            <a:noFill/>
            <a:miter lim="800000"/>
            <a:headEnd/>
            <a:tailEnd/>
          </a:ln>
          <a:effectLst/>
        </p:spPr>
        <p:txBody>
          <a:bodyPr vert="horz" wrap="square" lIns="91429" tIns="45719" rIns="91429" bIns="45719" numCol="1" anchor="t" anchorCtr="0" compatLnSpc="1">
            <a:prstTxWarp prst="textNoShape">
              <a:avLst/>
            </a:prstTxWarp>
          </a:bodyPr>
          <a:lstStyle/>
          <a:p>
            <a:pPr marL="0" marR="0" lvl="0" indent="0" algn="l" defTabSz="917575" rtl="0" eaLnBrk="1" fontAlgn="base" latinLnBrk="0" hangingPunct="1">
              <a:lnSpc>
                <a:spcPct val="100000"/>
              </a:lnSpc>
              <a:spcBef>
                <a:spcPct val="20000"/>
              </a:spcBef>
              <a:spcAft>
                <a:spcPct val="0"/>
              </a:spcAft>
              <a:buClr>
                <a:schemeClr val="tx1"/>
              </a:buClr>
              <a:buSzTx/>
              <a:buFont typeface="Arial" pitchFamily="34" charset="0"/>
              <a:buChar char="•"/>
              <a:tabLst/>
              <a:defRPr/>
            </a:pPr>
            <a:r>
              <a:rPr kumimoji="0" lang="en-US" sz="1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Improved reanalysis data sets are needed to provide a more accurate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environmental data record to study global warming; for example,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1800" b="1" kern="0" dirty="0" smtClean="0">
                <a:solidFill>
                  <a:schemeClr val="tx1"/>
                </a:solidFill>
                <a:latin typeface="Times New Roman" pitchFamily="18" charset="0"/>
                <a:cs typeface="Times New Roman" pitchFamily="18" charset="0"/>
              </a:rPr>
              <a:t>    </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recent studies</a:t>
            </a:r>
            <a:r>
              <a:rPr kumimoji="0" lang="en-US" sz="1800" b="1"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rPr>
              <a:t>1,2   </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indicate that the recent dramatic reduction in sea ice extent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1800" b="1" kern="0" dirty="0" smtClean="0">
                <a:solidFill>
                  <a:schemeClr val="tx1"/>
                </a:solidFill>
                <a:latin typeface="Times New Roman" pitchFamily="18" charset="0"/>
                <a:cs typeface="Times New Roman" pitchFamily="18" charset="0"/>
              </a:rPr>
              <a:t>    </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observed in the Arctic may be due, in large part, to heat transport into the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1800" b="1" kern="0" dirty="0" smtClean="0">
                <a:solidFill>
                  <a:schemeClr val="tx1"/>
                </a:solidFill>
                <a:latin typeface="Times New Roman" pitchFamily="18" charset="0"/>
                <a:cs typeface="Times New Roman" pitchFamily="18" charset="0"/>
              </a:rPr>
              <a:t>    </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Arctic, but this finding is based on reanalysis wind data with large uncertainty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1800" b="1" kern="0" dirty="0" smtClean="0">
                <a:solidFill>
                  <a:schemeClr val="tx1"/>
                </a:solidFill>
                <a:latin typeface="Times New Roman" pitchFamily="18" charset="0"/>
                <a:cs typeface="Times New Roman" pitchFamily="18" charset="0"/>
              </a:rPr>
              <a:t>    </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in the Arctic because of lack of  actual wind measurements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endPar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100000"/>
              </a:lnSpc>
              <a:spcBef>
                <a:spcPct val="20000"/>
              </a:spcBef>
              <a:spcAft>
                <a:spcPct val="0"/>
              </a:spcAft>
              <a:buClr>
                <a:schemeClr val="tx1"/>
              </a:buClr>
              <a:buSzTx/>
              <a:buFont typeface="Arial" pitchFamily="34" charset="0"/>
              <a:buChar char="•"/>
              <a:tabLst/>
              <a:defRPr/>
            </a:pP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The measurement of accurate, global winds is critical for climate monitoring: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1800" b="1" i="0" u="none" strike="noStrike" kern="0" cap="none" spc="0" normalizeH="0" baseline="0" noProof="0" dirty="0" smtClean="0">
                <a:ln>
                  <a:noFill/>
                </a:ln>
                <a:solidFill>
                  <a:schemeClr val="hlink"/>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“The  nation needs an objective, authoritative, and consistent source of</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18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 . . reliable. . . climate information to support decision-making. . .”</a:t>
            </a:r>
            <a:r>
              <a:rPr kumimoji="0" lang="en-US" sz="1800" b="1" i="0" u="none" strike="noStrike" kern="0" cap="none" spc="0" normalizeH="0" baseline="30000" noProof="0" dirty="0" smtClean="0">
                <a:ln>
                  <a:noFill/>
                </a:ln>
                <a:solidFill>
                  <a:srgbClr val="FFFF00"/>
                </a:solidFill>
                <a:effectLst/>
                <a:uLnTx/>
                <a:uFillTx/>
                <a:latin typeface="Times New Roman" pitchFamily="18" charset="0"/>
                <a:ea typeface="+mn-ea"/>
                <a:cs typeface="Times New Roman" pitchFamily="18" charset="0"/>
              </a:rPr>
              <a:t>3</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1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____</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1800" b="1"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rPr>
              <a:t>1  </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JCSDA Seminar by </a:t>
            </a:r>
            <a:r>
              <a:rPr kumimoji="0" lang="en-US" sz="18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Erland</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Kallen</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April 23, 2009</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1800" b="1"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rPr>
              <a:t>2  </a:t>
            </a:r>
            <a:r>
              <a:rPr kumimoji="0" lang="en-US" sz="18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Graverson</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et al., 2008, in </a:t>
            </a:r>
            <a:r>
              <a:rPr kumimoji="0" lang="en-US" sz="18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Nature</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Graverson</a:t>
            </a:r>
            <a:r>
              <a:rPr kumimoji="0" lang="en-US" sz="18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 2006, in</a:t>
            </a:r>
            <a:r>
              <a:rPr kumimoji="0" lang="en-US" sz="18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J. </a:t>
            </a:r>
            <a:r>
              <a:rPr kumimoji="0" lang="en-US" sz="1800" b="1"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Clim</a:t>
            </a:r>
            <a:r>
              <a:rPr kumimoji="0" lang="en-US" sz="18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1800" b="1"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rPr>
              <a:t>3</a:t>
            </a:r>
            <a:r>
              <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NOAA Annual Guidance Memorandum, Internal Draft, May 10, 2009</a:t>
            </a:r>
          </a:p>
          <a:p>
            <a:pPr marL="0" marR="0" lvl="0" indent="0" algn="l" defTabSz="917575" rtl="0" eaLnBrk="1" fontAlgn="base" latinLnBrk="0" hangingPunct="1">
              <a:lnSpc>
                <a:spcPct val="100000"/>
              </a:lnSpc>
              <a:spcBef>
                <a:spcPct val="20000"/>
              </a:spcBef>
              <a:spcAft>
                <a:spcPct val="0"/>
              </a:spcAft>
              <a:buClr>
                <a:srgbClr val="0B3D91"/>
              </a:buClr>
              <a:buSzTx/>
              <a:buFont typeface="ZapfDingbats" pitchFamily="82" charset="2"/>
              <a:buNone/>
              <a:tabLst/>
              <a:defRPr/>
            </a:pPr>
            <a:endParaRPr kumimoji="0" lang="en-US" sz="18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Rectangle 4"/>
          <p:cNvSpPr/>
          <p:nvPr/>
        </p:nvSpPr>
        <p:spPr>
          <a:xfrm>
            <a:off x="231648" y="304800"/>
            <a:ext cx="8680704" cy="880241"/>
          </a:xfrm>
          <a:prstGeom prst="rect">
            <a:avLst/>
          </a:prstGeom>
        </p:spPr>
        <p:txBody>
          <a:bodyPr wrap="square">
            <a:spAutoFit/>
          </a:bodyPr>
          <a:lstStyle/>
          <a:p>
            <a:pPr>
              <a:lnSpc>
                <a:spcPct val="80000"/>
              </a:lnSpc>
              <a:buClrTx/>
              <a:buFont typeface="Wingdings" pitchFamily="2" charset="2"/>
              <a:buNone/>
            </a:pPr>
            <a:r>
              <a:rPr lang="en-US" sz="3200" b="1" dirty="0" smtClean="0">
                <a:solidFill>
                  <a:srgbClr val="FFFF00"/>
                </a:solidFill>
                <a:latin typeface="Times New Roman" pitchFamily="18" charset="0"/>
                <a:cs typeface="Times New Roman" pitchFamily="18" charset="0"/>
              </a:rPr>
              <a:t>Need for Improved Accuracy of Transport Estimates for Climate Applications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2361" name="Rectangle 9"/>
          <p:cNvSpPr>
            <a:spLocks noGrp="1" noChangeArrowheads="1"/>
          </p:cNvSpPr>
          <p:nvPr>
            <p:ph type="title"/>
          </p:nvPr>
        </p:nvSpPr>
        <p:spPr>
          <a:xfrm>
            <a:off x="685800" y="254000"/>
            <a:ext cx="7772400" cy="736600"/>
          </a:xfrm>
          <a:solidFill>
            <a:srgbClr val="0000FF"/>
          </a:solidFill>
          <a:ln/>
        </p:spPr>
        <p:txBody>
          <a:bodyPr/>
          <a:lstStyle/>
          <a:p>
            <a:pPr>
              <a:lnSpc>
                <a:spcPct val="85000"/>
              </a:lnSpc>
            </a:pPr>
            <a:r>
              <a:rPr lang="en-US" sz="2800" b="1" dirty="0">
                <a:solidFill>
                  <a:srgbClr val="FFFF00"/>
                </a:solidFill>
              </a:rPr>
              <a:t>Conventional </a:t>
            </a:r>
            <a:r>
              <a:rPr lang="en-US" sz="2800" b="1" dirty="0" smtClean="0">
                <a:solidFill>
                  <a:srgbClr val="FFFF00"/>
                </a:solidFill>
              </a:rPr>
              <a:t>&amp; HDWL Methods </a:t>
            </a:r>
            <a:r>
              <a:rPr lang="en-US" sz="2800" b="1" dirty="0">
                <a:solidFill>
                  <a:srgbClr val="FFFF00"/>
                </a:solidFill>
              </a:rPr>
              <a:t>of </a:t>
            </a:r>
            <a:r>
              <a:rPr lang="en-US" sz="2800" b="1" dirty="0" err="1">
                <a:solidFill>
                  <a:srgbClr val="FFFF00"/>
                </a:solidFill>
              </a:rPr>
              <a:t>Spaceborne</a:t>
            </a:r>
            <a:r>
              <a:rPr lang="en-US" sz="2800" b="1" dirty="0">
                <a:solidFill>
                  <a:srgbClr val="FFFF00"/>
                </a:solidFill>
              </a:rPr>
              <a:t> Measurements of Atmospheric Winds</a:t>
            </a:r>
          </a:p>
        </p:txBody>
      </p:sp>
      <p:sp>
        <p:nvSpPr>
          <p:cNvPr id="2532364" name="Line 12"/>
          <p:cNvSpPr>
            <a:spLocks noChangeShapeType="1"/>
          </p:cNvSpPr>
          <p:nvPr/>
        </p:nvSpPr>
        <p:spPr bwMode="auto">
          <a:xfrm>
            <a:off x="76200" y="3810000"/>
            <a:ext cx="8915400" cy="0"/>
          </a:xfrm>
          <a:prstGeom prst="line">
            <a:avLst/>
          </a:prstGeom>
          <a:noFill/>
          <a:ln w="38100">
            <a:solidFill>
              <a:schemeClr val="bg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65" name="Line 13"/>
          <p:cNvSpPr>
            <a:spLocks noChangeShapeType="1"/>
          </p:cNvSpPr>
          <p:nvPr/>
        </p:nvSpPr>
        <p:spPr bwMode="auto">
          <a:xfrm>
            <a:off x="4495800" y="1219200"/>
            <a:ext cx="0" cy="5638800"/>
          </a:xfrm>
          <a:prstGeom prst="line">
            <a:avLst/>
          </a:prstGeom>
          <a:noFill/>
          <a:ln w="38100">
            <a:solidFill>
              <a:schemeClr val="bg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67" name="Rectangle 15"/>
          <p:cNvSpPr>
            <a:spLocks noChangeArrowheads="1"/>
          </p:cNvSpPr>
          <p:nvPr/>
        </p:nvSpPr>
        <p:spPr bwMode="auto">
          <a:xfrm>
            <a:off x="4572000" y="3886200"/>
            <a:ext cx="13716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HDWL 3D</a:t>
            </a:r>
          </a:p>
        </p:txBody>
      </p:sp>
      <p:sp>
        <p:nvSpPr>
          <p:cNvPr id="2532369" name="Rectangle 17"/>
          <p:cNvSpPr>
            <a:spLocks noChangeArrowheads="1"/>
          </p:cNvSpPr>
          <p:nvPr/>
        </p:nvSpPr>
        <p:spPr bwMode="auto">
          <a:xfrm>
            <a:off x="4648200" y="1143000"/>
            <a:ext cx="10668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CMV</a:t>
            </a:r>
          </a:p>
        </p:txBody>
      </p:sp>
      <p:grpSp>
        <p:nvGrpSpPr>
          <p:cNvPr id="2" name="Group 64"/>
          <p:cNvGrpSpPr>
            <a:grpSpLocks/>
          </p:cNvGrpSpPr>
          <p:nvPr/>
        </p:nvGrpSpPr>
        <p:grpSpPr bwMode="auto">
          <a:xfrm>
            <a:off x="4800600" y="4343400"/>
            <a:ext cx="4076700" cy="2514600"/>
            <a:chOff x="3024" y="2736"/>
            <a:chExt cx="2568" cy="1584"/>
          </a:xfrm>
        </p:grpSpPr>
        <p:sp>
          <p:nvSpPr>
            <p:cNvPr id="2532371" name="Rectangle 19"/>
            <p:cNvSpPr>
              <a:spLocks noChangeArrowheads="1"/>
            </p:cNvSpPr>
            <p:nvPr/>
          </p:nvSpPr>
          <p:spPr bwMode="auto">
            <a:xfrm>
              <a:off x="3024" y="2736"/>
              <a:ext cx="2568" cy="1584"/>
            </a:xfrm>
            <a:prstGeom prst="rect">
              <a:avLst/>
            </a:prstGeom>
            <a:solidFill>
              <a:srgbClr val="FFFFFF"/>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grpSp>
          <p:nvGrpSpPr>
            <p:cNvPr id="3" name="Group 63"/>
            <p:cNvGrpSpPr>
              <a:grpSpLocks/>
            </p:cNvGrpSpPr>
            <p:nvPr/>
          </p:nvGrpSpPr>
          <p:grpSpPr bwMode="auto">
            <a:xfrm>
              <a:off x="3046" y="2749"/>
              <a:ext cx="2498" cy="1544"/>
              <a:chOff x="3046" y="2749"/>
              <a:chExt cx="2498" cy="1544"/>
            </a:xfrm>
          </p:grpSpPr>
          <p:sp>
            <p:nvSpPr>
              <p:cNvPr id="2532373" name="Freeform 21"/>
              <p:cNvSpPr>
                <a:spLocks/>
              </p:cNvSpPr>
              <p:nvPr/>
            </p:nvSpPr>
            <p:spPr bwMode="auto">
              <a:xfrm rot="-2936044">
                <a:off x="4058" y="3499"/>
                <a:ext cx="11" cy="73"/>
              </a:xfrm>
              <a:custGeom>
                <a:avLst/>
                <a:gdLst/>
                <a:ahLst/>
                <a:cxnLst>
                  <a:cxn ang="0">
                    <a:pos x="14" y="845"/>
                  </a:cxn>
                  <a:cxn ang="0">
                    <a:pos x="30" y="839"/>
                  </a:cxn>
                  <a:cxn ang="0">
                    <a:pos x="45" y="832"/>
                  </a:cxn>
                  <a:cxn ang="0">
                    <a:pos x="60" y="824"/>
                  </a:cxn>
                  <a:cxn ang="0">
                    <a:pos x="76" y="816"/>
                  </a:cxn>
                  <a:cxn ang="0">
                    <a:pos x="91" y="806"/>
                  </a:cxn>
                  <a:cxn ang="0">
                    <a:pos x="106" y="796"/>
                  </a:cxn>
                  <a:cxn ang="0">
                    <a:pos x="122" y="785"/>
                  </a:cxn>
                  <a:cxn ang="0">
                    <a:pos x="137" y="772"/>
                  </a:cxn>
                  <a:cxn ang="0">
                    <a:pos x="153" y="758"/>
                  </a:cxn>
                  <a:cxn ang="0">
                    <a:pos x="168" y="742"/>
                  </a:cxn>
                  <a:cxn ang="0">
                    <a:pos x="184" y="724"/>
                  </a:cxn>
                  <a:cxn ang="0">
                    <a:pos x="199" y="704"/>
                  </a:cxn>
                  <a:cxn ang="0">
                    <a:pos x="214" y="682"/>
                  </a:cxn>
                  <a:cxn ang="0">
                    <a:pos x="230" y="657"/>
                  </a:cxn>
                  <a:cxn ang="0">
                    <a:pos x="245" y="629"/>
                  </a:cxn>
                  <a:cxn ang="0">
                    <a:pos x="260" y="597"/>
                  </a:cxn>
                  <a:cxn ang="0">
                    <a:pos x="276" y="562"/>
                  </a:cxn>
                  <a:cxn ang="0">
                    <a:pos x="291" y="522"/>
                  </a:cxn>
                  <a:cxn ang="0">
                    <a:pos x="307" y="477"/>
                  </a:cxn>
                  <a:cxn ang="0">
                    <a:pos x="322" y="428"/>
                  </a:cxn>
                  <a:cxn ang="0">
                    <a:pos x="338" y="375"/>
                  </a:cxn>
                  <a:cxn ang="0">
                    <a:pos x="353" y="317"/>
                  </a:cxn>
                  <a:cxn ang="0">
                    <a:pos x="368" y="256"/>
                  </a:cxn>
                  <a:cxn ang="0">
                    <a:pos x="384" y="195"/>
                  </a:cxn>
                  <a:cxn ang="0">
                    <a:pos x="399" y="136"/>
                  </a:cxn>
                  <a:cxn ang="0">
                    <a:pos x="414" y="83"/>
                  </a:cxn>
                  <a:cxn ang="0">
                    <a:pos x="430" y="40"/>
                  </a:cxn>
                  <a:cxn ang="0">
                    <a:pos x="445" y="11"/>
                  </a:cxn>
                  <a:cxn ang="0">
                    <a:pos x="461" y="0"/>
                  </a:cxn>
                  <a:cxn ang="0">
                    <a:pos x="476" y="8"/>
                  </a:cxn>
                  <a:cxn ang="0">
                    <a:pos x="491" y="33"/>
                  </a:cxn>
                  <a:cxn ang="0">
                    <a:pos x="507" y="73"/>
                  </a:cxn>
                  <a:cxn ang="0">
                    <a:pos x="522" y="125"/>
                  </a:cxn>
                  <a:cxn ang="0">
                    <a:pos x="537" y="183"/>
                  </a:cxn>
                  <a:cxn ang="0">
                    <a:pos x="553" y="244"/>
                  </a:cxn>
                  <a:cxn ang="0">
                    <a:pos x="568" y="305"/>
                  </a:cxn>
                  <a:cxn ang="0">
                    <a:pos x="584" y="363"/>
                  </a:cxn>
                  <a:cxn ang="0">
                    <a:pos x="599" y="418"/>
                  </a:cxn>
                  <a:cxn ang="0">
                    <a:pos x="615" y="468"/>
                  </a:cxn>
                  <a:cxn ang="0">
                    <a:pos x="630" y="513"/>
                  </a:cxn>
                  <a:cxn ang="0">
                    <a:pos x="645" y="554"/>
                  </a:cxn>
                  <a:cxn ang="0">
                    <a:pos x="661" y="590"/>
                  </a:cxn>
                  <a:cxn ang="0">
                    <a:pos x="676" y="623"/>
                  </a:cxn>
                  <a:cxn ang="0">
                    <a:pos x="691" y="652"/>
                  </a:cxn>
                  <a:cxn ang="0">
                    <a:pos x="707" y="677"/>
                  </a:cxn>
                  <a:cxn ang="0">
                    <a:pos x="722" y="700"/>
                  </a:cxn>
                  <a:cxn ang="0">
                    <a:pos x="738" y="721"/>
                  </a:cxn>
                  <a:cxn ang="0">
                    <a:pos x="753" y="738"/>
                  </a:cxn>
                  <a:cxn ang="0">
                    <a:pos x="769" y="755"/>
                  </a:cxn>
                  <a:cxn ang="0">
                    <a:pos x="784" y="769"/>
                  </a:cxn>
                  <a:cxn ang="0">
                    <a:pos x="799" y="782"/>
                  </a:cxn>
                  <a:cxn ang="0">
                    <a:pos x="815" y="794"/>
                  </a:cxn>
                  <a:cxn ang="0">
                    <a:pos x="830" y="804"/>
                  </a:cxn>
                  <a:cxn ang="0">
                    <a:pos x="845" y="814"/>
                  </a:cxn>
                  <a:cxn ang="0">
                    <a:pos x="861" y="823"/>
                  </a:cxn>
                  <a:cxn ang="0">
                    <a:pos x="876" y="830"/>
                  </a:cxn>
                  <a:cxn ang="0">
                    <a:pos x="892" y="838"/>
                  </a:cxn>
                  <a:cxn ang="0">
                    <a:pos x="907" y="844"/>
                  </a:cxn>
                  <a:cxn ang="0">
                    <a:pos x="923" y="850"/>
                  </a:cxn>
                </a:cxnLst>
                <a:rect l="0" t="0" r="r" b="b"/>
                <a:pathLst>
                  <a:path w="925" h="852">
                    <a:moveTo>
                      <a:pt x="0" y="851"/>
                    </a:moveTo>
                    <a:lnTo>
                      <a:pt x="2" y="850"/>
                    </a:lnTo>
                    <a:lnTo>
                      <a:pt x="3" y="849"/>
                    </a:lnTo>
                    <a:lnTo>
                      <a:pt x="5" y="849"/>
                    </a:lnTo>
                    <a:lnTo>
                      <a:pt x="6" y="848"/>
                    </a:lnTo>
                    <a:lnTo>
                      <a:pt x="8" y="848"/>
                    </a:lnTo>
                    <a:lnTo>
                      <a:pt x="9" y="847"/>
                    </a:lnTo>
                    <a:lnTo>
                      <a:pt x="11" y="847"/>
                    </a:lnTo>
                    <a:lnTo>
                      <a:pt x="12" y="846"/>
                    </a:lnTo>
                    <a:lnTo>
                      <a:pt x="14" y="845"/>
                    </a:lnTo>
                    <a:lnTo>
                      <a:pt x="16" y="845"/>
                    </a:lnTo>
                    <a:lnTo>
                      <a:pt x="17" y="844"/>
                    </a:lnTo>
                    <a:lnTo>
                      <a:pt x="19" y="843"/>
                    </a:lnTo>
                    <a:lnTo>
                      <a:pt x="20" y="843"/>
                    </a:lnTo>
                    <a:lnTo>
                      <a:pt x="22" y="842"/>
                    </a:lnTo>
                    <a:lnTo>
                      <a:pt x="24" y="842"/>
                    </a:lnTo>
                    <a:lnTo>
                      <a:pt x="25" y="841"/>
                    </a:lnTo>
                    <a:lnTo>
                      <a:pt x="27" y="840"/>
                    </a:lnTo>
                    <a:lnTo>
                      <a:pt x="28" y="840"/>
                    </a:lnTo>
                    <a:lnTo>
                      <a:pt x="30" y="839"/>
                    </a:lnTo>
                    <a:lnTo>
                      <a:pt x="31" y="838"/>
                    </a:lnTo>
                    <a:lnTo>
                      <a:pt x="33" y="838"/>
                    </a:lnTo>
                    <a:lnTo>
                      <a:pt x="34" y="837"/>
                    </a:lnTo>
                    <a:lnTo>
                      <a:pt x="36" y="836"/>
                    </a:lnTo>
                    <a:lnTo>
                      <a:pt x="37" y="836"/>
                    </a:lnTo>
                    <a:lnTo>
                      <a:pt x="39" y="835"/>
                    </a:lnTo>
                    <a:lnTo>
                      <a:pt x="40" y="834"/>
                    </a:lnTo>
                    <a:lnTo>
                      <a:pt x="42" y="834"/>
                    </a:lnTo>
                    <a:lnTo>
                      <a:pt x="43" y="833"/>
                    </a:lnTo>
                    <a:lnTo>
                      <a:pt x="45" y="832"/>
                    </a:lnTo>
                    <a:lnTo>
                      <a:pt x="46" y="831"/>
                    </a:lnTo>
                    <a:lnTo>
                      <a:pt x="48" y="830"/>
                    </a:lnTo>
                    <a:lnTo>
                      <a:pt x="50" y="829"/>
                    </a:lnTo>
                    <a:lnTo>
                      <a:pt x="51" y="829"/>
                    </a:lnTo>
                    <a:lnTo>
                      <a:pt x="53" y="828"/>
                    </a:lnTo>
                    <a:lnTo>
                      <a:pt x="54" y="827"/>
                    </a:lnTo>
                    <a:lnTo>
                      <a:pt x="56" y="827"/>
                    </a:lnTo>
                    <a:lnTo>
                      <a:pt x="57" y="826"/>
                    </a:lnTo>
                    <a:lnTo>
                      <a:pt x="59" y="825"/>
                    </a:lnTo>
                    <a:lnTo>
                      <a:pt x="60" y="824"/>
                    </a:lnTo>
                    <a:lnTo>
                      <a:pt x="62" y="823"/>
                    </a:lnTo>
                    <a:lnTo>
                      <a:pt x="63" y="823"/>
                    </a:lnTo>
                    <a:lnTo>
                      <a:pt x="65" y="822"/>
                    </a:lnTo>
                    <a:lnTo>
                      <a:pt x="66" y="821"/>
                    </a:lnTo>
                    <a:lnTo>
                      <a:pt x="68" y="820"/>
                    </a:lnTo>
                    <a:lnTo>
                      <a:pt x="69" y="819"/>
                    </a:lnTo>
                    <a:lnTo>
                      <a:pt x="71" y="818"/>
                    </a:lnTo>
                    <a:lnTo>
                      <a:pt x="72" y="818"/>
                    </a:lnTo>
                    <a:lnTo>
                      <a:pt x="74" y="816"/>
                    </a:lnTo>
                    <a:lnTo>
                      <a:pt x="76" y="816"/>
                    </a:lnTo>
                    <a:lnTo>
                      <a:pt x="77" y="815"/>
                    </a:lnTo>
                    <a:lnTo>
                      <a:pt x="79" y="814"/>
                    </a:lnTo>
                    <a:lnTo>
                      <a:pt x="80" y="813"/>
                    </a:lnTo>
                    <a:lnTo>
                      <a:pt x="82" y="812"/>
                    </a:lnTo>
                    <a:lnTo>
                      <a:pt x="84" y="811"/>
                    </a:lnTo>
                    <a:lnTo>
                      <a:pt x="85" y="810"/>
                    </a:lnTo>
                    <a:lnTo>
                      <a:pt x="87" y="809"/>
                    </a:lnTo>
                    <a:lnTo>
                      <a:pt x="88" y="808"/>
                    </a:lnTo>
                    <a:lnTo>
                      <a:pt x="90" y="807"/>
                    </a:lnTo>
                    <a:lnTo>
                      <a:pt x="91" y="806"/>
                    </a:lnTo>
                    <a:lnTo>
                      <a:pt x="93" y="805"/>
                    </a:lnTo>
                    <a:lnTo>
                      <a:pt x="94" y="804"/>
                    </a:lnTo>
                    <a:lnTo>
                      <a:pt x="96" y="803"/>
                    </a:lnTo>
                    <a:lnTo>
                      <a:pt x="97" y="802"/>
                    </a:lnTo>
                    <a:lnTo>
                      <a:pt x="99" y="801"/>
                    </a:lnTo>
                    <a:lnTo>
                      <a:pt x="100" y="800"/>
                    </a:lnTo>
                    <a:lnTo>
                      <a:pt x="102" y="799"/>
                    </a:lnTo>
                    <a:lnTo>
                      <a:pt x="103" y="798"/>
                    </a:lnTo>
                    <a:lnTo>
                      <a:pt x="105" y="797"/>
                    </a:lnTo>
                    <a:lnTo>
                      <a:pt x="106" y="796"/>
                    </a:lnTo>
                    <a:lnTo>
                      <a:pt x="108" y="795"/>
                    </a:lnTo>
                    <a:lnTo>
                      <a:pt x="110" y="794"/>
                    </a:lnTo>
                    <a:lnTo>
                      <a:pt x="111" y="793"/>
                    </a:lnTo>
                    <a:lnTo>
                      <a:pt x="113" y="792"/>
                    </a:lnTo>
                    <a:lnTo>
                      <a:pt x="114" y="790"/>
                    </a:lnTo>
                    <a:lnTo>
                      <a:pt x="116" y="789"/>
                    </a:lnTo>
                    <a:lnTo>
                      <a:pt x="117" y="788"/>
                    </a:lnTo>
                    <a:lnTo>
                      <a:pt x="119" y="787"/>
                    </a:lnTo>
                    <a:lnTo>
                      <a:pt x="121" y="786"/>
                    </a:lnTo>
                    <a:lnTo>
                      <a:pt x="122" y="785"/>
                    </a:lnTo>
                    <a:lnTo>
                      <a:pt x="124" y="783"/>
                    </a:lnTo>
                    <a:lnTo>
                      <a:pt x="125" y="782"/>
                    </a:lnTo>
                    <a:lnTo>
                      <a:pt x="126" y="781"/>
                    </a:lnTo>
                    <a:lnTo>
                      <a:pt x="128" y="780"/>
                    </a:lnTo>
                    <a:lnTo>
                      <a:pt x="129" y="778"/>
                    </a:lnTo>
                    <a:lnTo>
                      <a:pt x="131" y="777"/>
                    </a:lnTo>
                    <a:lnTo>
                      <a:pt x="132" y="776"/>
                    </a:lnTo>
                    <a:lnTo>
                      <a:pt x="134" y="774"/>
                    </a:lnTo>
                    <a:lnTo>
                      <a:pt x="136" y="773"/>
                    </a:lnTo>
                    <a:lnTo>
                      <a:pt x="137" y="772"/>
                    </a:lnTo>
                    <a:lnTo>
                      <a:pt x="139" y="770"/>
                    </a:lnTo>
                    <a:lnTo>
                      <a:pt x="140" y="769"/>
                    </a:lnTo>
                    <a:lnTo>
                      <a:pt x="142" y="768"/>
                    </a:lnTo>
                    <a:lnTo>
                      <a:pt x="144" y="766"/>
                    </a:lnTo>
                    <a:lnTo>
                      <a:pt x="145" y="765"/>
                    </a:lnTo>
                    <a:lnTo>
                      <a:pt x="147" y="763"/>
                    </a:lnTo>
                    <a:lnTo>
                      <a:pt x="148" y="762"/>
                    </a:lnTo>
                    <a:lnTo>
                      <a:pt x="150" y="761"/>
                    </a:lnTo>
                    <a:lnTo>
                      <a:pt x="151" y="759"/>
                    </a:lnTo>
                    <a:lnTo>
                      <a:pt x="153" y="758"/>
                    </a:lnTo>
                    <a:lnTo>
                      <a:pt x="154" y="756"/>
                    </a:lnTo>
                    <a:lnTo>
                      <a:pt x="156" y="755"/>
                    </a:lnTo>
                    <a:lnTo>
                      <a:pt x="157" y="753"/>
                    </a:lnTo>
                    <a:lnTo>
                      <a:pt x="159" y="752"/>
                    </a:lnTo>
                    <a:lnTo>
                      <a:pt x="160" y="750"/>
                    </a:lnTo>
                    <a:lnTo>
                      <a:pt x="162" y="748"/>
                    </a:lnTo>
                    <a:lnTo>
                      <a:pt x="163" y="747"/>
                    </a:lnTo>
                    <a:lnTo>
                      <a:pt x="165" y="745"/>
                    </a:lnTo>
                    <a:lnTo>
                      <a:pt x="166" y="743"/>
                    </a:lnTo>
                    <a:lnTo>
                      <a:pt x="168" y="742"/>
                    </a:lnTo>
                    <a:lnTo>
                      <a:pt x="170" y="740"/>
                    </a:lnTo>
                    <a:lnTo>
                      <a:pt x="171" y="738"/>
                    </a:lnTo>
                    <a:lnTo>
                      <a:pt x="173" y="737"/>
                    </a:lnTo>
                    <a:lnTo>
                      <a:pt x="174" y="735"/>
                    </a:lnTo>
                    <a:lnTo>
                      <a:pt x="176" y="733"/>
                    </a:lnTo>
                    <a:lnTo>
                      <a:pt x="177" y="732"/>
                    </a:lnTo>
                    <a:lnTo>
                      <a:pt x="179" y="730"/>
                    </a:lnTo>
                    <a:lnTo>
                      <a:pt x="181" y="728"/>
                    </a:lnTo>
                    <a:lnTo>
                      <a:pt x="182" y="726"/>
                    </a:lnTo>
                    <a:lnTo>
                      <a:pt x="184" y="724"/>
                    </a:lnTo>
                    <a:lnTo>
                      <a:pt x="185" y="722"/>
                    </a:lnTo>
                    <a:lnTo>
                      <a:pt x="187" y="721"/>
                    </a:lnTo>
                    <a:lnTo>
                      <a:pt x="188" y="719"/>
                    </a:lnTo>
                    <a:lnTo>
                      <a:pt x="190" y="716"/>
                    </a:lnTo>
                    <a:lnTo>
                      <a:pt x="191" y="714"/>
                    </a:lnTo>
                    <a:lnTo>
                      <a:pt x="193" y="712"/>
                    </a:lnTo>
                    <a:lnTo>
                      <a:pt x="194" y="710"/>
                    </a:lnTo>
                    <a:lnTo>
                      <a:pt x="196" y="708"/>
                    </a:lnTo>
                    <a:lnTo>
                      <a:pt x="197" y="706"/>
                    </a:lnTo>
                    <a:lnTo>
                      <a:pt x="199" y="704"/>
                    </a:lnTo>
                    <a:lnTo>
                      <a:pt x="200" y="702"/>
                    </a:lnTo>
                    <a:lnTo>
                      <a:pt x="202" y="700"/>
                    </a:lnTo>
                    <a:lnTo>
                      <a:pt x="204" y="698"/>
                    </a:lnTo>
                    <a:lnTo>
                      <a:pt x="205" y="696"/>
                    </a:lnTo>
                    <a:lnTo>
                      <a:pt x="207" y="694"/>
                    </a:lnTo>
                    <a:lnTo>
                      <a:pt x="208" y="691"/>
                    </a:lnTo>
                    <a:lnTo>
                      <a:pt x="210" y="689"/>
                    </a:lnTo>
                    <a:lnTo>
                      <a:pt x="211" y="687"/>
                    </a:lnTo>
                    <a:lnTo>
                      <a:pt x="213" y="684"/>
                    </a:lnTo>
                    <a:lnTo>
                      <a:pt x="214" y="682"/>
                    </a:lnTo>
                    <a:lnTo>
                      <a:pt x="216" y="680"/>
                    </a:lnTo>
                    <a:lnTo>
                      <a:pt x="217" y="677"/>
                    </a:lnTo>
                    <a:lnTo>
                      <a:pt x="219" y="675"/>
                    </a:lnTo>
                    <a:lnTo>
                      <a:pt x="220" y="672"/>
                    </a:lnTo>
                    <a:lnTo>
                      <a:pt x="222" y="670"/>
                    </a:lnTo>
                    <a:lnTo>
                      <a:pt x="223" y="668"/>
                    </a:lnTo>
                    <a:lnTo>
                      <a:pt x="225" y="665"/>
                    </a:lnTo>
                    <a:lnTo>
                      <a:pt x="226" y="662"/>
                    </a:lnTo>
                    <a:lnTo>
                      <a:pt x="228" y="660"/>
                    </a:lnTo>
                    <a:lnTo>
                      <a:pt x="230" y="657"/>
                    </a:lnTo>
                    <a:lnTo>
                      <a:pt x="231" y="654"/>
                    </a:lnTo>
                    <a:lnTo>
                      <a:pt x="233" y="652"/>
                    </a:lnTo>
                    <a:lnTo>
                      <a:pt x="234" y="649"/>
                    </a:lnTo>
                    <a:lnTo>
                      <a:pt x="236" y="646"/>
                    </a:lnTo>
                    <a:lnTo>
                      <a:pt x="237" y="643"/>
                    </a:lnTo>
                    <a:lnTo>
                      <a:pt x="239" y="641"/>
                    </a:lnTo>
                    <a:lnTo>
                      <a:pt x="241" y="638"/>
                    </a:lnTo>
                    <a:lnTo>
                      <a:pt x="242" y="635"/>
                    </a:lnTo>
                    <a:lnTo>
                      <a:pt x="244" y="632"/>
                    </a:lnTo>
                    <a:lnTo>
                      <a:pt x="245" y="629"/>
                    </a:lnTo>
                    <a:lnTo>
                      <a:pt x="247" y="626"/>
                    </a:lnTo>
                    <a:lnTo>
                      <a:pt x="248" y="623"/>
                    </a:lnTo>
                    <a:lnTo>
                      <a:pt x="250" y="620"/>
                    </a:lnTo>
                    <a:lnTo>
                      <a:pt x="251" y="617"/>
                    </a:lnTo>
                    <a:lnTo>
                      <a:pt x="253" y="614"/>
                    </a:lnTo>
                    <a:lnTo>
                      <a:pt x="254" y="610"/>
                    </a:lnTo>
                    <a:lnTo>
                      <a:pt x="256" y="607"/>
                    </a:lnTo>
                    <a:lnTo>
                      <a:pt x="257" y="604"/>
                    </a:lnTo>
                    <a:lnTo>
                      <a:pt x="259" y="601"/>
                    </a:lnTo>
                    <a:lnTo>
                      <a:pt x="260" y="597"/>
                    </a:lnTo>
                    <a:lnTo>
                      <a:pt x="262" y="594"/>
                    </a:lnTo>
                    <a:lnTo>
                      <a:pt x="264" y="590"/>
                    </a:lnTo>
                    <a:lnTo>
                      <a:pt x="265" y="587"/>
                    </a:lnTo>
                    <a:lnTo>
                      <a:pt x="267" y="584"/>
                    </a:lnTo>
                    <a:lnTo>
                      <a:pt x="268" y="580"/>
                    </a:lnTo>
                    <a:lnTo>
                      <a:pt x="270" y="576"/>
                    </a:lnTo>
                    <a:lnTo>
                      <a:pt x="271" y="573"/>
                    </a:lnTo>
                    <a:lnTo>
                      <a:pt x="273" y="569"/>
                    </a:lnTo>
                    <a:lnTo>
                      <a:pt x="274" y="565"/>
                    </a:lnTo>
                    <a:lnTo>
                      <a:pt x="276" y="562"/>
                    </a:lnTo>
                    <a:lnTo>
                      <a:pt x="277" y="558"/>
                    </a:lnTo>
                    <a:lnTo>
                      <a:pt x="279" y="554"/>
                    </a:lnTo>
                    <a:lnTo>
                      <a:pt x="280" y="550"/>
                    </a:lnTo>
                    <a:lnTo>
                      <a:pt x="282" y="546"/>
                    </a:lnTo>
                    <a:lnTo>
                      <a:pt x="283" y="542"/>
                    </a:lnTo>
                    <a:lnTo>
                      <a:pt x="285" y="538"/>
                    </a:lnTo>
                    <a:lnTo>
                      <a:pt x="286" y="534"/>
                    </a:lnTo>
                    <a:lnTo>
                      <a:pt x="288" y="530"/>
                    </a:lnTo>
                    <a:lnTo>
                      <a:pt x="290" y="526"/>
                    </a:lnTo>
                    <a:lnTo>
                      <a:pt x="291" y="522"/>
                    </a:lnTo>
                    <a:lnTo>
                      <a:pt x="293" y="517"/>
                    </a:lnTo>
                    <a:lnTo>
                      <a:pt x="294" y="513"/>
                    </a:lnTo>
                    <a:lnTo>
                      <a:pt x="296" y="509"/>
                    </a:lnTo>
                    <a:lnTo>
                      <a:pt x="297" y="504"/>
                    </a:lnTo>
                    <a:lnTo>
                      <a:pt x="299" y="500"/>
                    </a:lnTo>
                    <a:lnTo>
                      <a:pt x="301" y="496"/>
                    </a:lnTo>
                    <a:lnTo>
                      <a:pt x="302" y="491"/>
                    </a:lnTo>
                    <a:lnTo>
                      <a:pt x="304" y="486"/>
                    </a:lnTo>
                    <a:lnTo>
                      <a:pt x="305" y="482"/>
                    </a:lnTo>
                    <a:lnTo>
                      <a:pt x="307" y="477"/>
                    </a:lnTo>
                    <a:lnTo>
                      <a:pt x="308" y="473"/>
                    </a:lnTo>
                    <a:lnTo>
                      <a:pt x="310" y="468"/>
                    </a:lnTo>
                    <a:lnTo>
                      <a:pt x="311" y="463"/>
                    </a:lnTo>
                    <a:lnTo>
                      <a:pt x="313" y="458"/>
                    </a:lnTo>
                    <a:lnTo>
                      <a:pt x="314" y="453"/>
                    </a:lnTo>
                    <a:lnTo>
                      <a:pt x="316" y="449"/>
                    </a:lnTo>
                    <a:lnTo>
                      <a:pt x="317" y="444"/>
                    </a:lnTo>
                    <a:lnTo>
                      <a:pt x="319" y="438"/>
                    </a:lnTo>
                    <a:lnTo>
                      <a:pt x="320" y="433"/>
                    </a:lnTo>
                    <a:lnTo>
                      <a:pt x="322" y="428"/>
                    </a:lnTo>
                    <a:lnTo>
                      <a:pt x="324" y="423"/>
                    </a:lnTo>
                    <a:lnTo>
                      <a:pt x="325" y="418"/>
                    </a:lnTo>
                    <a:lnTo>
                      <a:pt x="327" y="413"/>
                    </a:lnTo>
                    <a:lnTo>
                      <a:pt x="328" y="407"/>
                    </a:lnTo>
                    <a:lnTo>
                      <a:pt x="330" y="402"/>
                    </a:lnTo>
                    <a:lnTo>
                      <a:pt x="331" y="396"/>
                    </a:lnTo>
                    <a:lnTo>
                      <a:pt x="333" y="391"/>
                    </a:lnTo>
                    <a:lnTo>
                      <a:pt x="335" y="386"/>
                    </a:lnTo>
                    <a:lnTo>
                      <a:pt x="336" y="380"/>
                    </a:lnTo>
                    <a:lnTo>
                      <a:pt x="338" y="375"/>
                    </a:lnTo>
                    <a:lnTo>
                      <a:pt x="339" y="369"/>
                    </a:lnTo>
                    <a:lnTo>
                      <a:pt x="341" y="363"/>
                    </a:lnTo>
                    <a:lnTo>
                      <a:pt x="342" y="358"/>
                    </a:lnTo>
                    <a:lnTo>
                      <a:pt x="344" y="352"/>
                    </a:lnTo>
                    <a:lnTo>
                      <a:pt x="345" y="346"/>
                    </a:lnTo>
                    <a:lnTo>
                      <a:pt x="346" y="340"/>
                    </a:lnTo>
                    <a:lnTo>
                      <a:pt x="348" y="334"/>
                    </a:lnTo>
                    <a:lnTo>
                      <a:pt x="350" y="329"/>
                    </a:lnTo>
                    <a:lnTo>
                      <a:pt x="351" y="323"/>
                    </a:lnTo>
                    <a:lnTo>
                      <a:pt x="353" y="317"/>
                    </a:lnTo>
                    <a:lnTo>
                      <a:pt x="354" y="311"/>
                    </a:lnTo>
                    <a:lnTo>
                      <a:pt x="356" y="305"/>
                    </a:lnTo>
                    <a:lnTo>
                      <a:pt x="357" y="299"/>
                    </a:lnTo>
                    <a:lnTo>
                      <a:pt x="359" y="293"/>
                    </a:lnTo>
                    <a:lnTo>
                      <a:pt x="361" y="287"/>
                    </a:lnTo>
                    <a:lnTo>
                      <a:pt x="362" y="281"/>
                    </a:lnTo>
                    <a:lnTo>
                      <a:pt x="364" y="275"/>
                    </a:lnTo>
                    <a:lnTo>
                      <a:pt x="365" y="269"/>
                    </a:lnTo>
                    <a:lnTo>
                      <a:pt x="367" y="263"/>
                    </a:lnTo>
                    <a:lnTo>
                      <a:pt x="368" y="256"/>
                    </a:lnTo>
                    <a:lnTo>
                      <a:pt x="370" y="250"/>
                    </a:lnTo>
                    <a:lnTo>
                      <a:pt x="371" y="244"/>
                    </a:lnTo>
                    <a:lnTo>
                      <a:pt x="373" y="238"/>
                    </a:lnTo>
                    <a:lnTo>
                      <a:pt x="374" y="232"/>
                    </a:lnTo>
                    <a:lnTo>
                      <a:pt x="376" y="226"/>
                    </a:lnTo>
                    <a:lnTo>
                      <a:pt x="377" y="220"/>
                    </a:lnTo>
                    <a:lnTo>
                      <a:pt x="379" y="214"/>
                    </a:lnTo>
                    <a:lnTo>
                      <a:pt x="380" y="208"/>
                    </a:lnTo>
                    <a:lnTo>
                      <a:pt x="382" y="201"/>
                    </a:lnTo>
                    <a:lnTo>
                      <a:pt x="384" y="195"/>
                    </a:lnTo>
                    <a:lnTo>
                      <a:pt x="385" y="189"/>
                    </a:lnTo>
                    <a:lnTo>
                      <a:pt x="387" y="183"/>
                    </a:lnTo>
                    <a:lnTo>
                      <a:pt x="388" y="177"/>
                    </a:lnTo>
                    <a:lnTo>
                      <a:pt x="390" y="171"/>
                    </a:lnTo>
                    <a:lnTo>
                      <a:pt x="391" y="165"/>
                    </a:lnTo>
                    <a:lnTo>
                      <a:pt x="393" y="159"/>
                    </a:lnTo>
                    <a:lnTo>
                      <a:pt x="395" y="153"/>
                    </a:lnTo>
                    <a:lnTo>
                      <a:pt x="396" y="148"/>
                    </a:lnTo>
                    <a:lnTo>
                      <a:pt x="398" y="142"/>
                    </a:lnTo>
                    <a:lnTo>
                      <a:pt x="399" y="136"/>
                    </a:lnTo>
                    <a:lnTo>
                      <a:pt x="401" y="130"/>
                    </a:lnTo>
                    <a:lnTo>
                      <a:pt x="402" y="125"/>
                    </a:lnTo>
                    <a:lnTo>
                      <a:pt x="404" y="119"/>
                    </a:lnTo>
                    <a:lnTo>
                      <a:pt x="405" y="114"/>
                    </a:lnTo>
                    <a:lnTo>
                      <a:pt x="407" y="108"/>
                    </a:lnTo>
                    <a:lnTo>
                      <a:pt x="408" y="103"/>
                    </a:lnTo>
                    <a:lnTo>
                      <a:pt x="410" y="98"/>
                    </a:lnTo>
                    <a:lnTo>
                      <a:pt x="411" y="93"/>
                    </a:lnTo>
                    <a:lnTo>
                      <a:pt x="413" y="88"/>
                    </a:lnTo>
                    <a:lnTo>
                      <a:pt x="414" y="83"/>
                    </a:lnTo>
                    <a:lnTo>
                      <a:pt x="416" y="78"/>
                    </a:lnTo>
                    <a:lnTo>
                      <a:pt x="417" y="73"/>
                    </a:lnTo>
                    <a:lnTo>
                      <a:pt x="419" y="69"/>
                    </a:lnTo>
                    <a:lnTo>
                      <a:pt x="421" y="64"/>
                    </a:lnTo>
                    <a:lnTo>
                      <a:pt x="422" y="60"/>
                    </a:lnTo>
                    <a:lnTo>
                      <a:pt x="424" y="56"/>
                    </a:lnTo>
                    <a:lnTo>
                      <a:pt x="425" y="52"/>
                    </a:lnTo>
                    <a:lnTo>
                      <a:pt x="427" y="48"/>
                    </a:lnTo>
                    <a:lnTo>
                      <a:pt x="428" y="44"/>
                    </a:lnTo>
                    <a:lnTo>
                      <a:pt x="430" y="40"/>
                    </a:lnTo>
                    <a:lnTo>
                      <a:pt x="431" y="37"/>
                    </a:lnTo>
                    <a:lnTo>
                      <a:pt x="433" y="33"/>
                    </a:lnTo>
                    <a:lnTo>
                      <a:pt x="434" y="30"/>
                    </a:lnTo>
                    <a:lnTo>
                      <a:pt x="436" y="27"/>
                    </a:lnTo>
                    <a:lnTo>
                      <a:pt x="437" y="24"/>
                    </a:lnTo>
                    <a:lnTo>
                      <a:pt x="439" y="21"/>
                    </a:lnTo>
                    <a:lnTo>
                      <a:pt x="440" y="18"/>
                    </a:lnTo>
                    <a:lnTo>
                      <a:pt x="442" y="16"/>
                    </a:lnTo>
                    <a:lnTo>
                      <a:pt x="444" y="13"/>
                    </a:lnTo>
                    <a:lnTo>
                      <a:pt x="445" y="11"/>
                    </a:lnTo>
                    <a:lnTo>
                      <a:pt x="447" y="9"/>
                    </a:lnTo>
                    <a:lnTo>
                      <a:pt x="448" y="8"/>
                    </a:lnTo>
                    <a:lnTo>
                      <a:pt x="450" y="6"/>
                    </a:lnTo>
                    <a:lnTo>
                      <a:pt x="451" y="5"/>
                    </a:lnTo>
                    <a:lnTo>
                      <a:pt x="453" y="4"/>
                    </a:lnTo>
                    <a:lnTo>
                      <a:pt x="455" y="2"/>
                    </a:lnTo>
                    <a:lnTo>
                      <a:pt x="456" y="2"/>
                    </a:lnTo>
                    <a:lnTo>
                      <a:pt x="458" y="1"/>
                    </a:lnTo>
                    <a:lnTo>
                      <a:pt x="459" y="0"/>
                    </a:lnTo>
                    <a:lnTo>
                      <a:pt x="461" y="0"/>
                    </a:lnTo>
                    <a:lnTo>
                      <a:pt x="462" y="0"/>
                    </a:lnTo>
                    <a:lnTo>
                      <a:pt x="464" y="0"/>
                    </a:lnTo>
                    <a:lnTo>
                      <a:pt x="465" y="0"/>
                    </a:lnTo>
                    <a:lnTo>
                      <a:pt x="467" y="1"/>
                    </a:lnTo>
                    <a:lnTo>
                      <a:pt x="468" y="2"/>
                    </a:lnTo>
                    <a:lnTo>
                      <a:pt x="470" y="2"/>
                    </a:lnTo>
                    <a:lnTo>
                      <a:pt x="471" y="4"/>
                    </a:lnTo>
                    <a:lnTo>
                      <a:pt x="473" y="5"/>
                    </a:lnTo>
                    <a:lnTo>
                      <a:pt x="474" y="6"/>
                    </a:lnTo>
                    <a:lnTo>
                      <a:pt x="476" y="8"/>
                    </a:lnTo>
                    <a:lnTo>
                      <a:pt x="477" y="9"/>
                    </a:lnTo>
                    <a:lnTo>
                      <a:pt x="479" y="11"/>
                    </a:lnTo>
                    <a:lnTo>
                      <a:pt x="481" y="13"/>
                    </a:lnTo>
                    <a:lnTo>
                      <a:pt x="482" y="16"/>
                    </a:lnTo>
                    <a:lnTo>
                      <a:pt x="484" y="18"/>
                    </a:lnTo>
                    <a:lnTo>
                      <a:pt x="485" y="21"/>
                    </a:lnTo>
                    <a:lnTo>
                      <a:pt x="487" y="24"/>
                    </a:lnTo>
                    <a:lnTo>
                      <a:pt x="488" y="27"/>
                    </a:lnTo>
                    <a:lnTo>
                      <a:pt x="490" y="30"/>
                    </a:lnTo>
                    <a:lnTo>
                      <a:pt x="491" y="33"/>
                    </a:lnTo>
                    <a:lnTo>
                      <a:pt x="493" y="37"/>
                    </a:lnTo>
                    <a:lnTo>
                      <a:pt x="494" y="40"/>
                    </a:lnTo>
                    <a:lnTo>
                      <a:pt x="496" y="44"/>
                    </a:lnTo>
                    <a:lnTo>
                      <a:pt x="497" y="48"/>
                    </a:lnTo>
                    <a:lnTo>
                      <a:pt x="499" y="52"/>
                    </a:lnTo>
                    <a:lnTo>
                      <a:pt x="500" y="56"/>
                    </a:lnTo>
                    <a:lnTo>
                      <a:pt x="502" y="60"/>
                    </a:lnTo>
                    <a:lnTo>
                      <a:pt x="503" y="64"/>
                    </a:lnTo>
                    <a:lnTo>
                      <a:pt x="505" y="69"/>
                    </a:lnTo>
                    <a:lnTo>
                      <a:pt x="507" y="73"/>
                    </a:lnTo>
                    <a:lnTo>
                      <a:pt x="508" y="78"/>
                    </a:lnTo>
                    <a:lnTo>
                      <a:pt x="510" y="83"/>
                    </a:lnTo>
                    <a:lnTo>
                      <a:pt x="511" y="88"/>
                    </a:lnTo>
                    <a:lnTo>
                      <a:pt x="513" y="93"/>
                    </a:lnTo>
                    <a:lnTo>
                      <a:pt x="515" y="98"/>
                    </a:lnTo>
                    <a:lnTo>
                      <a:pt x="516" y="103"/>
                    </a:lnTo>
                    <a:lnTo>
                      <a:pt x="518" y="108"/>
                    </a:lnTo>
                    <a:lnTo>
                      <a:pt x="519" y="114"/>
                    </a:lnTo>
                    <a:lnTo>
                      <a:pt x="521" y="119"/>
                    </a:lnTo>
                    <a:lnTo>
                      <a:pt x="522" y="125"/>
                    </a:lnTo>
                    <a:lnTo>
                      <a:pt x="524" y="130"/>
                    </a:lnTo>
                    <a:lnTo>
                      <a:pt x="525" y="136"/>
                    </a:lnTo>
                    <a:lnTo>
                      <a:pt x="527" y="142"/>
                    </a:lnTo>
                    <a:lnTo>
                      <a:pt x="528" y="148"/>
                    </a:lnTo>
                    <a:lnTo>
                      <a:pt x="530" y="153"/>
                    </a:lnTo>
                    <a:lnTo>
                      <a:pt x="531" y="159"/>
                    </a:lnTo>
                    <a:lnTo>
                      <a:pt x="533" y="165"/>
                    </a:lnTo>
                    <a:lnTo>
                      <a:pt x="534" y="171"/>
                    </a:lnTo>
                    <a:lnTo>
                      <a:pt x="536" y="177"/>
                    </a:lnTo>
                    <a:lnTo>
                      <a:pt x="537" y="183"/>
                    </a:lnTo>
                    <a:lnTo>
                      <a:pt x="539" y="189"/>
                    </a:lnTo>
                    <a:lnTo>
                      <a:pt x="541" y="195"/>
                    </a:lnTo>
                    <a:lnTo>
                      <a:pt x="542" y="201"/>
                    </a:lnTo>
                    <a:lnTo>
                      <a:pt x="544" y="208"/>
                    </a:lnTo>
                    <a:lnTo>
                      <a:pt x="545" y="214"/>
                    </a:lnTo>
                    <a:lnTo>
                      <a:pt x="547" y="220"/>
                    </a:lnTo>
                    <a:lnTo>
                      <a:pt x="548" y="226"/>
                    </a:lnTo>
                    <a:lnTo>
                      <a:pt x="550" y="232"/>
                    </a:lnTo>
                    <a:lnTo>
                      <a:pt x="552" y="238"/>
                    </a:lnTo>
                    <a:lnTo>
                      <a:pt x="553" y="244"/>
                    </a:lnTo>
                    <a:lnTo>
                      <a:pt x="555" y="250"/>
                    </a:lnTo>
                    <a:lnTo>
                      <a:pt x="556" y="256"/>
                    </a:lnTo>
                    <a:lnTo>
                      <a:pt x="558" y="263"/>
                    </a:lnTo>
                    <a:lnTo>
                      <a:pt x="559" y="269"/>
                    </a:lnTo>
                    <a:lnTo>
                      <a:pt x="561" y="275"/>
                    </a:lnTo>
                    <a:lnTo>
                      <a:pt x="562" y="281"/>
                    </a:lnTo>
                    <a:lnTo>
                      <a:pt x="563" y="287"/>
                    </a:lnTo>
                    <a:lnTo>
                      <a:pt x="565" y="293"/>
                    </a:lnTo>
                    <a:lnTo>
                      <a:pt x="567" y="299"/>
                    </a:lnTo>
                    <a:lnTo>
                      <a:pt x="568" y="305"/>
                    </a:lnTo>
                    <a:lnTo>
                      <a:pt x="570" y="311"/>
                    </a:lnTo>
                    <a:lnTo>
                      <a:pt x="571" y="317"/>
                    </a:lnTo>
                    <a:lnTo>
                      <a:pt x="573" y="323"/>
                    </a:lnTo>
                    <a:lnTo>
                      <a:pt x="575" y="329"/>
                    </a:lnTo>
                    <a:lnTo>
                      <a:pt x="576" y="334"/>
                    </a:lnTo>
                    <a:lnTo>
                      <a:pt x="578" y="340"/>
                    </a:lnTo>
                    <a:lnTo>
                      <a:pt x="579" y="346"/>
                    </a:lnTo>
                    <a:lnTo>
                      <a:pt x="581" y="352"/>
                    </a:lnTo>
                    <a:lnTo>
                      <a:pt x="582" y="358"/>
                    </a:lnTo>
                    <a:lnTo>
                      <a:pt x="584" y="363"/>
                    </a:lnTo>
                    <a:lnTo>
                      <a:pt x="585" y="369"/>
                    </a:lnTo>
                    <a:lnTo>
                      <a:pt x="587" y="375"/>
                    </a:lnTo>
                    <a:lnTo>
                      <a:pt x="588" y="380"/>
                    </a:lnTo>
                    <a:lnTo>
                      <a:pt x="590" y="386"/>
                    </a:lnTo>
                    <a:lnTo>
                      <a:pt x="591" y="391"/>
                    </a:lnTo>
                    <a:lnTo>
                      <a:pt x="593" y="396"/>
                    </a:lnTo>
                    <a:lnTo>
                      <a:pt x="594" y="402"/>
                    </a:lnTo>
                    <a:lnTo>
                      <a:pt x="596" y="407"/>
                    </a:lnTo>
                    <a:lnTo>
                      <a:pt x="597" y="413"/>
                    </a:lnTo>
                    <a:lnTo>
                      <a:pt x="599" y="418"/>
                    </a:lnTo>
                    <a:lnTo>
                      <a:pt x="601" y="423"/>
                    </a:lnTo>
                    <a:lnTo>
                      <a:pt x="602" y="428"/>
                    </a:lnTo>
                    <a:lnTo>
                      <a:pt x="604" y="433"/>
                    </a:lnTo>
                    <a:lnTo>
                      <a:pt x="605" y="438"/>
                    </a:lnTo>
                    <a:lnTo>
                      <a:pt x="607" y="444"/>
                    </a:lnTo>
                    <a:lnTo>
                      <a:pt x="608" y="449"/>
                    </a:lnTo>
                    <a:lnTo>
                      <a:pt x="610" y="453"/>
                    </a:lnTo>
                    <a:lnTo>
                      <a:pt x="612" y="458"/>
                    </a:lnTo>
                    <a:lnTo>
                      <a:pt x="613" y="463"/>
                    </a:lnTo>
                    <a:lnTo>
                      <a:pt x="615" y="468"/>
                    </a:lnTo>
                    <a:lnTo>
                      <a:pt x="616" y="473"/>
                    </a:lnTo>
                    <a:lnTo>
                      <a:pt x="618" y="477"/>
                    </a:lnTo>
                    <a:lnTo>
                      <a:pt x="619" y="482"/>
                    </a:lnTo>
                    <a:lnTo>
                      <a:pt x="621" y="486"/>
                    </a:lnTo>
                    <a:lnTo>
                      <a:pt x="622" y="491"/>
                    </a:lnTo>
                    <a:lnTo>
                      <a:pt x="624" y="496"/>
                    </a:lnTo>
                    <a:lnTo>
                      <a:pt x="625" y="500"/>
                    </a:lnTo>
                    <a:lnTo>
                      <a:pt x="627" y="504"/>
                    </a:lnTo>
                    <a:lnTo>
                      <a:pt x="628" y="509"/>
                    </a:lnTo>
                    <a:lnTo>
                      <a:pt x="630" y="513"/>
                    </a:lnTo>
                    <a:lnTo>
                      <a:pt x="631" y="517"/>
                    </a:lnTo>
                    <a:lnTo>
                      <a:pt x="633" y="522"/>
                    </a:lnTo>
                    <a:lnTo>
                      <a:pt x="635" y="526"/>
                    </a:lnTo>
                    <a:lnTo>
                      <a:pt x="636" y="530"/>
                    </a:lnTo>
                    <a:lnTo>
                      <a:pt x="638" y="534"/>
                    </a:lnTo>
                    <a:lnTo>
                      <a:pt x="639" y="538"/>
                    </a:lnTo>
                    <a:lnTo>
                      <a:pt x="641" y="542"/>
                    </a:lnTo>
                    <a:lnTo>
                      <a:pt x="642" y="546"/>
                    </a:lnTo>
                    <a:lnTo>
                      <a:pt x="644" y="550"/>
                    </a:lnTo>
                    <a:lnTo>
                      <a:pt x="645" y="554"/>
                    </a:lnTo>
                    <a:lnTo>
                      <a:pt x="647" y="558"/>
                    </a:lnTo>
                    <a:lnTo>
                      <a:pt x="648" y="562"/>
                    </a:lnTo>
                    <a:lnTo>
                      <a:pt x="650" y="565"/>
                    </a:lnTo>
                    <a:lnTo>
                      <a:pt x="651" y="569"/>
                    </a:lnTo>
                    <a:lnTo>
                      <a:pt x="653" y="573"/>
                    </a:lnTo>
                    <a:lnTo>
                      <a:pt x="654" y="576"/>
                    </a:lnTo>
                    <a:lnTo>
                      <a:pt x="656" y="580"/>
                    </a:lnTo>
                    <a:lnTo>
                      <a:pt x="657" y="584"/>
                    </a:lnTo>
                    <a:lnTo>
                      <a:pt x="659" y="587"/>
                    </a:lnTo>
                    <a:lnTo>
                      <a:pt x="661" y="590"/>
                    </a:lnTo>
                    <a:lnTo>
                      <a:pt x="662" y="594"/>
                    </a:lnTo>
                    <a:lnTo>
                      <a:pt x="664" y="597"/>
                    </a:lnTo>
                    <a:lnTo>
                      <a:pt x="665" y="601"/>
                    </a:lnTo>
                    <a:lnTo>
                      <a:pt x="667" y="604"/>
                    </a:lnTo>
                    <a:lnTo>
                      <a:pt x="668" y="607"/>
                    </a:lnTo>
                    <a:lnTo>
                      <a:pt x="670" y="610"/>
                    </a:lnTo>
                    <a:lnTo>
                      <a:pt x="672" y="614"/>
                    </a:lnTo>
                    <a:lnTo>
                      <a:pt x="673" y="617"/>
                    </a:lnTo>
                    <a:lnTo>
                      <a:pt x="675" y="620"/>
                    </a:lnTo>
                    <a:lnTo>
                      <a:pt x="676" y="623"/>
                    </a:lnTo>
                    <a:lnTo>
                      <a:pt x="678" y="626"/>
                    </a:lnTo>
                    <a:lnTo>
                      <a:pt x="679" y="629"/>
                    </a:lnTo>
                    <a:lnTo>
                      <a:pt x="681" y="632"/>
                    </a:lnTo>
                    <a:lnTo>
                      <a:pt x="682" y="635"/>
                    </a:lnTo>
                    <a:lnTo>
                      <a:pt x="684" y="638"/>
                    </a:lnTo>
                    <a:lnTo>
                      <a:pt x="685" y="641"/>
                    </a:lnTo>
                    <a:lnTo>
                      <a:pt x="687" y="643"/>
                    </a:lnTo>
                    <a:lnTo>
                      <a:pt x="688" y="646"/>
                    </a:lnTo>
                    <a:lnTo>
                      <a:pt x="690" y="649"/>
                    </a:lnTo>
                    <a:lnTo>
                      <a:pt x="691" y="652"/>
                    </a:lnTo>
                    <a:lnTo>
                      <a:pt x="693" y="654"/>
                    </a:lnTo>
                    <a:lnTo>
                      <a:pt x="695" y="657"/>
                    </a:lnTo>
                    <a:lnTo>
                      <a:pt x="696" y="660"/>
                    </a:lnTo>
                    <a:lnTo>
                      <a:pt x="698" y="662"/>
                    </a:lnTo>
                    <a:lnTo>
                      <a:pt x="699" y="665"/>
                    </a:lnTo>
                    <a:lnTo>
                      <a:pt x="701" y="668"/>
                    </a:lnTo>
                    <a:lnTo>
                      <a:pt x="702" y="670"/>
                    </a:lnTo>
                    <a:lnTo>
                      <a:pt x="704" y="672"/>
                    </a:lnTo>
                    <a:lnTo>
                      <a:pt x="706" y="675"/>
                    </a:lnTo>
                    <a:lnTo>
                      <a:pt x="707" y="677"/>
                    </a:lnTo>
                    <a:lnTo>
                      <a:pt x="708" y="680"/>
                    </a:lnTo>
                    <a:lnTo>
                      <a:pt x="710" y="682"/>
                    </a:lnTo>
                    <a:lnTo>
                      <a:pt x="711" y="684"/>
                    </a:lnTo>
                    <a:lnTo>
                      <a:pt x="713" y="687"/>
                    </a:lnTo>
                    <a:lnTo>
                      <a:pt x="714" y="689"/>
                    </a:lnTo>
                    <a:lnTo>
                      <a:pt x="716" y="691"/>
                    </a:lnTo>
                    <a:lnTo>
                      <a:pt x="717" y="694"/>
                    </a:lnTo>
                    <a:lnTo>
                      <a:pt x="719" y="696"/>
                    </a:lnTo>
                    <a:lnTo>
                      <a:pt x="721" y="698"/>
                    </a:lnTo>
                    <a:lnTo>
                      <a:pt x="722" y="700"/>
                    </a:lnTo>
                    <a:lnTo>
                      <a:pt x="724" y="702"/>
                    </a:lnTo>
                    <a:lnTo>
                      <a:pt x="725" y="704"/>
                    </a:lnTo>
                    <a:lnTo>
                      <a:pt x="727" y="706"/>
                    </a:lnTo>
                    <a:lnTo>
                      <a:pt x="728" y="708"/>
                    </a:lnTo>
                    <a:lnTo>
                      <a:pt x="730" y="710"/>
                    </a:lnTo>
                    <a:lnTo>
                      <a:pt x="732" y="712"/>
                    </a:lnTo>
                    <a:lnTo>
                      <a:pt x="733" y="714"/>
                    </a:lnTo>
                    <a:lnTo>
                      <a:pt x="735" y="716"/>
                    </a:lnTo>
                    <a:lnTo>
                      <a:pt x="736" y="719"/>
                    </a:lnTo>
                    <a:lnTo>
                      <a:pt x="738" y="721"/>
                    </a:lnTo>
                    <a:lnTo>
                      <a:pt x="739" y="722"/>
                    </a:lnTo>
                    <a:lnTo>
                      <a:pt x="741" y="724"/>
                    </a:lnTo>
                    <a:lnTo>
                      <a:pt x="742" y="726"/>
                    </a:lnTo>
                    <a:lnTo>
                      <a:pt x="744" y="728"/>
                    </a:lnTo>
                    <a:lnTo>
                      <a:pt x="745" y="730"/>
                    </a:lnTo>
                    <a:lnTo>
                      <a:pt x="747" y="732"/>
                    </a:lnTo>
                    <a:lnTo>
                      <a:pt x="748" y="733"/>
                    </a:lnTo>
                    <a:lnTo>
                      <a:pt x="750" y="735"/>
                    </a:lnTo>
                    <a:lnTo>
                      <a:pt x="751" y="737"/>
                    </a:lnTo>
                    <a:lnTo>
                      <a:pt x="753" y="738"/>
                    </a:lnTo>
                    <a:lnTo>
                      <a:pt x="755" y="740"/>
                    </a:lnTo>
                    <a:lnTo>
                      <a:pt x="756" y="742"/>
                    </a:lnTo>
                    <a:lnTo>
                      <a:pt x="758" y="743"/>
                    </a:lnTo>
                    <a:lnTo>
                      <a:pt x="759" y="745"/>
                    </a:lnTo>
                    <a:lnTo>
                      <a:pt x="761" y="747"/>
                    </a:lnTo>
                    <a:lnTo>
                      <a:pt x="762" y="748"/>
                    </a:lnTo>
                    <a:lnTo>
                      <a:pt x="764" y="750"/>
                    </a:lnTo>
                    <a:lnTo>
                      <a:pt x="766" y="752"/>
                    </a:lnTo>
                    <a:lnTo>
                      <a:pt x="767" y="753"/>
                    </a:lnTo>
                    <a:lnTo>
                      <a:pt x="769" y="755"/>
                    </a:lnTo>
                    <a:lnTo>
                      <a:pt x="770" y="756"/>
                    </a:lnTo>
                    <a:lnTo>
                      <a:pt x="772" y="758"/>
                    </a:lnTo>
                    <a:lnTo>
                      <a:pt x="773" y="759"/>
                    </a:lnTo>
                    <a:lnTo>
                      <a:pt x="775" y="761"/>
                    </a:lnTo>
                    <a:lnTo>
                      <a:pt x="776" y="762"/>
                    </a:lnTo>
                    <a:lnTo>
                      <a:pt x="778" y="763"/>
                    </a:lnTo>
                    <a:lnTo>
                      <a:pt x="779" y="765"/>
                    </a:lnTo>
                    <a:lnTo>
                      <a:pt x="781" y="766"/>
                    </a:lnTo>
                    <a:lnTo>
                      <a:pt x="782" y="768"/>
                    </a:lnTo>
                    <a:lnTo>
                      <a:pt x="784" y="769"/>
                    </a:lnTo>
                    <a:lnTo>
                      <a:pt x="785" y="770"/>
                    </a:lnTo>
                    <a:lnTo>
                      <a:pt x="787" y="772"/>
                    </a:lnTo>
                    <a:lnTo>
                      <a:pt x="788" y="773"/>
                    </a:lnTo>
                    <a:lnTo>
                      <a:pt x="790" y="774"/>
                    </a:lnTo>
                    <a:lnTo>
                      <a:pt x="792" y="776"/>
                    </a:lnTo>
                    <a:lnTo>
                      <a:pt x="793" y="777"/>
                    </a:lnTo>
                    <a:lnTo>
                      <a:pt x="795" y="778"/>
                    </a:lnTo>
                    <a:lnTo>
                      <a:pt x="796" y="780"/>
                    </a:lnTo>
                    <a:lnTo>
                      <a:pt x="798" y="781"/>
                    </a:lnTo>
                    <a:lnTo>
                      <a:pt x="799" y="782"/>
                    </a:lnTo>
                    <a:lnTo>
                      <a:pt x="801" y="783"/>
                    </a:lnTo>
                    <a:lnTo>
                      <a:pt x="802" y="785"/>
                    </a:lnTo>
                    <a:lnTo>
                      <a:pt x="804" y="786"/>
                    </a:lnTo>
                    <a:lnTo>
                      <a:pt x="805" y="787"/>
                    </a:lnTo>
                    <a:lnTo>
                      <a:pt x="807" y="788"/>
                    </a:lnTo>
                    <a:lnTo>
                      <a:pt x="808" y="789"/>
                    </a:lnTo>
                    <a:lnTo>
                      <a:pt x="810" y="790"/>
                    </a:lnTo>
                    <a:lnTo>
                      <a:pt x="811" y="792"/>
                    </a:lnTo>
                    <a:lnTo>
                      <a:pt x="813" y="793"/>
                    </a:lnTo>
                    <a:lnTo>
                      <a:pt x="815" y="794"/>
                    </a:lnTo>
                    <a:lnTo>
                      <a:pt x="816" y="795"/>
                    </a:lnTo>
                    <a:lnTo>
                      <a:pt x="818" y="796"/>
                    </a:lnTo>
                    <a:lnTo>
                      <a:pt x="819" y="797"/>
                    </a:lnTo>
                    <a:lnTo>
                      <a:pt x="821" y="798"/>
                    </a:lnTo>
                    <a:lnTo>
                      <a:pt x="822" y="799"/>
                    </a:lnTo>
                    <a:lnTo>
                      <a:pt x="824" y="800"/>
                    </a:lnTo>
                    <a:lnTo>
                      <a:pt x="826" y="801"/>
                    </a:lnTo>
                    <a:lnTo>
                      <a:pt x="827" y="802"/>
                    </a:lnTo>
                    <a:lnTo>
                      <a:pt x="829" y="803"/>
                    </a:lnTo>
                    <a:lnTo>
                      <a:pt x="830" y="804"/>
                    </a:lnTo>
                    <a:lnTo>
                      <a:pt x="832" y="805"/>
                    </a:lnTo>
                    <a:lnTo>
                      <a:pt x="833" y="806"/>
                    </a:lnTo>
                    <a:lnTo>
                      <a:pt x="835" y="807"/>
                    </a:lnTo>
                    <a:lnTo>
                      <a:pt x="836" y="808"/>
                    </a:lnTo>
                    <a:lnTo>
                      <a:pt x="838" y="809"/>
                    </a:lnTo>
                    <a:lnTo>
                      <a:pt x="839" y="810"/>
                    </a:lnTo>
                    <a:lnTo>
                      <a:pt x="841" y="811"/>
                    </a:lnTo>
                    <a:lnTo>
                      <a:pt x="842" y="812"/>
                    </a:lnTo>
                    <a:lnTo>
                      <a:pt x="844" y="813"/>
                    </a:lnTo>
                    <a:lnTo>
                      <a:pt x="845" y="814"/>
                    </a:lnTo>
                    <a:lnTo>
                      <a:pt x="847" y="815"/>
                    </a:lnTo>
                    <a:lnTo>
                      <a:pt x="848" y="816"/>
                    </a:lnTo>
                    <a:lnTo>
                      <a:pt x="850" y="816"/>
                    </a:lnTo>
                    <a:lnTo>
                      <a:pt x="852" y="818"/>
                    </a:lnTo>
                    <a:lnTo>
                      <a:pt x="853" y="818"/>
                    </a:lnTo>
                    <a:lnTo>
                      <a:pt x="855" y="819"/>
                    </a:lnTo>
                    <a:lnTo>
                      <a:pt x="856" y="820"/>
                    </a:lnTo>
                    <a:lnTo>
                      <a:pt x="858" y="821"/>
                    </a:lnTo>
                    <a:lnTo>
                      <a:pt x="859" y="822"/>
                    </a:lnTo>
                    <a:lnTo>
                      <a:pt x="861" y="823"/>
                    </a:lnTo>
                    <a:lnTo>
                      <a:pt x="862" y="823"/>
                    </a:lnTo>
                    <a:lnTo>
                      <a:pt x="864" y="824"/>
                    </a:lnTo>
                    <a:lnTo>
                      <a:pt x="865" y="825"/>
                    </a:lnTo>
                    <a:lnTo>
                      <a:pt x="867" y="826"/>
                    </a:lnTo>
                    <a:lnTo>
                      <a:pt x="868" y="827"/>
                    </a:lnTo>
                    <a:lnTo>
                      <a:pt x="870" y="827"/>
                    </a:lnTo>
                    <a:lnTo>
                      <a:pt x="871" y="828"/>
                    </a:lnTo>
                    <a:lnTo>
                      <a:pt x="873" y="829"/>
                    </a:lnTo>
                    <a:lnTo>
                      <a:pt x="875" y="829"/>
                    </a:lnTo>
                    <a:lnTo>
                      <a:pt x="876" y="830"/>
                    </a:lnTo>
                    <a:lnTo>
                      <a:pt x="878" y="831"/>
                    </a:lnTo>
                    <a:lnTo>
                      <a:pt x="879" y="832"/>
                    </a:lnTo>
                    <a:lnTo>
                      <a:pt x="881" y="833"/>
                    </a:lnTo>
                    <a:lnTo>
                      <a:pt x="882" y="834"/>
                    </a:lnTo>
                    <a:lnTo>
                      <a:pt x="884" y="834"/>
                    </a:lnTo>
                    <a:lnTo>
                      <a:pt x="886" y="835"/>
                    </a:lnTo>
                    <a:lnTo>
                      <a:pt x="887" y="836"/>
                    </a:lnTo>
                    <a:lnTo>
                      <a:pt x="889" y="836"/>
                    </a:lnTo>
                    <a:lnTo>
                      <a:pt x="890" y="837"/>
                    </a:lnTo>
                    <a:lnTo>
                      <a:pt x="892" y="838"/>
                    </a:lnTo>
                    <a:lnTo>
                      <a:pt x="893" y="838"/>
                    </a:lnTo>
                    <a:lnTo>
                      <a:pt x="895" y="839"/>
                    </a:lnTo>
                    <a:lnTo>
                      <a:pt x="896" y="840"/>
                    </a:lnTo>
                    <a:lnTo>
                      <a:pt x="898" y="840"/>
                    </a:lnTo>
                    <a:lnTo>
                      <a:pt x="899" y="841"/>
                    </a:lnTo>
                    <a:lnTo>
                      <a:pt x="901" y="842"/>
                    </a:lnTo>
                    <a:lnTo>
                      <a:pt x="902" y="842"/>
                    </a:lnTo>
                    <a:lnTo>
                      <a:pt x="904" y="843"/>
                    </a:lnTo>
                    <a:lnTo>
                      <a:pt x="905" y="843"/>
                    </a:lnTo>
                    <a:lnTo>
                      <a:pt x="907" y="844"/>
                    </a:lnTo>
                    <a:lnTo>
                      <a:pt x="908" y="845"/>
                    </a:lnTo>
                    <a:lnTo>
                      <a:pt x="910" y="845"/>
                    </a:lnTo>
                    <a:lnTo>
                      <a:pt x="912" y="846"/>
                    </a:lnTo>
                    <a:lnTo>
                      <a:pt x="913" y="847"/>
                    </a:lnTo>
                    <a:lnTo>
                      <a:pt x="915" y="847"/>
                    </a:lnTo>
                    <a:lnTo>
                      <a:pt x="916" y="848"/>
                    </a:lnTo>
                    <a:lnTo>
                      <a:pt x="918" y="848"/>
                    </a:lnTo>
                    <a:lnTo>
                      <a:pt x="920" y="849"/>
                    </a:lnTo>
                    <a:lnTo>
                      <a:pt x="921" y="849"/>
                    </a:lnTo>
                    <a:lnTo>
                      <a:pt x="923" y="850"/>
                    </a:lnTo>
                    <a:lnTo>
                      <a:pt x="924" y="851"/>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74" name="Freeform 22"/>
              <p:cNvSpPr>
                <a:spLocks/>
              </p:cNvSpPr>
              <p:nvPr/>
            </p:nvSpPr>
            <p:spPr bwMode="auto">
              <a:xfrm rot="18720959">
                <a:off x="3660" y="3399"/>
                <a:ext cx="243" cy="149"/>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75" name="Rectangle 23"/>
              <p:cNvSpPr>
                <a:spLocks noChangeArrowheads="1"/>
              </p:cNvSpPr>
              <p:nvPr/>
            </p:nvSpPr>
            <p:spPr bwMode="auto">
              <a:xfrm>
                <a:off x="4854" y="3731"/>
                <a:ext cx="518" cy="14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900" smtClean="0">
                    <a:solidFill>
                      <a:srgbClr val="000000"/>
                    </a:solidFill>
                    <a:latin typeface="Arial" charset="0"/>
                  </a:rPr>
                  <a:t>Aerosol (</a:t>
                </a:r>
                <a:r>
                  <a:rPr lang="en-US" sz="900" smtClean="0">
                    <a:solidFill>
                      <a:srgbClr val="000000"/>
                    </a:solidFill>
                    <a:latin typeface="Symbol" pitchFamily="84" charset="2"/>
                  </a:rPr>
                  <a:t>l</a:t>
                </a:r>
                <a:r>
                  <a:rPr lang="en-US" sz="900" baseline="30000" smtClean="0">
                    <a:solidFill>
                      <a:srgbClr val="000000"/>
                    </a:solidFill>
                    <a:latin typeface="Symbol" pitchFamily="84" charset="2"/>
                  </a:rPr>
                  <a:t>-2</a:t>
                </a:r>
                <a:r>
                  <a:rPr lang="en-US" sz="900" smtClean="0">
                    <a:solidFill>
                      <a:srgbClr val="000000"/>
                    </a:solidFill>
                    <a:latin typeface="Arial" charset="0"/>
                  </a:rPr>
                  <a:t>)</a:t>
                </a:r>
              </a:p>
            </p:txBody>
          </p:sp>
          <p:sp>
            <p:nvSpPr>
              <p:cNvPr id="2532376" name="Line 24"/>
              <p:cNvSpPr>
                <a:spLocks noChangeShapeType="1"/>
              </p:cNvSpPr>
              <p:nvPr/>
            </p:nvSpPr>
            <p:spPr bwMode="auto">
              <a:xfrm>
                <a:off x="4784" y="4157"/>
                <a:ext cx="154" cy="0"/>
              </a:xfrm>
              <a:prstGeom prst="line">
                <a:avLst/>
              </a:prstGeom>
              <a:noFill/>
              <a:ln w="12700">
                <a:solidFill>
                  <a:schemeClr val="tx1"/>
                </a:solidFill>
                <a:round/>
                <a:headEnd type="stealth" w="med" len="med"/>
                <a:tailEnd type="stealth" w="med" len="me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77" name="Freeform 25"/>
              <p:cNvSpPr>
                <a:spLocks/>
              </p:cNvSpPr>
              <p:nvPr/>
            </p:nvSpPr>
            <p:spPr bwMode="auto">
              <a:xfrm>
                <a:off x="4478" y="3726"/>
                <a:ext cx="810" cy="403"/>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78" name="Freeform 26"/>
              <p:cNvSpPr>
                <a:spLocks/>
              </p:cNvSpPr>
              <p:nvPr/>
            </p:nvSpPr>
            <p:spPr bwMode="auto">
              <a:xfrm>
                <a:off x="4452" y="3727"/>
                <a:ext cx="809" cy="402"/>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FF000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79" name="Line 27"/>
              <p:cNvSpPr>
                <a:spLocks noChangeShapeType="1"/>
              </p:cNvSpPr>
              <p:nvPr/>
            </p:nvSpPr>
            <p:spPr bwMode="auto">
              <a:xfrm>
                <a:off x="4837" y="3692"/>
                <a:ext cx="0" cy="25"/>
              </a:xfrm>
              <a:prstGeom prst="line">
                <a:avLst/>
              </a:prstGeom>
              <a:noFill/>
              <a:ln w="9525">
                <a:solidFill>
                  <a:schemeClr val="tx1"/>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0" name="Line 28"/>
              <p:cNvSpPr>
                <a:spLocks noChangeShapeType="1"/>
              </p:cNvSpPr>
              <p:nvPr/>
            </p:nvSpPr>
            <p:spPr bwMode="auto">
              <a:xfrm>
                <a:off x="4863" y="3692"/>
                <a:ext cx="0" cy="25"/>
              </a:xfrm>
              <a:prstGeom prst="line">
                <a:avLst/>
              </a:prstGeom>
              <a:noFill/>
              <a:ln w="9525">
                <a:solidFill>
                  <a:schemeClr val="tx1"/>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1" name="Line 29"/>
              <p:cNvSpPr>
                <a:spLocks noChangeShapeType="1"/>
              </p:cNvSpPr>
              <p:nvPr/>
            </p:nvSpPr>
            <p:spPr bwMode="auto">
              <a:xfrm>
                <a:off x="4805" y="3704"/>
                <a:ext cx="31" cy="0"/>
              </a:xfrm>
              <a:prstGeom prst="line">
                <a:avLst/>
              </a:prstGeom>
              <a:noFill/>
              <a:ln w="3175">
                <a:solidFill>
                  <a:schemeClr val="tx1"/>
                </a:solidFill>
                <a:round/>
                <a:headEnd/>
                <a:tailEnd type="triangl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2" name="Line 30"/>
              <p:cNvSpPr>
                <a:spLocks noChangeShapeType="1"/>
              </p:cNvSpPr>
              <p:nvPr/>
            </p:nvSpPr>
            <p:spPr bwMode="auto">
              <a:xfrm flipH="1">
                <a:off x="4864" y="3705"/>
                <a:ext cx="29" cy="0"/>
              </a:xfrm>
              <a:prstGeom prst="line">
                <a:avLst/>
              </a:prstGeom>
              <a:noFill/>
              <a:ln w="3175">
                <a:solidFill>
                  <a:schemeClr val="tx1"/>
                </a:solidFill>
                <a:round/>
                <a:headEnd/>
                <a:tailEnd type="triangl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3" name="Text Box 31"/>
              <p:cNvSpPr txBox="1">
                <a:spLocks noChangeArrowheads="1"/>
              </p:cNvSpPr>
              <p:nvPr/>
            </p:nvSpPr>
            <p:spPr bwMode="auto">
              <a:xfrm>
                <a:off x="4498" y="3624"/>
                <a:ext cx="336" cy="154"/>
              </a:xfrm>
              <a:prstGeom prst="rect">
                <a:avLst/>
              </a:prstGeom>
              <a:noFill/>
              <a:ln w="3175">
                <a:noFill/>
                <a:miter lim="800000"/>
                <a:headEnd/>
                <a:tailEnd/>
              </a:ln>
              <a:effectLst/>
            </p:spPr>
            <p:txBody>
              <a:bodyPr>
                <a:spAutoFit/>
              </a:bodyPr>
              <a:lstStyle/>
              <a:p>
                <a:pPr algn="r" eaLnBrk="0" hangingPunct="0">
                  <a:spcBef>
                    <a:spcPct val="0"/>
                  </a:spcBef>
                  <a:buClrTx/>
                </a:pPr>
                <a:r>
                  <a:rPr lang="en-US" sz="1000" b="1" smtClean="0">
                    <a:solidFill>
                      <a:srgbClr val="000000"/>
                    </a:solidFill>
                    <a:latin typeface="Arial" charset="0"/>
                    <a:sym typeface="Symbol" pitchFamily="84" charset="2"/>
                  </a:rPr>
                  <a:t></a:t>
                </a:r>
                <a:r>
                  <a:rPr lang="en-US" sz="1000" b="1" baseline="-25000" smtClean="0">
                    <a:solidFill>
                      <a:srgbClr val="000000"/>
                    </a:solidFill>
                    <a:latin typeface="Arial" charset="0"/>
                    <a:sym typeface="Symbol" pitchFamily="84" charset="2"/>
                  </a:rPr>
                  <a:t>DOP</a:t>
                </a:r>
                <a:endParaRPr lang="en-US" sz="1000" b="1" baseline="-25000" smtClean="0">
                  <a:solidFill>
                    <a:srgbClr val="000000"/>
                  </a:solidFill>
                  <a:latin typeface="Arial" charset="0"/>
                </a:endParaRPr>
              </a:p>
            </p:txBody>
          </p:sp>
          <p:grpSp>
            <p:nvGrpSpPr>
              <p:cNvPr id="4" name="Group 62"/>
              <p:cNvGrpSpPr>
                <a:grpSpLocks/>
              </p:cNvGrpSpPr>
              <p:nvPr/>
            </p:nvGrpSpPr>
            <p:grpSpPr bwMode="auto">
              <a:xfrm>
                <a:off x="3046" y="2749"/>
                <a:ext cx="2498" cy="1544"/>
                <a:chOff x="3046" y="2749"/>
                <a:chExt cx="2498" cy="1544"/>
              </a:xfrm>
            </p:grpSpPr>
            <p:pic>
              <p:nvPicPr>
                <p:cNvPr id="2532385" name="Picture 33">
                  <a:hlinkClick r:id="rId3" action="ppaction://hlinksldjump"/>
                </p:cNvPr>
                <p:cNvPicPr>
                  <a:picLocks noChangeArrowheads="1"/>
                </p:cNvPicPr>
                <p:nvPr/>
              </p:nvPicPr>
              <p:blipFill>
                <a:blip r:embed="rId4" cstate="print"/>
                <a:srcRect/>
                <a:stretch>
                  <a:fillRect/>
                </a:stretch>
              </p:blipFill>
              <p:spPr bwMode="auto">
                <a:xfrm>
                  <a:off x="3046" y="2840"/>
                  <a:ext cx="2029" cy="1453"/>
                </a:xfrm>
                <a:prstGeom prst="rect">
                  <a:avLst/>
                </a:prstGeom>
                <a:noFill/>
                <a:ln w="9525">
                  <a:noFill/>
                  <a:miter lim="800000"/>
                  <a:headEnd/>
                  <a:tailEnd/>
                </a:ln>
                <a:effectLst/>
              </p:spPr>
            </p:pic>
            <p:sp>
              <p:nvSpPr>
                <p:cNvPr id="2532386" name="Text Box 34"/>
                <p:cNvSpPr txBox="1">
                  <a:spLocks noChangeArrowheads="1"/>
                </p:cNvSpPr>
                <p:nvPr/>
              </p:nvSpPr>
              <p:spPr bwMode="auto">
                <a:xfrm>
                  <a:off x="4538" y="2749"/>
                  <a:ext cx="1006" cy="761"/>
                </a:xfrm>
                <a:prstGeom prst="rect">
                  <a:avLst/>
                </a:prstGeom>
                <a:solidFill>
                  <a:srgbClr val="0066FF"/>
                </a:solidFill>
                <a:ln w="9525">
                  <a:solidFill>
                    <a:srgbClr val="3366FF"/>
                  </a:solidFill>
                  <a:miter lim="800000"/>
                  <a:headEnd/>
                  <a:tailEnd/>
                </a:ln>
                <a:effectLst/>
              </p:spPr>
              <p:txBody>
                <a:bodyPr>
                  <a:spAutoFit/>
                </a:bodyPr>
                <a:lstStyle/>
                <a:p>
                  <a:pPr eaLnBrk="0" hangingPunct="0">
                    <a:lnSpc>
                      <a:spcPct val="80000"/>
                    </a:lnSpc>
                    <a:spcBef>
                      <a:spcPct val="0"/>
                    </a:spcBef>
                    <a:buClrTx/>
                  </a:pPr>
                  <a:r>
                    <a:rPr lang="en-US" sz="1000" b="1" smtClean="0">
                      <a:solidFill>
                        <a:srgbClr val="FFFF00"/>
                      </a:solidFill>
                      <a:latin typeface="Times New Roman" pitchFamily="84" charset="0"/>
                    </a:rPr>
                    <a:t>Dual Doppler Receiver</a:t>
                  </a:r>
                  <a:r>
                    <a:rPr lang="en-US" sz="800" b="1" smtClean="0">
                      <a:solidFill>
                        <a:srgbClr val="FFFF00"/>
                      </a:solidFill>
                      <a:latin typeface="Times New Roman" pitchFamily="84" charset="0"/>
                    </a:rPr>
                    <a:t>:</a:t>
                  </a:r>
                </a:p>
                <a:p>
                  <a:pPr eaLnBrk="0" hangingPunct="0">
                    <a:lnSpc>
                      <a:spcPct val="80000"/>
                    </a:lnSpc>
                    <a:spcBef>
                      <a:spcPct val="0"/>
                    </a:spcBef>
                    <a:buClrTx/>
                  </a:pPr>
                  <a:r>
                    <a:rPr lang="en-US" sz="800" smtClean="0">
                      <a:solidFill>
                        <a:srgbClr val="FFFF00"/>
                      </a:solidFill>
                      <a:latin typeface="Times New Roman" pitchFamily="84" charset="0"/>
                    </a:rPr>
                    <a:t>Coherent &amp; Direct Detection</a:t>
                  </a:r>
                  <a:r>
                    <a:rPr lang="en-US" sz="800" smtClean="0">
                      <a:solidFill>
                        <a:srgbClr val="FFFFFF"/>
                      </a:solidFill>
                      <a:latin typeface="Times New Roman" pitchFamily="84" charset="0"/>
                    </a:rPr>
                    <a:t> </a:t>
                  </a:r>
                </a:p>
                <a:p>
                  <a:pPr eaLnBrk="0" hangingPunct="0">
                    <a:lnSpc>
                      <a:spcPct val="80000"/>
                    </a:lnSpc>
                    <a:spcBef>
                      <a:spcPct val="0"/>
                    </a:spcBef>
                    <a:buClrTx/>
                  </a:pPr>
                  <a:r>
                    <a:rPr lang="en-US" sz="800" smtClean="0">
                      <a:solidFill>
                        <a:srgbClr val="FFFFFF"/>
                      </a:solidFill>
                      <a:latin typeface="Times New Roman" pitchFamily="84" charset="0"/>
                    </a:rPr>
                    <a:t>Science/technology trades</a:t>
                  </a:r>
                </a:p>
                <a:p>
                  <a:pPr algn="l" eaLnBrk="0" hangingPunct="0">
                    <a:lnSpc>
                      <a:spcPct val="80000"/>
                    </a:lnSpc>
                    <a:spcBef>
                      <a:spcPct val="0"/>
                    </a:spcBef>
                    <a:buClrTx/>
                    <a:buFontTx/>
                    <a:buChar char="•"/>
                  </a:pPr>
                  <a:r>
                    <a:rPr lang="en-US" sz="800" b="1" smtClean="0">
                      <a:solidFill>
                        <a:srgbClr val="FFFF00"/>
                      </a:solidFill>
                      <a:latin typeface="Times New Roman" pitchFamily="84" charset="0"/>
                    </a:rPr>
                    <a:t> Coherent ‘heterodyne’</a:t>
                  </a:r>
                  <a:r>
                    <a:rPr lang="en-US" sz="800" smtClean="0">
                      <a:solidFill>
                        <a:srgbClr val="FFFF00"/>
                      </a:solidFill>
                      <a:latin typeface="Times New Roman" pitchFamily="84" charset="0"/>
                    </a:rPr>
                    <a:t> </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SPARCLE-NASA/LaRC)</a:t>
                  </a:r>
                  <a:r>
                    <a:rPr lang="en-US" sz="800" smtClean="0">
                      <a:solidFill>
                        <a:srgbClr val="FFFF00"/>
                      </a:solidFill>
                      <a:latin typeface="Times New Roman" pitchFamily="84" charset="0"/>
                    </a:rPr>
                    <a:t> </a:t>
                  </a:r>
                </a:p>
                <a:p>
                  <a:pPr algn="l" eaLnBrk="0" hangingPunct="0">
                    <a:lnSpc>
                      <a:spcPct val="80000"/>
                    </a:lnSpc>
                    <a:spcBef>
                      <a:spcPct val="0"/>
                    </a:spcBef>
                    <a:buClrTx/>
                    <a:buFontTx/>
                    <a:buChar char="•"/>
                  </a:pPr>
                  <a:r>
                    <a:rPr lang="en-US" sz="800" smtClean="0">
                      <a:solidFill>
                        <a:srgbClr val="FFFF00"/>
                      </a:solidFill>
                      <a:latin typeface="Times New Roman" pitchFamily="84" charset="0"/>
                    </a:rPr>
                    <a:t> </a:t>
                  </a:r>
                  <a:r>
                    <a:rPr lang="en-US" sz="800" b="1" smtClean="0">
                      <a:solidFill>
                        <a:srgbClr val="FFFF00"/>
                      </a:solidFill>
                      <a:latin typeface="Times New Roman" pitchFamily="84" charset="0"/>
                    </a:rPr>
                    <a:t>Direct detection </a:t>
                  </a:r>
                </a:p>
                <a:p>
                  <a:pPr algn="l" eaLnBrk="0" hangingPunct="0">
                    <a:lnSpc>
                      <a:spcPct val="80000"/>
                    </a:lnSpc>
                    <a:spcBef>
                      <a:spcPct val="0"/>
                    </a:spcBef>
                    <a:buClrTx/>
                  </a:pPr>
                  <a:r>
                    <a:rPr lang="en-US" sz="800" b="1" smtClean="0">
                      <a:solidFill>
                        <a:srgbClr val="FFFF00"/>
                      </a:solidFill>
                      <a:latin typeface="Times New Roman" pitchFamily="84" charset="0"/>
                    </a:rPr>
                    <a:t>  “Double Edge”</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Zephyr-NASA/GSFC)</a:t>
                  </a:r>
                </a:p>
                <a:p>
                  <a:pPr algn="l" eaLnBrk="0" hangingPunct="0">
                    <a:lnSpc>
                      <a:spcPct val="80000"/>
                    </a:lnSpc>
                    <a:spcBef>
                      <a:spcPct val="0"/>
                    </a:spcBef>
                    <a:buClrTx/>
                    <a:buFontTx/>
                    <a:buChar char="•"/>
                  </a:pPr>
                  <a:r>
                    <a:rPr lang="en-US" sz="800" smtClean="0">
                      <a:solidFill>
                        <a:srgbClr val="FFFF00"/>
                      </a:solidFill>
                      <a:latin typeface="Times New Roman" pitchFamily="84" charset="0"/>
                    </a:rPr>
                    <a:t> </a:t>
                  </a:r>
                  <a:r>
                    <a:rPr lang="en-US" sz="800" b="1" smtClean="0">
                      <a:solidFill>
                        <a:srgbClr val="FFFF00"/>
                      </a:solidFill>
                      <a:latin typeface="Times New Roman" pitchFamily="84" charset="0"/>
                    </a:rPr>
                    <a:t>Direct detection </a:t>
                  </a:r>
                </a:p>
                <a:p>
                  <a:pPr algn="l" eaLnBrk="0" hangingPunct="0">
                    <a:lnSpc>
                      <a:spcPct val="80000"/>
                    </a:lnSpc>
                    <a:spcBef>
                      <a:spcPct val="0"/>
                    </a:spcBef>
                    <a:buClrTx/>
                  </a:pPr>
                  <a:r>
                    <a:rPr lang="en-US" sz="800" b="1" smtClean="0">
                      <a:solidFill>
                        <a:srgbClr val="FFFF00"/>
                      </a:solidFill>
                      <a:latin typeface="Times New Roman" pitchFamily="84" charset="0"/>
                    </a:rPr>
                    <a:t>  “Fringe Imaging”</a:t>
                  </a:r>
                  <a:r>
                    <a:rPr lang="en-US" sz="800" smtClean="0">
                      <a:solidFill>
                        <a:srgbClr val="FFFF00"/>
                      </a:solidFill>
                      <a:latin typeface="Times New Roman" pitchFamily="84" charset="0"/>
                    </a:rPr>
                    <a:t> </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Michigan Aerospace)</a:t>
                  </a:r>
                </a:p>
              </p:txBody>
            </p:sp>
            <p:sp>
              <p:nvSpPr>
                <p:cNvPr id="2532387" name="Rectangle 35"/>
                <p:cNvSpPr>
                  <a:spLocks noChangeArrowheads="1"/>
                </p:cNvSpPr>
                <p:nvPr/>
              </p:nvSpPr>
              <p:spPr bwMode="auto">
                <a:xfrm>
                  <a:off x="4275" y="3806"/>
                  <a:ext cx="606" cy="14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900" smtClean="0">
                      <a:solidFill>
                        <a:srgbClr val="000000"/>
                      </a:solidFill>
                      <a:latin typeface="Arial" charset="0"/>
                    </a:rPr>
                    <a:t>Molecular (</a:t>
                  </a:r>
                  <a:r>
                    <a:rPr lang="en-US" sz="900" smtClean="0">
                      <a:solidFill>
                        <a:srgbClr val="000000"/>
                      </a:solidFill>
                      <a:latin typeface="Symbol" pitchFamily="84" charset="2"/>
                    </a:rPr>
                    <a:t>l</a:t>
                  </a:r>
                  <a:r>
                    <a:rPr lang="en-US" sz="900" baseline="30000" smtClean="0">
                      <a:solidFill>
                        <a:srgbClr val="000000"/>
                      </a:solidFill>
                      <a:latin typeface="Symbol" pitchFamily="84" charset="2"/>
                    </a:rPr>
                    <a:t>-4</a:t>
                  </a:r>
                  <a:r>
                    <a:rPr lang="en-US" sz="900" smtClean="0">
                      <a:solidFill>
                        <a:srgbClr val="000000"/>
                      </a:solidFill>
                      <a:latin typeface="Arial" charset="0"/>
                    </a:rPr>
                    <a:t>) </a:t>
                  </a:r>
                </a:p>
              </p:txBody>
            </p:sp>
            <p:sp>
              <p:nvSpPr>
                <p:cNvPr id="2532388" name="Rectangle 36"/>
                <p:cNvSpPr>
                  <a:spLocks noChangeArrowheads="1"/>
                </p:cNvSpPr>
                <p:nvPr/>
              </p:nvSpPr>
              <p:spPr bwMode="auto">
                <a:xfrm>
                  <a:off x="4305" y="3532"/>
                  <a:ext cx="1089" cy="714"/>
                </a:xfrm>
                <a:prstGeom prst="rect">
                  <a:avLst/>
                </a:prstGeom>
                <a:noFill/>
                <a:ln w="12700">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9" name="Rectangle 37"/>
                <p:cNvSpPr>
                  <a:spLocks noChangeArrowheads="1"/>
                </p:cNvSpPr>
                <p:nvPr/>
              </p:nvSpPr>
              <p:spPr bwMode="auto">
                <a:xfrm>
                  <a:off x="4417" y="3534"/>
                  <a:ext cx="983" cy="15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1000" smtClean="0">
                      <a:solidFill>
                        <a:srgbClr val="000000"/>
                      </a:solidFill>
                      <a:latin typeface="Arial" charset="0"/>
                    </a:rPr>
                    <a:t>Backscattered Spectrum</a:t>
                  </a:r>
                </a:p>
              </p:txBody>
            </p:sp>
            <p:sp>
              <p:nvSpPr>
                <p:cNvPr id="2532390" name="Rectangle 38"/>
                <p:cNvSpPr>
                  <a:spLocks noChangeArrowheads="1"/>
                </p:cNvSpPr>
                <p:nvPr/>
              </p:nvSpPr>
              <p:spPr bwMode="auto">
                <a:xfrm>
                  <a:off x="4514" y="4130"/>
                  <a:ext cx="713" cy="154"/>
                </a:xfrm>
                <a:prstGeom prst="rect">
                  <a:avLst/>
                </a:prstGeom>
                <a:noFill/>
                <a:ln w="9525">
                  <a:noFill/>
                  <a:miter lim="800000"/>
                  <a:headEnd/>
                  <a:tailEnd/>
                </a:ln>
                <a:effectLst/>
              </p:spPr>
              <p:txBody>
                <a:bodyPr lIns="92075" tIns="46038" rIns="92075" bIns="46038">
                  <a:spAutoFit/>
                </a:bodyPr>
                <a:lstStyle/>
                <a:p>
                  <a:pPr eaLnBrk="0" hangingPunct="0">
                    <a:spcBef>
                      <a:spcPct val="0"/>
                    </a:spcBef>
                    <a:buClrTx/>
                  </a:pPr>
                  <a:r>
                    <a:rPr lang="en-US" sz="1000" smtClean="0">
                      <a:solidFill>
                        <a:srgbClr val="000000"/>
                      </a:solidFill>
                      <a:latin typeface="Arial" charset="0"/>
                    </a:rPr>
                    <a:t>Frequency</a:t>
                  </a:r>
                </a:p>
              </p:txBody>
            </p:sp>
            <p:sp>
              <p:nvSpPr>
                <p:cNvPr id="2532391" name="Rectangle 39"/>
                <p:cNvSpPr>
                  <a:spLocks noChangeArrowheads="1"/>
                </p:cNvSpPr>
                <p:nvPr/>
              </p:nvSpPr>
              <p:spPr bwMode="auto">
                <a:xfrm>
                  <a:off x="3055" y="2782"/>
                  <a:ext cx="1091" cy="216"/>
                </a:xfrm>
                <a:prstGeom prst="rect">
                  <a:avLst/>
                </a:prstGeom>
                <a:solidFill>
                  <a:srgbClr val="0066FF"/>
                </a:solidFill>
                <a:ln w="9525">
                  <a:solidFill>
                    <a:schemeClr val="tx1"/>
                  </a:solidFill>
                  <a:miter lim="800000"/>
                  <a:headEnd/>
                  <a:tailEnd/>
                </a:ln>
                <a:effectLst/>
              </p:spPr>
              <p:txBody>
                <a:bodyPr wrap="none" anchor="ctr"/>
                <a:lstStyle/>
                <a:p>
                  <a:pPr>
                    <a:lnSpc>
                      <a:spcPct val="90000"/>
                    </a:lnSpc>
                    <a:spcBef>
                      <a:spcPct val="0"/>
                    </a:spcBef>
                    <a:buClrTx/>
                  </a:pPr>
                  <a:r>
                    <a:rPr lang="en-US" sz="1000" b="1" smtClean="0">
                      <a:solidFill>
                        <a:srgbClr val="FFFF00"/>
                      </a:solidFill>
                      <a:latin typeface="Times New Roman" pitchFamily="84" charset="0"/>
                    </a:rPr>
                    <a:t>Utilizes Lidar Dual Backscatter</a:t>
                  </a:r>
                </a:p>
                <a:p>
                  <a:pPr>
                    <a:lnSpc>
                      <a:spcPct val="90000"/>
                    </a:lnSpc>
                    <a:spcBef>
                      <a:spcPct val="0"/>
                    </a:spcBef>
                    <a:buClrTx/>
                  </a:pPr>
                  <a:r>
                    <a:rPr lang="en-US" sz="1000" b="1" smtClean="0">
                      <a:solidFill>
                        <a:srgbClr val="FFFF00"/>
                      </a:solidFill>
                      <a:latin typeface="Times New Roman" pitchFamily="84" charset="0"/>
                    </a:rPr>
                    <a:t>From Aerosols &amp; Molecules</a:t>
                  </a:r>
                </a:p>
              </p:txBody>
            </p:sp>
          </p:grpSp>
        </p:grpSp>
      </p:grpSp>
      <p:pic>
        <p:nvPicPr>
          <p:cNvPr id="2532392" name="Picture 40" descr="wv_loop"/>
          <p:cNvPicPr>
            <a:picLocks noChangeAspect="1" noChangeArrowheads="1" noCrop="1"/>
          </p:cNvPicPr>
          <p:nvPr/>
        </p:nvPicPr>
        <p:blipFill>
          <a:blip r:embed="rId5" cstate="print"/>
          <a:srcRect/>
          <a:stretch>
            <a:fillRect/>
          </a:stretch>
        </p:blipFill>
        <p:spPr bwMode="auto">
          <a:xfrm>
            <a:off x="495300" y="4089400"/>
            <a:ext cx="1828800" cy="1504950"/>
          </a:xfrm>
          <a:prstGeom prst="rect">
            <a:avLst/>
          </a:prstGeom>
          <a:noFill/>
        </p:spPr>
      </p:pic>
      <p:pic>
        <p:nvPicPr>
          <p:cNvPr id="2532393" name="Picture 41" descr="wv_loop_with_vectors"/>
          <p:cNvPicPr>
            <a:picLocks noChangeAspect="1" noChangeArrowheads="1" noCrop="1"/>
          </p:cNvPicPr>
          <p:nvPr/>
        </p:nvPicPr>
        <p:blipFill>
          <a:blip r:embed="rId6" cstate="print"/>
          <a:srcRect/>
          <a:stretch>
            <a:fillRect/>
          </a:stretch>
        </p:blipFill>
        <p:spPr bwMode="auto">
          <a:xfrm>
            <a:off x="2451100" y="4089400"/>
            <a:ext cx="1828800" cy="1535113"/>
          </a:xfrm>
          <a:prstGeom prst="rect">
            <a:avLst/>
          </a:prstGeom>
          <a:noFill/>
        </p:spPr>
      </p:pic>
      <p:sp>
        <p:nvSpPr>
          <p:cNvPr id="2532397" name="Rectangle 45"/>
          <p:cNvSpPr>
            <a:spLocks noChangeArrowheads="1"/>
          </p:cNvSpPr>
          <p:nvPr/>
        </p:nvSpPr>
        <p:spPr bwMode="auto">
          <a:xfrm>
            <a:off x="0" y="6578600"/>
            <a:ext cx="4419600" cy="298450"/>
          </a:xfrm>
          <a:prstGeom prst="rect">
            <a:avLst/>
          </a:prstGeom>
          <a:noFill/>
          <a:ln w="9525">
            <a:noFill/>
            <a:miter lim="800000"/>
            <a:headEnd/>
            <a:tailEnd/>
          </a:ln>
          <a:effectLst/>
        </p:spPr>
        <p:txBody>
          <a:bodyPr>
            <a:spAutoFit/>
          </a:bodyPr>
          <a:lstStyle/>
          <a:p>
            <a:pPr>
              <a:lnSpc>
                <a:spcPct val="85000"/>
              </a:lnSpc>
              <a:spcBef>
                <a:spcPct val="0"/>
              </a:spcBef>
              <a:buClrTx/>
            </a:pPr>
            <a:r>
              <a:rPr lang="en-US" sz="800" b="1" smtClean="0">
                <a:solidFill>
                  <a:srgbClr val="FFFFFF"/>
                </a:solidFill>
                <a:latin typeface="Times New Roman" pitchFamily="84" charset="0"/>
              </a:rPr>
              <a:t>Polar Water Vapor Winds Improve Weather Fcx</a:t>
            </a:r>
          </a:p>
          <a:p>
            <a:pPr>
              <a:lnSpc>
                <a:spcPct val="85000"/>
              </a:lnSpc>
              <a:spcBef>
                <a:spcPct val="0"/>
              </a:spcBef>
              <a:buClrTx/>
            </a:pPr>
            <a:r>
              <a:rPr lang="en-US" sz="800" b="1" smtClean="0">
                <a:solidFill>
                  <a:srgbClr val="FFFFFF"/>
                </a:solidFill>
                <a:latin typeface="Times New Roman" pitchFamily="84" charset="0"/>
              </a:rPr>
              <a:t> Courtesy of Dr. W. Paul Menzel – NOAA/NESDIS</a:t>
            </a:r>
          </a:p>
        </p:txBody>
      </p:sp>
      <p:pic>
        <p:nvPicPr>
          <p:cNvPr id="2532398" name="Picture 46" descr="arctic_scores"/>
          <p:cNvPicPr>
            <a:picLocks noChangeAspect="1" noChangeArrowheads="1"/>
          </p:cNvPicPr>
          <p:nvPr/>
        </p:nvPicPr>
        <p:blipFill>
          <a:blip r:embed="rId7" cstate="print"/>
          <a:srcRect/>
          <a:stretch>
            <a:fillRect/>
          </a:stretch>
        </p:blipFill>
        <p:spPr bwMode="auto">
          <a:xfrm>
            <a:off x="457200" y="5638800"/>
            <a:ext cx="3810000" cy="946150"/>
          </a:xfrm>
          <a:prstGeom prst="rect">
            <a:avLst/>
          </a:prstGeom>
          <a:noFill/>
        </p:spPr>
      </p:pic>
      <p:sp>
        <p:nvSpPr>
          <p:cNvPr id="2532368" name="Rectangle 16"/>
          <p:cNvSpPr>
            <a:spLocks noChangeArrowheads="1"/>
          </p:cNvSpPr>
          <p:nvPr/>
        </p:nvSpPr>
        <p:spPr bwMode="auto">
          <a:xfrm>
            <a:off x="152400" y="3886200"/>
            <a:ext cx="10668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WVMV</a:t>
            </a:r>
          </a:p>
        </p:txBody>
      </p:sp>
      <p:pic>
        <p:nvPicPr>
          <p:cNvPr id="2532399" name="Picture 47"/>
          <p:cNvPicPr>
            <a:picLocks noChangeAspect="1" noChangeArrowheads="1"/>
          </p:cNvPicPr>
          <p:nvPr/>
        </p:nvPicPr>
        <p:blipFill>
          <a:blip r:embed="rId8" cstate="print"/>
          <a:srcRect/>
          <a:stretch>
            <a:fillRect/>
          </a:stretch>
        </p:blipFill>
        <p:spPr bwMode="auto">
          <a:xfrm>
            <a:off x="0" y="1447800"/>
            <a:ext cx="3448050" cy="2298700"/>
          </a:xfrm>
          <a:prstGeom prst="rect">
            <a:avLst/>
          </a:prstGeom>
          <a:noFill/>
          <a:ln w="9525">
            <a:noFill/>
            <a:miter lim="800000"/>
            <a:headEnd/>
            <a:tailEnd/>
          </a:ln>
          <a:effectLst/>
        </p:spPr>
      </p:pic>
      <p:sp>
        <p:nvSpPr>
          <p:cNvPr id="2532366" name="Rectangle 14"/>
          <p:cNvSpPr>
            <a:spLocks noChangeArrowheads="1"/>
          </p:cNvSpPr>
          <p:nvPr/>
        </p:nvSpPr>
        <p:spPr bwMode="auto">
          <a:xfrm>
            <a:off x="152400" y="1143000"/>
            <a:ext cx="10668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OVW</a:t>
            </a:r>
          </a:p>
        </p:txBody>
      </p:sp>
      <p:pic>
        <p:nvPicPr>
          <p:cNvPr id="2532400" name="Picture 48"/>
          <p:cNvPicPr>
            <a:picLocks noChangeAspect="1" noChangeArrowheads="1"/>
          </p:cNvPicPr>
          <p:nvPr/>
        </p:nvPicPr>
        <p:blipFill>
          <a:blip r:embed="rId9" cstate="print"/>
          <a:srcRect/>
          <a:stretch>
            <a:fillRect/>
          </a:stretch>
        </p:blipFill>
        <p:spPr bwMode="auto">
          <a:xfrm>
            <a:off x="3200400" y="1498600"/>
            <a:ext cx="1223963" cy="1371600"/>
          </a:xfrm>
          <a:prstGeom prst="rect">
            <a:avLst/>
          </a:prstGeom>
          <a:noFill/>
          <a:ln w="9525">
            <a:noFill/>
            <a:miter lim="800000"/>
            <a:headEnd/>
            <a:tailEnd/>
          </a:ln>
          <a:effectLst/>
        </p:spPr>
      </p:pic>
      <p:sp>
        <p:nvSpPr>
          <p:cNvPr id="2532401" name="Rectangle 49"/>
          <p:cNvSpPr>
            <a:spLocks noRot="1" noChangeArrowheads="1"/>
          </p:cNvSpPr>
          <p:nvPr/>
        </p:nvSpPr>
        <p:spPr bwMode="auto">
          <a:xfrm>
            <a:off x="2997200" y="1282700"/>
            <a:ext cx="1676400" cy="563563"/>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600" b="1" smtClean="0">
                <a:solidFill>
                  <a:srgbClr val="FFFFFF"/>
                </a:solidFill>
                <a:latin typeface="Times New Roman" pitchFamily="84" charset="0"/>
              </a:rPr>
              <a:t>QuickSCAT</a:t>
            </a:r>
            <a:br>
              <a:rPr lang="en-US" sz="1600" b="1" smtClean="0">
                <a:solidFill>
                  <a:srgbClr val="FFFFFF"/>
                </a:solidFill>
                <a:latin typeface="Times New Roman" pitchFamily="84" charset="0"/>
              </a:rPr>
            </a:br>
            <a:r>
              <a:rPr lang="en-US" sz="1600" b="1" smtClean="0">
                <a:solidFill>
                  <a:srgbClr val="FFFFFF"/>
                </a:solidFill>
                <a:latin typeface="Times New Roman" pitchFamily="84" charset="0"/>
              </a:rPr>
              <a:t>SeaWinds</a:t>
            </a:r>
          </a:p>
        </p:txBody>
      </p:sp>
      <p:pic>
        <p:nvPicPr>
          <p:cNvPr id="2532402" name="Picture 50"/>
          <p:cNvPicPr>
            <a:picLocks noChangeAspect="1" noChangeArrowheads="1"/>
          </p:cNvPicPr>
          <p:nvPr/>
        </p:nvPicPr>
        <p:blipFill>
          <a:blip r:embed="rId10" cstate="print"/>
          <a:srcRect/>
          <a:stretch>
            <a:fillRect/>
          </a:stretch>
        </p:blipFill>
        <p:spPr bwMode="auto">
          <a:xfrm>
            <a:off x="4800600" y="1600200"/>
            <a:ext cx="2066925" cy="2032000"/>
          </a:xfrm>
          <a:prstGeom prst="rect">
            <a:avLst/>
          </a:prstGeom>
          <a:noFill/>
        </p:spPr>
      </p:pic>
      <p:pic>
        <p:nvPicPr>
          <p:cNvPr id="2532403" name="Picture 51"/>
          <p:cNvPicPr>
            <a:picLocks noChangeAspect="1" noChangeArrowheads="1"/>
          </p:cNvPicPr>
          <p:nvPr/>
        </p:nvPicPr>
        <p:blipFill>
          <a:blip r:embed="rId11" cstate="print"/>
          <a:srcRect/>
          <a:stretch>
            <a:fillRect/>
          </a:stretch>
        </p:blipFill>
        <p:spPr bwMode="auto">
          <a:xfrm>
            <a:off x="7010400" y="1600200"/>
            <a:ext cx="2044700" cy="2044700"/>
          </a:xfrm>
          <a:prstGeom prst="rect">
            <a:avLst/>
          </a:prstGeom>
          <a:noFill/>
        </p:spPr>
      </p:pic>
      <p:sp>
        <p:nvSpPr>
          <p:cNvPr id="2532407" name="Rectangle 55"/>
          <p:cNvSpPr>
            <a:spLocks noRot="1" noChangeArrowheads="1"/>
          </p:cNvSpPr>
          <p:nvPr/>
        </p:nvSpPr>
        <p:spPr bwMode="auto">
          <a:xfrm>
            <a:off x="5943600" y="990600"/>
            <a:ext cx="2971800" cy="563563"/>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600" b="1" smtClean="0">
                <a:solidFill>
                  <a:srgbClr val="FFFFFF"/>
                </a:solidFill>
                <a:latin typeface="Times New Roman" pitchFamily="84" charset="0"/>
              </a:rPr>
              <a:t>Successive GOES Cloud Images</a:t>
            </a:r>
            <a:br>
              <a:rPr lang="en-US" sz="1600" b="1" smtClean="0">
                <a:solidFill>
                  <a:srgbClr val="FFFFFF"/>
                </a:solidFill>
                <a:latin typeface="Times New Roman" pitchFamily="84" charset="0"/>
              </a:rPr>
            </a:br>
            <a:r>
              <a:rPr lang="en-US" sz="1600" b="1" smtClean="0">
                <a:solidFill>
                  <a:srgbClr val="FFFFFF"/>
                </a:solidFill>
                <a:latin typeface="Times New Roman" pitchFamily="84" charset="0"/>
              </a:rPr>
              <a:t>Cross-Correlation Method</a:t>
            </a:r>
          </a:p>
        </p:txBody>
      </p:sp>
      <p:pic>
        <p:nvPicPr>
          <p:cNvPr id="2532408" name="Picture 56"/>
          <p:cNvPicPr>
            <a:picLocks noChangeAspect="1" noChangeArrowheads="1"/>
          </p:cNvPicPr>
          <p:nvPr/>
        </p:nvPicPr>
        <p:blipFill>
          <a:blip r:embed="rId12" cstate="print"/>
          <a:srcRect/>
          <a:stretch>
            <a:fillRect/>
          </a:stretch>
        </p:blipFill>
        <p:spPr bwMode="auto">
          <a:xfrm>
            <a:off x="6172200" y="1600200"/>
            <a:ext cx="1371600" cy="1028700"/>
          </a:xfrm>
          <a:prstGeom prst="rect">
            <a:avLst/>
          </a:prstGeom>
          <a:noFill/>
          <a:ln w="9525">
            <a:noFill/>
            <a:miter lim="800000"/>
            <a:headEnd/>
            <a:tailEnd/>
          </a:ln>
          <a:effectLst/>
        </p:spPr>
      </p:pic>
      <p:pic>
        <p:nvPicPr>
          <p:cNvPr id="2532409" name="irmovie.mpg">
            <a:hlinkClick r:id="" action="ppaction://media"/>
          </p:cNvPr>
          <p:cNvPicPr/>
          <p:nvPr>
            <p:ph idx="1"/>
            <a:videoFile r:link="rId1"/>
          </p:nvPr>
        </p:nvPicPr>
        <p:blipFill>
          <a:blip r:embed="rId13" cstate="print"/>
          <a:srcRect/>
          <a:stretch>
            <a:fillRect/>
          </a:stretch>
        </p:blipFill>
        <p:spPr>
          <a:xfrm>
            <a:off x="139700" y="4343400"/>
            <a:ext cx="838200" cy="628650"/>
          </a:xfrm>
          <a:noFill/>
          <a:ln/>
        </p:spPr>
      </p:pic>
      <p:sp>
        <p:nvSpPr>
          <p:cNvPr id="2532411" name="Rectangle 59"/>
          <p:cNvSpPr>
            <a:spLocks noRot="1" noChangeArrowheads="1"/>
          </p:cNvSpPr>
          <p:nvPr/>
        </p:nvSpPr>
        <p:spPr bwMode="auto">
          <a:xfrm>
            <a:off x="838200" y="6172200"/>
            <a:ext cx="990600" cy="228600"/>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000" b="1" smtClean="0">
                <a:solidFill>
                  <a:srgbClr val="000000"/>
                </a:solidFill>
                <a:latin typeface="Times New Roman" pitchFamily="84" charset="0"/>
              </a:rPr>
              <a:t>Surface</a:t>
            </a:r>
            <a:br>
              <a:rPr lang="en-US" sz="1000" b="1" smtClean="0">
                <a:solidFill>
                  <a:srgbClr val="000000"/>
                </a:solidFill>
                <a:latin typeface="Times New Roman" pitchFamily="84" charset="0"/>
              </a:rPr>
            </a:br>
            <a:r>
              <a:rPr lang="en-US" sz="1000" b="1" smtClean="0">
                <a:solidFill>
                  <a:srgbClr val="000000"/>
                </a:solidFill>
                <a:latin typeface="Times New Roman" pitchFamily="84" charset="0"/>
              </a:rPr>
              <a:t>(1000 hPa)</a:t>
            </a:r>
          </a:p>
        </p:txBody>
      </p:sp>
      <p:sp>
        <p:nvSpPr>
          <p:cNvPr id="2532412" name="Rectangle 60"/>
          <p:cNvSpPr>
            <a:spLocks noRot="1" noChangeArrowheads="1"/>
          </p:cNvSpPr>
          <p:nvPr/>
        </p:nvSpPr>
        <p:spPr bwMode="auto">
          <a:xfrm>
            <a:off x="2743200" y="6248400"/>
            <a:ext cx="762000" cy="152400"/>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000" b="1" smtClean="0">
                <a:solidFill>
                  <a:srgbClr val="000000"/>
                </a:solidFill>
                <a:latin typeface="Times New Roman" pitchFamily="84" charset="0"/>
              </a:rPr>
              <a:t>Mid-trop (800 hPa)</a:t>
            </a:r>
          </a:p>
        </p:txBody>
      </p:sp>
      <p:sp>
        <p:nvSpPr>
          <p:cNvPr id="2532413" name="Rectangle 61"/>
          <p:cNvSpPr>
            <a:spLocks noRot="1" noChangeArrowheads="1"/>
          </p:cNvSpPr>
          <p:nvPr/>
        </p:nvSpPr>
        <p:spPr bwMode="auto">
          <a:xfrm>
            <a:off x="1371600" y="3810000"/>
            <a:ext cx="2971800" cy="228600"/>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200" b="1" smtClean="0">
                <a:solidFill>
                  <a:srgbClr val="FFFFFF"/>
                </a:solidFill>
                <a:latin typeface="Times New Roman" pitchFamily="84" charset="0"/>
              </a:rPr>
              <a:t>MODIS Polar H</a:t>
            </a:r>
            <a:r>
              <a:rPr lang="en-US" sz="1200" b="1" baseline="-25000" smtClean="0">
                <a:solidFill>
                  <a:srgbClr val="FFFFFF"/>
                </a:solidFill>
                <a:latin typeface="Times New Roman" pitchFamily="84" charset="0"/>
              </a:rPr>
              <a:t>2</a:t>
            </a:r>
            <a:r>
              <a:rPr lang="en-US" sz="1200" b="1" smtClean="0">
                <a:solidFill>
                  <a:srgbClr val="FFFFFF"/>
                </a:solidFill>
                <a:latin typeface="Times New Roman" pitchFamily="84" charset="0"/>
              </a:rPr>
              <a:t>O Vapor Winds</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53240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532409"/>
                                        </p:tgtEl>
                                      </p:cBhvr>
                                    </p:cmd>
                                  </p:childTnLst>
                                </p:cTn>
                              </p:par>
                            </p:childTnLst>
                          </p:cTn>
                        </p:par>
                      </p:childTnLst>
                    </p:cTn>
                  </p:par>
                </p:childTnLst>
              </p:cTn>
              <p:nextCondLst>
                <p:cond evt="onClick" delay="0">
                  <p:tgtEl>
                    <p:spTgt spid="2532409"/>
                  </p:tgtEl>
                </p:cond>
              </p:nextCondLst>
            </p:seq>
            <p:video>
              <p:cMediaNode>
                <p:cTn id="7" fill="hold" display="0">
                  <p:stCondLst>
                    <p:cond delay="indefinite"/>
                  </p:stCondLst>
                  <p:endCondLst>
                    <p:cond evt="onNext" delay="0">
                      <p:tgtEl>
                        <p:sldTgt/>
                      </p:tgtEl>
                    </p:cond>
                    <p:cond evt="onPrev" delay="0">
                      <p:tgtEl>
                        <p:sldTgt/>
                      </p:tgtEl>
                    </p:cond>
                  </p:endCondLst>
                </p:cTn>
                <p:tgtEl>
                  <p:spTgt spid="2532409"/>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5122" name="Rectangle 2"/>
          <p:cNvSpPr>
            <a:spLocks noGrp="1" noChangeArrowheads="1"/>
          </p:cNvSpPr>
          <p:nvPr>
            <p:ph type="title"/>
          </p:nvPr>
        </p:nvSpPr>
        <p:spPr>
          <a:xfrm>
            <a:off x="685800" y="241300"/>
            <a:ext cx="7696200" cy="762000"/>
          </a:xfrm>
          <a:solidFill>
            <a:srgbClr val="0000FF"/>
          </a:solidFill>
          <a:ln/>
        </p:spPr>
        <p:txBody>
          <a:bodyPr/>
          <a:lstStyle/>
          <a:p>
            <a:pPr>
              <a:lnSpc>
                <a:spcPct val="85000"/>
              </a:lnSpc>
            </a:pPr>
            <a:r>
              <a:rPr lang="en-US" sz="2800" b="1" dirty="0">
                <a:solidFill>
                  <a:srgbClr val="FFFF00"/>
                </a:solidFill>
              </a:rPr>
              <a:t>Conventional </a:t>
            </a:r>
            <a:r>
              <a:rPr lang="en-US" sz="2800" b="1" dirty="0" smtClean="0">
                <a:solidFill>
                  <a:srgbClr val="FFFF00"/>
                </a:solidFill>
              </a:rPr>
              <a:t>&amp; HDWL Methods </a:t>
            </a:r>
            <a:r>
              <a:rPr lang="en-US" sz="2800" b="1" dirty="0">
                <a:solidFill>
                  <a:srgbClr val="FFFF00"/>
                </a:solidFill>
              </a:rPr>
              <a:t>of </a:t>
            </a:r>
            <a:r>
              <a:rPr lang="en-US" sz="2800" b="1" dirty="0" err="1">
                <a:solidFill>
                  <a:srgbClr val="FFFF00"/>
                </a:solidFill>
              </a:rPr>
              <a:t>Spaceborne</a:t>
            </a:r>
            <a:r>
              <a:rPr lang="en-US" sz="2800" b="1" dirty="0">
                <a:solidFill>
                  <a:srgbClr val="FFFF00"/>
                </a:solidFill>
              </a:rPr>
              <a:t> Measurements of Atmospheric Winds</a:t>
            </a:r>
          </a:p>
        </p:txBody>
      </p:sp>
      <p:sp>
        <p:nvSpPr>
          <p:cNvPr id="2565123" name="Line 3"/>
          <p:cNvSpPr>
            <a:spLocks noChangeShapeType="1"/>
          </p:cNvSpPr>
          <p:nvPr/>
        </p:nvSpPr>
        <p:spPr bwMode="auto">
          <a:xfrm>
            <a:off x="76200" y="3810000"/>
            <a:ext cx="8915400" cy="0"/>
          </a:xfrm>
          <a:prstGeom prst="line">
            <a:avLst/>
          </a:prstGeom>
          <a:noFill/>
          <a:ln w="38100">
            <a:solidFill>
              <a:schemeClr val="bg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65124" name="Line 4"/>
          <p:cNvSpPr>
            <a:spLocks noChangeShapeType="1"/>
          </p:cNvSpPr>
          <p:nvPr/>
        </p:nvSpPr>
        <p:spPr bwMode="auto">
          <a:xfrm>
            <a:off x="4495800" y="1219200"/>
            <a:ext cx="0" cy="5638800"/>
          </a:xfrm>
          <a:prstGeom prst="line">
            <a:avLst/>
          </a:prstGeom>
          <a:noFill/>
          <a:ln w="38100">
            <a:solidFill>
              <a:schemeClr val="bg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65125" name="Rectangle 5"/>
          <p:cNvSpPr>
            <a:spLocks noChangeArrowheads="1"/>
          </p:cNvSpPr>
          <p:nvPr/>
        </p:nvSpPr>
        <p:spPr bwMode="auto">
          <a:xfrm>
            <a:off x="152400" y="1143000"/>
            <a:ext cx="41148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OVW – Ocean Vector Winds</a:t>
            </a:r>
          </a:p>
        </p:txBody>
      </p:sp>
      <p:sp>
        <p:nvSpPr>
          <p:cNvPr id="2565126" name="Rectangle 6"/>
          <p:cNvSpPr>
            <a:spLocks noChangeArrowheads="1"/>
          </p:cNvSpPr>
          <p:nvPr/>
        </p:nvSpPr>
        <p:spPr bwMode="auto">
          <a:xfrm>
            <a:off x="4610100" y="3886200"/>
            <a:ext cx="44958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HDWL 3D–Hybrid Doppler Wind Lidar </a:t>
            </a:r>
          </a:p>
        </p:txBody>
      </p:sp>
      <p:sp>
        <p:nvSpPr>
          <p:cNvPr id="2565127" name="Rectangle 7"/>
          <p:cNvSpPr>
            <a:spLocks noChangeArrowheads="1"/>
          </p:cNvSpPr>
          <p:nvPr/>
        </p:nvSpPr>
        <p:spPr bwMode="auto">
          <a:xfrm>
            <a:off x="4648200" y="1143000"/>
            <a:ext cx="35814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CMV – Cloud Motion Vectors</a:t>
            </a:r>
          </a:p>
        </p:txBody>
      </p:sp>
      <p:sp>
        <p:nvSpPr>
          <p:cNvPr id="2565154" name="Rectangle 34"/>
          <p:cNvSpPr>
            <a:spLocks noChangeArrowheads="1"/>
          </p:cNvSpPr>
          <p:nvPr/>
        </p:nvSpPr>
        <p:spPr bwMode="auto">
          <a:xfrm>
            <a:off x="25400" y="3886200"/>
            <a:ext cx="44196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WVMV – Water Vapor Motion Vectors</a:t>
            </a:r>
          </a:p>
        </p:txBody>
      </p:sp>
      <p:sp>
        <p:nvSpPr>
          <p:cNvPr id="2565155" name="Rectangle 35"/>
          <p:cNvSpPr>
            <a:spLocks noGrp="1" noChangeArrowheads="1"/>
          </p:cNvSpPr>
          <p:nvPr>
            <p:ph type="body" sz="half" idx="1"/>
          </p:nvPr>
        </p:nvSpPr>
        <p:spPr>
          <a:xfrm>
            <a:off x="152400" y="1536700"/>
            <a:ext cx="4114800" cy="2133600"/>
          </a:xfrm>
          <a:noFill/>
          <a:ln/>
        </p:spPr>
        <p:txBody>
          <a:bodyPr/>
          <a:lstStyle/>
          <a:p>
            <a:pPr>
              <a:lnSpc>
                <a:spcPct val="90000"/>
              </a:lnSpc>
            </a:pPr>
            <a:r>
              <a:rPr lang="en-US" sz="1200" b="1" dirty="0">
                <a:solidFill>
                  <a:srgbClr val="FFFF00"/>
                </a:solidFill>
              </a:rPr>
              <a:t>Utilizes</a:t>
            </a:r>
          </a:p>
          <a:p>
            <a:pPr>
              <a:lnSpc>
                <a:spcPct val="90000"/>
              </a:lnSpc>
              <a:buFontTx/>
              <a:buNone/>
            </a:pPr>
            <a:r>
              <a:rPr lang="en-US" sz="1200" b="1" dirty="0">
                <a:solidFill>
                  <a:srgbClr val="FFFF00"/>
                </a:solidFill>
              </a:rPr>
              <a:t>	  Active</a:t>
            </a:r>
            <a:r>
              <a:rPr lang="en-US" sz="1200" b="1" dirty="0">
                <a:solidFill>
                  <a:schemeClr val="bg1"/>
                </a:solidFill>
              </a:rPr>
              <a:t> – Radar </a:t>
            </a:r>
            <a:r>
              <a:rPr lang="en-US" sz="1200" b="1" dirty="0" err="1" smtClean="0">
                <a:solidFill>
                  <a:schemeClr val="bg1"/>
                </a:solidFill>
              </a:rPr>
              <a:t>Scatterometer</a:t>
            </a:r>
            <a:endParaRPr lang="en-US" sz="1200" b="1" dirty="0">
              <a:solidFill>
                <a:schemeClr val="bg1"/>
              </a:solidFill>
            </a:endParaRPr>
          </a:p>
          <a:p>
            <a:pPr>
              <a:lnSpc>
                <a:spcPct val="90000"/>
              </a:lnSpc>
              <a:buFontTx/>
              <a:buNone/>
            </a:pPr>
            <a:r>
              <a:rPr lang="en-US" sz="1200" b="1" dirty="0">
                <a:solidFill>
                  <a:schemeClr val="bg1"/>
                </a:solidFill>
              </a:rPr>
              <a:t>	  Microwave </a:t>
            </a:r>
            <a:r>
              <a:rPr lang="en-US" sz="1200" b="1" dirty="0" smtClean="0">
                <a:solidFill>
                  <a:schemeClr val="bg1"/>
                </a:solidFill>
              </a:rPr>
              <a:t>backscatter </a:t>
            </a:r>
            <a:r>
              <a:rPr lang="en-US" sz="1200" b="1" dirty="0">
                <a:solidFill>
                  <a:schemeClr val="bg1"/>
                </a:solidFill>
              </a:rPr>
              <a:t>from ocean surface </a:t>
            </a:r>
          </a:p>
          <a:p>
            <a:pPr>
              <a:lnSpc>
                <a:spcPct val="90000"/>
              </a:lnSpc>
              <a:buFontTx/>
              <a:buNone/>
            </a:pPr>
            <a:r>
              <a:rPr lang="en-US" sz="1200" b="1" dirty="0">
                <a:solidFill>
                  <a:schemeClr val="bg1"/>
                </a:solidFill>
              </a:rPr>
              <a:t>	  (wind   driven surface capillary waves)</a:t>
            </a:r>
          </a:p>
          <a:p>
            <a:pPr>
              <a:lnSpc>
                <a:spcPct val="90000"/>
              </a:lnSpc>
              <a:buFontTx/>
              <a:buNone/>
            </a:pPr>
            <a:r>
              <a:rPr lang="en-US" sz="1200" b="1" dirty="0">
                <a:solidFill>
                  <a:srgbClr val="FFFF00"/>
                </a:solidFill>
              </a:rPr>
              <a:t>	  Passive</a:t>
            </a:r>
            <a:r>
              <a:rPr lang="en-US" sz="1200" b="1" dirty="0">
                <a:solidFill>
                  <a:schemeClr val="bg1"/>
                </a:solidFill>
              </a:rPr>
              <a:t> – </a:t>
            </a:r>
            <a:r>
              <a:rPr lang="en-US" sz="1200" b="1" dirty="0" err="1">
                <a:solidFill>
                  <a:schemeClr val="bg1"/>
                </a:solidFill>
              </a:rPr>
              <a:t>Polarimetric</a:t>
            </a:r>
            <a:r>
              <a:rPr lang="en-US" sz="1200" b="1" dirty="0">
                <a:solidFill>
                  <a:schemeClr val="bg1"/>
                </a:solidFill>
              </a:rPr>
              <a:t> Microwave Radiometer</a:t>
            </a:r>
          </a:p>
          <a:p>
            <a:pPr>
              <a:lnSpc>
                <a:spcPct val="90000"/>
              </a:lnSpc>
              <a:buFontTx/>
              <a:buNone/>
            </a:pPr>
            <a:r>
              <a:rPr lang="en-US" sz="1200" b="1" dirty="0">
                <a:solidFill>
                  <a:schemeClr val="bg1"/>
                </a:solidFill>
              </a:rPr>
              <a:t>	  Microwave emission </a:t>
            </a:r>
            <a:r>
              <a:rPr lang="en-US" sz="1200" b="1" dirty="0" err="1">
                <a:solidFill>
                  <a:schemeClr val="bg1"/>
                </a:solidFill>
              </a:rPr>
              <a:t>ffrom</a:t>
            </a:r>
            <a:r>
              <a:rPr lang="en-US" sz="1200" b="1" dirty="0">
                <a:solidFill>
                  <a:schemeClr val="bg1"/>
                </a:solidFill>
              </a:rPr>
              <a:t> ocean surface roughness </a:t>
            </a:r>
          </a:p>
          <a:p>
            <a:pPr>
              <a:lnSpc>
                <a:spcPct val="90000"/>
              </a:lnSpc>
              <a:buFontTx/>
              <a:buNone/>
            </a:pPr>
            <a:r>
              <a:rPr lang="en-US" sz="1200" b="1" dirty="0">
                <a:solidFill>
                  <a:schemeClr val="bg1"/>
                </a:solidFill>
              </a:rPr>
              <a:t>	  (wind driven surface capillary waves)</a:t>
            </a:r>
          </a:p>
          <a:p>
            <a:pPr>
              <a:lnSpc>
                <a:spcPct val="90000"/>
              </a:lnSpc>
            </a:pPr>
            <a:r>
              <a:rPr lang="en-US" sz="1200" b="1" dirty="0">
                <a:solidFill>
                  <a:schemeClr val="bg1"/>
                </a:solidFill>
              </a:rPr>
              <a:t>Clear, cloudy, light precipitation (not heavy </a:t>
            </a:r>
            <a:r>
              <a:rPr lang="en-US" sz="1200" b="1" dirty="0" err="1">
                <a:solidFill>
                  <a:schemeClr val="bg1"/>
                </a:solidFill>
              </a:rPr>
              <a:t>precip</a:t>
            </a:r>
            <a:r>
              <a:rPr lang="en-US" sz="1200" b="1" dirty="0">
                <a:solidFill>
                  <a:schemeClr val="bg1"/>
                </a:solidFill>
              </a:rPr>
              <a:t>)</a:t>
            </a:r>
          </a:p>
          <a:p>
            <a:pPr>
              <a:lnSpc>
                <a:spcPct val="90000"/>
              </a:lnSpc>
            </a:pPr>
            <a:r>
              <a:rPr lang="en-US" sz="1200" b="1" dirty="0">
                <a:solidFill>
                  <a:schemeClr val="bg1"/>
                </a:solidFill>
              </a:rPr>
              <a:t>Surface only (&lt; MBL); 2D [Two Dimensional]</a:t>
            </a:r>
          </a:p>
          <a:p>
            <a:pPr>
              <a:lnSpc>
                <a:spcPct val="90000"/>
              </a:lnSpc>
            </a:pPr>
            <a:r>
              <a:rPr lang="en-US" sz="1200" b="1" dirty="0">
                <a:solidFill>
                  <a:schemeClr val="bg1"/>
                </a:solidFill>
              </a:rPr>
              <a:t>Sampling – high density and ~ uniform</a:t>
            </a:r>
          </a:p>
          <a:p>
            <a:pPr>
              <a:lnSpc>
                <a:spcPct val="90000"/>
              </a:lnSpc>
            </a:pPr>
            <a:r>
              <a:rPr lang="en-US" sz="1200" b="1" dirty="0">
                <a:solidFill>
                  <a:schemeClr val="bg1"/>
                </a:solidFill>
              </a:rPr>
              <a:t>Wide Swath</a:t>
            </a:r>
          </a:p>
        </p:txBody>
      </p:sp>
      <p:sp>
        <p:nvSpPr>
          <p:cNvPr id="2565156" name="Rectangle 36"/>
          <p:cNvSpPr>
            <a:spLocks noChangeArrowheads="1"/>
          </p:cNvSpPr>
          <p:nvPr/>
        </p:nvSpPr>
        <p:spPr bwMode="auto">
          <a:xfrm>
            <a:off x="4648200" y="1536700"/>
            <a:ext cx="4495800" cy="2133600"/>
          </a:xfrm>
          <a:prstGeom prst="rect">
            <a:avLst/>
          </a:prstGeom>
          <a:noFill/>
          <a:ln w="9525">
            <a:noFill/>
            <a:miter lim="800000"/>
            <a:headEnd/>
            <a:tailEnd/>
          </a:ln>
          <a:effectLst/>
        </p:spPr>
        <p:txBody>
          <a:bodyPr/>
          <a:lstStyle/>
          <a:p>
            <a:pPr marL="342900" indent="-342900" algn="l" eaLnBrk="0" hangingPunct="0">
              <a:lnSpc>
                <a:spcPct val="85000"/>
              </a:lnSpc>
              <a:buClrTx/>
              <a:buFontTx/>
              <a:buChar char="•"/>
            </a:pPr>
            <a:r>
              <a:rPr lang="en-US" sz="1200" b="1" smtClean="0">
                <a:solidFill>
                  <a:srgbClr val="FFFF00"/>
                </a:solidFill>
                <a:latin typeface="Times New Roman" pitchFamily="84" charset="0"/>
              </a:rPr>
              <a:t>Utilizes</a:t>
            </a:r>
          </a:p>
          <a:p>
            <a:pPr marL="342900" indent="-342900" algn="l" eaLnBrk="0" hangingPunct="0">
              <a:lnSpc>
                <a:spcPct val="85000"/>
              </a:lnSpc>
              <a:buClrTx/>
            </a:pPr>
            <a:r>
              <a:rPr lang="en-US" sz="1200" b="1" smtClean="0">
                <a:solidFill>
                  <a:srgbClr val="FFFF00"/>
                </a:solidFill>
                <a:latin typeface="Times New Roman" pitchFamily="84" charset="0"/>
              </a:rPr>
              <a:t>	</a:t>
            </a:r>
            <a:r>
              <a:rPr lang="en-US" sz="1200" b="1" smtClean="0">
                <a:solidFill>
                  <a:srgbClr val="FFFFFF"/>
                </a:solidFill>
                <a:latin typeface="Times New Roman" pitchFamily="84" charset="0"/>
              </a:rPr>
              <a:t>Several IR imaging channels in and near the </a:t>
            </a:r>
          </a:p>
          <a:p>
            <a:pPr marL="342900" indent="-342900" algn="l" eaLnBrk="0" hangingPunct="0">
              <a:lnSpc>
                <a:spcPct val="85000"/>
              </a:lnSpc>
              <a:buClrTx/>
            </a:pPr>
            <a:r>
              <a:rPr lang="en-US" sz="1200" b="1" smtClean="0">
                <a:solidFill>
                  <a:srgbClr val="FFFFFF"/>
                </a:solidFill>
                <a:latin typeface="Times New Roman" pitchFamily="84" charset="0"/>
              </a:rPr>
              <a:t>	15 micron wavelength CO</a:t>
            </a:r>
            <a:r>
              <a:rPr lang="en-US" sz="1200" b="1" baseline="-25000" smtClean="0">
                <a:solidFill>
                  <a:srgbClr val="FFFFFF"/>
                </a:solidFill>
                <a:latin typeface="Times New Roman" pitchFamily="84" charset="0"/>
              </a:rPr>
              <a:t>2</a:t>
            </a:r>
            <a:r>
              <a:rPr lang="en-US" sz="1200" b="1" smtClean="0">
                <a:solidFill>
                  <a:srgbClr val="FFFFFF"/>
                </a:solidFill>
                <a:latin typeface="Times New Roman" pitchFamily="84" charset="0"/>
              </a:rPr>
              <a:t> absorption bands - </a:t>
            </a:r>
            <a:r>
              <a:rPr lang="en-US" sz="1200" b="1" smtClean="0">
                <a:solidFill>
                  <a:srgbClr val="FFFF00"/>
                </a:solidFill>
                <a:latin typeface="Times New Roman" pitchFamily="84" charset="0"/>
              </a:rPr>
              <a:t>CO</a:t>
            </a:r>
            <a:r>
              <a:rPr lang="en-US" sz="1200" b="1" baseline="-25000" smtClean="0">
                <a:solidFill>
                  <a:srgbClr val="FFFF00"/>
                </a:solidFill>
                <a:latin typeface="Times New Roman" pitchFamily="84" charset="0"/>
              </a:rPr>
              <a:t>2 </a:t>
            </a:r>
            <a:r>
              <a:rPr lang="en-US" sz="1200" b="1" smtClean="0">
                <a:solidFill>
                  <a:srgbClr val="FFFF00"/>
                </a:solidFill>
                <a:latin typeface="Times New Roman" pitchFamily="84" charset="0"/>
              </a:rPr>
              <a:t>Slicing</a:t>
            </a:r>
          </a:p>
          <a:p>
            <a:pPr marL="342900" indent="-342900" algn="l" eaLnBrk="0" hangingPunct="0">
              <a:lnSpc>
                <a:spcPct val="85000"/>
              </a:lnSpc>
              <a:buClrTx/>
            </a:pPr>
            <a:r>
              <a:rPr lang="en-US" sz="1200" b="1" smtClean="0">
                <a:solidFill>
                  <a:srgbClr val="FFFFFF"/>
                </a:solidFill>
                <a:latin typeface="Times New Roman" pitchFamily="84" charset="0"/>
              </a:rPr>
              <a:t>	(Channels closer to 15 micron CO</a:t>
            </a:r>
            <a:r>
              <a:rPr lang="en-US" sz="1200" b="1" baseline="-25000" smtClean="0">
                <a:solidFill>
                  <a:srgbClr val="FFFFFF"/>
                </a:solidFill>
                <a:latin typeface="Times New Roman" pitchFamily="84" charset="0"/>
              </a:rPr>
              <a:t>2</a:t>
            </a:r>
            <a:r>
              <a:rPr lang="en-US" sz="1200" b="1" smtClean="0">
                <a:solidFill>
                  <a:srgbClr val="FFFFFF"/>
                </a:solidFill>
                <a:latin typeface="Times New Roman" pitchFamily="84" charset="0"/>
              </a:rPr>
              <a:t> absorption band sensitive to higher clods [lower pressure; channels less than 15 microns sensitive to lower clouds [higher press.]</a:t>
            </a:r>
          </a:p>
          <a:p>
            <a:pPr marL="342900" indent="-342900" algn="l" eaLnBrk="0" hangingPunct="0">
              <a:lnSpc>
                <a:spcPct val="85000"/>
              </a:lnSpc>
              <a:buClrTx/>
              <a:buFontTx/>
              <a:buChar char="•"/>
            </a:pPr>
            <a:r>
              <a:rPr lang="en-US" sz="1200" b="1" smtClean="0">
                <a:solidFill>
                  <a:srgbClr val="FFFFFF"/>
                </a:solidFill>
                <a:latin typeface="Times New Roman" pitchFamily="84" charset="0"/>
              </a:rPr>
              <a:t>Determines winds in cloudy areas only; optically thin, isothermal clouds, vertically stacked layers (3-4) of clouds</a:t>
            </a:r>
          </a:p>
          <a:p>
            <a:pPr marL="342900" indent="-342900" algn="l" eaLnBrk="0" hangingPunct="0">
              <a:lnSpc>
                <a:spcPct val="85000"/>
              </a:lnSpc>
              <a:buClrTx/>
              <a:buFontTx/>
              <a:buChar char="•"/>
            </a:pPr>
            <a:r>
              <a:rPr lang="en-US" sz="1200" b="1" smtClean="0">
                <a:solidFill>
                  <a:srgbClr val="FFFFFF"/>
                </a:solidFill>
                <a:latin typeface="Times New Roman" pitchFamily="84" charset="0"/>
              </a:rPr>
              <a:t>Only a few height levels – where cloud layers are (usually lower level clouds); 2D [Two Dimensional at each height]</a:t>
            </a:r>
          </a:p>
          <a:p>
            <a:pPr marL="342900" indent="-342900" algn="l" eaLnBrk="0" hangingPunct="0">
              <a:lnSpc>
                <a:spcPct val="85000"/>
              </a:lnSpc>
              <a:buClrTx/>
              <a:buFontTx/>
              <a:buChar char="•"/>
            </a:pPr>
            <a:r>
              <a:rPr lang="en-US" sz="1200" b="1" smtClean="0">
                <a:solidFill>
                  <a:srgbClr val="FFFFFF"/>
                </a:solidFill>
                <a:latin typeface="Times New Roman" pitchFamily="84" charset="0"/>
              </a:rPr>
              <a:t>Sampling – low density and non-uniform</a:t>
            </a:r>
          </a:p>
          <a:p>
            <a:pPr marL="342900" indent="-342900" algn="l" eaLnBrk="0" hangingPunct="0">
              <a:lnSpc>
                <a:spcPct val="85000"/>
              </a:lnSpc>
              <a:buClrTx/>
              <a:buFontTx/>
              <a:buChar char="•"/>
            </a:pPr>
            <a:r>
              <a:rPr lang="en-US" sz="1200" b="1" smtClean="0">
                <a:solidFill>
                  <a:srgbClr val="FFFFFF"/>
                </a:solidFill>
                <a:latin typeface="Times New Roman" pitchFamily="84" charset="0"/>
              </a:rPr>
              <a:t>Wide Swath</a:t>
            </a:r>
          </a:p>
        </p:txBody>
      </p:sp>
      <p:sp>
        <p:nvSpPr>
          <p:cNvPr id="2565157" name="Rectangle 37"/>
          <p:cNvSpPr>
            <a:spLocks noChangeArrowheads="1"/>
          </p:cNvSpPr>
          <p:nvPr/>
        </p:nvSpPr>
        <p:spPr bwMode="auto">
          <a:xfrm>
            <a:off x="152400" y="4483100"/>
            <a:ext cx="4114800" cy="2133600"/>
          </a:xfrm>
          <a:prstGeom prst="rect">
            <a:avLst/>
          </a:prstGeom>
          <a:noFill/>
          <a:ln w="9525">
            <a:noFill/>
            <a:miter lim="800000"/>
            <a:headEnd/>
            <a:tailEnd/>
          </a:ln>
          <a:effectLst/>
        </p:spPr>
        <p:txBody>
          <a:bodyPr/>
          <a:lstStyle/>
          <a:p>
            <a:pPr marL="342900" indent="-342900" algn="l" eaLnBrk="0" hangingPunct="0">
              <a:lnSpc>
                <a:spcPct val="85000"/>
              </a:lnSpc>
              <a:buClrTx/>
              <a:buFontTx/>
              <a:buChar char="•"/>
            </a:pPr>
            <a:r>
              <a:rPr lang="en-US" sz="1200" b="1" smtClean="0">
                <a:solidFill>
                  <a:srgbClr val="FFFF00"/>
                </a:solidFill>
                <a:latin typeface="Times New Roman" pitchFamily="84" charset="0"/>
              </a:rPr>
              <a:t>Utilizes</a:t>
            </a:r>
          </a:p>
          <a:p>
            <a:pPr marL="342900" indent="-342900" algn="l" eaLnBrk="0" hangingPunct="0">
              <a:lnSpc>
                <a:spcPct val="85000"/>
              </a:lnSpc>
              <a:buClrTx/>
            </a:pPr>
            <a:r>
              <a:rPr lang="en-US" sz="1200" b="1" smtClean="0">
                <a:solidFill>
                  <a:srgbClr val="FFFF00"/>
                </a:solidFill>
                <a:latin typeface="Times New Roman" pitchFamily="84" charset="0"/>
              </a:rPr>
              <a:t>	6.7 micron wavelength water vapor imaging channel</a:t>
            </a:r>
          </a:p>
          <a:p>
            <a:pPr marL="342900" indent="-342900" algn="l" eaLnBrk="0" hangingPunct="0">
              <a:lnSpc>
                <a:spcPct val="85000"/>
              </a:lnSpc>
              <a:buClrTx/>
            </a:pPr>
            <a:r>
              <a:rPr lang="en-US" sz="1200" b="1" smtClean="0">
                <a:solidFill>
                  <a:srgbClr val="FFFF00"/>
                </a:solidFill>
                <a:latin typeface="Times New Roman" pitchFamily="84" charset="0"/>
              </a:rPr>
              <a:t>	</a:t>
            </a:r>
            <a:r>
              <a:rPr lang="en-US" sz="1200" b="1" smtClean="0">
                <a:solidFill>
                  <a:srgbClr val="FFFFFF"/>
                </a:solidFill>
                <a:latin typeface="Times New Roman" pitchFamily="84" charset="0"/>
              </a:rPr>
              <a:t>Weighting function of 6.7 micron H</a:t>
            </a:r>
            <a:r>
              <a:rPr lang="en-US" sz="1200" b="1" baseline="-25000" smtClean="0">
                <a:solidFill>
                  <a:srgbClr val="FFFFFF"/>
                </a:solidFill>
                <a:latin typeface="Times New Roman" pitchFamily="84" charset="0"/>
              </a:rPr>
              <a:t>2</a:t>
            </a:r>
            <a:r>
              <a:rPr lang="en-US" sz="1200" b="1" smtClean="0">
                <a:solidFill>
                  <a:srgbClr val="FFFFFF"/>
                </a:solidFill>
                <a:latin typeface="Times New Roman" pitchFamily="84" charset="0"/>
              </a:rPr>
              <a:t>O vapor peaks near ~450 hPa – very few trackable clouds at this level</a:t>
            </a:r>
          </a:p>
          <a:p>
            <a:pPr marL="342900" indent="-342900" algn="l" eaLnBrk="0" hangingPunct="0">
              <a:lnSpc>
                <a:spcPct val="85000"/>
              </a:lnSpc>
              <a:buClrTx/>
              <a:buFontTx/>
              <a:buChar char="•"/>
            </a:pPr>
            <a:r>
              <a:rPr lang="en-US" sz="1200" b="1" smtClean="0">
                <a:solidFill>
                  <a:srgbClr val="FFFFFF"/>
                </a:solidFill>
                <a:latin typeface="Times New Roman" pitchFamily="84" charset="0"/>
              </a:rPr>
              <a:t>Determines winds in clear areas</a:t>
            </a:r>
          </a:p>
          <a:p>
            <a:pPr marL="342900" indent="-342900" algn="l" eaLnBrk="0" hangingPunct="0">
              <a:lnSpc>
                <a:spcPct val="85000"/>
              </a:lnSpc>
              <a:buClrTx/>
            </a:pPr>
            <a:r>
              <a:rPr lang="en-US" sz="1200" b="1" smtClean="0">
                <a:solidFill>
                  <a:srgbClr val="FFFFFF"/>
                </a:solidFill>
                <a:latin typeface="Times New Roman" pitchFamily="84" charset="0"/>
              </a:rPr>
              <a:t>	(no cloud interference)</a:t>
            </a:r>
          </a:p>
          <a:p>
            <a:pPr marL="342900" indent="-342900" algn="l" eaLnBrk="0" hangingPunct="0">
              <a:lnSpc>
                <a:spcPct val="85000"/>
              </a:lnSpc>
              <a:buClrTx/>
              <a:buFontTx/>
              <a:buChar char="•"/>
            </a:pPr>
            <a:r>
              <a:rPr lang="en-US" sz="1200" b="1" smtClean="0">
                <a:solidFill>
                  <a:srgbClr val="FFFFFF"/>
                </a:solidFill>
                <a:latin typeface="Times New Roman" pitchFamily="84" charset="0"/>
              </a:rPr>
              <a:t>2D [Two Dimensional] at usually a few heights;</a:t>
            </a:r>
          </a:p>
          <a:p>
            <a:pPr marL="342900" indent="-342900" algn="l" eaLnBrk="0" hangingPunct="0">
              <a:lnSpc>
                <a:spcPct val="85000"/>
              </a:lnSpc>
              <a:buClrTx/>
              <a:buFontTx/>
              <a:buChar char="•"/>
            </a:pPr>
            <a:r>
              <a:rPr lang="en-US" sz="1200" b="1" smtClean="0">
                <a:solidFill>
                  <a:srgbClr val="FFFFFF"/>
                </a:solidFill>
                <a:latin typeface="Times New Roman" pitchFamily="84" charset="0"/>
              </a:rPr>
              <a:t>High uncertainty in cloud height assignment</a:t>
            </a:r>
          </a:p>
          <a:p>
            <a:pPr marL="342900" indent="-342900" algn="l" eaLnBrk="0" hangingPunct="0">
              <a:lnSpc>
                <a:spcPct val="85000"/>
              </a:lnSpc>
              <a:buClrTx/>
              <a:buFontTx/>
              <a:buChar char="•"/>
            </a:pPr>
            <a:r>
              <a:rPr lang="en-US" sz="1200" b="1" smtClean="0">
                <a:solidFill>
                  <a:srgbClr val="FFFFFF"/>
                </a:solidFill>
                <a:latin typeface="Times New Roman" pitchFamily="84" charset="0"/>
              </a:rPr>
              <a:t>Sampling – high density and ~ uniform</a:t>
            </a:r>
          </a:p>
          <a:p>
            <a:pPr marL="342900" indent="-342900" algn="l" eaLnBrk="0" hangingPunct="0">
              <a:lnSpc>
                <a:spcPct val="85000"/>
              </a:lnSpc>
              <a:buClrTx/>
              <a:buFontTx/>
              <a:buChar char="•"/>
            </a:pPr>
            <a:r>
              <a:rPr lang="en-US" sz="1200" b="1" smtClean="0">
                <a:solidFill>
                  <a:srgbClr val="FFFFFF"/>
                </a:solidFill>
                <a:latin typeface="Times New Roman" pitchFamily="84" charset="0"/>
              </a:rPr>
              <a:t>Wide Swath</a:t>
            </a:r>
          </a:p>
        </p:txBody>
      </p:sp>
      <p:sp>
        <p:nvSpPr>
          <p:cNvPr id="2565158" name="Rectangle 38"/>
          <p:cNvSpPr>
            <a:spLocks noChangeArrowheads="1"/>
          </p:cNvSpPr>
          <p:nvPr/>
        </p:nvSpPr>
        <p:spPr bwMode="auto">
          <a:xfrm>
            <a:off x="4800600" y="4483100"/>
            <a:ext cx="4114800" cy="2133600"/>
          </a:xfrm>
          <a:prstGeom prst="rect">
            <a:avLst/>
          </a:prstGeom>
          <a:noFill/>
          <a:ln w="9525">
            <a:noFill/>
            <a:miter lim="800000"/>
            <a:headEnd/>
            <a:tailEnd/>
          </a:ln>
          <a:effectLst/>
        </p:spPr>
        <p:txBody>
          <a:bodyPr/>
          <a:lstStyle/>
          <a:p>
            <a:pPr marL="342900" indent="-342900" algn="l" eaLnBrk="0" hangingPunct="0">
              <a:lnSpc>
                <a:spcPct val="85000"/>
              </a:lnSpc>
              <a:buClrTx/>
              <a:buFontTx/>
              <a:buChar char="•"/>
            </a:pPr>
            <a:r>
              <a:rPr lang="en-US" sz="1200" b="1" smtClean="0">
                <a:solidFill>
                  <a:srgbClr val="FFFF00"/>
                </a:solidFill>
                <a:latin typeface="Times New Roman" pitchFamily="84" charset="0"/>
              </a:rPr>
              <a:t>Utilizes</a:t>
            </a:r>
          </a:p>
          <a:p>
            <a:pPr marL="342900" indent="-342900" algn="l" eaLnBrk="0" hangingPunct="0">
              <a:lnSpc>
                <a:spcPct val="85000"/>
              </a:lnSpc>
              <a:buClrTx/>
            </a:pPr>
            <a:r>
              <a:rPr lang="en-US" sz="1200" b="1" smtClean="0">
                <a:solidFill>
                  <a:srgbClr val="FFFF00"/>
                </a:solidFill>
                <a:latin typeface="Times New Roman" pitchFamily="84" charset="0"/>
              </a:rPr>
              <a:t>	Lidar Backscatter </a:t>
            </a:r>
            <a:r>
              <a:rPr lang="en-US" sz="1200" b="1" smtClean="0">
                <a:solidFill>
                  <a:srgbClr val="FFFFFF"/>
                </a:solidFill>
                <a:latin typeface="Times New Roman" pitchFamily="84" charset="0"/>
              </a:rPr>
              <a:t>from atmospheric aerosols (usu. coherent technique) and/or atmospheric molecules (direct detection technique); Hybrid DWL utilizes both. The </a:t>
            </a:r>
            <a:r>
              <a:rPr lang="en-US" sz="1200" b="1" smtClean="0">
                <a:solidFill>
                  <a:srgbClr val="FFFF00"/>
                </a:solidFill>
                <a:latin typeface="Times New Roman" pitchFamily="84" charset="0"/>
              </a:rPr>
              <a:t>coherent</a:t>
            </a:r>
            <a:r>
              <a:rPr lang="en-US" sz="1200" b="1" smtClean="0">
                <a:solidFill>
                  <a:srgbClr val="FFFFFF"/>
                </a:solidFill>
                <a:latin typeface="Times New Roman" pitchFamily="84" charset="0"/>
              </a:rPr>
              <a:t> subsystem provides very accurate (&lt;1.5m/s) observations when sufficient </a:t>
            </a:r>
            <a:r>
              <a:rPr lang="en-US" sz="1200" b="1" smtClean="0">
                <a:solidFill>
                  <a:srgbClr val="FFFF00"/>
                </a:solidFill>
                <a:latin typeface="Times New Roman" pitchFamily="84" charset="0"/>
              </a:rPr>
              <a:t>aerosols</a:t>
            </a:r>
            <a:r>
              <a:rPr lang="en-US" sz="1200" b="1" smtClean="0">
                <a:solidFill>
                  <a:srgbClr val="FFFFFF"/>
                </a:solidFill>
                <a:latin typeface="Times New Roman" pitchFamily="84" charset="0"/>
              </a:rPr>
              <a:t> (and clouds) exist. The direct detection (molecular) subsystem provides observations meeting threshold requirements above 2 km, clouds permitting.</a:t>
            </a:r>
          </a:p>
          <a:p>
            <a:pPr marL="342900" indent="-342900" algn="l" eaLnBrk="0" hangingPunct="0">
              <a:lnSpc>
                <a:spcPct val="90000"/>
              </a:lnSpc>
              <a:buClrTx/>
              <a:buFontTx/>
              <a:buChar char="•"/>
            </a:pPr>
            <a:r>
              <a:rPr lang="en-US" sz="1200" b="1" smtClean="0">
                <a:solidFill>
                  <a:srgbClr val="FFFFFF"/>
                </a:solidFill>
                <a:latin typeface="Times New Roman" pitchFamily="84" charset="0"/>
              </a:rPr>
              <a:t>Clear and cloudy (porous clouds for small lidar beam ) </a:t>
            </a:r>
          </a:p>
          <a:p>
            <a:pPr marL="342900" indent="-342900" algn="l" eaLnBrk="0" hangingPunct="0">
              <a:lnSpc>
                <a:spcPct val="90000"/>
              </a:lnSpc>
              <a:buClrTx/>
              <a:buFontTx/>
              <a:buChar char="•"/>
            </a:pPr>
            <a:r>
              <a:rPr lang="en-US" sz="1200" b="1" smtClean="0">
                <a:solidFill>
                  <a:srgbClr val="FFFFFF"/>
                </a:solidFill>
                <a:latin typeface="Times New Roman" pitchFamily="84" charset="0"/>
              </a:rPr>
              <a:t>3D [Three Dimensional]</a:t>
            </a:r>
          </a:p>
          <a:p>
            <a:pPr marL="342900" indent="-342900" algn="l" eaLnBrk="0" hangingPunct="0">
              <a:lnSpc>
                <a:spcPct val="90000"/>
              </a:lnSpc>
              <a:buClrTx/>
              <a:buFontTx/>
              <a:buChar char="•"/>
            </a:pPr>
            <a:r>
              <a:rPr lang="en-US" sz="1200" b="1" smtClean="0">
                <a:solidFill>
                  <a:srgbClr val="FFFFFF"/>
                </a:solidFill>
                <a:latin typeface="Times New Roman" pitchFamily="84" charset="0"/>
              </a:rPr>
              <a:t>Sampling – usually lower density and ~ uniform</a:t>
            </a:r>
          </a:p>
          <a:p>
            <a:pPr marL="342900" indent="-342900" algn="l" eaLnBrk="0" hangingPunct="0">
              <a:lnSpc>
                <a:spcPct val="90000"/>
              </a:lnSpc>
              <a:buClrTx/>
              <a:buFontTx/>
              <a:buChar char="•"/>
            </a:pPr>
            <a:r>
              <a:rPr lang="en-US" sz="1200" b="1" smtClean="0">
                <a:solidFill>
                  <a:srgbClr val="FFFFFF"/>
                </a:solidFill>
                <a:latin typeface="Times New Roman" pitchFamily="84" charset="0"/>
              </a:rPr>
              <a:t>Narrower Swaths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295400" y="228600"/>
            <a:ext cx="6940550" cy="538163"/>
          </a:xfrm>
        </p:spPr>
        <p:txBody>
          <a:bodyPr/>
          <a:lstStyle/>
          <a:p>
            <a:pPr eaLnBrk="1" hangingPunct="1"/>
            <a:r>
              <a:rPr lang="en-US" sz="2400" smtClean="0">
                <a:effectLst/>
              </a:rPr>
              <a:t>DWL Measurement Requirements</a:t>
            </a:r>
          </a:p>
        </p:txBody>
      </p:sp>
      <p:graphicFrame>
        <p:nvGraphicFramePr>
          <p:cNvPr id="1605686" name="Group 54"/>
          <p:cNvGraphicFramePr>
            <a:graphicFrameLocks noGrp="1"/>
          </p:cNvGraphicFramePr>
          <p:nvPr/>
        </p:nvGraphicFramePr>
        <p:xfrm>
          <a:off x="774700" y="1295400"/>
          <a:ext cx="7594600" cy="4846640"/>
        </p:xfrm>
        <a:graphic>
          <a:graphicData uri="http://schemas.openxmlformats.org/drawingml/2006/table">
            <a:tbl>
              <a:tblPr/>
              <a:tblGrid>
                <a:gridCol w="3771900"/>
                <a:gridCol w="1384300"/>
                <a:gridCol w="1549400"/>
                <a:gridCol w="889000"/>
              </a:tblGrid>
              <a:tr h="6492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NASA-NOAA-DoD Science</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GWOS</a:t>
                      </a:r>
                      <a:endParaRPr kumimoji="0" lang="en-US"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NPOESS Operational</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NexGen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Vertical depth of regard (DOR)</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0-20</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0-20</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km</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Vertical resolution:</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     Tropopause to top of DOR</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     Top of BL to tropopause (~12 km)</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     Surface to top of BL (~2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000" b="1" i="0" u="none" strike="noStrike" cap="none" normalizeH="0" baseline="0" smtClean="0">
                        <a:ln>
                          <a:noFill/>
                        </a:ln>
                        <a:solidFill>
                          <a:srgbClr val="0033CC"/>
                        </a:solidFill>
                        <a:effectLst/>
                        <a:latin typeface="Arial" charset="0"/>
                        <a:cs typeface="Times New Roman" pitchFamily="84"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4</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2</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000" b="1" i="0" u="none" strike="noStrike" cap="none" normalizeH="0" baseline="0" smtClean="0">
                        <a:ln>
                          <a:noFill/>
                        </a:ln>
                        <a:solidFill>
                          <a:srgbClr val="0033CC"/>
                        </a:solidFill>
                        <a:effectLst/>
                        <a:latin typeface="Arial" charset="0"/>
                        <a:cs typeface="Times New Roman" pitchFamily="84"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3</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1</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0.5</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000" b="1" i="0" u="none" strike="noStrike" cap="none" normalizeH="0" baseline="0" smtClean="0">
                        <a:ln>
                          <a:noFill/>
                        </a:ln>
                        <a:solidFill>
                          <a:srgbClr val="0033CC"/>
                        </a:solidFill>
                        <a:effectLst/>
                        <a:latin typeface="Arial" charset="0"/>
                        <a:cs typeface="Times New Roman" pitchFamily="84" charset="0"/>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km</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km</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km</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Horizontal resolution</a:t>
                      </a:r>
                      <a:r>
                        <a:rPr kumimoji="0" lang="en-US" sz="1000" b="1" i="0" u="none" strike="noStrike" cap="none" normalizeH="0" baseline="30000" smtClean="0">
                          <a:ln>
                            <a:noFill/>
                          </a:ln>
                          <a:solidFill>
                            <a:srgbClr val="0033CC"/>
                          </a:solidFill>
                          <a:effectLst/>
                          <a:latin typeface="Arial" charset="0"/>
                          <a:cs typeface="Times New Roman" pitchFamily="84" charset="0"/>
                        </a:rPr>
                        <a:t>A</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350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350</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km</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Minimum Number of horizontal</a:t>
                      </a:r>
                      <a:r>
                        <a:rPr kumimoji="0" lang="en-US" sz="1000" b="1" i="0" u="none" strike="noStrike" cap="none" normalizeH="0" baseline="30000" smtClean="0">
                          <a:ln>
                            <a:noFill/>
                          </a:ln>
                          <a:solidFill>
                            <a:srgbClr val="0033CC"/>
                          </a:solidFill>
                          <a:effectLst/>
                          <a:latin typeface="Arial" charset="0"/>
                          <a:cs typeface="Times New Roman" pitchFamily="84" charset="0"/>
                        </a:rPr>
                        <a:t>A</a:t>
                      </a:r>
                      <a:r>
                        <a:rPr kumimoji="0" lang="en-US" sz="1000" b="1" i="0" u="none" strike="noStrike" cap="none" normalizeH="0" baseline="0" smtClean="0">
                          <a:ln>
                            <a:noFill/>
                          </a:ln>
                          <a:solidFill>
                            <a:srgbClr val="0033CC"/>
                          </a:solidFill>
                          <a:effectLst/>
                          <a:latin typeface="Arial" charset="0"/>
                          <a:cs typeface="Times New Roman" pitchFamily="84" charset="0"/>
                        </a:rPr>
                        <a:t> wind tracks</a:t>
                      </a:r>
                      <a:r>
                        <a:rPr kumimoji="0" lang="en-US" sz="1000" b="1" i="0" u="none" strike="noStrike" cap="none" normalizeH="0" baseline="30000" smtClean="0">
                          <a:ln>
                            <a:noFill/>
                          </a:ln>
                          <a:solidFill>
                            <a:srgbClr val="0033CC"/>
                          </a:solidFill>
                          <a:effectLst/>
                          <a:latin typeface="Arial" charset="0"/>
                          <a:cs typeface="Times New Roman" pitchFamily="84" charset="0"/>
                        </a:rPr>
                        <a:t>B</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4</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60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Number of collocated LOS wind measurements for horizontal</a:t>
                      </a:r>
                      <a:r>
                        <a:rPr kumimoji="0" lang="en-US" sz="1000" b="1" i="0" u="none" strike="noStrike" cap="none" normalizeH="0" baseline="30000" smtClean="0">
                          <a:ln>
                            <a:noFill/>
                          </a:ln>
                          <a:solidFill>
                            <a:srgbClr val="0033CC"/>
                          </a:solidFill>
                          <a:effectLst/>
                          <a:latin typeface="Arial" charset="0"/>
                          <a:cs typeface="Times New Roman" pitchFamily="84" charset="0"/>
                        </a:rPr>
                        <a:t>A</a:t>
                      </a:r>
                      <a:r>
                        <a:rPr kumimoji="0" lang="en-US" sz="1000" b="1" i="0" u="none" strike="noStrike" cap="none" normalizeH="0" baseline="0" smtClean="0">
                          <a:ln>
                            <a:noFill/>
                          </a:ln>
                          <a:solidFill>
                            <a:srgbClr val="0033CC"/>
                          </a:solidFill>
                          <a:effectLst/>
                          <a:latin typeface="Arial" charset="0"/>
                          <a:cs typeface="Times New Roman" pitchFamily="84" charset="0"/>
                        </a:rPr>
                        <a:t> wind calculation</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2 = pair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2 = pair</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Velocity error</a:t>
                      </a:r>
                      <a:r>
                        <a:rPr kumimoji="0" lang="en-US" sz="1000" b="1" i="0" u="none" strike="noStrike" cap="none" normalizeH="0" baseline="30000" smtClean="0">
                          <a:ln>
                            <a:noFill/>
                          </a:ln>
                          <a:solidFill>
                            <a:srgbClr val="0033CC"/>
                          </a:solidFill>
                          <a:effectLst/>
                          <a:latin typeface="Arial" charset="0"/>
                          <a:cs typeface="Times New Roman" pitchFamily="84" charset="0"/>
                        </a:rPr>
                        <a:t>C</a:t>
                      </a:r>
                      <a:r>
                        <a:rPr kumimoji="0" lang="en-US" sz="1000" b="1" i="0" u="none" strike="noStrike" cap="none" normalizeH="0" baseline="0" smtClean="0">
                          <a:ln>
                            <a:noFill/>
                          </a:ln>
                          <a:solidFill>
                            <a:srgbClr val="0033CC"/>
                          </a:solidFill>
                          <a:effectLst/>
                          <a:latin typeface="Arial" charset="0"/>
                          <a:cs typeface="Times New Roman" pitchFamily="84" charset="0"/>
                        </a:rPr>
                        <a:t>              Above BL</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                                               In BL</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3</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3</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2</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m/s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m/s</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Minimum wind measurement success rate</a:t>
                      </a:r>
                      <a:r>
                        <a:rPr kumimoji="0" lang="en-US" sz="1000" b="1" i="0" u="none" strike="noStrike" cap="none" normalizeH="0" baseline="30000" smtClean="0">
                          <a:ln>
                            <a:noFill/>
                          </a:ln>
                          <a:solidFill>
                            <a:srgbClr val="0033CC"/>
                          </a:solidFill>
                          <a:effectLst/>
                          <a:latin typeface="Arial" charset="0"/>
                          <a:cs typeface="Times New Roman" pitchFamily="84" charset="0"/>
                        </a:rPr>
                        <a:t>D</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50</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50</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smtClean="0">
                          <a:ln>
                            <a:noFill/>
                          </a:ln>
                          <a:solidFill>
                            <a:srgbClr val="0033CC"/>
                          </a:solidFill>
                          <a:effectLst/>
                          <a:latin typeface="Arial" charset="0"/>
                          <a:cs typeface="Times New Roman" pitchFamily="84" charset="0"/>
                        </a:rPr>
                        <a:t>%</a:t>
                      </a:r>
                      <a:endParaRPr kumimoji="0" lang="en-US" sz="1000" b="1"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0788">
                <a:tc gridSpan="4">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30000" smtClean="0">
                          <a:ln>
                            <a:noFill/>
                          </a:ln>
                          <a:solidFill>
                            <a:srgbClr val="0033CC"/>
                          </a:solidFill>
                          <a:effectLst/>
                          <a:latin typeface="Arial" charset="0"/>
                          <a:cs typeface="Times New Roman" pitchFamily="84" charset="0"/>
                        </a:rPr>
                        <a:t>A</a:t>
                      </a:r>
                      <a:r>
                        <a:rPr kumimoji="0" lang="en-US" sz="1000" b="0" i="0" u="none" strike="noStrike" cap="none" normalizeH="0" baseline="30000" smtClean="0">
                          <a:ln>
                            <a:noFill/>
                          </a:ln>
                          <a:solidFill>
                            <a:srgbClr val="0033CC"/>
                          </a:solidFill>
                          <a:effectLst/>
                          <a:latin typeface="Arial" charset="0"/>
                          <a:cs typeface="Times New Roman" pitchFamily="84" charset="0"/>
                        </a:rPr>
                        <a:t> </a:t>
                      </a:r>
                      <a:r>
                        <a:rPr kumimoji="0" lang="en-US" sz="1000" b="1" i="0" u="none" strike="noStrike" cap="none" normalizeH="0" baseline="0" smtClean="0">
                          <a:ln>
                            <a:noFill/>
                          </a:ln>
                          <a:solidFill>
                            <a:srgbClr val="0033CC"/>
                          </a:solidFill>
                          <a:effectLst/>
                          <a:latin typeface="Arial" charset="0"/>
                          <a:cs typeface="Times New Roman" pitchFamily="84" charset="0"/>
                        </a:rPr>
                        <a:t>Horizontal winds are not actually calculated; rather two LOS winds with appropriate angle spacing and collocation are measured for an “effective” horizontal wind measurement. The two LOS winds are reported to the user.  </a:t>
                      </a:r>
                      <a:r>
                        <a:rPr kumimoji="0" lang="en-US" sz="1000" b="1" i="0" u="none" strike="noStrike" cap="none" normalizeH="0" baseline="30000" smtClean="0">
                          <a:ln>
                            <a:noFill/>
                          </a:ln>
                          <a:solidFill>
                            <a:srgbClr val="0033CC"/>
                          </a:solidFill>
                          <a:effectLst/>
                          <a:latin typeface="Arial" charset="0"/>
                          <a:cs typeface="Times New Roman" pitchFamily="84" charset="0"/>
                        </a:rPr>
                        <a:t>B </a:t>
                      </a:r>
                      <a:r>
                        <a:rPr kumimoji="0" lang="en-US" sz="1000" b="1" i="0" u="none" strike="noStrike" cap="none" normalizeH="0" baseline="0" smtClean="0">
                          <a:ln>
                            <a:noFill/>
                          </a:ln>
                          <a:solidFill>
                            <a:srgbClr val="0033CC"/>
                          </a:solidFill>
                          <a:effectLst/>
                          <a:latin typeface="Arial" charset="0"/>
                          <a:cs typeface="Times New Roman" pitchFamily="84" charset="0"/>
                        </a:rPr>
                        <a:t>The 4 cross-track measurements do not have to occur at the same along-track coordinate; staggering is OK.  </a:t>
                      </a:r>
                      <a:r>
                        <a:rPr kumimoji="0" lang="en-US" sz="1000" b="1" i="0" u="none" strike="noStrike" cap="none" normalizeH="0" baseline="30000" smtClean="0">
                          <a:ln>
                            <a:noFill/>
                          </a:ln>
                          <a:solidFill>
                            <a:srgbClr val="0033CC"/>
                          </a:solidFill>
                          <a:effectLst/>
                          <a:latin typeface="Arial" charset="0"/>
                          <a:cs typeface="Times New Roman" pitchFamily="84" charset="0"/>
                        </a:rPr>
                        <a:t>C </a:t>
                      </a:r>
                      <a:r>
                        <a:rPr kumimoji="0" lang="en-US" sz="1000" b="1" i="0" u="none" strike="noStrike" cap="none" normalizeH="0" baseline="0" smtClean="0">
                          <a:ln>
                            <a:noFill/>
                          </a:ln>
                          <a:solidFill>
                            <a:srgbClr val="0033CC"/>
                          </a:solidFill>
                          <a:effectLst/>
                          <a:latin typeface="Arial" charset="0"/>
                          <a:cs typeface="Times New Roman" pitchFamily="84" charset="0"/>
                        </a:rPr>
                        <a:t>Error = 1s LOS wind random error, projected to a horizontal plane; from all lidar, geometry, pointing, atmosphere, signal processing, and sampling effects. The true wind is defined as the linear average, over a 100 x 100 km box centered on the LOS wind location, of the true 3-D wind projected onto the lidar beam direction provided with the data.  </a:t>
                      </a:r>
                      <a:r>
                        <a:rPr kumimoji="0" lang="en-US" sz="1000" b="1" i="0" u="none" strike="noStrike" cap="none" normalizeH="0" baseline="30000" smtClean="0">
                          <a:ln>
                            <a:noFill/>
                          </a:ln>
                          <a:solidFill>
                            <a:srgbClr val="0033CC"/>
                          </a:solidFill>
                          <a:effectLst/>
                          <a:latin typeface="Arial" charset="0"/>
                          <a:cs typeface="Times New Roman" pitchFamily="84" charset="0"/>
                        </a:rPr>
                        <a:t>D</a:t>
                      </a:r>
                      <a:r>
                        <a:rPr kumimoji="0" lang="en-US" sz="1000" b="1" i="0" u="none" strike="noStrike" cap="none" normalizeH="0" baseline="0" smtClean="0">
                          <a:ln>
                            <a:noFill/>
                          </a:ln>
                          <a:solidFill>
                            <a:srgbClr val="0033CC"/>
                          </a:solidFill>
                          <a:effectLst/>
                          <a:latin typeface="Arial" charset="0"/>
                          <a:cs typeface="Times New Roman" pitchFamily="84" charset="0"/>
                        </a:rPr>
                        <a:t>Scored per vertical layer per LOS measurement not counting thick clouds</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7426" name="Rectangle 2"/>
          <p:cNvSpPr>
            <a:spLocks noGrp="1" noChangeArrowheads="1"/>
          </p:cNvSpPr>
          <p:nvPr>
            <p:ph type="title"/>
          </p:nvPr>
        </p:nvSpPr>
        <p:spPr>
          <a:xfrm>
            <a:off x="685800" y="355600"/>
            <a:ext cx="7772400" cy="2667000"/>
          </a:xfrm>
        </p:spPr>
        <p:txBody>
          <a:bodyPr/>
          <a:lstStyle/>
          <a:p>
            <a:pPr>
              <a:lnSpc>
                <a:spcPct val="80000"/>
              </a:lnSpc>
            </a:pPr>
            <a:r>
              <a:rPr lang="en-US" sz="1800" b="1" i="1">
                <a:solidFill>
                  <a:schemeClr val="bg1"/>
                </a:solidFill>
              </a:rPr>
              <a:t>Submitted to National Academy of Sciences Committee on Earth</a:t>
            </a:r>
            <a:br>
              <a:rPr lang="en-US" sz="1800" b="1" i="1">
                <a:solidFill>
                  <a:schemeClr val="bg1"/>
                </a:solidFill>
              </a:rPr>
            </a:br>
            <a:r>
              <a:rPr lang="en-US" sz="1800" b="1" i="1">
                <a:solidFill>
                  <a:schemeClr val="bg1"/>
                </a:solidFill>
              </a:rPr>
              <a:t>Science Applications from Space - May 16, 2005 </a:t>
            </a:r>
            <a:br>
              <a:rPr lang="en-US" sz="1800" b="1" i="1">
                <a:solidFill>
                  <a:schemeClr val="bg1"/>
                </a:solidFill>
              </a:rPr>
            </a:br>
            <a:r>
              <a:rPr lang="en-US" sz="2000" b="1">
                <a:solidFill>
                  <a:schemeClr val="bg1"/>
                </a:solidFill>
              </a:rPr>
              <a:t>Decadal Survey “Earth Observations from Space:</a:t>
            </a:r>
            <a:br>
              <a:rPr lang="en-US" sz="2000" b="1">
                <a:solidFill>
                  <a:schemeClr val="bg1"/>
                </a:solidFill>
              </a:rPr>
            </a:br>
            <a:r>
              <a:rPr lang="en-US" sz="2000" b="1">
                <a:solidFill>
                  <a:schemeClr val="bg1"/>
                </a:solidFill>
              </a:rPr>
              <a:t>A Community Assessment and Strategy for the Future”</a:t>
            </a:r>
            <a:r>
              <a:rPr lang="en-US" sz="1200" i="1">
                <a:solidFill>
                  <a:schemeClr val="bg1"/>
                </a:solidFill>
              </a:rPr>
              <a:t/>
            </a:r>
            <a:br>
              <a:rPr lang="en-US" sz="1200" i="1">
                <a:solidFill>
                  <a:schemeClr val="bg1"/>
                </a:solidFill>
              </a:rPr>
            </a:br>
            <a:r>
              <a:rPr lang="en-US" sz="2400" b="1">
                <a:solidFill>
                  <a:srgbClr val="FFFF00"/>
                </a:solidFill>
              </a:rPr>
              <a:t/>
            </a:r>
            <a:br>
              <a:rPr lang="en-US" sz="2400" b="1">
                <a:solidFill>
                  <a:srgbClr val="FFFF00"/>
                </a:solidFill>
              </a:rPr>
            </a:br>
            <a:r>
              <a:rPr lang="en-US" sz="2800" b="1">
                <a:solidFill>
                  <a:srgbClr val="FFFF00"/>
                </a:solidFill>
              </a:rPr>
              <a:t>Providing Global Wind Profiles :</a:t>
            </a:r>
            <a:br>
              <a:rPr lang="en-US" sz="2800" b="1">
                <a:solidFill>
                  <a:srgbClr val="FFFF00"/>
                </a:solidFill>
              </a:rPr>
            </a:br>
            <a:r>
              <a:rPr lang="en-US" sz="2800" b="1">
                <a:solidFill>
                  <a:srgbClr val="FFFF00"/>
                </a:solidFill>
              </a:rPr>
              <a:t>The Missing Link in Today’s Observing System</a:t>
            </a:r>
            <a:r>
              <a:rPr lang="en-US" sz="1800" b="1">
                <a:solidFill>
                  <a:srgbClr val="FFFF00"/>
                </a:solidFill>
              </a:rPr>
              <a:t/>
            </a:r>
            <a:br>
              <a:rPr lang="en-US" sz="1800" b="1">
                <a:solidFill>
                  <a:srgbClr val="FFFF00"/>
                </a:solidFill>
              </a:rPr>
            </a:br>
            <a:r>
              <a:rPr lang="en-US" sz="1800" b="1">
                <a:solidFill>
                  <a:srgbClr val="FFFF00"/>
                </a:solidFill>
              </a:rPr>
              <a:t/>
            </a:r>
            <a:br>
              <a:rPr lang="en-US" sz="1800" b="1">
                <a:solidFill>
                  <a:srgbClr val="FFFF00"/>
                </a:solidFill>
              </a:rPr>
            </a:br>
            <a:r>
              <a:rPr lang="en-US" sz="1600" b="1">
                <a:solidFill>
                  <a:schemeClr val="bg1"/>
                </a:solidFill>
              </a:rPr>
              <a:t>M. Hardesty (NOAA/ETL),  W. Baker (NOAA/NWS),  G. D. Emmitt, (SWA),</a:t>
            </a:r>
            <a:br>
              <a:rPr lang="en-US" sz="1600" b="1">
                <a:solidFill>
                  <a:schemeClr val="bg1"/>
                </a:solidFill>
              </a:rPr>
            </a:br>
            <a:r>
              <a:rPr lang="en-US" sz="1600" b="1">
                <a:solidFill>
                  <a:schemeClr val="bg1"/>
                </a:solidFill>
              </a:rPr>
              <a:t>B. Gentry (NASA/GSFC),  I. Guch (NOAA/NESDIS),  M. Kavaya (NASA/LaRC),</a:t>
            </a:r>
            <a:br>
              <a:rPr lang="en-US" sz="1600" b="1">
                <a:solidFill>
                  <a:schemeClr val="bg1"/>
                </a:solidFill>
              </a:rPr>
            </a:br>
            <a:r>
              <a:rPr lang="en-US" sz="1600" b="1">
                <a:solidFill>
                  <a:schemeClr val="bg1"/>
                </a:solidFill>
              </a:rPr>
              <a:t> S. Mango (NPOESS Integrated Program Office),  K. Miller (Mitretek),</a:t>
            </a:r>
            <a:br>
              <a:rPr lang="en-US" sz="1600" b="1">
                <a:solidFill>
                  <a:schemeClr val="bg1"/>
                </a:solidFill>
              </a:rPr>
            </a:br>
            <a:r>
              <a:rPr lang="en-US" sz="1600" b="1">
                <a:solidFill>
                  <a:schemeClr val="bg1"/>
                </a:solidFill>
              </a:rPr>
              <a:t>G. Schwemmer (NASA/GSFC),  J. Yoe (NOAA/NESDIS)</a:t>
            </a:r>
          </a:p>
        </p:txBody>
      </p:sp>
      <p:pic>
        <p:nvPicPr>
          <p:cNvPr id="2407427" name="Picture 3" descr="FreeFlier Windplot-3"/>
          <p:cNvPicPr>
            <a:picLocks noGrp="1" noChangeAspect="1" noChangeArrowheads="1"/>
          </p:cNvPicPr>
          <p:nvPr>
            <p:ph idx="1"/>
          </p:nvPr>
        </p:nvPicPr>
        <p:blipFill>
          <a:blip r:embed="rId2" cstate="print"/>
          <a:srcRect/>
          <a:stretch>
            <a:fillRect/>
          </a:stretch>
        </p:blipFill>
        <p:spPr>
          <a:xfrm>
            <a:off x="1447800" y="3114675"/>
            <a:ext cx="6553200" cy="3743325"/>
          </a:xfrm>
          <a:noFill/>
          <a:ln/>
        </p:spPr>
      </p:pic>
      <p:sp>
        <p:nvSpPr>
          <p:cNvPr id="2407428" name="Rectangle 4"/>
          <p:cNvSpPr>
            <a:spLocks noChangeArrowheads="1"/>
          </p:cNvSpPr>
          <p:nvPr/>
        </p:nvSpPr>
        <p:spPr bwMode="auto">
          <a:xfrm>
            <a:off x="7772400" y="323850"/>
            <a:ext cx="1219200" cy="685800"/>
          </a:xfrm>
          <a:prstGeom prst="rect">
            <a:avLst/>
          </a:prstGeom>
          <a:solidFill>
            <a:srgbClr val="0033CC"/>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Input to</a:t>
            </a:r>
          </a:p>
          <a:p>
            <a:pPr>
              <a:spcBef>
                <a:spcPct val="0"/>
              </a:spcBef>
              <a:buClrTx/>
            </a:pPr>
            <a:r>
              <a:rPr lang="en-US" sz="2000" b="1" smtClean="0">
                <a:solidFill>
                  <a:srgbClr val="FFFF00"/>
                </a:solidFill>
                <a:latin typeface="Times New Roman" pitchFamily="84" charset="0"/>
              </a:rPr>
              <a:t>ESAS RFI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07428"/>
                                        </p:tgtEl>
                                        <p:attrNameLst>
                                          <p:attrName>style.visibility</p:attrName>
                                        </p:attrNameLst>
                                      </p:cBhvr>
                                      <p:to>
                                        <p:strVal val="visible"/>
                                      </p:to>
                                    </p:set>
                                    <p:animEffect transition="in" filter="checkerboard(across)">
                                      <p:cBhvr>
                                        <p:cTn id="7" dur="1000"/>
                                        <p:tgtEl>
                                          <p:spTgt spid="240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7428" grpId="0" animBg="1"/>
    </p:bldLst>
  </p:timing>
</p:sld>
</file>

<file path=ppt/theme/theme1.xml><?xml version="1.0" encoding="utf-8"?>
<a:theme xmlns:a="http://schemas.openxmlformats.org/drawingml/2006/main" name="SST EDR Error Analysis Rev 12-19-05 bb">
  <a:themeElements>
    <a:clrScheme name="SST EDR Error Analysis Rev 12-19-05 b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ST EDR Error Analysis Rev 12-19-05 bb">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9" tIns="45719" rIns="91429" bIns="45719" numCol="1" anchor="t" anchorCtr="0" compatLnSpc="1">
        <a:prstTxWarp prst="textNoShape">
          <a:avLst/>
        </a:prstTxWarp>
      </a:bodyPr>
      <a:lstStyle>
        <a:defPPr marL="0" marR="0" indent="0" algn="ctr" defTabSz="917575" rtl="0" eaLnBrk="1" fontAlgn="base" latinLnBrk="0" hangingPunct="1">
          <a:lnSpc>
            <a:spcPct val="100000"/>
          </a:lnSpc>
          <a:spcBef>
            <a:spcPct val="20000"/>
          </a:spcBef>
          <a:spcAft>
            <a:spcPct val="0"/>
          </a:spcAft>
          <a:buClr>
            <a:srgbClr val="0B3D91"/>
          </a:buClr>
          <a:buSzTx/>
          <a:buFontTx/>
          <a:buNone/>
          <a:tabLst/>
          <a:defRPr kumimoji="0" lang="en-US" sz="3000" b="0" i="0" u="none" strike="noStrike" cap="none" normalizeH="0" baseline="0" smtClean="0">
            <a:ln>
              <a:noFill/>
            </a:ln>
            <a:solidFill>
              <a:srgbClr val="0B3D91"/>
            </a:solidFill>
            <a:effectLst/>
            <a:latin typeface="Impac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9" tIns="45719" rIns="91429" bIns="45719" numCol="1" anchor="t" anchorCtr="0" compatLnSpc="1">
        <a:prstTxWarp prst="textNoShape">
          <a:avLst/>
        </a:prstTxWarp>
      </a:bodyPr>
      <a:lstStyle>
        <a:defPPr marL="0" marR="0" indent="0" algn="ctr" defTabSz="917575" rtl="0" eaLnBrk="1" fontAlgn="base" latinLnBrk="0" hangingPunct="1">
          <a:lnSpc>
            <a:spcPct val="100000"/>
          </a:lnSpc>
          <a:spcBef>
            <a:spcPct val="20000"/>
          </a:spcBef>
          <a:spcAft>
            <a:spcPct val="0"/>
          </a:spcAft>
          <a:buClr>
            <a:srgbClr val="0B3D91"/>
          </a:buClr>
          <a:buSzTx/>
          <a:buFontTx/>
          <a:buNone/>
          <a:tabLst/>
          <a:defRPr kumimoji="0" lang="en-US" sz="3000" b="0" i="0" u="none" strike="noStrike" cap="none" normalizeH="0" baseline="0" smtClean="0">
            <a:ln>
              <a:noFill/>
            </a:ln>
            <a:solidFill>
              <a:srgbClr val="0B3D91"/>
            </a:solidFill>
            <a:effectLst/>
            <a:latin typeface="Impact" pitchFamily="34" charset="0"/>
          </a:defRPr>
        </a:defPPr>
      </a:lstStyle>
    </a:lnDef>
  </a:objectDefaults>
  <a:extraClrSchemeLst>
    <a:extraClrScheme>
      <a:clrScheme name="SST EDR Error Analysis Rev 12-19-05 b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ST EDR Error Analysis Rev 12-19-05 b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ST EDR Error Analysis Rev 12-19-05 b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ST EDR Error Analysis Rev 12-19-05 b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ST EDR Error Analysis Rev 12-19-05 b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ST EDR Error Analysis Rev 12-19-05 b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ST EDR Error Analysis Rev 12-19-05 b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4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Mango - Key West, Jan 17, 2006 -NPOESS Update and Wind Lidar for NPOESS Considerations - Space-Based Lidar Winds WG">
  <a:themeElements>
    <a:clrScheme name="4_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Mango - Key West, Jan 17, 2006 -NPOESS Update and Wind Lidar for NPOESS Considerations - Space-Based Lidar Winds WG">
  <a:themeElements>
    <a:clrScheme name="4_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Mango - Key West, Jan 17, 2006 -NPOESS Update and Wind Lidar for NPOESS Considerations - Space-Based Lidar Winds WG">
  <a:themeElements>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Mango - Key West, Jan 17, 2006 -NPOESS Update and Wind Lidar for NPOESS Considerations - Space-Based Lidar Winds WG">
  <a:themeElements>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Microsoft PowerPoint 4">
  <a:themeElements>
    <a:clrScheme name="">
      <a:dk1>
        <a:srgbClr val="000000"/>
      </a:dk1>
      <a:lt1>
        <a:srgbClr val="000000"/>
      </a:lt1>
      <a:dk2>
        <a:srgbClr val="0066FF"/>
      </a:dk2>
      <a:lt2>
        <a:srgbClr val="000066"/>
      </a:lt2>
      <a:accent1>
        <a:srgbClr val="6600FF"/>
      </a:accent1>
      <a:accent2>
        <a:srgbClr val="009900"/>
      </a:accent2>
      <a:accent3>
        <a:srgbClr val="AAAAAA"/>
      </a:accent3>
      <a:accent4>
        <a:srgbClr val="000000"/>
      </a:accent4>
      <a:accent5>
        <a:srgbClr val="B8AAFF"/>
      </a:accent5>
      <a:accent6>
        <a:srgbClr val="008A00"/>
      </a:accent6>
      <a:hlink>
        <a:srgbClr val="0066FF"/>
      </a:hlink>
      <a:folHlink>
        <a:srgbClr val="CECECE"/>
      </a:folHlink>
    </a:clrScheme>
    <a:fontScheme name="3_Microsoft PowerPoint 4">
      <a:majorFont>
        <a:latin typeface="Times New Roman"/>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Microsoft PowerPoint 4 8">
        <a:dk1>
          <a:srgbClr val="000066"/>
        </a:dk1>
        <a:lt1>
          <a:srgbClr val="FFFFFF"/>
        </a:lt1>
        <a:dk2>
          <a:srgbClr val="000000"/>
        </a:dk2>
        <a:lt2>
          <a:srgbClr val="FFFF00"/>
        </a:lt2>
        <a:accent1>
          <a:srgbClr val="6600FF"/>
        </a:accent1>
        <a:accent2>
          <a:srgbClr val="009900"/>
        </a:accent2>
        <a:accent3>
          <a:srgbClr val="AAAAAA"/>
        </a:accent3>
        <a:accent4>
          <a:srgbClr val="DADADA"/>
        </a:accent4>
        <a:accent5>
          <a:srgbClr val="B8AAFF"/>
        </a:accent5>
        <a:accent6>
          <a:srgbClr val="008A00"/>
        </a:accent6>
        <a:hlink>
          <a:srgbClr val="FF9900"/>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Mango - Key West, Jan 17, 2006 -NPOESS Update and Wind Lidar for NPOESS Considerations - Space-Based Lidar Winds WG">
  <a:themeElements>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Mango - Key West, Jan 17, 2006 -NPOESS Update and Wind Lidar for NPOESS Considerations - Space-Based Lidar Winds WG">
  <a:themeElements>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Mango - Key West, Jan 17, 2006 -NPOESS Update and Wind Lidar for NPOESS Considerations - Space-Based Lidar Winds WG">
  <a:themeElements>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2005_corp_template_final">
  <a:themeElements>
    <a:clrScheme name="1_2005_corp_template_fi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005_corp_template_fi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005_corp_template_fin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5_corp_template_fi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5_corp_template_fi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5_corp_template_fin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5_corp_template_fi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5_corp_template_fi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5_corp_template_fi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Presentation1</Template>
  <TotalTime>28251</TotalTime>
  <Words>4247</Words>
  <Application>Microsoft Macintosh PowerPoint</Application>
  <PresentationFormat>On-screen Show (4:3)</PresentationFormat>
  <Paragraphs>812</Paragraphs>
  <Slides>34</Slides>
  <Notes>13</Notes>
  <HiddenSlides>0</HiddenSlides>
  <MMClips>1</MMClips>
  <ScaleCrop>false</ScaleCrop>
  <HeadingPairs>
    <vt:vector size="4" baseType="variant">
      <vt:variant>
        <vt:lpstr>Design Template</vt:lpstr>
      </vt:variant>
      <vt:variant>
        <vt:i4>20</vt:i4>
      </vt:variant>
      <vt:variant>
        <vt:lpstr>Slide Titles</vt:lpstr>
      </vt:variant>
      <vt:variant>
        <vt:i4>34</vt:i4>
      </vt:variant>
    </vt:vector>
  </HeadingPairs>
  <TitlesOfParts>
    <vt:vector size="54" baseType="lpstr">
      <vt:lpstr>SST EDR Error Analysis Rev 12-19-05 bb</vt:lpstr>
      <vt:lpstr>6_Default Design</vt:lpstr>
      <vt:lpstr>7_Default Design</vt:lpstr>
      <vt:lpstr>9_Default Design</vt:lpstr>
      <vt:lpstr>10_Default Design</vt:lpstr>
      <vt:lpstr>12_Default Design</vt:lpstr>
      <vt:lpstr>17_Default Design</vt:lpstr>
      <vt:lpstr>18_Default Design</vt:lpstr>
      <vt:lpstr>2_2005_corp_template_final</vt:lpstr>
      <vt:lpstr>24_Default Design</vt:lpstr>
      <vt:lpstr>5_Mango - Key West, Jan 17, 2006 -NPOESS Update and Wind Lidar for NPOESS Considerations - Space-Based Lidar Winds WG</vt:lpstr>
      <vt:lpstr>6_Mango - Key West, Jan 17, 2006 -NPOESS Update and Wind Lidar for NPOESS Considerations - Space-Based Lidar Winds WG</vt:lpstr>
      <vt:lpstr>3_Mango - Key West, Jan 17, 2006 -NPOESS Update and Wind Lidar for NPOESS Considerations - Space-Based Lidar Winds WG</vt:lpstr>
      <vt:lpstr>8_Mango - Key West, Jan 17, 2006 -NPOESS Update and Wind Lidar for NPOESS Considerations - Space-Based Lidar Winds WG</vt:lpstr>
      <vt:lpstr>26_Default Design</vt:lpstr>
      <vt:lpstr>3_Microsoft PowerPoint 4</vt:lpstr>
      <vt:lpstr>10_Mango - Key West, Jan 17, 2006 -NPOESS Update and Wind Lidar for NPOESS Considerations - Space-Based Lidar Winds WG</vt:lpstr>
      <vt:lpstr>11_Mango - Key West, Jan 17, 2006 -NPOESS Update and Wind Lidar for NPOESS Considerations - Space-Based Lidar Winds WG</vt:lpstr>
      <vt:lpstr>12_Mango - Key West, Jan 17, 2006 -NPOESS Update and Wind Lidar for NPOESS Considerations - Space-Based Lidar Winds WG</vt:lpstr>
      <vt:lpstr>27_Default Design</vt:lpstr>
      <vt:lpstr>The Space-Based Lidar Winds Working Group</vt:lpstr>
      <vt:lpstr>Slide 2</vt:lpstr>
      <vt:lpstr>Slide 3</vt:lpstr>
      <vt:lpstr>Observations of the Atmosphere  Some Previous Considerations for NPOESS 2st Generation  (~2026-2042)</vt:lpstr>
      <vt:lpstr>Slide 5</vt:lpstr>
      <vt:lpstr>Conventional &amp; HDWL Methods of Spaceborne Measurements of Atmospheric Winds</vt:lpstr>
      <vt:lpstr>Conventional &amp; HDWL Methods of Spaceborne Measurements of Atmospheric Winds</vt:lpstr>
      <vt:lpstr>DWL Measurement Requirements</vt:lpstr>
      <vt:lpstr>Submitted to National Academy of Sciences Committee on Earth Science Applications from Space - May 16, 2005  Decadal Survey “Earth Observations from Space: A Community Assessment and Strategy for the Future”  Providing Global Wind Profiles : The Missing Link in Today’s Observing System  M. Hardesty (NOAA/ETL),  W. Baker (NOAA/NWS),  G. D. Emmitt, (SWA), B. Gentry (NASA/GSFC),  I. Guch (NOAA/NESDIS),  M. Kavaya (NASA/LaRC),  S. Mango (NPOESS Integrated Program Office),  K. Miller (Mitretek), G. Schwemmer (NASA/GSFC),  J. Yoe (NOAA/NESDIS)</vt:lpstr>
      <vt:lpstr>Slide 10</vt:lpstr>
      <vt:lpstr>Slide 11</vt:lpstr>
      <vt:lpstr>Slide 12</vt:lpstr>
      <vt:lpstr> GWOS/NWOS Hybrid DWL Technology Solution </vt:lpstr>
      <vt:lpstr>GWOS Measurement Capability </vt:lpstr>
      <vt:lpstr>Slide 15</vt:lpstr>
      <vt:lpstr>Slide 16</vt:lpstr>
      <vt:lpstr>Slide 17</vt:lpstr>
      <vt:lpstr>Slide 18</vt:lpstr>
      <vt:lpstr>NexGen Hybrid Doppler Wind Lidar - NWOS Possible NPOESS Wind Observing System For Vertical Wind Profiles</vt:lpstr>
      <vt:lpstr>Notional NPOESS NexGen - HDWL Transitions [Hybrid Doppler Wind Lidar]</vt:lpstr>
      <vt:lpstr>Polar Satellite Constellations  Notional NPOESS “2nd Generation” &amp; European Post-EPS – Post 2026+</vt:lpstr>
      <vt:lpstr>Slide 22</vt:lpstr>
      <vt:lpstr>NPOESS 2nd Generation [NexGen] - Study 1 Investigation of the Requirements for the Accommodation of a Hybrid DWL on NPOESS NexGen </vt:lpstr>
      <vt:lpstr>NWOS IDL Study User Team</vt:lpstr>
      <vt:lpstr>NexGen Hybrid Doppler Wind Lidar [HDWL] - NWOS NPOESS Wind Observing System For Vertical Wind Profiles</vt:lpstr>
      <vt:lpstr>NWOS IDL Study Summary</vt:lpstr>
      <vt:lpstr>Slide 27</vt:lpstr>
      <vt:lpstr>Slide 28</vt:lpstr>
      <vt:lpstr>Satellite Architecture</vt:lpstr>
      <vt:lpstr>NPOESS Payloads</vt:lpstr>
      <vt:lpstr>Three of Five Sensors Installed on NPP</vt:lpstr>
      <vt:lpstr>NPOESS Development Nearly Complete - Production in Progress</vt:lpstr>
      <vt:lpstr>Slide 33</vt:lpstr>
      <vt:lpstr>The End …  but definitely not “the end for a HDWL”</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Further Reflections on a Hybrid DWL</dc:title>
  <dc:subject>Space-based Lidar Winds WG Presentation-February 2, 2010</dc:subject>
  <dc:creator>Stephen A. Mango</dc:creator>
  <cp:lastModifiedBy>Donald Perkey</cp:lastModifiedBy>
  <cp:revision>897</cp:revision>
  <dcterms:created xsi:type="dcterms:W3CDTF">2010-04-21T17:34:50Z</dcterms:created>
  <dcterms:modified xsi:type="dcterms:W3CDTF">2010-04-21T17:36:14Z</dcterms:modified>
</cp:coreProperties>
</file>