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Default Extension="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58" r:id="rId2"/>
    <p:sldId id="328" r:id="rId3"/>
    <p:sldId id="345" r:id="rId4"/>
    <p:sldId id="374" r:id="rId5"/>
    <p:sldId id="332" r:id="rId6"/>
    <p:sldId id="333" r:id="rId7"/>
    <p:sldId id="346" r:id="rId8"/>
    <p:sldId id="334" r:id="rId9"/>
    <p:sldId id="335" r:id="rId10"/>
    <p:sldId id="336" r:id="rId11"/>
    <p:sldId id="337" r:id="rId12"/>
    <p:sldId id="339" r:id="rId13"/>
    <p:sldId id="382" r:id="rId14"/>
    <p:sldId id="353" r:id="rId15"/>
    <p:sldId id="385" r:id="rId16"/>
    <p:sldId id="386" r:id="rId17"/>
    <p:sldId id="387" r:id="rId18"/>
    <p:sldId id="389" r:id="rId19"/>
    <p:sldId id="395" r:id="rId20"/>
    <p:sldId id="342" r:id="rId21"/>
    <p:sldId id="350" r:id="rId22"/>
    <p:sldId id="390" r:id="rId23"/>
    <p:sldId id="393" r:id="rId24"/>
    <p:sldId id="392" r:id="rId25"/>
    <p:sldId id="391" r:id="rId26"/>
    <p:sldId id="394" r:id="rId27"/>
    <p:sldId id="373" r:id="rId28"/>
    <p:sldId id="375" r:id="rId29"/>
    <p:sldId id="381" r:id="rId30"/>
    <p:sldId id="365" r:id="rId31"/>
    <p:sldId id="364" r:id="rId32"/>
    <p:sldId id="376" r:id="rId33"/>
    <p:sldId id="377" r:id="rId34"/>
    <p:sldId id="378" r:id="rId35"/>
    <p:sldId id="379" r:id="rId36"/>
    <p:sldId id="380" r:id="rId37"/>
    <p:sldId id="368" r:id="rId38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000"/>
    <a:srgbClr val="0066FF"/>
    <a:srgbClr val="FF9966"/>
    <a:srgbClr val="99CCFF"/>
    <a:srgbClr val="CCFFCC"/>
    <a:srgbClr val="FF3300"/>
    <a:srgbClr val="FF7C80"/>
    <a:srgbClr val="FF6600"/>
    <a:srgbClr val="6699FF"/>
    <a:srgbClr val="CCFF33"/>
  </p:clrMru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7315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3540" y="-11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A3E696-B485-4F61-B8D6-CF69F80B5C66}" type="datetimeFigureOut">
              <a:rPr lang="en-US"/>
              <a:pPr>
                <a:defRPr/>
              </a:pPr>
              <a:t>2/24/11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F6E8C3-2221-4285-81AE-C891155ECE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fld id="{304E91D6-94D8-4131-9C21-3857FF07DC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tif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69125" y="6638925"/>
            <a:ext cx="2133600" cy="125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E102-505B-4BBD-BFD2-3CD2EB4D7E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73850"/>
            <a:ext cx="2133600" cy="125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6AFF5-F324-44A7-84D3-26ADD07932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38925"/>
            <a:ext cx="2133600" cy="125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68FE1-CC32-4B5B-8514-ACF1BA851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25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CE39C-165A-4BB5-BB39-33CE1C28E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73850"/>
            <a:ext cx="2133600" cy="125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B1203-510F-4D21-98AC-21B5E603EC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Kavaya </a:t>
            </a:r>
            <a:fld id="{5061EFAE-3A5C-4C3F-97E6-6957B736FE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 descr="NASA logo transparent background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152400"/>
            <a:ext cx="1004302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tiff"/><Relationship Id="rId1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png"/><Relationship Id="rId1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46863"/>
            <a:ext cx="21336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/>
            </a:lvl1pPr>
          </a:lstStyle>
          <a:p>
            <a:pPr>
              <a:defRPr/>
            </a:pPr>
            <a:fld id="{B0875D5A-8929-459C-B147-4FA3B34F6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9" name="Picture 7" descr="nasa-logo-shadow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188" y="682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" descr="Transparent logo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82290" y="186543"/>
            <a:ext cx="77628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ransparent logo.tif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939311" y="116059"/>
            <a:ext cx="974187" cy="974187"/>
          </a:xfrm>
          <a:prstGeom prst="rect">
            <a:avLst/>
          </a:prstGeom>
        </p:spPr>
      </p:pic>
      <p:pic>
        <p:nvPicPr>
          <p:cNvPr id="10" name="Picture 9" descr="GRIP logo.tif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812633" y="188366"/>
            <a:ext cx="1236269" cy="8540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3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eg"/><Relationship Id="rId3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8.jpeg"/><Relationship Id="rId5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Kavaya </a:t>
            </a:r>
            <a:fld id="{5061EFAE-3A5C-4C3F-97E6-6957B736FE2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6877" y="1438275"/>
            <a:ext cx="6958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Flight Results of the Langley DAWN Coherent Wind Lidar During the NASA GRIP Mission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3222" y="2819400"/>
            <a:ext cx="7778989" cy="3588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M. Kavaya, J. Beyon, G. Creary, G. Koch, M. Petros, P. Petzar, U. Singh, B. Trieu, and J. Yu</a:t>
            </a: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NASA Langley Research Center</a:t>
            </a: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Working Group on Space-Based Lidar Winds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Coconut Grove, FL USA</a:t>
            </a: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8-9 February 2011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Bo in p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713" y="1250950"/>
            <a:ext cx="67056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611027" y="354013"/>
            <a:ext cx="42637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DAWN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Optics Mounted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DC-8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B1203-510F-4D21-98AC-21B5E603EC1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:\Documents and Settings\bctrieu\My Documents\0Projects\Flight_Missions\Pictures\100726_DC8_LEOS_installation\IMG_5593 (Cust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892300"/>
            <a:ext cx="6294438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850853" y="306388"/>
            <a:ext cx="3372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View From Outside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DC-8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B1203-510F-4D21-98AC-21B5E603EC1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71619" y="1344613"/>
            <a:ext cx="62833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Optics canister window, </a:t>
            </a:r>
            <a:r>
              <a:rPr lang="en-US" sz="2400" dirty="0" smtClean="0">
                <a:cs typeface="Times New Roman" pitchFamily="18" charset="0"/>
              </a:rPr>
              <a:t>but no DC-8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window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mkavaya\My Documents\Projects\GRIP DC-8\Pictures\Fort Lauderdale\201008150002HQ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23963"/>
            <a:ext cx="60960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522344" y="242888"/>
            <a:ext cx="4249882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 of Three Cabin Stations</a:t>
            </a:r>
          </a:p>
          <a:p>
            <a:pPr algn="ctr">
              <a:buNone/>
            </a:pPr>
            <a:r>
              <a:rPr lang="en-US" sz="2400" dirty="0" smtClean="0">
                <a:cs typeface="Times New Roman" pitchFamily="18" charset="0"/>
              </a:rPr>
              <a:t>Laser Control &amp; Data Processing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B1203-510F-4D21-98AC-21B5E603EC1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B1203-510F-4D21-98AC-21B5E603EC1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2700" y="2705100"/>
            <a:ext cx="36957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GRIP FLIGHTS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19900" cy="820737"/>
          </a:xfrm>
        </p:spPr>
        <p:txBody>
          <a:bodyPr/>
          <a:lstStyle/>
          <a:p>
            <a:r>
              <a:rPr lang="en-US" sz="2800" dirty="0" smtClean="0"/>
              <a:t>Lidar Operation in GRIP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CE39C-165A-4BB5-BB39-33CE1C28EB2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834" y="1095375"/>
            <a:ext cx="8657616" cy="487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DAWN had one single, 3-hr checkout flight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DAWN “worked” on its first flight in the sense of getting atmospheric return signal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The DC-8 departed for the GRIP science campaign 3 days later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During GRIP, the DC-8 flew 3 shakedown, 1 checkout, 6 ferry, and 15 science flights for 113 science 	hours and139 total hours. Shakedown flight days included pilot proficiency training with many 	takeoff/landings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Targets included 4 named storms: TD5, Earl, Gaston, Karl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Most flights were in or over thick clouds, and over water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Problems with DAWN were discovered and worked on with ad hoc priority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In the end, DAWN collected wind data for a majority of the flight hours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The alignment of DAWN lasers and optics was maintained through cross-country shipment, forklift 	ferrying, 139 flight hours, 3 hurricanes, amazingly strong bumps, and ~40 takeoff/landing pairs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19900" cy="820737"/>
          </a:xfrm>
        </p:spPr>
        <p:txBody>
          <a:bodyPr/>
          <a:lstStyle/>
          <a:p>
            <a:r>
              <a:rPr lang="en-US" sz="2800" dirty="0" smtClean="0"/>
              <a:t>Lidar Operation in GRIP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CE39C-165A-4BB5-BB39-33CE1C28EB2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6359" y="1057275"/>
            <a:ext cx="8657616" cy="487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  <a:tabLst>
                <a:tab pos="180000" algn="l"/>
              </a:tabLst>
            </a:pPr>
            <a:r>
              <a:rPr lang="en-US" sz="1600" dirty="0" smtClean="0"/>
              <a:t> Right away, a decrease in laser pulse energy when at altitude was observed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The problem was the very cold temperature of the DC-8 bottom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Trial and error by clever laser operators discovered the laser running time could be extended by 	constant tweaking of the optical bench to lower temperatures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On different days, insulation was added between DAWN and the bottom, external heaters 	were added, the optics air stream for condensation was removed, and a heater/fan was added inside 	the optics canister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Each action improved the situation and we quickly could get laser operation for all of the 	long flights albeit with a lot of operator attention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The problems are being investigated now and some of the solutions will be “permanently” 	added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This will not be a problem in the future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19900" cy="820737"/>
          </a:xfrm>
        </p:spPr>
        <p:txBody>
          <a:bodyPr/>
          <a:lstStyle/>
          <a:p>
            <a:r>
              <a:rPr lang="en-US" sz="2800" dirty="0" smtClean="0"/>
              <a:t>Lidar Operation in GRIP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CE39C-165A-4BB5-BB39-33CE1C28EB2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409" y="1095375"/>
            <a:ext cx="8657616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  <a:tabLst>
                <a:tab pos="180000" algn="l"/>
              </a:tabLst>
            </a:pPr>
            <a:r>
              <a:rPr lang="en-US" sz="1600" dirty="0" smtClean="0"/>
              <a:t> The laser pulse energy was calibrated after GRIP. It appears to have been in the range of 	130-190 mJ instead of the planned 250 mJ, for a loss of 1.2-2.8 dB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Prior to GRIP, schedule slips and a broken laser rod on 6/24/10 led to a compressed schedule for 	integration, alignment and testing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We think the laser was not optimally aligned for GRIP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This may tie in to the thermal sensitivity of the laser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We believe we can restore the full 250 mJ for the future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endParaRPr lang="en-US" sz="1600" dirty="0" smtClean="0"/>
          </a:p>
          <a:p>
            <a:pPr algn="l">
              <a:lnSpc>
                <a:spcPct val="150000"/>
              </a:lnSpc>
              <a:buFont typeface="Wingdings" pitchFamily="2" charset="2"/>
              <a:buChar char="Ø"/>
              <a:tabLst>
                <a:tab pos="180000" algn="l"/>
              </a:tabLst>
            </a:pPr>
            <a:r>
              <a:rPr lang="en-US" sz="1600" dirty="0" smtClean="0"/>
              <a:t> The three laser diode array power supplies would fault several times during each flight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No fix was found during GRIP. Each time cost perhaps 15 minutes of data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Working with the vendor (DEI) has already fixed one unit. The other two will be fixed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/>
              <a:t> The problem was an overly aggressive fault sensing procedure in the units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19900" cy="820737"/>
          </a:xfrm>
        </p:spPr>
        <p:txBody>
          <a:bodyPr/>
          <a:lstStyle/>
          <a:p>
            <a:r>
              <a:rPr lang="en-US" sz="2800" dirty="0" smtClean="0"/>
              <a:t>Lidar Operation in GRIP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CE39C-165A-4BB5-BB39-33CE1C28EB2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409" y="1381125"/>
            <a:ext cx="8657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44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144000" algn="l"/>
              </a:tabLst>
            </a:pPr>
            <a:r>
              <a:rPr lang="en-US" sz="1600" dirty="0" smtClean="0"/>
              <a:t> Also from the very first flight, the data appeared to have much too low SNR</a:t>
            </a:r>
          </a:p>
          <a:p>
            <a:pPr algn="l" defTabSz="1440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44000" algn="l"/>
              </a:tabLst>
            </a:pPr>
            <a:r>
              <a:rPr lang="en-US" sz="1600" dirty="0" smtClean="0"/>
              <a:t> The calculated and displayed wind magnitude and direction were clearly incorrect</a:t>
            </a:r>
          </a:p>
          <a:p>
            <a:pPr algn="l" defTabSz="1440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44000" algn="l"/>
              </a:tabLst>
            </a:pPr>
            <a:r>
              <a:rPr lang="en-US" sz="1600" dirty="0" smtClean="0"/>
              <a:t> Without some facts that we would discover later, a multipronged approach was launched</a:t>
            </a:r>
          </a:p>
          <a:p>
            <a:pPr algn="l" defTabSz="1440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44000" algn="l"/>
              </a:tabLst>
            </a:pPr>
            <a:r>
              <a:rPr lang="en-US" sz="1600" dirty="0" smtClean="0"/>
              <a:t> Noise whitening was added to the processing</a:t>
            </a:r>
          </a:p>
          <a:p>
            <a:pPr algn="l" defTabSz="1440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44000" algn="l"/>
              </a:tabLst>
            </a:pPr>
            <a:r>
              <a:rPr lang="en-US" sz="1600" dirty="0" smtClean="0"/>
              <a:t> Changes in displays were made to permit better diagnostic views</a:t>
            </a:r>
          </a:p>
          <a:p>
            <a:pPr algn="l" defTabSz="1440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44000" algn="l"/>
              </a:tabLst>
            </a:pPr>
            <a:r>
              <a:rPr lang="en-US" sz="1600" dirty="0" smtClean="0"/>
              <a:t> The receiver electronics were checked and amplifier/attenuator changes were made</a:t>
            </a:r>
          </a:p>
          <a:p>
            <a:pPr algn="l" defTabSz="1440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44000" algn="l"/>
              </a:tabLst>
            </a:pPr>
            <a:r>
              <a:rPr lang="en-US" sz="1600" dirty="0" smtClean="0"/>
              <a:t> The wind calculation equations including rotation matrices were called in to question. 	Other 	algorithms and matrices were tried</a:t>
            </a:r>
          </a:p>
          <a:p>
            <a:pPr algn="l" defTabSz="1440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44000" algn="l"/>
              </a:tabLst>
            </a:pPr>
            <a:r>
              <a:rPr lang="en-US" sz="1600" dirty="0" smtClean="0"/>
              <a:t> We repeatedly asked the GRIP mission and DC-8 for low altitude flights over land, but this was 	largely unmet due to various reasons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131763"/>
            <a:ext cx="6819900" cy="820737"/>
          </a:xfrm>
        </p:spPr>
        <p:txBody>
          <a:bodyPr/>
          <a:lstStyle/>
          <a:p>
            <a:r>
              <a:rPr lang="en-US" sz="2800" dirty="0" smtClean="0"/>
              <a:t>Lidar Operation in GRIP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CE39C-165A-4BB5-BB39-33CE1C28EB2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085850"/>
            <a:ext cx="3581400" cy="42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44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144000" algn="l"/>
              </a:tabLst>
            </a:pPr>
            <a:r>
              <a:rPr lang="en-US" sz="1400" dirty="0" smtClean="0"/>
              <a:t> After GRIP, the telescope secondary mirror 	was found to have a burn area right where 	the beam reflects</a:t>
            </a:r>
          </a:p>
          <a:p>
            <a:pPr algn="l" defTabSz="1440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44000" algn="l"/>
              </a:tabLst>
            </a:pPr>
            <a:r>
              <a:rPr lang="en-US" sz="1400" dirty="0" smtClean="0"/>
              <a:t> This probably started with a piece of dust, 	burned by the laser</a:t>
            </a:r>
          </a:p>
          <a:p>
            <a:pPr algn="l" defTabSz="1440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44000" algn="l"/>
              </a:tabLst>
            </a:pPr>
            <a:r>
              <a:rPr lang="en-US" sz="1400" dirty="0" smtClean="0"/>
              <a:t> Unfortunately, the mirror faces up, so dust 	might settle on it</a:t>
            </a:r>
          </a:p>
          <a:p>
            <a:pPr algn="l" defTabSz="1440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44000" algn="l"/>
              </a:tabLst>
            </a:pPr>
            <a:r>
              <a:rPr lang="en-US" sz="1400" dirty="0" smtClean="0"/>
              <a:t> We are considering adding a swing in cover 	and/or an air puff system</a:t>
            </a:r>
          </a:p>
          <a:p>
            <a:pPr algn="l" defTabSz="1440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44000" algn="l"/>
              </a:tabLst>
            </a:pPr>
            <a:r>
              <a:rPr lang="en-US" sz="1400" dirty="0" smtClean="0"/>
              <a:t> The loss of SNR is estimated to be 10 dB</a:t>
            </a:r>
          </a:p>
          <a:p>
            <a:pPr algn="l" defTabSz="1440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44000" algn="l"/>
              </a:tabLst>
            </a:pPr>
            <a:r>
              <a:rPr lang="en-US" sz="1400" dirty="0" smtClean="0"/>
              <a:t> We think it was burned for all of GRIP</a:t>
            </a:r>
          </a:p>
          <a:p>
            <a:pPr algn="l" defTabSz="1440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44000" algn="l"/>
              </a:tabLst>
            </a:pPr>
            <a:r>
              <a:rPr lang="en-US" sz="1400" dirty="0" smtClean="0"/>
              <a:t> The telescope has been returned to Nu-Tek 	and found to have maintained alignment</a:t>
            </a:r>
            <a:endParaRPr lang="en-US" sz="1400" dirty="0"/>
          </a:p>
        </p:txBody>
      </p:sp>
      <p:pic>
        <p:nvPicPr>
          <p:cNvPr id="5" name="Picture 4" descr="C:\Documents and Settings\gjkoch\My Documents\DAWN-AIR2\ILS lift December 2010\secondary normal vie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0455" y="1171575"/>
            <a:ext cx="5503545" cy="4114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83597" y="5280110"/>
            <a:ext cx="87508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440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44000" algn="l"/>
              </a:tabLst>
            </a:pPr>
            <a:r>
              <a:rPr lang="en-US" sz="1400" dirty="0" smtClean="0"/>
              <a:t> The telescope secondary mirror is being replaced, and a spare mirror being made</a:t>
            </a:r>
          </a:p>
          <a:p>
            <a:pPr algn="l" defTabSz="1440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44000" algn="l"/>
              </a:tabLst>
            </a:pPr>
            <a:r>
              <a:rPr lang="en-US" sz="1400" dirty="0" smtClean="0"/>
              <a:t> The lower SNR (~13 dB) is making other investigations very difficult, such as rotation matrix and equation 	confirmations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CE39C-165A-4BB5-BB39-33CE1C28EB2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65890" name="Picture 2" descr="C:\Documents and Settings\mkavaya\My Documents\Projects\GRIP DC-8\Pictures\Jeffrey\IMG_0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712" y="1177925"/>
            <a:ext cx="7200000" cy="54003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43025" y="247650"/>
            <a:ext cx="4362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/>
              <a:t>Signal Processing Station Display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1" y="0"/>
            <a:ext cx="584835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Acknowledgements</a:t>
            </a:r>
          </a:p>
        </p:txBody>
      </p:sp>
      <p:sp>
        <p:nvSpPr>
          <p:cNvPr id="8246" name="Text Box 53"/>
          <p:cNvSpPr txBox="1">
            <a:spLocks noChangeArrowheads="1"/>
          </p:cNvSpPr>
          <p:nvPr/>
        </p:nvSpPr>
        <p:spPr bwMode="auto">
          <a:xfrm>
            <a:off x="588964" y="939800"/>
            <a:ext cx="7507286" cy="536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/>
              <a:t>NASA SMD </a:t>
            </a:r>
          </a:p>
          <a:p>
            <a:pPr>
              <a:buNone/>
            </a:pPr>
            <a:r>
              <a:rPr lang="en-US" sz="1600" dirty="0" smtClean="0"/>
              <a:t>Ramesh Kakar</a:t>
            </a:r>
          </a:p>
          <a:p>
            <a:r>
              <a:rPr lang="en-US" sz="1600" i="1" dirty="0" smtClean="0"/>
              <a:t>GRIP </a:t>
            </a:r>
            <a:endParaRPr lang="en-US" sz="1600" dirty="0" smtClean="0"/>
          </a:p>
          <a:p>
            <a:r>
              <a:rPr lang="en-US" sz="1600" i="1" dirty="0" smtClean="0"/>
              <a:t>AITT-07 “DAWN-AIR1”</a:t>
            </a:r>
          </a:p>
          <a:p>
            <a:r>
              <a:rPr lang="en-US" sz="1600" i="1" dirty="0" smtClean="0"/>
              <a:t>Jack Kaye $ Augmentation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NASA </a:t>
            </a:r>
            <a:r>
              <a:rPr lang="en-US" sz="1600" dirty="0"/>
              <a:t>SMD </a:t>
            </a:r>
            <a:r>
              <a:rPr lang="en-US" sz="1600" dirty="0" smtClean="0"/>
              <a:t>ESTO</a:t>
            </a:r>
          </a:p>
          <a:p>
            <a:pPr>
              <a:buNone/>
            </a:pPr>
            <a:r>
              <a:rPr lang="en-US" sz="1600" dirty="0" smtClean="0"/>
              <a:t>George Komar, Janice Buckner, Parminder Ghuman, Carl Wagenfuehrer</a:t>
            </a:r>
          </a:p>
          <a:p>
            <a:pPr>
              <a:buNone/>
            </a:pPr>
            <a:r>
              <a:rPr lang="en-US" sz="1600" i="1" dirty="0" smtClean="0"/>
              <a:t>LRRP, IIP-04 “DAWN”</a:t>
            </a:r>
          </a:p>
          <a:p>
            <a:pPr>
              <a:buNone/>
            </a:pPr>
            <a:r>
              <a:rPr lang="en-US" sz="1600" i="1" dirty="0" smtClean="0"/>
              <a:t>IIP-07 “DAWN-AIR2”</a:t>
            </a:r>
          </a:p>
          <a:p>
            <a:pPr>
              <a:buNone/>
            </a:pPr>
            <a:r>
              <a:rPr lang="en-US" sz="1600" i="1" dirty="0" smtClean="0"/>
              <a:t>Airplane Change &amp; Rephasing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NASA LaRC Director Office, Steve Jurczyk, </a:t>
            </a:r>
            <a:r>
              <a:rPr lang="en-US" sz="1600" i="1" dirty="0" smtClean="0"/>
              <a:t>$ Augmentation</a:t>
            </a:r>
          </a:p>
          <a:p>
            <a:pPr>
              <a:buNone/>
            </a:pPr>
            <a:r>
              <a:rPr lang="en-US" sz="1600" dirty="0" smtClean="0"/>
              <a:t>NASA LaRC Engineering Directorate, Jill Marlowe, John Costulis, </a:t>
            </a:r>
            <a:r>
              <a:rPr lang="en-US" sz="1600" i="1" dirty="0" smtClean="0"/>
              <a:t>$Augmentation</a:t>
            </a:r>
          </a:p>
          <a:p>
            <a:pPr>
              <a:buNone/>
            </a:pPr>
            <a:r>
              <a:rPr lang="en-US" sz="1600" dirty="0" smtClean="0"/>
              <a:t>NASA LaRC Chief Engineer, Clayton Turner, </a:t>
            </a:r>
            <a:r>
              <a:rPr lang="en-US" sz="1600" i="1" dirty="0" smtClean="0"/>
              <a:t>1 FTE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NASA LaRC Science Directorate</a:t>
            </a:r>
          </a:p>
          <a:p>
            <a:pPr>
              <a:buNone/>
            </a:pPr>
            <a:r>
              <a:rPr lang="en-US" sz="1600" dirty="0" smtClean="0"/>
              <a:t>Garnett Hutchinson, Stacey Lee, and Keith Murray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20DA0-AFAE-4717-AD90-947CF1B9FD0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71D4A-AEF9-4CAA-A919-A7D886C42B4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04875" y="266700"/>
            <a:ext cx="5457825" cy="9429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Received Power vs. Altitude vs. Time – 9/1/10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917" t="51666" r="43119" b="25000"/>
          <a:stretch>
            <a:fillRect/>
          </a:stretch>
        </p:blipFill>
        <p:spPr bwMode="auto">
          <a:xfrm>
            <a:off x="314324" y="1323975"/>
            <a:ext cx="856210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6251" y="4324350"/>
            <a:ext cx="819150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Taking off from Fort Lauderdale to fly into Earl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Note 15 min ending at 5:13 pm.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u="sng" dirty="0" smtClean="0"/>
              <a:t>Very close </a:t>
            </a:r>
            <a:r>
              <a:rPr lang="en-US" dirty="0" smtClean="0"/>
              <a:t>to full profiles of wind from 10 km to surface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Probably because laser not yet cooled so bench T not yet lowered so receiver aligned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25" y="0"/>
            <a:ext cx="5124450" cy="1143000"/>
          </a:xfrm>
        </p:spPr>
        <p:txBody>
          <a:bodyPr/>
          <a:lstStyle/>
          <a:p>
            <a:r>
              <a:rPr lang="en-US" sz="2400" dirty="0" smtClean="0"/>
              <a:t>Lidar &amp; Dropsonde Wind Magnitude, 9/1/10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CE39C-165A-4BB5-BB39-33CE1C28EB2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-60698" y="5101528"/>
            <a:ext cx="1199823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V8-016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YPR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1980364"/>
            <a:ext cx="1082711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V8-016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RPY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47420" y="951910"/>
            <a:ext cx="84520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GRIP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DAWN (L)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&amp; Dropsonde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(D)  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9-1-2010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 Begin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17:19:27 Zulu     DC-8 at 10,586.40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      L Pattern 118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32571" y="253161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30.12</a:t>
            </a:r>
            <a:r>
              <a:rPr lang="en-US" dirty="0" smtClean="0"/>
              <a:t>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39852" y="1903519"/>
            <a:ext cx="1147288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V8-016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RIPIYI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59776" y="5000597"/>
            <a:ext cx="1242861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V8-016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YIPIRI</a:t>
            </a:r>
          </a:p>
        </p:txBody>
      </p:sp>
      <p:pic>
        <p:nvPicPr>
          <p:cNvPr id="16" name="Picture 15" descr="HWS 9-1-10 17-19-27Z P 118 no JYB eq R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256" y="1227271"/>
            <a:ext cx="3600000" cy="275551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165883" y="0"/>
            <a:ext cx="468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+f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HWS 9-1-10 17-19-27Z P 118 no JYB eq YP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9757" y="4047964"/>
            <a:ext cx="3600000" cy="2755514"/>
          </a:xfrm>
          <a:prstGeom prst="rect">
            <a:avLst/>
          </a:prstGeom>
        </p:spPr>
      </p:pic>
      <p:pic>
        <p:nvPicPr>
          <p:cNvPr id="19" name="Picture 18" descr="HWS 9-1-10 17-19-27Z P 118 no JYB eq RIPIY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2264" y="1255362"/>
            <a:ext cx="3600000" cy="2755514"/>
          </a:xfrm>
          <a:prstGeom prst="rect">
            <a:avLst/>
          </a:prstGeom>
        </p:spPr>
      </p:pic>
      <p:pic>
        <p:nvPicPr>
          <p:cNvPr id="20" name="Picture 19" descr="HWS 9-1-10 17-19-27Z P 118 no JYB eq YIPIR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4782" y="4073911"/>
            <a:ext cx="3600000" cy="2755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154077">
            <a:off x="3139592" y="3496331"/>
            <a:ext cx="2998963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Very Preliminary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F003-595E-420E-B09B-6E1010429DA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9413" y="152400"/>
            <a:ext cx="4700326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DAWN During GRIP </a:t>
            </a:r>
            <a:r>
              <a:rPr lang="en-US" sz="1600" dirty="0" smtClean="0">
                <a:cs typeface="Times New Roman" pitchFamily="18" charset="0"/>
              </a:rPr>
              <a:t>Campaign Nominal Scan Pattern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Scale, Measurement Altitude = 0 m</a:t>
            </a:r>
          </a:p>
        </p:txBody>
      </p:sp>
      <p:pic>
        <p:nvPicPr>
          <p:cNvPr id="4" name="Picture 3" descr="DAWN GRIP 9-1-10 Shot Pattern Top View Full DC8 Tra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" y="1015801"/>
            <a:ext cx="7632665" cy="5842199"/>
          </a:xfrm>
          <a:prstGeom prst="rect">
            <a:avLst/>
          </a:prstGeom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3409950" y="2139950"/>
            <a:ext cx="332422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When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subject dropsonde splashed,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DC-8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115.3 km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away from the launch position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009650"/>
            <a:ext cx="415049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Must remember what is being compared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824" y="5938230"/>
            <a:ext cx="2562225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Sept. 1, 2010</a:t>
            </a:r>
            <a:br>
              <a:rPr lang="en-US" sz="1100" dirty="0" smtClean="0"/>
            </a:br>
            <a:r>
              <a:rPr lang="en-US" sz="1100" dirty="0" smtClean="0"/>
              <a:t>Dropsonde launched at 17:20:15.49 Zulu</a:t>
            </a:r>
          </a:p>
          <a:p>
            <a:r>
              <a:rPr lang="nl-NL" sz="1100" dirty="0" smtClean="0"/>
              <a:t>Dropsonde hit water 17:33:36.5 Zulu </a:t>
            </a:r>
          </a:p>
          <a:p>
            <a:r>
              <a:rPr lang="nl-NL" sz="1100" dirty="0" smtClean="0"/>
              <a:t>13 min, 21 sec total</a:t>
            </a:r>
            <a:endParaRPr lang="en-US" sz="1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AWN GRIP 9-1-10 Shot Pattern Oblique 2 Dropson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725" y="1059546"/>
            <a:ext cx="7575514" cy="57984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F003-595E-420E-B09B-6E1010429DA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33600" y="1895475"/>
            <a:ext cx="3724275" cy="9526"/>
          </a:xfrm>
          <a:prstGeom prst="straightConnector1">
            <a:avLst/>
          </a:prstGeom>
          <a:ln w="19050">
            <a:solidFill>
              <a:srgbClr val="0033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71775" y="1152525"/>
            <a:ext cx="3087705" cy="284501"/>
          </a:xfrm>
          <a:prstGeom prst="rect">
            <a:avLst/>
          </a:prstGeom>
          <a:ln>
            <a:noFill/>
          </a:ln>
        </p:spPr>
        <p:txBody>
          <a:bodyPr wrap="none" lIns="91440" tIns="0" rIns="91440" bIns="0" rtlCol="0" anchor="t" anchorCtr="0">
            <a:spAutoFit/>
          </a:bodyPr>
          <a:lstStyle/>
          <a:p>
            <a:pPr>
              <a:lnSpc>
                <a:spcPct val="150000"/>
              </a:lnSpc>
              <a:tabLst>
                <a:tab pos="274320" algn="l"/>
              </a:tabLst>
            </a:pP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196 seconds = 3 min, 16 sec = 28,224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413" y="152400"/>
            <a:ext cx="4700326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DAWN During GRIP </a:t>
            </a:r>
            <a:r>
              <a:rPr lang="en-US" sz="1600" dirty="0" smtClean="0">
                <a:cs typeface="Times New Roman" pitchFamily="18" charset="0"/>
              </a:rPr>
              <a:t>Campaign Nominal Scan Pattern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Scale, Measurement Altitude = 0 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AWN GRIP 9-1-10 Shot Pattern Top 2 Dropson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50185"/>
            <a:ext cx="7718390" cy="590781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F003-595E-420E-B09B-6E1010429DA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69413" y="152400"/>
            <a:ext cx="4700326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DAWN During GRIP </a:t>
            </a:r>
            <a:r>
              <a:rPr lang="en-US" sz="1600" dirty="0" smtClean="0">
                <a:cs typeface="Times New Roman" pitchFamily="18" charset="0"/>
              </a:rPr>
              <a:t>Campaign Nominal Scan Pattern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Scale, Measurement Altitude = 0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104900"/>
            <a:ext cx="1190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44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144000" algn="l"/>
              </a:tabLst>
            </a:pPr>
            <a:r>
              <a:rPr lang="en-US" sz="1600" dirty="0" smtClean="0"/>
              <a:t> Top View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AWN GRIP 9-1-10 Shot Pattern Oblique 2 Dropsondes Close 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5" y="986639"/>
            <a:ext cx="7670764" cy="58713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F003-595E-420E-B09B-6E1010429DA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69413" y="152400"/>
            <a:ext cx="4700326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DAWN During GRIP </a:t>
            </a:r>
            <a:r>
              <a:rPr lang="en-US" sz="1600" dirty="0" smtClean="0">
                <a:cs typeface="Times New Roman" pitchFamily="18" charset="0"/>
              </a:rPr>
              <a:t>Campaign Nominal Scan Pattern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Scale, Measurement Altitude = 0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875" y="1133475"/>
            <a:ext cx="1514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44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144000" algn="l"/>
              </a:tabLst>
            </a:pPr>
            <a:r>
              <a:rPr lang="en-US" sz="1600" dirty="0" smtClean="0"/>
              <a:t> Very close up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F003-595E-420E-B09B-6E1010429DA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3822" y="171450"/>
            <a:ext cx="3628045" cy="487634"/>
          </a:xfrm>
          <a:prstGeom prst="rect">
            <a:avLst/>
          </a:prstGeom>
          <a:ln>
            <a:noFill/>
          </a:ln>
        </p:spPr>
        <p:txBody>
          <a:bodyPr wrap="none" lIns="91440" tIns="0" rIns="91440" bIns="0" rtlCol="0" anchor="t" anchorCtr="0">
            <a:spAutoFit/>
          </a:bodyPr>
          <a:lstStyle/>
          <a:p>
            <a:pPr>
              <a:lnSpc>
                <a:spcPct val="150000"/>
              </a:lnSpc>
              <a:tabLst>
                <a:tab pos="274320" algn="l"/>
              </a:tabLst>
            </a:pP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Wind Measurement Volume</a:t>
            </a:r>
          </a:p>
        </p:txBody>
      </p:sp>
      <p:pic>
        <p:nvPicPr>
          <p:cNvPr id="4" name="Picture 3" descr="DAWN GRIP 9-1-10 Shot Pattern Oblique.jpg"/>
          <p:cNvPicPr>
            <a:picLocks noChangeAspect="1"/>
          </p:cNvPicPr>
          <p:nvPr/>
        </p:nvPicPr>
        <p:blipFill>
          <a:blip r:embed="rId2" cstate="print"/>
          <a:srcRect l="33236" t="13812" r="51839" b="23923"/>
          <a:stretch>
            <a:fillRect/>
          </a:stretch>
        </p:blipFill>
        <p:spPr>
          <a:xfrm>
            <a:off x="2838450" y="703089"/>
            <a:ext cx="1876425" cy="599194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504950" y="3009900"/>
            <a:ext cx="1457325" cy="46672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6225" y="1438275"/>
            <a:ext cx="1590675" cy="1615827"/>
          </a:xfrm>
          <a:prstGeom prst="rect">
            <a:avLst/>
          </a:prstGeom>
          <a:ln>
            <a:noFill/>
          </a:ln>
        </p:spPr>
        <p:txBody>
          <a:bodyPr wrap="square" lIns="91440" tIns="0" rIns="91440" bIns="0" rtlCol="0" anchor="t" anchorCtr="0">
            <a:spAutoFit/>
          </a:bodyPr>
          <a:lstStyle/>
          <a:p>
            <a:pPr>
              <a:lnSpc>
                <a:spcPct val="150000"/>
              </a:lnSpc>
              <a:tabLst>
                <a:tab pos="274320" algn="l"/>
              </a:tabLst>
            </a:pPr>
            <a:r>
              <a:rPr lang="en-US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Each shot accumulation rectangle consists of  2 sec and 20 laser shots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9014">
            <a:off x="5757864" y="442915"/>
            <a:ext cx="103822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009900" y="3267075"/>
            <a:ext cx="3590925" cy="20002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525" y="1466850"/>
            <a:ext cx="2276475" cy="1615827"/>
          </a:xfrm>
          <a:prstGeom prst="rect">
            <a:avLst/>
          </a:prstGeom>
          <a:ln>
            <a:noFill/>
          </a:ln>
        </p:spPr>
        <p:txBody>
          <a:bodyPr wrap="square" lIns="91440" tIns="0" rIns="91440" bIns="0" rtlCol="0" anchor="t" anchorCtr="0">
            <a:spAutoFit/>
          </a:bodyPr>
          <a:lstStyle/>
          <a:p>
            <a:pPr>
              <a:lnSpc>
                <a:spcPct val="150000"/>
              </a:lnSpc>
              <a:tabLst>
                <a:tab pos="274320" algn="l"/>
              </a:tabLst>
            </a:pPr>
            <a:r>
              <a:rPr lang="en-US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Each scan pattern has 5 of these “20 string harps” tilted rectangles. Each “harp string” is approximately a cylinder of 20 cm diameter.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52750" y="3514725"/>
            <a:ext cx="3162300" cy="85725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0"/>
            <a:ext cx="6972300" cy="1143000"/>
          </a:xfrm>
        </p:spPr>
        <p:txBody>
          <a:bodyPr/>
          <a:lstStyle/>
          <a:p>
            <a:r>
              <a:rPr lang="en-US" sz="3600" dirty="0" smtClean="0"/>
              <a:t>Plans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CE39C-165A-4BB5-BB39-33CE1C28EB2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2925" y="1876425"/>
            <a:ext cx="8248650" cy="316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dirty="0" smtClean="0"/>
              <a:t> Investigation of the DAWN lidar hardware, algorithms, and software is continuing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dirty="0" smtClean="0"/>
              <a:t> Repairs and improvements are underway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dirty="0" smtClean="0"/>
              <a:t> Data processing is proceeding. We are slowly making progress in understanding 	coordinate transformations, rotation matrices, our INS/GPS unit, and key lidar 	behavior for data reduction. Dave Emmitt will help us. 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dirty="0" smtClean="0"/>
              <a:t> Have requested modest funds to piggy back on DC-8 in FY11 to better show 	capability of technology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08238"/>
            <a:ext cx="8229600" cy="1143000"/>
          </a:xfrm>
        </p:spPr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68FE1-CC32-4B5B-8514-ACF1BA85170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68FE1-CC32-4B5B-8514-ACF1BA85170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45410" name="Picture 2" descr="C:\Documents and Settings\mkavaya\My Documents\Projects\DAWN-AIR1-DC8-ROSES-AITT-2007\Pictures\BeyonJeffrey\IMG_0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37" y="1158876"/>
            <a:ext cx="3600000" cy="2700183"/>
          </a:xfrm>
          <a:prstGeom prst="rect">
            <a:avLst/>
          </a:prstGeom>
          <a:noFill/>
        </p:spPr>
      </p:pic>
      <p:pic>
        <p:nvPicPr>
          <p:cNvPr id="145411" name="Picture 3" descr="C:\Documents and Settings\mkavaya\My Documents\Projects\DAWN-AIR1-DC8-ROSES-AITT-2007\Pictures\BeyonJeffrey\IMG_0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837" y="1206501"/>
            <a:ext cx="3600000" cy="2700183"/>
          </a:xfrm>
          <a:prstGeom prst="rect">
            <a:avLst/>
          </a:prstGeom>
          <a:noFill/>
        </p:spPr>
      </p:pic>
      <p:pic>
        <p:nvPicPr>
          <p:cNvPr id="7" name="Picture 4" descr="trailer outside ha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25" y="3943350"/>
            <a:ext cx="3600000" cy="2699128"/>
          </a:xfrm>
          <a:prstGeom prst="rect">
            <a:avLst/>
          </a:prstGeom>
          <a:noFill/>
        </p:spPr>
      </p:pic>
      <p:pic>
        <p:nvPicPr>
          <p:cNvPr id="8" name="Picture 2" descr="C:\Documents and Settings\bctrieu\My Documents\0Projects\Flight_Missions\Pictures\100726_DC8_LEOS_installation\IMG_5542 (Custom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799" y="4076699"/>
            <a:ext cx="3700463" cy="24669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52900" y="2333625"/>
            <a:ext cx="736099" cy="458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/>
              <a:t>LaRC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175" y="4953000"/>
            <a:ext cx="1043876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Palmdale</a:t>
            </a:r>
          </a:p>
          <a:p>
            <a:r>
              <a:rPr lang="en-US" dirty="0" smtClean="0"/>
              <a:t>CA</a:t>
            </a:r>
          </a:p>
        </p:txBody>
      </p:sp>
      <p:pic>
        <p:nvPicPr>
          <p:cNvPr id="145415" name="Picture 7" descr="http://www.worldatlas.com/webimage/countrys/namerica/usstates/usashap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7356" y="3456001"/>
            <a:ext cx="1418069" cy="9032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686050" y="438150"/>
            <a:ext cx="1826910" cy="458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/>
              <a:t>DAWN Shipment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4762500" y="3495675"/>
            <a:ext cx="78105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571875" y="4314825"/>
            <a:ext cx="78105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43100" y="885825"/>
          <a:ext cx="4800600" cy="5216392"/>
        </p:xfrm>
        <a:graphic>
          <a:graphicData uri="http://schemas.openxmlformats.org/drawingml/2006/table">
            <a:tbl>
              <a:tblPr/>
              <a:tblGrid>
                <a:gridCol w="1905000"/>
                <a:gridCol w="2895600"/>
              </a:tblGrid>
              <a:tr h="346044">
                <a:tc gridSpan="2">
                  <a:txBody>
                    <a:bodyPr/>
                    <a:lstStyle/>
                    <a:p>
                      <a:pPr lvl="2" algn="l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Civil Service Personnel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Jeffrey Beyon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Software &amp; Data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Acquisition Lead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Frank Boyer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Mechanical Design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Garfield Creary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Project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Management/PM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Fred Fitzpatrick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Electrical / Electronics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Mark Jones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Electrical / Electronics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Michael Kavaya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Science/Project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Management/PI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Grady Koch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Instrument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Science/Chief Engr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Edward Modlin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Mechanical Technician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Mulugeta Petros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Laser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Paul Petzar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Electrical /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Electronics Lead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Geoffrey Rose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Mechanical Design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Bo Trieu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Mechanical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Design Lead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Jirong Yu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Laser Lead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3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825">
                <a:tc gridSpan="2">
                  <a:txBody>
                    <a:bodyPr/>
                    <a:lstStyle/>
                    <a:p>
                      <a:pPr lvl="2" algn="l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Contract Personnel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Michael Coleman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Mechanical Design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Adam Webster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Mechanical Support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Welch Mechanical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Mechanical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Support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695325" y="171450"/>
            <a:ext cx="6554788" cy="703263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buNone/>
              <a:defRPr/>
            </a:pPr>
            <a:r>
              <a:rPr lang="en-US" sz="2400" kern="0" dirty="0">
                <a:solidFill>
                  <a:schemeClr val="tx2"/>
                </a:solidFill>
              </a:rPr>
              <a:t>Project Personnel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B1203-510F-4D21-98AC-21B5E603EC1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9" name="Object 3"/>
          <p:cNvGraphicFramePr>
            <a:graphicFrameLocks noChangeAspect="1"/>
          </p:cNvGraphicFramePr>
          <p:nvPr/>
        </p:nvGraphicFramePr>
        <p:xfrm>
          <a:off x="4495800" y="228600"/>
          <a:ext cx="4953000" cy="4953000"/>
        </p:xfrm>
        <a:graphic>
          <a:graphicData uri="http://schemas.openxmlformats.org/presentationml/2006/ole">
            <p:oleObj spid="_x0000_s142339" name="KGPlot" r:id="rId3" imgW="6858000" imgH="685800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0"/>
            <a:ext cx="6438900" cy="1143000"/>
          </a:xfrm>
        </p:spPr>
        <p:txBody>
          <a:bodyPr/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Ground-Based Lidar Compared with Wind Sonde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066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dirty="0">
              <a:latin typeface="Times New Roman" pitchFamily="18" charset="0"/>
            </a:endParaRPr>
          </a:p>
        </p:txBody>
      </p:sp>
      <p:pic>
        <p:nvPicPr>
          <p:cNvPr id="7" name="Picture 7" descr="DSCN3048"/>
          <p:cNvPicPr>
            <a:picLocks noChangeAspect="1" noChangeArrowheads="1"/>
          </p:cNvPicPr>
          <p:nvPr/>
        </p:nvPicPr>
        <p:blipFill>
          <a:blip r:embed="rId4" cstate="print"/>
          <a:srcRect l="18750" r="25945"/>
          <a:stretch>
            <a:fillRect/>
          </a:stretch>
        </p:blipFill>
        <p:spPr bwMode="auto">
          <a:xfrm>
            <a:off x="7924800" y="5181600"/>
            <a:ext cx="1124235" cy="152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334000"/>
            <a:ext cx="8019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lidar wind measurements were validated against balloon sondes.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agreement (RMS difference) to 1.06-m/s speed and 5.78-degrees direction.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airborne lidar results are being compared to dropsondes (a complicated</a:t>
            </a:r>
          </a:p>
          <a:p>
            <a:r>
              <a:rPr lang="en-US" dirty="0" smtClean="0"/>
              <a:t>analysis) and </a:t>
            </a:r>
            <a:r>
              <a:rPr lang="en-US" i="1" dirty="0" smtClean="0"/>
              <a:t>in-situ</a:t>
            </a:r>
            <a:r>
              <a:rPr lang="en-US" dirty="0" smtClean="0"/>
              <a:t> wind sensor at aircraft altitude.</a:t>
            </a:r>
          </a:p>
        </p:txBody>
      </p:sp>
      <p:graphicFrame>
        <p:nvGraphicFramePr>
          <p:cNvPr id="149508" name="Object 2"/>
          <p:cNvGraphicFramePr>
            <a:graphicFrameLocks noChangeAspect="1"/>
          </p:cNvGraphicFramePr>
          <p:nvPr/>
        </p:nvGraphicFramePr>
        <p:xfrm>
          <a:off x="0" y="228600"/>
          <a:ext cx="4953000" cy="4953000"/>
        </p:xfrm>
        <a:graphic>
          <a:graphicData uri="http://schemas.openxmlformats.org/presentationml/2006/ole">
            <p:oleObj spid="_x0000_s142338" name="KGPlot" r:id="rId5" imgW="6858000" imgH="6858000" progId="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991225" cy="11430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Ground-Based Field Test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941" t="4613" r="25000" b="1888"/>
          <a:stretch>
            <a:fillRect/>
          </a:stretch>
        </p:blipFill>
        <p:spPr bwMode="auto">
          <a:xfrm>
            <a:off x="152400" y="1219200"/>
            <a:ext cx="708620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96150" y="4114800"/>
            <a:ext cx="1685925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field test showed: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unprecedented</a:t>
            </a:r>
          </a:p>
          <a:p>
            <a:r>
              <a:rPr lang="en-US" sz="1200" dirty="0" smtClean="0"/>
              <a:t>capability for </a:t>
            </a:r>
          </a:p>
          <a:p>
            <a:r>
              <a:rPr lang="en-US" sz="1200" dirty="0" smtClean="0"/>
              <a:t>high altitude</a:t>
            </a:r>
          </a:p>
          <a:p>
            <a:r>
              <a:rPr lang="en-US" sz="1200" dirty="0" smtClean="0"/>
              <a:t>wind measurements.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agreement with</a:t>
            </a:r>
          </a:p>
          <a:p>
            <a:r>
              <a:rPr lang="en-US" sz="1200" dirty="0" smtClean="0"/>
              <a:t>balloon sondes.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hybrid lidar demo</a:t>
            </a:r>
          </a:p>
          <a:p>
            <a:r>
              <a:rPr lang="en-US" sz="1200" dirty="0" smtClean="0"/>
              <a:t>alongside GSFC</a:t>
            </a:r>
          </a:p>
          <a:p>
            <a:r>
              <a:rPr lang="en-US" sz="1200" dirty="0" smtClean="0"/>
              <a:t>lidar.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1524000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nocturnal jet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 flipV="1">
            <a:off x="4648200" y="1677888"/>
            <a:ext cx="2971800" cy="6843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48600" y="35814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shear</a:t>
            </a:r>
            <a:endParaRPr lang="en-US" sz="1400" dirty="0"/>
          </a:p>
        </p:txBody>
      </p:sp>
      <p:cxnSp>
        <p:nvCxnSpPr>
          <p:cNvPr id="16" name="Straight Arrow Connector 15"/>
          <p:cNvCxnSpPr>
            <a:stCxn id="12" idx="1"/>
          </p:cNvCxnSpPr>
          <p:nvPr/>
        </p:nvCxnSpPr>
        <p:spPr>
          <a:xfrm rot="10800000">
            <a:off x="3200400" y="3733801"/>
            <a:ext cx="4648200" cy="14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8275"/>
            <a:ext cx="6302045" cy="12731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Pulsed Coherent-Detection 2-Micron</a:t>
            </a:r>
            <a:br>
              <a:rPr lang="en-US" sz="2400" dirty="0" smtClean="0"/>
            </a:br>
            <a:r>
              <a:rPr lang="en-US" sz="2400" dirty="0" smtClean="0"/>
              <a:t>Doppler Wind Lidar System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1104900" y="1500188"/>
            <a:ext cx="6588125" cy="4878387"/>
            <a:chOff x="1104900" y="1500188"/>
            <a:chExt cx="6588125" cy="4878387"/>
          </a:xfrm>
        </p:grpSpPr>
        <p:pic>
          <p:nvPicPr>
            <p:cNvPr id="1741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4900" y="1500188"/>
              <a:ext cx="6588125" cy="487838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 bwMode="auto">
            <a:xfrm>
              <a:off x="4718304" y="3452774"/>
              <a:ext cx="234086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772656" y="3458870"/>
              <a:ext cx="271882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6484925" y="3997756"/>
              <a:ext cx="110459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0800000">
              <a:off x="6934809" y="4542738"/>
              <a:ext cx="1097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10800000">
              <a:off x="5807050" y="4534205"/>
              <a:ext cx="30114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10800000">
              <a:off x="4598824" y="4116021"/>
              <a:ext cx="375512" cy="2804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10800000" flipV="1">
              <a:off x="4597605" y="4546398"/>
              <a:ext cx="375512" cy="2804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CE39C-165A-4BB5-BB39-33CE1C28EB2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2038350" y="4914900"/>
            <a:ext cx="2333625" cy="266700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/>
          <p:cNvSpPr>
            <a:spLocks/>
          </p:cNvSpPr>
          <p:nvPr/>
        </p:nvSpPr>
        <p:spPr bwMode="auto">
          <a:xfrm>
            <a:off x="2414588" y="5456238"/>
            <a:ext cx="922337" cy="19843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81" y="0"/>
              </a:cxn>
              <a:cxn ang="0">
                <a:pos x="581" y="48"/>
              </a:cxn>
              <a:cxn ang="0">
                <a:pos x="0" y="125"/>
              </a:cxn>
              <a:cxn ang="0">
                <a:pos x="5" y="0"/>
              </a:cxn>
            </a:cxnLst>
            <a:rect l="0" t="0" r="r" b="b"/>
            <a:pathLst>
              <a:path w="581" h="125">
                <a:moveTo>
                  <a:pt x="5" y="0"/>
                </a:moveTo>
                <a:lnTo>
                  <a:pt x="581" y="0"/>
                </a:lnTo>
                <a:lnTo>
                  <a:pt x="581" y="48"/>
                </a:lnTo>
                <a:lnTo>
                  <a:pt x="0" y="125"/>
                </a:lnTo>
                <a:lnTo>
                  <a:pt x="5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 rot="5400000">
            <a:off x="2779713" y="2208212"/>
            <a:ext cx="184150" cy="822325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en-US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290888" y="4632325"/>
            <a:ext cx="198437" cy="13811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en-US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2551113" y="2681288"/>
            <a:ext cx="7937" cy="295751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206750" y="2681288"/>
            <a:ext cx="0" cy="28733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390900" y="1971675"/>
            <a:ext cx="0" cy="26765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2574925" y="2681288"/>
            <a:ext cx="800100" cy="19431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3214688" y="2713038"/>
            <a:ext cx="152400" cy="19113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2003425" y="5646738"/>
            <a:ext cx="541338" cy="838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2635250" y="5578475"/>
            <a:ext cx="541338" cy="838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422525" y="2468563"/>
            <a:ext cx="1119188" cy="24304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en-US" dirty="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300288" y="5341938"/>
            <a:ext cx="1196975" cy="395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en-US" dirty="0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2071688" y="6080125"/>
            <a:ext cx="1943100" cy="88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en-US" dirty="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983038" y="2811463"/>
            <a:ext cx="1043876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/>
              <a:t>telescope</a:t>
            </a: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H="1">
            <a:off x="3579813" y="3009900"/>
            <a:ext cx="457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625850" y="4762500"/>
            <a:ext cx="2294218" cy="395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/>
              <a:t> scanner optical wedge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H="1">
            <a:off x="2986088" y="5014913"/>
            <a:ext cx="731837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724275" y="5287963"/>
            <a:ext cx="2198038" cy="395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/>
              <a:t>scanner rotation stage</a:t>
            </a: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H="1">
            <a:off x="3519488" y="5478463"/>
            <a:ext cx="236537" cy="3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4448175" y="5676900"/>
            <a:ext cx="928459" cy="395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/>
              <a:t>window</a:t>
            </a: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H="1">
            <a:off x="4014788" y="5881688"/>
            <a:ext cx="487362" cy="244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2551113" y="1643063"/>
            <a:ext cx="1800493" cy="328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/>
              <a:t>beam from transceiver</a:t>
            </a:r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220663" y="6065838"/>
            <a:ext cx="1836737" cy="46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4038600" y="6126163"/>
            <a:ext cx="2620963" cy="23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334963" y="5722938"/>
            <a:ext cx="1370888" cy="395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/>
              <a:t>aircraft body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2228658" y="195263"/>
            <a:ext cx="279211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/>
              <a:t>Telescope &amp; </a:t>
            </a:r>
            <a:r>
              <a:rPr lang="en-US" sz="2400" dirty="0" smtClean="0"/>
              <a:t>Scanner</a:t>
            </a:r>
            <a:endParaRPr lang="en-US" sz="2400" dirty="0"/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735638" y="1662113"/>
            <a:ext cx="3150221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/>
              <a:t> coherent lidar uses the same </a:t>
            </a:r>
          </a:p>
          <a:p>
            <a:pPr>
              <a:buNone/>
            </a:pPr>
            <a:r>
              <a:rPr lang="en-US" sz="1800" dirty="0"/>
              <a:t>path for transmit and receive—</a:t>
            </a:r>
          </a:p>
          <a:p>
            <a:pPr>
              <a:buNone/>
            </a:pPr>
            <a:r>
              <a:rPr lang="en-US" sz="1800" dirty="0"/>
              <a:t>transmitted path is shown here.</a:t>
            </a: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3222625" y="2319338"/>
            <a:ext cx="304800" cy="88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en-US" dirty="0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3879633" y="2079625"/>
            <a:ext cx="124104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>
                <a:latin typeface="Symbol" pitchFamily="18" charset="2"/>
              </a:rPr>
              <a:t>l</a:t>
            </a:r>
            <a:r>
              <a:rPr lang="en-US" sz="1400" dirty="0"/>
              <a:t>/4 </a:t>
            </a:r>
            <a:r>
              <a:rPr lang="en-US" sz="1400" dirty="0" smtClean="0"/>
              <a:t>wave plate</a:t>
            </a:r>
            <a:endParaRPr lang="en-US" sz="1400" dirty="0"/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 flipH="1">
            <a:off x="3575050" y="2255838"/>
            <a:ext cx="295275" cy="90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B1203-510F-4D21-98AC-21B5E603EC1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80083" y="0"/>
            <a:ext cx="4842544" cy="984885"/>
          </a:xfrm>
          <a:prstGeom prst="rect">
            <a:avLst/>
          </a:prstGeom>
          <a:ln>
            <a:noFill/>
          </a:ln>
        </p:spPr>
        <p:txBody>
          <a:bodyPr wrap="none" lIns="91440" tIns="0" rIns="91440" bIns="0" rtlCol="0" anchor="t" anchorCtr="0">
            <a:spAutoFit/>
          </a:bodyPr>
          <a:lstStyle/>
          <a:p>
            <a:pPr algn="ctr">
              <a:lnSpc>
                <a:spcPct val="150000"/>
              </a:lnSpc>
              <a:tabLst>
                <a:tab pos="274320" algn="l"/>
              </a:tabLst>
            </a:pPr>
            <a:r>
              <a:rPr lang="en-US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Pulsed Coherent Lidar Measurement of Wind</a:t>
            </a:r>
          </a:p>
          <a:p>
            <a:pPr algn="ctr">
              <a:lnSpc>
                <a:spcPct val="150000"/>
              </a:lnSpc>
              <a:tabLst>
                <a:tab pos="274320" algn="l"/>
              </a:tabLst>
            </a:pPr>
            <a:r>
              <a:rPr lang="en-US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Frequency Shifts of Light</a:t>
            </a:r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514" y="1028699"/>
            <a:ext cx="7778836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CE39C-165A-4BB5-BB39-33CE1C28EB2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72618" y="2728366"/>
          <a:ext cx="609600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</a:tblGrid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 flipH="1" flipV="1">
            <a:off x="1286822" y="4067649"/>
            <a:ext cx="1127335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82397" y="4630523"/>
            <a:ext cx="6993331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58685" y="4608581"/>
            <a:ext cx="84960" cy="487634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150000"/>
              </a:lnSpc>
              <a:tabLst>
                <a:tab pos="274320" algn="l"/>
              </a:tabLst>
            </a:pP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8250" y="4717090"/>
            <a:ext cx="1204925" cy="1086836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50000"/>
              </a:lnSpc>
              <a:tabLst>
                <a:tab pos="274320" algn="l"/>
              </a:tabLst>
            </a:pPr>
            <a:r>
              <a:rPr lang="en-US" sz="1100" dirty="0" smtClean="0">
                <a:latin typeface="Times New Roman" pitchFamily="18" charset="0"/>
                <a:ea typeface="+mj-ea"/>
                <a:cs typeface="Times New Roman" pitchFamily="18" charset="0"/>
              </a:rPr>
              <a:t>t = 0</a:t>
            </a:r>
          </a:p>
          <a:p>
            <a:pPr algn="ctr">
              <a:lnSpc>
                <a:spcPct val="150000"/>
              </a:lnSpc>
              <a:tabLst>
                <a:tab pos="274320" algn="l"/>
              </a:tabLst>
            </a:pPr>
            <a:r>
              <a:rPr lang="en-US" sz="1100" dirty="0" smtClean="0">
                <a:latin typeface="Times New Roman" pitchFamily="18" charset="0"/>
                <a:ea typeface="+mj-ea"/>
                <a:cs typeface="Times New Roman" pitchFamily="18" charset="0"/>
              </a:rPr>
              <a:t>Laser pulse begins</a:t>
            </a:r>
          </a:p>
          <a:p>
            <a:pPr algn="ctr">
              <a:lnSpc>
                <a:spcPct val="150000"/>
              </a:lnSpc>
              <a:tabLst>
                <a:tab pos="274320" algn="l"/>
              </a:tabLst>
            </a:pPr>
            <a:r>
              <a:rPr lang="en-US" sz="110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Sample 512</a:t>
            </a:r>
          </a:p>
          <a:p>
            <a:pPr algn="ctr">
              <a:lnSpc>
                <a:spcPct val="150000"/>
              </a:lnSpc>
              <a:tabLst>
                <a:tab pos="274320" algn="l"/>
              </a:tabLst>
            </a:pPr>
            <a:r>
              <a:rPr lang="en-US" sz="1100" dirty="0" smtClean="0">
                <a:solidFill>
                  <a:srgbClr val="66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Sample 513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88483" y="2516429"/>
            <a:ext cx="672999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48300" y="1062532"/>
            <a:ext cx="1509694" cy="1374094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50000"/>
              </a:lnSpc>
              <a:tabLst>
                <a:tab pos="274320" algn="l"/>
              </a:tabLst>
            </a:pPr>
            <a:r>
              <a:rPr lang="en-US" sz="1100" dirty="0" smtClean="0">
                <a:latin typeface="Times New Roman" pitchFamily="18" charset="0"/>
                <a:ea typeface="+mj-ea"/>
                <a:cs typeface="Times New Roman" pitchFamily="18" charset="0"/>
              </a:rPr>
              <a:t>Typical Range Gate</a:t>
            </a:r>
          </a:p>
          <a:p>
            <a:pPr algn="ctr">
              <a:lnSpc>
                <a:spcPct val="150000"/>
              </a:lnSpc>
              <a:tabLst>
                <a:tab pos="274320" algn="l"/>
              </a:tabLst>
            </a:pPr>
            <a:r>
              <a:rPr lang="en-US" sz="1100" dirty="0" smtClean="0">
                <a:latin typeface="Times New Roman" pitchFamily="18" charset="0"/>
                <a:ea typeface="+mj-ea"/>
                <a:cs typeface="Times New Roman" pitchFamily="18" charset="0"/>
              </a:rPr>
              <a:t>512 ADC samples</a:t>
            </a:r>
          </a:p>
          <a:p>
            <a:pPr algn="ctr">
              <a:lnSpc>
                <a:spcPct val="150000"/>
              </a:lnSpc>
              <a:tabLst>
                <a:tab pos="274320" algn="l"/>
              </a:tabLst>
            </a:pPr>
            <a:r>
              <a:rPr lang="en-US" sz="1100" dirty="0" smtClean="0">
                <a:latin typeface="Times New Roman" pitchFamily="18" charset="0"/>
                <a:ea typeface="+mj-ea"/>
                <a:cs typeface="Times New Roman" pitchFamily="18" charset="0"/>
              </a:rPr>
              <a:t>1.024 microseconds</a:t>
            </a:r>
          </a:p>
          <a:p>
            <a:pPr algn="ctr">
              <a:lnSpc>
                <a:spcPct val="150000"/>
              </a:lnSpc>
              <a:tabLst>
                <a:tab pos="274320" algn="l"/>
              </a:tabLst>
            </a:pPr>
            <a:r>
              <a:rPr lang="en-US" sz="1100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153.49 m </a:t>
            </a:r>
            <a:r>
              <a:rPr lang="en-US" sz="1100" u="sng" dirty="0" smtClean="0">
                <a:latin typeface="Symbol" pitchFamily="18" charset="2"/>
                <a:ea typeface="+mj-ea"/>
                <a:cs typeface="Times New Roman" pitchFamily="18" charset="0"/>
              </a:rPr>
              <a:t>D</a:t>
            </a:r>
            <a:r>
              <a:rPr lang="en-US" sz="1100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LOS</a:t>
            </a:r>
          </a:p>
          <a:p>
            <a:pPr algn="ctr">
              <a:lnSpc>
                <a:spcPct val="150000"/>
              </a:lnSpc>
              <a:tabLst>
                <a:tab pos="274320" algn="l"/>
              </a:tabLst>
            </a:pPr>
            <a:r>
              <a:rPr lang="en-US" sz="1100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132.93 m </a:t>
            </a:r>
            <a:r>
              <a:rPr lang="en-US" sz="1100" u="sng" dirty="0" smtClean="0">
                <a:latin typeface="Symbol" pitchFamily="18" charset="2"/>
                <a:ea typeface="+mj-ea"/>
                <a:cs typeface="Times New Roman" pitchFamily="18" charset="0"/>
              </a:rPr>
              <a:t>D</a:t>
            </a:r>
            <a:r>
              <a:rPr lang="en-US" sz="1100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720" y="6223787"/>
            <a:ext cx="8315555" cy="2539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91440" tIns="0" rIns="91440" bIns="0" rtlCol="0" anchor="t" anchorCtr="0">
            <a:spAutoFit/>
          </a:bodyPr>
          <a:lstStyle/>
          <a:p>
            <a:pPr>
              <a:lnSpc>
                <a:spcPct val="150000"/>
              </a:lnSpc>
              <a:tabLst>
                <a:tab pos="274320" algn="l"/>
              </a:tabLst>
            </a:pPr>
            <a:r>
              <a:rPr lang="en-US" sz="1100" dirty="0" smtClean="0">
                <a:latin typeface="Times New Roman" pitchFamily="18" charset="0"/>
                <a:ea typeface="+mj-ea"/>
                <a:cs typeface="Times New Roman" pitchFamily="18" charset="0"/>
              </a:rPr>
              <a:t>ADC = 500 Msamples/sec, </a:t>
            </a:r>
            <a:r>
              <a:rPr lang="en-US" sz="1100" dirty="0" smtClean="0">
                <a:latin typeface="Symbol" pitchFamily="18" charset="2"/>
                <a:ea typeface="+mj-ea"/>
                <a:cs typeface="Times New Roman" pitchFamily="18" charset="0"/>
              </a:rPr>
              <a:t>l</a:t>
            </a:r>
            <a:r>
              <a:rPr lang="en-US" sz="1100" dirty="0" smtClean="0">
                <a:latin typeface="Times New Roman" pitchFamily="18" charset="0"/>
                <a:ea typeface="+mj-ea"/>
                <a:cs typeface="Times New Roman" pitchFamily="18" charset="0"/>
              </a:rPr>
              <a:t> = 2.0535 microns, zenith angle = 30 deg., round-trip range to time conversion = c/2 = 149.896 m/microsec</a:t>
            </a:r>
          </a:p>
        </p:txBody>
      </p:sp>
      <p:sp>
        <p:nvSpPr>
          <p:cNvPr id="17" name="Left Brace 16"/>
          <p:cNvSpPr/>
          <p:nvPr/>
        </p:nvSpPr>
        <p:spPr>
          <a:xfrm rot="5400000">
            <a:off x="1620064" y="1693469"/>
            <a:ext cx="475488" cy="1272844"/>
          </a:xfrm>
          <a:prstGeom prst="leftBrac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43307" y="1576502"/>
            <a:ext cx="1397203" cy="461665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50000"/>
              </a:lnSpc>
              <a:tabLst>
                <a:tab pos="274320" algn="l"/>
              </a:tabLst>
            </a:pPr>
            <a:r>
              <a:rPr lang="en-US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1024 samples for outgoing </a:t>
            </a:r>
            <a:r>
              <a:rPr lang="en-US" sz="1000" dirty="0" smtClean="0">
                <a:latin typeface="Symbol" pitchFamily="18" charset="2"/>
                <a:ea typeface="+mj-ea"/>
                <a:cs typeface="Times New Roman" pitchFamily="18" charset="0"/>
              </a:rPr>
              <a:t>D</a:t>
            </a:r>
            <a:r>
              <a:rPr lang="en-US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f measurement</a:t>
            </a:r>
          </a:p>
        </p:txBody>
      </p:sp>
      <p:sp>
        <p:nvSpPr>
          <p:cNvPr id="20" name="Left Brace 19"/>
          <p:cNvSpPr/>
          <p:nvPr/>
        </p:nvSpPr>
        <p:spPr>
          <a:xfrm rot="5400000">
            <a:off x="2754442" y="2132903"/>
            <a:ext cx="231823" cy="620572"/>
          </a:xfrm>
          <a:prstGeom prst="leftBrac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22274" y="2047037"/>
            <a:ext cx="776628" cy="230832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50000"/>
              </a:lnSpc>
              <a:tabLst>
                <a:tab pos="274320" algn="l"/>
              </a:tabLst>
            </a:pPr>
            <a:r>
              <a:rPr lang="en-US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Range gate 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35609" y="3808781"/>
            <a:ext cx="776628" cy="230832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50000"/>
              </a:lnSpc>
              <a:tabLst>
                <a:tab pos="274320" algn="l"/>
              </a:tabLst>
            </a:pPr>
            <a:r>
              <a:rPr lang="en-US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Range gate 1</a:t>
            </a:r>
          </a:p>
        </p:txBody>
      </p:sp>
      <p:sp>
        <p:nvSpPr>
          <p:cNvPr id="24" name="Left Brace 23"/>
          <p:cNvSpPr/>
          <p:nvPr/>
        </p:nvSpPr>
        <p:spPr>
          <a:xfrm rot="16200000" flipV="1">
            <a:off x="3067777" y="3346007"/>
            <a:ext cx="231823" cy="620572"/>
          </a:xfrm>
          <a:prstGeom prst="leftBrac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5400000">
            <a:off x="3418906" y="2139001"/>
            <a:ext cx="231823" cy="620572"/>
          </a:xfrm>
          <a:prstGeom prst="leftBrac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42847" y="1862938"/>
            <a:ext cx="776628" cy="230832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50000"/>
              </a:lnSpc>
              <a:tabLst>
                <a:tab pos="274320" algn="l"/>
              </a:tabLst>
            </a:pPr>
            <a:r>
              <a:rPr lang="en-US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Range gate 2</a:t>
            </a:r>
          </a:p>
        </p:txBody>
      </p:sp>
      <p:sp>
        <p:nvSpPr>
          <p:cNvPr id="27" name="Left Brace 26"/>
          <p:cNvSpPr/>
          <p:nvPr/>
        </p:nvSpPr>
        <p:spPr>
          <a:xfrm rot="16200000" flipV="1">
            <a:off x="3768817" y="3344788"/>
            <a:ext cx="231823" cy="620572"/>
          </a:xfrm>
          <a:prstGeom prst="leftBrac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529334" y="4027018"/>
            <a:ext cx="776628" cy="230832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50000"/>
              </a:lnSpc>
              <a:tabLst>
                <a:tab pos="274320" algn="l"/>
              </a:tabLst>
            </a:pPr>
            <a:r>
              <a:rPr lang="en-US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Range gate 3</a:t>
            </a:r>
          </a:p>
        </p:txBody>
      </p:sp>
      <p:sp>
        <p:nvSpPr>
          <p:cNvPr id="29" name="Right Arrow 28"/>
          <p:cNvSpPr/>
          <p:nvPr/>
        </p:nvSpPr>
        <p:spPr>
          <a:xfrm rot="660821">
            <a:off x="6886222" y="1515665"/>
            <a:ext cx="381193" cy="247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450003" y="1339026"/>
            <a:ext cx="1083630" cy="1117229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50000"/>
              </a:lnSpc>
              <a:tabLst>
                <a:tab pos="274320" algn="l"/>
              </a:tabLst>
            </a:pPr>
            <a:r>
              <a:rPr lang="en-US" sz="1100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DFT</a:t>
            </a:r>
          </a:p>
          <a:p>
            <a:pPr>
              <a:lnSpc>
                <a:spcPct val="150000"/>
              </a:lnSpc>
              <a:tabLst>
                <a:tab pos="274320" algn="l"/>
              </a:tabLst>
            </a:pPr>
            <a:r>
              <a:rPr lang="en-US" sz="1100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f</a:t>
            </a:r>
            <a:r>
              <a:rPr lang="en-US" sz="1100" u="sng" baseline="-25000" dirty="0" smtClean="0">
                <a:latin typeface="Times New Roman" pitchFamily="18" charset="0"/>
                <a:ea typeface="+mj-ea"/>
                <a:cs typeface="Times New Roman" pitchFamily="18" charset="0"/>
              </a:rPr>
              <a:t>MAX</a:t>
            </a:r>
            <a:r>
              <a:rPr lang="en-US" sz="1100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 = 250 MHz</a:t>
            </a:r>
          </a:p>
          <a:p>
            <a:pPr>
              <a:lnSpc>
                <a:spcPct val="150000"/>
              </a:lnSpc>
              <a:tabLst>
                <a:tab pos="274320" algn="l"/>
              </a:tabLst>
            </a:pPr>
            <a:r>
              <a:rPr lang="en-US" sz="1100" dirty="0" smtClean="0">
                <a:latin typeface="Times New Roman" pitchFamily="18" charset="0"/>
                <a:ea typeface="+mj-ea"/>
                <a:cs typeface="Times New Roman" pitchFamily="18" charset="0"/>
              </a:rPr>
              <a:t>f</a:t>
            </a:r>
            <a:r>
              <a:rPr lang="en-US" sz="1100" baseline="-25000" dirty="0" smtClean="0">
                <a:latin typeface="Times New Roman" pitchFamily="18" charset="0"/>
                <a:ea typeface="+mj-ea"/>
                <a:cs typeface="Times New Roman" pitchFamily="18" charset="0"/>
              </a:rPr>
              <a:t>RES</a:t>
            </a:r>
            <a:r>
              <a:rPr lang="en-US" sz="1100" dirty="0" smtClean="0">
                <a:latin typeface="Times New Roman" pitchFamily="18" charset="0"/>
                <a:ea typeface="+mj-ea"/>
                <a:cs typeface="Times New Roman" pitchFamily="18" charset="0"/>
              </a:rPr>
              <a:t> = 0.9766 MHz</a:t>
            </a:r>
          </a:p>
          <a:p>
            <a:pPr>
              <a:lnSpc>
                <a:spcPct val="150000"/>
              </a:lnSpc>
              <a:tabLst>
                <a:tab pos="274320" algn="l"/>
              </a:tabLst>
            </a:pPr>
            <a:r>
              <a:rPr lang="en-US" sz="1100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V</a:t>
            </a:r>
            <a:r>
              <a:rPr lang="en-US" sz="1100" u="sng" baseline="-25000" dirty="0" smtClean="0">
                <a:latin typeface="Times New Roman" pitchFamily="18" charset="0"/>
                <a:ea typeface="+mj-ea"/>
                <a:cs typeface="Times New Roman" pitchFamily="18" charset="0"/>
              </a:rPr>
              <a:t>RES</a:t>
            </a:r>
            <a:r>
              <a:rPr lang="en-US" sz="1100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 = 1.0027 m/s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05254" y="3375508"/>
            <a:ext cx="1856277" cy="108683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150000"/>
              </a:lnSpc>
              <a:tabLst>
                <a:tab pos="274320" algn="l"/>
              </a:tabLst>
            </a:pPr>
            <a:r>
              <a:rPr lang="en-US" sz="110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Sample 54,999</a:t>
            </a:r>
          </a:p>
          <a:p>
            <a:pPr>
              <a:lnSpc>
                <a:spcPct val="150000"/>
              </a:lnSpc>
              <a:tabLst>
                <a:tab pos="274320" algn="l"/>
              </a:tabLst>
            </a:pPr>
            <a:r>
              <a:rPr lang="en-US" sz="1100" dirty="0" smtClean="0">
                <a:solidFill>
                  <a:srgbClr val="66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Sample 55,000 </a:t>
            </a:r>
            <a:r>
              <a:rPr lang="en-US" sz="1100" dirty="0" smtClean="0">
                <a:latin typeface="Times New Roman" pitchFamily="18" charset="0"/>
                <a:ea typeface="+mj-ea"/>
                <a:cs typeface="Times New Roman" pitchFamily="18" charset="0"/>
              </a:rPr>
              <a:t>(75,000 possible)</a:t>
            </a:r>
            <a:endParaRPr lang="en-US" sz="1100" dirty="0" smtClean="0">
              <a:solidFill>
                <a:srgbClr val="66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150000"/>
              </a:lnSpc>
              <a:tabLst>
                <a:tab pos="274320" algn="l"/>
              </a:tabLst>
            </a:pPr>
            <a:r>
              <a:rPr lang="en-US" sz="1100" dirty="0" smtClean="0">
                <a:latin typeface="Times New Roman" pitchFamily="18" charset="0"/>
                <a:ea typeface="+mj-ea"/>
                <a:cs typeface="Times New Roman" pitchFamily="18" charset="0"/>
              </a:rPr>
              <a:t>t ~ 109 microsec</a:t>
            </a:r>
          </a:p>
          <a:p>
            <a:pPr>
              <a:lnSpc>
                <a:spcPct val="150000"/>
              </a:lnSpc>
              <a:tabLst>
                <a:tab pos="274320" algn="l"/>
              </a:tabLst>
            </a:pPr>
            <a:r>
              <a:rPr lang="en-US" sz="1100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R ~ 16,334 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7779" y="3564789"/>
            <a:ext cx="480901" cy="461665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150000"/>
              </a:lnSpc>
              <a:tabLst>
                <a:tab pos="274320" algn="l"/>
              </a:tabLst>
            </a:pPr>
            <a:r>
              <a:rPr lang="en-US" sz="100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Sample 0</a:t>
            </a:r>
          </a:p>
          <a:p>
            <a:pPr>
              <a:lnSpc>
                <a:spcPct val="150000"/>
              </a:lnSpc>
              <a:tabLst>
                <a:tab pos="274320" algn="l"/>
              </a:tabLst>
            </a:pPr>
            <a:r>
              <a:rPr lang="en-US" sz="1000" dirty="0" smtClean="0">
                <a:solidFill>
                  <a:srgbClr val="66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Sample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74749" y="977539"/>
            <a:ext cx="987551" cy="461665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50000"/>
              </a:lnSpc>
              <a:tabLst>
                <a:tab pos="274320" algn="l"/>
              </a:tabLst>
            </a:pPr>
            <a:r>
              <a:rPr lang="en-US" sz="1000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Sample 1024</a:t>
            </a:r>
          </a:p>
          <a:p>
            <a:pPr algn="ctr">
              <a:lnSpc>
                <a:spcPct val="150000"/>
              </a:lnSpc>
              <a:tabLst>
                <a:tab pos="274320" algn="l"/>
              </a:tabLst>
            </a:pPr>
            <a:r>
              <a:rPr lang="en-US" sz="1000" dirty="0" smtClean="0">
                <a:solidFill>
                  <a:srgbClr val="66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Sample 1025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1888806" y="2060711"/>
            <a:ext cx="1291952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1121907" y="3567113"/>
            <a:ext cx="142875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7189334" y="3538538"/>
            <a:ext cx="142875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91682" y="130115"/>
            <a:ext cx="3704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 Direction, 1 Laser Shot</a:t>
            </a:r>
          </a:p>
          <a:p>
            <a:r>
              <a:rPr lang="en-US" sz="2000" dirty="0" smtClean="0"/>
              <a:t>Nominal Data Capture Parameters</a:t>
            </a:r>
            <a:endParaRPr lang="en-US" sz="2000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CE39C-165A-4BB5-BB39-33CE1C28EB2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6700"/>
            <a:ext cx="5524500" cy="857250"/>
          </a:xfrm>
        </p:spPr>
        <p:txBody>
          <a:bodyPr/>
          <a:lstStyle/>
          <a:p>
            <a:r>
              <a:rPr lang="en-US" sz="2000" dirty="0" smtClean="0"/>
              <a:t>Periodogram: Estimating Signal Frequency</a:t>
            </a:r>
            <a:br>
              <a:rPr lang="en-US" sz="2000" dirty="0" smtClean="0"/>
            </a:br>
            <a:r>
              <a:rPr lang="en-US" sz="2000" dirty="0" smtClean="0"/>
              <a:t>After N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 Shot Accumulation</a:t>
            </a:r>
            <a:br>
              <a:rPr lang="en-US" sz="2000" dirty="0" smtClean="0"/>
            </a:br>
            <a:r>
              <a:rPr lang="en-US" sz="2000" dirty="0" smtClean="0"/>
              <a:t>One Range Gate, One Realization</a:t>
            </a:r>
          </a:p>
        </p:txBody>
      </p:sp>
      <p:pic>
        <p:nvPicPr>
          <p:cNvPr id="6150" name="Picture 3" descr="spectrum_periodo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1263650"/>
            <a:ext cx="53990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Line 4"/>
          <p:cNvSpPr>
            <a:spLocks noChangeShapeType="1"/>
          </p:cNvSpPr>
          <p:nvPr/>
        </p:nvSpPr>
        <p:spPr bwMode="auto">
          <a:xfrm flipH="1">
            <a:off x="2578100" y="2374900"/>
            <a:ext cx="3336925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5791201" y="2157413"/>
            <a:ext cx="33528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dirty="0"/>
              <a:t>Mean Signal Power = area under mean signal bump but above mean noise level. P</a:t>
            </a:r>
            <a:r>
              <a:rPr lang="en-US" sz="1400" baseline="-25000" dirty="0"/>
              <a:t>S </a:t>
            </a:r>
            <a:r>
              <a:rPr lang="en-US" sz="1400" dirty="0"/>
              <a:t>= A</a:t>
            </a:r>
            <a:r>
              <a:rPr lang="en-US" sz="1400" baseline="-25000" dirty="0"/>
              <a:t>S </a:t>
            </a:r>
            <a:r>
              <a:rPr lang="en-US" sz="1400" dirty="0"/>
              <a:t>= [(L</a:t>
            </a:r>
            <a:r>
              <a:rPr lang="en-US" sz="1400" baseline="-25000" dirty="0"/>
              <a:t>D</a:t>
            </a:r>
            <a:r>
              <a:rPr lang="en-US" sz="1400" dirty="0"/>
              <a:t> – L</a:t>
            </a:r>
            <a:r>
              <a:rPr lang="en-US" sz="1400" baseline="-25000" dirty="0"/>
              <a:t>N</a:t>
            </a:r>
            <a:r>
              <a:rPr lang="en-US" sz="1400" dirty="0"/>
              <a:t>) </a:t>
            </a:r>
            <a:r>
              <a:rPr lang="en-US" sz="1400" dirty="0">
                <a:latin typeface="Symbol" pitchFamily="18" charset="2"/>
              </a:rPr>
              <a:t>· </a:t>
            </a:r>
            <a:r>
              <a:rPr lang="en-US" sz="1400" dirty="0"/>
              <a:t> </a:t>
            </a:r>
            <a:r>
              <a:rPr lang="en-US" sz="1400" dirty="0">
                <a:latin typeface="Symbol" pitchFamily="18" charset="2"/>
              </a:rPr>
              <a:t>D</a:t>
            </a:r>
            <a:r>
              <a:rPr lang="en-US" sz="1400" dirty="0"/>
              <a:t>f </a:t>
            </a:r>
            <a:r>
              <a:rPr lang="en-US" sz="1400" dirty="0">
                <a:latin typeface="Symbol" pitchFamily="18" charset="2"/>
              </a:rPr>
              <a:t>· </a:t>
            </a:r>
            <a:r>
              <a:rPr lang="en-US" sz="1400" dirty="0"/>
              <a:t>1] (if signal in one bin)</a:t>
            </a:r>
          </a:p>
        </p:txBody>
      </p:sp>
      <p:sp>
        <p:nvSpPr>
          <p:cNvPr id="6153" name="Line 6"/>
          <p:cNvSpPr>
            <a:spLocks noChangeShapeType="1"/>
          </p:cNvSpPr>
          <p:nvPr/>
        </p:nvSpPr>
        <p:spPr bwMode="auto">
          <a:xfrm>
            <a:off x="914400" y="3556000"/>
            <a:ext cx="529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6359704" y="3376613"/>
            <a:ext cx="1899879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/>
              <a:t>Mean Noise Level = L</a:t>
            </a:r>
            <a:r>
              <a:rPr lang="en-US" sz="1400" baseline="-25000"/>
              <a:t>N</a:t>
            </a:r>
          </a:p>
        </p:txBody>
      </p:sp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5819775" y="1243013"/>
            <a:ext cx="3324225" cy="56630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dirty="0"/>
              <a:t>Mean Data Level = L</a:t>
            </a:r>
            <a:r>
              <a:rPr lang="en-US" sz="1400" baseline="-25000" dirty="0"/>
              <a:t>D</a:t>
            </a:r>
          </a:p>
          <a:p>
            <a:r>
              <a:rPr lang="en-US" sz="1400" dirty="0"/>
              <a:t>Data Fluctuations = </a:t>
            </a:r>
            <a:r>
              <a:rPr lang="en-US" sz="1400" dirty="0">
                <a:latin typeface="Symbol" pitchFamily="18" charset="2"/>
              </a:rPr>
              <a:t>s</a:t>
            </a:r>
            <a:r>
              <a:rPr lang="en-US" sz="1400" baseline="-25000" dirty="0"/>
              <a:t>D </a:t>
            </a:r>
            <a:r>
              <a:rPr lang="en-US" sz="1400" dirty="0"/>
              <a:t>= L</a:t>
            </a:r>
            <a:r>
              <a:rPr lang="en-US" sz="1400" baseline="-25000" dirty="0"/>
              <a:t>D </a:t>
            </a:r>
            <a:r>
              <a:rPr lang="en-US" sz="1400" dirty="0"/>
              <a:t>/</a:t>
            </a:r>
            <a:r>
              <a:rPr lang="en-US" sz="1400" dirty="0">
                <a:latin typeface="Symbol" pitchFamily="18" charset="2"/>
              </a:rPr>
              <a:t>Ö</a:t>
            </a:r>
            <a:r>
              <a:rPr lang="en-US" sz="1400" dirty="0"/>
              <a:t>N</a:t>
            </a:r>
            <a:r>
              <a:rPr lang="en-US" sz="1400" baseline="-25000" dirty="0"/>
              <a:t>P</a:t>
            </a:r>
          </a:p>
        </p:txBody>
      </p:sp>
      <p:sp>
        <p:nvSpPr>
          <p:cNvPr id="6156" name="Line 10"/>
          <p:cNvSpPr>
            <a:spLocks noChangeShapeType="1"/>
          </p:cNvSpPr>
          <p:nvPr/>
        </p:nvSpPr>
        <p:spPr bwMode="auto">
          <a:xfrm flipH="1">
            <a:off x="3197225" y="1435100"/>
            <a:ext cx="3038475" cy="1120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11"/>
          <p:cNvSpPr>
            <a:spLocks noChangeShapeType="1"/>
          </p:cNvSpPr>
          <p:nvPr/>
        </p:nvSpPr>
        <p:spPr bwMode="auto">
          <a:xfrm>
            <a:off x="1206500" y="25654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58" name="Text Box 12"/>
          <p:cNvSpPr txBox="1">
            <a:spLocks noChangeArrowheads="1"/>
          </p:cNvSpPr>
          <p:nvPr/>
        </p:nvSpPr>
        <p:spPr bwMode="auto">
          <a:xfrm>
            <a:off x="6168005" y="4032250"/>
            <a:ext cx="2640466" cy="4801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/>
              <a:t>Noise Fluctuations = </a:t>
            </a:r>
            <a:r>
              <a:rPr lang="en-US" sz="1400">
                <a:latin typeface="Symbol" pitchFamily="18" charset="2"/>
              </a:rPr>
              <a:t>s</a:t>
            </a:r>
            <a:r>
              <a:rPr lang="en-US" sz="1400" baseline="-25000"/>
              <a:t>N</a:t>
            </a:r>
            <a:r>
              <a:rPr lang="en-US" sz="1400"/>
              <a:t>= L</a:t>
            </a:r>
            <a:r>
              <a:rPr lang="en-US" sz="1400" baseline="-25000"/>
              <a:t>N </a:t>
            </a:r>
            <a:r>
              <a:rPr lang="en-US" sz="1400"/>
              <a:t>/</a:t>
            </a:r>
            <a:r>
              <a:rPr lang="en-US" sz="1400">
                <a:latin typeface="Symbol" pitchFamily="18" charset="2"/>
              </a:rPr>
              <a:t>Ö</a:t>
            </a:r>
            <a:r>
              <a:rPr lang="en-US" sz="1400"/>
              <a:t>N</a:t>
            </a:r>
            <a:r>
              <a:rPr lang="en-US" sz="1400" baseline="-25000"/>
              <a:t>P</a:t>
            </a:r>
          </a:p>
          <a:p>
            <a:endParaRPr lang="en-US" sz="1400" baseline="-25000"/>
          </a:p>
        </p:txBody>
      </p:sp>
      <p:sp>
        <p:nvSpPr>
          <p:cNvPr id="6159" name="Line 13"/>
          <p:cNvSpPr>
            <a:spLocks noChangeShapeType="1"/>
          </p:cNvSpPr>
          <p:nvPr/>
        </p:nvSpPr>
        <p:spPr bwMode="auto">
          <a:xfrm flipH="1" flipV="1">
            <a:off x="2946400" y="3835400"/>
            <a:ext cx="3028950" cy="307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0" name="Text Box 14"/>
          <p:cNvSpPr txBox="1">
            <a:spLocks noChangeArrowheads="1"/>
          </p:cNvSpPr>
          <p:nvPr/>
        </p:nvSpPr>
        <p:spPr bwMode="auto">
          <a:xfrm>
            <a:off x="6140450" y="4662488"/>
            <a:ext cx="28702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dirty="0"/>
              <a:t>Mean Noise Power = area under mean noise level = P</a:t>
            </a:r>
            <a:r>
              <a:rPr lang="en-US" sz="1400" baseline="-25000" dirty="0"/>
              <a:t>N </a:t>
            </a:r>
            <a:r>
              <a:rPr lang="en-US" sz="1100" dirty="0"/>
              <a:t>= </a:t>
            </a:r>
            <a:r>
              <a:rPr lang="en-US" sz="1400" dirty="0"/>
              <a:t>A</a:t>
            </a:r>
            <a:r>
              <a:rPr lang="en-US" sz="1400" baseline="-25000" dirty="0"/>
              <a:t>N </a:t>
            </a:r>
            <a:r>
              <a:rPr lang="en-US" sz="1100" dirty="0"/>
              <a:t>= </a:t>
            </a:r>
            <a:r>
              <a:rPr lang="en-US" sz="1400" dirty="0"/>
              <a:t>L</a:t>
            </a:r>
            <a:r>
              <a:rPr lang="en-US" sz="1400" baseline="-25000" dirty="0"/>
              <a:t>N</a:t>
            </a:r>
            <a:r>
              <a:rPr lang="en-US" sz="1100" dirty="0"/>
              <a:t> </a:t>
            </a:r>
            <a:r>
              <a:rPr lang="en-US" sz="1100" dirty="0">
                <a:latin typeface="Symbol" pitchFamily="18" charset="2"/>
              </a:rPr>
              <a:t>·</a:t>
            </a:r>
            <a:r>
              <a:rPr lang="en-US" sz="1400" dirty="0"/>
              <a:t> </a:t>
            </a:r>
            <a:r>
              <a:rPr lang="en-US" sz="1400" dirty="0">
                <a:latin typeface="Symbol" pitchFamily="18" charset="2"/>
              </a:rPr>
              <a:t>D</a:t>
            </a:r>
            <a:r>
              <a:rPr lang="en-US" sz="1400" dirty="0"/>
              <a:t>f</a:t>
            </a:r>
            <a:r>
              <a:rPr lang="en-US" sz="1100" dirty="0"/>
              <a:t> </a:t>
            </a:r>
            <a:r>
              <a:rPr lang="en-US" sz="1100" dirty="0">
                <a:latin typeface="Symbol" pitchFamily="18" charset="2"/>
              </a:rPr>
              <a:t>·</a:t>
            </a:r>
            <a:r>
              <a:rPr lang="en-US" sz="1100" dirty="0"/>
              <a:t> (# Noise Bins)</a:t>
            </a:r>
          </a:p>
        </p:txBody>
      </p:sp>
      <p:sp>
        <p:nvSpPr>
          <p:cNvPr id="6161" name="Line 15"/>
          <p:cNvSpPr>
            <a:spLocks noChangeShapeType="1"/>
          </p:cNvSpPr>
          <p:nvPr/>
        </p:nvSpPr>
        <p:spPr bwMode="auto">
          <a:xfrm flipH="1" flipV="1">
            <a:off x="1981200" y="4851400"/>
            <a:ext cx="4146550" cy="361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939800" y="4838700"/>
            <a:ext cx="4089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V="1">
            <a:off x="2006600" y="3556000"/>
            <a:ext cx="0" cy="19304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4" name="Text Box 21"/>
          <p:cNvSpPr txBox="1">
            <a:spLocks noChangeArrowheads="1"/>
          </p:cNvSpPr>
          <p:nvPr/>
        </p:nvSpPr>
        <p:spPr bwMode="auto">
          <a:xfrm>
            <a:off x="6369050" y="5740400"/>
            <a:ext cx="2206625" cy="36933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 = (L</a:t>
            </a:r>
            <a:r>
              <a:rPr lang="en-US" baseline="-25000" dirty="0"/>
              <a:t>D</a:t>
            </a:r>
            <a:r>
              <a:rPr lang="en-US" dirty="0"/>
              <a:t> - L</a:t>
            </a:r>
            <a:r>
              <a:rPr lang="en-US" baseline="-25000" dirty="0"/>
              <a:t>N</a:t>
            </a:r>
            <a:r>
              <a:rPr lang="en-US" dirty="0"/>
              <a:t>)/L</a:t>
            </a:r>
            <a:r>
              <a:rPr lang="en-US" baseline="-25000" dirty="0"/>
              <a:t>N</a:t>
            </a:r>
          </a:p>
        </p:txBody>
      </p:sp>
      <p:sp>
        <p:nvSpPr>
          <p:cNvPr id="6165" name="Text Box 22"/>
          <p:cNvSpPr txBox="1">
            <a:spLocks noChangeArrowheads="1"/>
          </p:cNvSpPr>
          <p:nvPr/>
        </p:nvSpPr>
        <p:spPr bwMode="auto">
          <a:xfrm>
            <a:off x="1241416" y="6045200"/>
            <a:ext cx="226696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dirty="0"/>
              <a:t>Data = Signal + Noise, D = S + </a:t>
            </a:r>
            <a:r>
              <a:rPr lang="en-US" sz="1200" dirty="0" smtClean="0"/>
              <a:t>N</a:t>
            </a:r>
            <a:endParaRPr lang="en-US" sz="1200" dirty="0"/>
          </a:p>
        </p:txBody>
      </p:sp>
      <p:graphicFrame>
        <p:nvGraphicFramePr>
          <p:cNvPr id="6146" name="Object 23"/>
          <p:cNvGraphicFramePr>
            <a:graphicFrameLocks noChangeAspect="1"/>
          </p:cNvGraphicFramePr>
          <p:nvPr>
            <p:ph idx="1"/>
          </p:nvPr>
        </p:nvGraphicFramePr>
        <p:xfrm>
          <a:off x="695325" y="6253163"/>
          <a:ext cx="3524250" cy="485775"/>
        </p:xfrm>
        <a:graphic>
          <a:graphicData uri="http://schemas.openxmlformats.org/presentationml/2006/ole">
            <p:oleObj spid="_x0000_s144386" name="Equation" r:id="rId4" imgW="3504960" imgH="482400" progId="Equation.3">
              <p:embed/>
            </p:oleObj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68FE1-CC32-4B5B-8514-ACF1BA85170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46190" t="16583" b="23396"/>
          <a:stretch>
            <a:fillRect/>
          </a:stretch>
        </p:blipFill>
        <p:spPr bwMode="auto">
          <a:xfrm>
            <a:off x="457200" y="1066800"/>
            <a:ext cx="82296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2895600" y="3733800"/>
            <a:ext cx="958850" cy="246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DC-8 location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695700" y="3543300"/>
            <a:ext cx="304800" cy="2286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192741" y="304800"/>
            <a:ext cx="4782078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Aircraft Location in Hurricane Earl (GOES 13 infrared)</a:t>
            </a:r>
          </a:p>
          <a:p>
            <a:pPr algn="ctr"/>
            <a:r>
              <a:rPr lang="en-US" sz="1600" dirty="0"/>
              <a:t>(green line is aircraft track for entire flight)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25" y="0"/>
            <a:ext cx="5133975" cy="11430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2-Micron Pulsed Wind Lidar System Development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Documents and Settings\bctrieu\My Documents\0Projects\Flight_Missions\Pictures\100726_DC8_LEOS_installation\IMG_5585 (Cust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95400"/>
            <a:ext cx="3086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505200"/>
            <a:ext cx="3048000" cy="97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Transceiv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2590800" cy="194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DAWN transcei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295400"/>
            <a:ext cx="2667000" cy="1777676"/>
          </a:xfrm>
          <a:prstGeom prst="rect">
            <a:avLst/>
          </a:prstGeom>
          <a:noFill/>
        </p:spPr>
      </p:pic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4675" y="3171825"/>
            <a:ext cx="2590800" cy="134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036048" y="990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11848" y="990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27968" y="9525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 to 2007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3276600"/>
            <a:ext cx="2823209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90-mJ energy, 5-Hz rep. rate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breadboard implementation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required frequent re-alignment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required highly skilled operators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required constant oversight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4476749"/>
            <a:ext cx="3140603" cy="212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250-mJ energy, 5-Hz rep. rate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rugged compact packaging of</a:t>
            </a:r>
          </a:p>
          <a:p>
            <a:pPr algn="l"/>
            <a:r>
              <a:rPr lang="en-US" sz="1400" dirty="0" smtClean="0"/>
              <a:t>laser and parts of receiver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no re-alignment needed, even</a:t>
            </a:r>
          </a:p>
          <a:p>
            <a:pPr algn="l"/>
            <a:r>
              <a:rPr lang="en-US" sz="1400" dirty="0" smtClean="0"/>
              <a:t>after transport to field sites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requires moderately skilled operator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unattended operation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installed in mobile trailer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4572000"/>
            <a:ext cx="27681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250-mJ energy, 10-Hz rep. rate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rugged compact packaging of</a:t>
            </a:r>
          </a:p>
          <a:p>
            <a:pPr algn="l"/>
            <a:r>
              <a:rPr lang="en-US" sz="1400" dirty="0" smtClean="0"/>
              <a:t>complete optical system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no re-alignment needed, even</a:t>
            </a:r>
          </a:p>
          <a:p>
            <a:pPr algn="l"/>
            <a:r>
              <a:rPr lang="en-US" sz="1400" dirty="0" smtClean="0"/>
              <a:t>in high vibration environment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installed in DC-8 aircraft</a:t>
            </a:r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7010400" y="6689725"/>
            <a:ext cx="2133600" cy="168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Kavaya </a:t>
            </a:r>
            <a:fld id="{5061EFAE-3A5C-4C3F-97E6-6957B736FE2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933700" y="2771775"/>
            <a:ext cx="2924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5.9” x 11.6” x 26.5</a:t>
            </a:r>
            <a:r>
              <a:rPr lang="en-US" sz="1400" b="1" dirty="0" smtClean="0">
                <a:solidFill>
                  <a:schemeClr val="bg1"/>
                </a:solidFill>
              </a:rPr>
              <a:t>”; 75 lbs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7900" y="274638"/>
            <a:ext cx="5118100" cy="5826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DAWN System Integration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688" y="2190750"/>
            <a:ext cx="4159250" cy="3656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06363" y="1576388"/>
            <a:ext cx="2511425" cy="1982787"/>
            <a:chOff x="67" y="993"/>
            <a:chExt cx="1582" cy="1249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" y="993"/>
              <a:ext cx="1503" cy="1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806" y="1872"/>
              <a:ext cx="843" cy="3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en-US" sz="1400" dirty="0"/>
                <a:t>DAWN TXCVR</a:t>
              </a:r>
            </a:p>
          </p:txBody>
        </p:sp>
      </p:grp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62188" y="6165850"/>
            <a:ext cx="1854200" cy="328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400" dirty="0"/>
              <a:t>3/8” Cooling Tube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791325" y="1506538"/>
            <a:ext cx="2352675" cy="1831975"/>
            <a:chOff x="4278" y="949"/>
            <a:chExt cx="1482" cy="1154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0" y="949"/>
              <a:ext cx="1480" cy="1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278" y="1882"/>
              <a:ext cx="1168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en-US" sz="1400" dirty="0"/>
                <a:t>Telescope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36525" y="3681413"/>
            <a:ext cx="2328863" cy="2994025"/>
            <a:chOff x="86" y="2343"/>
            <a:chExt cx="1467" cy="1886"/>
          </a:xfrm>
        </p:grpSpPr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155" y="2343"/>
              <a:ext cx="1296" cy="1556"/>
              <a:chOff x="1756" y="2404"/>
              <a:chExt cx="1296" cy="1556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56" y="2404"/>
                <a:ext cx="1296" cy="1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Text Box 18"/>
              <p:cNvSpPr txBox="1">
                <a:spLocks noChangeArrowheads="1"/>
              </p:cNvSpPr>
              <p:nvPr/>
            </p:nvSpPr>
            <p:spPr bwMode="auto">
              <a:xfrm>
                <a:off x="1946" y="3796"/>
                <a:ext cx="890" cy="1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buNone/>
                </a:pPr>
                <a:r>
                  <a:rPr lang="en-US" sz="1000" b="1" i="0" dirty="0">
                    <a:latin typeface="Arial" charset="0"/>
                  </a:rPr>
                  <a:t>29” x 36” x &lt;37” Tall</a:t>
                </a:r>
              </a:p>
            </p:txBody>
          </p:sp>
        </p:grp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86" y="3859"/>
              <a:ext cx="1467" cy="3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en-US" sz="1400" dirty="0"/>
                <a:t>Sealed Enclosure &amp; </a:t>
              </a:r>
              <a:r>
                <a:rPr lang="en-US" sz="1400" dirty="0" smtClean="0"/>
                <a:t>Integrated Lidar </a:t>
              </a:r>
              <a:r>
                <a:rPr lang="en-US" sz="1400" dirty="0"/>
                <a:t>Structure</a:t>
              </a:r>
            </a:p>
          </p:txBody>
        </p: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7112000" y="3446462"/>
            <a:ext cx="1828800" cy="1419224"/>
            <a:chOff x="4422" y="2336"/>
            <a:chExt cx="1152" cy="894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22" y="2336"/>
              <a:ext cx="1152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4562" y="2819"/>
              <a:ext cx="992" cy="4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en-US" sz="1400" dirty="0"/>
                <a:t>Newport Scanner</a:t>
              </a:r>
            </a:p>
            <a:p>
              <a:pPr algn="ctr">
                <a:buNone/>
              </a:pPr>
              <a:r>
                <a:rPr lang="en-US" sz="1400" dirty="0"/>
                <a:t>(RV240CC-F)</a:t>
              </a:r>
            </a:p>
          </p:txBody>
        </p:sp>
      </p:grp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2243138" y="2963863"/>
            <a:ext cx="2024062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H="1">
            <a:off x="5207000" y="2319338"/>
            <a:ext cx="1684338" cy="525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1912938" y="4292600"/>
            <a:ext cx="1660525" cy="668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H="1">
            <a:off x="5468938" y="4038600"/>
            <a:ext cx="1812925" cy="820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flipV="1">
            <a:off x="3124200" y="4749800"/>
            <a:ext cx="762000" cy="1430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6858000" y="5078413"/>
            <a:ext cx="2286000" cy="1212850"/>
            <a:chOff x="4320" y="3199"/>
            <a:chExt cx="1440" cy="764"/>
          </a:xfrm>
        </p:grpSpPr>
        <p:pic>
          <p:nvPicPr>
            <p:cNvPr id="27" name="Picture 2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0" y="3368"/>
              <a:ext cx="1440" cy="5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4320" y="3199"/>
              <a:ext cx="1392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1400" dirty="0"/>
                <a:t>DC8 </a:t>
              </a:r>
              <a:r>
                <a:rPr lang="en-US" sz="1400" dirty="0" smtClean="0"/>
                <a:t>Port/Window/Shutter</a:t>
              </a:r>
              <a:endParaRPr lang="en-US" sz="1400" dirty="0"/>
            </a:p>
          </p:txBody>
        </p:sp>
      </p:grpSp>
      <p:sp>
        <p:nvSpPr>
          <p:cNvPr id="29" name="Line 32"/>
          <p:cNvSpPr>
            <a:spLocks noChangeShapeType="1"/>
          </p:cNvSpPr>
          <p:nvPr/>
        </p:nvSpPr>
        <p:spPr bwMode="auto">
          <a:xfrm flipH="1" flipV="1">
            <a:off x="6037263" y="5511800"/>
            <a:ext cx="803275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B1203-510F-4D21-98AC-21B5E603EC1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TextBox 15"/>
          <p:cNvSpPr txBox="1">
            <a:spLocks noChangeArrowheads="1"/>
          </p:cNvSpPr>
          <p:nvPr/>
        </p:nvSpPr>
        <p:spPr bwMode="auto">
          <a:xfrm>
            <a:off x="1853262" y="328545"/>
            <a:ext cx="3313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 smtClean="0"/>
              <a:t>DAWN depicted in DC-8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07" y="2079530"/>
            <a:ext cx="2751617" cy="403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32640" y="1562587"/>
            <a:ext cx="32249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Mechanical Connections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5628" t="2502" b="16323"/>
          <a:stretch>
            <a:fillRect/>
          </a:stretch>
        </p:blipFill>
        <p:spPr bwMode="auto">
          <a:xfrm>
            <a:off x="2805276" y="2857500"/>
            <a:ext cx="63387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810410" y="6280298"/>
            <a:ext cx="2701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 smtClean="0"/>
              <a:t>0 deg Azimuth at Surface is 4.6 km fore of DC-8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2419350"/>
            <a:ext cx="264046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Scan Pattern During GRIP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B1203-510F-4D21-98AC-21B5E603EC1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71D4A-AEF9-4CAA-A919-A7D886C42B4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5975" y="361950"/>
            <a:ext cx="5280025" cy="5826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DAWN Lidar Specifications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2640" y="3571875"/>
            <a:ext cx="2008178" cy="855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u="sng" dirty="0" smtClean="0"/>
              <a:t>Mobile and Airborne</a:t>
            </a:r>
          </a:p>
          <a:p>
            <a:r>
              <a:rPr lang="en-US" sz="1400" dirty="0" smtClean="0"/>
              <a:t> NASA DC-8</a:t>
            </a:r>
          </a:p>
          <a:p>
            <a:r>
              <a:rPr lang="en-US" sz="1400" dirty="0" smtClean="0"/>
              <a:t> LaRC VALIDAR Trailer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009" y="1000125"/>
            <a:ext cx="3157979" cy="344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u="sng" dirty="0" smtClean="0"/>
              <a:t>Pulsed Laser</a:t>
            </a:r>
          </a:p>
          <a:p>
            <a:r>
              <a:rPr lang="en-US" sz="1400" dirty="0" smtClean="0"/>
              <a:t> Ho:Tm:LuLF, 2.05 microns</a:t>
            </a:r>
          </a:p>
          <a:p>
            <a:r>
              <a:rPr lang="en-US" sz="1400" dirty="0" smtClean="0"/>
              <a:t> 2.8 m folded resonator</a:t>
            </a:r>
          </a:p>
          <a:p>
            <a:r>
              <a:rPr lang="en-US" sz="1400" dirty="0" smtClean="0"/>
              <a:t> ~250 mJ pulse energy</a:t>
            </a:r>
          </a:p>
          <a:p>
            <a:r>
              <a:rPr lang="en-US" sz="1400" dirty="0" smtClean="0"/>
              <a:t> 10 Hz pulse rate</a:t>
            </a:r>
          </a:p>
          <a:p>
            <a:r>
              <a:rPr lang="en-US" sz="1400" dirty="0" smtClean="0"/>
              <a:t> 200 ns pulse duration</a:t>
            </a:r>
          </a:p>
          <a:p>
            <a:r>
              <a:rPr lang="en-US" sz="1400" dirty="0" smtClean="0"/>
              <a:t> Master Oscillator Power Amplifier</a:t>
            </a:r>
          </a:p>
          <a:p>
            <a:r>
              <a:rPr lang="en-US" sz="1400" dirty="0" smtClean="0"/>
              <a:t>One amplifier</a:t>
            </a:r>
          </a:p>
          <a:p>
            <a:r>
              <a:rPr lang="en-US" sz="1400" dirty="0" smtClean="0"/>
              <a:t> Laser Diode Array side pumped, 792 nm</a:t>
            </a:r>
          </a:p>
          <a:p>
            <a:r>
              <a:rPr lang="en-US" sz="1400" dirty="0" smtClean="0"/>
              <a:t>~Transform limited pulse spectrum</a:t>
            </a:r>
          </a:p>
          <a:p>
            <a:r>
              <a:rPr lang="en-US" sz="1400" dirty="0" smtClean="0"/>
              <a:t> ~Diffraction limited pulse spatial quality</a:t>
            </a:r>
          </a:p>
          <a:p>
            <a:r>
              <a:rPr lang="en-US" sz="1400" dirty="0" smtClean="0"/>
              <a:t>Designed and built at LaRC</a:t>
            </a:r>
          </a:p>
          <a:p>
            <a:r>
              <a:rPr lang="en-US" sz="1400" dirty="0" smtClean="0"/>
              <a:t>2 chillers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5425" y="3629025"/>
            <a:ext cx="3609975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u="sng" dirty="0" smtClean="0"/>
              <a:t>Lidar System in DC-8</a:t>
            </a:r>
          </a:p>
          <a:p>
            <a:r>
              <a:rPr lang="en-US" sz="1400" dirty="0" smtClean="0"/>
              <a:t> Optics can in cargo level</a:t>
            </a:r>
          </a:p>
          <a:p>
            <a:r>
              <a:rPr lang="en-US" sz="1400" dirty="0" smtClean="0"/>
              <a:t> Centered nadir port 7</a:t>
            </a:r>
          </a:p>
          <a:p>
            <a:r>
              <a:rPr lang="en-US" sz="1400" dirty="0" smtClean="0"/>
              <a:t> One electronics rack in cargo level</a:t>
            </a:r>
          </a:p>
          <a:p>
            <a:r>
              <a:rPr lang="en-US" sz="1400" dirty="0" smtClean="0"/>
              <a:t> Two electronics racks in passenger level</a:t>
            </a:r>
          </a:p>
          <a:p>
            <a:r>
              <a:rPr lang="en-US" sz="1400" dirty="0" smtClean="0"/>
              <a:t> Refractive optical wedge scanner, beam   deflection 30.12 deg</a:t>
            </a:r>
          </a:p>
          <a:p>
            <a:r>
              <a:rPr lang="en-US" sz="1400" dirty="0" smtClean="0"/>
              <a:t> Conical field of regard centered on nadir</a:t>
            </a:r>
          </a:p>
          <a:p>
            <a:r>
              <a:rPr lang="en-US" sz="1400" dirty="0" smtClean="0"/>
              <a:t> All azimuth angles programmable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051" y="4587442"/>
            <a:ext cx="2971800" cy="210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u="sng" dirty="0" smtClean="0"/>
              <a:t>Lidar System</a:t>
            </a:r>
          </a:p>
          <a:p>
            <a:r>
              <a:rPr lang="en-US" sz="1400" dirty="0" smtClean="0"/>
              <a:t> 15-cm diameter off-axis telescope</a:t>
            </a:r>
          </a:p>
          <a:p>
            <a:r>
              <a:rPr lang="en-US" sz="1400" dirty="0" smtClean="0"/>
              <a:t>12-cm e</a:t>
            </a:r>
            <a:r>
              <a:rPr lang="en-US" sz="1400" baseline="30000" dirty="0" smtClean="0"/>
              <a:t>-2</a:t>
            </a:r>
            <a:r>
              <a:rPr lang="en-US" sz="1400" dirty="0" smtClean="0"/>
              <a:t> beam intensity diameter</a:t>
            </a:r>
          </a:p>
          <a:p>
            <a:r>
              <a:rPr lang="en-US" sz="1400" dirty="0" smtClean="0"/>
              <a:t> Dual balanced heterodyne detection</a:t>
            </a:r>
          </a:p>
          <a:p>
            <a:r>
              <a:rPr lang="en-US" sz="1400" dirty="0" smtClean="0"/>
              <a:t> InGaAs 75-micron diameter optical detectors</a:t>
            </a:r>
          </a:p>
          <a:p>
            <a:r>
              <a:rPr lang="en-US" sz="1400" dirty="0" smtClean="0"/>
              <a:t> Integrated INS/GPS</a:t>
            </a:r>
          </a:p>
          <a:p>
            <a:r>
              <a:rPr lang="en-US" sz="1400" dirty="0" smtClean="0"/>
              <a:t>One chiller</a:t>
            </a:r>
          </a:p>
        </p:txBody>
      </p:sp>
      <p:pic>
        <p:nvPicPr>
          <p:cNvPr id="9" name="Picture 6" descr="DC-8 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6937" y="1321647"/>
            <a:ext cx="388461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862242" y="1271588"/>
            <a:ext cx="4455067" cy="36933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 smtClean="0"/>
              <a:t>Coherent detection wind lidar figure </a:t>
            </a:r>
            <a:r>
              <a:rPr lang="en-US" dirty="0"/>
              <a:t>of </a:t>
            </a:r>
            <a:r>
              <a:rPr lang="en-US" dirty="0" smtClean="0"/>
              <a:t>merit*</a:t>
            </a:r>
            <a:endParaRPr lang="en-US" dirty="0"/>
          </a:p>
        </p:txBody>
      </p: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1003300" y="173038"/>
            <a:ext cx="49212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/>
              <a:t>DAWN </a:t>
            </a:r>
            <a:r>
              <a:rPr lang="en-US" sz="2400" dirty="0" smtClean="0"/>
              <a:t>Compared to </a:t>
            </a:r>
            <a:r>
              <a:rPr lang="en-US" sz="2400" dirty="0"/>
              <a:t>Commercial Doppler </a:t>
            </a:r>
            <a:r>
              <a:rPr lang="en-US" sz="2400" dirty="0" smtClean="0"/>
              <a:t>Lidar Systems</a:t>
            </a:r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20DA0-AFAE-4717-AD90-947CF1B9FD0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47646" y="2663825"/>
          <a:ext cx="5524504" cy="228599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92381"/>
                <a:gridCol w="824186"/>
                <a:gridCol w="840757"/>
                <a:gridCol w="741312"/>
                <a:gridCol w="920542"/>
                <a:gridCol w="11053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Lidar System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Energy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PRF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FOM</a:t>
                      </a:r>
                      <a:r>
                        <a:rPr lang="en-US" sz="1400" baseline="0" dirty="0" smtClean="0"/>
                        <a:t> Ratio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Lockheed Martin CT WindTracer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mJ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500 Hz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 cm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4,472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Leosphere Windcube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20,000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25,400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LaRC DAWN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177,878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25" name="Picture 13" descr="WINDC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89785"/>
            <a:ext cx="2305050" cy="1674277"/>
          </a:xfrm>
          <a:prstGeom prst="rect">
            <a:avLst/>
          </a:prstGeom>
          <a:noFill/>
        </p:spPr>
      </p:pic>
      <p:pic>
        <p:nvPicPr>
          <p:cNvPr id="13327" name="Picture 15" descr="Haneda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8900" y="1180594"/>
            <a:ext cx="2124075" cy="162695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80975" y="5219700"/>
            <a:ext cx="6105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The LaRC DAWN advantage in FOM may be used to simultaneously improve aerosol sensitivity, maximum range, range resolution, and measurement time (horizontal resolution).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3250" y="1822450"/>
          <a:ext cx="4982730" cy="387350"/>
        </p:xfrm>
        <a:graphic>
          <a:graphicData uri="http://schemas.openxmlformats.org/presentationml/2006/ole">
            <p:oleObj spid="_x0000_s111618" name="Equation" r:id="rId5" imgW="3593880" imgH="279360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77316" y="6488668"/>
            <a:ext cx="2287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*SNR is not a good FOM</a:t>
            </a:r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 flipH="1" flipV="1">
            <a:off x="5395913" y="2481263"/>
            <a:ext cx="1381125" cy="5905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5829300" y="3819525"/>
            <a:ext cx="561975" cy="3714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829300" y="4733925"/>
            <a:ext cx="876300" cy="6000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6789738" y="4578531"/>
            <a:ext cx="1763712" cy="2117543"/>
            <a:chOff x="1756" y="2404"/>
            <a:chExt cx="1296" cy="1556"/>
          </a:xfrm>
        </p:grpSpPr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56" y="2404"/>
              <a:ext cx="1296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1946" y="3796"/>
              <a:ext cx="890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buNone/>
              </a:pPr>
              <a:r>
                <a:rPr lang="en-US" sz="1000" b="1" i="0" dirty="0">
                  <a:latin typeface="Arial" charset="0"/>
                </a:rPr>
                <a:t>29” x 36” x &lt;37” Tall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 G &amp; P before loa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038" y="1214438"/>
            <a:ext cx="7086600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837594" y="361950"/>
            <a:ext cx="37305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Optics Canister Below DC-8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B1203-510F-4D21-98AC-21B5E603EC1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 defTabSz="144000">
          <a:lnSpc>
            <a:spcPct val="150000"/>
          </a:lnSpc>
          <a:spcBef>
            <a:spcPts val="0"/>
          </a:spcBef>
          <a:buFont typeface="Wingdings" pitchFamily="2" charset="2"/>
          <a:buChar char="Ø"/>
          <a:tabLst>
            <a:tab pos="144000" algn="l"/>
          </a:tabLst>
          <a:defRPr sz="16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2435</Words>
  <Application>Microsoft Macintosh PowerPoint</Application>
  <PresentationFormat>On-screen Show (4:3)</PresentationFormat>
  <Paragraphs>379</Paragraphs>
  <Slides>37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Default Design</vt:lpstr>
      <vt:lpstr>Equation</vt:lpstr>
      <vt:lpstr>KGPlot</vt:lpstr>
      <vt:lpstr>Slide 1</vt:lpstr>
      <vt:lpstr>Acknowledgements</vt:lpstr>
      <vt:lpstr>Slide 3</vt:lpstr>
      <vt:lpstr>2-Micron Pulsed Wind Lidar System Development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Lidar Operation in GRIP</vt:lpstr>
      <vt:lpstr>Lidar Operation in GRIP</vt:lpstr>
      <vt:lpstr>Lidar Operation in GRIP</vt:lpstr>
      <vt:lpstr>Lidar Operation in GRIP</vt:lpstr>
      <vt:lpstr>Lidar Operation in GRIP</vt:lpstr>
      <vt:lpstr>Slide 19</vt:lpstr>
      <vt:lpstr>Slide 20</vt:lpstr>
      <vt:lpstr>Lidar &amp; Dropsonde Wind Magnitude, 9/1/10</vt:lpstr>
      <vt:lpstr>Slide 22</vt:lpstr>
      <vt:lpstr>Slide 23</vt:lpstr>
      <vt:lpstr>Slide 24</vt:lpstr>
      <vt:lpstr>Slide 25</vt:lpstr>
      <vt:lpstr>Slide 26</vt:lpstr>
      <vt:lpstr>Plans</vt:lpstr>
      <vt:lpstr>Back Up</vt:lpstr>
      <vt:lpstr>Slide 29</vt:lpstr>
      <vt:lpstr>Ground-Based Lidar Compared with Wind Sonde</vt:lpstr>
      <vt:lpstr>Ground-Based Field Test</vt:lpstr>
      <vt:lpstr>Pulsed Coherent-Detection 2-Micron Doppler Wind Lidar System</vt:lpstr>
      <vt:lpstr>Slide 33</vt:lpstr>
      <vt:lpstr>Slide 34</vt:lpstr>
      <vt:lpstr>Slide 35</vt:lpstr>
      <vt:lpstr>Periodogram: Estimating Signal Frequency After NP Shot Accumulation One Range Gate, One Realization</vt:lpstr>
      <vt:lpstr>Slide 37</vt:lpstr>
    </vt:vector>
  </TitlesOfParts>
  <Company>LMIT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J. Kavaya</dc:creator>
  <cp:lastModifiedBy>Donald Perkey</cp:lastModifiedBy>
  <cp:revision>346</cp:revision>
  <dcterms:created xsi:type="dcterms:W3CDTF">2011-02-24T21:05:42Z</dcterms:created>
  <dcterms:modified xsi:type="dcterms:W3CDTF">2011-02-24T21:08:54Z</dcterms:modified>
</cp:coreProperties>
</file>