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Override PartName="/ppt/notesSlides/notesSlide13.xml" ContentType="application/vnd.openxmlformats-officedocument.presentationml.notes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6" r:id="rId2"/>
    <p:sldId id="283" r:id="rId3"/>
    <p:sldId id="284" r:id="rId4"/>
    <p:sldId id="278" r:id="rId5"/>
    <p:sldId id="279" r:id="rId6"/>
    <p:sldId id="282" r:id="rId7"/>
    <p:sldId id="280" r:id="rId8"/>
    <p:sldId id="281" r:id="rId9"/>
    <p:sldId id="285" r:id="rId10"/>
    <p:sldId id="287" r:id="rId11"/>
    <p:sldId id="257" r:id="rId12"/>
    <p:sldId id="263" r:id="rId13"/>
    <p:sldId id="266" r:id="rId14"/>
    <p:sldId id="267" r:id="rId15"/>
    <p:sldId id="269" r:id="rId16"/>
    <p:sldId id="270" r:id="rId17"/>
    <p:sldId id="262" r:id="rId18"/>
    <p:sldId id="272" r:id="rId19"/>
    <p:sldId id="273" r:id="rId20"/>
    <p:sldId id="275"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FF00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2531" autoAdjust="0"/>
    <p:restoredTop sz="84056" autoAdjust="0"/>
  </p:normalViewPr>
  <p:slideViewPr>
    <p:cSldViewPr snapToObjects="1">
      <p:cViewPr varScale="1">
        <p:scale>
          <a:sx n="138" d="100"/>
          <a:sy n="138" d="100"/>
        </p:scale>
        <p:origin x="-2640" y="-1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A9968-8BC4-EA42-A596-3295295649DC}" type="datetimeFigureOut">
              <a:rPr lang="en-US" smtClean="0"/>
              <a:pPr/>
              <a:t>2/24/11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FDBD7-373C-2B41-8E5A-74B78780D453}"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587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Mike and I will be presenting some work we've done in our group to set up forecast simulations with SPCAM.</a:t>
            </a:r>
          </a:p>
          <a:p>
            <a:endParaRPr lang="en-US" dirty="0" smtClean="0"/>
          </a:p>
          <a:p>
            <a:r>
              <a:rPr lang="en-US" dirty="0" smtClean="0"/>
              <a:t>The approach we've taken and some of the code modifications originally came from Marat.</a:t>
            </a:r>
          </a:p>
          <a:p>
            <a:endParaRPr lang="en-US" dirty="0" smtClean="0"/>
          </a:p>
          <a:p>
            <a:r>
              <a:rPr lang="en-US" dirty="0" smtClean="0"/>
              <a:t>I'll discuss a bit about the method he proposed and our implementation, and then pass off to Mike to discuss some test cases we've started looking in more detail.</a:t>
            </a:r>
          </a:p>
          <a:p>
            <a:endParaRPr lang="en-US" dirty="0" smtClean="0"/>
          </a:p>
          <a:p>
            <a:r>
              <a:rPr lang="en-US" dirty="0" smtClean="0"/>
              <a:t>We're familiar with some previous studies of </a:t>
            </a:r>
            <a:r>
              <a:rPr lang="en-US" dirty="0" err="1" smtClean="0"/>
              <a:t>SPCAM's</a:t>
            </a:r>
            <a:r>
              <a:rPr lang="en-US" dirty="0" smtClean="0"/>
              <a:t> climatology the have identified critical aspects that need fixing: too many high clouds, weird low clouds - </a:t>
            </a:r>
            <a:r>
              <a:rPr lang="en-US" dirty="0" err="1" smtClean="0"/>
              <a:t>stratofogulus</a:t>
            </a:r>
            <a:r>
              <a:rPr lang="en-US" dirty="0" smtClean="0"/>
              <a:t>, the “</a:t>
            </a:r>
            <a:r>
              <a:rPr lang="en-US" dirty="0" err="1" smtClean="0"/>
              <a:t>supermonsoon</a:t>
            </a:r>
            <a:r>
              <a:rPr lang="en-US" dirty="0" smtClean="0"/>
              <a:t>” and the Great Red Spot.</a:t>
            </a:r>
          </a:p>
          <a:p>
            <a:endParaRPr lang="en-US" dirty="0" smtClean="0"/>
          </a:p>
          <a:p>
            <a:r>
              <a:rPr lang="en-US" dirty="0" smtClean="0"/>
              <a:t>The new </a:t>
            </a:r>
            <a:r>
              <a:rPr lang="en-US" dirty="0" err="1" smtClean="0"/>
              <a:t>turbuluence</a:t>
            </a:r>
            <a:r>
              <a:rPr lang="en-US" dirty="0" smtClean="0"/>
              <a:t> parameterization and microphysics in SAM may help improve some of these things.</a:t>
            </a:r>
          </a:p>
          <a:p>
            <a:endParaRPr lang="en-US" dirty="0" smtClean="0"/>
          </a:p>
          <a:p>
            <a:r>
              <a:rPr lang="en-US" dirty="0" smtClean="0"/>
              <a:t>And we think that </a:t>
            </a:r>
            <a:r>
              <a:rPr lang="en-US" dirty="0" err="1" smtClean="0"/>
              <a:t>testbed</a:t>
            </a:r>
            <a:r>
              <a:rPr lang="en-US" dirty="0" smtClean="0"/>
              <a:t> forecast simulations will be crucial to understanding why/how the current SPCAM fails in the ways it does, and for evaluating these improvements against high value ground-based data such as fixed ARM sites or during intense field </a:t>
            </a:r>
            <a:r>
              <a:rPr lang="en-US" dirty="0" err="1" smtClean="0"/>
              <a:t>champaings</a:t>
            </a:r>
            <a:r>
              <a:rPr lang="en-US" dirty="0" smtClean="0"/>
              <a:t>.</a:t>
            </a:r>
          </a:p>
          <a:p>
            <a:endParaRPr lang="en-US" dirty="0" smtClean="0"/>
          </a:p>
          <a:p>
            <a:r>
              <a:rPr lang="en-US" dirty="0" smtClean="0"/>
              <a:t>This is especially true for looking at new chemistry features like the work in Bill Collins’ group discussed this morning or the efforts at PNNL on the CAM5 based MMF, for which chemical observations, at least above the surface, are intermittent.</a:t>
            </a:r>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forecast method is of course not new, through the cloud associated parameterization </a:t>
            </a:r>
            <a:r>
              <a:rPr lang="en-US" dirty="0" err="1" smtClean="0"/>
              <a:t>testbed</a:t>
            </a:r>
            <a:r>
              <a:rPr lang="en-US" dirty="0" smtClean="0"/>
              <a:t> - CAPT it has been taking hold in the GCM community. Although, to our knowledge, no one else is doing it with the MMF, so we'll have the benefit of characterizing the predictability characteristics for the first time, which may be a potential knowledge transfer opportunity for CMMAP to NWP.</a:t>
            </a:r>
          </a:p>
          <a:p>
            <a:endParaRPr lang="en-US" dirty="0" smtClean="0"/>
          </a:p>
          <a:p>
            <a:r>
              <a:rPr lang="en-US" dirty="0" smtClean="0"/>
              <a:t>This is the basic workflow of the CAPT paradigm. A GCM, here the MMF, is initialized, we make forecasts, we understand the physical nature of the forecast errors. This last part involves picking a process of interest, something that was well observed or well understood physically by NWP or field campaigns.</a:t>
            </a:r>
          </a:p>
          <a:p>
            <a:endParaRPr lang="en-US" dirty="0" smtClean="0"/>
          </a:p>
          <a:p>
            <a:r>
              <a:rPr lang="en-US" dirty="0" smtClean="0"/>
              <a:t>(click). The idea is to leverage high value data in the workflow. Best estimates of the atmosphere from NWP are used for initialization and in combination with high quality instrumented field sites like ARM for error evaluation. Data from the internal model physics packages help isolate which parameterizations are contributing to errors at the process level.</a:t>
            </a:r>
          </a:p>
          <a:p>
            <a:endParaRPr lang="en-US" dirty="0" smtClean="0"/>
          </a:p>
          <a:p>
            <a:r>
              <a:rPr lang="en-US" dirty="0" smtClean="0"/>
              <a:t>(click). We can then look at modifications to super-parameterization and see if things improve at the process level.</a:t>
            </a:r>
          </a:p>
          <a:p>
            <a:endParaRPr lang="en-US" dirty="0" smtClean="0"/>
          </a:p>
          <a:p>
            <a:r>
              <a:rPr lang="en-US" dirty="0" smtClean="0"/>
              <a:t>(click). Which in theory gives some confidence that things will improve at the climate level before getting into climate compositing and statistics from long expensive runs. </a:t>
            </a:r>
          </a:p>
          <a:p>
            <a:endParaRPr lang="en-US" dirty="0" smtClean="0"/>
          </a:p>
          <a:p>
            <a:r>
              <a:rPr lang="en-US" dirty="0" smtClean="0"/>
              <a:t>It can be difficult to identify particular parameterization deficiencies solely by analyzing a model’s climate statistics, which reflect compensating errors resulting from the nonlinear interactions of many different processes. The CAPT premise is that studying climate </a:t>
            </a:r>
            <a:r>
              <a:rPr lang="en-US" dirty="0" err="1" smtClean="0"/>
              <a:t>GCMs</a:t>
            </a:r>
            <a:r>
              <a:rPr lang="en-US" dirty="0" smtClean="0"/>
              <a:t> in a weather-forecasting framework is generally a more effective way to identify parameterization deficiencies and to gain insights on how these might be improved.</a:t>
            </a:r>
          </a:p>
          <a:p>
            <a:endParaRPr lang="en-US" dirty="0" smtClean="0"/>
          </a:p>
          <a:p>
            <a:r>
              <a:rPr lang="en-US" dirty="0" smtClean="0"/>
              <a:t>We're at the early stages, but that’s the vision and our long term interest. Our purpose here is to convince you this sort of thing is possible now with the MMF, even if a little tricky. </a:t>
            </a:r>
          </a:p>
          <a:p>
            <a:endParaRPr lang="en-US" dirty="0" smtClean="0"/>
          </a:p>
          <a:p>
            <a:r>
              <a:rPr lang="en-US" dirty="0" smtClean="0"/>
              <a:t>(click). In the first part of the talk I’ll speak about an MMF specific challenge not previously dealt with in the CAPT community, which is how to initialize both resolved scales of an MMF appropriately.</a:t>
            </a:r>
          </a:p>
          <a:p>
            <a:endParaRPr lang="en-US" dirty="0" smtClean="0"/>
          </a:p>
          <a:p>
            <a:r>
              <a:rPr lang="en-US" dirty="0" smtClean="0"/>
              <a:t>(click). In the second part of the talk Mike will describe a preliminary forecast application, focusing on nocturnal convective systems over the US in SPCAM, which our group is interested in understanding better at the process level. This is mostly to demonstrate the sorts of diagnostics that will soon be possible, and to solicit suggestions for high priority forecast process runs for the near future.</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DFDBD7-373C-2B41-8E5A-74B78780D45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MMF has 2 resolved scales - the large scale GCM and the internal cloud resolving model.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(click). In normal GCM forecasts you can take a global analysis product and interpolate it to the model's grid to be used as an initial conditions files for starting forecasts from a realistic weather state.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(click). This works fine when the model is at a lower resolution than the analyzed observations.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(click). But doesn't work when part of the model is at a much higher resolution.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In the MMF, the CRM usual starts with an empty atmosphere and spins up in a couple of days, but that spin up time in a forecast simulation would destroy its skill.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Since global observations don't exist at a resolution high enough to be useful for initializing the CRM and (click) its not even clear what a 2D idealized representation of observations would be, we needed another approach for initializing the CRM.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This approach is to run the model in an observationally constrained, 'nudging', mode to generate initial conditions files with a spun-up </a:t>
            </a:r>
            <a:r>
              <a:rPr lang="en-US" sz="1200" dirty="0" err="1" smtClean="0">
                <a:latin typeface="Cambria"/>
              </a:rPr>
              <a:t>CRM.conditions</a:t>
            </a:r>
            <a:r>
              <a:rPr lang="en-US" sz="1200" dirty="0" smtClean="0">
                <a:latin typeface="Cambria"/>
              </a:rPr>
              <a:t> files with a spun-up CRM state.</a:t>
            </a:r>
          </a:p>
        </p:txBody>
      </p:sp>
      <p:sp>
        <p:nvSpPr>
          <p:cNvPr id="4" name="Slide Number Placeholder 3"/>
          <p:cNvSpPr>
            <a:spLocks noGrp="1"/>
          </p:cNvSpPr>
          <p:nvPr>
            <p:ph type="sldNum" sz="quarter" idx="10"/>
          </p:nvPr>
        </p:nvSpPr>
        <p:spPr/>
        <p:txBody>
          <a:bodyPr/>
          <a:lstStyle/>
          <a:p>
            <a:fld id="{04DFDBD7-373C-2B41-8E5A-74B78780D453}"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Nudging is a method of data assimilation that relaxes a climate model toward analyzed observations through the addition of tendency terms at the end of each model time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model is constrained to follow a realistic observed weather state by nudging its horizontal winds, temperature, and humidity fields, while allowing the rest of the model fields to evolve freely.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choice of tau, the relaxation parameter, determines the magnitude of nudging that is applied. There are some dark arts in the selection of tau. The reanalysis is cubically interpolated in time to the model time step, but you wouldn't really want to  relax to anything less then its original time resolution. However, there are also some considerations depending on your application and how nudging effects on the rest of the model that need to addressed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This approach adds some unphysical terms to the model, so you have to be somewhat careful how you implement it.</a:t>
            </a:r>
          </a:p>
        </p:txBody>
      </p:sp>
      <p:sp>
        <p:nvSpPr>
          <p:cNvPr id="4" name="Slide Number Placeholder 3"/>
          <p:cNvSpPr>
            <a:spLocks noGrp="1"/>
          </p:cNvSpPr>
          <p:nvPr>
            <p:ph type="sldNum" sz="quarter" idx="10"/>
          </p:nvPr>
        </p:nvSpPr>
        <p:spPr/>
        <p:txBody>
          <a:bodyPr/>
          <a:lstStyle/>
          <a:p>
            <a:fld id="{04DFDBD7-373C-2B41-8E5A-74B78780D45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First of all you need to be careful with interpolation of analysis to the model grid, its more complicated than it originally appears.</a:t>
            </a:r>
          </a:p>
          <a:p>
            <a:endParaRPr lang="en-US" dirty="0" smtClean="0"/>
          </a:p>
          <a:p>
            <a:r>
              <a:rPr lang="en-US" dirty="0" smtClean="0"/>
              <a:t>Here we use ECMWF interim reanalysis as our nudging product, which is on a much higher resolution Gaussian grid.</a:t>
            </a:r>
          </a:p>
          <a:p>
            <a:endParaRPr lang="en-US" dirty="0" smtClean="0"/>
          </a:p>
          <a:p>
            <a:r>
              <a:rPr lang="en-US" dirty="0" smtClean="0"/>
              <a:t>Topography differences between models, shown here, can cause all kinds of inconsistencies if not accounted for properly. These differences can be quite large, I cut this figure off at plus or minus 200m, but values range up to 600m in some places.</a:t>
            </a:r>
          </a:p>
          <a:p>
            <a:endParaRPr lang="en-US" dirty="0" smtClean="0"/>
          </a:p>
          <a:p>
            <a:r>
              <a:rPr lang="en-US" dirty="0" smtClean="0"/>
              <a:t>Elevation differences effect the surface values of all fields and need to be adjusted assuming lapse rates and vertical profiles.</a:t>
            </a:r>
          </a:p>
          <a:p>
            <a:endParaRPr lang="en-US" dirty="0" smtClean="0"/>
          </a:p>
          <a:p>
            <a:r>
              <a:rPr lang="en-US" dirty="0" smtClean="0"/>
              <a:t>Resulting differences in surface pressure also enter into the vertical interpolation of hybrid coordinates.</a:t>
            </a:r>
          </a:p>
          <a:p>
            <a:endParaRPr lang="en-US" dirty="0" smtClean="0"/>
          </a:p>
          <a:p>
            <a:r>
              <a:rPr lang="en-US" dirty="0" smtClean="0"/>
              <a:t>You can also inadvertently create artificial supersaturated conditions through interpolation, that need to be removed.</a:t>
            </a:r>
          </a:p>
          <a:p>
            <a:endParaRPr lang="en-US" dirty="0" smtClean="0"/>
          </a:p>
          <a:p>
            <a:r>
              <a:rPr lang="en-US" dirty="0" smtClean="0"/>
              <a:t>If these aren't dealt with nudging will be dominated by pushing the model toward </a:t>
            </a:r>
            <a:r>
              <a:rPr lang="en-US" dirty="0" err="1" smtClean="0"/>
              <a:t>orographic</a:t>
            </a:r>
            <a:r>
              <a:rPr lang="en-US" dirty="0" smtClean="0"/>
              <a:t> or systematic differences rather than realistic weather.</a:t>
            </a:r>
          </a:p>
          <a:p>
            <a:endParaRPr lang="en-US" dirty="0" smtClean="0"/>
          </a:p>
          <a:p>
            <a:r>
              <a:rPr lang="en-US" dirty="0" smtClean="0"/>
              <a:t>With help from Jerry Olson and David Williamson at NCAR, we think we've overcome most of these issues.</a:t>
            </a:r>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And as a validation we've done some CAM tests using another analysis product based on a data assimilation version of CAM, that doesn't require any interpolation, called CAM-DART or the Data Assimilation Research </a:t>
            </a:r>
            <a:r>
              <a:rPr lang="en-US" dirty="0" err="1" smtClean="0"/>
              <a:t>Testbed</a:t>
            </a:r>
            <a:r>
              <a:rPr lang="en-US" dirty="0" smtClean="0"/>
              <a:t>.</a:t>
            </a:r>
          </a:p>
          <a:p>
            <a:endParaRPr lang="en-US" dirty="0" smtClean="0"/>
          </a:p>
          <a:p>
            <a:r>
              <a:rPr lang="en-US" dirty="0" smtClean="0"/>
              <a:t>Kevin Raeder, also at NCAR, set us up with CAM-DART analyses to compare our ECMWF interpolation against.</a:t>
            </a:r>
          </a:p>
          <a:p>
            <a:endParaRPr lang="en-US" dirty="0" smtClean="0"/>
          </a:p>
          <a:p>
            <a:r>
              <a:rPr lang="en-US" dirty="0" smtClean="0"/>
              <a:t>In addition we tested the effect of nudging with and without humidity with each of these products.</a:t>
            </a:r>
          </a:p>
          <a:p>
            <a:endParaRPr lang="en-US" dirty="0" smtClean="0"/>
          </a:p>
          <a:p>
            <a:r>
              <a:rPr lang="en-US" dirty="0" smtClean="0"/>
              <a:t>This figure shows the daily average root mean square error of horizontal winds, temperature, humidity, and surface pressure from the 4 experiments. The error is relative to the analysis product used in each experiment. Solid lines are from the experiments that included winds, temperature, and humidity nudging. Dashed lines didn't include humidity. Red is CAM-DART and blue is ECMWF.</a:t>
            </a:r>
          </a:p>
          <a:p>
            <a:endParaRPr lang="en-US" dirty="0" smtClean="0"/>
          </a:p>
          <a:p>
            <a:r>
              <a:rPr lang="en-US" dirty="0" smtClean="0"/>
              <a:t>The take away here is that the model nudges to a relatively small minimum error over the course of a day or so and that ECMWF is fairly comparable to CAM-DART - the blue line is slightly higher than the red line everywhere except surface pressure, but both are similar.</a:t>
            </a:r>
          </a:p>
          <a:p>
            <a:endParaRPr lang="en-US" dirty="0" smtClean="0"/>
          </a:p>
          <a:p>
            <a:r>
              <a:rPr lang="en-US" dirty="0" smtClean="0"/>
              <a:t>When humidity isn't nudged it maintains a larger error, but none of the other fields are effected much.</a:t>
            </a:r>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check is the nudging tendencies.</a:t>
            </a:r>
          </a:p>
          <a:p>
            <a:endParaRPr lang="en-US" dirty="0" smtClean="0"/>
          </a:p>
          <a:p>
            <a:r>
              <a:rPr lang="en-US" dirty="0" smtClean="0"/>
              <a:t>If its a lot larger than other model tendencies and then there may be systematic model differences.</a:t>
            </a:r>
          </a:p>
          <a:p>
            <a:endParaRPr lang="en-US" dirty="0" smtClean="0"/>
          </a:p>
          <a:p>
            <a:r>
              <a:rPr lang="en-US" dirty="0" smtClean="0"/>
              <a:t>Here this figure shows the absolute magnitude of the global mean tendencies after the model spun up a couple days to its minimum error values, shown on the previous slide. There are 4 simulations - 2 CAM-DART and 2 ECMWF both with and without humidity nudging. There blue bars are total dynamics and physics tendencies. The red is the nudging tendency. And the rest are individual parameterization packages.</a:t>
            </a:r>
          </a:p>
          <a:p>
            <a:endParaRPr lang="en-US" dirty="0" smtClean="0"/>
          </a:p>
          <a:p>
            <a:r>
              <a:rPr lang="en-US" dirty="0" smtClean="0"/>
              <a:t>The main point here again is that ECMWF is comparable to CAM-DART. The nudging terms a little larger with ECMWF, but still smaller than total dynamics and physics.</a:t>
            </a:r>
          </a:p>
          <a:p>
            <a:endParaRPr lang="en-US" dirty="0" smtClean="0"/>
          </a:p>
          <a:p>
            <a:r>
              <a:rPr lang="en-US" dirty="0" smtClean="0"/>
              <a:t>You could imagine that if the nudging terms we really large and the model wanted to move toward a different state, then the forecast skill wont be very good once the model is let go freely in a forecast simulations.</a:t>
            </a:r>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we have reason to believe this is working quite well now and we can do forecasts with good results.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figures show the 500mb anomaly correlation or what is sometimes call the forecast skill for CAM and SPCAM forecast simulations.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figure on the right is from the Phillips et al. 2004 BAMS paper, which discuses an overview of the CAPT idea.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the 500mb climatology is subtracted from models and analysis to make an anomaly. Then you take a cosine latitude weighted correlation, excluding the tropics.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blue line in the left hand figure is ripped from the Phillips paper for comparison to a real forecast model.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CAM and SPCAM skill looks reasonable.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a few more things we can look at and we'll be starting to characterize SPCAM in forecast mode in more detail soon, but I'll leave it here for now and we'll turn to some preliminary forecast application and test cases.</a:t>
            </a:r>
          </a:p>
        </p:txBody>
      </p:sp>
      <p:sp>
        <p:nvSpPr>
          <p:cNvPr id="4" name="Slide Number Placeholder 3"/>
          <p:cNvSpPr>
            <a:spLocks noGrp="1"/>
          </p:cNvSpPr>
          <p:nvPr>
            <p:ph type="sldNum" sz="quarter" idx="10"/>
          </p:nvPr>
        </p:nvSpPr>
        <p:spPr/>
        <p:txBody>
          <a:bodyPr/>
          <a:lstStyle/>
          <a:p>
            <a:fld id="{04DFDBD7-373C-2B41-8E5A-74B78780D453}"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Mike and I will be presenting some work we've done in our group to set up forecast simulations with SPCAM.</a:t>
            </a:r>
          </a:p>
          <a:p>
            <a:endParaRPr lang="en-US" dirty="0" smtClean="0"/>
          </a:p>
          <a:p>
            <a:r>
              <a:rPr lang="en-US" dirty="0" smtClean="0"/>
              <a:t>The approach we've taken and some of the code modifications originally came from Marat.</a:t>
            </a:r>
          </a:p>
          <a:p>
            <a:endParaRPr lang="en-US" dirty="0" smtClean="0"/>
          </a:p>
          <a:p>
            <a:r>
              <a:rPr lang="en-US" dirty="0" smtClean="0"/>
              <a:t>I'll discuss a bit about the method he proposed and our implementation, and then pass off to Mike to discuss some test cases we've started looking in more detail.</a:t>
            </a:r>
          </a:p>
          <a:p>
            <a:endParaRPr lang="en-US" dirty="0" smtClean="0"/>
          </a:p>
          <a:p>
            <a:r>
              <a:rPr lang="en-US" dirty="0" smtClean="0"/>
              <a:t>We're familiar with some previous studies of </a:t>
            </a:r>
            <a:r>
              <a:rPr lang="en-US" dirty="0" err="1" smtClean="0"/>
              <a:t>SPCAM's</a:t>
            </a:r>
            <a:r>
              <a:rPr lang="en-US" dirty="0" smtClean="0"/>
              <a:t> climatology the have identified critical aspects that need fixing: too many high clouds, weird low clouds - </a:t>
            </a:r>
            <a:r>
              <a:rPr lang="en-US" dirty="0" err="1" smtClean="0"/>
              <a:t>stratofogulus</a:t>
            </a:r>
            <a:r>
              <a:rPr lang="en-US" dirty="0" smtClean="0"/>
              <a:t>, the “</a:t>
            </a:r>
            <a:r>
              <a:rPr lang="en-US" dirty="0" err="1" smtClean="0"/>
              <a:t>supermonsoon</a:t>
            </a:r>
            <a:r>
              <a:rPr lang="en-US" dirty="0" smtClean="0"/>
              <a:t>” and the Great Red Spot.</a:t>
            </a:r>
          </a:p>
          <a:p>
            <a:endParaRPr lang="en-US" dirty="0" smtClean="0"/>
          </a:p>
          <a:p>
            <a:r>
              <a:rPr lang="en-US" dirty="0" smtClean="0"/>
              <a:t>The new </a:t>
            </a:r>
            <a:r>
              <a:rPr lang="en-US" dirty="0" err="1" smtClean="0"/>
              <a:t>turbuluence</a:t>
            </a:r>
            <a:r>
              <a:rPr lang="en-US" dirty="0" smtClean="0"/>
              <a:t> parameterization and microphysics in SAM may help improve some of these things.</a:t>
            </a:r>
          </a:p>
          <a:p>
            <a:endParaRPr lang="en-US" dirty="0" smtClean="0"/>
          </a:p>
          <a:p>
            <a:r>
              <a:rPr lang="en-US" dirty="0" smtClean="0"/>
              <a:t>And we think that </a:t>
            </a:r>
            <a:r>
              <a:rPr lang="en-US" dirty="0" err="1" smtClean="0"/>
              <a:t>testbed</a:t>
            </a:r>
            <a:r>
              <a:rPr lang="en-US" dirty="0" smtClean="0"/>
              <a:t> forecast simulations will be crucial to understanding why/how the current SPCAM fails in the ways it does, and for evaluating these improvements against high value ground-based data such as fixed ARM sites or during intense field </a:t>
            </a:r>
            <a:r>
              <a:rPr lang="en-US" dirty="0" err="1" smtClean="0"/>
              <a:t>champaings</a:t>
            </a:r>
            <a:r>
              <a:rPr lang="en-US" dirty="0" smtClean="0"/>
              <a:t>.</a:t>
            </a:r>
          </a:p>
          <a:p>
            <a:endParaRPr lang="en-US" dirty="0" smtClean="0"/>
          </a:p>
          <a:p>
            <a:r>
              <a:rPr lang="en-US" dirty="0" smtClean="0"/>
              <a:t>This is especially true for looking at new chemistry features like the work in Bill Collins’ group discussed this morning or the efforts at PNNL on the CAM5 based MMF, for which chemical observations, at least above the surface, are intermittent.</a:t>
            </a:r>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Nudging is a method of data assimilation that relaxes a climate model toward analyzed observations through the addition of tendency terms at the end of each model time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model is constrained to follow a realistic observed weather state by nudging its horizontal winds, temperature, and humidity fields, while allowing the rest of the model fields to evolve freely.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choice of tau, the relaxation parameter, determines the magnitude of nudging that is applied. There are some dark arts in the selection of tau. The reanalysis is cubically interpolated in time to the model time step, but you wouldn't really want to  relax to anything less then its original time resolution. However, there are also some considerations depending on your application and how nudging effects on the rest of the model that need to addressed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This approach adds some unphysical terms to the model, so you have to be somewhat careful how you implement it.</a:t>
            </a:r>
          </a:p>
        </p:txBody>
      </p:sp>
      <p:sp>
        <p:nvSpPr>
          <p:cNvPr id="4" name="Slide Number Placeholder 3"/>
          <p:cNvSpPr>
            <a:spLocks noGrp="1"/>
          </p:cNvSpPr>
          <p:nvPr>
            <p:ph type="sldNum" sz="quarter" idx="10"/>
          </p:nvPr>
        </p:nvSpPr>
        <p:spPr/>
        <p:txBody>
          <a:bodyPr/>
          <a:lstStyle/>
          <a:p>
            <a:fld id="{04DFDBD7-373C-2B41-8E5A-74B78780D45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Nudging is a method of data assimilation that relaxes a climate model toward analyzed observations through the addition of tendency terms at the end of each model time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model is constrained to follow a realistic observed weather state by nudging its horizontal winds, temperature, and humidity fields, while allowing the rest of the model fields to evolve freely.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The choice of tau, the relaxation parameter, determines the magnitude of nudging that is applied. There are some dark arts in the selection of tau. The reanalysis is cubically interpolated in time to the model time step, but you wouldn't really want to  relax to anything less then its original time resolution. However, there are also some considerations depending on your application and how nudging effects on the rest of the model that need to addressed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ambri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mbria"/>
              </a:rPr>
              <a:t>This approach adds some unphysical terms to the model, so you have to be somewhat careful how you implement it.</a:t>
            </a:r>
          </a:p>
        </p:txBody>
      </p:sp>
      <p:sp>
        <p:nvSpPr>
          <p:cNvPr id="4" name="Slide Number Placeholder 3"/>
          <p:cNvSpPr>
            <a:spLocks noGrp="1"/>
          </p:cNvSpPr>
          <p:nvPr>
            <p:ph type="sldNum" sz="quarter" idx="10"/>
          </p:nvPr>
        </p:nvSpPr>
        <p:spPr/>
        <p:txBody>
          <a:bodyPr/>
          <a:lstStyle/>
          <a:p>
            <a:fld id="{04DFDBD7-373C-2B41-8E5A-74B78780D45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96838">
              <a:spcBef>
                <a:spcPts val="588"/>
              </a:spcBef>
            </a:pPr>
            <a:r>
              <a:rPr lang="en-US" sz="1600">
                <a:solidFill>
                  <a:srgbClr val="000000"/>
                </a:solidFill>
                <a:latin typeface="Arial" charset="0"/>
                <a:ea typeface="Arial" charset="0"/>
                <a:cs typeface="Arial" charset="0"/>
                <a:sym typeface="Arial" charset="0"/>
              </a:rPr>
              <a:t>Understandably, the grid resolution of global climate models has increased in tandem with this computing power, but we’re still a long way from where we’d like to 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96838">
              <a:spcBef>
                <a:spcPts val="588"/>
              </a:spcBef>
            </a:pPr>
            <a:r>
              <a:rPr lang="en-US" sz="1600">
                <a:solidFill>
                  <a:srgbClr val="000000"/>
                </a:solidFill>
                <a:latin typeface="Arial" charset="0"/>
                <a:ea typeface="Arial" charset="0"/>
                <a:cs typeface="Arial" charset="0"/>
                <a:sym typeface="Arial" charset="0"/>
              </a:rPr>
              <a:t>There is still a fundamental trade-off that is made when doing climate modeling between the amount of physical complexity we choose to resolve, in terms of cloud processes, and either a) the available horsepower or b) the simulation length.</a:t>
            </a:r>
          </a:p>
          <a:p>
            <a:pPr marL="96838">
              <a:spcBef>
                <a:spcPts val="588"/>
              </a:spcBef>
            </a:pPr>
            <a:endParaRPr lang="en-US" sz="1600">
              <a:solidFill>
                <a:srgbClr val="000000"/>
              </a:solidFill>
              <a:latin typeface="Arial" charset="0"/>
              <a:ea typeface="Arial" charset="0"/>
              <a:cs typeface="Arial" charset="0"/>
              <a:sym typeface="Arial" charset="0"/>
            </a:endParaRPr>
          </a:p>
          <a:p>
            <a:pPr marL="96838">
              <a:spcBef>
                <a:spcPts val="588"/>
              </a:spcBef>
            </a:pPr>
            <a:r>
              <a:rPr lang="en-US" sz="1600">
                <a:solidFill>
                  <a:srgbClr val="000000"/>
                </a:solidFill>
                <a:latin typeface="Arial" charset="0"/>
                <a:ea typeface="Arial" charset="0"/>
                <a:cs typeface="Arial" charset="0"/>
                <a:sym typeface="Arial" charset="0"/>
              </a:rPr>
              <a:t>For centennial scale climate change simulations, projections have been made that assuming Moore’s law continues to increase computing power at its observed pace, and does not encounter a physical barrier, we are still 20 to 30 years away from being able to make global cloud resolving centennial scale climate simulations.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r>
              <a:rPr lang="en-US" sz="2200">
                <a:solidFill>
                  <a:srgbClr val="000000"/>
                </a:solidFill>
                <a:latin typeface="Lucida Grande" charset="0"/>
                <a:ea typeface="Lucida Grande" charset="0"/>
                <a:cs typeface="Lucida Grande" charset="0"/>
                <a:sym typeface="Lucida Grande" charset="0"/>
              </a:rPr>
              <a:t>Its affordability is won by making substantial idealizations in the expensive inner model that reduce the amount of calculations it does (by reducing its dimensionality) and reducing the parallel communication overhead it incurs (by splitting it into thousands of periodic subdomains that can only feel each other via their mutual influence on the host model's scale of dynamics). [[ Bifurcations in the physics across the interface separating the two resolved scales are (avoided? circumvented?) by using nudging as a tool to keep the inner model in a similar state as the outer, but nonetheless allow its complex resolved plume dynamics to control subgrid vertical fluxes of heat, moisture, etc. that would ordinarily be rigidly tied to parameterization in the exterior model.</a:t>
            </a:r>
          </a:p>
          <a:p>
            <a:pPr marL="39688"/>
            <a:endParaRPr lang="en-US" sz="2200">
              <a:solidFill>
                <a:srgbClr val="000000"/>
              </a:solidFill>
              <a:latin typeface="Lucida Grande" charset="0"/>
              <a:ea typeface="Lucida Grande" charset="0"/>
              <a:cs typeface="Lucida Grande" charset="0"/>
              <a:sym typeface="Lucida Grande" charset="0"/>
            </a:endParaRPr>
          </a:p>
          <a:p>
            <a:pPr marL="39688"/>
            <a:r>
              <a:rPr lang="en-US" sz="2200">
                <a:solidFill>
                  <a:srgbClr val="000000"/>
                </a:solidFill>
                <a:latin typeface="Lucida Grande" charset="0"/>
                <a:ea typeface="Lucida Grande" charset="0"/>
                <a:cs typeface="Lucida Grande" charset="0"/>
                <a:sym typeface="Lucida Grande" charset="0"/>
              </a:rPr>
              <a:t>The implications of these idealizations have not been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96838">
              <a:spcBef>
                <a:spcPts val="588"/>
              </a:spcBef>
              <a:tabLst>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Lst>
            </a:pPr>
            <a:r>
              <a:rPr lang="en-US" sz="1600">
                <a:solidFill>
                  <a:srgbClr val="000000"/>
                </a:solidFill>
                <a:latin typeface="Arial" charset="0"/>
                <a:ea typeface="Arial" charset="0"/>
                <a:cs typeface="Arial" charset="0"/>
                <a:sym typeface="Arial" charset="0"/>
              </a:rPr>
              <a:t>Multiscale modeling was proposed in this context, as in interim tool that may allow us to answer important questions about cloud-climate interactions before GCRMs become affordable. If you look at a slice of nature on the sort of scale of the grid that is affordable for centennial climate projections today, about 100 km, there is incredible structure in cloud fields, which is indicative of a host of physical processes at the subgrid scale that are note resolved but must surely interact in nontrivial multi-scale ways with broader climate evolution. Many believe these sorts of interactions may be 0th order feedbacks on the trajectory of climate change in coming decades. The idea in MMFs is that recognizing we cannot afford to resolve all of this structure let’s at least represent some of it on its native scales, and allow it to interact with large scale variability in order to begin probing these questions about cloud feedbacks on large scale climate evolution in a technically affordable way. MMFs are 100s of times more expensive to run than GCMs but 1000s of times less expensive that GCRMs; ten years from now they will be routinely affordable for climate experiments.</a:t>
            </a:r>
          </a:p>
          <a:p>
            <a:pPr marL="96838">
              <a:spcBef>
                <a:spcPts val="588"/>
              </a:spcBef>
              <a:tabLst>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Lst>
            </a:pPr>
            <a:endParaRPr lang="en-US" sz="1600">
              <a:solidFill>
                <a:srgbClr val="000000"/>
              </a:solidFill>
              <a:latin typeface="Arial" charset="0"/>
              <a:ea typeface="Arial" charset="0"/>
              <a:cs typeface="Arial" charset="0"/>
              <a:sym typeface="Arial" charset="0"/>
            </a:endParaRPr>
          </a:p>
          <a:p>
            <a:pPr marL="96838">
              <a:tabLst>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 pos="4584700" algn="l"/>
                <a:tab pos="5245100" algn="l"/>
                <a:tab pos="5892800" algn="l"/>
                <a:tab pos="6540500" algn="l"/>
                <a:tab pos="7188200" algn="l"/>
                <a:tab pos="7835900" algn="l"/>
                <a:tab pos="8267700" algn="l"/>
                <a:tab pos="685800" algn="l"/>
                <a:tab pos="1333500" algn="l"/>
                <a:tab pos="1993900" algn="l"/>
                <a:tab pos="2641600" algn="l"/>
                <a:tab pos="3289300" algn="l"/>
                <a:tab pos="3937000" algn="l"/>
              </a:tabLst>
            </a:pPr>
            <a:r>
              <a:rPr lang="en-US" sz="1600">
                <a:solidFill>
                  <a:srgbClr val="000000"/>
                </a:solidFill>
                <a:latin typeface="Helvetica" charset="0"/>
                <a:ea typeface="Helvetica" charset="0"/>
                <a:cs typeface="Helvetica" charset="0"/>
                <a:sym typeface="Helvetica" charset="0"/>
              </a:rPr>
              <a:t>CMMAP hopes that the MMF approach may one day be used to study the interactivity of regional/small/fast cloud phenomena with global/big/slow climate phenomena. </a:t>
            </a:r>
            <a:r>
              <a:rPr lang="en-US" sz="1600" b="1">
                <a:solidFill>
                  <a:srgbClr val="000000"/>
                </a:solidFill>
                <a:latin typeface="Helvetica" charset="0"/>
                <a:ea typeface="Helvetica" charset="0"/>
                <a:cs typeface="Helvetica" charset="0"/>
                <a:sym typeface="Helvetica" charset="0"/>
              </a:rPr>
              <a:t>To achieve this goal, we must repeatedly test, understand, and try to improve its performance at both large scales and small scales.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Proof of concept. Learning opportunity. 	Look forward to </a:t>
            </a:r>
          </a:p>
          <a:p>
            <a:endParaRPr lang="en-US" baseline="0" dirty="0" smtClean="0"/>
          </a:p>
          <a:p>
            <a:r>
              <a:rPr lang="en-US" baseline="0" dirty="0" smtClean="0"/>
              <a:t>This has been a proof of concept and we’re looking forward to the exciting scientific learning opportunities ahead, and we really want your input on what you think the highest priorities should be! &lt; open floor for discussion &gt;</a:t>
            </a:r>
          </a:p>
          <a:p>
            <a:endParaRPr lang="en-US" baseline="0" dirty="0" smtClean="0"/>
          </a:p>
          <a:p>
            <a:endParaRPr lang="en-US" baseline="0" dirty="0" smtClean="0"/>
          </a:p>
          <a:p>
            <a:endParaRPr lang="en-US" baseline="0" dirty="0" smtClean="0"/>
          </a:p>
          <a:p>
            <a:r>
              <a:rPr lang="en-US" baseline="0" dirty="0" smtClean="0"/>
              <a:t>Re: point 1; higher standard of scrutiny; leverage ARM and ground based radar data not easily brought to bear on MMF diagnosis on climate timescales to explore cloud biases at high frequencies.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 point 2 &lt; we can try to break the model to learn more about it &gt;</a:t>
            </a:r>
            <a:r>
              <a:rPr lang="en-US" baseline="0" dirty="0" smtClean="0"/>
              <a:t> - </a:t>
            </a:r>
            <a:r>
              <a:rPr lang="en-US" dirty="0" smtClean="0"/>
              <a:t> CRM orientation,</a:t>
            </a:r>
            <a:r>
              <a:rPr lang="en-US" baseline="0" dirty="0" smtClean="0"/>
              <a:t> scale coupling time interval, inner vs. outer resolution, FV </a:t>
            </a:r>
            <a:r>
              <a:rPr lang="en-US" baseline="0" dirty="0" err="1" smtClean="0"/>
              <a:t>vs</a:t>
            </a:r>
            <a:r>
              <a:rPr lang="en-US" baseline="0" dirty="0" smtClean="0"/>
              <a:t> spectral </a:t>
            </a:r>
            <a:r>
              <a:rPr lang="en-US" baseline="0" dirty="0" err="1" smtClean="0"/>
              <a:t>dycore</a:t>
            </a:r>
            <a:r>
              <a:rPr lang="en-US" baseline="0" dirty="0" smtClean="0"/>
              <a:t>, etc..</a:t>
            </a:r>
          </a:p>
          <a:p>
            <a:r>
              <a:rPr lang="en-US" baseline="0" dirty="0" smtClean="0"/>
              <a:t>Re: point 3; efficient </a:t>
            </a:r>
            <a:r>
              <a:rPr lang="en-US" baseline="0" dirty="0" err="1" smtClean="0"/>
              <a:t>testbed</a:t>
            </a:r>
            <a:r>
              <a:rPr lang="en-US" baseline="0" dirty="0" smtClean="0"/>
              <a:t> for these new features getting merged in.</a:t>
            </a:r>
          </a:p>
          <a:p>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On “Convectively coupled” point, emphasize MJO indirectly “including a slow large scale pulse of tropical convection that has eluded weather and climate models for decades”. </a:t>
            </a:r>
          </a:p>
          <a:p>
            <a:pPr>
              <a:buFontTx/>
              <a:buChar char="-"/>
            </a:pPr>
            <a:r>
              <a:rPr lang="en-US" baseline="0" dirty="0" smtClean="0"/>
              <a:t>On “intermittency”, mention that the old mantra “</a:t>
            </a:r>
            <a:r>
              <a:rPr lang="en-US" baseline="0" dirty="0" err="1" smtClean="0"/>
              <a:t>GCMs</a:t>
            </a:r>
            <a:r>
              <a:rPr lang="en-US" baseline="0" dirty="0" smtClean="0"/>
              <a:t> rain too weakly, too frequently” no longer applies. Mention importance e.g. to ecosystem or agricultural impact modelers, of getting these sorts of things right.</a:t>
            </a:r>
          </a:p>
          <a:p>
            <a:pPr>
              <a:buFontTx/>
              <a:buNone/>
            </a:pPr>
            <a:endParaRPr lang="en-US" baseline="0" dirty="0" smtClean="0"/>
          </a:p>
          <a:p>
            <a:pPr>
              <a:buFontTx/>
              <a:buNone/>
            </a:pPr>
            <a:r>
              <a:rPr lang="en-US" baseline="0" dirty="0" smtClean="0"/>
              <a:t>- On the “New Problems” point, mention that some problems need to be solved if this class of model if ever going to join in the official IPCC exercises. These are areas of active research. Example: The interior model doesn’t completely resolve all of the fine scale processes within clouds; but the frontier of parameterization has shifted 2 orders of magnitude, from 100 km to 1km, introducing new challenges that need to be understood. This sets up the next half of the talk.</a:t>
            </a:r>
          </a:p>
          <a:p>
            <a:endParaRPr lang="en-US" dirty="0"/>
          </a:p>
        </p:txBody>
      </p:sp>
      <p:sp>
        <p:nvSpPr>
          <p:cNvPr id="4" name="Slide Number Placeholder 3"/>
          <p:cNvSpPr>
            <a:spLocks noGrp="1"/>
          </p:cNvSpPr>
          <p:nvPr>
            <p:ph type="sldNum" sz="quarter" idx="10"/>
          </p:nvPr>
        </p:nvSpPr>
        <p:spPr/>
        <p:txBody>
          <a:bodyPr/>
          <a:lstStyle/>
          <a:p>
            <a:fld id="{04DFDBD7-373C-2B41-8E5A-74B78780D45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CB0B3-999A-B041-9297-A7DD8858F704}" type="datetimeFigureOut">
              <a:rPr lang="en-US" smtClean="0"/>
              <a:pPr/>
              <a:t>2/24/11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63056-0B0A-E548-A89D-96F5392BB1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B0B3-999A-B041-9297-A7DD8858F704}" type="datetimeFigureOut">
              <a:rPr lang="en-US" smtClean="0"/>
              <a:pPr/>
              <a:t>2/24/11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63056-0B0A-E548-A89D-96F5392BB1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microsoft.com/office/2007/relationships/media" Target="file://localhost/Users/richardsomerville/Desktop/BAMEX_forecast_movie.mov" TargetMode="External"/><Relationship Id="rId5" Type="http://schemas.openxmlformats.org/officeDocument/2006/relationships/image" Target="../media/image14.png"/><Relationship Id="rId1" Type="http://schemas.openxmlformats.org/officeDocument/2006/relationships/video" Target="file://localhost/Users/richardsomerville/Desktop/BAMEX_forecast_movie.mov" TargetMode="Externa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4" Type="http://schemas.microsoft.com/office/2007/relationships/media" Target="file://localhost/Users/richardsomerville/Desktop/radar.06.13.2002.mov" TargetMode="External"/><Relationship Id="rId5" Type="http://schemas.openxmlformats.org/officeDocument/2006/relationships/image" Target="../media/image16.png"/><Relationship Id="rId1" Type="http://schemas.openxmlformats.org/officeDocument/2006/relationships/video" Target="file://localhost/Users/richardsomerville/Desktop/radar.06.13.2002.mov" TargetMode="Externa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763000" cy="2438400"/>
          </a:xfrm>
        </p:spPr>
        <p:txBody>
          <a:bodyPr>
            <a:normAutofit/>
          </a:bodyPr>
          <a:lstStyle/>
          <a:p>
            <a:r>
              <a:rPr lang="en-US" b="1" dirty="0" smtClean="0">
                <a:solidFill>
                  <a:schemeClr val="bg1"/>
                </a:solidFill>
              </a:rPr>
              <a:t>The Role of High-value Observations for Forecast </a:t>
            </a:r>
            <a:r>
              <a:rPr lang="en-US" b="1" dirty="0">
                <a:solidFill>
                  <a:schemeClr val="bg1"/>
                </a:solidFill>
              </a:rPr>
              <a:t>S</a:t>
            </a:r>
            <a:r>
              <a:rPr lang="en-US" b="1" dirty="0" smtClean="0">
                <a:solidFill>
                  <a:schemeClr val="bg1"/>
                </a:solidFill>
              </a:rPr>
              <a:t>imulations in a Multi-scale Climate </a:t>
            </a:r>
            <a:r>
              <a:rPr lang="en-US" b="1" dirty="0">
                <a:solidFill>
                  <a:schemeClr val="bg1"/>
                </a:solidFill>
              </a:rPr>
              <a:t>M</a:t>
            </a:r>
            <a:r>
              <a:rPr lang="en-US" b="1" dirty="0" smtClean="0">
                <a:solidFill>
                  <a:schemeClr val="bg1"/>
                </a:solidFill>
              </a:rPr>
              <a:t>odeling </a:t>
            </a:r>
            <a:r>
              <a:rPr lang="en-US" b="1" dirty="0">
                <a:solidFill>
                  <a:schemeClr val="bg1"/>
                </a:solidFill>
              </a:rPr>
              <a:t>F</a:t>
            </a:r>
            <a:r>
              <a:rPr lang="en-US" b="1" dirty="0" smtClean="0">
                <a:solidFill>
                  <a:schemeClr val="bg1"/>
                </a:solidFill>
              </a:rPr>
              <a:t>ramework</a:t>
            </a:r>
            <a:endParaRPr lang="en-US" b="1" dirty="0">
              <a:solidFill>
                <a:schemeClr val="bg1"/>
              </a:solidFill>
            </a:endParaRPr>
          </a:p>
        </p:txBody>
      </p:sp>
      <p:sp>
        <p:nvSpPr>
          <p:cNvPr id="3" name="Subtitle 2"/>
          <p:cNvSpPr>
            <a:spLocks noGrp="1"/>
          </p:cNvSpPr>
          <p:nvPr>
            <p:ph type="subTitle" idx="1"/>
          </p:nvPr>
        </p:nvSpPr>
        <p:spPr>
          <a:xfrm>
            <a:off x="381000" y="3276600"/>
            <a:ext cx="8458200" cy="1752600"/>
          </a:xfrm>
        </p:spPr>
        <p:txBody>
          <a:bodyPr>
            <a:noAutofit/>
          </a:bodyPr>
          <a:lstStyle/>
          <a:p>
            <a:r>
              <a:rPr lang="en-US" b="1" dirty="0" smtClean="0">
                <a:solidFill>
                  <a:schemeClr val="bg1"/>
                </a:solidFill>
              </a:rPr>
              <a:t>Gabriel J. </a:t>
            </a:r>
            <a:r>
              <a:rPr lang="en-US" b="1" dirty="0" err="1" smtClean="0">
                <a:solidFill>
                  <a:schemeClr val="bg1"/>
                </a:solidFill>
              </a:rPr>
              <a:t>Kooperman</a:t>
            </a:r>
            <a:r>
              <a:rPr lang="en-US" b="1" dirty="0" smtClean="0">
                <a:solidFill>
                  <a:schemeClr val="bg1"/>
                </a:solidFill>
              </a:rPr>
              <a:t>, Michael S. Pritchard,</a:t>
            </a:r>
          </a:p>
          <a:p>
            <a:r>
              <a:rPr lang="en-US" b="1" dirty="0">
                <a:solidFill>
                  <a:schemeClr val="bg1"/>
                </a:solidFill>
              </a:rPr>
              <a:t>a</a:t>
            </a:r>
            <a:r>
              <a:rPr lang="en-US" b="1" dirty="0" smtClean="0">
                <a:solidFill>
                  <a:schemeClr val="bg1"/>
                </a:solidFill>
              </a:rPr>
              <a:t>nd Richard C. J. Somerville</a:t>
            </a:r>
          </a:p>
          <a:p>
            <a:endParaRPr lang="en-US" dirty="0">
              <a:solidFill>
                <a:schemeClr val="bg1"/>
              </a:solidFill>
            </a:endParaRPr>
          </a:p>
          <a:p>
            <a:r>
              <a:rPr lang="en-US" b="1" dirty="0" smtClean="0">
                <a:solidFill>
                  <a:schemeClr val="bg1"/>
                </a:solidFill>
              </a:rPr>
              <a:t>Scripps Institution of Oceanography</a:t>
            </a:r>
          </a:p>
          <a:p>
            <a:r>
              <a:rPr lang="en-US" b="1" dirty="0" smtClean="0">
                <a:solidFill>
                  <a:schemeClr val="bg1"/>
                </a:solidFill>
              </a:rPr>
              <a:t>University of California, San Diego</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553200"/>
          </a:xfrm>
        </p:spPr>
        <p:txBody>
          <a:bodyPr>
            <a:normAutofit fontScale="90000"/>
          </a:bodyPr>
          <a:lstStyle/>
          <a:p>
            <a:pPr algn="l"/>
            <a:r>
              <a:rPr lang="en-US" sz="3600" b="1" dirty="0" smtClean="0">
                <a:solidFill>
                  <a:srgbClr val="00FF00"/>
                </a:solidFill>
              </a:rPr>
              <a:t>PHENOMENA THAT IMPROVE </a:t>
            </a:r>
            <a:r>
              <a:rPr lang="en-US" sz="3600" b="1" dirty="0" smtClean="0">
                <a:solidFill>
                  <a:schemeClr val="bg1"/>
                </a:solidFill>
              </a:rPr>
              <a:t>using the MMF:</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Convectively coupled atmospheric motions (hourly, daily and yearly timescales).</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Intermittency and intensity statistics of rainfall.</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rgbClr val="00FF00"/>
                </a:solidFill>
              </a:rPr>
              <a:t>NEW PROBLEMS </a:t>
            </a:r>
            <a:r>
              <a:rPr lang="en-US" sz="3600" b="1" dirty="0" smtClean="0">
                <a:solidFill>
                  <a:schemeClr val="bg1"/>
                </a:solidFill>
              </a:rPr>
              <a:t>that emerge in the MMF:</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Cloud biases and a </a:t>
            </a:r>
            <a:r>
              <a:rPr lang="en-US" sz="3600" b="1" dirty="0" err="1" smtClean="0">
                <a:solidFill>
                  <a:schemeClr val="bg1"/>
                </a:solidFill>
              </a:rPr>
              <a:t>supermonsoon</a:t>
            </a:r>
            <a:r>
              <a:rPr lang="en-US" sz="3600" b="1" dirty="0" smtClean="0">
                <a:solidFill>
                  <a:schemeClr val="bg1"/>
                </a:solidFill>
              </a:rPr>
              <a:t>.</a:t>
            </a:r>
            <a:endParaRPr lang="en-US" sz="36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4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noAutofit/>
          </a:bodyPr>
          <a:lstStyle/>
          <a:p>
            <a:pPr algn="l"/>
            <a:r>
              <a:rPr lang="en-US" sz="3600" b="1" dirty="0" smtClean="0">
                <a:solidFill>
                  <a:schemeClr val="bg1"/>
                </a:solidFill>
              </a:rPr>
              <a:t>Question: </a:t>
            </a:r>
            <a:r>
              <a:rPr lang="en-US" sz="3600" dirty="0" smtClean="0">
                <a:solidFill>
                  <a:schemeClr val="bg1"/>
                </a:solidFill>
              </a:rPr>
              <a:t>Can forecast simulations help identify critical aspects of MMF climate simulations?</a:t>
            </a:r>
            <a:br>
              <a:rPr lang="en-US" sz="3600" dirty="0" smtClean="0">
                <a:solidFill>
                  <a:schemeClr val="bg1"/>
                </a:solidFill>
              </a:rPr>
            </a:br>
            <a:r>
              <a:rPr lang="en-US" sz="3600" dirty="0" smtClean="0">
                <a:solidFill>
                  <a:schemeClr val="bg1"/>
                </a:solidFill>
              </a:rPr>
              <a:t>Can we use observations to improve the model?</a:t>
            </a:r>
            <a:endParaRPr lang="en-US" sz="3600" dirty="0">
              <a:solidFill>
                <a:schemeClr val="bg1"/>
              </a:solidFill>
            </a:endParaRPr>
          </a:p>
        </p:txBody>
      </p:sp>
      <p:sp>
        <p:nvSpPr>
          <p:cNvPr id="6" name="Alternate Process 5"/>
          <p:cNvSpPr/>
          <p:nvPr/>
        </p:nvSpPr>
        <p:spPr>
          <a:xfrm>
            <a:off x="152400" y="4191000"/>
            <a:ext cx="12954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Initialize model</a:t>
            </a:r>
            <a:endParaRPr lang="en-US" dirty="0">
              <a:solidFill>
                <a:schemeClr val="tx1"/>
              </a:solidFill>
            </a:endParaRPr>
          </a:p>
        </p:txBody>
      </p:sp>
      <p:sp>
        <p:nvSpPr>
          <p:cNvPr id="11" name="Alternate Process 10"/>
          <p:cNvSpPr/>
          <p:nvPr/>
        </p:nvSpPr>
        <p:spPr>
          <a:xfrm>
            <a:off x="3048000" y="4189412"/>
            <a:ext cx="11430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Make forecasts </a:t>
            </a:r>
            <a:endParaRPr lang="en-US" dirty="0">
              <a:solidFill>
                <a:schemeClr val="tx1"/>
              </a:solidFill>
            </a:endParaRPr>
          </a:p>
        </p:txBody>
      </p:sp>
      <p:cxnSp>
        <p:nvCxnSpPr>
          <p:cNvPr id="18" name="Straight Arrow Connector 17"/>
          <p:cNvCxnSpPr/>
          <p:nvPr/>
        </p:nvCxnSpPr>
        <p:spPr>
          <a:xfrm flipV="1">
            <a:off x="1485900" y="4610100"/>
            <a:ext cx="266700" cy="1588"/>
          </a:xfrm>
          <a:prstGeom prst="straightConnector1">
            <a:avLst/>
          </a:prstGeom>
          <a:ln w="635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705100" y="4611688"/>
            <a:ext cx="266700" cy="1588"/>
          </a:xfrm>
          <a:prstGeom prst="straightConnector1">
            <a:avLst/>
          </a:prstGeom>
          <a:ln w="635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229100" y="4608512"/>
            <a:ext cx="266700" cy="1588"/>
          </a:xfrm>
          <a:prstGeom prst="straightConnector1">
            <a:avLst/>
          </a:prstGeom>
          <a:ln w="6350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609600" y="2552700"/>
            <a:ext cx="4705350" cy="1638300"/>
            <a:chOff x="609600" y="1943100"/>
            <a:chExt cx="4705350" cy="1638300"/>
          </a:xfrm>
        </p:grpSpPr>
        <p:grpSp>
          <p:nvGrpSpPr>
            <p:cNvPr id="60" name="Group 59"/>
            <p:cNvGrpSpPr/>
            <p:nvPr/>
          </p:nvGrpSpPr>
          <p:grpSpPr>
            <a:xfrm>
              <a:off x="609600" y="1943100"/>
              <a:ext cx="4705350" cy="1638300"/>
              <a:chOff x="609600" y="1562100"/>
              <a:chExt cx="4705350" cy="1638300"/>
            </a:xfrm>
          </p:grpSpPr>
          <p:sp>
            <p:nvSpPr>
              <p:cNvPr id="8" name="Alternate Process 7"/>
              <p:cNvSpPr/>
              <p:nvPr/>
            </p:nvSpPr>
            <p:spPr>
              <a:xfrm>
                <a:off x="1752600" y="1562100"/>
                <a:ext cx="1600200" cy="838200"/>
              </a:xfrm>
              <a:prstGeom prst="flowChartAlternateProcess">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rPr>
                  <a:t>Analyzed</a:t>
                </a:r>
              </a:p>
              <a:p>
                <a:pPr algn="ctr"/>
                <a:r>
                  <a:rPr lang="en-US" dirty="0">
                    <a:solidFill>
                      <a:schemeClr val="tx1"/>
                    </a:solidFill>
                    <a:latin typeface="Arial"/>
                  </a:rPr>
                  <a:t>w</a:t>
                </a:r>
                <a:r>
                  <a:rPr lang="en-US" dirty="0" smtClean="0">
                    <a:solidFill>
                      <a:schemeClr val="tx1"/>
                    </a:solidFill>
                    <a:latin typeface="Arial"/>
                  </a:rPr>
                  <a:t>eather data</a:t>
                </a:r>
                <a:endParaRPr lang="en-US" dirty="0">
                  <a:solidFill>
                    <a:schemeClr val="tx1"/>
                  </a:solidFill>
                  <a:latin typeface="Arial"/>
                </a:endParaRPr>
              </a:p>
            </p:txBody>
          </p:sp>
          <p:cxnSp>
            <p:nvCxnSpPr>
              <p:cNvPr id="25" name="Elbow Connector 24"/>
              <p:cNvCxnSpPr>
                <a:stCxn id="8" idx="1"/>
              </p:cNvCxnSpPr>
              <p:nvPr/>
            </p:nvCxnSpPr>
            <p:spPr>
              <a:xfrm rot="10800000" flipV="1">
                <a:off x="609600" y="1981200"/>
                <a:ext cx="1143001" cy="1219200"/>
              </a:xfrm>
              <a:prstGeom prst="bentConnector2">
                <a:avLst/>
              </a:prstGeom>
              <a:ln w="25400">
                <a:solidFill>
                  <a:schemeClr val="accent5">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8" idx="3"/>
              </p:cNvCxnSpPr>
              <p:nvPr/>
            </p:nvCxnSpPr>
            <p:spPr>
              <a:xfrm>
                <a:off x="3352800" y="1981200"/>
                <a:ext cx="1962150" cy="905608"/>
              </a:xfrm>
              <a:prstGeom prst="bentConnector3">
                <a:avLst>
                  <a:gd name="adj1" fmla="val 50000"/>
                </a:avLst>
              </a:prstGeom>
              <a:ln w="25400">
                <a:solidFill>
                  <a:schemeClr val="accent5">
                    <a:lumMod val="60000"/>
                    <a:lumOff val="40000"/>
                  </a:schemeClr>
                </a:solidFill>
                <a:tailEnd type="none" w="lg" len="lg"/>
              </a:ln>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rot="16200000" flipH="1">
              <a:off x="5153450" y="3419900"/>
              <a:ext cx="313592" cy="9408"/>
            </a:xfrm>
            <a:prstGeom prst="line">
              <a:avLst/>
            </a:prstGeom>
            <a:ln>
              <a:solidFill>
                <a:schemeClr val="accent5">
                  <a:lumMod val="40000"/>
                  <a:lumOff val="60000"/>
                </a:schemeClr>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4572000" y="2551906"/>
            <a:ext cx="1600200" cy="1639094"/>
            <a:chOff x="4724400" y="1942306"/>
            <a:chExt cx="1600200" cy="1639094"/>
          </a:xfrm>
        </p:grpSpPr>
        <p:sp>
          <p:nvSpPr>
            <p:cNvPr id="9" name="Alternate Process 8"/>
            <p:cNvSpPr/>
            <p:nvPr/>
          </p:nvSpPr>
          <p:spPr>
            <a:xfrm>
              <a:off x="4724400" y="1942306"/>
              <a:ext cx="1600200" cy="838200"/>
            </a:xfrm>
            <a:prstGeom prst="flowChartAlternateProcess">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rPr>
                <a:t>Data from field programs</a:t>
              </a:r>
              <a:endParaRPr lang="en-US" dirty="0">
                <a:solidFill>
                  <a:schemeClr val="tx1"/>
                </a:solidFill>
                <a:latin typeface="Arial"/>
              </a:endParaRPr>
            </a:p>
          </p:txBody>
        </p:sp>
        <p:cxnSp>
          <p:nvCxnSpPr>
            <p:cNvPr id="43" name="Straight Connector 42"/>
            <p:cNvCxnSpPr/>
            <p:nvPr/>
          </p:nvCxnSpPr>
          <p:spPr>
            <a:xfrm rot="5400000">
              <a:off x="5392341" y="3180953"/>
              <a:ext cx="799306" cy="1588"/>
            </a:xfrm>
            <a:prstGeom prst="line">
              <a:avLst/>
            </a:prstGeom>
            <a:ln w="25400">
              <a:solidFill>
                <a:schemeClr val="accent5">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457200" y="4934744"/>
            <a:ext cx="4857750" cy="1694656"/>
            <a:chOff x="457200" y="5029200"/>
            <a:chExt cx="4857750" cy="1694656"/>
          </a:xfrm>
        </p:grpSpPr>
        <p:cxnSp>
          <p:nvCxnSpPr>
            <p:cNvPr id="52" name="Elbow Connector 24"/>
            <p:cNvCxnSpPr>
              <a:stCxn id="7" idx="2"/>
            </p:cNvCxnSpPr>
            <p:nvPr/>
          </p:nvCxnSpPr>
          <p:spPr>
            <a:xfrm rot="16200000" flipH="1">
              <a:off x="1648619" y="5703887"/>
              <a:ext cx="1161256" cy="794"/>
            </a:xfrm>
            <a:prstGeom prst="bentConnector3">
              <a:avLst>
                <a:gd name="adj1" fmla="val 50000"/>
              </a:avLst>
            </a:prstGeom>
            <a:ln w="25400">
              <a:solidFill>
                <a:schemeClr val="accent3">
                  <a:lumMod val="60000"/>
                  <a:lumOff val="40000"/>
                </a:schemeClr>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15" name="Alternate Process 14"/>
            <p:cNvSpPr/>
            <p:nvPr/>
          </p:nvSpPr>
          <p:spPr>
            <a:xfrm>
              <a:off x="457200" y="5885656"/>
              <a:ext cx="2895600" cy="838200"/>
            </a:xfrm>
            <a:prstGeom prst="flowChartAlternateProcess">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rPr>
                <a:t>Evaluate &amp; modify the </a:t>
              </a:r>
              <a:r>
                <a:rPr lang="en-US" dirty="0" err="1" smtClean="0">
                  <a:solidFill>
                    <a:schemeClr val="tx1"/>
                  </a:solidFill>
                  <a:latin typeface="Arial"/>
                </a:rPr>
                <a:t>superparameterization</a:t>
              </a:r>
              <a:endParaRPr lang="en-US" dirty="0">
                <a:solidFill>
                  <a:schemeClr val="tx1"/>
                </a:solidFill>
                <a:latin typeface="Arial"/>
              </a:endParaRPr>
            </a:p>
          </p:txBody>
        </p:sp>
        <p:cxnSp>
          <p:nvCxnSpPr>
            <p:cNvPr id="55" name="Elbow Connector 24"/>
            <p:cNvCxnSpPr>
              <a:stCxn id="12" idx="2"/>
              <a:endCxn id="15" idx="3"/>
            </p:cNvCxnSpPr>
            <p:nvPr/>
          </p:nvCxnSpPr>
          <p:spPr>
            <a:xfrm rot="5400000">
              <a:off x="3696097" y="4685903"/>
              <a:ext cx="1275556" cy="1962150"/>
            </a:xfrm>
            <a:prstGeom prst="bentConnector2">
              <a:avLst/>
            </a:prstGeom>
            <a:ln w="25400">
              <a:solidFill>
                <a:schemeClr val="accent3">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6134100" y="2564606"/>
            <a:ext cx="2895600" cy="2464594"/>
            <a:chOff x="6134100" y="1955006"/>
            <a:chExt cx="2895600" cy="2464594"/>
          </a:xfrm>
        </p:grpSpPr>
        <p:sp>
          <p:nvSpPr>
            <p:cNvPr id="13" name="Alternate Process 12"/>
            <p:cNvSpPr/>
            <p:nvPr/>
          </p:nvSpPr>
          <p:spPr>
            <a:xfrm>
              <a:off x="6477000" y="3581400"/>
              <a:ext cx="11430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Simulate climate</a:t>
              </a:r>
              <a:endParaRPr lang="en-US" dirty="0">
                <a:solidFill>
                  <a:schemeClr val="tx1"/>
                </a:solidFill>
              </a:endParaRPr>
            </a:p>
          </p:txBody>
        </p:sp>
        <p:sp>
          <p:nvSpPr>
            <p:cNvPr id="14" name="Alternate Process 13"/>
            <p:cNvSpPr/>
            <p:nvPr/>
          </p:nvSpPr>
          <p:spPr>
            <a:xfrm>
              <a:off x="7962900" y="3579812"/>
              <a:ext cx="10668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Find climate errors</a:t>
              </a:r>
              <a:endParaRPr lang="en-US" dirty="0">
                <a:solidFill>
                  <a:schemeClr val="tx1"/>
                </a:solidFill>
              </a:endParaRPr>
            </a:p>
          </p:txBody>
        </p:sp>
        <p:cxnSp>
          <p:nvCxnSpPr>
            <p:cNvPr id="22" name="Straight Arrow Connector 21"/>
            <p:cNvCxnSpPr/>
            <p:nvPr/>
          </p:nvCxnSpPr>
          <p:spPr>
            <a:xfrm flipV="1">
              <a:off x="6134100" y="3962400"/>
              <a:ext cx="266700" cy="1588"/>
            </a:xfrm>
            <a:prstGeom prst="straightConnector1">
              <a:avLst/>
            </a:prstGeom>
            <a:ln w="635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658100" y="3960812"/>
              <a:ext cx="266700" cy="1588"/>
            </a:xfrm>
            <a:prstGeom prst="straightConnector1">
              <a:avLst/>
            </a:prstGeom>
            <a:ln w="635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0" name="Alternate Process 9"/>
            <p:cNvSpPr/>
            <p:nvPr/>
          </p:nvSpPr>
          <p:spPr>
            <a:xfrm>
              <a:off x="7429500" y="1955006"/>
              <a:ext cx="1600200" cy="838200"/>
            </a:xfrm>
            <a:prstGeom prst="flowChartAlternateProcess">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rPr>
                <a:t>Climate data</a:t>
              </a:r>
              <a:endParaRPr lang="en-US" dirty="0">
                <a:solidFill>
                  <a:schemeClr val="tx1"/>
                </a:solidFill>
                <a:latin typeface="Arial"/>
              </a:endParaRPr>
            </a:p>
          </p:txBody>
        </p:sp>
        <p:cxnSp>
          <p:nvCxnSpPr>
            <p:cNvPr id="46" name="Straight Connector 45"/>
            <p:cNvCxnSpPr>
              <a:endCxn id="10" idx="1"/>
            </p:cNvCxnSpPr>
            <p:nvPr/>
          </p:nvCxnSpPr>
          <p:spPr>
            <a:xfrm>
              <a:off x="6172200" y="2374106"/>
              <a:ext cx="1257300" cy="1588"/>
            </a:xfrm>
            <a:prstGeom prst="line">
              <a:avLst/>
            </a:prstGeom>
            <a:ln w="25400">
              <a:solidFill>
                <a:schemeClr val="accent5">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8135541" y="3179365"/>
              <a:ext cx="799306" cy="1588"/>
            </a:xfrm>
            <a:prstGeom prst="line">
              <a:avLst/>
            </a:prstGeom>
            <a:ln w="25400">
              <a:solidFill>
                <a:schemeClr val="accent5">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66" name="Frame 65"/>
          <p:cNvSpPr/>
          <p:nvPr/>
        </p:nvSpPr>
        <p:spPr>
          <a:xfrm>
            <a:off x="0" y="2362201"/>
            <a:ext cx="4343400" cy="2971799"/>
          </a:xfrm>
          <a:prstGeom prst="frame">
            <a:avLst>
              <a:gd name="adj1" fmla="val 3034"/>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a:off x="2895600" y="2362199"/>
            <a:ext cx="3505199" cy="2971801"/>
          </a:xfrm>
          <a:prstGeom prst="frame">
            <a:avLst>
              <a:gd name="adj1" fmla="val 3034"/>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lternate Process 6"/>
          <p:cNvSpPr/>
          <p:nvPr/>
        </p:nvSpPr>
        <p:spPr>
          <a:xfrm>
            <a:off x="1790700" y="4191000"/>
            <a:ext cx="8763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MMF model</a:t>
            </a:r>
            <a:endParaRPr lang="en-US" dirty="0">
              <a:solidFill>
                <a:schemeClr val="tx1"/>
              </a:solidFill>
            </a:endParaRPr>
          </a:p>
        </p:txBody>
      </p:sp>
      <p:sp>
        <p:nvSpPr>
          <p:cNvPr id="12" name="Alternate Process 11"/>
          <p:cNvSpPr/>
          <p:nvPr/>
        </p:nvSpPr>
        <p:spPr>
          <a:xfrm>
            <a:off x="4533900" y="4191000"/>
            <a:ext cx="1562100" cy="838200"/>
          </a:xfrm>
          <a:prstGeom prst="flowChartAlternateProcess">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Identify forecast &amp; physics errors</a:t>
            </a:r>
            <a:endParaRPr lang="en-US"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8991601" cy="1143000"/>
          </a:xfrm>
        </p:spPr>
        <p:txBody>
          <a:bodyPr>
            <a:noAutofit/>
          </a:bodyPr>
          <a:lstStyle/>
          <a:p>
            <a:pPr algn="l"/>
            <a:r>
              <a:rPr lang="en-US" sz="3600" b="1" dirty="0" smtClean="0">
                <a:solidFill>
                  <a:srgbClr val="00FF00"/>
                </a:solidFill>
              </a:rPr>
              <a:t>Problem: </a:t>
            </a:r>
            <a:r>
              <a:rPr lang="en-US" sz="3600" dirty="0" smtClean="0">
                <a:solidFill>
                  <a:schemeClr val="bg1"/>
                </a:solidFill>
              </a:rPr>
              <a:t>How to initialize the interior idealized 2-D CRM for MMF forecasts?</a:t>
            </a:r>
            <a:endParaRPr lang="en-US" sz="3600" dirty="0">
              <a:solidFill>
                <a:schemeClr val="bg1"/>
              </a:solidFill>
            </a:endParaRPr>
          </a:p>
        </p:txBody>
      </p:sp>
      <p:grpSp>
        <p:nvGrpSpPr>
          <p:cNvPr id="38" name="Group 37"/>
          <p:cNvGrpSpPr/>
          <p:nvPr/>
        </p:nvGrpSpPr>
        <p:grpSpPr>
          <a:xfrm>
            <a:off x="6019800" y="1219200"/>
            <a:ext cx="2695383" cy="3276600"/>
            <a:chOff x="5762817" y="1447800"/>
            <a:chExt cx="2695383" cy="3276600"/>
          </a:xfrm>
        </p:grpSpPr>
        <p:sp>
          <p:nvSpPr>
            <p:cNvPr id="37" name="Parallelogram 36"/>
            <p:cNvSpPr/>
            <p:nvPr/>
          </p:nvSpPr>
          <p:spPr>
            <a:xfrm>
              <a:off x="5762817" y="4114800"/>
              <a:ext cx="2695383" cy="609600"/>
            </a:xfrm>
            <a:prstGeom prst="parallelogram">
              <a:avLst>
                <a:gd name="adj" fmla="val 113472"/>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35"/>
            <p:cNvGrpSpPr>
              <a:grpSpLocks/>
            </p:cNvGrpSpPr>
            <p:nvPr/>
          </p:nvGrpSpPr>
          <p:grpSpPr bwMode="auto">
            <a:xfrm>
              <a:off x="6206144" y="1447800"/>
              <a:ext cx="1827969" cy="2981630"/>
              <a:chOff x="13487400" y="13487400"/>
              <a:chExt cx="7239000" cy="12453938"/>
            </a:xfrm>
          </p:grpSpPr>
          <p:grpSp>
            <p:nvGrpSpPr>
              <p:cNvPr id="9" name="Group 381"/>
              <p:cNvGrpSpPr>
                <a:grpSpLocks/>
              </p:cNvGrpSpPr>
              <p:nvPr/>
            </p:nvGrpSpPr>
            <p:grpSpPr bwMode="auto">
              <a:xfrm>
                <a:off x="13487400" y="13487400"/>
                <a:ext cx="7239000" cy="12453938"/>
                <a:chOff x="16154400" y="1828800"/>
                <a:chExt cx="7239000" cy="12453983"/>
              </a:xfrm>
            </p:grpSpPr>
            <p:sp>
              <p:nvSpPr>
                <p:cNvPr id="31" name="Rectangle 458"/>
                <p:cNvSpPr>
                  <a:spLocks noChangeArrowheads="1"/>
                </p:cNvSpPr>
                <p:nvPr/>
              </p:nvSpPr>
              <p:spPr bwMode="auto">
                <a:xfrm>
                  <a:off x="16154400" y="1828800"/>
                  <a:ext cx="7239000" cy="12377783"/>
                </a:xfrm>
                <a:prstGeom prst="rect">
                  <a:avLst/>
                </a:prstGeom>
                <a:solidFill>
                  <a:srgbClr val="3366FF">
                    <a:alpha val="70000"/>
                  </a:srgbClr>
                </a:solidFill>
                <a:ln w="38100">
                  <a:solidFill>
                    <a:schemeClr val="bg1"/>
                  </a:solidFill>
                  <a:round/>
                  <a:headEnd/>
                  <a:tailEnd type="none" w="lg" len="lg"/>
                </a:ln>
              </p:spPr>
              <p:txBody>
                <a:bodyPr wrap="square">
                  <a:prstTxWarp prst="textNoShape">
                    <a:avLst/>
                  </a:prstTxWarp>
                  <a:spAutoFit/>
                </a:bodyPr>
                <a:lstStyle/>
                <a:p>
                  <a:endParaRPr lang="en-US">
                    <a:latin typeface="Calibri" pitchFamily="-109" charset="0"/>
                  </a:endParaRPr>
                </a:p>
              </p:txBody>
            </p:sp>
            <p:cxnSp>
              <p:nvCxnSpPr>
                <p:cNvPr id="32" name="Straight Connector 459"/>
                <p:cNvCxnSpPr>
                  <a:cxnSpLocks noChangeShapeType="1"/>
                  <a:stCxn id="31" idx="0"/>
                  <a:endCxn id="31" idx="2"/>
                </p:cNvCxnSpPr>
                <p:nvPr/>
              </p:nvCxnSpPr>
              <p:spPr bwMode="auto">
                <a:xfrm rot="16200000" flipH="1">
                  <a:off x="13585008" y="8017691"/>
                  <a:ext cx="12377783" cy="1588"/>
                </a:xfrm>
                <a:prstGeom prst="line">
                  <a:avLst/>
                </a:prstGeom>
                <a:noFill/>
                <a:ln w="38100">
                  <a:solidFill>
                    <a:schemeClr val="bg1"/>
                  </a:solidFill>
                  <a:round/>
                  <a:headEnd/>
                  <a:tailEnd type="none" w="lg" len="lg"/>
                </a:ln>
              </p:spPr>
            </p:cxnSp>
            <p:cxnSp>
              <p:nvCxnSpPr>
                <p:cNvPr id="33" name="Straight Connector 460"/>
                <p:cNvCxnSpPr>
                  <a:cxnSpLocks noChangeShapeType="1"/>
                </p:cNvCxnSpPr>
                <p:nvPr/>
              </p:nvCxnSpPr>
              <p:spPr bwMode="auto">
                <a:xfrm rot="16200000" flipH="1">
                  <a:off x="12404703" y="8093098"/>
                  <a:ext cx="12377783" cy="1588"/>
                </a:xfrm>
                <a:prstGeom prst="line">
                  <a:avLst/>
                </a:prstGeom>
                <a:noFill/>
                <a:ln w="38100">
                  <a:solidFill>
                    <a:schemeClr val="bg1"/>
                  </a:solidFill>
                  <a:round/>
                  <a:headEnd/>
                  <a:tailEnd type="none" w="lg" len="lg"/>
                </a:ln>
              </p:spPr>
            </p:cxnSp>
            <p:cxnSp>
              <p:nvCxnSpPr>
                <p:cNvPr id="34" name="Straight Connector 461"/>
                <p:cNvCxnSpPr>
                  <a:cxnSpLocks noChangeShapeType="1"/>
                </p:cNvCxnSpPr>
                <p:nvPr/>
              </p:nvCxnSpPr>
              <p:spPr bwMode="auto">
                <a:xfrm rot="16200000" flipH="1">
                  <a:off x="11185503" y="8093098"/>
                  <a:ext cx="12377783" cy="1588"/>
                </a:xfrm>
                <a:prstGeom prst="line">
                  <a:avLst/>
                </a:prstGeom>
                <a:noFill/>
                <a:ln w="38100">
                  <a:solidFill>
                    <a:schemeClr val="bg1"/>
                  </a:solidFill>
                  <a:round/>
                  <a:headEnd/>
                  <a:tailEnd type="none" w="lg" len="lg"/>
                </a:ln>
              </p:spPr>
            </p:cxnSp>
            <p:cxnSp>
              <p:nvCxnSpPr>
                <p:cNvPr id="35" name="Straight Connector 462"/>
                <p:cNvCxnSpPr>
                  <a:cxnSpLocks noChangeShapeType="1"/>
                </p:cNvCxnSpPr>
                <p:nvPr/>
              </p:nvCxnSpPr>
              <p:spPr bwMode="auto">
                <a:xfrm rot="16200000" flipH="1">
                  <a:off x="14841511" y="8016901"/>
                  <a:ext cx="12377783" cy="1588"/>
                </a:xfrm>
                <a:prstGeom prst="line">
                  <a:avLst/>
                </a:prstGeom>
                <a:noFill/>
                <a:ln w="38100">
                  <a:solidFill>
                    <a:schemeClr val="bg1"/>
                  </a:solidFill>
                  <a:round/>
                  <a:headEnd/>
                  <a:tailEnd type="none" w="lg" len="lg"/>
                </a:ln>
              </p:spPr>
            </p:cxnSp>
            <p:cxnSp>
              <p:nvCxnSpPr>
                <p:cNvPr id="36" name="Straight Connector 463"/>
                <p:cNvCxnSpPr>
                  <a:cxnSpLocks noChangeShapeType="1"/>
                </p:cNvCxnSpPr>
                <p:nvPr/>
              </p:nvCxnSpPr>
              <p:spPr bwMode="auto">
                <a:xfrm rot="16200000" flipH="1">
                  <a:off x="16060714" y="8016898"/>
                  <a:ext cx="12377783" cy="1588"/>
                </a:xfrm>
                <a:prstGeom prst="line">
                  <a:avLst/>
                </a:prstGeom>
                <a:noFill/>
                <a:ln w="38100">
                  <a:solidFill>
                    <a:schemeClr val="bg1"/>
                  </a:solidFill>
                  <a:round/>
                  <a:headEnd/>
                  <a:tailEnd type="none" w="lg" len="lg"/>
                </a:ln>
              </p:spPr>
            </p:cxnSp>
          </p:grpSp>
          <p:sp>
            <p:nvSpPr>
              <p:cNvPr id="10" name="Cloud 9"/>
              <p:cNvSpPr/>
              <p:nvPr/>
            </p:nvSpPr>
            <p:spPr bwMode="auto">
              <a:xfrm>
                <a:off x="14627819" y="14017412"/>
                <a:ext cx="6025355" cy="4038561"/>
              </a:xfrm>
              <a:prstGeom prst="cloud">
                <a:avLst/>
              </a:prstGeom>
              <a:solidFill>
                <a:schemeClr val="bg1">
                  <a:lumMod val="85000"/>
                  <a:alpha val="90000"/>
                </a:schemeClr>
              </a:solidFill>
              <a:ln w="38100" cap="flat" cmpd="sng" algn="ctr">
                <a:solidFill>
                  <a:schemeClr val="tx1"/>
                </a:solidFill>
                <a:prstDash val="solid"/>
                <a:round/>
                <a:headEnd type="none" w="med" len="med"/>
                <a:tailEnd type="none" w="lg" len="lg"/>
              </a:ln>
              <a:effectLst/>
            </p:spPr>
            <p:txBody>
              <a:bodyPr wrap="square">
                <a:prstTxWarp prst="textNoShape">
                  <a:avLst/>
                </a:prstTxWarp>
                <a:spAutoFit/>
              </a:bodyPr>
              <a:lstStyle/>
              <a:p>
                <a:pPr fontAlgn="auto">
                  <a:spcBef>
                    <a:spcPts val="0"/>
                  </a:spcBef>
                  <a:spcAft>
                    <a:spcPts val="0"/>
                  </a:spcAft>
                  <a:defRPr/>
                </a:pPr>
                <a:endParaRPr lang="en-US">
                  <a:latin typeface="Arial" pitchFamily="-107" charset="0"/>
                  <a:ea typeface="+mn-ea"/>
                  <a:cs typeface="+mn-cs"/>
                </a:endParaRPr>
              </a:p>
            </p:txBody>
          </p:sp>
          <p:sp>
            <p:nvSpPr>
              <p:cNvPr id="11" name="Oval 438"/>
              <p:cNvSpPr>
                <a:spLocks noChangeArrowheads="1"/>
              </p:cNvSpPr>
              <p:nvPr/>
            </p:nvSpPr>
            <p:spPr bwMode="auto">
              <a:xfrm>
                <a:off x="16535400" y="16230586"/>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2" name="Oval 439"/>
              <p:cNvSpPr>
                <a:spLocks noChangeArrowheads="1"/>
              </p:cNvSpPr>
              <p:nvPr/>
            </p:nvSpPr>
            <p:spPr bwMode="auto">
              <a:xfrm>
                <a:off x="17602200" y="15697188"/>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3" name="Oval 440"/>
              <p:cNvSpPr>
                <a:spLocks noChangeArrowheads="1"/>
              </p:cNvSpPr>
              <p:nvPr/>
            </p:nvSpPr>
            <p:spPr bwMode="auto">
              <a:xfrm>
                <a:off x="15697200" y="15392389"/>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4" name="Oval 441"/>
              <p:cNvSpPr>
                <a:spLocks noChangeArrowheads="1"/>
              </p:cNvSpPr>
              <p:nvPr/>
            </p:nvSpPr>
            <p:spPr bwMode="auto">
              <a:xfrm>
                <a:off x="18211800" y="16535385"/>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5" name="Oval 442"/>
              <p:cNvSpPr>
                <a:spLocks noChangeArrowheads="1"/>
              </p:cNvSpPr>
              <p:nvPr/>
            </p:nvSpPr>
            <p:spPr bwMode="auto">
              <a:xfrm>
                <a:off x="16840200" y="14858991"/>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6" name="Oval 443"/>
              <p:cNvSpPr>
                <a:spLocks noChangeArrowheads="1"/>
              </p:cNvSpPr>
              <p:nvPr/>
            </p:nvSpPr>
            <p:spPr bwMode="auto">
              <a:xfrm>
                <a:off x="19278600" y="16382985"/>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7" name="Oval 444"/>
              <p:cNvSpPr>
                <a:spLocks noChangeArrowheads="1"/>
              </p:cNvSpPr>
              <p:nvPr/>
            </p:nvSpPr>
            <p:spPr bwMode="auto">
              <a:xfrm>
                <a:off x="17221200" y="16992583"/>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8" name="Oval 445"/>
              <p:cNvSpPr>
                <a:spLocks noChangeArrowheads="1"/>
              </p:cNvSpPr>
              <p:nvPr/>
            </p:nvSpPr>
            <p:spPr bwMode="auto">
              <a:xfrm>
                <a:off x="18059400" y="14782791"/>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19" name="Oval 446"/>
              <p:cNvSpPr>
                <a:spLocks noChangeArrowheads="1"/>
              </p:cNvSpPr>
              <p:nvPr/>
            </p:nvSpPr>
            <p:spPr bwMode="auto">
              <a:xfrm>
                <a:off x="19050000" y="15620988"/>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0" name="Oval 447"/>
              <p:cNvSpPr>
                <a:spLocks noChangeArrowheads="1"/>
              </p:cNvSpPr>
              <p:nvPr/>
            </p:nvSpPr>
            <p:spPr bwMode="auto">
              <a:xfrm>
                <a:off x="19126200" y="14630392"/>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1" name="Oval 448"/>
              <p:cNvSpPr>
                <a:spLocks noChangeArrowheads="1"/>
              </p:cNvSpPr>
              <p:nvPr/>
            </p:nvSpPr>
            <p:spPr bwMode="auto">
              <a:xfrm>
                <a:off x="20116800" y="15392389"/>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2" name="Oval 449"/>
              <p:cNvSpPr>
                <a:spLocks noChangeArrowheads="1"/>
              </p:cNvSpPr>
              <p:nvPr/>
            </p:nvSpPr>
            <p:spPr bwMode="auto">
              <a:xfrm>
                <a:off x="15849600" y="16382985"/>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3" name="Cloud 22"/>
              <p:cNvSpPr/>
              <p:nvPr/>
            </p:nvSpPr>
            <p:spPr bwMode="auto">
              <a:xfrm>
                <a:off x="13560676" y="18362035"/>
                <a:ext cx="3811221" cy="3045715"/>
              </a:xfrm>
              <a:prstGeom prst="cloud">
                <a:avLst/>
              </a:prstGeom>
              <a:solidFill>
                <a:schemeClr val="bg1">
                  <a:lumMod val="85000"/>
                  <a:alpha val="90000"/>
                </a:schemeClr>
              </a:solidFill>
              <a:ln w="38100" cap="flat" cmpd="sng" algn="ctr">
                <a:solidFill>
                  <a:schemeClr val="tx1"/>
                </a:solidFill>
                <a:prstDash val="solid"/>
                <a:round/>
                <a:headEnd type="none" w="med" len="med"/>
                <a:tailEnd type="none" w="lg" len="lg"/>
              </a:ln>
              <a:effectLst/>
            </p:spPr>
            <p:txBody>
              <a:bodyPr wrap="square">
                <a:prstTxWarp prst="textNoShape">
                  <a:avLst/>
                </a:prstTxWarp>
                <a:spAutoFit/>
              </a:bodyPr>
              <a:lstStyle/>
              <a:p>
                <a:pPr fontAlgn="auto">
                  <a:spcBef>
                    <a:spcPts val="0"/>
                  </a:spcBef>
                  <a:spcAft>
                    <a:spcPts val="0"/>
                  </a:spcAft>
                  <a:defRPr/>
                </a:pPr>
                <a:endParaRPr lang="en-US">
                  <a:latin typeface="Arial" pitchFamily="-107" charset="0"/>
                  <a:ea typeface="+mn-ea"/>
                  <a:cs typeface="+mn-cs"/>
                </a:endParaRPr>
              </a:p>
            </p:txBody>
          </p:sp>
          <p:sp>
            <p:nvSpPr>
              <p:cNvPr id="24" name="Oval 451"/>
              <p:cNvSpPr>
                <a:spLocks noChangeArrowheads="1"/>
              </p:cNvSpPr>
              <p:nvPr/>
            </p:nvSpPr>
            <p:spPr bwMode="auto">
              <a:xfrm>
                <a:off x="14249400" y="19964377"/>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5" name="Oval 452"/>
              <p:cNvSpPr>
                <a:spLocks noChangeArrowheads="1"/>
              </p:cNvSpPr>
              <p:nvPr/>
            </p:nvSpPr>
            <p:spPr bwMode="auto">
              <a:xfrm>
                <a:off x="14859000" y="20802574"/>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6" name="Oval 453"/>
              <p:cNvSpPr>
                <a:spLocks noChangeArrowheads="1"/>
              </p:cNvSpPr>
              <p:nvPr/>
            </p:nvSpPr>
            <p:spPr bwMode="auto">
              <a:xfrm>
                <a:off x="15925800" y="20650174"/>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7" name="Oval 454"/>
              <p:cNvSpPr>
                <a:spLocks noChangeArrowheads="1"/>
              </p:cNvSpPr>
              <p:nvPr/>
            </p:nvSpPr>
            <p:spPr bwMode="auto">
              <a:xfrm>
                <a:off x="14706600" y="19354801"/>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8" name="Oval 455"/>
              <p:cNvSpPr>
                <a:spLocks noChangeArrowheads="1"/>
              </p:cNvSpPr>
              <p:nvPr/>
            </p:nvSpPr>
            <p:spPr bwMode="auto">
              <a:xfrm>
                <a:off x="15697200" y="19888177"/>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29" name="Oval 456"/>
              <p:cNvSpPr>
                <a:spLocks noChangeArrowheads="1"/>
              </p:cNvSpPr>
              <p:nvPr/>
            </p:nvSpPr>
            <p:spPr bwMode="auto">
              <a:xfrm>
                <a:off x="15773400" y="19202401"/>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sp>
            <p:nvSpPr>
              <p:cNvPr id="30" name="Oval 457"/>
              <p:cNvSpPr>
                <a:spLocks noChangeArrowheads="1"/>
              </p:cNvSpPr>
              <p:nvPr/>
            </p:nvSpPr>
            <p:spPr bwMode="auto">
              <a:xfrm>
                <a:off x="16764000" y="19659578"/>
                <a:ext cx="152400" cy="152399"/>
              </a:xfrm>
              <a:prstGeom prst="ellipse">
                <a:avLst/>
              </a:prstGeom>
              <a:solidFill>
                <a:schemeClr val="tx1">
                  <a:alpha val="50195"/>
                </a:schemeClr>
              </a:solidFill>
              <a:ln w="38100">
                <a:solidFill>
                  <a:schemeClr val="tx1"/>
                </a:solidFill>
                <a:round/>
                <a:headEnd/>
                <a:tailEnd type="none" w="lg" len="lg"/>
              </a:ln>
            </p:spPr>
            <p:txBody>
              <a:bodyPr wrap="square">
                <a:prstTxWarp prst="textNoShape">
                  <a:avLst/>
                </a:prstTxWarp>
                <a:spAutoFit/>
              </a:bodyPr>
              <a:lstStyle/>
              <a:p>
                <a:endParaRPr lang="en-US">
                  <a:latin typeface="Calibri" pitchFamily="-109" charset="0"/>
                </a:endParaRPr>
              </a:p>
            </p:txBody>
          </p:sp>
        </p:grpSp>
      </p:grpSp>
      <p:sp>
        <p:nvSpPr>
          <p:cNvPr id="40" name="TextBox 66"/>
          <p:cNvSpPr txBox="1">
            <a:spLocks noChangeArrowheads="1"/>
          </p:cNvSpPr>
          <p:nvPr/>
        </p:nvSpPr>
        <p:spPr bwMode="auto">
          <a:xfrm>
            <a:off x="224646" y="1678662"/>
            <a:ext cx="8309754" cy="584776"/>
          </a:xfrm>
          <a:prstGeom prst="rect">
            <a:avLst/>
          </a:prstGeom>
          <a:noFill/>
          <a:ln w="9525">
            <a:noFill/>
            <a:miter lim="800000"/>
            <a:headEnd/>
            <a:tailEnd/>
          </a:ln>
        </p:spPr>
        <p:txBody>
          <a:bodyPr wrap="square">
            <a:prstTxWarp prst="textNoShape">
              <a:avLst/>
            </a:prstTxWarp>
            <a:spAutoFit/>
          </a:bodyPr>
          <a:lstStyle/>
          <a:p>
            <a:pPr marL="404813" indent="-404813">
              <a:spcAft>
                <a:spcPts val="600"/>
              </a:spcAft>
            </a:pPr>
            <a:r>
              <a:rPr lang="en-US" sz="3200" dirty="0" smtClean="0">
                <a:solidFill>
                  <a:schemeClr val="bg1"/>
                </a:solidFill>
              </a:rPr>
              <a:t>Global data resolution ≈ 50 km.</a:t>
            </a:r>
          </a:p>
        </p:txBody>
      </p:sp>
      <p:sp>
        <p:nvSpPr>
          <p:cNvPr id="41" name="TextBox 66"/>
          <p:cNvSpPr txBox="1">
            <a:spLocks noChangeArrowheads="1"/>
          </p:cNvSpPr>
          <p:nvPr/>
        </p:nvSpPr>
        <p:spPr bwMode="auto">
          <a:xfrm>
            <a:off x="228600" y="2821662"/>
            <a:ext cx="5029200" cy="1154162"/>
          </a:xfrm>
          <a:prstGeom prst="rect">
            <a:avLst/>
          </a:prstGeom>
          <a:noFill/>
          <a:ln w="9525">
            <a:noFill/>
            <a:miter lim="800000"/>
            <a:headEnd/>
            <a:tailEnd/>
          </a:ln>
        </p:spPr>
        <p:txBody>
          <a:bodyPr wrap="square">
            <a:prstTxWarp prst="textNoShape">
              <a:avLst/>
            </a:prstTxWarp>
            <a:spAutoFit/>
          </a:bodyPr>
          <a:lstStyle/>
          <a:p>
            <a:pPr marL="404813" indent="-404813">
              <a:spcAft>
                <a:spcPts val="600"/>
              </a:spcAft>
            </a:pPr>
            <a:r>
              <a:rPr lang="en-US" sz="3200" dirty="0" smtClean="0">
                <a:solidFill>
                  <a:schemeClr val="bg1"/>
                </a:solidFill>
              </a:rPr>
              <a:t>GCM resolution ≈ 200 km.  </a:t>
            </a:r>
            <a:r>
              <a:rPr lang="en-US" sz="3200" dirty="0" smtClean="0">
                <a:solidFill>
                  <a:srgbClr val="00FF00"/>
                </a:solidFill>
                <a:latin typeface="Zapf Dingbats"/>
                <a:ea typeface="Zapf Dingbats"/>
                <a:cs typeface="Zapf Dingbats"/>
              </a:rPr>
              <a:t>✔</a:t>
            </a:r>
            <a:endParaRPr lang="en-US" sz="3200" dirty="0" smtClean="0">
              <a:solidFill>
                <a:srgbClr val="00FF00"/>
              </a:solidFill>
            </a:endParaRPr>
          </a:p>
          <a:p>
            <a:pPr marL="404813" indent="-404813">
              <a:spcAft>
                <a:spcPts val="600"/>
              </a:spcAft>
            </a:pPr>
            <a:endParaRPr lang="en-US" sz="3200" dirty="0" smtClean="0">
              <a:solidFill>
                <a:srgbClr val="00FF00"/>
              </a:solidFill>
            </a:endParaRPr>
          </a:p>
        </p:txBody>
      </p:sp>
      <p:sp>
        <p:nvSpPr>
          <p:cNvPr id="42" name="TextBox 66"/>
          <p:cNvSpPr txBox="1">
            <a:spLocks noChangeArrowheads="1"/>
          </p:cNvSpPr>
          <p:nvPr/>
        </p:nvSpPr>
        <p:spPr bwMode="auto">
          <a:xfrm>
            <a:off x="228600" y="3964662"/>
            <a:ext cx="4572000" cy="1154162"/>
          </a:xfrm>
          <a:prstGeom prst="rect">
            <a:avLst/>
          </a:prstGeom>
          <a:noFill/>
          <a:ln w="9525">
            <a:noFill/>
            <a:miter lim="800000"/>
            <a:headEnd/>
            <a:tailEnd/>
          </a:ln>
        </p:spPr>
        <p:txBody>
          <a:bodyPr wrap="square">
            <a:prstTxWarp prst="textNoShape">
              <a:avLst/>
            </a:prstTxWarp>
            <a:spAutoFit/>
          </a:bodyPr>
          <a:lstStyle/>
          <a:p>
            <a:pPr marL="404813" indent="-404813">
              <a:spcAft>
                <a:spcPts val="600"/>
              </a:spcAft>
            </a:pPr>
            <a:r>
              <a:rPr lang="en-US" sz="3200" dirty="0" smtClean="0">
                <a:solidFill>
                  <a:schemeClr val="bg1"/>
                </a:solidFill>
              </a:rPr>
              <a:t>CRM resolution ≈ 4 km.  </a:t>
            </a:r>
            <a:r>
              <a:rPr lang="en-US" sz="3200" dirty="0" smtClean="0">
                <a:solidFill>
                  <a:srgbClr val="FF0000"/>
                </a:solidFill>
                <a:latin typeface="Zapf Dingbats"/>
                <a:ea typeface="Zapf Dingbats"/>
                <a:cs typeface="Zapf Dingbats"/>
              </a:rPr>
              <a:t>✗</a:t>
            </a:r>
            <a:endParaRPr lang="en-US" sz="3200" dirty="0" smtClean="0">
              <a:solidFill>
                <a:srgbClr val="FF0000"/>
              </a:solidFill>
            </a:endParaRPr>
          </a:p>
          <a:p>
            <a:pPr marL="404813" indent="-404813">
              <a:spcAft>
                <a:spcPts val="600"/>
              </a:spcAft>
            </a:pPr>
            <a:endParaRPr lang="en-US" sz="3200" dirty="0" smtClean="0">
              <a:solidFill>
                <a:srgbClr val="FF0000"/>
              </a:solidFill>
            </a:endParaRPr>
          </a:p>
        </p:txBody>
      </p:sp>
      <p:sp>
        <p:nvSpPr>
          <p:cNvPr id="43" name="TextBox 66"/>
          <p:cNvSpPr txBox="1">
            <a:spLocks noChangeArrowheads="1"/>
          </p:cNvSpPr>
          <p:nvPr/>
        </p:nvSpPr>
        <p:spPr bwMode="auto">
          <a:xfrm>
            <a:off x="76200" y="4724400"/>
            <a:ext cx="9067800" cy="1569660"/>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200" b="1" dirty="0" smtClean="0">
                <a:solidFill>
                  <a:srgbClr val="00FF00"/>
                </a:solidFill>
              </a:rPr>
              <a:t>Initializing the MMF is critical, because we want to make MMF short-range forecasts to compare with high-value data so as to evaluate parameterizations.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382000" cy="1143000"/>
          </a:xfrm>
        </p:spPr>
        <p:txBody>
          <a:bodyPr>
            <a:noAutofit/>
          </a:bodyPr>
          <a:lstStyle/>
          <a:p>
            <a:pPr algn="l"/>
            <a:r>
              <a:rPr lang="en-US" sz="3600" b="1" dirty="0" smtClean="0">
                <a:solidFill>
                  <a:srgbClr val="00FF00"/>
                </a:solidFill>
              </a:rPr>
              <a:t>Solution: </a:t>
            </a:r>
            <a:r>
              <a:rPr lang="en-US" sz="3600" dirty="0" smtClean="0">
                <a:solidFill>
                  <a:schemeClr val="bg1"/>
                </a:solidFill>
              </a:rPr>
              <a:t>Spin up CRM by “nudging” the  GCM toward analyzed observational data.</a:t>
            </a:r>
            <a:endParaRPr lang="en-US" sz="3600" dirty="0">
              <a:solidFill>
                <a:schemeClr val="bg1"/>
              </a:solidFill>
            </a:endParaRPr>
          </a:p>
        </p:txBody>
      </p:sp>
      <p:grpSp>
        <p:nvGrpSpPr>
          <p:cNvPr id="19" name="Group 18"/>
          <p:cNvGrpSpPr/>
          <p:nvPr/>
        </p:nvGrpSpPr>
        <p:grpSpPr>
          <a:xfrm>
            <a:off x="4800600" y="1295400"/>
            <a:ext cx="4419600" cy="3820418"/>
            <a:chOff x="326717" y="1970782"/>
            <a:chExt cx="4419600" cy="3820418"/>
          </a:xfrm>
        </p:grpSpPr>
        <p:grpSp>
          <p:nvGrpSpPr>
            <p:cNvPr id="15" name="Group 14"/>
            <p:cNvGrpSpPr/>
            <p:nvPr/>
          </p:nvGrpSpPr>
          <p:grpSpPr>
            <a:xfrm rot="12985005">
              <a:off x="761999" y="2095498"/>
              <a:ext cx="3352801" cy="3352800"/>
              <a:chOff x="761999" y="2095498"/>
              <a:chExt cx="3352801" cy="3352800"/>
            </a:xfrm>
          </p:grpSpPr>
          <p:sp>
            <p:nvSpPr>
              <p:cNvPr id="10" name="Circular Arrow 9"/>
              <p:cNvSpPr/>
              <p:nvPr/>
            </p:nvSpPr>
            <p:spPr>
              <a:xfrm rot="19414995">
                <a:off x="762000" y="2133600"/>
                <a:ext cx="3352800" cy="3276600"/>
              </a:xfrm>
              <a:prstGeom prst="circularArrow">
                <a:avLst>
                  <a:gd name="adj1" fmla="val 6197"/>
                  <a:gd name="adj2" fmla="val 804429"/>
                  <a:gd name="adj3" fmla="val 20298004"/>
                  <a:gd name="adj4" fmla="val 16601773"/>
                  <a:gd name="adj5" fmla="val 9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1851705">
                <a:off x="761999" y="2133602"/>
                <a:ext cx="3352800" cy="3276600"/>
              </a:xfrm>
              <a:prstGeom prst="circularArrow">
                <a:avLst>
                  <a:gd name="adj1" fmla="val 6197"/>
                  <a:gd name="adj2" fmla="val 804429"/>
                  <a:gd name="adj3" fmla="val 20298004"/>
                  <a:gd name="adj4" fmla="val 16588732"/>
                  <a:gd name="adj5" fmla="val 9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4738312">
                <a:off x="762000" y="2133598"/>
                <a:ext cx="3352800" cy="3276600"/>
              </a:xfrm>
              <a:prstGeom prst="circularArrow">
                <a:avLst>
                  <a:gd name="adj1" fmla="val 6197"/>
                  <a:gd name="adj2" fmla="val 804429"/>
                  <a:gd name="adj3" fmla="val 20298004"/>
                  <a:gd name="adj4" fmla="val 16539426"/>
                  <a:gd name="adj5" fmla="val 9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 name="TextBox 66"/>
            <p:cNvSpPr txBox="1">
              <a:spLocks noChangeArrowheads="1"/>
            </p:cNvSpPr>
            <p:nvPr/>
          </p:nvSpPr>
          <p:spPr bwMode="auto">
            <a:xfrm>
              <a:off x="2598494" y="1970782"/>
              <a:ext cx="2147823" cy="1077218"/>
            </a:xfrm>
            <a:prstGeom prst="rect">
              <a:avLst/>
            </a:prstGeom>
            <a:noFill/>
            <a:ln w="9525">
              <a:noFill/>
              <a:miter lim="800000"/>
              <a:headEnd/>
              <a:tailEnd/>
            </a:ln>
          </p:spPr>
          <p:txBody>
            <a:bodyPr wrap="square">
              <a:prstTxWarp prst="textNoShape">
                <a:avLst/>
              </a:prstTxWarp>
              <a:spAutoFit/>
            </a:bodyPr>
            <a:lstStyle/>
            <a:p>
              <a:pPr algn="ctr"/>
              <a:r>
                <a:rPr lang="en-US" sz="3200" dirty="0">
                  <a:solidFill>
                    <a:schemeClr val="bg1"/>
                  </a:solidFill>
                </a:rPr>
                <a:t>Resolved Dynamics</a:t>
              </a:r>
            </a:p>
          </p:txBody>
        </p:sp>
        <p:sp>
          <p:nvSpPr>
            <p:cNvPr id="17" name="TextBox 66"/>
            <p:cNvSpPr txBox="1">
              <a:spLocks noChangeArrowheads="1"/>
            </p:cNvSpPr>
            <p:nvPr/>
          </p:nvSpPr>
          <p:spPr bwMode="auto">
            <a:xfrm>
              <a:off x="2057400" y="4713982"/>
              <a:ext cx="2415104" cy="1077218"/>
            </a:xfrm>
            <a:prstGeom prst="rect">
              <a:avLst/>
            </a:prstGeom>
            <a:noFill/>
            <a:ln w="9525">
              <a:noFill/>
              <a:miter lim="800000"/>
              <a:headEnd/>
              <a:tailEnd/>
            </a:ln>
          </p:spPr>
          <p:txBody>
            <a:bodyPr wrap="square">
              <a:prstTxWarp prst="textNoShape">
                <a:avLst/>
              </a:prstTxWarp>
              <a:spAutoFit/>
            </a:bodyPr>
            <a:lstStyle/>
            <a:p>
              <a:pPr algn="ctr"/>
              <a:r>
                <a:rPr lang="en-US" sz="3200" dirty="0">
                  <a:solidFill>
                    <a:schemeClr val="bg1"/>
                  </a:solidFill>
                </a:rPr>
                <a:t>Sub-grid  </a:t>
              </a:r>
              <a:r>
                <a:rPr lang="en-US" sz="3200" dirty="0" smtClean="0">
                  <a:solidFill>
                    <a:schemeClr val="bg1"/>
                  </a:solidFill>
                </a:rPr>
                <a:t>Physics/CRM</a:t>
              </a:r>
              <a:endParaRPr lang="en-US" sz="3200" dirty="0">
                <a:solidFill>
                  <a:schemeClr val="bg1"/>
                </a:solidFill>
              </a:endParaRPr>
            </a:p>
          </p:txBody>
        </p:sp>
        <p:sp>
          <p:nvSpPr>
            <p:cNvPr id="18" name="TextBox 66"/>
            <p:cNvSpPr txBox="1">
              <a:spLocks noChangeArrowheads="1"/>
            </p:cNvSpPr>
            <p:nvPr/>
          </p:nvSpPr>
          <p:spPr bwMode="auto">
            <a:xfrm>
              <a:off x="326717" y="3200400"/>
              <a:ext cx="1817841" cy="584776"/>
            </a:xfrm>
            <a:prstGeom prst="rect">
              <a:avLst/>
            </a:prstGeom>
            <a:noFill/>
            <a:ln w="9525">
              <a:noFill/>
              <a:miter lim="800000"/>
              <a:headEnd/>
              <a:tailEnd/>
            </a:ln>
          </p:spPr>
          <p:txBody>
            <a:bodyPr wrap="square">
              <a:prstTxWarp prst="textNoShape">
                <a:avLst/>
              </a:prstTxWarp>
              <a:spAutoFit/>
            </a:bodyPr>
            <a:lstStyle/>
            <a:p>
              <a:r>
                <a:rPr lang="en-US" sz="3200" b="1" dirty="0">
                  <a:solidFill>
                    <a:srgbClr val="FF0000"/>
                  </a:solidFill>
                </a:rPr>
                <a:t>Nudging</a:t>
              </a:r>
            </a:p>
          </p:txBody>
        </p:sp>
      </p:grpSp>
      <p:grpSp>
        <p:nvGrpSpPr>
          <p:cNvPr id="28" name="Group 27"/>
          <p:cNvGrpSpPr/>
          <p:nvPr/>
        </p:nvGrpSpPr>
        <p:grpSpPr>
          <a:xfrm>
            <a:off x="148448" y="1295400"/>
            <a:ext cx="4575952" cy="1417894"/>
            <a:chOff x="601662" y="4315361"/>
            <a:chExt cx="4609038" cy="1417894"/>
          </a:xfrm>
        </p:grpSpPr>
        <p:sp>
          <p:nvSpPr>
            <p:cNvPr id="21" name="TextBox 66"/>
            <p:cNvSpPr txBox="1">
              <a:spLocks noChangeArrowheads="1"/>
            </p:cNvSpPr>
            <p:nvPr/>
          </p:nvSpPr>
          <p:spPr bwMode="auto">
            <a:xfrm>
              <a:off x="601663" y="4409816"/>
              <a:ext cx="1150937" cy="1323439"/>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a:t>
              </a:r>
              <a:r>
                <a:rPr lang="en-US" sz="4000" b="1" dirty="0" smtClean="0">
                  <a:solidFill>
                    <a:schemeClr val="bg1"/>
                  </a:solidFill>
                </a:rPr>
                <a:t>X</a:t>
              </a:r>
              <a:r>
                <a:rPr lang="en-US" sz="4000" b="1" baseline="-25000" dirty="0" smtClean="0">
                  <a:solidFill>
                    <a:schemeClr val="bg1"/>
                  </a:solidFill>
                </a:rPr>
                <a:t>M</a:t>
              </a:r>
              <a:endParaRPr lang="en-US" sz="4000" b="1" dirty="0" smtClean="0">
                <a:solidFill>
                  <a:schemeClr val="bg1"/>
                </a:solidFill>
              </a:endParaRPr>
            </a:p>
            <a:p>
              <a:r>
                <a:rPr lang="en-US" sz="4000" b="1" dirty="0" smtClean="0">
                  <a:solidFill>
                    <a:schemeClr val="bg1"/>
                  </a:solidFill>
                </a:rPr>
                <a:t> </a:t>
              </a:r>
              <a:r>
                <a:rPr lang="en-US" sz="4000" b="1" dirty="0" err="1" smtClean="0">
                  <a:solidFill>
                    <a:schemeClr val="bg1"/>
                  </a:solidFill>
                  <a:sym typeface="Symbol"/>
                </a:rPr>
                <a:t></a:t>
              </a:r>
              <a:r>
                <a:rPr lang="en-US" sz="4000" b="1" dirty="0" err="1" smtClean="0">
                  <a:solidFill>
                    <a:schemeClr val="bg1"/>
                  </a:solidFill>
                </a:rPr>
                <a:t>t</a:t>
              </a:r>
              <a:endParaRPr lang="en-US" sz="4000" b="1" dirty="0" smtClean="0">
                <a:solidFill>
                  <a:schemeClr val="bg1"/>
                </a:solidFill>
              </a:endParaRPr>
            </a:p>
          </p:txBody>
        </p:sp>
        <p:sp>
          <p:nvSpPr>
            <p:cNvPr id="20" name="TextBox 66"/>
            <p:cNvSpPr txBox="1">
              <a:spLocks noChangeArrowheads="1"/>
            </p:cNvSpPr>
            <p:nvPr/>
          </p:nvSpPr>
          <p:spPr bwMode="auto">
            <a:xfrm>
              <a:off x="1600200" y="4702314"/>
              <a:ext cx="1219200" cy="707886"/>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 … -</a:t>
              </a:r>
              <a:endParaRPr lang="en-US" sz="4000" b="1" dirty="0" smtClean="0">
                <a:solidFill>
                  <a:schemeClr val="bg1"/>
                </a:solidFill>
              </a:endParaRPr>
            </a:p>
          </p:txBody>
        </p:sp>
        <p:sp>
          <p:nvSpPr>
            <p:cNvPr id="22" name="TextBox 66"/>
            <p:cNvSpPr txBox="1">
              <a:spLocks noChangeArrowheads="1"/>
            </p:cNvSpPr>
            <p:nvPr/>
          </p:nvSpPr>
          <p:spPr bwMode="auto">
            <a:xfrm>
              <a:off x="2667000" y="4315361"/>
              <a:ext cx="2543700" cy="1323439"/>
            </a:xfrm>
            <a:prstGeom prst="rect">
              <a:avLst/>
            </a:prstGeom>
            <a:noFill/>
            <a:ln w="9525">
              <a:noFill/>
              <a:miter lim="800000"/>
              <a:headEnd/>
              <a:tailEnd/>
            </a:ln>
          </p:spPr>
          <p:txBody>
            <a:bodyPr wrap="square">
              <a:prstTxWarp prst="textNoShape">
                <a:avLst/>
              </a:prstTxWarp>
              <a:spAutoFit/>
            </a:bodyPr>
            <a:lstStyle/>
            <a:p>
              <a:r>
                <a:rPr lang="en-US" sz="8000" dirty="0" smtClean="0">
                  <a:solidFill>
                    <a:schemeClr val="bg1"/>
                  </a:solidFill>
                  <a:sym typeface="Symbol"/>
                </a:rPr>
                <a:t>(       )</a:t>
              </a:r>
              <a:endParaRPr lang="en-US" sz="8000" dirty="0" smtClean="0">
                <a:solidFill>
                  <a:schemeClr val="bg1"/>
                </a:solidFill>
              </a:endParaRPr>
            </a:p>
          </p:txBody>
        </p:sp>
        <p:sp>
          <p:nvSpPr>
            <p:cNvPr id="23" name="TextBox 66"/>
            <p:cNvSpPr txBox="1">
              <a:spLocks noChangeArrowheads="1"/>
            </p:cNvSpPr>
            <p:nvPr/>
          </p:nvSpPr>
          <p:spPr bwMode="auto">
            <a:xfrm>
              <a:off x="3082132" y="4409816"/>
              <a:ext cx="1975066" cy="1323439"/>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rPr>
                <a:t>X</a:t>
              </a:r>
              <a:r>
                <a:rPr lang="en-US" sz="4000" b="1" baseline="-25000" dirty="0" smtClean="0">
                  <a:solidFill>
                    <a:schemeClr val="bg1"/>
                  </a:solidFill>
                </a:rPr>
                <a:t>M</a:t>
              </a:r>
              <a:r>
                <a:rPr lang="en-US" sz="4000" b="1" dirty="0" smtClean="0">
                  <a:solidFill>
                    <a:schemeClr val="bg1"/>
                  </a:solidFill>
                </a:rPr>
                <a:t> - X</a:t>
              </a:r>
              <a:r>
                <a:rPr lang="en-US" sz="4000" b="1" baseline="-25000" dirty="0" smtClean="0">
                  <a:solidFill>
                    <a:schemeClr val="bg1"/>
                  </a:solidFill>
                </a:rPr>
                <a:t>A</a:t>
              </a:r>
              <a:endParaRPr lang="en-US" sz="4000" b="1" dirty="0" smtClean="0">
                <a:solidFill>
                  <a:schemeClr val="bg1"/>
                </a:solidFill>
              </a:endParaRPr>
            </a:p>
            <a:p>
              <a:r>
                <a:rPr lang="en-US" sz="4000" b="1" dirty="0" smtClean="0">
                  <a:solidFill>
                    <a:schemeClr val="bg1"/>
                  </a:solidFill>
                  <a:sym typeface="Symbol"/>
                </a:rPr>
                <a:t>     </a:t>
              </a:r>
              <a:r>
                <a:rPr lang="en-US" sz="4000" b="1" dirty="0" err="1" smtClean="0">
                  <a:solidFill>
                    <a:schemeClr val="bg1"/>
                  </a:solidFill>
                  <a:sym typeface="Symbol"/>
                </a:rPr>
                <a:t></a:t>
              </a:r>
              <a:endParaRPr lang="en-US" sz="4000" b="1" dirty="0" smtClean="0">
                <a:solidFill>
                  <a:schemeClr val="bg1"/>
                </a:solidFill>
              </a:endParaRPr>
            </a:p>
          </p:txBody>
        </p:sp>
        <p:cxnSp>
          <p:nvCxnSpPr>
            <p:cNvPr id="25" name="Straight Connector 24"/>
            <p:cNvCxnSpPr/>
            <p:nvPr/>
          </p:nvCxnSpPr>
          <p:spPr>
            <a:xfrm rot="10800000" flipH="1">
              <a:off x="601662" y="5166321"/>
              <a:ext cx="998537" cy="15279"/>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048000" y="5181600"/>
              <a:ext cx="1633286" cy="15280"/>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9" name="Circular Arrow 28"/>
          <p:cNvSpPr/>
          <p:nvPr/>
        </p:nvSpPr>
        <p:spPr>
          <a:xfrm>
            <a:off x="3581400" y="1828800"/>
            <a:ext cx="1817841" cy="1518047"/>
          </a:xfrm>
          <a:prstGeom prst="circularArrow">
            <a:avLst>
              <a:gd name="adj1" fmla="val 4947"/>
              <a:gd name="adj2" fmla="val 737290"/>
              <a:gd name="adj3" fmla="val 20646584"/>
              <a:gd name="adj4" fmla="val 16665510"/>
              <a:gd name="adj5" fmla="val 95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TextBox 66"/>
          <p:cNvSpPr txBox="1">
            <a:spLocks noChangeArrowheads="1"/>
          </p:cNvSpPr>
          <p:nvPr/>
        </p:nvSpPr>
        <p:spPr bwMode="auto">
          <a:xfrm>
            <a:off x="529447" y="3046780"/>
            <a:ext cx="5642753" cy="3277820"/>
          </a:xfrm>
          <a:prstGeom prst="rect">
            <a:avLst/>
          </a:prstGeom>
          <a:noFill/>
          <a:ln w="9525">
            <a:noFill/>
            <a:miter lim="800000"/>
            <a:headEnd/>
            <a:tailEnd/>
          </a:ln>
        </p:spPr>
        <p:txBody>
          <a:bodyPr wrap="square">
            <a:prstTxWarp prst="textNoShape">
              <a:avLst/>
            </a:prstTxWarp>
            <a:spAutoFit/>
          </a:bodyPr>
          <a:lstStyle/>
          <a:p>
            <a:pPr marL="404813" indent="-404813"/>
            <a:r>
              <a:rPr lang="en-US" sz="3200" b="1" dirty="0" smtClean="0">
                <a:solidFill>
                  <a:schemeClr val="bg1"/>
                </a:solidFill>
              </a:rPr>
              <a:t>X</a:t>
            </a:r>
            <a:r>
              <a:rPr lang="en-US" sz="3200" dirty="0" smtClean="0">
                <a:solidFill>
                  <a:schemeClr val="bg1"/>
                </a:solidFill>
              </a:rPr>
              <a:t>	= horizontal winds (</a:t>
            </a:r>
            <a:r>
              <a:rPr lang="en-US" sz="3200" b="1" dirty="0" smtClean="0">
                <a:solidFill>
                  <a:schemeClr val="bg1"/>
                </a:solidFill>
              </a:rPr>
              <a:t>V</a:t>
            </a:r>
            <a:r>
              <a:rPr lang="en-US" sz="3200" dirty="0" smtClean="0">
                <a:solidFill>
                  <a:schemeClr val="bg1"/>
                </a:solidFill>
              </a:rPr>
              <a:t>)</a:t>
            </a:r>
          </a:p>
          <a:p>
            <a:pPr marL="684213"/>
            <a:r>
              <a:rPr lang="en-US" sz="3200" dirty="0" smtClean="0">
                <a:solidFill>
                  <a:schemeClr val="bg1"/>
                </a:solidFill>
              </a:rPr>
              <a:t>temperature (</a:t>
            </a:r>
            <a:r>
              <a:rPr lang="en-US" sz="3200" b="1" dirty="0" smtClean="0">
                <a:solidFill>
                  <a:schemeClr val="bg1"/>
                </a:solidFill>
              </a:rPr>
              <a:t>T</a:t>
            </a:r>
            <a:r>
              <a:rPr lang="en-US" sz="3200" dirty="0" smtClean="0">
                <a:solidFill>
                  <a:schemeClr val="bg1"/>
                </a:solidFill>
              </a:rPr>
              <a:t>)</a:t>
            </a:r>
          </a:p>
          <a:p>
            <a:pPr marL="684213">
              <a:spcAft>
                <a:spcPts val="600"/>
              </a:spcAft>
            </a:pPr>
            <a:r>
              <a:rPr lang="en-US" sz="3200" dirty="0">
                <a:solidFill>
                  <a:schemeClr val="bg1"/>
                </a:solidFill>
              </a:rPr>
              <a:t>h</a:t>
            </a:r>
            <a:r>
              <a:rPr lang="en-US" sz="3200" dirty="0" smtClean="0">
                <a:solidFill>
                  <a:schemeClr val="bg1"/>
                </a:solidFill>
              </a:rPr>
              <a:t>umidity (</a:t>
            </a:r>
            <a:r>
              <a:rPr lang="en-US" sz="3200" b="1" dirty="0" smtClean="0">
                <a:solidFill>
                  <a:schemeClr val="bg1"/>
                </a:solidFill>
              </a:rPr>
              <a:t>q</a:t>
            </a:r>
            <a:r>
              <a:rPr lang="en-US" sz="3200" dirty="0" smtClean="0">
                <a:solidFill>
                  <a:schemeClr val="bg1"/>
                </a:solidFill>
              </a:rPr>
              <a:t>)</a:t>
            </a:r>
          </a:p>
          <a:p>
            <a:pPr marL="404813" indent="-404813">
              <a:spcAft>
                <a:spcPts val="600"/>
              </a:spcAft>
            </a:pPr>
            <a:r>
              <a:rPr lang="en-US" sz="3200" dirty="0" smtClean="0">
                <a:solidFill>
                  <a:schemeClr val="bg1"/>
                </a:solidFill>
              </a:rPr>
              <a:t>M	= model values of variables</a:t>
            </a:r>
          </a:p>
          <a:p>
            <a:pPr marL="404813" indent="-404813">
              <a:spcAft>
                <a:spcPts val="600"/>
              </a:spcAft>
            </a:pPr>
            <a:r>
              <a:rPr lang="en-US" sz="3200" dirty="0" smtClean="0">
                <a:solidFill>
                  <a:schemeClr val="bg1"/>
                </a:solidFill>
              </a:rPr>
              <a:t>A	= analyzed observational data</a:t>
            </a:r>
          </a:p>
          <a:p>
            <a:pPr marL="404813" indent="-404813">
              <a:spcAft>
                <a:spcPts val="600"/>
              </a:spcAft>
              <a:buFont typeface="Symbol" charset="2"/>
              <a:buChar char="t"/>
            </a:pPr>
            <a:r>
              <a:rPr lang="en-US" sz="3200" dirty="0" smtClean="0">
                <a:solidFill>
                  <a:schemeClr val="bg1"/>
                </a:solidFill>
              </a:rPr>
              <a:t>= relaxation time constant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opo.eps"/>
          <p:cNvPicPr>
            <a:picLocks noChangeAspect="1"/>
          </p:cNvPicPr>
          <p:nvPr/>
        </p:nvPicPr>
        <p:blipFill>
          <a:blip r:embed="rId3"/>
          <a:stretch>
            <a:fillRect/>
          </a:stretch>
        </p:blipFill>
        <p:spPr>
          <a:xfrm>
            <a:off x="0" y="984250"/>
            <a:ext cx="9144000" cy="4578350"/>
          </a:xfrm>
          <a:prstGeom prst="rect">
            <a:avLst/>
          </a:prstGeom>
        </p:spPr>
      </p:pic>
      <p:sp>
        <p:nvSpPr>
          <p:cNvPr id="2" name="Title 1"/>
          <p:cNvSpPr>
            <a:spLocks noGrp="1"/>
          </p:cNvSpPr>
          <p:nvPr>
            <p:ph type="title"/>
          </p:nvPr>
        </p:nvSpPr>
        <p:spPr>
          <a:xfrm>
            <a:off x="0" y="-76200"/>
            <a:ext cx="9144000" cy="1143000"/>
          </a:xfrm>
        </p:spPr>
        <p:txBody>
          <a:bodyPr>
            <a:noAutofit/>
          </a:bodyPr>
          <a:lstStyle/>
          <a:p>
            <a:pPr algn="l"/>
            <a:r>
              <a:rPr lang="en-US" sz="3600" b="1" dirty="0" smtClean="0">
                <a:solidFill>
                  <a:srgbClr val="00FF00"/>
                </a:solidFill>
              </a:rPr>
              <a:t>Note: </a:t>
            </a:r>
            <a:r>
              <a:rPr lang="en-US" sz="3600" dirty="0" smtClean="0">
                <a:solidFill>
                  <a:schemeClr val="bg1"/>
                </a:solidFill>
              </a:rPr>
              <a:t>Forecast quality depends sensitively on </a:t>
            </a:r>
            <a:r>
              <a:rPr lang="en-US" sz="3600" dirty="0" err="1" smtClean="0">
                <a:solidFill>
                  <a:schemeClr val="bg1"/>
                </a:solidFill>
              </a:rPr>
              <a:t>regridding</a:t>
            </a:r>
            <a:r>
              <a:rPr lang="en-US" sz="3600" dirty="0" smtClean="0">
                <a:solidFill>
                  <a:schemeClr val="bg1"/>
                </a:solidFill>
              </a:rPr>
              <a:t> observational data to the model grid.</a:t>
            </a:r>
            <a:endParaRPr lang="en-US" sz="3600" dirty="0">
              <a:solidFill>
                <a:schemeClr val="bg1"/>
              </a:solidFill>
            </a:endParaRPr>
          </a:p>
        </p:txBody>
      </p:sp>
      <p:sp>
        <p:nvSpPr>
          <p:cNvPr id="4" name="Title 1"/>
          <p:cNvSpPr txBox="1">
            <a:spLocks/>
          </p:cNvSpPr>
          <p:nvPr/>
        </p:nvSpPr>
        <p:spPr>
          <a:xfrm>
            <a:off x="1181100" y="1060450"/>
            <a:ext cx="6781800" cy="5334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ea typeface="+mj-ea"/>
                <a:cs typeface="+mj-cs"/>
              </a:rPr>
              <a:t>Orography comparison of </a:t>
            </a:r>
            <a:r>
              <a:rPr kumimoji="0" lang="en-US" sz="2400" b="0" i="0" u="none" strike="noStrike" kern="1200" cap="none" spc="0" normalizeH="0" noProof="0" dirty="0" smtClean="0">
                <a:ln>
                  <a:noFill/>
                </a:ln>
                <a:solidFill>
                  <a:schemeClr val="bg1"/>
                </a:solidFill>
                <a:effectLst/>
                <a:uLnTx/>
                <a:uFillTx/>
                <a:ea typeface="+mj-ea"/>
                <a:cs typeface="+mj-cs"/>
              </a:rPr>
              <a:t>two GCMs: ECMWF and CAM</a:t>
            </a:r>
            <a:endParaRPr kumimoji="0" lang="en-US" sz="2400" b="0" i="0" u="none" strike="noStrike" kern="1200" cap="none" spc="0" normalizeH="0" baseline="0" noProof="0" dirty="0">
              <a:ln>
                <a:noFill/>
              </a:ln>
              <a:solidFill>
                <a:schemeClr val="bg1"/>
              </a:solidFill>
              <a:effectLst/>
              <a:uLnTx/>
              <a:uFillTx/>
              <a:ea typeface="+mj-ea"/>
              <a:cs typeface="+mj-cs"/>
            </a:endParaRPr>
          </a:p>
        </p:txBody>
      </p:sp>
      <p:sp>
        <p:nvSpPr>
          <p:cNvPr id="5" name="TextBox 66"/>
          <p:cNvSpPr txBox="1">
            <a:spLocks noChangeArrowheads="1"/>
          </p:cNvSpPr>
          <p:nvPr/>
        </p:nvSpPr>
        <p:spPr bwMode="auto">
          <a:xfrm>
            <a:off x="72246" y="5057507"/>
            <a:ext cx="3356754" cy="907941"/>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2400" dirty="0" smtClean="0">
                <a:solidFill>
                  <a:schemeClr val="bg1"/>
                </a:solidFill>
              </a:rPr>
              <a:t>Interpolation must</a:t>
            </a:r>
          </a:p>
          <a:p>
            <a:pPr>
              <a:spcAft>
                <a:spcPts val="600"/>
              </a:spcAft>
            </a:pPr>
            <a:r>
              <a:rPr lang="en-US" sz="2400" dirty="0" smtClean="0">
                <a:solidFill>
                  <a:schemeClr val="bg1"/>
                </a:solidFill>
              </a:rPr>
              <a:t>account for:</a:t>
            </a:r>
          </a:p>
        </p:txBody>
      </p:sp>
      <p:sp>
        <p:nvSpPr>
          <p:cNvPr id="6" name="TextBox 66"/>
          <p:cNvSpPr txBox="1">
            <a:spLocks noChangeArrowheads="1"/>
          </p:cNvSpPr>
          <p:nvPr/>
        </p:nvSpPr>
        <p:spPr bwMode="auto">
          <a:xfrm>
            <a:off x="2667000" y="5057507"/>
            <a:ext cx="6477000" cy="1800493"/>
          </a:xfrm>
          <a:prstGeom prst="rect">
            <a:avLst/>
          </a:prstGeom>
          <a:noFill/>
          <a:ln w="9525">
            <a:noFill/>
            <a:miter lim="800000"/>
            <a:headEnd/>
            <a:tailEnd/>
          </a:ln>
        </p:spPr>
        <p:txBody>
          <a:bodyPr wrap="square">
            <a:prstTxWarp prst="textNoShape">
              <a:avLst/>
            </a:prstTxWarp>
            <a:spAutoFit/>
          </a:bodyPr>
          <a:lstStyle/>
          <a:p>
            <a:pPr marL="173038" indent="-173038">
              <a:spcAft>
                <a:spcPts val="600"/>
              </a:spcAft>
              <a:buFont typeface="Arial"/>
              <a:buChar char="•"/>
            </a:pPr>
            <a:r>
              <a:rPr lang="en-US" sz="2400" dirty="0" err="1" smtClean="0">
                <a:solidFill>
                  <a:schemeClr val="bg1"/>
                </a:solidFill>
              </a:rPr>
              <a:t>Orographic</a:t>
            </a:r>
            <a:r>
              <a:rPr lang="en-US" sz="2400" dirty="0" smtClean="0">
                <a:solidFill>
                  <a:schemeClr val="bg1"/>
                </a:solidFill>
              </a:rPr>
              <a:t> and surface pressure differences</a:t>
            </a:r>
          </a:p>
          <a:p>
            <a:pPr marL="173038" indent="-173038">
              <a:spcAft>
                <a:spcPts val="600"/>
              </a:spcAft>
              <a:buFont typeface="Arial"/>
              <a:buChar char="•"/>
            </a:pPr>
            <a:r>
              <a:rPr lang="en-US" sz="2400" dirty="0" smtClean="0">
                <a:solidFill>
                  <a:schemeClr val="bg1"/>
                </a:solidFill>
              </a:rPr>
              <a:t>Field-specific vertical interpolation procedures</a:t>
            </a:r>
          </a:p>
          <a:p>
            <a:pPr marL="173038" indent="-173038">
              <a:spcAft>
                <a:spcPts val="600"/>
              </a:spcAft>
              <a:buFont typeface="Arial"/>
              <a:buChar char="•"/>
            </a:pPr>
            <a:r>
              <a:rPr lang="en-US" sz="2400" dirty="0" smtClean="0">
                <a:solidFill>
                  <a:schemeClr val="bg1"/>
                </a:solidFill>
              </a:rPr>
              <a:t>False </a:t>
            </a:r>
            <a:r>
              <a:rPr lang="en-US" sz="2400" dirty="0" err="1" smtClean="0">
                <a:solidFill>
                  <a:schemeClr val="bg1"/>
                </a:solidFill>
              </a:rPr>
              <a:t>supersaturation</a:t>
            </a:r>
            <a:r>
              <a:rPr lang="en-US" sz="2400" dirty="0" smtClean="0">
                <a:solidFill>
                  <a:schemeClr val="bg1"/>
                </a:solidFill>
              </a:rPr>
              <a:t> (relative humidity &gt; 100%)</a:t>
            </a:r>
          </a:p>
          <a:p>
            <a:pPr marL="173038" indent="-173038">
              <a:spcAft>
                <a:spcPts val="600"/>
              </a:spcAft>
              <a:buFont typeface="Arial"/>
              <a:buChar char="•"/>
            </a:pPr>
            <a:r>
              <a:rPr lang="en-US" sz="2400" dirty="0" smtClean="0">
                <a:solidFill>
                  <a:schemeClr val="bg1"/>
                </a:solidFill>
              </a:rPr>
              <a:t>Grid type differences (Gaussian vs. finite volume)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noAutofit/>
          </a:bodyPr>
          <a:lstStyle/>
          <a:p>
            <a:pPr algn="l"/>
            <a:r>
              <a:rPr lang="en-US" sz="3600" b="1" dirty="0" smtClean="0">
                <a:solidFill>
                  <a:srgbClr val="00FF00"/>
                </a:solidFill>
              </a:rPr>
              <a:t>Check 1: </a:t>
            </a:r>
            <a:r>
              <a:rPr lang="en-US" sz="3600" dirty="0" smtClean="0">
                <a:solidFill>
                  <a:schemeClr val="bg1"/>
                </a:solidFill>
              </a:rPr>
              <a:t>With appropriate care, interpolation issues can be overcome…</a:t>
            </a:r>
            <a:endParaRPr lang="en-US" sz="3600" dirty="0">
              <a:solidFill>
                <a:schemeClr val="bg1"/>
              </a:solidFill>
            </a:endParaRPr>
          </a:p>
        </p:txBody>
      </p:sp>
      <p:pic>
        <p:nvPicPr>
          <p:cNvPr id="10" name="Picture 9" descr="error_ppt.eps"/>
          <p:cNvPicPr>
            <a:picLocks noChangeAspect="1"/>
          </p:cNvPicPr>
          <p:nvPr/>
        </p:nvPicPr>
        <p:blipFill>
          <a:blip r:embed="rId3"/>
          <a:stretch>
            <a:fillRect/>
          </a:stretch>
        </p:blipFill>
        <p:spPr>
          <a:xfrm>
            <a:off x="-540597" y="1066800"/>
            <a:ext cx="6941397" cy="5791200"/>
          </a:xfrm>
          <a:prstGeom prst="rect">
            <a:avLst/>
          </a:prstGeom>
        </p:spPr>
      </p:pic>
      <p:sp>
        <p:nvSpPr>
          <p:cNvPr id="6" name="TextBox 66"/>
          <p:cNvSpPr txBox="1">
            <a:spLocks noChangeArrowheads="1"/>
          </p:cNvSpPr>
          <p:nvPr/>
        </p:nvSpPr>
        <p:spPr bwMode="auto">
          <a:xfrm>
            <a:off x="5791201" y="1102817"/>
            <a:ext cx="3352799" cy="4154983"/>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bg1"/>
                </a:solidFill>
              </a:rPr>
              <a:t>Root mean square error from CAM experiments:</a:t>
            </a:r>
          </a:p>
          <a:p>
            <a:endParaRPr lang="en-US" sz="2400" dirty="0" smtClean="0">
              <a:solidFill>
                <a:schemeClr val="bg1"/>
              </a:solidFill>
            </a:endParaRPr>
          </a:p>
          <a:p>
            <a:pPr marL="111125">
              <a:buFont typeface="Wingdings" charset="2"/>
              <a:buChar char="Ø"/>
            </a:pPr>
            <a:r>
              <a:rPr lang="en-US" sz="2400" dirty="0" smtClean="0">
                <a:solidFill>
                  <a:schemeClr val="bg1"/>
                </a:solidFill>
              </a:rPr>
              <a:t> Analysis Products:</a:t>
            </a:r>
          </a:p>
          <a:p>
            <a:pPr marL="460375">
              <a:buFont typeface="Arial"/>
              <a:buChar char="•"/>
            </a:pPr>
            <a:r>
              <a:rPr lang="en-US" sz="2400" dirty="0" smtClean="0">
                <a:solidFill>
                  <a:schemeClr val="bg1"/>
                </a:solidFill>
              </a:rPr>
              <a:t> CAM-DART Analysis</a:t>
            </a:r>
          </a:p>
          <a:p>
            <a:pPr marL="460375">
              <a:buFont typeface="Arial"/>
              <a:buChar char="•"/>
            </a:pPr>
            <a:r>
              <a:rPr lang="en-US" sz="2400" dirty="0" smtClean="0">
                <a:solidFill>
                  <a:schemeClr val="bg1"/>
                </a:solidFill>
              </a:rPr>
              <a:t> ECMWF Interim</a:t>
            </a:r>
          </a:p>
          <a:p>
            <a:pPr marL="460375"/>
            <a:endParaRPr lang="en-US" sz="2400" dirty="0" smtClean="0">
              <a:solidFill>
                <a:schemeClr val="bg1"/>
              </a:solidFill>
            </a:endParaRPr>
          </a:p>
          <a:p>
            <a:pPr marL="111125">
              <a:buFont typeface="Wingdings" charset="2"/>
              <a:buChar char="Ø"/>
            </a:pPr>
            <a:r>
              <a:rPr lang="en-US" sz="2400" dirty="0" smtClean="0">
                <a:solidFill>
                  <a:schemeClr val="bg1"/>
                </a:solidFill>
              </a:rPr>
              <a:t> Nudged Fields:</a:t>
            </a:r>
          </a:p>
          <a:p>
            <a:pPr marL="460375">
              <a:buFont typeface="Arial"/>
              <a:buChar char="•"/>
            </a:pPr>
            <a:r>
              <a:rPr lang="en-US" sz="2400" dirty="0" smtClean="0">
                <a:solidFill>
                  <a:schemeClr val="bg1"/>
                </a:solidFill>
              </a:rPr>
              <a:t> Horizontal Winds</a:t>
            </a:r>
          </a:p>
          <a:p>
            <a:pPr marL="460375">
              <a:buFont typeface="Arial"/>
              <a:buChar char="•"/>
            </a:pPr>
            <a:r>
              <a:rPr lang="en-US" sz="2400" dirty="0" smtClean="0">
                <a:solidFill>
                  <a:schemeClr val="bg1"/>
                </a:solidFill>
              </a:rPr>
              <a:t> Temperature</a:t>
            </a:r>
          </a:p>
          <a:p>
            <a:pPr marL="460375">
              <a:buFont typeface="Arial"/>
              <a:buChar char="•"/>
            </a:pPr>
            <a:r>
              <a:rPr lang="en-US" sz="2400" dirty="0" smtClean="0">
                <a:solidFill>
                  <a:schemeClr val="bg1"/>
                </a:solidFill>
              </a:rPr>
              <a:t> Humidity</a:t>
            </a:r>
          </a:p>
        </p:txBody>
      </p:sp>
      <p:sp>
        <p:nvSpPr>
          <p:cNvPr id="9" name="TextBox 66"/>
          <p:cNvSpPr txBox="1">
            <a:spLocks noChangeArrowheads="1"/>
          </p:cNvSpPr>
          <p:nvPr/>
        </p:nvSpPr>
        <p:spPr bwMode="auto">
          <a:xfrm>
            <a:off x="3962400" y="5275183"/>
            <a:ext cx="5181600" cy="1354217"/>
          </a:xfrm>
          <a:prstGeom prst="rect">
            <a:avLst/>
          </a:prstGeom>
          <a:noFill/>
          <a:ln w="9525">
            <a:noFill/>
            <a:miter lim="800000"/>
            <a:headEnd/>
            <a:tailEnd/>
          </a:ln>
        </p:spPr>
        <p:txBody>
          <a:bodyPr wrap="square">
            <a:prstTxWarp prst="textNoShape">
              <a:avLst/>
            </a:prstTxWarp>
            <a:spAutoFit/>
          </a:bodyPr>
          <a:lstStyle/>
          <a:p>
            <a:pPr marL="223838" indent="-223838">
              <a:spcAft>
                <a:spcPts val="1200"/>
              </a:spcAft>
              <a:buFont typeface="Arial"/>
              <a:buChar char="•"/>
            </a:pPr>
            <a:r>
              <a:rPr lang="en-US" sz="2400" dirty="0" smtClean="0">
                <a:solidFill>
                  <a:schemeClr val="bg1"/>
                </a:solidFill>
              </a:rPr>
              <a:t>Surface pressure error is not affected by humidity nudging.</a:t>
            </a:r>
          </a:p>
          <a:p>
            <a:pPr marL="223838" indent="-223838">
              <a:buFont typeface="Arial"/>
              <a:buChar char="•"/>
            </a:pPr>
            <a:r>
              <a:rPr lang="en-US" sz="2400" dirty="0" smtClean="0">
                <a:solidFill>
                  <a:schemeClr val="bg1"/>
                </a:solidFill>
              </a:rPr>
              <a:t>ECMWF error is similar to CAM-DART.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endency_ppt.eps"/>
          <p:cNvPicPr>
            <a:picLocks noChangeAspect="1"/>
          </p:cNvPicPr>
          <p:nvPr/>
        </p:nvPicPr>
        <p:blipFill>
          <a:blip r:embed="rId3"/>
          <a:stretch>
            <a:fillRect/>
          </a:stretch>
        </p:blipFill>
        <p:spPr>
          <a:xfrm>
            <a:off x="0" y="1131711"/>
            <a:ext cx="7048499" cy="5638800"/>
          </a:xfrm>
          <a:prstGeom prst="rect">
            <a:avLst/>
          </a:prstGeom>
        </p:spPr>
      </p:pic>
      <p:sp>
        <p:nvSpPr>
          <p:cNvPr id="2" name="Title 1"/>
          <p:cNvSpPr>
            <a:spLocks noGrp="1"/>
          </p:cNvSpPr>
          <p:nvPr>
            <p:ph type="title"/>
          </p:nvPr>
        </p:nvSpPr>
        <p:spPr>
          <a:xfrm>
            <a:off x="0" y="-76200"/>
            <a:ext cx="9067800" cy="1143000"/>
          </a:xfrm>
        </p:spPr>
        <p:txBody>
          <a:bodyPr>
            <a:noAutofit/>
          </a:bodyPr>
          <a:lstStyle/>
          <a:p>
            <a:pPr algn="l"/>
            <a:r>
              <a:rPr lang="en-US" sz="3600" b="1" dirty="0" smtClean="0">
                <a:solidFill>
                  <a:srgbClr val="00FF00"/>
                </a:solidFill>
              </a:rPr>
              <a:t>Check 2: </a:t>
            </a:r>
            <a:r>
              <a:rPr lang="en-US" sz="3600" dirty="0" smtClean="0">
                <a:solidFill>
                  <a:schemeClr val="bg1"/>
                </a:solidFill>
              </a:rPr>
              <a:t>…and nudged tendencies are not too large. They do not dominate model tendencies.</a:t>
            </a:r>
            <a:endParaRPr lang="en-US" sz="3600" dirty="0">
              <a:solidFill>
                <a:schemeClr val="bg1"/>
              </a:solidFill>
            </a:endParaRPr>
          </a:p>
        </p:txBody>
      </p:sp>
      <p:sp>
        <p:nvSpPr>
          <p:cNvPr id="6" name="TextBox 66"/>
          <p:cNvSpPr txBox="1">
            <a:spLocks noChangeArrowheads="1"/>
          </p:cNvSpPr>
          <p:nvPr/>
        </p:nvSpPr>
        <p:spPr bwMode="auto">
          <a:xfrm>
            <a:off x="5486400" y="3580924"/>
            <a:ext cx="3581400" cy="3200876"/>
          </a:xfrm>
          <a:prstGeom prst="rect">
            <a:avLst/>
          </a:prstGeom>
          <a:noFill/>
          <a:ln w="9525">
            <a:noFill/>
            <a:miter lim="800000"/>
            <a:headEnd/>
            <a:tailEnd/>
          </a:ln>
        </p:spPr>
        <p:txBody>
          <a:bodyPr wrap="square">
            <a:prstTxWarp prst="textNoShape">
              <a:avLst/>
            </a:prstTxWarp>
            <a:spAutoFit/>
          </a:bodyPr>
          <a:lstStyle/>
          <a:p>
            <a:pPr marL="223838" indent="-223838">
              <a:spcAft>
                <a:spcPts val="1200"/>
              </a:spcAft>
              <a:buFont typeface="Arial"/>
              <a:buChar char="•"/>
            </a:pPr>
            <a:r>
              <a:rPr lang="en-US" sz="3200" dirty="0" smtClean="0">
                <a:solidFill>
                  <a:schemeClr val="bg1"/>
                </a:solidFill>
              </a:rPr>
              <a:t>Nudging is smaller than “dynamics” and total “physics”</a:t>
            </a:r>
          </a:p>
          <a:p>
            <a:pPr marL="223838" indent="-223838">
              <a:buFont typeface="Arial"/>
              <a:buChar char="•"/>
            </a:pPr>
            <a:r>
              <a:rPr lang="en-US" sz="3200" dirty="0" smtClean="0">
                <a:solidFill>
                  <a:schemeClr val="bg1"/>
                </a:solidFill>
              </a:rPr>
              <a:t>Nudging ECMWF data is comparable to CAM-DART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l"/>
            <a:r>
              <a:rPr lang="en-US" sz="3600" b="1" dirty="0" smtClean="0">
                <a:solidFill>
                  <a:srgbClr val="00FF00"/>
                </a:solidFill>
              </a:rPr>
              <a:t>Skill: </a:t>
            </a:r>
            <a:r>
              <a:rPr lang="en-US" sz="3600" dirty="0" smtClean="0">
                <a:solidFill>
                  <a:schemeClr val="bg1"/>
                </a:solidFill>
              </a:rPr>
              <a:t>SP-CAM can now be run in forecast mode!</a:t>
            </a:r>
            <a:endParaRPr lang="en-US" sz="3600" dirty="0">
              <a:solidFill>
                <a:schemeClr val="bg1"/>
              </a:solidFill>
            </a:endParaRPr>
          </a:p>
        </p:txBody>
      </p:sp>
      <p:sp>
        <p:nvSpPr>
          <p:cNvPr id="3" name="Rectangle 2"/>
          <p:cNvSpPr/>
          <p:nvPr/>
        </p:nvSpPr>
        <p:spPr>
          <a:xfrm>
            <a:off x="0" y="1371600"/>
            <a:ext cx="9148952" cy="5486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648200" y="786824"/>
            <a:ext cx="4500752" cy="584776"/>
          </a:xfrm>
          <a:prstGeom prst="rect">
            <a:avLst/>
          </a:prstGeom>
          <a:noFill/>
        </p:spPr>
        <p:txBody>
          <a:bodyPr wrap="none" rtlCol="0">
            <a:spAutoFit/>
          </a:bodyPr>
          <a:lstStyle/>
          <a:p>
            <a:r>
              <a:rPr lang="en-US" sz="3200" dirty="0" smtClean="0">
                <a:solidFill>
                  <a:schemeClr val="bg1"/>
                </a:solidFill>
              </a:rPr>
              <a:t>Phillips et al., BAMS, 2004</a:t>
            </a:r>
            <a:endParaRPr lang="en-US" sz="3200" dirty="0">
              <a:solidFill>
                <a:schemeClr val="bg1"/>
              </a:solidFill>
            </a:endParaRPr>
          </a:p>
        </p:txBody>
      </p:sp>
      <p:pic>
        <p:nvPicPr>
          <p:cNvPr id="7" name="Picture 6" descr="poster.jpg"/>
          <p:cNvPicPr>
            <a:picLocks noChangeAspect="1"/>
          </p:cNvPicPr>
          <p:nvPr/>
        </p:nvPicPr>
        <p:blipFill>
          <a:blip r:embed="rId3"/>
          <a:stretch>
            <a:fillRect/>
          </a:stretch>
        </p:blipFill>
        <p:spPr>
          <a:xfrm>
            <a:off x="76200" y="1828800"/>
            <a:ext cx="4724400" cy="4724400"/>
          </a:xfrm>
          <a:prstGeom prst="rect">
            <a:avLst/>
          </a:prstGeom>
        </p:spPr>
      </p:pic>
      <p:pic>
        <p:nvPicPr>
          <p:cNvPr id="4" name="Picture 3"/>
          <p:cNvPicPr>
            <a:picLocks noChangeAspect="1"/>
          </p:cNvPicPr>
          <p:nvPr/>
        </p:nvPicPr>
        <p:blipFill>
          <a:blip r:embed="rId4"/>
          <a:stretch>
            <a:fillRect/>
          </a:stretch>
        </p:blipFill>
        <p:spPr>
          <a:xfrm>
            <a:off x="4495800" y="1593509"/>
            <a:ext cx="4648200" cy="4807291"/>
          </a:xfrm>
          <a:prstGeom prst="rect">
            <a:avLst/>
          </a:prstGeom>
        </p:spPr>
      </p:pic>
      <p:sp>
        <p:nvSpPr>
          <p:cNvPr id="6" name="TextBox 5"/>
          <p:cNvSpPr txBox="1"/>
          <p:nvPr/>
        </p:nvSpPr>
        <p:spPr>
          <a:xfrm>
            <a:off x="1447800" y="786824"/>
            <a:ext cx="1857399" cy="584776"/>
          </a:xfrm>
          <a:prstGeom prst="rect">
            <a:avLst/>
          </a:prstGeom>
          <a:noFill/>
        </p:spPr>
        <p:txBody>
          <a:bodyPr wrap="none" rtlCol="0">
            <a:spAutoFit/>
          </a:bodyPr>
          <a:lstStyle/>
          <a:p>
            <a:r>
              <a:rPr lang="en-US" sz="3200" dirty="0" smtClean="0">
                <a:solidFill>
                  <a:schemeClr val="bg1"/>
                </a:solidFill>
              </a:rPr>
              <a:t>Our result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45595"/>
          </a:xfrm>
        </p:spPr>
        <p:txBody>
          <a:bodyPr>
            <a:normAutofit fontScale="90000"/>
          </a:bodyPr>
          <a:lstStyle/>
          <a:p>
            <a:pPr algn="l"/>
            <a:r>
              <a:rPr lang="en-US" sz="3600" dirty="0" smtClean="0">
                <a:solidFill>
                  <a:schemeClr val="bg1"/>
                </a:solidFill>
              </a:rPr>
              <a:t>We knew SP-CAM3.5 admits </a:t>
            </a:r>
            <a:r>
              <a:rPr lang="en-US" sz="3600" dirty="0" err="1" smtClean="0">
                <a:solidFill>
                  <a:schemeClr val="bg1"/>
                </a:solidFill>
              </a:rPr>
              <a:t>orogenic</a:t>
            </a:r>
            <a:r>
              <a:rPr lang="en-US" sz="3600" dirty="0" smtClean="0">
                <a:solidFill>
                  <a:schemeClr val="bg1"/>
                </a:solidFill>
              </a:rPr>
              <a:t> Central US nocturnal convective systems in free-running mode…</a:t>
            </a:r>
            <a:endParaRPr lang="en-US" sz="3600" dirty="0">
              <a:solidFill>
                <a:schemeClr val="bg1"/>
              </a:solidFill>
            </a:endParaRPr>
          </a:p>
        </p:txBody>
      </p:sp>
      <p:pic>
        <p:nvPicPr>
          <p:cNvPr id="6" name="Picture 5"/>
          <p:cNvPicPr>
            <a:picLocks noChangeAspect="1"/>
          </p:cNvPicPr>
          <p:nvPr/>
        </p:nvPicPr>
        <p:blipFill>
          <a:blip r:embed="rId3"/>
          <a:stretch>
            <a:fillRect/>
          </a:stretch>
        </p:blipFill>
        <p:spPr>
          <a:xfrm>
            <a:off x="229536" y="1612900"/>
            <a:ext cx="1827864" cy="1435100"/>
          </a:xfrm>
          <a:prstGeom prst="rect">
            <a:avLst/>
          </a:prstGeom>
        </p:spPr>
      </p:pic>
      <p:pic>
        <p:nvPicPr>
          <p:cNvPr id="13" name="Picture 12"/>
          <p:cNvPicPr>
            <a:picLocks noChangeAspect="1"/>
          </p:cNvPicPr>
          <p:nvPr/>
        </p:nvPicPr>
        <p:blipFill>
          <a:blip r:embed="rId4"/>
          <a:stretch>
            <a:fillRect/>
          </a:stretch>
        </p:blipFill>
        <p:spPr>
          <a:xfrm>
            <a:off x="2590800" y="1371600"/>
            <a:ext cx="4686634" cy="5105400"/>
          </a:xfrm>
          <a:prstGeom prst="rect">
            <a:avLst/>
          </a:prstGeom>
        </p:spPr>
      </p:pic>
      <p:sp>
        <p:nvSpPr>
          <p:cNvPr id="14" name="TextBox 13"/>
          <p:cNvSpPr txBox="1"/>
          <p:nvPr/>
        </p:nvSpPr>
        <p:spPr>
          <a:xfrm>
            <a:off x="2971800" y="986135"/>
            <a:ext cx="1390825" cy="461665"/>
          </a:xfrm>
          <a:prstGeom prst="rect">
            <a:avLst/>
          </a:prstGeom>
          <a:noFill/>
        </p:spPr>
        <p:txBody>
          <a:bodyPr wrap="none" rtlCol="0">
            <a:spAutoFit/>
          </a:bodyPr>
          <a:lstStyle/>
          <a:p>
            <a:r>
              <a:rPr lang="en-US" sz="2400" dirty="0" smtClean="0">
                <a:solidFill>
                  <a:schemeClr val="bg1"/>
                </a:solidFill>
              </a:rPr>
              <a:t>OBS 2005</a:t>
            </a:r>
            <a:endParaRPr lang="en-US" sz="2400" dirty="0">
              <a:solidFill>
                <a:schemeClr val="bg1"/>
              </a:solidFill>
            </a:endParaRPr>
          </a:p>
        </p:txBody>
      </p:sp>
      <p:sp>
        <p:nvSpPr>
          <p:cNvPr id="15" name="TextBox 14"/>
          <p:cNvSpPr txBox="1"/>
          <p:nvPr/>
        </p:nvSpPr>
        <p:spPr>
          <a:xfrm>
            <a:off x="4362625" y="986135"/>
            <a:ext cx="1179680" cy="461665"/>
          </a:xfrm>
          <a:prstGeom prst="rect">
            <a:avLst/>
          </a:prstGeom>
          <a:noFill/>
        </p:spPr>
        <p:txBody>
          <a:bodyPr wrap="none" rtlCol="0">
            <a:spAutoFit/>
          </a:bodyPr>
          <a:lstStyle/>
          <a:p>
            <a:r>
              <a:rPr lang="en-US" sz="2400" dirty="0" smtClean="0">
                <a:solidFill>
                  <a:schemeClr val="bg1"/>
                </a:solidFill>
              </a:rPr>
              <a:t>CAM3.5</a:t>
            </a:r>
            <a:endParaRPr lang="en-US" sz="2400" dirty="0">
              <a:solidFill>
                <a:schemeClr val="bg1"/>
              </a:solidFill>
            </a:endParaRPr>
          </a:p>
        </p:txBody>
      </p:sp>
      <p:sp>
        <p:nvSpPr>
          <p:cNvPr id="16" name="TextBox 15"/>
          <p:cNvSpPr txBox="1"/>
          <p:nvPr/>
        </p:nvSpPr>
        <p:spPr>
          <a:xfrm>
            <a:off x="5486400" y="986135"/>
            <a:ext cx="1480093" cy="461665"/>
          </a:xfrm>
          <a:prstGeom prst="rect">
            <a:avLst/>
          </a:prstGeom>
          <a:noFill/>
        </p:spPr>
        <p:txBody>
          <a:bodyPr wrap="none" rtlCol="0">
            <a:spAutoFit/>
          </a:bodyPr>
          <a:lstStyle/>
          <a:p>
            <a:r>
              <a:rPr lang="en-US" sz="2400" dirty="0" smtClean="0">
                <a:solidFill>
                  <a:schemeClr val="bg1"/>
                </a:solidFill>
              </a:rPr>
              <a:t>SPCAM3.5</a:t>
            </a:r>
            <a:endParaRPr lang="en-US" sz="2400" dirty="0">
              <a:solidFill>
                <a:schemeClr val="bg1"/>
              </a:solidFill>
            </a:endParaRPr>
          </a:p>
        </p:txBody>
      </p:sp>
      <p:sp>
        <p:nvSpPr>
          <p:cNvPr id="17" name="TextBox 16"/>
          <p:cNvSpPr txBox="1"/>
          <p:nvPr/>
        </p:nvSpPr>
        <p:spPr>
          <a:xfrm>
            <a:off x="5065239" y="6400800"/>
            <a:ext cx="4078761" cy="461665"/>
          </a:xfrm>
          <a:prstGeom prst="rect">
            <a:avLst/>
          </a:prstGeom>
          <a:noFill/>
        </p:spPr>
        <p:txBody>
          <a:bodyPr wrap="none" rtlCol="0">
            <a:spAutoFit/>
          </a:bodyPr>
          <a:lstStyle/>
          <a:p>
            <a:r>
              <a:rPr lang="en-US" sz="2400" dirty="0" smtClean="0">
                <a:solidFill>
                  <a:schemeClr val="bg1"/>
                </a:solidFill>
              </a:rPr>
              <a:t>Pritchard et al., JAS, in revision.</a:t>
            </a:r>
            <a:endParaRPr lang="en-US" sz="2400" dirty="0">
              <a:solidFill>
                <a:schemeClr val="bg1"/>
              </a:solidFill>
            </a:endParaRPr>
          </a:p>
        </p:txBody>
      </p:sp>
      <p:cxnSp>
        <p:nvCxnSpPr>
          <p:cNvPr id="19" name="Straight Connector 18"/>
          <p:cNvCxnSpPr/>
          <p:nvPr/>
        </p:nvCxnSpPr>
        <p:spPr>
          <a:xfrm rot="16200000" flipH="1">
            <a:off x="800100" y="2781300"/>
            <a:ext cx="2590800" cy="2057400"/>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71600" y="2514600"/>
            <a:ext cx="2819400" cy="2590800"/>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l"/>
            <a:r>
              <a:rPr lang="en-US" sz="3600" dirty="0" smtClean="0">
                <a:solidFill>
                  <a:schemeClr val="bg1"/>
                </a:solidFill>
              </a:rPr>
              <a:t>… Now we also know SP-CAM in forecast mode can skillfully predict a real nocturnal convective system.</a:t>
            </a:r>
            <a:endParaRPr lang="en-US" sz="3600" dirty="0">
              <a:solidFill>
                <a:schemeClr val="bg1"/>
              </a:solidFill>
            </a:endParaRPr>
          </a:p>
        </p:txBody>
      </p:sp>
      <p:pic>
        <p:nvPicPr>
          <p:cNvPr id="3" name="BAMEX_forecast_movie.mov">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link="rId4"/>
              </p:ext>
            </p:extLst>
          </p:nvPr>
        </p:nvPicPr>
        <p:blipFill>
          <a:blip r:embed="rId5"/>
          <a:stretch>
            <a:fillRect/>
          </a:stretch>
        </p:blipFill>
        <p:spPr>
          <a:xfrm>
            <a:off x="762000" y="1041400"/>
            <a:ext cx="7620000" cy="635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algn="l"/>
            <a:r>
              <a:rPr lang="en-US" sz="3600" b="1" dirty="0" smtClean="0">
                <a:solidFill>
                  <a:srgbClr val="00FF00"/>
                </a:solidFill>
              </a:rPr>
              <a:t>Model: </a:t>
            </a:r>
            <a:r>
              <a:rPr lang="en-US" sz="3600" dirty="0" smtClean="0">
                <a:solidFill>
                  <a:schemeClr val="bg1"/>
                </a:solidFill>
              </a:rPr>
              <a:t>Steps the atmospheric state vector </a:t>
            </a:r>
            <a:r>
              <a:rPr lang="en-US" sz="3600" b="1" dirty="0" smtClean="0">
                <a:solidFill>
                  <a:schemeClr val="bg1"/>
                </a:solidFill>
              </a:rPr>
              <a:t>X</a:t>
            </a:r>
            <a:r>
              <a:rPr lang="en-US" sz="3600" dirty="0" smtClean="0">
                <a:solidFill>
                  <a:schemeClr val="bg1"/>
                </a:solidFill>
              </a:rPr>
              <a:t>(t) forward in time as an initial value problem.</a:t>
            </a:r>
            <a:endParaRPr lang="en-US" sz="3600" dirty="0">
              <a:solidFill>
                <a:schemeClr val="bg1"/>
              </a:solidFill>
            </a:endParaRPr>
          </a:p>
        </p:txBody>
      </p:sp>
      <p:grpSp>
        <p:nvGrpSpPr>
          <p:cNvPr id="28" name="Group 27"/>
          <p:cNvGrpSpPr/>
          <p:nvPr/>
        </p:nvGrpSpPr>
        <p:grpSpPr>
          <a:xfrm>
            <a:off x="529446" y="1389855"/>
            <a:ext cx="7700154" cy="1433503"/>
            <a:chOff x="601662" y="4409816"/>
            <a:chExt cx="4761438" cy="1433503"/>
          </a:xfrm>
        </p:grpSpPr>
        <p:sp>
          <p:nvSpPr>
            <p:cNvPr id="21" name="TextBox 66"/>
            <p:cNvSpPr txBox="1">
              <a:spLocks noChangeArrowheads="1"/>
            </p:cNvSpPr>
            <p:nvPr/>
          </p:nvSpPr>
          <p:spPr bwMode="auto">
            <a:xfrm>
              <a:off x="601663" y="4409816"/>
              <a:ext cx="1150937" cy="1323439"/>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a:t>
              </a:r>
              <a:r>
                <a:rPr lang="en-US" sz="4000" b="1" dirty="0" smtClean="0">
                  <a:solidFill>
                    <a:schemeClr val="bg1"/>
                  </a:solidFill>
                </a:rPr>
                <a:t>X</a:t>
              </a:r>
              <a:r>
                <a:rPr lang="en-US" sz="4000" b="1" baseline="-25000" dirty="0" smtClean="0">
                  <a:solidFill>
                    <a:schemeClr val="bg1"/>
                  </a:solidFill>
                </a:rPr>
                <a:t>M</a:t>
              </a:r>
              <a:endParaRPr lang="en-US" sz="4000" b="1" dirty="0" smtClean="0">
                <a:solidFill>
                  <a:schemeClr val="bg1"/>
                </a:solidFill>
              </a:endParaRPr>
            </a:p>
            <a:p>
              <a:r>
                <a:rPr lang="en-US" sz="4000" b="1" dirty="0" smtClean="0">
                  <a:solidFill>
                    <a:schemeClr val="bg1"/>
                  </a:solidFill>
                </a:rPr>
                <a:t> </a:t>
              </a:r>
              <a:r>
                <a:rPr lang="en-US" sz="4000" b="1" dirty="0" err="1" smtClean="0">
                  <a:solidFill>
                    <a:schemeClr val="bg1"/>
                  </a:solidFill>
                  <a:sym typeface="Symbol"/>
                </a:rPr>
                <a:t></a:t>
              </a:r>
              <a:r>
                <a:rPr lang="en-US" sz="4000" b="1" dirty="0" err="1" smtClean="0">
                  <a:solidFill>
                    <a:schemeClr val="bg1"/>
                  </a:solidFill>
                </a:rPr>
                <a:t>t</a:t>
              </a:r>
              <a:endParaRPr lang="en-US" sz="4000" b="1" dirty="0" smtClean="0">
                <a:solidFill>
                  <a:schemeClr val="bg1"/>
                </a:solidFill>
              </a:endParaRPr>
            </a:p>
          </p:txBody>
        </p:sp>
        <p:sp>
          <p:nvSpPr>
            <p:cNvPr id="20" name="TextBox 66"/>
            <p:cNvSpPr txBox="1">
              <a:spLocks noChangeArrowheads="1"/>
            </p:cNvSpPr>
            <p:nvPr/>
          </p:nvSpPr>
          <p:spPr bwMode="auto">
            <a:xfrm>
              <a:off x="1600200" y="4702314"/>
              <a:ext cx="1219200" cy="707886"/>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a:t>
              </a:r>
              <a:endParaRPr lang="en-US" sz="4000" b="1" dirty="0" smtClean="0">
                <a:solidFill>
                  <a:schemeClr val="bg1"/>
                </a:solidFill>
              </a:endParaRPr>
            </a:p>
          </p:txBody>
        </p:sp>
        <p:sp>
          <p:nvSpPr>
            <p:cNvPr id="22" name="TextBox 66"/>
            <p:cNvSpPr txBox="1">
              <a:spLocks noChangeArrowheads="1"/>
            </p:cNvSpPr>
            <p:nvPr/>
          </p:nvSpPr>
          <p:spPr bwMode="auto">
            <a:xfrm>
              <a:off x="2819400" y="4519880"/>
              <a:ext cx="2543700" cy="1323439"/>
            </a:xfrm>
            <a:prstGeom prst="rect">
              <a:avLst/>
            </a:prstGeom>
            <a:noFill/>
            <a:ln w="9525">
              <a:noFill/>
              <a:miter lim="800000"/>
              <a:headEnd/>
              <a:tailEnd/>
            </a:ln>
          </p:spPr>
          <p:txBody>
            <a:bodyPr wrap="square">
              <a:prstTxWarp prst="textNoShape">
                <a:avLst/>
              </a:prstTxWarp>
              <a:spAutoFit/>
            </a:bodyPr>
            <a:lstStyle/>
            <a:p>
              <a:r>
                <a:rPr lang="en-US" sz="8000" dirty="0" smtClean="0">
                  <a:solidFill>
                    <a:schemeClr val="bg1"/>
                  </a:solidFill>
                  <a:sym typeface="Symbol"/>
                </a:rPr>
                <a:t>      </a:t>
              </a:r>
              <a:endParaRPr lang="en-US" sz="8000" dirty="0" smtClean="0">
                <a:solidFill>
                  <a:schemeClr val="bg1"/>
                </a:solidFill>
              </a:endParaRPr>
            </a:p>
          </p:txBody>
        </p:sp>
        <p:sp>
          <p:nvSpPr>
            <p:cNvPr id="23" name="TextBox 66"/>
            <p:cNvSpPr txBox="1">
              <a:spLocks noChangeArrowheads="1"/>
            </p:cNvSpPr>
            <p:nvPr/>
          </p:nvSpPr>
          <p:spPr bwMode="auto">
            <a:xfrm>
              <a:off x="1970551" y="4702314"/>
              <a:ext cx="3298311" cy="707886"/>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rPr>
                <a:t>f (X</a:t>
              </a:r>
              <a:r>
                <a:rPr lang="en-US" sz="4000" b="1" baseline="-25000" dirty="0" smtClean="0">
                  <a:solidFill>
                    <a:schemeClr val="bg1"/>
                  </a:solidFill>
                </a:rPr>
                <a:t>M</a:t>
              </a:r>
              <a:r>
                <a:rPr lang="en-US" sz="4000" b="1" dirty="0" smtClean="0">
                  <a:solidFill>
                    <a:schemeClr val="bg1"/>
                  </a:solidFill>
                </a:rPr>
                <a:t>)</a:t>
              </a:r>
              <a:r>
                <a:rPr lang="en-US" sz="4000" b="1" dirty="0">
                  <a:solidFill>
                    <a:schemeClr val="bg1"/>
                  </a:solidFill>
                </a:rPr>
                <a:t> </a:t>
              </a:r>
              <a:r>
                <a:rPr lang="en-US" sz="4000" b="1" dirty="0" smtClean="0">
                  <a:solidFill>
                    <a:schemeClr val="bg1"/>
                  </a:solidFill>
                </a:rPr>
                <a:t> ,   X = (V, T, q,…)</a:t>
              </a:r>
              <a:endParaRPr lang="en-US" sz="4000" b="1" baseline="-25000" dirty="0" smtClean="0">
                <a:solidFill>
                  <a:schemeClr val="bg1"/>
                </a:solidFill>
              </a:endParaRPr>
            </a:p>
          </p:txBody>
        </p:sp>
        <p:cxnSp>
          <p:nvCxnSpPr>
            <p:cNvPr id="25" name="Straight Connector 24"/>
            <p:cNvCxnSpPr/>
            <p:nvPr/>
          </p:nvCxnSpPr>
          <p:spPr>
            <a:xfrm flipV="1">
              <a:off x="601662" y="5166321"/>
              <a:ext cx="662107" cy="15280"/>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0" name="TextBox 66"/>
          <p:cNvSpPr txBox="1">
            <a:spLocks noChangeArrowheads="1"/>
          </p:cNvSpPr>
          <p:nvPr/>
        </p:nvSpPr>
        <p:spPr bwMode="auto">
          <a:xfrm>
            <a:off x="452118" y="2971800"/>
            <a:ext cx="8385953" cy="3539430"/>
          </a:xfrm>
          <a:prstGeom prst="rect">
            <a:avLst/>
          </a:prstGeom>
          <a:noFill/>
          <a:ln w="9525">
            <a:noFill/>
            <a:miter lim="800000"/>
            <a:headEnd/>
            <a:tailEnd/>
          </a:ln>
        </p:spPr>
        <p:txBody>
          <a:bodyPr wrap="square">
            <a:prstTxWarp prst="textNoShape">
              <a:avLst/>
            </a:prstTxWarp>
            <a:spAutoFit/>
          </a:bodyPr>
          <a:lstStyle/>
          <a:p>
            <a:pPr marL="404813" indent="-404813"/>
            <a:r>
              <a:rPr lang="en-US" sz="3200" b="1" dirty="0" smtClean="0">
                <a:solidFill>
                  <a:schemeClr val="bg1"/>
                </a:solidFill>
              </a:rPr>
              <a:t>X(t)</a:t>
            </a:r>
            <a:r>
              <a:rPr lang="en-US" sz="3200" dirty="0">
                <a:solidFill>
                  <a:schemeClr val="bg1"/>
                </a:solidFill>
              </a:rPr>
              <a:t> </a:t>
            </a:r>
            <a:r>
              <a:rPr lang="en-US" sz="3200" dirty="0" smtClean="0">
                <a:solidFill>
                  <a:schemeClr val="bg1"/>
                </a:solidFill>
              </a:rPr>
              <a:t>= horizontal winds (</a:t>
            </a:r>
            <a:r>
              <a:rPr lang="en-US" sz="3200" b="1" dirty="0" smtClean="0">
                <a:solidFill>
                  <a:schemeClr val="bg1"/>
                </a:solidFill>
              </a:rPr>
              <a:t>V)</a:t>
            </a:r>
            <a:r>
              <a:rPr lang="en-US" sz="3200" dirty="0" smtClean="0">
                <a:solidFill>
                  <a:schemeClr val="bg1"/>
                </a:solidFill>
              </a:rPr>
              <a:t>, temperature (</a:t>
            </a:r>
            <a:r>
              <a:rPr lang="en-US" sz="3200" b="1" dirty="0" smtClean="0">
                <a:solidFill>
                  <a:schemeClr val="bg1"/>
                </a:solidFill>
              </a:rPr>
              <a:t>T)</a:t>
            </a:r>
            <a:r>
              <a:rPr lang="en-US" sz="3200" dirty="0" smtClean="0">
                <a:solidFill>
                  <a:schemeClr val="bg1"/>
                </a:solidFill>
              </a:rPr>
              <a:t>, and humidity (</a:t>
            </a:r>
            <a:r>
              <a:rPr lang="en-US" sz="3200" b="1" dirty="0" smtClean="0">
                <a:solidFill>
                  <a:schemeClr val="bg1"/>
                </a:solidFill>
              </a:rPr>
              <a:t>q)</a:t>
            </a:r>
            <a:r>
              <a:rPr lang="en-US" sz="3200" dirty="0">
                <a:solidFill>
                  <a:schemeClr val="bg1"/>
                </a:solidFill>
              </a:rPr>
              <a:t>;</a:t>
            </a:r>
            <a:r>
              <a:rPr lang="en-US" sz="3200" dirty="0" smtClean="0">
                <a:solidFill>
                  <a:schemeClr val="bg1"/>
                </a:solidFill>
              </a:rPr>
              <a:t> subscript M</a:t>
            </a:r>
            <a:r>
              <a:rPr lang="en-US" sz="3200" dirty="0">
                <a:solidFill>
                  <a:schemeClr val="bg1"/>
                </a:solidFill>
              </a:rPr>
              <a:t> </a:t>
            </a:r>
            <a:r>
              <a:rPr lang="en-US" sz="3200" dirty="0" smtClean="0">
                <a:solidFill>
                  <a:schemeClr val="bg1"/>
                </a:solidFill>
              </a:rPr>
              <a:t>is a model variable.</a:t>
            </a:r>
          </a:p>
          <a:p>
            <a:pPr marL="404813" indent="-404813">
              <a:spcAft>
                <a:spcPts val="600"/>
              </a:spcAft>
            </a:pPr>
            <a:r>
              <a:rPr lang="en-US" sz="3200" dirty="0" smtClean="0">
                <a:solidFill>
                  <a:schemeClr val="bg1"/>
                </a:solidFill>
              </a:rPr>
              <a:t>But f is imperfectly known and includes simplified representations of complicated physics, such as cloud and precipitation processes, heating and cooling by radiative energy fluxes, etc., all on small (unresolved) space and time scales.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8459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hop.eps"/>
          <p:cNvPicPr>
            <a:picLocks noChangeAspect="1"/>
          </p:cNvPicPr>
          <p:nvPr/>
        </p:nvPicPr>
        <p:blipFill>
          <a:blip r:embed="rId3"/>
          <a:stretch>
            <a:fillRect/>
          </a:stretch>
        </p:blipFill>
        <p:spPr>
          <a:xfrm>
            <a:off x="0" y="685800"/>
            <a:ext cx="9144000" cy="6096000"/>
          </a:xfrm>
          <a:prstGeom prst="rect">
            <a:avLst/>
          </a:prstGeom>
        </p:spPr>
      </p:pic>
      <p:sp>
        <p:nvSpPr>
          <p:cNvPr id="5" name="Rectangle 4"/>
          <p:cNvSpPr/>
          <p:nvPr/>
        </p:nvSpPr>
        <p:spPr>
          <a:xfrm>
            <a:off x="457200" y="1143000"/>
            <a:ext cx="4191000" cy="3124200"/>
          </a:xfrm>
          <a:prstGeom prst="rect">
            <a:avLst/>
          </a:prstGeom>
          <a:no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fontScale="90000"/>
          </a:bodyPr>
          <a:lstStyle/>
          <a:p>
            <a:pPr algn="l"/>
            <a:r>
              <a:rPr lang="en-US" sz="3600" b="1" dirty="0" smtClean="0">
                <a:solidFill>
                  <a:schemeClr val="bg1"/>
                </a:solidFill>
              </a:rPr>
              <a:t>This advance enables us to evaluate SPCAM cloud schemes at the process level against high-value data.</a:t>
            </a:r>
            <a:endParaRPr lang="en-US" sz="3600" b="1" dirty="0">
              <a:solidFill>
                <a:schemeClr val="bg1"/>
              </a:solidFill>
            </a:endParaRPr>
          </a:p>
        </p:txBody>
      </p:sp>
      <p:sp>
        <p:nvSpPr>
          <p:cNvPr id="10" name="Title 1"/>
          <p:cNvSpPr txBox="1">
            <a:spLocks/>
          </p:cNvSpPr>
          <p:nvPr/>
        </p:nvSpPr>
        <p:spPr>
          <a:xfrm>
            <a:off x="457200" y="4191000"/>
            <a:ext cx="1981200" cy="571500"/>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a:noFill/>
                </a:ln>
                <a:solidFill>
                  <a:schemeClr val="bg1"/>
                </a:solidFill>
                <a:effectLst/>
                <a:uLnTx/>
                <a:uFillTx/>
                <a:latin typeface="+mj-lt"/>
                <a:ea typeface="+mj-ea"/>
                <a:cs typeface="+mj-cs"/>
              </a:rPr>
              <a:t>x</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 = ARM SGP Site</a:t>
            </a:r>
            <a:endParaRPr kumimoji="0" lang="en-US" sz="20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radar.06.13.2002.mov">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link="rId4"/>
              </p:ext>
            </p:extLst>
          </p:nvPr>
        </p:nvPicPr>
        <p:blipFill>
          <a:blip r:embed="rId5"/>
          <a:stretch>
            <a:fillRect/>
          </a:stretch>
        </p:blipFill>
        <p:spPr>
          <a:xfrm>
            <a:off x="508000" y="1143000"/>
            <a:ext cx="4318000" cy="3238500"/>
          </a:xfrm>
          <a:prstGeom prst="rect">
            <a:avLst/>
          </a:prstGeom>
        </p:spPr>
      </p:pic>
      <p:sp>
        <p:nvSpPr>
          <p:cNvPr id="6" name="Multiply 5"/>
          <p:cNvSpPr/>
          <p:nvPr/>
        </p:nvSpPr>
        <p:spPr>
          <a:xfrm>
            <a:off x="2362200" y="2667000"/>
            <a:ext cx="304800" cy="304800"/>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799"/>
            <a:ext cx="8610600" cy="3048000"/>
          </a:xfrm>
        </p:spPr>
        <p:txBody>
          <a:bodyPr>
            <a:normAutofit/>
          </a:bodyPr>
          <a:lstStyle/>
          <a:p>
            <a:r>
              <a:rPr lang="en-US" b="1" dirty="0" smtClean="0">
                <a:solidFill>
                  <a:schemeClr val="bg1"/>
                </a:solidFill>
              </a:rPr>
              <a:t>CONCLUSION</a:t>
            </a:r>
            <a:endParaRPr lang="en-US" b="1" dirty="0">
              <a:solidFill>
                <a:schemeClr val="bg1"/>
              </a:solidFill>
            </a:endParaRPr>
          </a:p>
        </p:txBody>
      </p:sp>
      <p:sp>
        <p:nvSpPr>
          <p:cNvPr id="3" name="Subtitle 2"/>
          <p:cNvSpPr>
            <a:spLocks noGrp="1"/>
          </p:cNvSpPr>
          <p:nvPr>
            <p:ph type="subTitle" idx="1"/>
          </p:nvPr>
        </p:nvSpPr>
        <p:spPr>
          <a:xfrm>
            <a:off x="876300" y="1371600"/>
            <a:ext cx="7391400" cy="3352800"/>
          </a:xfrm>
        </p:spPr>
        <p:txBody>
          <a:bodyPr>
            <a:noAutofit/>
          </a:bodyPr>
          <a:lstStyle/>
          <a:p>
            <a:r>
              <a:rPr lang="en-US" b="1" dirty="0" err="1" smtClean="0">
                <a:solidFill>
                  <a:schemeClr val="bg1"/>
                </a:solidFill>
              </a:rPr>
              <a:t>Superparameterized</a:t>
            </a:r>
            <a:r>
              <a:rPr lang="en-US" b="1" dirty="0" smtClean="0">
                <a:solidFill>
                  <a:schemeClr val="bg1"/>
                </a:solidFill>
              </a:rPr>
              <a:t> climate models show great promise as a bridging technology until the day when faster computers make global cloud-resolving models practical.</a:t>
            </a:r>
          </a:p>
          <a:p>
            <a:endParaRPr lang="en-US" b="1" dirty="0">
              <a:solidFill>
                <a:schemeClr val="bg1"/>
              </a:solidFill>
            </a:endParaRPr>
          </a:p>
          <a:p>
            <a:r>
              <a:rPr lang="en-US" b="1" dirty="0" smtClean="0">
                <a:solidFill>
                  <a:schemeClr val="bg1"/>
                </a:solidFill>
              </a:rPr>
              <a:t>Nudging to build an initial state can lead to improving </a:t>
            </a:r>
            <a:r>
              <a:rPr lang="en-US" b="1" dirty="0" err="1" smtClean="0">
                <a:solidFill>
                  <a:schemeClr val="bg1"/>
                </a:solidFill>
              </a:rPr>
              <a:t>superparameterized</a:t>
            </a:r>
            <a:r>
              <a:rPr lang="en-US" b="1" dirty="0" smtClean="0">
                <a:solidFill>
                  <a:schemeClr val="bg1"/>
                </a:solidFill>
              </a:rPr>
              <a:t> models by comparing short-range MMF forecasts with high-value observational data.</a:t>
            </a:r>
            <a:endParaRPr lang="en-US"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09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399"/>
            <a:ext cx="8991600" cy="2940541"/>
          </a:xfrm>
        </p:spPr>
        <p:txBody>
          <a:bodyPr>
            <a:noAutofit/>
          </a:bodyPr>
          <a:lstStyle/>
          <a:p>
            <a:pPr algn="l"/>
            <a:r>
              <a:rPr lang="en-US" sz="3600" b="1" dirty="0" smtClean="0">
                <a:solidFill>
                  <a:srgbClr val="00FF00"/>
                </a:solidFill>
              </a:rPr>
              <a:t>Parameterization: </a:t>
            </a:r>
            <a:r>
              <a:rPr lang="en-US" sz="3600" dirty="0" smtClean="0">
                <a:solidFill>
                  <a:schemeClr val="bg1"/>
                </a:solidFill>
              </a:rPr>
              <a:t>Algorithm for representing the statistical effects of an ensemble of small-scale unresolved processes, on the resolved large-scale fields, as an explicit function of those resolved fields themselves. </a:t>
            </a:r>
            <a:r>
              <a:rPr lang="en-US" sz="3600" dirty="0">
                <a:solidFill>
                  <a:schemeClr val="bg1"/>
                </a:solidFill>
              </a:rPr>
              <a:t> </a:t>
            </a:r>
            <a:r>
              <a:rPr lang="en-US" sz="3600" dirty="0" smtClean="0">
                <a:solidFill>
                  <a:schemeClr val="bg1"/>
                </a:solidFill>
              </a:rPr>
              <a:t>Example:</a:t>
            </a:r>
            <a:br>
              <a:rPr lang="en-US" sz="3600" dirty="0" smtClean="0">
                <a:solidFill>
                  <a:schemeClr val="bg1"/>
                </a:solidFill>
              </a:rPr>
            </a:br>
            <a:endParaRPr lang="en-US" sz="3600" dirty="0">
              <a:solidFill>
                <a:schemeClr val="bg1"/>
              </a:solidFill>
            </a:endParaRPr>
          </a:p>
        </p:txBody>
      </p:sp>
      <p:sp>
        <p:nvSpPr>
          <p:cNvPr id="22" name="TextBox 66"/>
          <p:cNvSpPr txBox="1">
            <a:spLocks noChangeArrowheads="1"/>
          </p:cNvSpPr>
          <p:nvPr/>
        </p:nvSpPr>
        <p:spPr bwMode="auto">
          <a:xfrm>
            <a:off x="4115952" y="3643506"/>
            <a:ext cx="4113648" cy="2147694"/>
          </a:xfrm>
          <a:prstGeom prst="rect">
            <a:avLst/>
          </a:prstGeom>
          <a:noFill/>
          <a:ln w="9525">
            <a:noFill/>
            <a:miter lim="800000"/>
            <a:headEnd/>
            <a:tailEnd/>
          </a:ln>
        </p:spPr>
        <p:txBody>
          <a:bodyPr wrap="square">
            <a:prstTxWarp prst="textNoShape">
              <a:avLst/>
            </a:prstTxWarp>
            <a:spAutoFit/>
          </a:bodyPr>
          <a:lstStyle/>
          <a:p>
            <a:r>
              <a:rPr lang="en-US" sz="8000" dirty="0" smtClean="0">
                <a:solidFill>
                  <a:schemeClr val="bg1"/>
                </a:solidFill>
                <a:sym typeface="Symbol"/>
              </a:rPr>
              <a:t>      </a:t>
            </a:r>
            <a:endParaRPr lang="en-US" sz="8000" dirty="0" smtClean="0">
              <a:solidFill>
                <a:schemeClr val="bg1"/>
              </a:solidFill>
            </a:endParaRPr>
          </a:p>
        </p:txBody>
      </p:sp>
      <p:grpSp>
        <p:nvGrpSpPr>
          <p:cNvPr id="11" name="Group 10"/>
          <p:cNvGrpSpPr/>
          <p:nvPr/>
        </p:nvGrpSpPr>
        <p:grpSpPr>
          <a:xfrm>
            <a:off x="437444" y="3081926"/>
            <a:ext cx="8735113" cy="1286300"/>
            <a:chOff x="531292" y="4368730"/>
            <a:chExt cx="5098675" cy="1474589"/>
          </a:xfrm>
        </p:grpSpPr>
        <p:sp>
          <p:nvSpPr>
            <p:cNvPr id="12" name="TextBox 66"/>
            <p:cNvSpPr txBox="1">
              <a:spLocks noChangeArrowheads="1"/>
            </p:cNvSpPr>
            <p:nvPr/>
          </p:nvSpPr>
          <p:spPr bwMode="auto">
            <a:xfrm>
              <a:off x="601663" y="4368730"/>
              <a:ext cx="1150937" cy="942704"/>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a:t>
              </a:r>
              <a:r>
                <a:rPr lang="en-US" sz="4000" b="1" dirty="0">
                  <a:solidFill>
                    <a:schemeClr val="bg1"/>
                  </a:solidFill>
                  <a:sym typeface="Symbol"/>
                </a:rPr>
                <a:t>T</a:t>
              </a:r>
              <a:r>
                <a:rPr lang="en-US" sz="4000" b="1" baseline="-25000" dirty="0" smtClean="0">
                  <a:solidFill>
                    <a:schemeClr val="bg1"/>
                  </a:solidFill>
                </a:rPr>
                <a:t>M</a:t>
              </a:r>
              <a:endParaRPr lang="en-US" sz="4000" b="1" dirty="0" smtClean="0">
                <a:solidFill>
                  <a:schemeClr val="bg1"/>
                </a:solidFill>
              </a:endParaRPr>
            </a:p>
            <a:p>
              <a:r>
                <a:rPr lang="en-US" sz="4000" b="1" dirty="0" smtClean="0">
                  <a:solidFill>
                    <a:schemeClr val="bg1"/>
                  </a:solidFill>
                </a:rPr>
                <a:t> </a:t>
              </a:r>
              <a:r>
                <a:rPr lang="en-US" sz="4000" b="1" dirty="0" err="1" smtClean="0">
                  <a:solidFill>
                    <a:schemeClr val="bg1"/>
                  </a:solidFill>
                  <a:sym typeface="Symbol"/>
                </a:rPr>
                <a:t></a:t>
              </a:r>
              <a:r>
                <a:rPr lang="en-US" sz="4000" b="1" dirty="0" err="1" smtClean="0">
                  <a:solidFill>
                    <a:schemeClr val="bg1"/>
                  </a:solidFill>
                </a:rPr>
                <a:t>t</a:t>
              </a:r>
              <a:endParaRPr lang="en-US" sz="4000" b="1" dirty="0" smtClean="0">
                <a:solidFill>
                  <a:schemeClr val="bg1"/>
                </a:solidFill>
              </a:endParaRPr>
            </a:p>
          </p:txBody>
        </p:sp>
        <p:sp>
          <p:nvSpPr>
            <p:cNvPr id="13" name="TextBox 66"/>
            <p:cNvSpPr txBox="1">
              <a:spLocks noChangeArrowheads="1"/>
            </p:cNvSpPr>
            <p:nvPr/>
          </p:nvSpPr>
          <p:spPr bwMode="auto">
            <a:xfrm>
              <a:off x="1600200" y="4702314"/>
              <a:ext cx="1219200" cy="707886"/>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sym typeface="Symbol"/>
                </a:rPr>
                <a:t>=</a:t>
              </a:r>
              <a:endParaRPr lang="en-US" sz="4000" b="1" dirty="0" smtClean="0">
                <a:solidFill>
                  <a:schemeClr val="bg1"/>
                </a:solidFill>
              </a:endParaRPr>
            </a:p>
          </p:txBody>
        </p:sp>
        <p:sp>
          <p:nvSpPr>
            <p:cNvPr id="14" name="TextBox 66"/>
            <p:cNvSpPr txBox="1">
              <a:spLocks noChangeArrowheads="1"/>
            </p:cNvSpPr>
            <p:nvPr/>
          </p:nvSpPr>
          <p:spPr bwMode="auto">
            <a:xfrm>
              <a:off x="2819400" y="4519880"/>
              <a:ext cx="2543700" cy="1323439"/>
            </a:xfrm>
            <a:prstGeom prst="rect">
              <a:avLst/>
            </a:prstGeom>
            <a:noFill/>
            <a:ln w="9525">
              <a:noFill/>
              <a:miter lim="800000"/>
              <a:headEnd/>
              <a:tailEnd/>
            </a:ln>
          </p:spPr>
          <p:txBody>
            <a:bodyPr wrap="square">
              <a:prstTxWarp prst="textNoShape">
                <a:avLst/>
              </a:prstTxWarp>
              <a:spAutoFit/>
            </a:bodyPr>
            <a:lstStyle/>
            <a:p>
              <a:r>
                <a:rPr lang="en-US" sz="8000" dirty="0" smtClean="0">
                  <a:solidFill>
                    <a:schemeClr val="bg1"/>
                  </a:solidFill>
                  <a:sym typeface="Symbol"/>
                </a:rPr>
                <a:t>      </a:t>
              </a:r>
              <a:endParaRPr lang="en-US" sz="8000" dirty="0" smtClean="0">
                <a:solidFill>
                  <a:schemeClr val="bg1"/>
                </a:solidFill>
              </a:endParaRPr>
            </a:p>
          </p:txBody>
        </p:sp>
        <p:sp>
          <p:nvSpPr>
            <p:cNvPr id="15" name="TextBox 66"/>
            <p:cNvSpPr txBox="1">
              <a:spLocks noChangeArrowheads="1"/>
            </p:cNvSpPr>
            <p:nvPr/>
          </p:nvSpPr>
          <p:spPr bwMode="auto">
            <a:xfrm>
              <a:off x="1970551" y="4702314"/>
              <a:ext cx="3659416" cy="468740"/>
            </a:xfrm>
            <a:prstGeom prst="rect">
              <a:avLst/>
            </a:prstGeom>
            <a:noFill/>
            <a:ln w="9525">
              <a:noFill/>
              <a:miter lim="800000"/>
              <a:headEnd/>
              <a:tailEnd/>
            </a:ln>
          </p:spPr>
          <p:txBody>
            <a:bodyPr wrap="square">
              <a:prstTxWarp prst="textNoShape">
                <a:avLst/>
              </a:prstTxWarp>
              <a:spAutoFit/>
            </a:bodyPr>
            <a:lstStyle/>
            <a:p>
              <a:r>
                <a:rPr lang="en-US" sz="4000" b="1" dirty="0" smtClean="0">
                  <a:solidFill>
                    <a:schemeClr val="bg1"/>
                  </a:solidFill>
                </a:rPr>
                <a:t>f (advection, sources, sinks)</a:t>
              </a:r>
            </a:p>
          </p:txBody>
        </p:sp>
        <p:cxnSp>
          <p:nvCxnSpPr>
            <p:cNvPr id="16" name="Straight Connector 15"/>
            <p:cNvCxnSpPr/>
            <p:nvPr/>
          </p:nvCxnSpPr>
          <p:spPr>
            <a:xfrm flipV="1">
              <a:off x="531292" y="5200675"/>
              <a:ext cx="799972" cy="15279"/>
            </a:xfrm>
            <a:prstGeom prst="line">
              <a:avLst/>
            </a:prstGeom>
            <a:ln w="508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270932" y="4902200"/>
            <a:ext cx="8720668" cy="1200329"/>
          </a:xfrm>
          <a:prstGeom prst="rect">
            <a:avLst/>
          </a:prstGeom>
          <a:noFill/>
        </p:spPr>
        <p:txBody>
          <a:bodyPr wrap="square" rtlCol="0">
            <a:spAutoFit/>
          </a:bodyPr>
          <a:lstStyle/>
          <a:p>
            <a:r>
              <a:rPr lang="en-US" sz="3600" dirty="0" smtClean="0">
                <a:solidFill>
                  <a:prstClr val="white"/>
                </a:solidFill>
                <a:ea typeface="+mj-ea"/>
                <a:cs typeface="+mj-cs"/>
              </a:rPr>
              <a:t>Diabatic sources and sinks of energy </a:t>
            </a:r>
            <a:r>
              <a:rPr lang="en-US" sz="3600" smtClean="0">
                <a:solidFill>
                  <a:prstClr val="white"/>
                </a:solidFill>
                <a:ea typeface="+mj-ea"/>
                <a:cs typeface="+mj-cs"/>
              </a:rPr>
              <a:t>can be “</a:t>
            </a:r>
            <a:r>
              <a:rPr lang="en-US" sz="3600" dirty="0" smtClean="0">
                <a:solidFill>
                  <a:prstClr val="white"/>
                </a:solidFill>
                <a:ea typeface="+mj-ea"/>
                <a:cs typeface="+mj-cs"/>
              </a:rPr>
              <a:t>parameterized” as functions of  V, T, q,…</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566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1"/>
          <p:cNvPicPr>
            <a:picLocks noChangeArrowheads="1"/>
          </p:cNvPicPr>
          <p:nvPr/>
        </p:nvPicPr>
        <p:blipFill>
          <a:blip r:embed="rId3"/>
          <a:srcRect/>
          <a:stretch>
            <a:fillRect/>
          </a:stretch>
        </p:blipFill>
        <p:spPr bwMode="auto">
          <a:xfrm>
            <a:off x="1062633" y="-35719"/>
            <a:ext cx="7009805" cy="6322219"/>
          </a:xfrm>
          <a:prstGeom prst="rect">
            <a:avLst/>
          </a:prstGeom>
          <a:noFill/>
          <a:ln w="9525" cap="flat">
            <a:noFill/>
            <a:miter lim="800000"/>
            <a:headEnd/>
            <a:tailEnd/>
          </a:ln>
        </p:spPr>
      </p:pic>
      <p:sp>
        <p:nvSpPr>
          <p:cNvPr id="21506" name="Rectangle 2"/>
          <p:cNvSpPr>
            <a:spLocks/>
          </p:cNvSpPr>
          <p:nvPr/>
        </p:nvSpPr>
        <p:spPr bwMode="auto">
          <a:xfrm>
            <a:off x="0" y="6612434"/>
            <a:ext cx="3968768" cy="153888"/>
          </a:xfrm>
          <a:prstGeom prst="rect">
            <a:avLst/>
          </a:prstGeom>
          <a:noFill/>
          <a:ln w="12700" cap="flat">
            <a:noFill/>
            <a:miter lim="800000"/>
            <a:headEnd type="none" w="med" len="med"/>
            <a:tailEnd type="none" w="med" len="med"/>
          </a:ln>
        </p:spPr>
        <p:txBody>
          <a:bodyPr wrap="none" lIns="0" tIns="0" rIns="40638" bIns="0">
            <a:prstTxWarp prst="textNoShape">
              <a:avLst/>
            </a:prstTxWarp>
            <a:spAutoFit/>
          </a:bodyPr>
          <a:lstStyle/>
          <a:p>
            <a:pPr marL="40182"/>
            <a:r>
              <a:rPr lang="en-US" sz="1000">
                <a:latin typeface="Arial" charset="0"/>
                <a:ea typeface="Arial" charset="0"/>
                <a:cs typeface="Arial" charset="0"/>
                <a:sym typeface="Arial" charset="0"/>
              </a:rPr>
              <a:t>http://www.developers.net/storyImages/062404/inteldemystifying1.jpg</a:t>
            </a:r>
          </a:p>
        </p:txBody>
      </p:sp>
      <p:sp>
        <p:nvSpPr>
          <p:cNvPr id="21507" name="Rectangle 3"/>
          <p:cNvSpPr>
            <a:spLocks/>
          </p:cNvSpPr>
          <p:nvPr/>
        </p:nvSpPr>
        <p:spPr bwMode="auto">
          <a:xfrm>
            <a:off x="1371600" y="6286500"/>
            <a:ext cx="6700838" cy="369332"/>
          </a:xfrm>
          <a:prstGeom prst="rect">
            <a:avLst/>
          </a:prstGeom>
          <a:noFill/>
          <a:ln w="12700" cap="flat">
            <a:noFill/>
            <a:miter lim="800000"/>
            <a:headEnd type="none" w="med" len="med"/>
            <a:tailEnd type="none" w="med" len="med"/>
          </a:ln>
        </p:spPr>
        <p:txBody>
          <a:bodyPr wrap="square" lIns="0" tIns="0" rIns="40638" bIns="0">
            <a:prstTxWarp prst="textNoShape">
              <a:avLst/>
            </a:prstTxWarp>
            <a:spAutoFit/>
          </a:bodyPr>
          <a:lstStyle/>
          <a:p>
            <a:pPr marL="40182"/>
            <a:r>
              <a:rPr lang="en-US" sz="2400" b="1" dirty="0">
                <a:solidFill>
                  <a:srgbClr val="D90B00"/>
                </a:solidFill>
                <a:latin typeface="Arial" charset="0"/>
                <a:ea typeface="Arial" charset="0"/>
                <a:cs typeface="Arial" charset="0"/>
                <a:sym typeface="Arial" charset="0"/>
              </a:rPr>
              <a:t>GCM: [conventional] Global Climate Model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7764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rIns="81276"/>
          <a:lstStyle/>
          <a:p>
            <a:pPr marL="40182"/>
            <a:r>
              <a:rPr lang="en-US" dirty="0" smtClean="0"/>
              <a:t>PP </a:t>
            </a:r>
            <a:endParaRPr lang="en-US" dirty="0"/>
          </a:p>
        </p:txBody>
      </p:sp>
      <p:sp>
        <p:nvSpPr>
          <p:cNvPr id="23554" name="Freeform 2"/>
          <p:cNvSpPr>
            <a:spLocks/>
          </p:cNvSpPr>
          <p:nvPr/>
        </p:nvSpPr>
        <p:spPr bwMode="auto">
          <a:xfrm>
            <a:off x="232172" y="2998143"/>
            <a:ext cx="8837042" cy="3173388"/>
          </a:xfrm>
          <a:custGeom>
            <a:avLst/>
            <a:gdLst/>
            <a:ahLst/>
            <a:cxnLst>
              <a:cxn ang="0">
                <a:pos x="0" y="7952"/>
              </a:cxn>
              <a:cxn ang="0">
                <a:pos x="0" y="7136"/>
              </a:cxn>
              <a:cxn ang="0">
                <a:pos x="6590" y="7136"/>
              </a:cxn>
              <a:cxn ang="0">
                <a:pos x="6590" y="7952"/>
              </a:cxn>
              <a:cxn ang="0">
                <a:pos x="6315" y="7952"/>
              </a:cxn>
              <a:cxn ang="0">
                <a:pos x="6004" y="8869"/>
              </a:cxn>
              <a:cxn ang="0">
                <a:pos x="5162" y="8869"/>
              </a:cxn>
              <a:cxn ang="0">
                <a:pos x="4649" y="9583"/>
              </a:cxn>
              <a:cxn ang="0">
                <a:pos x="3515" y="9583"/>
              </a:cxn>
              <a:cxn ang="0">
                <a:pos x="3478" y="10195"/>
              </a:cxn>
              <a:cxn ang="0">
                <a:pos x="4210" y="14069"/>
              </a:cxn>
              <a:cxn ang="0">
                <a:pos x="11056" y="14069"/>
              </a:cxn>
              <a:cxn ang="0">
                <a:pos x="18085" y="7442"/>
              </a:cxn>
              <a:cxn ang="0">
                <a:pos x="18085" y="3364"/>
              </a:cxn>
              <a:cxn ang="0">
                <a:pos x="17902" y="2345"/>
              </a:cxn>
              <a:cxn ang="0">
                <a:pos x="16951" y="2345"/>
              </a:cxn>
              <a:cxn ang="0">
                <a:pos x="16548" y="1529"/>
              </a:cxn>
              <a:cxn ang="0">
                <a:pos x="15633" y="1529"/>
              </a:cxn>
              <a:cxn ang="0">
                <a:pos x="15266" y="816"/>
              </a:cxn>
              <a:cxn ang="0">
                <a:pos x="15047" y="816"/>
              </a:cxn>
              <a:cxn ang="0">
                <a:pos x="15047" y="0"/>
              </a:cxn>
              <a:cxn ang="0">
                <a:pos x="21600" y="0"/>
              </a:cxn>
              <a:cxn ang="0">
                <a:pos x="21600" y="1019"/>
              </a:cxn>
              <a:cxn ang="0">
                <a:pos x="21344" y="1019"/>
              </a:cxn>
              <a:cxn ang="0">
                <a:pos x="20941" y="1733"/>
              </a:cxn>
              <a:cxn ang="0">
                <a:pos x="20209" y="1631"/>
              </a:cxn>
              <a:cxn ang="0">
                <a:pos x="19586" y="2345"/>
              </a:cxn>
              <a:cxn ang="0">
                <a:pos x="18525" y="2345"/>
              </a:cxn>
              <a:cxn ang="0">
                <a:pos x="18525" y="3160"/>
              </a:cxn>
              <a:cxn ang="0">
                <a:pos x="18525" y="8258"/>
              </a:cxn>
              <a:cxn ang="0">
                <a:pos x="11679" y="14884"/>
              </a:cxn>
              <a:cxn ang="0">
                <a:pos x="11679" y="16515"/>
              </a:cxn>
              <a:cxn ang="0">
                <a:pos x="12814" y="16515"/>
              </a:cxn>
              <a:cxn ang="0">
                <a:pos x="13180" y="18147"/>
              </a:cxn>
              <a:cxn ang="0">
                <a:pos x="14132" y="18338"/>
              </a:cxn>
              <a:cxn ang="0">
                <a:pos x="14351" y="19765"/>
              </a:cxn>
              <a:cxn ang="0">
                <a:pos x="14717" y="19765"/>
              </a:cxn>
              <a:cxn ang="0">
                <a:pos x="14717" y="21600"/>
              </a:cxn>
              <a:cxn ang="0">
                <a:pos x="8054" y="21600"/>
              </a:cxn>
              <a:cxn ang="0">
                <a:pos x="8054" y="19765"/>
              </a:cxn>
              <a:cxn ang="0">
                <a:pos x="8384" y="19765"/>
              </a:cxn>
              <a:cxn ang="0">
                <a:pos x="8750" y="18236"/>
              </a:cxn>
              <a:cxn ang="0">
                <a:pos x="9665" y="18236"/>
              </a:cxn>
              <a:cxn ang="0">
                <a:pos x="10141" y="16413"/>
              </a:cxn>
              <a:cxn ang="0">
                <a:pos x="11056" y="16413"/>
              </a:cxn>
              <a:cxn ang="0">
                <a:pos x="11056" y="15088"/>
              </a:cxn>
              <a:cxn ang="0">
                <a:pos x="3807" y="15088"/>
              </a:cxn>
              <a:cxn ang="0">
                <a:pos x="3039" y="10501"/>
              </a:cxn>
              <a:cxn ang="0">
                <a:pos x="3039" y="9583"/>
              </a:cxn>
              <a:cxn ang="0">
                <a:pos x="2306" y="9583"/>
              </a:cxn>
              <a:cxn ang="0">
                <a:pos x="1977" y="9583"/>
              </a:cxn>
              <a:cxn ang="0">
                <a:pos x="1538" y="8767"/>
              </a:cxn>
              <a:cxn ang="0">
                <a:pos x="732" y="8767"/>
              </a:cxn>
              <a:cxn ang="0">
                <a:pos x="357" y="8334"/>
              </a:cxn>
              <a:cxn ang="0">
                <a:pos x="0" y="7952"/>
              </a:cxn>
              <a:cxn ang="0">
                <a:pos x="0" y="7952"/>
              </a:cxn>
            </a:cxnLst>
            <a:rect l="0" t="0" r="r" b="b"/>
            <a:pathLst>
              <a:path w="21600" h="21600">
                <a:moveTo>
                  <a:pt x="0" y="7952"/>
                </a:moveTo>
                <a:lnTo>
                  <a:pt x="0" y="7136"/>
                </a:lnTo>
                <a:lnTo>
                  <a:pt x="6590" y="7136"/>
                </a:lnTo>
                <a:lnTo>
                  <a:pt x="6590" y="7952"/>
                </a:lnTo>
                <a:lnTo>
                  <a:pt x="6315" y="7952"/>
                </a:lnTo>
                <a:lnTo>
                  <a:pt x="6004" y="8869"/>
                </a:lnTo>
                <a:lnTo>
                  <a:pt x="5162" y="8869"/>
                </a:lnTo>
                <a:lnTo>
                  <a:pt x="4649" y="9583"/>
                </a:lnTo>
                <a:lnTo>
                  <a:pt x="3515" y="9583"/>
                </a:lnTo>
                <a:lnTo>
                  <a:pt x="3478" y="10195"/>
                </a:lnTo>
                <a:lnTo>
                  <a:pt x="4210" y="14069"/>
                </a:lnTo>
                <a:lnTo>
                  <a:pt x="11056" y="14069"/>
                </a:lnTo>
                <a:lnTo>
                  <a:pt x="18085" y="7442"/>
                </a:lnTo>
                <a:lnTo>
                  <a:pt x="18085" y="3364"/>
                </a:lnTo>
                <a:lnTo>
                  <a:pt x="17902" y="2345"/>
                </a:lnTo>
                <a:lnTo>
                  <a:pt x="16951" y="2345"/>
                </a:lnTo>
                <a:lnTo>
                  <a:pt x="16548" y="1529"/>
                </a:lnTo>
                <a:lnTo>
                  <a:pt x="15633" y="1529"/>
                </a:lnTo>
                <a:lnTo>
                  <a:pt x="15266" y="816"/>
                </a:lnTo>
                <a:lnTo>
                  <a:pt x="15047" y="816"/>
                </a:lnTo>
                <a:lnTo>
                  <a:pt x="15047" y="0"/>
                </a:lnTo>
                <a:lnTo>
                  <a:pt x="21600" y="0"/>
                </a:lnTo>
                <a:lnTo>
                  <a:pt x="21600" y="1019"/>
                </a:lnTo>
                <a:lnTo>
                  <a:pt x="21344" y="1019"/>
                </a:lnTo>
                <a:lnTo>
                  <a:pt x="20941" y="1733"/>
                </a:lnTo>
                <a:lnTo>
                  <a:pt x="20209" y="1631"/>
                </a:lnTo>
                <a:lnTo>
                  <a:pt x="19586" y="2345"/>
                </a:lnTo>
                <a:lnTo>
                  <a:pt x="18525" y="2345"/>
                </a:lnTo>
                <a:lnTo>
                  <a:pt x="18525" y="3160"/>
                </a:lnTo>
                <a:lnTo>
                  <a:pt x="18525" y="8258"/>
                </a:lnTo>
                <a:lnTo>
                  <a:pt x="11679" y="14884"/>
                </a:lnTo>
                <a:lnTo>
                  <a:pt x="11679" y="16515"/>
                </a:lnTo>
                <a:lnTo>
                  <a:pt x="12814" y="16515"/>
                </a:lnTo>
                <a:lnTo>
                  <a:pt x="13180" y="18147"/>
                </a:lnTo>
                <a:lnTo>
                  <a:pt x="14132" y="18338"/>
                </a:lnTo>
                <a:lnTo>
                  <a:pt x="14351" y="19765"/>
                </a:lnTo>
                <a:lnTo>
                  <a:pt x="14717" y="19765"/>
                </a:lnTo>
                <a:lnTo>
                  <a:pt x="14717" y="21600"/>
                </a:lnTo>
                <a:lnTo>
                  <a:pt x="8054" y="21600"/>
                </a:lnTo>
                <a:lnTo>
                  <a:pt x="8054" y="19765"/>
                </a:lnTo>
                <a:lnTo>
                  <a:pt x="8384" y="19765"/>
                </a:lnTo>
                <a:lnTo>
                  <a:pt x="8750" y="18236"/>
                </a:lnTo>
                <a:lnTo>
                  <a:pt x="9665" y="18236"/>
                </a:lnTo>
                <a:lnTo>
                  <a:pt x="10141" y="16413"/>
                </a:lnTo>
                <a:lnTo>
                  <a:pt x="11056" y="16413"/>
                </a:lnTo>
                <a:lnTo>
                  <a:pt x="11056" y="15088"/>
                </a:lnTo>
                <a:lnTo>
                  <a:pt x="3807" y="15088"/>
                </a:lnTo>
                <a:lnTo>
                  <a:pt x="3039" y="10501"/>
                </a:lnTo>
                <a:lnTo>
                  <a:pt x="3039" y="9583"/>
                </a:lnTo>
                <a:lnTo>
                  <a:pt x="2306" y="9583"/>
                </a:lnTo>
                <a:lnTo>
                  <a:pt x="1977" y="9583"/>
                </a:lnTo>
                <a:lnTo>
                  <a:pt x="1538" y="8767"/>
                </a:lnTo>
                <a:lnTo>
                  <a:pt x="732" y="8767"/>
                </a:lnTo>
                <a:lnTo>
                  <a:pt x="357" y="8334"/>
                </a:lnTo>
                <a:lnTo>
                  <a:pt x="0" y="7952"/>
                </a:lnTo>
                <a:close/>
                <a:moveTo>
                  <a:pt x="0" y="7952"/>
                </a:moveTo>
              </a:path>
            </a:pathLst>
          </a:custGeom>
          <a:gradFill rotWithShape="0">
            <a:gsLst>
              <a:gs pos="0">
                <a:srgbClr val="B2B2B2"/>
              </a:gs>
              <a:gs pos="100000">
                <a:srgbClr val="525252"/>
              </a:gs>
            </a:gsLst>
            <a:path path="rect">
              <a:fillToRect r="100000" b="100000"/>
            </a:path>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pic>
        <p:nvPicPr>
          <p:cNvPr id="23555" name="Picture 3"/>
          <p:cNvPicPr>
            <a:picLocks noChangeArrowheads="1"/>
          </p:cNvPicPr>
          <p:nvPr/>
        </p:nvPicPr>
        <p:blipFill>
          <a:blip r:embed="rId3"/>
          <a:srcRect/>
          <a:stretch>
            <a:fillRect/>
          </a:stretch>
        </p:blipFill>
        <p:spPr bwMode="auto">
          <a:xfrm>
            <a:off x="383977" y="2366367"/>
            <a:ext cx="2520404" cy="1583904"/>
          </a:xfrm>
          <a:prstGeom prst="rect">
            <a:avLst/>
          </a:prstGeom>
          <a:noFill/>
          <a:ln w="9525" cap="flat">
            <a:noFill/>
            <a:miter lim="800000"/>
            <a:headEnd/>
            <a:tailEnd/>
          </a:ln>
        </p:spPr>
      </p:pic>
      <p:pic>
        <p:nvPicPr>
          <p:cNvPr id="23556" name="Picture 4"/>
          <p:cNvPicPr>
            <a:picLocks noChangeArrowheads="1"/>
          </p:cNvPicPr>
          <p:nvPr/>
        </p:nvPicPr>
        <p:blipFill>
          <a:blip r:embed="rId4"/>
          <a:srcRect/>
          <a:stretch>
            <a:fillRect/>
          </a:stretch>
        </p:blipFill>
        <p:spPr bwMode="auto">
          <a:xfrm>
            <a:off x="6625829" y="1294805"/>
            <a:ext cx="2342927" cy="1568277"/>
          </a:xfrm>
          <a:prstGeom prst="rect">
            <a:avLst/>
          </a:prstGeom>
          <a:noFill/>
          <a:ln w="9525" cap="flat">
            <a:noFill/>
            <a:miter lim="800000"/>
            <a:headEnd/>
            <a:tailEnd/>
          </a:ln>
        </p:spPr>
      </p:pic>
      <p:sp>
        <p:nvSpPr>
          <p:cNvPr id="2" name="TextBox 1"/>
          <p:cNvSpPr txBox="1"/>
          <p:nvPr/>
        </p:nvSpPr>
        <p:spPr>
          <a:xfrm>
            <a:off x="383977" y="274638"/>
            <a:ext cx="8226623" cy="954107"/>
          </a:xfrm>
          <a:prstGeom prst="rect">
            <a:avLst/>
          </a:prstGeom>
          <a:noFill/>
        </p:spPr>
        <p:txBody>
          <a:bodyPr wrap="square" rtlCol="0">
            <a:spAutoFit/>
          </a:bodyPr>
          <a:lstStyle/>
          <a:p>
            <a:r>
              <a:rPr lang="en-US" sz="2800" b="1" dirty="0" smtClean="0">
                <a:solidFill>
                  <a:srgbClr val="FFFF00"/>
                </a:solidFill>
              </a:rPr>
              <a:t>Physical complexity and spatial resolution trade-off vs. computer power and/or simulation duration.</a:t>
            </a:r>
            <a:endParaRPr lang="en-US" sz="2800"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3586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ace_time_scale.jpg"/>
          <p:cNvPicPr>
            <a:picLocks noChangeAspect="1"/>
          </p:cNvPicPr>
          <p:nvPr/>
        </p:nvPicPr>
        <p:blipFill>
          <a:blip r:embed="rId2"/>
          <a:stretch>
            <a:fillRect/>
          </a:stretch>
        </p:blipFill>
        <p:spPr>
          <a:xfrm>
            <a:off x="0" y="990600"/>
            <a:ext cx="9144000" cy="5864702"/>
          </a:xfrm>
          <a:prstGeom prst="rect">
            <a:avLst/>
          </a:prstGeom>
        </p:spPr>
      </p:pic>
      <p:sp>
        <p:nvSpPr>
          <p:cNvPr id="5" name="Rectangle 4"/>
          <p:cNvSpPr/>
          <p:nvPr/>
        </p:nvSpPr>
        <p:spPr>
          <a:xfrm>
            <a:off x="5295900" y="1339850"/>
            <a:ext cx="1803400" cy="3314700"/>
          </a:xfrm>
          <a:prstGeom prst="rect">
            <a:avLst/>
          </a:prstGeom>
          <a:solidFill>
            <a:schemeClr val="bg1">
              <a:lumMod val="85000"/>
              <a:alpha val="5000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lumMod val="95000"/>
                    <a:lumOff val="5000"/>
                  </a:schemeClr>
                </a:solidFill>
              </a:rPr>
              <a:t>GCM</a:t>
            </a:r>
            <a:endParaRPr lang="en-US" sz="3200" dirty="0">
              <a:solidFill>
                <a:schemeClr val="tx1">
                  <a:lumMod val="95000"/>
                  <a:lumOff val="5000"/>
                </a:schemeClr>
              </a:solidFill>
            </a:endParaRPr>
          </a:p>
        </p:txBody>
      </p:sp>
      <p:sp>
        <p:nvSpPr>
          <p:cNvPr id="7" name="Rectangle 6"/>
          <p:cNvSpPr/>
          <p:nvPr/>
        </p:nvSpPr>
        <p:spPr>
          <a:xfrm>
            <a:off x="3898900" y="4654550"/>
            <a:ext cx="1397000" cy="1257300"/>
          </a:xfrm>
          <a:prstGeom prst="rect">
            <a:avLst/>
          </a:prstGeom>
          <a:solidFill>
            <a:schemeClr val="bg1">
              <a:lumMod val="85000"/>
              <a:alpha val="50000"/>
            </a:schemeClr>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lumMod val="95000"/>
                    <a:lumOff val="5000"/>
                  </a:schemeClr>
                </a:solidFill>
              </a:rPr>
              <a:t>CRM</a:t>
            </a:r>
            <a:endParaRPr lang="en-US" sz="3200" dirty="0">
              <a:solidFill>
                <a:schemeClr val="tx1">
                  <a:lumMod val="95000"/>
                  <a:lumOff val="5000"/>
                </a:schemeClr>
              </a:solidFill>
            </a:endParaRPr>
          </a:p>
        </p:txBody>
      </p:sp>
      <p:sp>
        <p:nvSpPr>
          <p:cNvPr id="2" name="TextBox 1"/>
          <p:cNvSpPr txBox="1"/>
          <p:nvPr/>
        </p:nvSpPr>
        <p:spPr>
          <a:xfrm>
            <a:off x="152400" y="228600"/>
            <a:ext cx="8839200" cy="461665"/>
          </a:xfrm>
          <a:prstGeom prst="rect">
            <a:avLst/>
          </a:prstGeom>
          <a:noFill/>
        </p:spPr>
        <p:txBody>
          <a:bodyPr wrap="square" rtlCol="0">
            <a:spAutoFit/>
          </a:bodyPr>
          <a:lstStyle/>
          <a:p>
            <a:r>
              <a:rPr lang="en-US" sz="2400" b="1" dirty="0" err="1" smtClean="0"/>
              <a:t>P</a:t>
            </a:r>
            <a:r>
              <a:rPr lang="en-US" sz="2400" b="1" dirty="0" err="1">
                <a:solidFill>
                  <a:srgbClr val="00FF00"/>
                </a:solidFill>
              </a:rPr>
              <a:t>P</a:t>
            </a:r>
            <a:r>
              <a:rPr lang="en-US" sz="2400" b="1" dirty="0" err="1" smtClean="0">
                <a:solidFill>
                  <a:srgbClr val="00FF00"/>
                </a:solidFill>
              </a:rPr>
              <a:t>henomena</a:t>
            </a:r>
            <a:r>
              <a:rPr lang="en-US" sz="2400" b="1" dirty="0" smtClean="0">
                <a:solidFill>
                  <a:srgbClr val="00FF00"/>
                </a:solidFill>
              </a:rPr>
              <a:t> span 8 to 10 orders of magnitude in space and time.</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67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3"/>
          <a:srcRect/>
          <a:stretch>
            <a:fillRect/>
          </a:stretch>
        </p:blipFill>
        <p:spPr bwMode="auto">
          <a:xfrm>
            <a:off x="2082850" y="1854343"/>
            <a:ext cx="5259586" cy="3120926"/>
          </a:xfrm>
          <a:prstGeom prst="rect">
            <a:avLst/>
          </a:prstGeom>
          <a:noFill/>
          <a:ln w="9525" cap="flat">
            <a:noFill/>
            <a:round/>
            <a:headEnd/>
            <a:tailEnd/>
          </a:ln>
        </p:spPr>
      </p:pic>
      <p:sp>
        <p:nvSpPr>
          <p:cNvPr id="25602" name="Rectangle 2"/>
          <p:cNvSpPr>
            <a:spLocks/>
          </p:cNvSpPr>
          <p:nvPr/>
        </p:nvSpPr>
        <p:spPr bwMode="auto">
          <a:xfrm>
            <a:off x="146224" y="156270"/>
            <a:ext cx="8858250" cy="73223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500" dirty="0">
                <a:solidFill>
                  <a:schemeClr val="bg1"/>
                </a:solidFill>
                <a:ea typeface="Gill Sans" charset="0"/>
                <a:cs typeface="Gill Sans" charset="0"/>
              </a:rPr>
              <a:t>Embedding cloud resolving models in a GCM is a potential interim strategy for progress. MMFs cost only 200x more than GCMs.</a:t>
            </a:r>
          </a:p>
        </p:txBody>
      </p:sp>
      <p:sp>
        <p:nvSpPr>
          <p:cNvPr id="25603" name="Rectangle 3"/>
          <p:cNvSpPr>
            <a:spLocks/>
          </p:cNvSpPr>
          <p:nvPr/>
        </p:nvSpPr>
        <p:spPr bwMode="auto">
          <a:xfrm rot="10800000" flipV="1">
            <a:off x="146224" y="5240867"/>
            <a:ext cx="8910872" cy="1219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lnSpc>
                <a:spcPct val="50000"/>
              </a:lnSpc>
            </a:pPr>
            <a:r>
              <a:rPr lang="en-US" sz="3600" b="1" dirty="0" err="1" smtClean="0">
                <a:solidFill>
                  <a:srgbClr val="FFFFFF"/>
                </a:solidFill>
              </a:rPr>
              <a:t>www.cmmap.org</a:t>
            </a:r>
            <a:endParaRPr lang="en-US" sz="3600" b="1" dirty="0" smtClean="0">
              <a:solidFill>
                <a:srgbClr val="FFFFFF"/>
              </a:solidFill>
            </a:endParaRPr>
          </a:p>
          <a:p>
            <a:pPr>
              <a:lnSpc>
                <a:spcPct val="50000"/>
              </a:lnSpc>
            </a:pPr>
            <a:endParaRPr lang="en-US" sz="3600" b="1" dirty="0" smtClean="0">
              <a:solidFill>
                <a:schemeClr val="bg1"/>
              </a:solidFill>
              <a:ea typeface="Gill Sans" charset="0"/>
              <a:cs typeface="Gill Sans" charset="0"/>
            </a:endParaRPr>
          </a:p>
          <a:p>
            <a:pPr>
              <a:lnSpc>
                <a:spcPct val="50000"/>
              </a:lnSpc>
            </a:pPr>
            <a:r>
              <a:rPr lang="en-US" sz="2800" b="1" dirty="0" smtClean="0">
                <a:solidFill>
                  <a:schemeClr val="bg1"/>
                </a:solidFill>
                <a:ea typeface="Gill Sans" charset="0"/>
                <a:cs typeface="Gill Sans" charset="0"/>
              </a:rPr>
              <a:t> “Center for </a:t>
            </a:r>
            <a:r>
              <a:rPr lang="en-US" sz="2800" b="1" dirty="0" err="1" smtClean="0">
                <a:solidFill>
                  <a:schemeClr val="bg1"/>
                </a:solidFill>
                <a:ea typeface="Gill Sans" charset="0"/>
                <a:cs typeface="Gill Sans" charset="0"/>
              </a:rPr>
              <a:t>Multiscale</a:t>
            </a:r>
            <a:r>
              <a:rPr lang="en-US" sz="2800" b="1" dirty="0" smtClean="0">
                <a:solidFill>
                  <a:schemeClr val="bg1"/>
                </a:solidFill>
                <a:ea typeface="Gill Sans" charset="0"/>
                <a:cs typeface="Gill Sans" charset="0"/>
              </a:rPr>
              <a:t> Modeling of Atmospheric Processes”</a:t>
            </a:r>
          </a:p>
          <a:p>
            <a:pPr>
              <a:lnSpc>
                <a:spcPct val="50000"/>
              </a:lnSpc>
            </a:pPr>
            <a:endParaRPr lang="en-US" sz="2800" b="1" dirty="0">
              <a:solidFill>
                <a:schemeClr val="bg1"/>
              </a:solidFill>
              <a:ea typeface="Gill Sans" charset="0"/>
              <a:cs typeface="Gill Sans" charset="0"/>
            </a:endParaRPr>
          </a:p>
          <a:p>
            <a:pPr>
              <a:lnSpc>
                <a:spcPct val="50000"/>
              </a:lnSpc>
            </a:pPr>
            <a:r>
              <a:rPr lang="en-US" sz="2800" b="1" dirty="0" smtClean="0">
                <a:solidFill>
                  <a:schemeClr val="bg1"/>
                </a:solidFill>
                <a:ea typeface="Gill Sans" charset="0"/>
                <a:cs typeface="Gill Sans" charset="0"/>
              </a:rPr>
              <a:t> An NSF Science and Technology Center at Colorado State U.</a:t>
            </a:r>
            <a:r>
              <a:rPr lang="en-US" sz="2500" dirty="0" smtClean="0">
                <a:ea typeface="Gill Sans" charset="0"/>
                <a:cs typeface="Gill Sans" charset="0"/>
              </a:rPr>
              <a:t> the cost of the inner domain.</a:t>
            </a:r>
            <a:endParaRPr lang="en-US" sz="2500" dirty="0">
              <a:ea typeface="Gill Sans" charset="0"/>
              <a:cs typeface="Gill Sans" charset="0"/>
            </a:endParaRPr>
          </a:p>
        </p:txBody>
      </p:sp>
      <p:sp>
        <p:nvSpPr>
          <p:cNvPr id="25604" name="Rectangle 4"/>
          <p:cNvSpPr>
            <a:spLocks/>
          </p:cNvSpPr>
          <p:nvPr/>
        </p:nvSpPr>
        <p:spPr bwMode="auto">
          <a:xfrm>
            <a:off x="107156" y="1107281"/>
            <a:ext cx="9072563" cy="28575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r>
              <a:rPr lang="en-US" sz="2400" b="1" dirty="0">
                <a:solidFill>
                  <a:srgbClr val="00FF00"/>
                </a:solidFill>
                <a:ea typeface="Gill Sans" charset="0"/>
                <a:cs typeface="Gill Sans" charset="0"/>
              </a:rPr>
              <a:t>The Multi-scale Modeling Framework (MMF) approach</a:t>
            </a:r>
          </a:p>
        </p:txBody>
      </p:sp>
      <p:sp>
        <p:nvSpPr>
          <p:cNvPr id="25605" name="Rectangle 5"/>
          <p:cNvSpPr>
            <a:spLocks/>
          </p:cNvSpPr>
          <p:nvPr/>
        </p:nvSpPr>
        <p:spPr bwMode="auto">
          <a:xfrm>
            <a:off x="205383" y="2205633"/>
            <a:ext cx="9072563" cy="571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000" b="1" dirty="0">
                <a:solidFill>
                  <a:srgbClr val="00FF00"/>
                </a:solidFill>
                <a:ea typeface="Gill Sans" charset="0"/>
                <a:cs typeface="Gill Sans" charset="0"/>
              </a:rPr>
              <a:t>Exterior global</a:t>
            </a:r>
          </a:p>
          <a:p>
            <a:r>
              <a:rPr lang="en-US" sz="2000" b="1" dirty="0">
                <a:solidFill>
                  <a:srgbClr val="00FF00"/>
                </a:solidFill>
                <a:ea typeface="Gill Sans" charset="0"/>
                <a:cs typeface="Gill Sans" charset="0"/>
              </a:rPr>
              <a:t>climate model</a:t>
            </a:r>
          </a:p>
        </p:txBody>
      </p:sp>
      <p:sp>
        <p:nvSpPr>
          <p:cNvPr id="25606" name="Rectangle 6"/>
          <p:cNvSpPr>
            <a:spLocks/>
          </p:cNvSpPr>
          <p:nvPr/>
        </p:nvSpPr>
        <p:spPr bwMode="auto">
          <a:xfrm>
            <a:off x="205382" y="3335515"/>
            <a:ext cx="8938617" cy="571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000" b="1" dirty="0">
                <a:solidFill>
                  <a:srgbClr val="00FF00"/>
                </a:solidFill>
                <a:ea typeface="Gill Sans" charset="0"/>
                <a:cs typeface="Gill Sans" charset="0"/>
              </a:rPr>
              <a:t>Interior cloud</a:t>
            </a:r>
          </a:p>
          <a:p>
            <a:r>
              <a:rPr lang="en-US" sz="2000" b="1" dirty="0">
                <a:solidFill>
                  <a:srgbClr val="00FF00"/>
                </a:solidFill>
                <a:ea typeface="Gill Sans" charset="0"/>
                <a:cs typeface="Gill Sans" charset="0"/>
              </a:rPr>
              <a:t>resolving model</a:t>
            </a:r>
          </a:p>
        </p:txBody>
      </p:sp>
      <p:sp>
        <p:nvSpPr>
          <p:cNvPr id="25607" name="Rectangle 7"/>
          <p:cNvSpPr>
            <a:spLocks/>
          </p:cNvSpPr>
          <p:nvPr/>
        </p:nvSpPr>
        <p:spPr bwMode="auto">
          <a:xfrm>
            <a:off x="0" y="1366241"/>
            <a:ext cx="9072563" cy="459879"/>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r>
              <a:rPr lang="en-US" sz="2400" b="1" dirty="0">
                <a:solidFill>
                  <a:srgbClr val="00FF00"/>
                </a:solidFill>
                <a:ea typeface="Gill Sans" charset="0"/>
                <a:cs typeface="Gill Sans" charset="0"/>
              </a:rPr>
              <a:t>(a.k.a. “super-parameterization”)</a:t>
            </a:r>
          </a:p>
        </p:txBody>
      </p:sp>
      <p:sp>
        <p:nvSpPr>
          <p:cNvPr id="25608" name="Line 8"/>
          <p:cNvSpPr>
            <a:spLocks noChangeShapeType="1"/>
          </p:cNvSpPr>
          <p:nvPr/>
        </p:nvSpPr>
        <p:spPr bwMode="auto">
          <a:xfrm flipH="1">
            <a:off x="2082850" y="2580679"/>
            <a:ext cx="756791" cy="1117"/>
          </a:xfrm>
          <a:prstGeom prst="line">
            <a:avLst/>
          </a:prstGeom>
          <a:noFill/>
          <a:ln w="25400" cap="flat">
            <a:solidFill>
              <a:srgbClr val="676767"/>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5609" name="Line 9"/>
          <p:cNvSpPr>
            <a:spLocks noChangeShapeType="1"/>
          </p:cNvSpPr>
          <p:nvPr/>
        </p:nvSpPr>
        <p:spPr bwMode="auto">
          <a:xfrm flipH="1">
            <a:off x="1964531" y="3636616"/>
            <a:ext cx="1071563" cy="6697"/>
          </a:xfrm>
          <a:prstGeom prst="line">
            <a:avLst/>
          </a:prstGeom>
          <a:noFill/>
          <a:ln w="25400" cap="flat">
            <a:solidFill>
              <a:srgbClr val="676767"/>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5611" name="Rectangle 11"/>
          <p:cNvSpPr>
            <a:spLocks/>
          </p:cNvSpPr>
          <p:nvPr/>
        </p:nvSpPr>
        <p:spPr bwMode="auto">
          <a:xfrm>
            <a:off x="6679406" y="4353223"/>
            <a:ext cx="2518172" cy="428625"/>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r>
              <a:rPr lang="en-US" sz="1000" dirty="0" smtClean="0">
                <a:ea typeface="Gill Sans" charset="0"/>
                <a:cs typeface="Gill Sans" charset="0"/>
              </a:rPr>
              <a:t>Grabowski,</a:t>
            </a:r>
            <a:endParaRPr lang="en-US" sz="1000" dirty="0">
              <a:ea typeface="Gill Sans" charset="0"/>
              <a:cs typeface="Gill San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1933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3"/>
          <a:srcRect/>
          <a:stretch>
            <a:fillRect/>
          </a:stretch>
        </p:blipFill>
        <p:spPr bwMode="auto">
          <a:xfrm>
            <a:off x="505588" y="2595254"/>
            <a:ext cx="3215804" cy="2940100"/>
          </a:xfrm>
          <a:prstGeom prst="rect">
            <a:avLst/>
          </a:prstGeom>
          <a:noFill/>
          <a:ln w="31750" cap="flat">
            <a:solidFill>
              <a:schemeClr val="tx1"/>
            </a:solidFill>
            <a:prstDash val="solid"/>
            <a:miter lim="800000"/>
            <a:headEnd/>
            <a:tailEnd/>
          </a:ln>
        </p:spPr>
      </p:pic>
      <p:sp>
        <p:nvSpPr>
          <p:cNvPr id="27650" name="Rectangle 2"/>
          <p:cNvSpPr>
            <a:spLocks/>
          </p:cNvSpPr>
          <p:nvPr/>
        </p:nvSpPr>
        <p:spPr bwMode="auto">
          <a:xfrm>
            <a:off x="3634383" y="3030513"/>
            <a:ext cx="1902023" cy="1625203"/>
          </a:xfrm>
          <a:prstGeom prst="rect">
            <a:avLst/>
          </a:prstGeom>
          <a:noFill/>
          <a:ln w="12700" cap="flat">
            <a:noFill/>
            <a:miter lim="800000"/>
            <a:headEnd type="none" w="med" len="med"/>
            <a:tailEnd type="none" w="med" len="med"/>
          </a:ln>
        </p:spPr>
        <p:txBody>
          <a:bodyPr lIns="0" tIns="0" rIns="40638" bIns="0">
            <a:prstTxWarp prst="textNoShape">
              <a:avLst/>
            </a:prstTxWarp>
          </a:bodyPr>
          <a:lstStyle/>
          <a:p>
            <a:pPr marL="40182" algn="ctr"/>
            <a:r>
              <a:rPr lang="en-US" sz="12800" dirty="0">
                <a:solidFill>
                  <a:srgbClr val="FFFF00"/>
                </a:solidFill>
                <a:latin typeface="Symbol" charset="2"/>
                <a:ea typeface="Symbol" charset="2"/>
                <a:cs typeface="Symbol" charset="2"/>
                <a:sym typeface="Symbol" charset="2"/>
              </a:rPr>
              <a:t>≅</a:t>
            </a:r>
          </a:p>
        </p:txBody>
      </p:sp>
      <p:grpSp>
        <p:nvGrpSpPr>
          <p:cNvPr id="27651" name="Group 3"/>
          <p:cNvGrpSpPr>
            <a:grpSpLocks/>
          </p:cNvGrpSpPr>
          <p:nvPr/>
        </p:nvGrpSpPr>
        <p:grpSpPr bwMode="auto">
          <a:xfrm>
            <a:off x="5207252" y="2595254"/>
            <a:ext cx="3479353" cy="2908684"/>
            <a:chOff x="0" y="101"/>
            <a:chExt cx="3059" cy="2714"/>
          </a:xfrm>
        </p:grpSpPr>
        <p:pic>
          <p:nvPicPr>
            <p:cNvPr id="27652" name="Picture 4"/>
            <p:cNvPicPr>
              <a:picLocks noChangeArrowheads="1"/>
            </p:cNvPicPr>
            <p:nvPr/>
          </p:nvPicPr>
          <p:blipFill>
            <a:blip r:embed="rId3"/>
            <a:srcRect/>
            <a:stretch>
              <a:fillRect/>
            </a:stretch>
          </p:blipFill>
          <p:spPr bwMode="auto">
            <a:xfrm>
              <a:off x="120" y="101"/>
              <a:ext cx="2937" cy="2685"/>
            </a:xfrm>
            <a:prstGeom prst="rect">
              <a:avLst/>
            </a:prstGeom>
            <a:noFill/>
            <a:ln w="9525" cap="flat">
              <a:solidFill>
                <a:schemeClr val="tx1"/>
              </a:solidFill>
              <a:prstDash val="solid"/>
              <a:miter lim="800000"/>
              <a:headEnd/>
              <a:tailEnd/>
            </a:ln>
          </p:spPr>
        </p:pic>
        <p:sp>
          <p:nvSpPr>
            <p:cNvPr id="27653" name="Rectangle 5"/>
            <p:cNvSpPr>
              <a:spLocks/>
            </p:cNvSpPr>
            <p:nvPr/>
          </p:nvSpPr>
          <p:spPr bwMode="auto">
            <a:xfrm>
              <a:off x="87" y="122"/>
              <a:ext cx="2970" cy="1101"/>
            </a:xfrm>
            <a:prstGeom prst="rect">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7654" name="Rectangle 6"/>
            <p:cNvSpPr>
              <a:spLocks/>
            </p:cNvSpPr>
            <p:nvPr/>
          </p:nvSpPr>
          <p:spPr bwMode="auto">
            <a:xfrm>
              <a:off x="87" y="1590"/>
              <a:ext cx="2972" cy="1196"/>
            </a:xfrm>
            <a:prstGeom prst="rect">
              <a:avLst/>
            </a:prstGeom>
            <a:solidFill>
              <a:schemeClr val="accent1"/>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7655" name="Rectangle 7"/>
            <p:cNvSpPr>
              <a:spLocks/>
            </p:cNvSpPr>
            <p:nvPr/>
          </p:nvSpPr>
          <p:spPr bwMode="auto">
            <a:xfrm>
              <a:off x="0" y="122"/>
              <a:ext cx="3059" cy="2693"/>
            </a:xfrm>
            <a:prstGeom prst="rect">
              <a:avLst/>
            </a:prstGeom>
            <a:noFill/>
            <a:ln w="3175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56" name="Rectangle 8"/>
            <p:cNvSpPr>
              <a:spLocks/>
            </p:cNvSpPr>
            <p:nvPr/>
          </p:nvSpPr>
          <p:spPr bwMode="auto">
            <a:xfrm>
              <a:off x="87" y="1223"/>
              <a:ext cx="508"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57" name="Rectangle 9"/>
            <p:cNvSpPr>
              <a:spLocks/>
            </p:cNvSpPr>
            <p:nvPr/>
          </p:nvSpPr>
          <p:spPr bwMode="auto">
            <a:xfrm>
              <a:off x="489" y="1223"/>
              <a:ext cx="490"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58" name="Rectangle 10"/>
            <p:cNvSpPr>
              <a:spLocks/>
            </p:cNvSpPr>
            <p:nvPr/>
          </p:nvSpPr>
          <p:spPr bwMode="auto">
            <a:xfrm>
              <a:off x="977" y="1223"/>
              <a:ext cx="489"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59" name="Rectangle 11"/>
            <p:cNvSpPr>
              <a:spLocks/>
            </p:cNvSpPr>
            <p:nvPr/>
          </p:nvSpPr>
          <p:spPr bwMode="auto">
            <a:xfrm>
              <a:off x="1466" y="1223"/>
              <a:ext cx="490"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60" name="Rectangle 12"/>
            <p:cNvSpPr>
              <a:spLocks/>
            </p:cNvSpPr>
            <p:nvPr/>
          </p:nvSpPr>
          <p:spPr bwMode="auto">
            <a:xfrm>
              <a:off x="1956" y="1223"/>
              <a:ext cx="489"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61" name="Rectangle 13"/>
            <p:cNvSpPr>
              <a:spLocks/>
            </p:cNvSpPr>
            <p:nvPr/>
          </p:nvSpPr>
          <p:spPr bwMode="auto">
            <a:xfrm>
              <a:off x="2445" y="1223"/>
              <a:ext cx="490" cy="367"/>
            </a:xfrm>
            <a:prstGeom prst="rect">
              <a:avLst/>
            </a:prstGeom>
            <a:solidFill>
              <a:schemeClr val="accent1">
                <a:alpha val="34509"/>
              </a:schemeClr>
            </a:solidFill>
            <a:ln w="25400" cap="flat">
              <a:solidFill>
                <a:srgbClr val="800000"/>
              </a:solidFill>
              <a:prstDash val="solid"/>
              <a:miter lim="800000"/>
              <a:headEnd type="none" w="med" len="med"/>
              <a:tailEnd type="none" w="med" len="med"/>
            </a:ln>
          </p:spPr>
          <p:txBody>
            <a:bodyPr lIns="0" tIns="0" rIns="0" bIns="0">
              <a:prstTxWarp prst="textNoShape">
                <a:avLst/>
              </a:prstTxWarp>
            </a:bodyPr>
            <a:lstStyle/>
            <a:p>
              <a:endParaRPr lang="en-US"/>
            </a:p>
          </p:txBody>
        </p:sp>
      </p:grpSp>
      <p:sp>
        <p:nvSpPr>
          <p:cNvPr id="27662" name="Rectangle 14"/>
          <p:cNvSpPr>
            <a:spLocks noGrp="1" noChangeArrowheads="1"/>
          </p:cNvSpPr>
          <p:nvPr>
            <p:ph type="title"/>
          </p:nvPr>
        </p:nvSpPr>
        <p:spPr>
          <a:xfrm>
            <a:off x="738615" y="352933"/>
            <a:ext cx="7768828" cy="1946672"/>
          </a:xfrm>
          <a:ln/>
        </p:spPr>
        <p:txBody>
          <a:bodyPr rIns="81276">
            <a:normAutofit fontScale="90000"/>
          </a:bodyPr>
          <a:lstStyle/>
          <a:p>
            <a:pPr marL="40182"/>
            <a:r>
              <a:rPr lang="en-US">
                <a:solidFill>
                  <a:srgbClr val="EEECE1"/>
                </a:solidFill>
              </a:rPr>
              <a:t>“Superparameterization”</a:t>
            </a:r>
            <a:br>
              <a:rPr lang="en-US">
                <a:solidFill>
                  <a:srgbClr val="EEECE1"/>
                </a:solidFill>
              </a:rPr>
            </a:br>
            <a:r>
              <a:rPr lang="en-US" sz="2400">
                <a:solidFill>
                  <a:srgbClr val="EEECE1"/>
                </a:solidFill>
              </a:rPr>
              <a:t>a.k.a. </a:t>
            </a:r>
            <a:r>
              <a:rPr lang="en-US">
                <a:solidFill>
                  <a:srgbClr val="EEECE1"/>
                </a:solidFill>
              </a:rPr>
              <a:t/>
            </a:r>
            <a:br>
              <a:rPr lang="en-US">
                <a:solidFill>
                  <a:srgbClr val="EEECE1"/>
                </a:solidFill>
              </a:rPr>
            </a:br>
            <a:r>
              <a:rPr lang="en-US">
                <a:solidFill>
                  <a:srgbClr val="EEECE1"/>
                </a:solidFill>
              </a:rPr>
              <a:t>multi-scale climate modeling</a:t>
            </a:r>
          </a:p>
        </p:txBody>
      </p:sp>
      <p:sp>
        <p:nvSpPr>
          <p:cNvPr id="27663" name="Rectangle 15"/>
          <p:cNvSpPr>
            <a:spLocks/>
          </p:cNvSpPr>
          <p:nvPr/>
        </p:nvSpPr>
        <p:spPr bwMode="auto">
          <a:xfrm>
            <a:off x="1919883" y="5947172"/>
            <a:ext cx="5240175" cy="369332"/>
          </a:xfrm>
          <a:prstGeom prst="rect">
            <a:avLst/>
          </a:prstGeom>
          <a:noFill/>
          <a:ln w="12700" cap="flat">
            <a:noFill/>
            <a:miter lim="800000"/>
            <a:headEnd type="none" w="med" len="med"/>
            <a:tailEnd type="none" w="med" len="med"/>
          </a:ln>
        </p:spPr>
        <p:txBody>
          <a:bodyPr wrap="none" lIns="0" tIns="0" rIns="40638" bIns="0">
            <a:prstTxWarp prst="textNoShape">
              <a:avLst/>
            </a:prstTxWarp>
            <a:spAutoFit/>
          </a:bodyPr>
          <a:lstStyle/>
          <a:p>
            <a:pPr marL="40182"/>
            <a:r>
              <a:rPr lang="en-US" sz="2400" dirty="0">
                <a:solidFill>
                  <a:schemeClr val="bg1"/>
                </a:solidFill>
                <a:latin typeface="Arial" charset="0"/>
                <a:ea typeface="Arial" charset="0"/>
                <a:cs typeface="Arial" charset="0"/>
                <a:sym typeface="Arial" charset="0"/>
              </a:rPr>
              <a:t>MMF: </a:t>
            </a:r>
            <a:r>
              <a:rPr lang="en-US" sz="2400" dirty="0" err="1">
                <a:solidFill>
                  <a:schemeClr val="bg1"/>
                </a:solidFill>
                <a:latin typeface="Arial" charset="0"/>
                <a:ea typeface="Arial" charset="0"/>
                <a:cs typeface="Arial" charset="0"/>
                <a:sym typeface="Arial" charset="0"/>
              </a:rPr>
              <a:t>Multiscale</a:t>
            </a:r>
            <a:r>
              <a:rPr lang="en-US" sz="2400" dirty="0">
                <a:solidFill>
                  <a:schemeClr val="bg1"/>
                </a:solidFill>
                <a:latin typeface="Arial" charset="0"/>
                <a:ea typeface="Arial" charset="0"/>
                <a:cs typeface="Arial" charset="0"/>
                <a:sym typeface="Arial" charset="0"/>
              </a:rPr>
              <a:t> Modeling Framework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8880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89" y="304800"/>
            <a:ext cx="8763000" cy="6553200"/>
          </a:xfrm>
        </p:spPr>
        <p:txBody>
          <a:bodyPr>
            <a:normAutofit fontScale="90000"/>
          </a:bodyPr>
          <a:lstStyle/>
          <a:p>
            <a:pPr algn="l"/>
            <a:r>
              <a:rPr lang="en-US" sz="3600" dirty="0" smtClean="0">
                <a:solidFill>
                  <a:schemeClr val="bg1"/>
                </a:solidFill>
              </a:rPr>
              <a:t>GLOSSARY:</a:t>
            </a:r>
            <a:br>
              <a:rPr lang="en-US" sz="3600" dirty="0" smtClean="0">
                <a:solidFill>
                  <a:schemeClr val="bg1"/>
                </a:solidFill>
              </a:rPr>
            </a:br>
            <a:r>
              <a:rPr lang="en-US" sz="3600" dirty="0" err="1" smtClean="0">
                <a:solidFill>
                  <a:schemeClr val="bg1"/>
                </a:solidFill>
              </a:rPr>
              <a:t>Superparameterization</a:t>
            </a:r>
            <a:r>
              <a:rPr lang="en-US" sz="3600" dirty="0" smtClean="0">
                <a:solidFill>
                  <a:schemeClr val="bg1"/>
                </a:solidFill>
              </a:rPr>
              <a:t>: Replacing a conventional parameterization by an embedded array of models of small-scale processes (array of CRMs in a GCM)</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GCM = Global Climate Model</a:t>
            </a:r>
            <a:br>
              <a:rPr lang="en-US" sz="3600" dirty="0" smtClean="0">
                <a:solidFill>
                  <a:schemeClr val="bg1"/>
                </a:solidFill>
              </a:rPr>
            </a:br>
            <a:r>
              <a:rPr lang="en-US" sz="3600" dirty="0" smtClean="0">
                <a:solidFill>
                  <a:schemeClr val="bg1"/>
                </a:solidFill>
              </a:rPr>
              <a:t>CRM = Cloud-Resolving Model</a:t>
            </a:r>
            <a:br>
              <a:rPr lang="en-US" sz="3600" dirty="0" smtClean="0">
                <a:solidFill>
                  <a:schemeClr val="bg1"/>
                </a:solidFill>
              </a:rPr>
            </a:br>
            <a:r>
              <a:rPr lang="en-US" sz="3600" dirty="0" smtClean="0">
                <a:solidFill>
                  <a:schemeClr val="bg1"/>
                </a:solidFill>
              </a:rPr>
              <a:t>MMF = </a:t>
            </a:r>
            <a:r>
              <a:rPr lang="en-US" sz="3600" dirty="0" err="1" smtClean="0">
                <a:solidFill>
                  <a:schemeClr val="bg1"/>
                </a:solidFill>
              </a:rPr>
              <a:t>Multiscale</a:t>
            </a:r>
            <a:r>
              <a:rPr lang="en-US" sz="3600" dirty="0" smtClean="0">
                <a:solidFill>
                  <a:schemeClr val="bg1"/>
                </a:solidFill>
              </a:rPr>
              <a:t> Modeling Framework</a:t>
            </a:r>
            <a:br>
              <a:rPr lang="en-US" sz="3600" dirty="0" smtClean="0">
                <a:solidFill>
                  <a:schemeClr val="bg1"/>
                </a:solidFill>
              </a:rPr>
            </a:br>
            <a:r>
              <a:rPr lang="en-US" sz="3600" dirty="0" smtClean="0">
                <a:solidFill>
                  <a:schemeClr val="bg1"/>
                </a:solidFill>
              </a:rPr>
              <a:t>SP = </a:t>
            </a:r>
            <a:r>
              <a:rPr lang="en-US" sz="3600" dirty="0" err="1" smtClean="0">
                <a:solidFill>
                  <a:schemeClr val="bg1"/>
                </a:solidFill>
              </a:rPr>
              <a:t>Superparameterized</a:t>
            </a:r>
            <a:r>
              <a:rPr lang="en-US" sz="3600" dirty="0" smtClean="0">
                <a:solidFill>
                  <a:schemeClr val="bg1"/>
                </a:solidFill>
              </a:rPr>
              <a:t> model = MMF</a:t>
            </a:r>
            <a:br>
              <a:rPr lang="en-US" sz="3600" dirty="0" smtClean="0">
                <a:solidFill>
                  <a:schemeClr val="bg1"/>
                </a:solidFill>
              </a:rPr>
            </a:br>
            <a:r>
              <a:rPr lang="en-US" sz="3600" dirty="0" smtClean="0">
                <a:solidFill>
                  <a:schemeClr val="bg1"/>
                </a:solidFill>
              </a:rPr>
              <a:t>CAM = Community Atmospheric Model (a GCM)</a:t>
            </a:r>
            <a:br>
              <a:rPr lang="en-US" sz="3600" dirty="0" smtClean="0">
                <a:solidFill>
                  <a:schemeClr val="bg1"/>
                </a:solidFill>
              </a:rPr>
            </a:br>
            <a:r>
              <a:rPr lang="en-US" sz="3600" dirty="0" smtClean="0">
                <a:solidFill>
                  <a:schemeClr val="bg1"/>
                </a:solidFill>
              </a:rPr>
              <a:t>SP-CAM = </a:t>
            </a:r>
            <a:r>
              <a:rPr lang="en-US" sz="3600" dirty="0" err="1" smtClean="0">
                <a:solidFill>
                  <a:schemeClr val="bg1"/>
                </a:solidFill>
              </a:rPr>
              <a:t>Superparameterized</a:t>
            </a:r>
            <a:r>
              <a:rPr lang="en-US" sz="3600" dirty="0" smtClean="0">
                <a:solidFill>
                  <a:schemeClr val="bg1"/>
                </a:solidFill>
              </a:rPr>
              <a:t> CAM (our MMF)</a:t>
            </a:r>
            <a:br>
              <a:rPr lang="en-US" sz="3600" dirty="0" smtClean="0">
                <a:solidFill>
                  <a:schemeClr val="bg1"/>
                </a:solidFill>
              </a:rPr>
            </a:br>
            <a:r>
              <a:rPr lang="en-US" sz="3600" dirty="0" smtClean="0">
                <a:solidFill>
                  <a:schemeClr val="bg1"/>
                </a:solidFill>
              </a:rPr>
              <a:t>ECMWF = European Centre for Medium-Range      Weather Forecasting, a leading prediction center</a:t>
            </a:r>
            <a:br>
              <a:rPr lang="en-US" sz="3600" dirty="0" smtClean="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029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4.1|38.1|9.5|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8|12|6.1|1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3632</TotalTime>
  <Words>4299</Words>
  <Application>Microsoft Macintosh PowerPoint</Application>
  <PresentationFormat>On-screen Show (4:3)</PresentationFormat>
  <Paragraphs>283</Paragraphs>
  <Slides>21</Slides>
  <Notes>19</Notes>
  <HiddenSlides>0</HiddenSlides>
  <MMClips>2</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The Role of High-value Observations for Forecast Simulations in a Multi-scale Climate Modeling Framework</vt:lpstr>
      <vt:lpstr>Model: Steps the atmospheric state vector X(t) forward in time as an initial value problem.</vt:lpstr>
      <vt:lpstr>Parameterization: Algorithm for representing the statistical effects of an ensemble of small-scale unresolved processes, on the resolved large-scale fields, as an explicit function of those resolved fields themselves.  Example: </vt:lpstr>
      <vt:lpstr>Slide 4</vt:lpstr>
      <vt:lpstr>PP </vt:lpstr>
      <vt:lpstr>Slide 6</vt:lpstr>
      <vt:lpstr>Slide 7</vt:lpstr>
      <vt:lpstr>“Superparameterization” a.k.a.  multi-scale climate modeling</vt:lpstr>
      <vt:lpstr>GLOSSARY: Superparameterization: Replacing a conventional parameterization by an embedded array of models of small-scale processes (array of CRMs in a GCM)  GCM = Global Climate Model CRM = Cloud-Resolving Model MMF = Multiscale Modeling Framework SP = Superparameterized model = MMF CAM = Community Atmospheric Model (a GCM) SP-CAM = Superparameterized CAM (our MMF) ECMWF = European Centre for Medium-Range      Weather Forecasting, a leading prediction center </vt:lpstr>
      <vt:lpstr>PHENOMENA THAT IMPROVE using the MMF:  - Convectively coupled atmospheric motions (hourly, daily and yearly timescales).  - Intermittency and intensity statistics of rainfall.  NEW PROBLEMS that emerge in the MMF:  - Cloud biases and a supermonsoon.</vt:lpstr>
      <vt:lpstr>Question: Can forecast simulations help identify critical aspects of MMF climate simulations? Can we use observations to improve the model?</vt:lpstr>
      <vt:lpstr>Problem: How to initialize the interior idealized 2-D CRM for MMF forecasts?</vt:lpstr>
      <vt:lpstr>Solution: Spin up CRM by “nudging” the  GCM toward analyzed observational data.</vt:lpstr>
      <vt:lpstr>Note: Forecast quality depends sensitively on regridding observational data to the model grid.</vt:lpstr>
      <vt:lpstr>Check 1: With appropriate care, interpolation issues can be overcome…</vt:lpstr>
      <vt:lpstr>Check 2: …and nudged tendencies are not too large. They do not dominate model tendencies.</vt:lpstr>
      <vt:lpstr>Skill: SP-CAM can now be run in forecast mode!</vt:lpstr>
      <vt:lpstr>We knew SP-CAM3.5 admits orogenic Central US nocturnal convective systems in free-running mode…</vt:lpstr>
      <vt:lpstr>… Now we also know SP-CAM in forecast mode can skillfully predict a real nocturnal convective system.</vt:lpstr>
      <vt:lpstr>This advance enables us to evaluate SPCAM cloud schemes at the process level against high-value data.</vt:lpstr>
      <vt:lpstr>CONCLUSION</vt:lpstr>
    </vt:vector>
  </TitlesOfParts>
  <Company>University of California,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Pritchard</dc:creator>
  <cp:lastModifiedBy>Donald Perkey</cp:lastModifiedBy>
  <cp:revision>95</cp:revision>
  <dcterms:created xsi:type="dcterms:W3CDTF">2011-02-24T21:35:02Z</dcterms:created>
  <dcterms:modified xsi:type="dcterms:W3CDTF">2011-02-24T21:37:29Z</dcterms:modified>
</cp:coreProperties>
</file>