
<file path=[Content_Types].xml><?xml version="1.0" encoding="utf-8"?>
<Types xmlns="http://schemas.openxmlformats.org/package/2006/content-types">
  <Override PartName="/ppt/drawings/drawing1.xml" ContentType="application/vnd.openxmlformats-officedocument.drawingml.chartshapes+xml"/>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drawings/drawing2.xml" ContentType="application/vnd.openxmlformats-officedocument.drawingml.chartshapes+xml"/>
  <Override PartName="/ppt/notesSlides/notesSlide20.xml" ContentType="application/vnd.openxmlformats-officedocument.presentationml.notesSlide+xml"/>
  <Override PartName="/ppt/slides/slide15.xml" ContentType="application/vnd.openxmlformats-officedocument.presentationml.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slides/slide6.xml" ContentType="application/vnd.openxmlformats-officedocument.presentationml.slide+xml"/>
  <Override PartName="/ppt/charts/chart1.xml" ContentType="application/vnd.openxmlformats-officedocument.drawingml.chart+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charts/chart2.xml" ContentType="application/vnd.openxmlformats-officedocument.drawingml.chart+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3"/>
  </p:notesMasterIdLst>
  <p:sldIdLst>
    <p:sldId id="273" r:id="rId2"/>
    <p:sldId id="260" r:id="rId3"/>
    <p:sldId id="256" r:id="rId4"/>
    <p:sldId id="263" r:id="rId5"/>
    <p:sldId id="257" r:id="rId6"/>
    <p:sldId id="258" r:id="rId7"/>
    <p:sldId id="266" r:id="rId8"/>
    <p:sldId id="265" r:id="rId9"/>
    <p:sldId id="269" r:id="rId10"/>
    <p:sldId id="267" r:id="rId11"/>
    <p:sldId id="268" r:id="rId12"/>
    <p:sldId id="272" r:id="rId13"/>
    <p:sldId id="274" r:id="rId14"/>
    <p:sldId id="275" r:id="rId15"/>
    <p:sldId id="276" r:id="rId16"/>
    <p:sldId id="277" r:id="rId17"/>
    <p:sldId id="278" r:id="rId18"/>
    <p:sldId id="279" r:id="rId19"/>
    <p:sldId id="280" r:id="rId20"/>
    <p:sldId id="281" r:id="rId21"/>
    <p:sldId id="28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9900"/>
    <a:srgbClr val="3333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napVertSplitter="1" vertBarState="minimized">
    <p:restoredLeft sz="16110" autoAdjust="0"/>
    <p:restoredTop sz="94885" autoAdjust="0"/>
  </p:normalViewPr>
  <p:slideViewPr>
    <p:cSldViewPr>
      <p:cViewPr varScale="1">
        <p:scale>
          <a:sx n="157" d="100"/>
          <a:sy n="157" d="100"/>
        </p:scale>
        <p:origin x="-209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khilesh%20Mishra\My%20Documents\Krish_office\wind_OSSE\wind850rms-cor.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Akhilesh%20Mishra\My%20Documents\Krish_office\wind_OSSE\wind850rms-cor.xlsx"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sz="1800" b="1" i="0" baseline="0"/>
              <a:t>850 hPa wind Spatial Correlations</a:t>
            </a:r>
            <a:endParaRPr lang="en-US"/>
          </a:p>
          <a:p>
            <a:pPr>
              <a:defRPr/>
            </a:pPr>
            <a:r>
              <a:rPr lang="en-US" sz="1800" b="1" i="0" baseline="0"/>
              <a:t>Initial Condition: 00Z 10 June 2005</a:t>
            </a:r>
            <a:endParaRPr lang="en-US"/>
          </a:p>
        </c:rich>
      </c:tx>
    </c:title>
    <c:plotArea>
      <c:layout>
        <c:manualLayout>
          <c:layoutTarget val="inner"/>
          <c:xMode val="edge"/>
          <c:yMode val="edge"/>
          <c:x val="0.0931434967068781"/>
          <c:y val="0.131732128949996"/>
          <c:w val="0.794309399376623"/>
          <c:h val="0.729455349925385"/>
        </c:manualLayout>
      </c:layout>
      <c:lineChart>
        <c:grouping val="standard"/>
        <c:ser>
          <c:idx val="1"/>
          <c:order val="0"/>
          <c:tx>
            <c:strRef>
              <c:f>'u850'!$N$2</c:f>
              <c:strCache>
                <c:ptCount val="1"/>
                <c:pt idx="0">
                  <c:v>All </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'u850'!$N$3:$N$22</c:f>
              <c:numCache>
                <c:formatCode>General</c:formatCode>
                <c:ptCount val="20"/>
                <c:pt idx="0">
                  <c:v>0.783390068867355</c:v>
                </c:pt>
                <c:pt idx="1">
                  <c:v>0.806535802057169</c:v>
                </c:pt>
                <c:pt idx="2">
                  <c:v>0.788479549512858</c:v>
                </c:pt>
                <c:pt idx="3">
                  <c:v>0.794795571200545</c:v>
                </c:pt>
                <c:pt idx="4">
                  <c:v>0.854224794770089</c:v>
                </c:pt>
                <c:pt idx="5">
                  <c:v>0.859592926913664</c:v>
                </c:pt>
                <c:pt idx="6">
                  <c:v>0.80112421009479</c:v>
                </c:pt>
                <c:pt idx="7">
                  <c:v>0.746726188103779</c:v>
                </c:pt>
                <c:pt idx="8">
                  <c:v>0.740945342113709</c:v>
                </c:pt>
                <c:pt idx="9">
                  <c:v>0.715122367151244</c:v>
                </c:pt>
                <c:pt idx="10">
                  <c:v>0.677790528113222</c:v>
                </c:pt>
                <c:pt idx="11">
                  <c:v>0.631585306985525</c:v>
                </c:pt>
                <c:pt idx="12">
                  <c:v>0.648459713474939</c:v>
                </c:pt>
                <c:pt idx="13">
                  <c:v>0.621691241694783</c:v>
                </c:pt>
                <c:pt idx="14">
                  <c:v>0.599416382825828</c:v>
                </c:pt>
                <c:pt idx="15">
                  <c:v>0.559464029227975</c:v>
                </c:pt>
                <c:pt idx="16">
                  <c:v>0.557584074378026</c:v>
                </c:pt>
                <c:pt idx="17">
                  <c:v>0.542033209314706</c:v>
                </c:pt>
                <c:pt idx="18">
                  <c:v>0.458802789878179</c:v>
                </c:pt>
                <c:pt idx="19">
                  <c:v>0.40853396431631</c:v>
                </c:pt>
              </c:numCache>
            </c:numRef>
          </c:val>
        </c:ser>
        <c:ser>
          <c:idx val="2"/>
          <c:order val="1"/>
          <c:tx>
            <c:strRef>
              <c:f>'u850'!$O$2</c:f>
              <c:strCache>
                <c:ptCount val="1"/>
                <c:pt idx="0">
                  <c:v>BL</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'u850'!$O$3:$O$22</c:f>
              <c:numCache>
                <c:formatCode>General</c:formatCode>
                <c:ptCount val="20"/>
                <c:pt idx="0">
                  <c:v>0.863307592923867</c:v>
                </c:pt>
                <c:pt idx="1">
                  <c:v>0.825651258098721</c:v>
                </c:pt>
                <c:pt idx="2">
                  <c:v>0.78587530817554</c:v>
                </c:pt>
                <c:pt idx="3">
                  <c:v>0.765375724726098</c:v>
                </c:pt>
                <c:pt idx="4">
                  <c:v>0.785493475466219</c:v>
                </c:pt>
                <c:pt idx="5">
                  <c:v>0.763216876123688</c:v>
                </c:pt>
                <c:pt idx="6">
                  <c:v>0.724499827467199</c:v>
                </c:pt>
                <c:pt idx="7">
                  <c:v>0.702281994643178</c:v>
                </c:pt>
                <c:pt idx="8">
                  <c:v>0.713091859440284</c:v>
                </c:pt>
                <c:pt idx="9">
                  <c:v>0.690796641566822</c:v>
                </c:pt>
                <c:pt idx="10">
                  <c:v>0.677790528113222</c:v>
                </c:pt>
                <c:pt idx="11">
                  <c:v>0.635609943282829</c:v>
                </c:pt>
                <c:pt idx="12">
                  <c:v>0.630634601017103</c:v>
                </c:pt>
                <c:pt idx="13">
                  <c:v>0.608358446970205</c:v>
                </c:pt>
                <c:pt idx="14">
                  <c:v>0.579396237474839</c:v>
                </c:pt>
                <c:pt idx="15">
                  <c:v>0.54230987451825</c:v>
                </c:pt>
                <c:pt idx="16">
                  <c:v>0.563560112144215</c:v>
                </c:pt>
                <c:pt idx="17">
                  <c:v>0.563648826841679</c:v>
                </c:pt>
                <c:pt idx="18">
                  <c:v>0.487031826475437</c:v>
                </c:pt>
                <c:pt idx="19">
                  <c:v>0.440113621693308</c:v>
                </c:pt>
              </c:numCache>
            </c:numRef>
          </c:val>
        </c:ser>
        <c:ser>
          <c:idx val="3"/>
          <c:order val="2"/>
          <c:tx>
            <c:strRef>
              <c:f>'u850'!$P$2</c:f>
              <c:strCache>
                <c:ptCount val="1"/>
                <c:pt idx="0">
                  <c:v>BL+200</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'u850'!$P$3:$P$22</c:f>
              <c:numCache>
                <c:formatCode>General</c:formatCode>
                <c:ptCount val="20"/>
                <c:pt idx="0">
                  <c:v>0.899888882029332</c:v>
                </c:pt>
                <c:pt idx="1">
                  <c:v>0.839344982709732</c:v>
                </c:pt>
                <c:pt idx="2">
                  <c:v>0.806535802057169</c:v>
                </c:pt>
                <c:pt idx="3">
                  <c:v>0.78108898340714</c:v>
                </c:pt>
                <c:pt idx="4">
                  <c:v>0.7912016177941</c:v>
                </c:pt>
                <c:pt idx="5">
                  <c:v>0.774919350642375</c:v>
                </c:pt>
                <c:pt idx="6">
                  <c:v>0.736817480791545</c:v>
                </c:pt>
                <c:pt idx="7">
                  <c:v>0.695701085237044</c:v>
                </c:pt>
                <c:pt idx="8">
                  <c:v>0.705761999543756</c:v>
                </c:pt>
                <c:pt idx="9">
                  <c:v>0.698927750200262</c:v>
                </c:pt>
                <c:pt idx="10">
                  <c:v>0.680073525436772</c:v>
                </c:pt>
                <c:pt idx="11">
                  <c:v>0.636945837571768</c:v>
                </c:pt>
                <c:pt idx="12">
                  <c:v>0.644049687524186</c:v>
                </c:pt>
                <c:pt idx="13">
                  <c:v>0.617413961617325</c:v>
                </c:pt>
                <c:pt idx="14">
                  <c:v>0.586941223633168</c:v>
                </c:pt>
                <c:pt idx="15">
                  <c:v>0.554616984954482</c:v>
                </c:pt>
                <c:pt idx="16">
                  <c:v>0.573061951275777</c:v>
                </c:pt>
                <c:pt idx="17">
                  <c:v>0.573061951275777</c:v>
                </c:pt>
                <c:pt idx="18">
                  <c:v>0.505371150739731</c:v>
                </c:pt>
                <c:pt idx="19">
                  <c:v>0.466476151587624</c:v>
                </c:pt>
              </c:numCache>
            </c:numRef>
          </c:val>
        </c:ser>
        <c:ser>
          <c:idx val="4"/>
          <c:order val="3"/>
          <c:tx>
            <c:strRef>
              <c:f>'u850'!$Q$2</c:f>
              <c:strCache>
                <c:ptCount val="1"/>
                <c:pt idx="0">
                  <c:v>CTRL</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'u850'!$Q$3:$Q$22</c:f>
              <c:numCache>
                <c:formatCode>General</c:formatCode>
                <c:ptCount val="20"/>
                <c:pt idx="0">
                  <c:v>0.793095202355934</c:v>
                </c:pt>
                <c:pt idx="1">
                  <c:v>0.780896920214186</c:v>
                </c:pt>
                <c:pt idx="2">
                  <c:v>0.745251635355469</c:v>
                </c:pt>
                <c:pt idx="3">
                  <c:v>0.722772439983706</c:v>
                </c:pt>
                <c:pt idx="4">
                  <c:v>0.740405294416511</c:v>
                </c:pt>
                <c:pt idx="5">
                  <c:v>0.711688133946324</c:v>
                </c:pt>
                <c:pt idx="6">
                  <c:v>0.693757882838099</c:v>
                </c:pt>
                <c:pt idx="7">
                  <c:v>0.653069674690228</c:v>
                </c:pt>
                <c:pt idx="8">
                  <c:v>0.662193325245732</c:v>
                </c:pt>
                <c:pt idx="9">
                  <c:v>0.640312423743285</c:v>
                </c:pt>
                <c:pt idx="10">
                  <c:v>0.616116872029975</c:v>
                </c:pt>
                <c:pt idx="11">
                  <c:v>0.57974132162543</c:v>
                </c:pt>
                <c:pt idx="12">
                  <c:v>0.598080262172227</c:v>
                </c:pt>
                <c:pt idx="13">
                  <c:v>0.58309518948453</c:v>
                </c:pt>
                <c:pt idx="14">
                  <c:v>0.564623768539725</c:v>
                </c:pt>
                <c:pt idx="15">
                  <c:v>0.537121960079832</c:v>
                </c:pt>
                <c:pt idx="16">
                  <c:v>0.545893762558248</c:v>
                </c:pt>
                <c:pt idx="17">
                  <c:v>0.532353266168247</c:v>
                </c:pt>
                <c:pt idx="18">
                  <c:v>0.466154480832267</c:v>
                </c:pt>
                <c:pt idx="19">
                  <c:v>0.414366987102014</c:v>
                </c:pt>
              </c:numCache>
            </c:numRef>
          </c:val>
        </c:ser>
        <c:marker val="1"/>
        <c:axId val="708295480"/>
        <c:axId val="707987784"/>
      </c:lineChart>
      <c:catAx>
        <c:axId val="708295480"/>
        <c:scaling>
          <c:orientation val="minMax"/>
        </c:scaling>
        <c:axPos val="b"/>
        <c:numFmt formatCode="General" sourceLinked="1"/>
        <c:majorTickMark val="none"/>
        <c:tickLblPos val="nextTo"/>
        <c:txPr>
          <a:bodyPr/>
          <a:lstStyle/>
          <a:p>
            <a:pPr>
              <a:defRPr sz="1200" b="1"/>
            </a:pPr>
            <a:endParaRPr lang="en-US"/>
          </a:p>
        </c:txPr>
        <c:crossAx val="707987784"/>
        <c:crosses val="autoZero"/>
        <c:auto val="1"/>
        <c:lblAlgn val="ctr"/>
        <c:lblOffset val="100"/>
      </c:catAx>
      <c:valAx>
        <c:axId val="707987784"/>
        <c:scaling>
          <c:orientation val="minMax"/>
          <c:max val="1.0"/>
          <c:min val="0.4"/>
        </c:scaling>
        <c:axPos val="l"/>
        <c:majorGridlines/>
        <c:title>
          <c:tx>
            <c:rich>
              <a:bodyPr/>
              <a:lstStyle/>
              <a:p>
                <a:pPr>
                  <a:defRPr/>
                </a:pPr>
                <a:r>
                  <a:rPr lang="en-US" sz="1400"/>
                  <a:t>Correlations</a:t>
                </a:r>
              </a:p>
            </c:rich>
          </c:tx>
        </c:title>
        <c:numFmt formatCode="General" sourceLinked="1"/>
        <c:majorTickMark val="none"/>
        <c:tickLblPos val="nextTo"/>
        <c:txPr>
          <a:bodyPr/>
          <a:lstStyle/>
          <a:p>
            <a:pPr>
              <a:defRPr sz="1200" b="1"/>
            </a:pPr>
            <a:endParaRPr lang="en-US"/>
          </a:p>
        </c:txPr>
        <c:crossAx val="708295480"/>
        <c:crosses val="autoZero"/>
        <c:crossBetween val="between"/>
      </c:valAx>
      <c:spPr>
        <a:ln>
          <a:solidFill>
            <a:schemeClr val="accent1"/>
          </a:solidFill>
        </a:ln>
      </c:spPr>
    </c:plotArea>
    <c:legend>
      <c:legendPos val="r"/>
      <c:layout>
        <c:manualLayout>
          <c:xMode val="edge"/>
          <c:yMode val="edge"/>
          <c:x val="0.511002178498469"/>
          <c:y val="0.159563153611792"/>
          <c:w val="0.360096408476306"/>
          <c:h val="0.0894662064101885"/>
        </c:manualLayout>
      </c:layout>
      <c:txPr>
        <a:bodyPr/>
        <a:lstStyle/>
        <a:p>
          <a:pPr>
            <a:defRPr sz="1200" b="1"/>
          </a:pPr>
          <a:endParaRPr lang="en-US"/>
        </a:p>
      </c:txPr>
    </c:legend>
    <c:plotVisOnly val="1"/>
  </c:chart>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a:pPr>
            <a:r>
              <a:rPr lang="en-US" sz="1800" b="1" i="0" baseline="0"/>
              <a:t>850 hPa wind Root Mean Square Errros</a:t>
            </a:r>
            <a:endParaRPr lang="en-US"/>
          </a:p>
          <a:p>
            <a:pPr>
              <a:defRPr/>
            </a:pPr>
            <a:r>
              <a:rPr lang="en-US" sz="1800" b="1" i="0" baseline="0"/>
              <a:t>Initial Condition: 00Z 10 June 2005</a:t>
            </a:r>
            <a:endParaRPr lang="en-US"/>
          </a:p>
        </c:rich>
      </c:tx>
    </c:title>
    <c:plotArea>
      <c:layout>
        <c:manualLayout>
          <c:layoutTarget val="inner"/>
          <c:xMode val="edge"/>
          <c:yMode val="edge"/>
          <c:x val="0.093143496706878"/>
          <c:y val="0.131732128949996"/>
          <c:w val="0.794309399376623"/>
          <c:h val="0.729455349925385"/>
        </c:manualLayout>
      </c:layout>
      <c:lineChart>
        <c:grouping val="standard"/>
        <c:ser>
          <c:idx val="1"/>
          <c:order val="0"/>
          <c:tx>
            <c:strRef>
              <c:f>'u850'!$N$24</c:f>
              <c:strCache>
                <c:ptCount val="1"/>
                <c:pt idx="0">
                  <c:v>All </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'u850'!$N$25:$N$44</c:f>
              <c:numCache>
                <c:formatCode>General</c:formatCode>
                <c:ptCount val="20"/>
                <c:pt idx="0">
                  <c:v>8.902701837082954</c:v>
                </c:pt>
                <c:pt idx="1">
                  <c:v>8.136645500450415</c:v>
                </c:pt>
                <c:pt idx="2">
                  <c:v>8.260441876800545</c:v>
                </c:pt>
                <c:pt idx="3">
                  <c:v>8.32286609287931</c:v>
                </c:pt>
                <c:pt idx="4">
                  <c:v>8.322649818417227</c:v>
                </c:pt>
                <c:pt idx="5">
                  <c:v>8.083031609489102</c:v>
                </c:pt>
                <c:pt idx="6">
                  <c:v>8.508066760433877</c:v>
                </c:pt>
                <c:pt idx="7">
                  <c:v>9.27286902743698</c:v>
                </c:pt>
                <c:pt idx="8">
                  <c:v>9.489704947994965</c:v>
                </c:pt>
                <c:pt idx="9">
                  <c:v>9.448476067599468</c:v>
                </c:pt>
                <c:pt idx="10">
                  <c:v>9.613391701163525</c:v>
                </c:pt>
                <c:pt idx="11">
                  <c:v>10.21905083655033</c:v>
                </c:pt>
                <c:pt idx="12">
                  <c:v>10.33936651831243</c:v>
                </c:pt>
                <c:pt idx="13">
                  <c:v>10.17332295761812</c:v>
                </c:pt>
                <c:pt idx="14">
                  <c:v>10.22632876451758</c:v>
                </c:pt>
                <c:pt idx="15">
                  <c:v>10.92421164203623</c:v>
                </c:pt>
                <c:pt idx="16">
                  <c:v>11.09822057809269</c:v>
                </c:pt>
                <c:pt idx="17">
                  <c:v>10.85564369348959</c:v>
                </c:pt>
                <c:pt idx="18">
                  <c:v>11.42665742901222</c:v>
                </c:pt>
                <c:pt idx="19">
                  <c:v>12.05470862360431</c:v>
                </c:pt>
              </c:numCache>
            </c:numRef>
          </c:val>
        </c:ser>
        <c:ser>
          <c:idx val="2"/>
          <c:order val="1"/>
          <c:tx>
            <c:strRef>
              <c:f>'u850'!$O$24</c:f>
              <c:strCache>
                <c:ptCount val="1"/>
                <c:pt idx="0">
                  <c:v>BL</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'u850'!$O$25:$O$44</c:f>
              <c:numCache>
                <c:formatCode>General</c:formatCode>
                <c:ptCount val="20"/>
                <c:pt idx="0">
                  <c:v>7.636000261917228</c:v>
                </c:pt>
                <c:pt idx="1">
                  <c:v>7.461749124702606</c:v>
                </c:pt>
                <c:pt idx="2">
                  <c:v>7.769491617860206</c:v>
                </c:pt>
                <c:pt idx="3">
                  <c:v>8.391543362218895</c:v>
                </c:pt>
                <c:pt idx="4">
                  <c:v>8.642574847810113</c:v>
                </c:pt>
                <c:pt idx="5">
                  <c:v>8.753844869541623</c:v>
                </c:pt>
                <c:pt idx="6">
                  <c:v>9.034694239430573</c:v>
                </c:pt>
                <c:pt idx="7">
                  <c:v>9.474011821820783</c:v>
                </c:pt>
                <c:pt idx="8">
                  <c:v>9.720828154020616</c:v>
                </c:pt>
                <c:pt idx="9">
                  <c:v>9.57940499196063</c:v>
                </c:pt>
                <c:pt idx="10">
                  <c:v>9.59400854700474</c:v>
                </c:pt>
                <c:pt idx="11">
                  <c:v>10.10929275468864</c:v>
                </c:pt>
                <c:pt idx="12">
                  <c:v>10.45424794043072</c:v>
                </c:pt>
                <c:pt idx="13">
                  <c:v>10.35262768576172</c:v>
                </c:pt>
                <c:pt idx="14">
                  <c:v>10.44741594845347</c:v>
                </c:pt>
                <c:pt idx="15">
                  <c:v>11.07036584761317</c:v>
                </c:pt>
                <c:pt idx="16">
                  <c:v>11.12630217098205</c:v>
                </c:pt>
                <c:pt idx="17">
                  <c:v>10.89029384360221</c:v>
                </c:pt>
                <c:pt idx="18">
                  <c:v>11.40538907709861</c:v>
                </c:pt>
                <c:pt idx="19">
                  <c:v>11.941189220509</c:v>
                </c:pt>
              </c:numCache>
            </c:numRef>
          </c:val>
        </c:ser>
        <c:ser>
          <c:idx val="3"/>
          <c:order val="2"/>
          <c:tx>
            <c:strRef>
              <c:f>'u850'!$P$24</c:f>
              <c:strCache>
                <c:ptCount val="1"/>
                <c:pt idx="0">
                  <c:v>BL+200</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'u850'!$P$25:$P$44</c:f>
              <c:numCache>
                <c:formatCode>General</c:formatCode>
                <c:ptCount val="20"/>
                <c:pt idx="0">
                  <c:v>7.305121491118406</c:v>
                </c:pt>
                <c:pt idx="1">
                  <c:v>7.198569302298895</c:v>
                </c:pt>
                <c:pt idx="2">
                  <c:v>7.57755237527264</c:v>
                </c:pt>
                <c:pt idx="3">
                  <c:v>8.306292795224594</c:v>
                </c:pt>
                <c:pt idx="4">
                  <c:v>8.627774915932843</c:v>
                </c:pt>
                <c:pt idx="5">
                  <c:v>8.629669750343868</c:v>
                </c:pt>
                <c:pt idx="6">
                  <c:v>8.879397502083122</c:v>
                </c:pt>
                <c:pt idx="7">
                  <c:v>9.435597490355346</c:v>
                </c:pt>
                <c:pt idx="8">
                  <c:v>9.657251161691914</c:v>
                </c:pt>
                <c:pt idx="9">
                  <c:v>9.43159053394496</c:v>
                </c:pt>
                <c:pt idx="10">
                  <c:v>9.391235275510885</c:v>
                </c:pt>
                <c:pt idx="11">
                  <c:v>9.96884145726072</c:v>
                </c:pt>
                <c:pt idx="12">
                  <c:v>10.30900577165422</c:v>
                </c:pt>
                <c:pt idx="13">
                  <c:v>10.27604982471377</c:v>
                </c:pt>
                <c:pt idx="14">
                  <c:v>10.43058004139751</c:v>
                </c:pt>
                <c:pt idx="15">
                  <c:v>11.08406513874761</c:v>
                </c:pt>
                <c:pt idx="16">
                  <c:v>11.14602171180372</c:v>
                </c:pt>
                <c:pt idx="17">
                  <c:v>10.82266141020775</c:v>
                </c:pt>
                <c:pt idx="18">
                  <c:v>11.32800512005534</c:v>
                </c:pt>
                <c:pt idx="19">
                  <c:v>11.87659883973524</c:v>
                </c:pt>
              </c:numCache>
            </c:numRef>
          </c:val>
        </c:ser>
        <c:ser>
          <c:idx val="4"/>
          <c:order val="3"/>
          <c:tx>
            <c:strRef>
              <c:f>'u850'!$Q$24</c:f>
              <c:strCache>
                <c:ptCount val="1"/>
                <c:pt idx="0">
                  <c:v>CTRL</c:v>
                </c:pt>
              </c:strCache>
            </c:strRef>
          </c:tx>
          <c:cat>
            <c:numRef>
              <c:f>'u850'!$M$25:$M$44</c:f>
              <c:numCache>
                <c:formatCode>General</c:formatCode>
                <c:ptCount val="20"/>
                <c:pt idx="0">
                  <c:v>0.0</c:v>
                </c:pt>
                <c:pt idx="1">
                  <c:v>6.0</c:v>
                </c:pt>
                <c:pt idx="2">
                  <c:v>12.0</c:v>
                </c:pt>
                <c:pt idx="3">
                  <c:v>18.0</c:v>
                </c:pt>
                <c:pt idx="4">
                  <c:v>24.0</c:v>
                </c:pt>
                <c:pt idx="5">
                  <c:v>30.0</c:v>
                </c:pt>
                <c:pt idx="6">
                  <c:v>36.0</c:v>
                </c:pt>
                <c:pt idx="7">
                  <c:v>42.0</c:v>
                </c:pt>
                <c:pt idx="8">
                  <c:v>48.0</c:v>
                </c:pt>
                <c:pt idx="9">
                  <c:v>54.0</c:v>
                </c:pt>
                <c:pt idx="10">
                  <c:v>60.0</c:v>
                </c:pt>
                <c:pt idx="11">
                  <c:v>66.0</c:v>
                </c:pt>
                <c:pt idx="12">
                  <c:v>72.0</c:v>
                </c:pt>
                <c:pt idx="13">
                  <c:v>78.0</c:v>
                </c:pt>
                <c:pt idx="14">
                  <c:v>84.0</c:v>
                </c:pt>
                <c:pt idx="15">
                  <c:v>90.0</c:v>
                </c:pt>
                <c:pt idx="16">
                  <c:v>96.0</c:v>
                </c:pt>
                <c:pt idx="17">
                  <c:v>102.0</c:v>
                </c:pt>
                <c:pt idx="18">
                  <c:v>108.0</c:v>
                </c:pt>
                <c:pt idx="19">
                  <c:v>114.0</c:v>
                </c:pt>
              </c:numCache>
            </c:numRef>
          </c:cat>
          <c:val>
            <c:numRef>
              <c:f>'u850'!$Q$25:$Q$44</c:f>
              <c:numCache>
                <c:formatCode>General</c:formatCode>
                <c:ptCount val="20"/>
                <c:pt idx="0">
                  <c:v>7.814633708626396</c:v>
                </c:pt>
                <c:pt idx="1">
                  <c:v>7.925862729066155</c:v>
                </c:pt>
                <c:pt idx="2">
                  <c:v>8.203371258208418</c:v>
                </c:pt>
                <c:pt idx="3">
                  <c:v>8.764473743471411</c:v>
                </c:pt>
                <c:pt idx="4">
                  <c:v>8.980517802443253</c:v>
                </c:pt>
                <c:pt idx="5">
                  <c:v>9.10565758196518</c:v>
                </c:pt>
                <c:pt idx="6">
                  <c:v>9.32923362340123</c:v>
                </c:pt>
                <c:pt idx="7">
                  <c:v>9.833463275977594</c:v>
                </c:pt>
                <c:pt idx="8">
                  <c:v>10.1058646339638</c:v>
                </c:pt>
                <c:pt idx="9">
                  <c:v>10.01691070140889</c:v>
                </c:pt>
                <c:pt idx="10">
                  <c:v>10.1548067436067</c:v>
                </c:pt>
                <c:pt idx="11">
                  <c:v>10.72931032266286</c:v>
                </c:pt>
                <c:pt idx="12">
                  <c:v>10.89954586209903</c:v>
                </c:pt>
                <c:pt idx="13">
                  <c:v>10.73056382488823</c:v>
                </c:pt>
                <c:pt idx="14">
                  <c:v>10.86471352590578</c:v>
                </c:pt>
                <c:pt idx="15">
                  <c:v>11.45399930155402</c:v>
                </c:pt>
                <c:pt idx="16">
                  <c:v>11.556249391563</c:v>
                </c:pt>
                <c:pt idx="17">
                  <c:v>11.30046459221922</c:v>
                </c:pt>
                <c:pt idx="18">
                  <c:v>11.76566615198647</c:v>
                </c:pt>
                <c:pt idx="19">
                  <c:v>12.30386118257191</c:v>
                </c:pt>
              </c:numCache>
            </c:numRef>
          </c:val>
        </c:ser>
        <c:marker val="1"/>
        <c:axId val="707984584"/>
        <c:axId val="708290408"/>
      </c:lineChart>
      <c:catAx>
        <c:axId val="707984584"/>
        <c:scaling>
          <c:orientation val="minMax"/>
        </c:scaling>
        <c:axPos val="b"/>
        <c:numFmt formatCode="General" sourceLinked="1"/>
        <c:majorTickMark val="none"/>
        <c:tickLblPos val="nextTo"/>
        <c:txPr>
          <a:bodyPr/>
          <a:lstStyle/>
          <a:p>
            <a:pPr>
              <a:defRPr sz="1200" b="1"/>
            </a:pPr>
            <a:endParaRPr lang="en-US"/>
          </a:p>
        </c:txPr>
        <c:crossAx val="708290408"/>
        <c:crosses val="autoZero"/>
        <c:auto val="1"/>
        <c:lblAlgn val="ctr"/>
        <c:lblOffset val="100"/>
      </c:catAx>
      <c:valAx>
        <c:axId val="708290408"/>
        <c:scaling>
          <c:orientation val="minMax"/>
          <c:min val="6.0"/>
        </c:scaling>
        <c:axPos val="l"/>
        <c:majorGridlines/>
        <c:title>
          <c:tx>
            <c:rich>
              <a:bodyPr/>
              <a:lstStyle/>
              <a:p>
                <a:pPr>
                  <a:defRPr/>
                </a:pPr>
                <a:r>
                  <a:rPr lang="en-US" sz="1400"/>
                  <a:t>RMS</a:t>
                </a:r>
                <a:r>
                  <a:rPr lang="en-US" sz="1400" baseline="0"/>
                  <a:t> Errors (m/s)</a:t>
                </a:r>
                <a:endParaRPr lang="en-US" sz="1400"/>
              </a:p>
            </c:rich>
          </c:tx>
        </c:title>
        <c:numFmt formatCode="General" sourceLinked="1"/>
        <c:majorTickMark val="none"/>
        <c:tickLblPos val="nextTo"/>
        <c:txPr>
          <a:bodyPr/>
          <a:lstStyle/>
          <a:p>
            <a:pPr>
              <a:defRPr sz="1200" b="1"/>
            </a:pPr>
            <a:endParaRPr lang="en-US"/>
          </a:p>
        </c:txPr>
        <c:crossAx val="707984584"/>
        <c:crosses val="autoZero"/>
        <c:crossBetween val="between"/>
      </c:valAx>
      <c:spPr>
        <a:ln>
          <a:solidFill>
            <a:schemeClr val="accent1"/>
          </a:solidFill>
        </a:ln>
      </c:spPr>
    </c:plotArea>
    <c:legend>
      <c:legendPos val="r"/>
      <c:layout>
        <c:manualLayout>
          <c:xMode val="edge"/>
          <c:yMode val="edge"/>
          <c:x val="0.524185277557868"/>
          <c:y val="0.139382041638878"/>
          <c:w val="0.360096408476306"/>
          <c:h val="0.0894662064101885"/>
        </c:manualLayout>
      </c:layout>
      <c:txPr>
        <a:bodyPr/>
        <a:lstStyle/>
        <a:p>
          <a:pPr>
            <a:defRPr sz="1200" b="1"/>
          </a:pPr>
          <a:endParaRPr lang="en-US"/>
        </a:p>
      </c:txPr>
    </c:legend>
    <c:plotVisOnly val="1"/>
  </c:chart>
  <c:externalData r:id="rId1"/>
  <c:userShapes r:id="rId2"/>
</c:chartSpace>
</file>

<file path=ppt/drawings/drawing1.xml><?xml version="1.0" encoding="utf-8"?>
<c:userShapes xmlns:c="http://schemas.openxmlformats.org/drawingml/2006/chart">
  <cdr:relSizeAnchor xmlns:cdr="http://schemas.openxmlformats.org/drawingml/2006/chartDrawing">
    <cdr:from>
      <cdr:x>0.38873</cdr:x>
      <cdr:y>0.91203</cdr:y>
    </cdr:from>
    <cdr:to>
      <cdr:x>0.56056</cdr:x>
      <cdr:y>0.96636</cdr:y>
    </cdr:to>
    <cdr:sp macro="" textlink="">
      <cdr:nvSpPr>
        <cdr:cNvPr id="2" name="TextBox 1"/>
        <cdr:cNvSpPr txBox="1"/>
      </cdr:nvSpPr>
      <cdr:spPr>
        <a:xfrm xmlns:a="http://schemas.openxmlformats.org/drawingml/2006/main">
          <a:off x="3370384" y="5739423"/>
          <a:ext cx="1489808" cy="3419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a:t>Forecast Hours</a:t>
          </a:r>
        </a:p>
      </cdr:txBody>
    </cdr:sp>
  </cdr:relSizeAnchor>
</c:userShapes>
</file>

<file path=ppt/drawings/drawing2.xml><?xml version="1.0" encoding="utf-8"?>
<c:userShapes xmlns:c="http://schemas.openxmlformats.org/drawingml/2006/chart">
  <cdr:relSizeAnchor xmlns:cdr="http://schemas.openxmlformats.org/drawingml/2006/chartDrawing">
    <cdr:from>
      <cdr:x>0.39812</cdr:x>
      <cdr:y>0.91979</cdr:y>
    </cdr:from>
    <cdr:to>
      <cdr:x>0.56995</cdr:x>
      <cdr:y>0.97413</cdr:y>
    </cdr:to>
    <cdr:sp macro="" textlink="">
      <cdr:nvSpPr>
        <cdr:cNvPr id="2" name="TextBox 1"/>
        <cdr:cNvSpPr txBox="1"/>
      </cdr:nvSpPr>
      <cdr:spPr>
        <a:xfrm xmlns:a="http://schemas.openxmlformats.org/drawingml/2006/main">
          <a:off x="3451795" y="5788269"/>
          <a:ext cx="1489808" cy="3419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a:r>
            <a:rPr lang="en-US" sz="1400" b="1"/>
            <a:t>Forecast Hours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38535-086F-4842-BEB1-15762BAC124B}" type="datetimeFigureOut">
              <a:rPr lang="en-US" smtClean="0"/>
              <a:pPr/>
              <a:t>2/24/11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DFD857-A677-4E68-A824-1FE38A5EA8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6D3009-819F-461E-8694-8E8D2A39891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A23B9D7-8507-48C2-B0F0-3ECEB6E8C363}"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2FED5-E4A8-4CEC-8F3F-8AE61ABD243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2FED5-E4A8-4CEC-8F3F-8AE61ABD243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2FED5-E4A8-4CEC-8F3F-8AE61ABD243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2FED5-E4A8-4CEC-8F3F-8AE61ABD243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2FED5-E4A8-4CEC-8F3F-8AE61ABD243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2FED5-E4A8-4CEC-8F3F-8AE61ABD243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F92FED5-E4A8-4CEC-8F3F-8AE61ABD2434}"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DFD857-A677-4E68-A824-1FE38A5EA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2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2099" name="Rectangle 3"/>
          <p:cNvSpPr>
            <a:spLocks noGrp="1" noChangeArrowheads="1"/>
          </p:cNvSpPr>
          <p:nvPr>
            <p:ph type="body" idx="1"/>
          </p:nvPr>
        </p:nvSpPr>
        <p:spPr bwMode="auto">
          <a:xfrm>
            <a:off x="914681" y="4343978"/>
            <a:ext cx="5028640" cy="4114512"/>
          </a:xfrm>
          <a:prstGeom prst="rect">
            <a:avLst/>
          </a:prstGeom>
          <a:solidFill>
            <a:srgbClr val="FFFFFF"/>
          </a:solidFill>
          <a:ln>
            <a:solidFill>
              <a:srgbClr val="000000"/>
            </a:solidFill>
            <a:miter lim="800000"/>
            <a:headEnd/>
            <a:tailEnd/>
          </a:ln>
        </p:spPr>
        <p:txBody>
          <a:bodyPr lIns="91429" tIns="45714" rIns="91429" bIns="45714">
            <a:prstTxWarp prst="textNoShape">
              <a:avLst/>
            </a:prstTxWarp>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339850" y="914400"/>
            <a:ext cx="4178300" cy="3135313"/>
          </a:xfrm>
          <a:ln/>
        </p:spPr>
      </p:sp>
      <p:sp>
        <p:nvSpPr>
          <p:cNvPr id="57347" name="Text Box 3"/>
          <p:cNvSpPr txBox="1">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DFD857-A677-4E68-A824-1FE38A5EA87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8F42FE-BB8A-4DCD-B2BC-2C7DCD82E0BC}" type="datetimeFigureOut">
              <a:rPr lang="en-US" smtClean="0"/>
              <a:pPr/>
              <a:t>2/24/11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F42FE-BB8A-4DCD-B2BC-2C7DCD82E0BC}" type="datetimeFigureOut">
              <a:rPr lang="en-US" smtClean="0"/>
              <a:pPr/>
              <a:t>2/24/11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F42FE-BB8A-4DCD-B2BC-2C7DCD82E0BC}" type="datetimeFigureOut">
              <a:rPr lang="en-US" smtClean="0"/>
              <a:pPr/>
              <a:t>2/24/11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F42FE-BB8A-4DCD-B2BC-2C7DCD82E0BC}" type="datetimeFigureOut">
              <a:rPr lang="en-US" smtClean="0"/>
              <a:pPr/>
              <a:t>2/24/11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8F42FE-BB8A-4DCD-B2BC-2C7DCD82E0BC}" type="datetimeFigureOut">
              <a:rPr lang="en-US" smtClean="0"/>
              <a:pPr/>
              <a:t>2/24/11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8F42FE-BB8A-4DCD-B2BC-2C7DCD82E0BC}" type="datetimeFigureOut">
              <a:rPr lang="en-US" smtClean="0"/>
              <a:pPr/>
              <a:t>2/24/11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8F42FE-BB8A-4DCD-B2BC-2C7DCD82E0BC}" type="datetimeFigureOut">
              <a:rPr lang="en-US" smtClean="0"/>
              <a:pPr/>
              <a:t>2/24/11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8F42FE-BB8A-4DCD-B2BC-2C7DCD82E0BC}" type="datetimeFigureOut">
              <a:rPr lang="en-US" smtClean="0"/>
              <a:pPr/>
              <a:t>2/24/11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F42FE-BB8A-4DCD-B2BC-2C7DCD82E0BC}" type="datetimeFigureOut">
              <a:rPr lang="en-US" smtClean="0"/>
              <a:pPr/>
              <a:t>2/24/11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F42FE-BB8A-4DCD-B2BC-2C7DCD82E0BC}" type="datetimeFigureOut">
              <a:rPr lang="en-US" smtClean="0"/>
              <a:pPr/>
              <a:t>2/24/11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8F42FE-BB8A-4DCD-B2BC-2C7DCD82E0BC}" type="datetimeFigureOut">
              <a:rPr lang="en-US" smtClean="0"/>
              <a:pPr/>
              <a:t>2/24/11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98044E-A689-41D8-AE16-2D1E3A8261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8F42FE-BB8A-4DCD-B2BC-2C7DCD82E0BC}" type="datetimeFigureOut">
              <a:rPr lang="en-US" smtClean="0"/>
              <a:pPr/>
              <a:t>2/24/11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8044E-A689-41D8-AE16-2D1E3A8261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www.cpc.ncep.noaa.gov/products/Global_Monsoons/African_Monsoons/African_Monsoons.s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4.em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152400"/>
            <a:ext cx="9144000" cy="1754326"/>
          </a:xfrm>
          <a:prstGeom prst="rect">
            <a:avLst/>
          </a:prstGeom>
        </p:spPr>
        <p:txBody>
          <a:bodyPr wrap="square">
            <a:spAutoFit/>
          </a:bodyPr>
          <a:lstStyle/>
          <a:p>
            <a:pPr algn="ctr"/>
            <a:r>
              <a:rPr lang="en-US" sz="3600" b="1" dirty="0" smtClean="0">
                <a:solidFill>
                  <a:srgbClr val="009900"/>
                </a:solidFill>
              </a:rPr>
              <a:t>Global Tropical assimilation of LIDAR winds towards the next generation </a:t>
            </a:r>
          </a:p>
          <a:p>
            <a:pPr algn="ctr"/>
            <a:r>
              <a:rPr lang="en-US" sz="3600" b="1" dirty="0" smtClean="0">
                <a:solidFill>
                  <a:srgbClr val="009900"/>
                </a:solidFill>
              </a:rPr>
              <a:t>modeling questions</a:t>
            </a:r>
            <a:endParaRPr lang="en-US" sz="3600" b="1" dirty="0">
              <a:solidFill>
                <a:srgbClr val="009900"/>
              </a:solidFill>
            </a:endParaRPr>
          </a:p>
        </p:txBody>
      </p:sp>
      <p:sp>
        <p:nvSpPr>
          <p:cNvPr id="3" name="Rectangle 2"/>
          <p:cNvSpPr/>
          <p:nvPr/>
        </p:nvSpPr>
        <p:spPr>
          <a:xfrm>
            <a:off x="0" y="2674948"/>
            <a:ext cx="9144000" cy="1446550"/>
          </a:xfrm>
          <a:prstGeom prst="rect">
            <a:avLst/>
          </a:prstGeom>
        </p:spPr>
        <p:txBody>
          <a:bodyPr wrap="square">
            <a:spAutoFit/>
          </a:bodyPr>
          <a:lstStyle/>
          <a:p>
            <a:pPr algn="ctr"/>
            <a:endParaRPr lang="en-US" sz="2000" b="1" dirty="0" smtClean="0">
              <a:latin typeface="Arial Black" pitchFamily="34" charset="0"/>
            </a:endParaRPr>
          </a:p>
          <a:p>
            <a:pPr algn="ctr"/>
            <a:r>
              <a:rPr lang="en-US" sz="2000" b="1" dirty="0" smtClean="0">
                <a:latin typeface="Arial Black" pitchFamily="34" charset="0"/>
              </a:rPr>
              <a:t>T.N. KRISHNAMURTI</a:t>
            </a:r>
          </a:p>
          <a:p>
            <a:pPr algn="ctr"/>
            <a:r>
              <a:rPr lang="en-US" sz="1600" b="1" dirty="0" smtClean="0">
                <a:latin typeface="Arial Black" pitchFamily="34" charset="0"/>
              </a:rPr>
              <a:t>Dept. of Earth, Ocean and Atmospheric sciences</a:t>
            </a:r>
          </a:p>
          <a:p>
            <a:pPr algn="ctr"/>
            <a:r>
              <a:rPr lang="en-US" sz="1600" b="1" dirty="0" smtClean="0">
                <a:latin typeface="Arial Black" pitchFamily="34" charset="0"/>
              </a:rPr>
              <a:t>Florida State University</a:t>
            </a:r>
          </a:p>
          <a:p>
            <a:pPr algn="ctr"/>
            <a:r>
              <a:rPr lang="en-US" sz="1600" b="1" dirty="0" smtClean="0">
                <a:latin typeface="Arial Black" pitchFamily="34" charset="0"/>
              </a:rPr>
              <a:t>Tallahassee, Florida</a:t>
            </a:r>
            <a:endParaRPr lang="en-US" b="1" dirty="0">
              <a:latin typeface="Arial Black" pitchFamily="34" charset="0"/>
            </a:endParaRPr>
          </a:p>
        </p:txBody>
      </p:sp>
      <p:sp>
        <p:nvSpPr>
          <p:cNvPr id="4" name="Rectangle 3"/>
          <p:cNvSpPr/>
          <p:nvPr/>
        </p:nvSpPr>
        <p:spPr>
          <a:xfrm>
            <a:off x="0" y="4648200"/>
            <a:ext cx="9144000" cy="1477328"/>
          </a:xfrm>
          <a:prstGeom prst="rect">
            <a:avLst/>
          </a:prstGeom>
        </p:spPr>
        <p:txBody>
          <a:bodyPr wrap="square">
            <a:spAutoFit/>
          </a:bodyPr>
          <a:lstStyle/>
          <a:p>
            <a:pPr algn="ctr"/>
            <a:endParaRPr lang="en-US" b="1" i="1" dirty="0" smtClean="0">
              <a:solidFill>
                <a:srgbClr val="009900"/>
              </a:solidFill>
            </a:endParaRPr>
          </a:p>
          <a:p>
            <a:pPr algn="ctr"/>
            <a:endParaRPr lang="en-US" b="1" i="1" dirty="0" smtClean="0">
              <a:solidFill>
                <a:srgbClr val="009900"/>
              </a:solidFill>
            </a:endParaRPr>
          </a:p>
          <a:p>
            <a:pPr algn="ctr"/>
            <a:r>
              <a:rPr lang="en-US" b="1" i="1" dirty="0" smtClean="0">
                <a:solidFill>
                  <a:srgbClr val="009900"/>
                </a:solidFill>
              </a:rPr>
              <a:t>35th meeting of the Working Group on Space-Based </a:t>
            </a:r>
            <a:r>
              <a:rPr lang="en-US" b="1" i="1" dirty="0" err="1" smtClean="0">
                <a:solidFill>
                  <a:srgbClr val="009900"/>
                </a:solidFill>
              </a:rPr>
              <a:t>Lidar</a:t>
            </a:r>
            <a:r>
              <a:rPr lang="en-US" b="1" i="1" dirty="0" smtClean="0">
                <a:solidFill>
                  <a:srgbClr val="009900"/>
                </a:solidFill>
              </a:rPr>
              <a:t> Winds</a:t>
            </a:r>
          </a:p>
          <a:p>
            <a:pPr algn="ctr"/>
            <a:r>
              <a:rPr lang="en-US" dirty="0" smtClean="0">
                <a:solidFill>
                  <a:srgbClr val="009900"/>
                </a:solidFill>
              </a:rPr>
              <a:t>February 8-11, 2011</a:t>
            </a:r>
          </a:p>
          <a:p>
            <a:pPr algn="ctr"/>
            <a:r>
              <a:rPr lang="en-US" dirty="0" smtClean="0">
                <a:solidFill>
                  <a:srgbClr val="009900"/>
                </a:solidFill>
              </a:rPr>
              <a:t>Coconut Grove, Florida.</a:t>
            </a:r>
            <a:endParaRPr lang="en-US" dirty="0">
              <a:solidFill>
                <a:srgbClr val="0099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0" y="304800"/>
            <a:ext cx="9144000" cy="338554"/>
          </a:xfrm>
          <a:prstGeom prst="rect">
            <a:avLst/>
          </a:prstGeom>
          <a:noFill/>
        </p:spPr>
        <p:txBody>
          <a:bodyPr wrap="square" rtlCol="0">
            <a:spAutoFit/>
          </a:bodyPr>
          <a:lstStyle/>
          <a:p>
            <a:r>
              <a:rPr lang="en-US" sz="1600" dirty="0" smtClean="0">
                <a:hlinkClick r:id="rId3"/>
              </a:rPr>
              <a:t>http://www.cpc.ncep.noaa.gov/products/Global_Monsoons/African_Monsoons/African_Monsoons.shtml </a:t>
            </a:r>
            <a:endParaRPr lang="en-US" sz="1600" dirty="0"/>
          </a:p>
        </p:txBody>
      </p:sp>
      <p:sp>
        <p:nvSpPr>
          <p:cNvPr id="3" name="TextBox 2"/>
          <p:cNvSpPr txBox="1"/>
          <p:nvPr/>
        </p:nvSpPr>
        <p:spPr>
          <a:xfrm>
            <a:off x="0" y="1752600"/>
            <a:ext cx="9144000" cy="707886"/>
          </a:xfrm>
          <a:prstGeom prst="rect">
            <a:avLst/>
          </a:prstGeom>
          <a:noFill/>
        </p:spPr>
        <p:txBody>
          <a:bodyPr wrap="square" rtlCol="0">
            <a:spAutoFit/>
          </a:bodyPr>
          <a:lstStyle/>
          <a:p>
            <a:pPr algn="just"/>
            <a:r>
              <a:rPr lang="en-US" sz="2000" b="1" dirty="0" smtClean="0">
                <a:solidFill>
                  <a:schemeClr val="accent1">
                    <a:lumMod val="75000"/>
                  </a:schemeClr>
                </a:solidFill>
              </a:rPr>
              <a:t>THERE IS A MAJOR  LACK IN  OUR UNDRSTANDING OF  WIND SYSTEMS THAT ARE ASSOCIATED WITH THE MERIDIONAL  MARCH OF THE SEASONAL RAINS OVER AFRICA </a:t>
            </a:r>
            <a:endParaRPr lang="en-US" sz="20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70" name="Picture 2" descr="test"/>
          <p:cNvPicPr>
            <a:picLocks noChangeAspect="1" noChangeArrowheads="1"/>
          </p:cNvPicPr>
          <p:nvPr/>
        </p:nvPicPr>
        <p:blipFill>
          <a:blip r:embed="rId3" cstate="print">
            <a:lum bright="-9000" contrast="47000"/>
          </a:blip>
          <a:srcRect/>
          <a:stretch>
            <a:fillRect/>
          </a:stretch>
        </p:blipFill>
        <p:spPr bwMode="auto">
          <a:xfrm>
            <a:off x="1371600" y="516771"/>
            <a:ext cx="6858000" cy="5045829"/>
          </a:xfrm>
          <a:prstGeom prst="rect">
            <a:avLst/>
          </a:prstGeom>
          <a:noFill/>
          <a:ln w="9525">
            <a:noFill/>
            <a:miter lim="800000"/>
            <a:headEnd/>
            <a:tailEnd/>
          </a:ln>
        </p:spPr>
      </p:pic>
      <p:sp>
        <p:nvSpPr>
          <p:cNvPr id="32771" name="Text Box 3"/>
          <p:cNvSpPr txBox="1">
            <a:spLocks noChangeArrowheads="1"/>
          </p:cNvSpPr>
          <p:nvPr/>
        </p:nvSpPr>
        <p:spPr bwMode="auto">
          <a:xfrm>
            <a:off x="0" y="5684838"/>
            <a:ext cx="9144000" cy="639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rPr>
              <a:t> </a:t>
            </a:r>
            <a:r>
              <a:rPr kumimoji="0" lang="en-US" sz="2400" b="1" i="0" u="none" strike="noStrike" cap="none" normalizeH="0" baseline="0" dirty="0" smtClean="0">
                <a:ln>
                  <a:noFill/>
                </a:ln>
                <a:solidFill>
                  <a:schemeClr val="tx1"/>
                </a:solidFill>
                <a:effectLst/>
                <a:latin typeface="Calibri" pitchFamily="34" charset="0"/>
              </a:rPr>
              <a:t>The seasonal precipitation radar </a:t>
            </a:r>
            <a:r>
              <a:rPr kumimoji="0" lang="en-US" sz="2400" b="1" i="0" u="none" strike="noStrike" cap="none" normalizeH="0" baseline="0" dirty="0" err="1" smtClean="0">
                <a:ln>
                  <a:noFill/>
                </a:ln>
                <a:solidFill>
                  <a:schemeClr val="tx1"/>
                </a:solidFill>
                <a:effectLst/>
                <a:latin typeface="Calibri" pitchFamily="34" charset="0"/>
              </a:rPr>
              <a:t>stratiform</a:t>
            </a:r>
            <a:r>
              <a:rPr kumimoji="0" lang="en-US" sz="2400" b="1" i="0" u="none" strike="noStrike" cap="none" normalizeH="0" baseline="0" dirty="0" smtClean="0">
                <a:ln>
                  <a:noFill/>
                </a:ln>
                <a:solidFill>
                  <a:schemeClr val="tx1"/>
                </a:solidFill>
                <a:effectLst/>
                <a:latin typeface="Calibri" pitchFamily="34" charset="0"/>
              </a:rPr>
              <a:t> rain fraction based on 2.5</a:t>
            </a:r>
            <a:r>
              <a:rPr kumimoji="0" lang="en-US" sz="2400" b="1" i="0" u="none" strike="noStrike" cap="none" normalizeH="0" baseline="30000" dirty="0" smtClean="0">
                <a:ln>
                  <a:noFill/>
                </a:ln>
                <a:solidFill>
                  <a:schemeClr val="tx1"/>
                </a:solidFill>
                <a:effectLst/>
                <a:latin typeface="Times New Roman" pitchFamily="18" charset="0"/>
              </a:rPr>
              <a:t>0</a:t>
            </a:r>
            <a:r>
              <a:rPr kumimoji="0" lang="en-US" sz="2400" b="1" i="0" u="none" strike="noStrike" cap="none" normalizeH="0" baseline="0" dirty="0" smtClean="0">
                <a:ln>
                  <a:noFill/>
                </a:ln>
                <a:solidFill>
                  <a:schemeClr val="tx1"/>
                </a:solidFill>
                <a:effectLst/>
                <a:latin typeface="Calibri" pitchFamily="34" charset="0"/>
              </a:rPr>
              <a:t> grid averages for 1998-2000. Areas with annually averaged rain of less than 0.6 m yr</a:t>
            </a:r>
            <a:r>
              <a:rPr kumimoji="0" lang="en-US" sz="2400" b="1" i="0" u="none" strike="noStrike" cap="none" normalizeH="0" baseline="30000" dirty="0" smtClean="0">
                <a:ln>
                  <a:noFill/>
                </a:ln>
                <a:solidFill>
                  <a:schemeClr val="tx1"/>
                </a:solidFill>
                <a:effectLst/>
                <a:latin typeface="Calibri" pitchFamily="34" charset="0"/>
              </a:rPr>
              <a:t>-1</a:t>
            </a:r>
            <a:r>
              <a:rPr kumimoji="0" lang="en-US" sz="2400" b="1" i="0" u="none" strike="noStrike" cap="none" normalizeH="0" baseline="0" dirty="0" smtClean="0">
                <a:ln>
                  <a:noFill/>
                </a:ln>
                <a:solidFill>
                  <a:schemeClr val="tx1"/>
                </a:solidFill>
                <a:effectLst/>
                <a:latin typeface="Calibri" pitchFamily="34" charset="0"/>
              </a:rPr>
              <a:t> were not included. </a:t>
            </a:r>
            <a:r>
              <a:rPr kumimoji="0" lang="en-US" sz="1400" b="1" i="0" u="none" strike="noStrike" cap="none" normalizeH="0" baseline="0" dirty="0" smtClean="0">
                <a:ln>
                  <a:noFill/>
                </a:ln>
                <a:solidFill>
                  <a:schemeClr val="tx1"/>
                </a:solidFill>
                <a:effectLst/>
                <a:latin typeface="Calibri" pitchFamily="34" charset="0"/>
              </a:rPr>
              <a:t>After </a:t>
            </a:r>
            <a:r>
              <a:rPr kumimoji="0" lang="en-US" sz="1400" b="1" i="0" u="none" strike="noStrike" cap="none" normalizeH="0" baseline="0" dirty="0" err="1" smtClean="0">
                <a:ln>
                  <a:noFill/>
                </a:ln>
                <a:solidFill>
                  <a:schemeClr val="tx1"/>
                </a:solidFill>
                <a:effectLst/>
                <a:latin typeface="Calibri" pitchFamily="34" charset="0"/>
              </a:rPr>
              <a:t>Zipser</a:t>
            </a:r>
            <a:r>
              <a:rPr kumimoji="0" lang="en-US" sz="1400" b="1" i="0" u="none" strike="noStrike" cap="none" normalizeH="0" baseline="0" dirty="0" smtClean="0">
                <a:ln>
                  <a:noFill/>
                </a:ln>
                <a:solidFill>
                  <a:schemeClr val="tx1"/>
                </a:solidFill>
                <a:effectLst/>
                <a:latin typeface="Calibri" pitchFamily="34" charset="0"/>
              </a:rPr>
              <a:t> (2006).</a:t>
            </a:r>
          </a:p>
          <a:p>
            <a:pPr marL="0" marR="0" lvl="0" indent="0" algn="just" defTabSz="914400" rtl="0" eaLnBrk="1" fontAlgn="base" latinLnBrk="0" hangingPunct="1">
              <a:lnSpc>
                <a:spcPct val="100000"/>
              </a:lnSpc>
              <a:spcBef>
                <a:spcPct val="0"/>
              </a:spcBef>
              <a:spcAft>
                <a:spcPts val="1000"/>
              </a:spcAft>
              <a:buClrTx/>
              <a:buSzTx/>
              <a:buFontTx/>
              <a:buNone/>
              <a:tabLst/>
            </a:pPr>
            <a:endParaRPr kumimoji="0" lang="en-US" sz="1100" b="0" i="0" u="sng"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4" name="TextBox 3"/>
          <p:cNvSpPr txBox="1"/>
          <p:nvPr/>
        </p:nvSpPr>
        <p:spPr>
          <a:xfrm>
            <a:off x="0" y="152400"/>
            <a:ext cx="9144000" cy="384721"/>
          </a:xfrm>
          <a:prstGeom prst="rect">
            <a:avLst/>
          </a:prstGeom>
          <a:noFill/>
        </p:spPr>
        <p:txBody>
          <a:bodyPr wrap="square" rtlCol="0">
            <a:spAutoFit/>
          </a:bodyPr>
          <a:lstStyle/>
          <a:p>
            <a:r>
              <a:rPr lang="en-US" sz="1900" b="1" dirty="0" smtClean="0">
                <a:solidFill>
                  <a:srgbClr val="FF0000"/>
                </a:solidFill>
              </a:rPr>
              <a:t>BETTER WINDS ARE NEEDED FOR MODELING TROPICAL STRATIFORM  CLOUDS AND RAIN</a:t>
            </a:r>
            <a:endParaRPr lang="en-US" sz="1900" b="1"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endParaRPr>
          </a:p>
        </p:txBody>
      </p:sp>
      <p:pic>
        <p:nvPicPr>
          <p:cNvPr id="35841" name="Picture 1" descr="GWOS Coverage on ISS 03-16-10.BMP"/>
          <p:cNvPicPr>
            <a:picLocks noChangeAspect="1" noChangeArrowheads="1"/>
          </p:cNvPicPr>
          <p:nvPr/>
        </p:nvPicPr>
        <p:blipFill>
          <a:blip r:embed="rId3" cstate="print">
            <a:lum bright="-12000" contrast="62000"/>
          </a:blip>
          <a:srcRect/>
          <a:stretch>
            <a:fillRect/>
          </a:stretch>
        </p:blipFill>
        <p:spPr bwMode="auto">
          <a:xfrm>
            <a:off x="0" y="1034562"/>
            <a:ext cx="9144000" cy="4909038"/>
          </a:xfrm>
          <a:prstGeom prst="rect">
            <a:avLst/>
          </a:prstGeom>
          <a:noFill/>
        </p:spPr>
      </p:pic>
      <p:sp>
        <p:nvSpPr>
          <p:cNvPr id="35843" name="Rectangle 3"/>
          <p:cNvSpPr>
            <a:spLocks noChangeArrowheads="1"/>
          </p:cNvSpPr>
          <p:nvPr/>
        </p:nvSpPr>
        <p:spPr bwMode="auto">
          <a:xfrm>
            <a:off x="0" y="38100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t>
            </a:r>
            <a:r>
              <a:rPr kumimoji="0" lang="en-US"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Twenty four hour data coverage provided by the GWOS concept for the ISS.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Figure courtesy of Simpson Weather Associates.</a:t>
            </a:r>
            <a:endParaRPr kumimoji="0" lang="en-US" sz="32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Autofit/>
          </a:bodyPr>
          <a:lstStyle/>
          <a:p>
            <a:pPr algn="just">
              <a:buNone/>
            </a:pPr>
            <a:r>
              <a:rPr lang="en-GB" sz="3600" b="1" i="1" dirty="0" smtClean="0">
                <a:solidFill>
                  <a:srgbClr val="0000FF"/>
                </a:solidFill>
                <a:effectLst>
                  <a:outerShdw blurRad="38100" dist="38100" dir="2700000" algn="tl">
                    <a:srgbClr val="000000">
                      <a:alpha val="43137"/>
                    </a:srgbClr>
                  </a:outerShdw>
                </a:effectLst>
              </a:rPr>
              <a:t>Design of Experiments</a:t>
            </a:r>
            <a:endParaRPr lang="en-US" sz="13800" dirty="0" smtClean="0"/>
          </a:p>
          <a:p>
            <a:pPr algn="just">
              <a:buFont typeface="Wingdings" pitchFamily="2" charset="2"/>
              <a:buChar char="ü"/>
            </a:pPr>
            <a:r>
              <a:rPr lang="en-US" sz="2400" b="1" dirty="0" smtClean="0"/>
              <a:t>The Nature run data set came from a ECMWF assimilation and forecasts,  at a resolution T511, covering  the period  May 2005. </a:t>
            </a:r>
          </a:p>
          <a:p>
            <a:pPr algn="just">
              <a:buFont typeface="Wingdings" pitchFamily="2" charset="2"/>
              <a:buChar char="ü"/>
            </a:pPr>
            <a:r>
              <a:rPr lang="en-US" sz="2400" b="1" dirty="0" smtClean="0"/>
              <a:t>The precipitation data files of the nature run (</a:t>
            </a:r>
            <a:r>
              <a:rPr lang="en-US" sz="2400" b="1" dirty="0" err="1" smtClean="0"/>
              <a:t>Masutani</a:t>
            </a:r>
            <a:r>
              <a:rPr lang="en-US" sz="2400" b="1" dirty="0" smtClean="0"/>
              <a:t> et al. 2006) are extracted at the locations of the orbits of International Space Station (since data is not available we have used NASA’s TERRA satellites orbital data).</a:t>
            </a:r>
          </a:p>
          <a:p>
            <a:pPr algn="just">
              <a:buFont typeface="Wingdings" pitchFamily="2" charset="2"/>
              <a:buChar char="ü"/>
            </a:pPr>
            <a:r>
              <a:rPr lang="en-US" sz="2400" b="1" dirty="0" smtClean="0"/>
              <a:t>These extracted data are then assimilated into a  Fraternal Twin which is WRF-ARW model. </a:t>
            </a:r>
          </a:p>
          <a:p>
            <a:pPr algn="just">
              <a:buFont typeface="Wingdings" pitchFamily="2" charset="2"/>
              <a:buChar char="ü"/>
            </a:pPr>
            <a:r>
              <a:rPr lang="en-US" sz="2400" b="1" dirty="0" smtClean="0"/>
              <a:t>OSSE’s are designed to evaluate Global Wind Observing System (GWOS) impacts for NWP.</a:t>
            </a:r>
            <a:endParaRPr lang="en-US" sz="2400" b="1"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362200" y="152400"/>
            <a:ext cx="4038600" cy="685800"/>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dirty="0"/>
              <a:t>WRF –ARW Configuration</a:t>
            </a:r>
          </a:p>
        </p:txBody>
      </p:sp>
      <p:sp>
        <p:nvSpPr>
          <p:cNvPr id="15363" name="TextBox 2"/>
          <p:cNvSpPr txBox="1">
            <a:spLocks noChangeArrowheads="1"/>
          </p:cNvSpPr>
          <p:nvPr/>
        </p:nvSpPr>
        <p:spPr bwMode="auto">
          <a:xfrm>
            <a:off x="381000" y="1295400"/>
            <a:ext cx="8382000" cy="4062651"/>
          </a:xfrm>
          <a:prstGeom prst="rect">
            <a:avLst/>
          </a:prstGeom>
          <a:noFill/>
          <a:ln w="9525">
            <a:noFill/>
            <a:miter lim="800000"/>
            <a:headEnd/>
            <a:tailEnd/>
          </a:ln>
        </p:spPr>
        <p:txBody>
          <a:bodyPr>
            <a:spAutoFit/>
          </a:bodyPr>
          <a:lstStyle/>
          <a:p>
            <a:pPr>
              <a:buFontTx/>
              <a:buBlip>
                <a:blip r:embed="rId3"/>
              </a:buBlip>
            </a:pPr>
            <a:r>
              <a:rPr lang="en-US" dirty="0"/>
              <a:t> </a:t>
            </a:r>
            <a:r>
              <a:rPr lang="en-US" sz="1600" b="1" dirty="0"/>
              <a:t>Model Version</a:t>
            </a:r>
            <a:r>
              <a:rPr lang="en-US" sz="1600" dirty="0"/>
              <a:t>: WRF-ARW </a:t>
            </a:r>
            <a:r>
              <a:rPr lang="en-US" sz="1600" dirty="0" smtClean="0"/>
              <a:t>3.2</a:t>
            </a:r>
            <a:endParaRPr lang="en-US" sz="1600" dirty="0"/>
          </a:p>
          <a:p>
            <a:pPr>
              <a:buFontTx/>
              <a:buBlip>
                <a:blip r:embed="rId3"/>
              </a:buBlip>
            </a:pPr>
            <a:r>
              <a:rPr lang="en-US" sz="1600" b="1" dirty="0"/>
              <a:t> Number of grid points</a:t>
            </a:r>
            <a:r>
              <a:rPr lang="en-US" sz="1600" dirty="0"/>
              <a:t>: </a:t>
            </a:r>
            <a:r>
              <a:rPr lang="en-US" sz="1600" dirty="0" smtClean="0"/>
              <a:t>385x275</a:t>
            </a:r>
            <a:endParaRPr lang="en-US" sz="1600" dirty="0"/>
          </a:p>
          <a:p>
            <a:pPr>
              <a:buFontTx/>
              <a:buBlip>
                <a:blip r:embed="rId3"/>
              </a:buBlip>
            </a:pPr>
            <a:r>
              <a:rPr lang="en-US" sz="1600" dirty="0"/>
              <a:t> </a:t>
            </a:r>
            <a:r>
              <a:rPr lang="en-US" sz="1600" b="1" dirty="0"/>
              <a:t>Domain</a:t>
            </a:r>
            <a:r>
              <a:rPr lang="en-US" sz="1600" dirty="0"/>
              <a:t>: Single Domain</a:t>
            </a:r>
          </a:p>
          <a:p>
            <a:pPr>
              <a:buFontTx/>
              <a:buBlip>
                <a:blip r:embed="rId3"/>
              </a:buBlip>
            </a:pPr>
            <a:r>
              <a:rPr lang="en-US" sz="1600" dirty="0"/>
              <a:t> </a:t>
            </a:r>
            <a:r>
              <a:rPr lang="en-US" sz="1600" b="1" dirty="0"/>
              <a:t>Horizontal Resolution</a:t>
            </a:r>
            <a:r>
              <a:rPr lang="en-US" sz="1600" dirty="0"/>
              <a:t>: </a:t>
            </a:r>
            <a:r>
              <a:rPr lang="en-US" sz="1600" dirty="0" smtClean="0"/>
              <a:t>20 km</a:t>
            </a:r>
            <a:endParaRPr lang="en-US" sz="1600" dirty="0"/>
          </a:p>
          <a:p>
            <a:pPr>
              <a:buFontTx/>
              <a:buBlip>
                <a:blip r:embed="rId3"/>
              </a:buBlip>
            </a:pPr>
            <a:r>
              <a:rPr lang="en-US" sz="1600" dirty="0"/>
              <a:t> </a:t>
            </a:r>
            <a:r>
              <a:rPr lang="en-US" sz="1600" b="1" dirty="0"/>
              <a:t>Vertical Levels</a:t>
            </a:r>
            <a:r>
              <a:rPr lang="en-US" sz="1600" dirty="0"/>
              <a:t>: 27</a:t>
            </a:r>
          </a:p>
          <a:p>
            <a:pPr>
              <a:buFontTx/>
              <a:buBlip>
                <a:blip r:embed="rId3"/>
              </a:buBlip>
            </a:pPr>
            <a:r>
              <a:rPr lang="en-US" sz="1600" b="1" dirty="0"/>
              <a:t> Vertical Coordinates: </a:t>
            </a:r>
            <a:r>
              <a:rPr lang="en-US" sz="1600" dirty="0"/>
              <a:t>terrain-following, hydrostatic-pressure vertical coordinate</a:t>
            </a:r>
          </a:p>
          <a:p>
            <a:pPr>
              <a:buFontTx/>
              <a:buBlip>
                <a:blip r:embed="rId3"/>
              </a:buBlip>
            </a:pPr>
            <a:r>
              <a:rPr lang="en-US" sz="1600" dirty="0"/>
              <a:t> </a:t>
            </a:r>
            <a:r>
              <a:rPr lang="en-US" sz="1600" b="1" dirty="0"/>
              <a:t>Projection</a:t>
            </a:r>
            <a:r>
              <a:rPr lang="en-US" sz="1600" dirty="0"/>
              <a:t>: Mercator</a:t>
            </a:r>
          </a:p>
          <a:p>
            <a:pPr>
              <a:buFontTx/>
              <a:buBlip>
                <a:blip r:embed="rId3"/>
              </a:buBlip>
            </a:pPr>
            <a:r>
              <a:rPr lang="en-US" sz="1600" dirty="0"/>
              <a:t> </a:t>
            </a:r>
            <a:r>
              <a:rPr lang="en-US" sz="1600" b="1" dirty="0"/>
              <a:t>Model Top</a:t>
            </a:r>
            <a:r>
              <a:rPr lang="en-US" sz="1600" dirty="0"/>
              <a:t>: </a:t>
            </a:r>
            <a:r>
              <a:rPr lang="en-US" sz="1600" dirty="0" smtClean="0"/>
              <a:t>50 </a:t>
            </a:r>
            <a:r>
              <a:rPr lang="en-US" sz="1600" dirty="0"/>
              <a:t>hPa</a:t>
            </a:r>
          </a:p>
          <a:p>
            <a:pPr>
              <a:buFontTx/>
              <a:buBlip>
                <a:blip r:embed="rId3"/>
              </a:buBlip>
            </a:pPr>
            <a:r>
              <a:rPr lang="en-US" sz="1600" dirty="0"/>
              <a:t> </a:t>
            </a:r>
            <a:r>
              <a:rPr lang="en-US" sz="1600" b="1" dirty="0"/>
              <a:t>Initial and boundary conditions</a:t>
            </a:r>
            <a:r>
              <a:rPr lang="en-US" sz="1600" dirty="0"/>
              <a:t>: </a:t>
            </a:r>
            <a:r>
              <a:rPr lang="en-US" sz="1600" dirty="0" smtClean="0"/>
              <a:t>GFS analysis and forecasts (2.5deg </a:t>
            </a:r>
            <a:r>
              <a:rPr lang="en-US" sz="1600" dirty="0"/>
              <a:t>x </a:t>
            </a:r>
            <a:r>
              <a:rPr lang="en-US" sz="1600" dirty="0" smtClean="0"/>
              <a:t>2.5deg </a:t>
            </a:r>
            <a:r>
              <a:rPr lang="en-US" sz="1600" dirty="0"/>
              <a:t>interpolated to model resolution)</a:t>
            </a:r>
          </a:p>
          <a:p>
            <a:pPr>
              <a:buFontTx/>
              <a:buBlip>
                <a:blip r:embed="rId3"/>
              </a:buBlip>
            </a:pPr>
            <a:r>
              <a:rPr lang="en-US" sz="1600" dirty="0"/>
              <a:t> </a:t>
            </a:r>
            <a:r>
              <a:rPr lang="en-US" sz="1600" b="1" dirty="0"/>
              <a:t>Cumulus Parameterization</a:t>
            </a:r>
            <a:r>
              <a:rPr lang="en-US" sz="1600" dirty="0"/>
              <a:t>: </a:t>
            </a:r>
            <a:r>
              <a:rPr lang="en-US" sz="1600" dirty="0" smtClean="0"/>
              <a:t>Betts-Miller-</a:t>
            </a:r>
            <a:r>
              <a:rPr lang="en-US" sz="1600" dirty="0" err="1" smtClean="0"/>
              <a:t>Janjic</a:t>
            </a:r>
            <a:r>
              <a:rPr lang="en-US" sz="1600" dirty="0" smtClean="0"/>
              <a:t> Scheme</a:t>
            </a:r>
            <a:endParaRPr lang="en-US" sz="1600" dirty="0"/>
          </a:p>
          <a:p>
            <a:pPr>
              <a:buFontTx/>
              <a:buBlip>
                <a:blip r:embed="rId3"/>
              </a:buBlip>
            </a:pPr>
            <a:r>
              <a:rPr lang="en-US" sz="1600" dirty="0"/>
              <a:t> </a:t>
            </a:r>
            <a:r>
              <a:rPr lang="en-US" sz="1600" b="1" dirty="0"/>
              <a:t>Microphysics</a:t>
            </a:r>
            <a:r>
              <a:rPr lang="en-US" sz="1600" dirty="0"/>
              <a:t>: </a:t>
            </a:r>
            <a:r>
              <a:rPr lang="en-US" sz="1600" dirty="0" smtClean="0"/>
              <a:t>Lin et al scheme</a:t>
            </a:r>
            <a:endParaRPr lang="en-US" sz="1600" dirty="0"/>
          </a:p>
          <a:p>
            <a:pPr>
              <a:buFontTx/>
              <a:buBlip>
                <a:blip r:embed="rId3"/>
              </a:buBlip>
            </a:pPr>
            <a:r>
              <a:rPr lang="en-US" sz="1600" dirty="0"/>
              <a:t> </a:t>
            </a:r>
            <a:r>
              <a:rPr lang="en-US" sz="1600" b="1" dirty="0"/>
              <a:t>Radiation</a:t>
            </a:r>
            <a:r>
              <a:rPr lang="en-US" sz="1600" dirty="0"/>
              <a:t>: </a:t>
            </a:r>
            <a:r>
              <a:rPr lang="en-US" sz="1600" dirty="0" err="1"/>
              <a:t>Dudhia</a:t>
            </a:r>
            <a:r>
              <a:rPr lang="en-US" sz="1600" dirty="0"/>
              <a:t> (shortwave)/ RRTM (</a:t>
            </a:r>
            <a:r>
              <a:rPr lang="en-US" sz="1600" dirty="0" err="1"/>
              <a:t>longwave</a:t>
            </a:r>
            <a:r>
              <a:rPr lang="en-US" sz="1600" dirty="0"/>
              <a:t>)</a:t>
            </a:r>
          </a:p>
          <a:p>
            <a:pPr>
              <a:buFontTx/>
              <a:buBlip>
                <a:blip r:embed="rId3"/>
              </a:buBlip>
            </a:pPr>
            <a:r>
              <a:rPr lang="en-US" sz="1600" dirty="0"/>
              <a:t> </a:t>
            </a:r>
            <a:r>
              <a:rPr lang="en-US" sz="1600" b="1" dirty="0"/>
              <a:t>Planetary Boundary Layer</a:t>
            </a:r>
            <a:r>
              <a:rPr lang="en-US" sz="1600" dirty="0"/>
              <a:t>: YSU</a:t>
            </a:r>
          </a:p>
          <a:p>
            <a:pPr>
              <a:buFontTx/>
              <a:buBlip>
                <a:blip r:embed="rId3"/>
              </a:buBlip>
            </a:pPr>
            <a:r>
              <a:rPr lang="en-US" sz="1600" b="1" dirty="0"/>
              <a:t> Surface Layer</a:t>
            </a:r>
            <a:r>
              <a:rPr lang="en-US" sz="1600" dirty="0"/>
              <a:t>: </a:t>
            </a:r>
            <a:r>
              <a:rPr lang="en-US" sz="1600" dirty="0" err="1"/>
              <a:t>Monin</a:t>
            </a:r>
            <a:r>
              <a:rPr lang="en-US" sz="1600" dirty="0"/>
              <a:t> </a:t>
            </a:r>
            <a:r>
              <a:rPr lang="en-US" sz="1600" dirty="0" err="1"/>
              <a:t>Obukhov</a:t>
            </a:r>
            <a:endParaRPr lang="en-US" sz="1600" dirty="0"/>
          </a:p>
          <a:p>
            <a:pPr>
              <a:buFontTx/>
              <a:buBlip>
                <a:blip r:embed="rId3"/>
              </a:buBlip>
            </a:pPr>
            <a:r>
              <a:rPr lang="en-US" sz="1600" dirty="0"/>
              <a:t> </a:t>
            </a:r>
            <a:r>
              <a:rPr lang="en-US" sz="1600" b="1" dirty="0"/>
              <a:t>Land Surface</a:t>
            </a:r>
            <a:r>
              <a:rPr lang="en-US" sz="1600" dirty="0"/>
              <a:t>: </a:t>
            </a:r>
            <a:r>
              <a:rPr lang="en-US" sz="1600" dirty="0" smtClean="0"/>
              <a:t>Unified NOAH </a:t>
            </a:r>
            <a:r>
              <a:rPr lang="en-US" sz="1600" dirty="0"/>
              <a:t>Land Surface </a:t>
            </a:r>
            <a:r>
              <a:rPr lang="en-US" sz="1600" dirty="0" smtClean="0"/>
              <a:t>Model</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extBox 3"/>
          <p:cNvSpPr txBox="1">
            <a:spLocks noChangeArrowheads="1"/>
          </p:cNvSpPr>
          <p:nvPr/>
        </p:nvSpPr>
        <p:spPr bwMode="auto">
          <a:xfrm>
            <a:off x="2057400" y="228600"/>
            <a:ext cx="6019800" cy="461963"/>
          </a:xfrm>
          <a:prstGeom prst="rect">
            <a:avLst/>
          </a:prstGeom>
          <a:noFill/>
          <a:ln w="9525">
            <a:noFill/>
            <a:miter lim="800000"/>
            <a:headEnd/>
            <a:tailEnd/>
          </a:ln>
        </p:spPr>
        <p:txBody>
          <a:bodyPr>
            <a:spAutoFit/>
          </a:bodyPr>
          <a:lstStyle/>
          <a:p>
            <a:r>
              <a:rPr lang="en-US" sz="2400" b="1">
                <a:solidFill>
                  <a:srgbClr val="0070C0"/>
                </a:solidFill>
              </a:rPr>
              <a:t>Data Assimilation and Experiments</a:t>
            </a:r>
          </a:p>
        </p:txBody>
      </p:sp>
      <p:sp>
        <p:nvSpPr>
          <p:cNvPr id="16387" name="TextBox 5"/>
          <p:cNvSpPr txBox="1">
            <a:spLocks noChangeArrowheads="1"/>
          </p:cNvSpPr>
          <p:nvPr/>
        </p:nvSpPr>
        <p:spPr bwMode="auto">
          <a:xfrm>
            <a:off x="0" y="5715000"/>
            <a:ext cx="8991600" cy="969963"/>
          </a:xfrm>
          <a:prstGeom prst="rect">
            <a:avLst/>
          </a:prstGeom>
          <a:noFill/>
          <a:ln w="9525">
            <a:noFill/>
            <a:miter lim="800000"/>
            <a:headEnd/>
            <a:tailEnd/>
          </a:ln>
        </p:spPr>
        <p:txBody>
          <a:bodyPr>
            <a:spAutoFit/>
          </a:bodyPr>
          <a:lstStyle/>
          <a:p>
            <a:r>
              <a:rPr lang="en-US" sz="1200" b="1" dirty="0"/>
              <a:t>References:</a:t>
            </a:r>
          </a:p>
          <a:p>
            <a:r>
              <a:rPr lang="en-US" sz="900" dirty="0"/>
              <a:t>Barker, D.M., W. Huang, Y. R. </a:t>
            </a:r>
            <a:r>
              <a:rPr lang="en-US" sz="900" dirty="0" err="1"/>
              <a:t>Guo</a:t>
            </a:r>
            <a:r>
              <a:rPr lang="en-US" sz="900" dirty="0"/>
              <a:t>, and Q. N. Xiao., 2004: A Three-Dimensional (3DVAR) Data Assimilation System For Use With MM5: Implementation and Initial Results. </a:t>
            </a:r>
            <a:r>
              <a:rPr lang="en-US" sz="900" i="1" dirty="0"/>
              <a:t>Mon. </a:t>
            </a:r>
            <a:r>
              <a:rPr lang="en-US" sz="900" i="1" dirty="0" err="1"/>
              <a:t>Wea</a:t>
            </a:r>
            <a:r>
              <a:rPr lang="en-US" sz="900" i="1" dirty="0"/>
              <a:t>. Rev</a:t>
            </a:r>
            <a:r>
              <a:rPr lang="en-US" sz="900" dirty="0"/>
              <a:t>., </a:t>
            </a:r>
            <a:r>
              <a:rPr lang="en-US" sz="900" b="1" dirty="0"/>
              <a:t>132</a:t>
            </a:r>
            <a:r>
              <a:rPr lang="en-US" sz="900" dirty="0"/>
              <a:t>, 897-914. </a:t>
            </a:r>
          </a:p>
          <a:p>
            <a:r>
              <a:rPr lang="en-US" sz="900" dirty="0"/>
              <a:t>Huang, X.Y., Q. Xiao, D.M. Barker, X. Zhang, J. </a:t>
            </a:r>
            <a:r>
              <a:rPr lang="en-US" sz="900" dirty="0" err="1"/>
              <a:t>Michalakes</a:t>
            </a:r>
            <a:r>
              <a:rPr lang="en-US" sz="900" dirty="0"/>
              <a:t>, W. Huang, T. Henderson, J. Bray, Y. Chen, Z. Ma, J. </a:t>
            </a:r>
            <a:r>
              <a:rPr lang="en-US" sz="900" dirty="0" err="1"/>
              <a:t>Dudhia</a:t>
            </a:r>
            <a:r>
              <a:rPr lang="en-US" sz="900" dirty="0"/>
              <a:t>, Y. </a:t>
            </a:r>
            <a:r>
              <a:rPr lang="en-US" sz="900" dirty="0" err="1"/>
              <a:t>Guo</a:t>
            </a:r>
            <a:r>
              <a:rPr lang="en-US" sz="900" dirty="0"/>
              <a:t>, X. Zhang, D.J. Won, H.C. Lin, and Y.H. </a:t>
            </a:r>
            <a:r>
              <a:rPr lang="en-US" sz="900" dirty="0" err="1"/>
              <a:t>Kuo</a:t>
            </a:r>
            <a:r>
              <a:rPr lang="en-US" sz="900" dirty="0"/>
              <a:t>, 2009: Four-Dimensional </a:t>
            </a:r>
            <a:r>
              <a:rPr lang="en-US" sz="900" dirty="0" err="1"/>
              <a:t>Variational</a:t>
            </a:r>
            <a:r>
              <a:rPr lang="en-US" sz="900" dirty="0"/>
              <a:t> Data Assimilation for WRF: Formulation and Preliminary Results. Mon. </a:t>
            </a:r>
            <a:r>
              <a:rPr lang="en-US" sz="900" dirty="0" err="1"/>
              <a:t>Wea</a:t>
            </a:r>
            <a:r>
              <a:rPr lang="en-US" sz="900" dirty="0"/>
              <a:t>. Rev., 137, 299–314.</a:t>
            </a:r>
          </a:p>
          <a:p>
            <a:r>
              <a:rPr lang="en-US" sz="900" dirty="0"/>
              <a:t>Parrish, D.F., and J.C. </a:t>
            </a:r>
            <a:r>
              <a:rPr lang="en-US" sz="900" dirty="0" err="1"/>
              <a:t>Derber</a:t>
            </a:r>
            <a:r>
              <a:rPr lang="en-US" sz="900" dirty="0"/>
              <a:t>, 1992: The National Meteorological Center's Spectral Statistical-Interpolation Analysis System. </a:t>
            </a:r>
            <a:r>
              <a:rPr lang="en-US" sz="900" i="1" dirty="0"/>
              <a:t>Mon. </a:t>
            </a:r>
            <a:r>
              <a:rPr lang="en-US" sz="900" i="1" dirty="0" err="1"/>
              <a:t>Wea</a:t>
            </a:r>
            <a:r>
              <a:rPr lang="en-US" sz="900" i="1" dirty="0"/>
              <a:t>. Rev.</a:t>
            </a:r>
            <a:r>
              <a:rPr lang="en-US" sz="900" dirty="0"/>
              <a:t>, </a:t>
            </a:r>
            <a:r>
              <a:rPr lang="en-US" sz="900" b="1" dirty="0"/>
              <a:t>120</a:t>
            </a:r>
            <a:r>
              <a:rPr lang="en-US" sz="900" dirty="0"/>
              <a:t>, 1747–1763. </a:t>
            </a:r>
          </a:p>
        </p:txBody>
      </p:sp>
      <p:sp>
        <p:nvSpPr>
          <p:cNvPr id="16388" name="TextBox 6"/>
          <p:cNvSpPr txBox="1">
            <a:spLocks noChangeArrowheads="1"/>
          </p:cNvSpPr>
          <p:nvPr/>
        </p:nvSpPr>
        <p:spPr bwMode="auto">
          <a:xfrm>
            <a:off x="304800" y="990600"/>
            <a:ext cx="8458200" cy="4648200"/>
          </a:xfrm>
          <a:prstGeom prst="rect">
            <a:avLst/>
          </a:prstGeom>
          <a:noFill/>
          <a:ln w="9525">
            <a:noFill/>
            <a:miter lim="800000"/>
            <a:headEnd/>
            <a:tailEnd/>
          </a:ln>
        </p:spPr>
        <p:txBody>
          <a:bodyPr>
            <a:spAutoFit/>
          </a:bodyPr>
          <a:lstStyle/>
          <a:p>
            <a:r>
              <a:rPr lang="en-US" sz="1400" dirty="0"/>
              <a:t>WRF 3-Dimensional </a:t>
            </a:r>
            <a:r>
              <a:rPr lang="en-US" sz="1400" dirty="0" err="1" smtClean="0"/>
              <a:t>Variational</a:t>
            </a:r>
            <a:r>
              <a:rPr lang="en-US" sz="1400" dirty="0" smtClean="0"/>
              <a:t> Data </a:t>
            </a:r>
            <a:r>
              <a:rPr lang="en-US" sz="1400" dirty="0"/>
              <a:t>assimilation Version </a:t>
            </a:r>
            <a:r>
              <a:rPr lang="en-US" sz="1400" dirty="0" smtClean="0"/>
              <a:t>3.2 </a:t>
            </a:r>
            <a:r>
              <a:rPr lang="en-US" sz="1400" dirty="0"/>
              <a:t>was used for this study</a:t>
            </a:r>
          </a:p>
          <a:p>
            <a:endParaRPr lang="en-US" sz="1400" dirty="0"/>
          </a:p>
          <a:p>
            <a:r>
              <a:rPr lang="en-US" sz="1400" b="1" dirty="0"/>
              <a:t>Background error covariance</a:t>
            </a:r>
            <a:r>
              <a:rPr lang="en-US" sz="1400" dirty="0"/>
              <a:t>: By NMC method (Parrish and </a:t>
            </a:r>
            <a:r>
              <a:rPr lang="en-US" sz="1400" dirty="0" err="1"/>
              <a:t>Derber</a:t>
            </a:r>
            <a:r>
              <a:rPr lang="en-US" sz="1400" dirty="0"/>
              <a:t> 1992) . The statistics are estimated with the differences of 24 and 48-hour GFS forecasts with T170 resolution valid at the same time for 357 cases distributed over a period of one year. Both the amplitudes and the scales of the background error have to be tuned to represent the forecast error in the guess fields. The statistics that project multivariate relations among variables are also derived from the NMC method.</a:t>
            </a:r>
          </a:p>
          <a:p>
            <a:endParaRPr lang="en-US" sz="1400" dirty="0"/>
          </a:p>
          <a:p>
            <a:endParaRPr lang="en-US" sz="1400" dirty="0"/>
          </a:p>
          <a:p>
            <a:endParaRPr lang="en-US" sz="1400" dirty="0"/>
          </a:p>
          <a:p>
            <a:r>
              <a:rPr lang="en-US" sz="1600" dirty="0">
                <a:solidFill>
                  <a:srgbClr val="C00000"/>
                </a:solidFill>
              </a:rPr>
              <a:t>Experiments done for this study</a:t>
            </a:r>
          </a:p>
          <a:p>
            <a:endParaRPr lang="en-US" sz="1400" dirty="0"/>
          </a:p>
          <a:p>
            <a:pPr>
              <a:buFont typeface="Wingdings" pitchFamily="2" charset="2"/>
              <a:buChar char="Ø"/>
            </a:pPr>
            <a:r>
              <a:rPr lang="en-US" sz="1400" dirty="0"/>
              <a:t>Assimilating </a:t>
            </a:r>
            <a:r>
              <a:rPr lang="en-US" sz="1400" dirty="0" smtClean="0"/>
              <a:t>all available wind </a:t>
            </a:r>
            <a:r>
              <a:rPr lang="en-US" sz="1400" dirty="0"/>
              <a:t>data </a:t>
            </a:r>
            <a:r>
              <a:rPr lang="en-US" sz="1400" dirty="0" smtClean="0"/>
              <a:t>: </a:t>
            </a:r>
            <a:r>
              <a:rPr lang="en-US" sz="1400" b="1" dirty="0" smtClean="0">
                <a:solidFill>
                  <a:srgbClr val="FF0000"/>
                </a:solidFill>
              </a:rPr>
              <a:t>ALL</a:t>
            </a:r>
            <a:endParaRPr lang="en-US" sz="1400" b="1" dirty="0">
              <a:solidFill>
                <a:srgbClr val="FF0000"/>
              </a:solidFill>
            </a:endParaRPr>
          </a:p>
          <a:p>
            <a:pPr>
              <a:buFont typeface="Wingdings" pitchFamily="2" charset="2"/>
              <a:buChar char="Ø"/>
            </a:pPr>
            <a:endParaRPr lang="en-US" sz="1400" dirty="0"/>
          </a:p>
          <a:p>
            <a:pPr>
              <a:buFont typeface="Wingdings" pitchFamily="2" charset="2"/>
              <a:buChar char="Ø"/>
            </a:pPr>
            <a:r>
              <a:rPr lang="en-US" sz="1400" dirty="0"/>
              <a:t>Assimilating </a:t>
            </a:r>
            <a:r>
              <a:rPr lang="en-US" sz="1400" dirty="0" smtClean="0"/>
              <a:t>winds only in boundary Layer (Below 850 </a:t>
            </a:r>
            <a:r>
              <a:rPr lang="en-US" sz="1400" dirty="0" err="1" smtClean="0"/>
              <a:t>hPa</a:t>
            </a:r>
            <a:r>
              <a:rPr lang="en-US" sz="1400" dirty="0" smtClean="0"/>
              <a:t>): </a:t>
            </a:r>
            <a:r>
              <a:rPr lang="en-US" sz="1400" b="1" dirty="0" smtClean="0">
                <a:solidFill>
                  <a:srgbClr val="FF0000"/>
                </a:solidFill>
              </a:rPr>
              <a:t>BL</a:t>
            </a:r>
            <a:endParaRPr lang="en-US" sz="1400" b="1" dirty="0">
              <a:solidFill>
                <a:srgbClr val="FF0000"/>
              </a:solidFill>
            </a:endParaRPr>
          </a:p>
          <a:p>
            <a:pPr>
              <a:buFont typeface="Wingdings" pitchFamily="2" charset="2"/>
              <a:buChar char="Ø"/>
            </a:pPr>
            <a:endParaRPr lang="en-US" sz="1400" dirty="0"/>
          </a:p>
          <a:p>
            <a:pPr>
              <a:buFont typeface="Wingdings" pitchFamily="2" charset="2"/>
              <a:buChar char="Ø"/>
            </a:pPr>
            <a:r>
              <a:rPr lang="en-US" sz="1400" dirty="0"/>
              <a:t>Assimilating </a:t>
            </a:r>
            <a:r>
              <a:rPr lang="en-US" sz="1400" dirty="0" smtClean="0"/>
              <a:t>winds in boundary layer and at 200 </a:t>
            </a:r>
            <a:r>
              <a:rPr lang="en-US" sz="1400" dirty="0" err="1" smtClean="0"/>
              <a:t>hPa</a:t>
            </a:r>
            <a:r>
              <a:rPr lang="en-US" sz="1400" dirty="0" smtClean="0"/>
              <a:t>: </a:t>
            </a:r>
            <a:r>
              <a:rPr lang="en-US" sz="1400" b="1" dirty="0" smtClean="0">
                <a:solidFill>
                  <a:srgbClr val="FF0000"/>
                </a:solidFill>
              </a:rPr>
              <a:t>BL+200 and BL2L</a:t>
            </a:r>
            <a:endParaRPr lang="en-US" sz="1400" b="1" dirty="0">
              <a:solidFill>
                <a:srgbClr val="FF0000"/>
              </a:solidFill>
            </a:endParaRPr>
          </a:p>
          <a:p>
            <a:pPr>
              <a:buFont typeface="Wingdings" pitchFamily="2" charset="2"/>
              <a:buChar char="Ø"/>
            </a:pPr>
            <a:endParaRPr lang="en-US" sz="1400" dirty="0"/>
          </a:p>
          <a:p>
            <a:pPr>
              <a:buFont typeface="Wingdings" pitchFamily="2" charset="2"/>
              <a:buChar char="Ø"/>
            </a:pPr>
            <a:r>
              <a:rPr lang="en-US" sz="1400" dirty="0" smtClean="0"/>
              <a:t>No assimilations : </a:t>
            </a:r>
            <a:r>
              <a:rPr lang="en-US" sz="1400" b="1" dirty="0" smtClean="0">
                <a:solidFill>
                  <a:srgbClr val="FF0000"/>
                </a:solidFill>
              </a:rPr>
              <a:t>CTRL</a:t>
            </a:r>
            <a:endParaRPr lang="en-US" sz="1400" b="1" dirty="0">
              <a:solidFill>
                <a:srgbClr val="FF0000"/>
              </a:solidFill>
            </a:endParaRPr>
          </a:p>
          <a:p>
            <a:endParaRPr lang="en-US" sz="1400" dirty="0"/>
          </a:p>
          <a:p>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00100" y="728663"/>
            <a:ext cx="7543800" cy="5400675"/>
          </a:xfrm>
          <a:prstGeom prst="rect">
            <a:avLst/>
          </a:prstGeom>
          <a:noFill/>
          <a:ln w="9525">
            <a:noFill/>
            <a:miter lim="800000"/>
            <a:headEnd/>
            <a:tailEnd/>
          </a:ln>
        </p:spPr>
      </p:pic>
      <p:sp>
        <p:nvSpPr>
          <p:cNvPr id="3" name="TextBox 2"/>
          <p:cNvSpPr txBox="1"/>
          <p:nvPr/>
        </p:nvSpPr>
        <p:spPr>
          <a:xfrm>
            <a:off x="2819400" y="228600"/>
            <a:ext cx="3406830" cy="369332"/>
          </a:xfrm>
          <a:prstGeom prst="rect">
            <a:avLst/>
          </a:prstGeom>
          <a:noFill/>
        </p:spPr>
        <p:txBody>
          <a:bodyPr wrap="none" rtlCol="0">
            <a:spAutoFit/>
          </a:bodyPr>
          <a:lstStyle/>
          <a:p>
            <a:r>
              <a:rPr lang="en-US" b="1" dirty="0" smtClean="0">
                <a:solidFill>
                  <a:srgbClr val="C00000"/>
                </a:solidFill>
              </a:rPr>
              <a:t>Model domain and Data coverage</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6904" y="282493"/>
          <a:ext cx="8670192" cy="62930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36904" y="282493"/>
          <a:ext cx="8670192" cy="62930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572000" y="1128484"/>
            <a:ext cx="4522840" cy="570002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56536" y="66368"/>
            <a:ext cx="4663440" cy="58255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81000" y="0"/>
            <a:ext cx="8534400" cy="7218899"/>
          </a:xfrm>
          <a:prstGeom prst="rect">
            <a:avLst/>
          </a:prstGeom>
          <a:noFill/>
        </p:spPr>
        <p:txBody>
          <a:bodyPr wrap="square" rtlCol="0">
            <a:spAutoFit/>
          </a:bodyPr>
          <a:lstStyle/>
          <a:p>
            <a:r>
              <a:rPr lang="en-US" sz="2000" b="1" dirty="0">
                <a:solidFill>
                  <a:srgbClr val="009900"/>
                </a:solidFill>
              </a:rPr>
              <a:t>Why we need better wind observations</a:t>
            </a:r>
            <a:r>
              <a:rPr lang="en-US" sz="2000" b="1" dirty="0" smtClean="0">
                <a:solidFill>
                  <a:srgbClr val="009900"/>
                </a:solidFill>
              </a:rPr>
              <a:t>:</a:t>
            </a:r>
          </a:p>
          <a:p>
            <a:pPr marL="342900" indent="-342900">
              <a:buAutoNum type="arabicPeriod"/>
            </a:pPr>
            <a:r>
              <a:rPr lang="en-US" sz="1770" b="1" dirty="0" smtClean="0">
                <a:solidFill>
                  <a:srgbClr val="3333FF"/>
                </a:solidFill>
              </a:rPr>
              <a:t>For </a:t>
            </a:r>
            <a:r>
              <a:rPr lang="en-US" sz="1770" b="1" dirty="0">
                <a:solidFill>
                  <a:srgbClr val="3333FF"/>
                </a:solidFill>
              </a:rPr>
              <a:t>improved forecasts of heavy rains, floods and dry spells on the time scales </a:t>
            </a:r>
            <a:r>
              <a:rPr lang="en-US" sz="1770" b="1" dirty="0" smtClean="0">
                <a:solidFill>
                  <a:srgbClr val="3333FF"/>
                </a:solidFill>
              </a:rPr>
              <a:t>of </a:t>
            </a:r>
            <a:r>
              <a:rPr lang="en-US" sz="1770" b="1" dirty="0">
                <a:solidFill>
                  <a:srgbClr val="3333FF"/>
                </a:solidFill>
              </a:rPr>
              <a:t>1 to </a:t>
            </a:r>
            <a:r>
              <a:rPr lang="en-US" sz="1770" b="1" dirty="0" smtClean="0">
                <a:solidFill>
                  <a:srgbClr val="3333FF"/>
                </a:solidFill>
              </a:rPr>
              <a:t>10 </a:t>
            </a:r>
            <a:r>
              <a:rPr lang="en-US" sz="1770" b="1" dirty="0">
                <a:solidFill>
                  <a:srgbClr val="3333FF"/>
                </a:solidFill>
              </a:rPr>
              <a:t>days. </a:t>
            </a:r>
            <a:endParaRPr lang="en-US" sz="1770" dirty="0" smtClean="0"/>
          </a:p>
          <a:p>
            <a:pPr marL="342900" indent="-342900">
              <a:buAutoNum type="arabicPeriod"/>
            </a:pPr>
            <a:r>
              <a:rPr lang="en-US" sz="1770" dirty="0" smtClean="0">
                <a:solidFill>
                  <a:srgbClr val="FF0000"/>
                </a:solidFill>
              </a:rPr>
              <a:t>We </a:t>
            </a:r>
            <a:r>
              <a:rPr lang="en-US" sz="1770" dirty="0">
                <a:solidFill>
                  <a:srgbClr val="FF0000"/>
                </a:solidFill>
              </a:rPr>
              <a:t>will have better input for high resolution global and </a:t>
            </a:r>
            <a:r>
              <a:rPr lang="en-US" sz="1770" dirty="0" err="1">
                <a:solidFill>
                  <a:srgbClr val="FF0000"/>
                </a:solidFill>
              </a:rPr>
              <a:t>mesoscsale</a:t>
            </a:r>
            <a:r>
              <a:rPr lang="en-US" sz="1770" dirty="0">
                <a:solidFill>
                  <a:srgbClr val="FF0000"/>
                </a:solidFill>
              </a:rPr>
              <a:t> modeling. </a:t>
            </a:r>
            <a:endParaRPr lang="en-US" sz="1770" dirty="0" smtClean="0"/>
          </a:p>
          <a:p>
            <a:pPr marL="342900" indent="-342900">
              <a:buAutoNum type="arabicPeriod"/>
            </a:pPr>
            <a:r>
              <a:rPr lang="en-US" sz="1770" b="1" dirty="0" smtClean="0">
                <a:solidFill>
                  <a:srgbClr val="3333FF"/>
                </a:solidFill>
              </a:rPr>
              <a:t>Hurricane </a:t>
            </a:r>
            <a:r>
              <a:rPr lang="en-US" sz="1770" b="1" dirty="0">
                <a:solidFill>
                  <a:srgbClr val="3333FF"/>
                </a:solidFill>
              </a:rPr>
              <a:t>environment will carry a better wind analysis. This helps in the track </a:t>
            </a:r>
            <a:r>
              <a:rPr lang="en-US" sz="1770" b="1" dirty="0" smtClean="0">
                <a:solidFill>
                  <a:srgbClr val="3333FF"/>
                </a:solidFill>
              </a:rPr>
              <a:t>forecasts</a:t>
            </a:r>
            <a:r>
              <a:rPr lang="en-US" sz="1770" b="1" dirty="0">
                <a:solidFill>
                  <a:srgbClr val="3333FF"/>
                </a:solidFill>
              </a:rPr>
              <a:t>. </a:t>
            </a:r>
            <a:endParaRPr lang="en-US" sz="1770" b="1" dirty="0" smtClean="0">
              <a:solidFill>
                <a:srgbClr val="3333FF"/>
              </a:solidFill>
            </a:endParaRPr>
          </a:p>
          <a:p>
            <a:pPr marL="342900" indent="-342900">
              <a:buAutoNum type="arabicPeriod"/>
            </a:pPr>
            <a:r>
              <a:rPr lang="en-US" sz="1770" b="1" dirty="0" smtClean="0">
                <a:solidFill>
                  <a:srgbClr val="FF0000"/>
                </a:solidFill>
              </a:rPr>
              <a:t>Better </a:t>
            </a:r>
            <a:r>
              <a:rPr lang="en-US" sz="1770" b="1" dirty="0">
                <a:solidFill>
                  <a:srgbClr val="FF0000"/>
                </a:solidFill>
              </a:rPr>
              <a:t>understanding of genesis of storms would be possible from a more </a:t>
            </a:r>
            <a:r>
              <a:rPr lang="en-US" sz="1770" b="1" dirty="0" smtClean="0">
                <a:solidFill>
                  <a:srgbClr val="FF0000"/>
                </a:solidFill>
              </a:rPr>
              <a:t>detailed </a:t>
            </a:r>
            <a:r>
              <a:rPr lang="en-US" sz="1770" b="1" dirty="0">
                <a:solidFill>
                  <a:srgbClr val="FF0000"/>
                </a:solidFill>
              </a:rPr>
              <a:t>assimilation of winds at frequent intervals. </a:t>
            </a:r>
            <a:endParaRPr lang="en-US" sz="1770" dirty="0" smtClean="0"/>
          </a:p>
          <a:p>
            <a:pPr marL="342900" indent="-342900">
              <a:buAutoNum type="arabicPeriod"/>
            </a:pPr>
            <a:r>
              <a:rPr lang="en-US" sz="1770" b="1" dirty="0" smtClean="0">
                <a:solidFill>
                  <a:srgbClr val="3333FF"/>
                </a:solidFill>
              </a:rPr>
              <a:t>More </a:t>
            </a:r>
            <a:r>
              <a:rPr lang="en-US" sz="1770" b="1" dirty="0">
                <a:solidFill>
                  <a:srgbClr val="3333FF"/>
                </a:solidFill>
              </a:rPr>
              <a:t>detailed wind data sets  over the oceans can help in the assimilation of </a:t>
            </a:r>
            <a:r>
              <a:rPr lang="en-US" sz="1770" b="1" dirty="0" smtClean="0">
                <a:solidFill>
                  <a:srgbClr val="3333FF"/>
                </a:solidFill>
              </a:rPr>
              <a:t>winds </a:t>
            </a:r>
            <a:r>
              <a:rPr lang="en-US" sz="1770" b="1" dirty="0">
                <a:solidFill>
                  <a:srgbClr val="3333FF"/>
                </a:solidFill>
              </a:rPr>
              <a:t>for many offshore weather systems that impact coastal and </a:t>
            </a:r>
            <a:r>
              <a:rPr lang="en-US" sz="1770" b="1" dirty="0" smtClean="0">
                <a:solidFill>
                  <a:srgbClr val="3333FF"/>
                </a:solidFill>
              </a:rPr>
              <a:t>inland severe weather </a:t>
            </a:r>
            <a:r>
              <a:rPr lang="en-US" sz="1770" b="1" dirty="0">
                <a:solidFill>
                  <a:srgbClr val="3333FF"/>
                </a:solidFill>
              </a:rPr>
              <a:t>with heavy rains and snow </a:t>
            </a:r>
            <a:r>
              <a:rPr lang="en-US" sz="1770" b="1" dirty="0" smtClean="0">
                <a:solidFill>
                  <a:srgbClr val="3333FF"/>
                </a:solidFill>
              </a:rPr>
              <a:t>storms. We </a:t>
            </a:r>
            <a:r>
              <a:rPr lang="en-US" sz="1770" b="1" dirty="0">
                <a:solidFill>
                  <a:srgbClr val="3333FF"/>
                </a:solidFill>
              </a:rPr>
              <a:t>need more details </a:t>
            </a:r>
            <a:r>
              <a:rPr lang="en-US" sz="1770" b="1" dirty="0" smtClean="0">
                <a:solidFill>
                  <a:srgbClr val="3333FF"/>
                </a:solidFill>
              </a:rPr>
              <a:t>for </a:t>
            </a:r>
            <a:r>
              <a:rPr lang="en-US" sz="1770" b="1" dirty="0">
                <a:solidFill>
                  <a:srgbClr val="3333FF"/>
                </a:solidFill>
              </a:rPr>
              <a:t>precise </a:t>
            </a:r>
            <a:r>
              <a:rPr lang="en-US" sz="1770" b="1" dirty="0" smtClean="0">
                <a:solidFill>
                  <a:srgbClr val="3333FF"/>
                </a:solidFill>
              </a:rPr>
              <a:t>prediction </a:t>
            </a:r>
            <a:r>
              <a:rPr lang="en-US" sz="1770" b="1" dirty="0">
                <a:solidFill>
                  <a:srgbClr val="3333FF"/>
                </a:solidFill>
              </a:rPr>
              <a:t>of such events at high resolutions. We can </a:t>
            </a:r>
            <a:r>
              <a:rPr lang="en-US" sz="1770" b="1" dirty="0" smtClean="0">
                <a:solidFill>
                  <a:srgbClr val="3333FF"/>
                </a:solidFill>
              </a:rPr>
              <a:t>expect </a:t>
            </a:r>
            <a:r>
              <a:rPr lang="en-US" sz="1770" b="1" dirty="0">
                <a:solidFill>
                  <a:srgbClr val="3333FF"/>
                </a:solidFill>
              </a:rPr>
              <a:t>to </a:t>
            </a:r>
            <a:r>
              <a:rPr lang="en-US" sz="1770" b="1" dirty="0" smtClean="0">
                <a:solidFill>
                  <a:srgbClr val="3333FF"/>
                </a:solidFill>
              </a:rPr>
              <a:t>improve </a:t>
            </a:r>
            <a:r>
              <a:rPr lang="en-US" sz="1770" b="1" dirty="0">
                <a:solidFill>
                  <a:srgbClr val="3333FF"/>
                </a:solidFill>
              </a:rPr>
              <a:t>the </a:t>
            </a:r>
            <a:r>
              <a:rPr lang="en-US" sz="1770" b="1" dirty="0" err="1" smtClean="0">
                <a:solidFill>
                  <a:srgbClr val="3333FF"/>
                </a:solidFill>
              </a:rPr>
              <a:t>predictabilty</a:t>
            </a:r>
            <a:r>
              <a:rPr lang="en-US" sz="1770" b="1" dirty="0" smtClean="0">
                <a:solidFill>
                  <a:srgbClr val="3333FF"/>
                </a:solidFill>
              </a:rPr>
              <a:t> </a:t>
            </a:r>
            <a:r>
              <a:rPr lang="en-US" sz="1770" b="1" dirty="0">
                <a:solidFill>
                  <a:srgbClr val="3333FF"/>
                </a:solidFill>
              </a:rPr>
              <a:t>of coastal severe weather systems. </a:t>
            </a:r>
            <a:r>
              <a:rPr lang="en-US" sz="1770" b="1" dirty="0" smtClean="0">
                <a:solidFill>
                  <a:srgbClr val="3333FF"/>
                </a:solidFill>
              </a:rPr>
              <a:t> </a:t>
            </a:r>
          </a:p>
          <a:p>
            <a:pPr marL="342900" indent="-342900">
              <a:buAutoNum type="arabicPeriod"/>
            </a:pPr>
            <a:r>
              <a:rPr lang="en-US" sz="1770" b="1" dirty="0" smtClean="0">
                <a:solidFill>
                  <a:srgbClr val="FF0000"/>
                </a:solidFill>
              </a:rPr>
              <a:t>A </a:t>
            </a:r>
            <a:r>
              <a:rPr lang="en-US" sz="1770" b="1" dirty="0">
                <a:solidFill>
                  <a:srgbClr val="FF0000"/>
                </a:solidFill>
              </a:rPr>
              <a:t>better knowledge of the entire life cycle of the monsoon is needed, the </a:t>
            </a:r>
            <a:r>
              <a:rPr lang="en-US" sz="1770" b="1" dirty="0" smtClean="0">
                <a:solidFill>
                  <a:srgbClr val="FF0000"/>
                </a:solidFill>
              </a:rPr>
              <a:t>current</a:t>
            </a:r>
            <a:r>
              <a:rPr lang="en-US" sz="1770" b="1" dirty="0">
                <a:solidFill>
                  <a:srgbClr val="FF0000"/>
                </a:solidFill>
              </a:rPr>
              <a:t>  lack of wind observations makes it very difficult to analyze all the </a:t>
            </a:r>
            <a:r>
              <a:rPr lang="en-US" sz="1770" b="1" dirty="0" smtClean="0">
                <a:solidFill>
                  <a:srgbClr val="FF0000"/>
                </a:solidFill>
              </a:rPr>
              <a:t>space time </a:t>
            </a:r>
            <a:r>
              <a:rPr lang="en-US" sz="1770" b="1" dirty="0">
                <a:solidFill>
                  <a:srgbClr val="FF0000"/>
                </a:solidFill>
              </a:rPr>
              <a:t>scales in a routine manner.. Events such as the current Pakistan </a:t>
            </a:r>
            <a:r>
              <a:rPr lang="en-US" sz="1770" b="1" dirty="0" smtClean="0">
                <a:solidFill>
                  <a:srgbClr val="FF0000"/>
                </a:solidFill>
              </a:rPr>
              <a:t>floods need </a:t>
            </a:r>
            <a:r>
              <a:rPr lang="en-US" sz="1770" b="1" dirty="0">
                <a:solidFill>
                  <a:srgbClr val="FF0000"/>
                </a:solidFill>
              </a:rPr>
              <a:t>to be predicted a week in advance, those forecasts were </a:t>
            </a:r>
            <a:r>
              <a:rPr lang="en-US" sz="1770" b="1" dirty="0" smtClean="0">
                <a:solidFill>
                  <a:srgbClr val="FF0000"/>
                </a:solidFill>
              </a:rPr>
              <a:t> only</a:t>
            </a:r>
            <a:r>
              <a:rPr lang="en-US" sz="1770" b="1" dirty="0">
                <a:solidFill>
                  <a:srgbClr val="FF0000"/>
                </a:solidFill>
              </a:rPr>
              <a:t>  good for </a:t>
            </a:r>
            <a:r>
              <a:rPr lang="en-US" sz="1770" b="1" dirty="0" smtClean="0">
                <a:solidFill>
                  <a:srgbClr val="FF0000"/>
                </a:solidFill>
              </a:rPr>
              <a:t>about </a:t>
            </a:r>
            <a:r>
              <a:rPr lang="en-US" sz="1770" b="1" dirty="0">
                <a:solidFill>
                  <a:srgbClr val="FF0000"/>
                </a:solidFill>
              </a:rPr>
              <a:t>1 to  2 days in advance. Having a more dense  coverage of </a:t>
            </a:r>
            <a:r>
              <a:rPr lang="en-US" sz="1770" b="1" dirty="0" smtClean="0">
                <a:solidFill>
                  <a:srgbClr val="FF0000"/>
                </a:solidFill>
              </a:rPr>
              <a:t>observations</a:t>
            </a:r>
            <a:r>
              <a:rPr lang="en-US" sz="1770" b="1" dirty="0">
                <a:solidFill>
                  <a:srgbClr val="FF0000"/>
                </a:solidFill>
              </a:rPr>
              <a:t>  and their assimilation in a comprehensive forecast model  can </a:t>
            </a:r>
            <a:r>
              <a:rPr lang="en-US" sz="1770" b="1" dirty="0" smtClean="0">
                <a:solidFill>
                  <a:srgbClr val="FF0000"/>
                </a:solidFill>
              </a:rPr>
              <a:t>be  a </a:t>
            </a:r>
            <a:r>
              <a:rPr lang="en-US" sz="1770" b="1" dirty="0">
                <a:solidFill>
                  <a:srgbClr val="FF0000"/>
                </a:solidFill>
              </a:rPr>
              <a:t>important contribution from the wind </a:t>
            </a:r>
            <a:r>
              <a:rPr lang="en-US" sz="1770" b="1" dirty="0" err="1">
                <a:solidFill>
                  <a:srgbClr val="FF0000"/>
                </a:solidFill>
              </a:rPr>
              <a:t>lidar</a:t>
            </a:r>
            <a:r>
              <a:rPr lang="en-US" sz="1770" b="1" dirty="0">
                <a:solidFill>
                  <a:srgbClr val="FF0000"/>
                </a:solidFill>
              </a:rPr>
              <a:t>. </a:t>
            </a:r>
            <a:endParaRPr lang="en-US" sz="1770" b="1" dirty="0" smtClean="0">
              <a:solidFill>
                <a:srgbClr val="FF0000"/>
              </a:solidFill>
            </a:endParaRPr>
          </a:p>
          <a:p>
            <a:pPr marL="342900" indent="-342900"/>
            <a:r>
              <a:rPr lang="en-US" sz="1770" b="1" dirty="0">
                <a:solidFill>
                  <a:srgbClr val="3333FF"/>
                </a:solidFill>
              </a:rPr>
              <a:t>7. </a:t>
            </a:r>
            <a:r>
              <a:rPr lang="en-US" sz="1770" b="1" dirty="0" smtClean="0">
                <a:solidFill>
                  <a:srgbClr val="3333FF"/>
                </a:solidFill>
              </a:rPr>
              <a:t>	Great </a:t>
            </a:r>
            <a:r>
              <a:rPr lang="en-US" sz="1770" b="1" dirty="0">
                <a:solidFill>
                  <a:srgbClr val="3333FF"/>
                </a:solidFill>
              </a:rPr>
              <a:t>opportunity for the combined assimilation of wind </a:t>
            </a:r>
            <a:r>
              <a:rPr lang="en-US" sz="1770" b="1" dirty="0" err="1">
                <a:solidFill>
                  <a:srgbClr val="3333FF"/>
                </a:solidFill>
              </a:rPr>
              <a:t>Lidar</a:t>
            </a:r>
            <a:r>
              <a:rPr lang="en-US" sz="1770" b="1" dirty="0">
                <a:solidFill>
                  <a:srgbClr val="3333FF"/>
                </a:solidFill>
              </a:rPr>
              <a:t> TRMM, CLOUDSAT, AMSU-E and AIRS sounders to enhance our ability to improve tropical forecasts at high resolutions. </a:t>
            </a:r>
            <a:endParaRPr lang="en-US" sz="1770" b="1" dirty="0" smtClean="0">
              <a:solidFill>
                <a:srgbClr val="3333FF"/>
              </a:solidFill>
            </a:endParaRPr>
          </a:p>
          <a:p>
            <a:pPr marL="342900" indent="-342900"/>
            <a:r>
              <a:rPr lang="en-US" sz="1770" b="1" dirty="0" smtClean="0">
                <a:solidFill>
                  <a:srgbClr val="FF0000"/>
                </a:solidFill>
              </a:rPr>
              <a:t>8. 	Having </a:t>
            </a:r>
            <a:r>
              <a:rPr lang="en-US" sz="1770" b="1" dirty="0">
                <a:solidFill>
                  <a:srgbClr val="FF0000"/>
                </a:solidFill>
              </a:rPr>
              <a:t>a better described tropics will have large impacts on our ability to </a:t>
            </a:r>
            <a:r>
              <a:rPr lang="en-US" sz="1770" b="1" dirty="0" smtClean="0">
                <a:solidFill>
                  <a:srgbClr val="FF0000"/>
                </a:solidFill>
              </a:rPr>
              <a:t>	forecast </a:t>
            </a:r>
            <a:r>
              <a:rPr lang="en-US" sz="1770" b="1" dirty="0">
                <a:solidFill>
                  <a:srgbClr val="FF0000"/>
                </a:solidFill>
              </a:rPr>
              <a:t>tropical middle latitude interactions</a:t>
            </a:r>
            <a:r>
              <a:rPr lang="en-US" sz="1770" b="1" dirty="0" smtClean="0">
                <a:solidFill>
                  <a:srgbClr val="FF0000"/>
                </a:solidFill>
              </a:rPr>
              <a:t>.</a:t>
            </a:r>
          </a:p>
          <a:p>
            <a:endParaRPr lang="en-US" b="1" dirty="0">
              <a:solidFill>
                <a:srgbClr val="3333FF"/>
              </a:solidFill>
            </a:endParaRP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9664" y="207534"/>
            <a:ext cx="4572000" cy="5631291"/>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462364" y="914401"/>
            <a:ext cx="4652140" cy="58673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solidFill>
                  <a:srgbClr val="FF0000"/>
                </a:solidFill>
              </a:rPr>
              <a:t>Summary</a:t>
            </a:r>
            <a:endParaRPr lang="en-US" dirty="0">
              <a:solidFill>
                <a:srgbClr val="FF0000"/>
              </a:solidFill>
            </a:endParaRPr>
          </a:p>
        </p:txBody>
      </p:sp>
      <p:sp>
        <p:nvSpPr>
          <p:cNvPr id="3" name="TextBox 2"/>
          <p:cNvSpPr txBox="1"/>
          <p:nvPr/>
        </p:nvSpPr>
        <p:spPr>
          <a:xfrm>
            <a:off x="381000" y="1066800"/>
            <a:ext cx="8382000" cy="5632311"/>
          </a:xfrm>
          <a:prstGeom prst="rect">
            <a:avLst/>
          </a:prstGeom>
          <a:noFill/>
        </p:spPr>
        <p:txBody>
          <a:bodyPr wrap="square" rtlCol="0">
            <a:spAutoFit/>
          </a:bodyPr>
          <a:lstStyle/>
          <a:p>
            <a:pPr>
              <a:buFont typeface="Wingdings" pitchFamily="2" charset="2"/>
              <a:buChar char="Ø"/>
            </a:pPr>
            <a:r>
              <a:rPr lang="en-US" dirty="0" smtClean="0"/>
              <a:t> </a:t>
            </a:r>
            <a:r>
              <a:rPr lang="en-US" dirty="0" smtClean="0">
                <a:solidFill>
                  <a:srgbClr val="0000FF"/>
                </a:solidFill>
              </a:rPr>
              <a:t>THERE IS  CLEARLY A  NEED FOR MORE WIND OBSERVATIONS BEYOND WHAT IS CURRENTLY AVAILABLE AT EMC. </a:t>
            </a:r>
          </a:p>
          <a:p>
            <a:pPr>
              <a:buFont typeface="Wingdings" pitchFamily="2" charset="2"/>
              <a:buChar char="Ø"/>
            </a:pPr>
            <a:endParaRPr lang="en-US" dirty="0" smtClean="0">
              <a:solidFill>
                <a:srgbClr val="0000FF"/>
              </a:solidFill>
            </a:endParaRPr>
          </a:p>
          <a:p>
            <a:pPr>
              <a:buFont typeface="Wingdings" pitchFamily="2" charset="2"/>
              <a:buChar char="Ø"/>
            </a:pPr>
            <a:r>
              <a:rPr lang="en-US" dirty="0" smtClean="0">
                <a:solidFill>
                  <a:srgbClr val="0000FF"/>
                </a:solidFill>
              </a:rPr>
              <a:t> TROPICS  ABOUNDS WITH MESOCONVECTIVE RAIN PRODUCING SYSTEMS THAT NEED TO BE ASSIMILATED FOR IMPROVED FORECASTS OF MONSOON, HURRICANES AND ITCZ.</a:t>
            </a:r>
          </a:p>
          <a:p>
            <a:pPr>
              <a:buFont typeface="Wingdings" pitchFamily="2" charset="2"/>
              <a:buChar char="Ø"/>
            </a:pPr>
            <a:endParaRPr lang="en-US" dirty="0" smtClean="0">
              <a:solidFill>
                <a:srgbClr val="0000FF"/>
              </a:solidFill>
            </a:endParaRPr>
          </a:p>
          <a:p>
            <a:pPr>
              <a:buFont typeface="Wingdings" pitchFamily="2" charset="2"/>
              <a:buChar char="Ø"/>
            </a:pPr>
            <a:r>
              <a:rPr lang="en-US" dirty="0">
                <a:solidFill>
                  <a:srgbClr val="0000FF"/>
                </a:solidFill>
              </a:rPr>
              <a:t> </a:t>
            </a:r>
            <a:r>
              <a:rPr lang="en-US" dirty="0" smtClean="0">
                <a:solidFill>
                  <a:srgbClr val="0000FF"/>
                </a:solidFill>
              </a:rPr>
              <a:t>WINDS ON APPROPRIATE SCALES ARE CURRENTLY NOT AVAILABLE, FUTURE WIND LIDAR OBSERVATIONS WILL GRADUALLY  IMPROVE OUR KNOWLEDGE OF THESE SYSTEMS.</a:t>
            </a:r>
          </a:p>
          <a:p>
            <a:pPr>
              <a:buFont typeface="Wingdings" pitchFamily="2" charset="2"/>
              <a:buChar char="Ø"/>
            </a:pPr>
            <a:endParaRPr lang="en-US" dirty="0" smtClean="0">
              <a:solidFill>
                <a:srgbClr val="0000FF"/>
              </a:solidFill>
            </a:endParaRPr>
          </a:p>
          <a:p>
            <a:pPr>
              <a:buFont typeface="Wingdings" pitchFamily="2" charset="2"/>
              <a:buChar char="Ø"/>
            </a:pPr>
            <a:r>
              <a:rPr lang="en-US" dirty="0">
                <a:solidFill>
                  <a:srgbClr val="0000FF"/>
                </a:solidFill>
              </a:rPr>
              <a:t> </a:t>
            </a:r>
            <a:r>
              <a:rPr lang="en-US" dirty="0" smtClean="0">
                <a:solidFill>
                  <a:srgbClr val="0000FF"/>
                </a:solidFill>
              </a:rPr>
              <a:t>OSSES ARE IMPORTANT FOR ASSESSING THE IMPACT OF FUTURE  WIND LIDAR DEPLOYMENTS ON SATELLITES, RESEARCH IN THIS AREA NEEDS TO BE STRENGTHENED. </a:t>
            </a:r>
            <a:br>
              <a:rPr lang="en-US" dirty="0" smtClean="0">
                <a:solidFill>
                  <a:srgbClr val="0000FF"/>
                </a:solidFill>
              </a:rPr>
            </a:br>
            <a:r>
              <a:rPr lang="en-US" dirty="0" smtClean="0">
                <a:solidFill>
                  <a:srgbClr val="0000FF"/>
                </a:solidFill>
              </a:rPr>
              <a:t>OSSES USING MESOSCALE MODELS AT HIGH RESOLUTION ARE IMPORTANT FOR THE TROPICS. </a:t>
            </a:r>
          </a:p>
          <a:p>
            <a:pPr>
              <a:buFont typeface="Wingdings" pitchFamily="2" charset="2"/>
              <a:buChar char="Ø"/>
            </a:pPr>
            <a:endParaRPr lang="en-US" dirty="0" smtClean="0">
              <a:solidFill>
                <a:srgbClr val="0000FF"/>
              </a:solidFill>
            </a:endParaRPr>
          </a:p>
          <a:p>
            <a:pPr>
              <a:buFont typeface="Wingdings" pitchFamily="2" charset="2"/>
              <a:buChar char="Ø"/>
            </a:pPr>
            <a:r>
              <a:rPr lang="en-US" dirty="0">
                <a:solidFill>
                  <a:srgbClr val="0000FF"/>
                </a:solidFill>
              </a:rPr>
              <a:t> </a:t>
            </a:r>
            <a:r>
              <a:rPr lang="en-US" dirty="0" smtClean="0">
                <a:solidFill>
                  <a:srgbClr val="0000FF"/>
                </a:solidFill>
              </a:rPr>
              <a:t>WE HAVE JUST MADE A START IN THIS AREA OF MESOSCALE MODELLING WITH OSSES AND NOTED THAT FORECAST IMPROVEMENTS MAY BE POSSIBLE IN FRATERNAL TWIN MODELS  FROM THE USE OF BOUNDARY LAYER WINDS FROM NATURE RUNS.</a:t>
            </a:r>
          </a:p>
          <a:p>
            <a:pPr>
              <a:buFont typeface="Wingdings" pitchFamily="2" charset="2"/>
              <a:buChar char="Ø"/>
            </a:pPr>
            <a:endParaRPr lang="en-US" dirty="0">
              <a:solidFill>
                <a:srgbClr val="0000FF"/>
              </a:solidFill>
            </a:endParaRPr>
          </a:p>
          <a:p>
            <a:pPr>
              <a:buFont typeface="Wingdings" pitchFamily="2" charset="2"/>
              <a:buChar char="Ø"/>
            </a:pPr>
            <a:r>
              <a:rPr lang="en-US" dirty="0" smtClean="0">
                <a:solidFill>
                  <a:srgbClr val="0000FF"/>
                </a:solidFill>
              </a:rPr>
              <a:t> DETAILED PLANNING AND SUPPORT FOR SUCH EXPERIMENTATION IS NEEDED. </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et6pic3"/>
          <p:cNvPicPr/>
          <p:nvPr/>
        </p:nvPicPr>
        <p:blipFill>
          <a:blip r:embed="rId3" cstate="print"/>
          <a:srcRect t="32960" r="801" b="36323"/>
          <a:stretch>
            <a:fillRect/>
          </a:stretch>
        </p:blipFill>
        <p:spPr bwMode="auto">
          <a:xfrm>
            <a:off x="228600" y="1371600"/>
            <a:ext cx="7848600" cy="2743200"/>
          </a:xfrm>
          <a:prstGeom prst="rect">
            <a:avLst/>
          </a:prstGeom>
          <a:noFill/>
        </p:spPr>
      </p:pic>
      <p:sp>
        <p:nvSpPr>
          <p:cNvPr id="6" name="TextBox 5"/>
          <p:cNvSpPr txBox="1"/>
          <p:nvPr/>
        </p:nvSpPr>
        <p:spPr>
          <a:xfrm>
            <a:off x="457200" y="4495800"/>
            <a:ext cx="8382000" cy="1200329"/>
          </a:xfrm>
          <a:prstGeom prst="rect">
            <a:avLst/>
          </a:prstGeom>
          <a:noFill/>
        </p:spPr>
        <p:txBody>
          <a:bodyPr wrap="square" rtlCol="0">
            <a:spAutoFit/>
          </a:bodyPr>
          <a:lstStyle/>
          <a:p>
            <a:pPr algn="just"/>
            <a:r>
              <a:rPr lang="en-US" dirty="0" smtClean="0"/>
              <a:t>The longitudinal expanse  of the Tibetan High of the northern summer covers the belt of the African and the Asian summer monsoons. Having </a:t>
            </a:r>
            <a:r>
              <a:rPr lang="en-US" dirty="0" err="1" smtClean="0"/>
              <a:t>Lidar</a:t>
            </a:r>
            <a:r>
              <a:rPr lang="en-US" dirty="0" smtClean="0"/>
              <a:t> winds over this  dust aerosol rich region can enhance our ability to describe the monsoon circulations at high resolutions much better.</a:t>
            </a:r>
            <a:endParaRPr lang="en-US" dirty="0"/>
          </a:p>
        </p:txBody>
      </p:sp>
      <p:sp>
        <p:nvSpPr>
          <p:cNvPr id="5" name="TextBox 4"/>
          <p:cNvSpPr txBox="1"/>
          <p:nvPr/>
        </p:nvSpPr>
        <p:spPr>
          <a:xfrm>
            <a:off x="609600" y="990600"/>
            <a:ext cx="7315200" cy="400110"/>
          </a:xfrm>
          <a:prstGeom prst="rect">
            <a:avLst/>
          </a:prstGeom>
          <a:noFill/>
        </p:spPr>
        <p:txBody>
          <a:bodyPr wrap="square" rtlCol="0">
            <a:spAutoFit/>
          </a:bodyPr>
          <a:lstStyle/>
          <a:p>
            <a:pPr algn="ctr"/>
            <a:r>
              <a:rPr lang="en-US" sz="2000" b="1" dirty="0" smtClean="0">
                <a:solidFill>
                  <a:srgbClr val="FF0000"/>
                </a:solidFill>
              </a:rPr>
              <a:t>THE LARGE ZONAL EXTENT OF THE PLANETARY SCALE MONSOON</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odaqua-4-7aug2010.gif"/>
          <p:cNvPicPr/>
          <p:nvPr/>
        </p:nvPicPr>
        <p:blipFill>
          <a:blip r:embed="rId3" cstate="print"/>
          <a:srcRect l="1442" t="11378" r="4487" b="2724"/>
          <a:stretch>
            <a:fillRect/>
          </a:stretch>
        </p:blipFill>
        <p:spPr>
          <a:xfrm>
            <a:off x="762000" y="457200"/>
            <a:ext cx="7315200" cy="4343400"/>
          </a:xfrm>
          <a:prstGeom prst="rect">
            <a:avLst/>
          </a:prstGeom>
        </p:spPr>
      </p:pic>
      <p:sp>
        <p:nvSpPr>
          <p:cNvPr id="3" name="TextBox 2"/>
          <p:cNvSpPr txBox="1"/>
          <p:nvPr/>
        </p:nvSpPr>
        <p:spPr>
          <a:xfrm>
            <a:off x="228600" y="4880610"/>
            <a:ext cx="8763000" cy="2031325"/>
          </a:xfrm>
          <a:prstGeom prst="rect">
            <a:avLst/>
          </a:prstGeom>
          <a:noFill/>
        </p:spPr>
        <p:txBody>
          <a:bodyPr wrap="square" rtlCol="0">
            <a:spAutoFit/>
          </a:bodyPr>
          <a:lstStyle/>
          <a:p>
            <a:pPr algn="just"/>
            <a:r>
              <a:rPr lang="en-US" dirty="0"/>
              <a:t>This </a:t>
            </a:r>
            <a:r>
              <a:rPr lang="en-US" dirty="0" smtClean="0"/>
              <a:t>MODIS </a:t>
            </a:r>
            <a:r>
              <a:rPr lang="en-US" dirty="0"/>
              <a:t>image carries a composite of the aerosol optical depth during the period of the recent </a:t>
            </a:r>
            <a:r>
              <a:rPr lang="en-US" dirty="0" smtClean="0"/>
              <a:t>Pakistan </a:t>
            </a:r>
            <a:r>
              <a:rPr lang="en-US" dirty="0"/>
              <a:t>floods. This is on a </a:t>
            </a:r>
            <a:r>
              <a:rPr lang="en-US" dirty="0" smtClean="0"/>
              <a:t>visible </a:t>
            </a:r>
            <a:r>
              <a:rPr lang="en-US" dirty="0"/>
              <a:t>channel 550nm and we do not see aerosols over the desert regions of Pakistan and </a:t>
            </a:r>
            <a:r>
              <a:rPr lang="en-US" dirty="0" smtClean="0"/>
              <a:t>Arabia due to the high surface </a:t>
            </a:r>
            <a:r>
              <a:rPr lang="en-US" dirty="0" err="1" smtClean="0"/>
              <a:t>Albedo</a:t>
            </a:r>
            <a:r>
              <a:rPr lang="en-US" dirty="0" smtClean="0"/>
              <a:t>. </a:t>
            </a:r>
            <a:r>
              <a:rPr lang="en-US" dirty="0"/>
              <a:t>If the </a:t>
            </a:r>
            <a:r>
              <a:rPr lang="en-US" dirty="0" err="1"/>
              <a:t>lidar</a:t>
            </a:r>
            <a:r>
              <a:rPr lang="en-US" dirty="0"/>
              <a:t> can see such regions, we can expect a large number of </a:t>
            </a:r>
            <a:r>
              <a:rPr lang="en-US" dirty="0" err="1"/>
              <a:t>lidar</a:t>
            </a:r>
            <a:r>
              <a:rPr lang="en-US" dirty="0"/>
              <a:t> winds that can describe the circulations to the south and west of </a:t>
            </a:r>
            <a:r>
              <a:rPr lang="en-US" dirty="0" smtClean="0"/>
              <a:t>Pakistan</a:t>
            </a:r>
            <a:r>
              <a:rPr lang="en-US" dirty="0"/>
              <a:t>. For these major flood events, the </a:t>
            </a:r>
            <a:r>
              <a:rPr lang="en-US" dirty="0" err="1"/>
              <a:t>lidar</a:t>
            </a:r>
            <a:r>
              <a:rPr lang="en-US" dirty="0"/>
              <a:t> winds can provide very useful data sets for medium range weather forecasts at high resolution.</a:t>
            </a:r>
          </a:p>
          <a:p>
            <a:endParaRPr lang="en-US" dirty="0"/>
          </a:p>
        </p:txBody>
      </p:sp>
      <p:sp>
        <p:nvSpPr>
          <p:cNvPr id="4" name="TextBox 3"/>
          <p:cNvSpPr txBox="1"/>
          <p:nvPr/>
        </p:nvSpPr>
        <p:spPr>
          <a:xfrm>
            <a:off x="1981200" y="118110"/>
            <a:ext cx="4724400" cy="461665"/>
          </a:xfrm>
          <a:prstGeom prst="rect">
            <a:avLst/>
          </a:prstGeom>
          <a:noFill/>
        </p:spPr>
        <p:txBody>
          <a:bodyPr wrap="square" rtlCol="0">
            <a:spAutoFit/>
          </a:bodyPr>
          <a:lstStyle/>
          <a:p>
            <a:r>
              <a:rPr lang="en-US" sz="2400" b="1" dirty="0" smtClean="0">
                <a:solidFill>
                  <a:srgbClr val="FF0000"/>
                </a:solidFill>
              </a:rPr>
              <a:t>AUGUST 6 – 10 2010  MODIS AOD</a:t>
            </a:r>
            <a:endParaRPr lang="en-US" sz="24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p:nvPr/>
        </p:nvPicPr>
        <p:blipFill>
          <a:blip r:embed="rId3" cstate="print"/>
          <a:srcRect r="-816" b="31812"/>
          <a:stretch>
            <a:fillRect/>
          </a:stretch>
        </p:blipFill>
        <p:spPr bwMode="auto">
          <a:xfrm>
            <a:off x="304800" y="704850"/>
            <a:ext cx="7848600" cy="4495800"/>
          </a:xfrm>
          <a:prstGeom prst="rect">
            <a:avLst/>
          </a:prstGeom>
          <a:noFill/>
          <a:ln w="9525">
            <a:noFill/>
            <a:miter lim="800000"/>
            <a:headEnd/>
            <a:tailEnd/>
          </a:ln>
        </p:spPr>
      </p:pic>
      <p:pic>
        <p:nvPicPr>
          <p:cNvPr id="9" name="Picture 8"/>
          <p:cNvPicPr/>
          <p:nvPr/>
        </p:nvPicPr>
        <p:blipFill>
          <a:blip r:embed="rId4" cstate="print"/>
          <a:srcRect l="31731" t="89715" r="20993"/>
          <a:stretch>
            <a:fillRect/>
          </a:stretch>
        </p:blipFill>
        <p:spPr bwMode="auto">
          <a:xfrm>
            <a:off x="2971800" y="5029200"/>
            <a:ext cx="2809875" cy="447675"/>
          </a:xfrm>
          <a:prstGeom prst="rect">
            <a:avLst/>
          </a:prstGeom>
          <a:noFill/>
          <a:ln w="9525">
            <a:noFill/>
            <a:miter lim="800000"/>
            <a:headEnd/>
            <a:tailEnd/>
          </a:ln>
        </p:spPr>
      </p:pic>
      <p:cxnSp>
        <p:nvCxnSpPr>
          <p:cNvPr id="11" name="Straight Arrow Connector 10"/>
          <p:cNvCxnSpPr/>
          <p:nvPr/>
        </p:nvCxnSpPr>
        <p:spPr>
          <a:xfrm rot="5400000">
            <a:off x="1562894" y="1027906"/>
            <a:ext cx="381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19200" y="152400"/>
            <a:ext cx="1143000" cy="646331"/>
          </a:xfrm>
          <a:prstGeom prst="rect">
            <a:avLst/>
          </a:prstGeom>
          <a:noFill/>
        </p:spPr>
        <p:txBody>
          <a:bodyPr wrap="square" rtlCol="0">
            <a:spAutoFit/>
          </a:bodyPr>
          <a:lstStyle/>
          <a:p>
            <a:r>
              <a:rPr lang="en-US" dirty="0" smtClean="0"/>
              <a:t>Pakistan Floods</a:t>
            </a:r>
            <a:endParaRPr lang="en-US" dirty="0"/>
          </a:p>
        </p:txBody>
      </p:sp>
      <p:sp>
        <p:nvSpPr>
          <p:cNvPr id="13" name="TextBox 12"/>
          <p:cNvSpPr txBox="1"/>
          <p:nvPr/>
        </p:nvSpPr>
        <p:spPr>
          <a:xfrm>
            <a:off x="381000" y="5486400"/>
            <a:ext cx="8358500" cy="923330"/>
          </a:xfrm>
          <a:prstGeom prst="rect">
            <a:avLst/>
          </a:prstGeom>
          <a:noFill/>
        </p:spPr>
        <p:txBody>
          <a:bodyPr wrap="square" rtlCol="0">
            <a:spAutoFit/>
          </a:bodyPr>
          <a:lstStyle/>
          <a:p>
            <a:r>
              <a:rPr lang="en-US" dirty="0" smtClean="0"/>
              <a:t>The cyclonic circulation over the lower troposphere, during the recent Pakistan floods was very poorly covered by the available upper air observations (2 to 3 in number). And those were not adequate to describe and predict this major flood producing  event.  </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p:nvPr/>
        </p:nvPicPr>
        <p:blipFill>
          <a:blip r:embed="rId3" cstate="print"/>
          <a:srcRect b="31818"/>
          <a:stretch>
            <a:fillRect/>
          </a:stretch>
        </p:blipFill>
        <p:spPr bwMode="auto">
          <a:xfrm>
            <a:off x="914400" y="609600"/>
            <a:ext cx="7467600" cy="3505200"/>
          </a:xfrm>
          <a:prstGeom prst="rect">
            <a:avLst/>
          </a:prstGeom>
          <a:noFill/>
          <a:ln w="9525">
            <a:noFill/>
            <a:miter lim="800000"/>
            <a:headEnd/>
            <a:tailEnd/>
          </a:ln>
        </p:spPr>
      </p:pic>
      <p:pic>
        <p:nvPicPr>
          <p:cNvPr id="4" name="Picture 3"/>
          <p:cNvPicPr/>
          <p:nvPr/>
        </p:nvPicPr>
        <p:blipFill>
          <a:blip r:embed="rId4" cstate="print"/>
          <a:srcRect l="31731" t="89715" r="20993"/>
          <a:stretch>
            <a:fillRect/>
          </a:stretch>
        </p:blipFill>
        <p:spPr bwMode="auto">
          <a:xfrm>
            <a:off x="3200400" y="4114800"/>
            <a:ext cx="2809875" cy="447675"/>
          </a:xfrm>
          <a:prstGeom prst="rect">
            <a:avLst/>
          </a:prstGeom>
          <a:noFill/>
          <a:ln w="9525">
            <a:noFill/>
            <a:miter lim="800000"/>
            <a:headEnd/>
            <a:tailEnd/>
          </a:ln>
        </p:spPr>
      </p:pic>
      <p:sp>
        <p:nvSpPr>
          <p:cNvPr id="5" name="TextBox 4"/>
          <p:cNvSpPr txBox="1"/>
          <p:nvPr/>
        </p:nvSpPr>
        <p:spPr>
          <a:xfrm>
            <a:off x="457200" y="4495800"/>
            <a:ext cx="8305800" cy="1631216"/>
          </a:xfrm>
          <a:prstGeom prst="rect">
            <a:avLst/>
          </a:prstGeom>
          <a:noFill/>
        </p:spPr>
        <p:txBody>
          <a:bodyPr wrap="square" rtlCol="0">
            <a:spAutoFit/>
          </a:bodyPr>
          <a:lstStyle/>
          <a:p>
            <a:r>
              <a:rPr lang="en-US" sz="2000" b="1" dirty="0" smtClean="0"/>
              <a:t>August 10, 2010 covered a longitudinal extent from 10E to 140E. </a:t>
            </a:r>
            <a:r>
              <a:rPr lang="en-US" sz="2000" b="1" dirty="0" err="1" smtClean="0"/>
              <a:t>Lidar</a:t>
            </a:r>
            <a:r>
              <a:rPr lang="en-US" sz="2000" b="1" dirty="0" smtClean="0"/>
              <a:t> winds can be expected. The upper </a:t>
            </a:r>
            <a:r>
              <a:rPr lang="en-US" sz="2000" b="1" dirty="0" err="1" smtClean="0"/>
              <a:t>tropospheric</a:t>
            </a:r>
            <a:r>
              <a:rPr lang="en-US" sz="2000" b="1" dirty="0" smtClean="0"/>
              <a:t> winds during the recent Pakistan flood event lacked adequate  winds to describe the upper level divergence related to the details of the Tibetan High.  This requires much denser observational coverage of winds.   </a:t>
            </a:r>
            <a:endParaRPr lang="en-US" sz="20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304800" y="0"/>
            <a:ext cx="8534400" cy="1143000"/>
          </a:xfrm>
        </p:spPr>
        <p:txBody>
          <a:bodyPr>
            <a:normAutofit fontScale="90000"/>
          </a:bodyPr>
          <a:lstStyle/>
          <a:p>
            <a:pPr algn="l"/>
            <a:r>
              <a:rPr lang="en-US" sz="2800" b="1" dirty="0" smtClean="0">
                <a:solidFill>
                  <a:schemeClr val="accent1">
                    <a:lumMod val="75000"/>
                  </a:schemeClr>
                </a:solidFill>
              </a:rPr>
              <a:t>THERE IS A NEED FOR MESOSCALE WIND OBSERVATIONS TO STUDY THE ABUNDANCE OF TROPICAL CONVECTIVE SYSTEMS</a:t>
            </a:r>
            <a:endParaRPr lang="en-US" sz="2800" b="1" dirty="0">
              <a:solidFill>
                <a:schemeClr val="accent1">
                  <a:lumMod val="75000"/>
                </a:schemeClr>
              </a:solidFill>
            </a:endParaRPr>
          </a:p>
        </p:txBody>
      </p:sp>
      <p:pic>
        <p:nvPicPr>
          <p:cNvPr id="131075" name="Picture 3"/>
          <p:cNvPicPr>
            <a:picLocks noGrp="1" noChangeAspect="1" noChangeArrowheads="1"/>
          </p:cNvPicPr>
          <p:nvPr>
            <p:ph type="body" idx="1"/>
          </p:nvPr>
        </p:nvPicPr>
        <p:blipFill>
          <a:blip r:embed="rId3" cstate="print"/>
          <a:srcRect/>
          <a:stretch>
            <a:fillRect/>
          </a:stretch>
        </p:blipFill>
        <p:spPr>
          <a:xfrm>
            <a:off x="0" y="1022635"/>
            <a:ext cx="9144000" cy="2330165"/>
          </a:xfrm>
        </p:spPr>
      </p:pic>
      <p:pic>
        <p:nvPicPr>
          <p:cNvPr id="131076" name="Picture 4"/>
          <p:cNvPicPr>
            <a:picLocks noChangeAspect="1" noChangeArrowheads="1"/>
          </p:cNvPicPr>
          <p:nvPr/>
        </p:nvPicPr>
        <p:blipFill>
          <a:blip r:embed="rId4" cstate="print"/>
          <a:srcRect/>
          <a:stretch>
            <a:fillRect/>
          </a:stretch>
        </p:blipFill>
        <p:spPr bwMode="auto">
          <a:xfrm>
            <a:off x="0" y="3311387"/>
            <a:ext cx="9144000" cy="2403613"/>
          </a:xfrm>
          <a:prstGeom prst="rect">
            <a:avLst/>
          </a:prstGeom>
          <a:noFill/>
        </p:spPr>
      </p:pic>
      <p:sp>
        <p:nvSpPr>
          <p:cNvPr id="131077" name="Text Box 5"/>
          <p:cNvSpPr txBox="1">
            <a:spLocks noChangeArrowheads="1"/>
          </p:cNvSpPr>
          <p:nvPr/>
        </p:nvSpPr>
        <p:spPr bwMode="auto">
          <a:xfrm>
            <a:off x="-76200" y="5719237"/>
            <a:ext cx="9372600" cy="769431"/>
          </a:xfrm>
          <a:prstGeom prst="rect">
            <a:avLst/>
          </a:prstGeom>
          <a:noFill/>
          <a:ln w="9525">
            <a:noFill/>
            <a:miter lim="800000"/>
            <a:headEnd/>
            <a:tailEnd/>
          </a:ln>
        </p:spPr>
        <p:txBody>
          <a:bodyPr wrap="square" lIns="91430" tIns="45715" rIns="91430" bIns="45715">
            <a:prstTxWarp prst="textNoShape">
              <a:avLst/>
            </a:prstTxWarp>
            <a:spAutoFit/>
          </a:bodyPr>
          <a:lstStyle/>
          <a:p>
            <a:pPr defTabSz="914414"/>
            <a:r>
              <a:rPr lang="en-US" sz="2000" dirty="0"/>
              <a:t>  </a:t>
            </a:r>
            <a:r>
              <a:rPr lang="en-US" sz="2000" b="1" dirty="0" smtClean="0"/>
              <a:t>20°N-20°S</a:t>
            </a:r>
            <a:r>
              <a:rPr lang="en-US" sz="2000" b="1" dirty="0"/>
              <a:t>:    Whether radar, ice scattering, or lightning, all show that</a:t>
            </a:r>
          </a:p>
          <a:p>
            <a:pPr defTabSz="914414"/>
            <a:r>
              <a:rPr lang="en-US" sz="2400" b="1" i="1" dirty="0">
                <a:solidFill>
                  <a:srgbClr val="4F4F4F"/>
                </a:solidFill>
              </a:rPr>
              <a:t>Total rainfall is not closely related to flash rate or other intensity proxies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txBox="1">
            <a:spLocks noGrp="1"/>
          </p:cNvSpPr>
          <p:nvPr/>
        </p:nvSpPr>
        <p:spPr bwMode="auto">
          <a:xfrm>
            <a:off x="532800" y="6552688"/>
            <a:ext cx="2134080" cy="305312"/>
          </a:xfrm>
          <a:prstGeom prst="rect">
            <a:avLst/>
          </a:prstGeom>
          <a:noFill/>
          <a:ln>
            <a:miter lim="800000"/>
            <a:headEnd/>
            <a:tailEnd/>
          </a:ln>
        </p:spPr>
        <p:txBody>
          <a:bodyPr lIns="91430" tIns="45715" rIns="91430" bIns="45715">
            <a:prstTxWarp prst="textNoShape">
              <a:avLst/>
            </a:prstTxWarp>
          </a:bodyPr>
          <a:lstStyle/>
          <a:p>
            <a:pPr defTabSz="914414">
              <a:defRPr/>
            </a:pPr>
            <a:r>
              <a:rPr lang="en-US" sz="1200" dirty="0"/>
              <a:t>  January 19, 2005</a:t>
            </a:r>
          </a:p>
        </p:txBody>
      </p:sp>
      <p:sp>
        <p:nvSpPr>
          <p:cNvPr id="5" name="Footer Placeholder 4"/>
          <p:cNvSpPr txBox="1">
            <a:spLocks noGrp="1"/>
          </p:cNvSpPr>
          <p:nvPr/>
        </p:nvSpPr>
        <p:spPr bwMode="auto">
          <a:xfrm>
            <a:off x="3886561" y="6552688"/>
            <a:ext cx="4800960" cy="305312"/>
          </a:xfrm>
          <a:prstGeom prst="rect">
            <a:avLst/>
          </a:prstGeom>
          <a:noFill/>
          <a:ln>
            <a:miter lim="800000"/>
            <a:headEnd/>
            <a:tailEnd/>
          </a:ln>
        </p:spPr>
        <p:txBody>
          <a:bodyPr lIns="91430" tIns="45715" rIns="91430" bIns="45715">
            <a:prstTxWarp prst="textNoShape">
              <a:avLst/>
            </a:prstTxWarp>
          </a:bodyPr>
          <a:lstStyle/>
          <a:p>
            <a:pPr algn="r" defTabSz="914414">
              <a:defRPr/>
            </a:pPr>
            <a:r>
              <a:rPr lang="en-US" sz="1200" dirty="0"/>
              <a:t>Department of Meteorology Seminar Series, University of Utah</a:t>
            </a:r>
          </a:p>
        </p:txBody>
      </p:sp>
      <p:sp>
        <p:nvSpPr>
          <p:cNvPr id="135172" name="Rectangle 4"/>
          <p:cNvSpPr>
            <a:spLocks noGrp="1" noChangeArrowheads="1"/>
          </p:cNvSpPr>
          <p:nvPr>
            <p:ph type="title" idx="4294967295"/>
          </p:nvPr>
        </p:nvSpPr>
        <p:spPr>
          <a:xfrm>
            <a:off x="457200" y="274638"/>
            <a:ext cx="8229600" cy="626373"/>
          </a:xfrm>
        </p:spPr>
        <p:txBody>
          <a:bodyPr>
            <a:normAutofit/>
          </a:bodyPr>
          <a:lstStyle/>
          <a:p>
            <a:pPr eaLnBrk="1" hangingPunct="1"/>
            <a:r>
              <a:rPr lang="en-GB" altLang="zh-CN" sz="3300" dirty="0">
                <a:effectLst>
                  <a:outerShdw blurRad="38100" dist="38100" dir="2700000" algn="tl">
                    <a:srgbClr val="DDDDDD"/>
                  </a:outerShdw>
                </a:effectLst>
                <a:ea typeface="宋体" charset="-122"/>
                <a:cs typeface="宋体" charset="-122"/>
              </a:rPr>
              <a:t>Where are the most severe storms?   </a:t>
            </a:r>
            <a:endParaRPr lang="en-US" altLang="zh-CN" sz="3300" dirty="0">
              <a:effectLst>
                <a:outerShdw blurRad="38100" dist="38100" dir="2700000" algn="tl">
                  <a:srgbClr val="DDDDDD"/>
                </a:outerShdw>
              </a:effectLst>
              <a:ea typeface="宋体" charset="-122"/>
              <a:cs typeface="宋体" charset="-122"/>
            </a:endParaRPr>
          </a:p>
        </p:txBody>
      </p:sp>
      <p:sp>
        <p:nvSpPr>
          <p:cNvPr id="56325" name="Text Box 9"/>
          <p:cNvSpPr txBox="1">
            <a:spLocks noChangeArrowheads="1"/>
          </p:cNvSpPr>
          <p:nvPr/>
        </p:nvSpPr>
        <p:spPr bwMode="auto">
          <a:xfrm>
            <a:off x="424800" y="6539727"/>
            <a:ext cx="8363520" cy="283811"/>
          </a:xfrm>
          <a:prstGeom prst="rect">
            <a:avLst/>
          </a:prstGeom>
          <a:solidFill>
            <a:srgbClr val="969696"/>
          </a:solidFill>
          <a:ln w="9525">
            <a:noFill/>
            <a:miter lim="800000"/>
            <a:headEnd/>
            <a:tailEnd/>
          </a:ln>
        </p:spPr>
        <p:txBody>
          <a:bodyPr lIns="82945" tIns="41473" rIns="82945" bIns="41473">
            <a:prstTxWarp prst="textNoShape">
              <a:avLst/>
            </a:prstTxWarp>
            <a:spAutoFit/>
          </a:bodyPr>
          <a:lstStyle/>
          <a:p>
            <a:pPr algn="l"/>
            <a:r>
              <a:rPr lang="en-US" altLang="zh-CN" sz="1300" dirty="0">
                <a:ea typeface="宋体" charset="-122"/>
                <a:cs typeface="宋体" charset="-122"/>
              </a:rPr>
              <a:t>Aug, 2008					                                              PMM meeting Fort Collins, 2008 </a:t>
            </a:r>
          </a:p>
        </p:txBody>
      </p:sp>
      <p:pic>
        <p:nvPicPr>
          <p:cNvPr id="56328" name="Picture 8" descr="vars_loc_cat"/>
          <p:cNvPicPr>
            <a:picLocks noChangeAspect="1" noChangeArrowheads="1"/>
          </p:cNvPicPr>
          <p:nvPr/>
        </p:nvPicPr>
        <p:blipFill>
          <a:blip r:embed="rId3" cstate="print"/>
          <a:srcRect/>
          <a:stretch>
            <a:fillRect/>
          </a:stretch>
        </p:blipFill>
        <p:spPr bwMode="auto">
          <a:xfrm>
            <a:off x="478525" y="829742"/>
            <a:ext cx="6372001" cy="5579690"/>
          </a:xfrm>
          <a:prstGeom prst="rect">
            <a:avLst/>
          </a:prstGeom>
          <a:noFill/>
        </p:spPr>
      </p:pic>
      <p:sp>
        <p:nvSpPr>
          <p:cNvPr id="56329" name="Text Box 9"/>
          <p:cNvSpPr txBox="1">
            <a:spLocks noChangeArrowheads="1"/>
          </p:cNvSpPr>
          <p:nvPr/>
        </p:nvSpPr>
        <p:spPr bwMode="auto">
          <a:xfrm>
            <a:off x="6904801" y="5364564"/>
            <a:ext cx="1748160" cy="360038"/>
          </a:xfrm>
          <a:prstGeom prst="rect">
            <a:avLst/>
          </a:prstGeom>
          <a:noFill/>
          <a:ln w="28575">
            <a:noFill/>
            <a:miter lim="800000"/>
            <a:headEnd/>
            <a:tailEnd/>
          </a:ln>
          <a:effectLst/>
        </p:spPr>
        <p:txBody>
          <a:bodyPr wrap="none" lIns="82945" tIns="41473" rIns="82945" bIns="41473">
            <a:prstTxWarp prst="textNoShape">
              <a:avLst/>
            </a:prstTxWarp>
            <a:spAutoFit/>
          </a:bodyPr>
          <a:lstStyle/>
          <a:p>
            <a:r>
              <a:rPr lang="en-US"/>
              <a:t>Lightning storms</a:t>
            </a:r>
          </a:p>
        </p:txBody>
      </p:sp>
      <p:sp>
        <p:nvSpPr>
          <p:cNvPr id="56330" name="Text Box 10"/>
          <p:cNvSpPr txBox="1">
            <a:spLocks noChangeArrowheads="1"/>
          </p:cNvSpPr>
          <p:nvPr/>
        </p:nvSpPr>
        <p:spPr bwMode="auto">
          <a:xfrm>
            <a:off x="6782400" y="4051146"/>
            <a:ext cx="1770513" cy="637754"/>
          </a:xfrm>
          <a:prstGeom prst="rect">
            <a:avLst/>
          </a:prstGeom>
          <a:noFill/>
          <a:ln w="28575">
            <a:noFill/>
            <a:miter lim="800000"/>
            <a:headEnd/>
            <a:tailEnd/>
          </a:ln>
          <a:effectLst/>
        </p:spPr>
        <p:txBody>
          <a:bodyPr wrap="none" lIns="82945" tIns="41473" rIns="82945" bIns="41473">
            <a:prstTxWarp prst="textNoShape">
              <a:avLst/>
            </a:prstTxWarp>
            <a:spAutoFit/>
          </a:bodyPr>
          <a:lstStyle/>
          <a:p>
            <a:r>
              <a:rPr lang="en-US"/>
              <a:t>40 dBZ height</a:t>
            </a:r>
          </a:p>
          <a:p>
            <a:r>
              <a:rPr lang="en-US"/>
              <a:t>Likely hail storms</a:t>
            </a:r>
          </a:p>
        </p:txBody>
      </p:sp>
      <p:sp>
        <p:nvSpPr>
          <p:cNvPr id="56332" name="Text Box 12"/>
          <p:cNvSpPr txBox="1">
            <a:spLocks noChangeArrowheads="1"/>
          </p:cNvSpPr>
          <p:nvPr/>
        </p:nvSpPr>
        <p:spPr bwMode="auto">
          <a:xfrm>
            <a:off x="7014240" y="2737728"/>
            <a:ext cx="1244728" cy="637754"/>
          </a:xfrm>
          <a:prstGeom prst="rect">
            <a:avLst/>
          </a:prstGeom>
          <a:noFill/>
          <a:ln w="28575">
            <a:noFill/>
            <a:miter lim="800000"/>
            <a:headEnd/>
            <a:tailEnd/>
          </a:ln>
          <a:effectLst/>
        </p:spPr>
        <p:txBody>
          <a:bodyPr wrap="none" lIns="82945" tIns="41473" rIns="82945" bIns="41473">
            <a:prstTxWarp prst="textNoShape">
              <a:avLst/>
            </a:prstTxWarp>
            <a:spAutoFit/>
          </a:bodyPr>
          <a:lstStyle/>
          <a:p>
            <a:r>
              <a:rPr lang="en-US"/>
              <a:t>Minimum</a:t>
            </a:r>
          </a:p>
          <a:p>
            <a:r>
              <a:rPr lang="en-US"/>
              <a:t>85 GHz PCT </a:t>
            </a:r>
          </a:p>
        </p:txBody>
      </p:sp>
      <p:sp>
        <p:nvSpPr>
          <p:cNvPr id="56333" name="Text Box 13"/>
          <p:cNvSpPr txBox="1">
            <a:spLocks noChangeArrowheads="1"/>
          </p:cNvSpPr>
          <p:nvPr/>
        </p:nvSpPr>
        <p:spPr bwMode="auto">
          <a:xfrm>
            <a:off x="7060321" y="1631692"/>
            <a:ext cx="1429920" cy="913056"/>
          </a:xfrm>
          <a:prstGeom prst="rect">
            <a:avLst/>
          </a:prstGeom>
          <a:noFill/>
          <a:ln w="28575">
            <a:noFill/>
            <a:miter lim="800000"/>
            <a:headEnd/>
            <a:tailEnd/>
          </a:ln>
          <a:effectLst/>
        </p:spPr>
        <p:txBody>
          <a:bodyPr lIns="82945" tIns="41473" rIns="82945" bIns="41473">
            <a:prstTxWarp prst="textNoShape">
              <a:avLst/>
            </a:prstTxWarp>
            <a:spAutoFit/>
          </a:bodyPr>
          <a:lstStyle/>
          <a:p>
            <a:r>
              <a:rPr lang="en-US"/>
              <a:t>Minimum</a:t>
            </a:r>
          </a:p>
          <a:p>
            <a:r>
              <a:rPr lang="en-US"/>
              <a:t>37 GHz PCT </a:t>
            </a:r>
          </a:p>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lum bright="2000" contrast="37000"/>
          </a:blip>
          <a:srcRect/>
          <a:stretch>
            <a:fillRect/>
          </a:stretch>
        </p:blipFill>
        <p:spPr bwMode="auto">
          <a:xfrm>
            <a:off x="-838200" y="1371599"/>
            <a:ext cx="10287000" cy="3506525"/>
          </a:xfrm>
          <a:prstGeom prst="rect">
            <a:avLst/>
          </a:prstGeom>
          <a:noFill/>
          <a:ln w="9525">
            <a:noFill/>
            <a:miter lim="800000"/>
            <a:headEnd/>
            <a:tailEnd/>
          </a:ln>
        </p:spPr>
      </p:pic>
      <p:sp>
        <p:nvSpPr>
          <p:cNvPr id="33795" name="Text Box 3"/>
          <p:cNvSpPr txBox="1">
            <a:spLocks noChangeArrowheads="1"/>
          </p:cNvSpPr>
          <p:nvPr/>
        </p:nvSpPr>
        <p:spPr bwMode="auto">
          <a:xfrm>
            <a:off x="0" y="1066800"/>
            <a:ext cx="91440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buClrTx/>
              <a:buSzTx/>
              <a:buFontTx/>
              <a:buNone/>
              <a:tabLst/>
            </a:pPr>
            <a:r>
              <a:rPr kumimoji="0" lang="en-US" b="1" i="0" u="none" strike="noStrike" cap="none" normalizeH="0" baseline="0" dirty="0" smtClean="0">
                <a:ln>
                  <a:noFill/>
                </a:ln>
                <a:solidFill>
                  <a:schemeClr val="tx1"/>
                </a:solidFill>
                <a:effectLst/>
                <a:latin typeface="Calibri" pitchFamily="34" charset="0"/>
              </a:rPr>
              <a:t> </a:t>
            </a:r>
            <a:r>
              <a:rPr kumimoji="0" lang="en-US" sz="1900" b="1" i="0" u="none" strike="noStrike" cap="none" normalizeH="0" baseline="0" dirty="0" smtClean="0">
                <a:ln>
                  <a:noFill/>
                </a:ln>
                <a:solidFill>
                  <a:schemeClr val="tx1"/>
                </a:solidFill>
                <a:effectLst/>
                <a:latin typeface="Calibri" pitchFamily="34" charset="0"/>
              </a:rPr>
              <a:t>The fraction contribution to the total annual rainfall from </a:t>
            </a:r>
            <a:r>
              <a:rPr kumimoji="0" lang="en-US" sz="1900" b="1" i="0" u="none" strike="noStrike" cap="none" normalizeH="0" baseline="0" dirty="0" err="1" smtClean="0">
                <a:ln>
                  <a:noFill/>
                </a:ln>
                <a:solidFill>
                  <a:schemeClr val="tx1"/>
                </a:solidFill>
                <a:effectLst/>
                <a:latin typeface="Calibri" pitchFamily="34" charset="0"/>
              </a:rPr>
              <a:t>mesoscale</a:t>
            </a:r>
            <a:r>
              <a:rPr kumimoji="0" lang="en-US" sz="1900" b="1" i="0" u="none" strike="noStrike" cap="none" normalizeH="0" baseline="0" dirty="0" smtClean="0">
                <a:ln>
                  <a:noFill/>
                </a:ln>
                <a:solidFill>
                  <a:schemeClr val="tx1"/>
                </a:solidFill>
                <a:effectLst/>
                <a:latin typeface="Calibri" pitchFamily="34" charset="0"/>
              </a:rPr>
              <a:t> convective systems.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900" b="1" i="0" u="none" strike="noStrike" cap="none" normalizeH="0" baseline="0" dirty="0" smtClean="0">
                <a:ln>
                  <a:noFill/>
                </a:ln>
                <a:solidFill>
                  <a:schemeClr val="tx1"/>
                </a:solidFill>
                <a:effectLst/>
                <a:latin typeface="Calibri" pitchFamily="34" charset="0"/>
              </a:rPr>
              <a:t>After </a:t>
            </a:r>
            <a:r>
              <a:rPr kumimoji="0" lang="en-US" sz="1900" b="1" i="0" u="none" strike="noStrike" cap="none" normalizeH="0" baseline="0" dirty="0" err="1" smtClean="0">
                <a:ln>
                  <a:noFill/>
                </a:ln>
                <a:solidFill>
                  <a:schemeClr val="tx1"/>
                </a:solidFill>
                <a:effectLst/>
                <a:latin typeface="Calibri" pitchFamily="34" charset="0"/>
              </a:rPr>
              <a:t>Zipser</a:t>
            </a:r>
            <a:r>
              <a:rPr kumimoji="0" lang="en-US" sz="1900" b="1" i="0" u="none" strike="noStrike" cap="none" normalizeH="0" baseline="0" dirty="0" smtClean="0">
                <a:ln>
                  <a:noFill/>
                </a:ln>
                <a:solidFill>
                  <a:schemeClr val="tx1"/>
                </a:solidFill>
                <a:effectLst/>
                <a:latin typeface="Calibri" pitchFamily="34" charset="0"/>
              </a:rPr>
              <a:t>  et al. (2006).</a:t>
            </a:r>
          </a:p>
          <a:p>
            <a:pPr marL="0" marR="0" lvl="0" indent="0" algn="just" defTabSz="914400" rtl="0" eaLnBrk="1" fontAlgn="base" latinLnBrk="0" hangingPunct="1">
              <a:lnSpc>
                <a:spcPct val="100000"/>
              </a:lnSpc>
              <a:spcBef>
                <a:spcPct val="0"/>
              </a:spcBef>
              <a:spcAft>
                <a:spcPts val="1000"/>
              </a:spcAft>
              <a:buClrTx/>
              <a:buSzTx/>
              <a:buFontTx/>
              <a:buNone/>
              <a:tabLst/>
            </a:pPr>
            <a:endParaRPr kumimoji="0" lang="en-US" sz="1100" b="0" i="0" u="sng"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9405</TotalTime>
  <Words>1672</Words>
  <Application>Microsoft Macintosh PowerPoint</Application>
  <PresentationFormat>On-screen Show (4:3)</PresentationFormat>
  <Paragraphs>132</Paragraphs>
  <Slides>21</Slides>
  <Notes>21</Notes>
  <HiddenSlides>0</HiddenSlides>
  <MMClips>0</MMClips>
  <ScaleCrop>false</ScaleCrop>
  <HeadingPairs>
    <vt:vector size="4" baseType="variant">
      <vt:variant>
        <vt:lpstr>Design Template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THERE IS A NEED FOR MESOSCALE WIND OBSERVATIONS TO STUDY THE ABUNDANCE OF TROPICAL CONVECTIVE SYSTEMS</vt:lpstr>
      <vt:lpstr>Where are the most severe storms?   </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Summary</vt:lpstr>
    </vt:vector>
  </TitlesOfParts>
  <Company>FSU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Anu Simon</dc:creator>
  <cp:lastModifiedBy>Donald Perkey</cp:lastModifiedBy>
  <cp:revision>476</cp:revision>
  <dcterms:created xsi:type="dcterms:W3CDTF">2011-02-24T21:09:25Z</dcterms:created>
  <dcterms:modified xsi:type="dcterms:W3CDTF">2011-02-24T21:13:06Z</dcterms:modified>
</cp:coreProperties>
</file>