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19" r:id="rId3"/>
    <p:sldId id="521" r:id="rId4"/>
    <p:sldId id="520" r:id="rId5"/>
    <p:sldId id="441" r:id="rId6"/>
    <p:sldId id="512" r:id="rId7"/>
    <p:sldId id="510" r:id="rId8"/>
    <p:sldId id="499" r:id="rId9"/>
    <p:sldId id="511" r:id="rId10"/>
    <p:sldId id="514" r:id="rId11"/>
    <p:sldId id="515" r:id="rId12"/>
    <p:sldId id="513" r:id="rId13"/>
    <p:sldId id="516" r:id="rId14"/>
    <p:sldId id="517" r:id="rId15"/>
    <p:sldId id="518" r:id="rId16"/>
    <p:sldId id="34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1F0D0"/>
    <a:srgbClr val="FD0DFB"/>
    <a:srgbClr val="9999FF"/>
    <a:srgbClr val="FF3300"/>
    <a:srgbClr val="C0C0C0"/>
    <a:srgbClr val="000066"/>
    <a:srgbClr val="6666FF"/>
    <a:srgbClr val="3333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-2184" y="-4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83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7DEBDD-BDFF-9C49-9494-6A4EBD8F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818E52F-AD2C-554D-854C-D2C491234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0757-10F4-D84F-8E7B-379AC22A625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latin typeface="Arial" charset="0"/>
              </a:rPr>
              <a:t>Hurricane Earl 2 September 2010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0CB63-0F78-0F4D-BEA5-D284EC2C4C3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u="sng" dirty="0" smtClean="0">
                <a:latin typeface="Arial" charset="0"/>
              </a:rPr>
              <a:t>http://</a:t>
            </a:r>
            <a:r>
              <a:rPr lang="en-US" sz="1000" u="sng" dirty="0" err="1" smtClean="0">
                <a:latin typeface="Arial" charset="0"/>
              </a:rPr>
              <a:t>www.nrc.noaa.gov/HFIPDraftPlan.html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HFIP Team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Frank Marks, research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Ed Rappaport,</a:t>
            </a:r>
            <a:r>
              <a:rPr lang="en-US" sz="1000" baseline="0" dirty="0" smtClean="0">
                <a:latin typeface="Arial" charset="0"/>
              </a:rPr>
              <a:t> operations </a:t>
            </a:r>
            <a:r>
              <a:rPr lang="en-US" sz="1000" dirty="0" smtClean="0">
                <a:latin typeface="Arial" charset="0"/>
              </a:rPr>
              <a:t>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Fred </a:t>
            </a:r>
            <a:r>
              <a:rPr lang="en-US" sz="1000" dirty="0" err="1" smtClean="0">
                <a:latin typeface="Arial" charset="0"/>
              </a:rPr>
              <a:t>Toepfer</a:t>
            </a:r>
            <a:r>
              <a:rPr lang="en-US" sz="1000" dirty="0" smtClean="0">
                <a:latin typeface="Arial" charset="0"/>
              </a:rPr>
              <a:t>, project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Robert Gall, development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Mark DeMaria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Chris </a:t>
            </a:r>
            <a:r>
              <a:rPr lang="en-US" sz="1000" dirty="0" err="1" smtClean="0">
                <a:latin typeface="Arial" charset="0"/>
              </a:rPr>
              <a:t>Fairall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Jim McFadden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Scott Kiser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Daniel Melendez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Roger Pierce</a:t>
            </a: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HFIP </a:t>
            </a:r>
            <a:r>
              <a:rPr lang="en-US" sz="1000" dirty="0" err="1" smtClean="0">
                <a:latin typeface="Arial" charset="0"/>
              </a:rPr>
              <a:t>executieve</a:t>
            </a:r>
            <a:r>
              <a:rPr lang="en-US" sz="1000" dirty="0" smtClean="0">
                <a:latin typeface="Arial" charset="0"/>
              </a:rPr>
              <a:t> oversight board:</a:t>
            </a:r>
          </a:p>
          <a:p>
            <a:r>
              <a:rPr lang="en-US" sz="1000" dirty="0" smtClean="0">
                <a:latin typeface="Arial" charset="0"/>
              </a:rPr>
              <a:t>OAR DAA/Sandy MacDonald, co-chair</a:t>
            </a:r>
          </a:p>
          <a:p>
            <a:r>
              <a:rPr lang="en-US" sz="1000" dirty="0" smtClean="0">
                <a:latin typeface="Arial" charset="0"/>
              </a:rPr>
              <a:t>NWS AA/Jack Hayes, co-chair</a:t>
            </a:r>
          </a:p>
          <a:p>
            <a:r>
              <a:rPr lang="en-US" sz="1000" dirty="0" smtClean="0">
                <a:latin typeface="Arial" charset="0"/>
              </a:rPr>
              <a:t>NCEP/Louis </a:t>
            </a:r>
            <a:r>
              <a:rPr lang="en-US" sz="1000" dirty="0" err="1" smtClean="0">
                <a:latin typeface="Arial" charset="0"/>
              </a:rPr>
              <a:t>Uccellini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TPC/Bill Read, </a:t>
            </a:r>
          </a:p>
          <a:p>
            <a:r>
              <a:rPr lang="en-US" sz="1000" dirty="0" smtClean="0">
                <a:latin typeface="Arial" charset="0"/>
              </a:rPr>
              <a:t>NESDIS/Mark DeMaria,  </a:t>
            </a:r>
          </a:p>
          <a:p>
            <a:r>
              <a:rPr lang="en-US" sz="1000" dirty="0" smtClean="0">
                <a:latin typeface="Arial" charset="0"/>
              </a:rPr>
              <a:t>NOS/Jesse </a:t>
            </a:r>
            <a:r>
              <a:rPr lang="en-US" sz="1000" dirty="0" err="1" smtClean="0">
                <a:latin typeface="Arial" charset="0"/>
              </a:rPr>
              <a:t>Feyen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AOML/Bob Atlas</a:t>
            </a:r>
          </a:p>
          <a:p>
            <a:r>
              <a:rPr lang="en-US" sz="1000" dirty="0" smtClean="0">
                <a:latin typeface="Arial" charset="0"/>
              </a:rPr>
              <a:t>PPI/Paul </a:t>
            </a:r>
            <a:r>
              <a:rPr lang="en-US" sz="1000" dirty="0" err="1" smtClean="0">
                <a:latin typeface="Arial" charset="0"/>
              </a:rPr>
              <a:t>Doremus</a:t>
            </a:r>
            <a:endParaRPr lang="en-US" sz="1000" dirty="0" smtClean="0">
              <a:latin typeface="Arial" charset="0"/>
            </a:endParaRPr>
          </a:p>
          <a:p>
            <a:r>
              <a:rPr lang="en-US" sz="1000" dirty="0" smtClean="0">
                <a:latin typeface="Arial" charset="0"/>
              </a:rPr>
              <a:t>NMFS/Bonnie </a:t>
            </a:r>
            <a:r>
              <a:rPr lang="en-US" sz="1000" dirty="0" err="1" smtClean="0">
                <a:latin typeface="Arial" charset="0"/>
              </a:rPr>
              <a:t>Ponwith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NOS/Liz </a:t>
            </a:r>
            <a:r>
              <a:rPr lang="en-US" sz="1000" dirty="0" err="1" smtClean="0">
                <a:latin typeface="Arial" charset="0"/>
              </a:rPr>
              <a:t>Scheffler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NMAO-PM Aircraft/Phil </a:t>
            </a:r>
            <a:r>
              <a:rPr lang="en-US" sz="1000" dirty="0" err="1" smtClean="0">
                <a:latin typeface="Arial" charset="0"/>
              </a:rPr>
              <a:t>Kenul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OFCM/Sam Williamson</a:t>
            </a:r>
          </a:p>
          <a:p>
            <a:r>
              <a:rPr lang="en-US" sz="1000" dirty="0" smtClean="0">
                <a:latin typeface="Arial" charset="0"/>
              </a:rPr>
              <a:t>Executive Secretariat: OAR/Joseph </a:t>
            </a:r>
            <a:r>
              <a:rPr lang="en-US" sz="1000" dirty="0" err="1" smtClean="0">
                <a:latin typeface="Arial" charset="0"/>
              </a:rPr>
              <a:t>Bartosik</a:t>
            </a:r>
            <a:r>
              <a:rPr lang="en-US" sz="1000" dirty="0" smtClean="0">
                <a:latin typeface="Arial" charset="0"/>
              </a:rPr>
              <a:t> and NWS/John </a:t>
            </a:r>
            <a:r>
              <a:rPr lang="en-US" sz="1000" dirty="0" err="1" smtClean="0">
                <a:latin typeface="Arial" charset="0"/>
              </a:rPr>
              <a:t>Iacabucci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D1155-A053-B149-817F-48BBD1DF851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44421-7FF9-A84F-ACA5-18AC5F75165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403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48200" cy="3486150"/>
          </a:xfrm>
          <a:ln/>
        </p:spPr>
      </p:sp>
      <p:sp>
        <p:nvSpPr>
          <p:cNvPr id="4403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9638" y="4356100"/>
            <a:ext cx="5014912" cy="3986213"/>
          </a:xfrm>
          <a:noFill/>
          <a:ln/>
        </p:spPr>
        <p:txBody>
          <a:bodyPr anchor="ctr"/>
          <a:lstStyle/>
          <a:p>
            <a:pPr marL="109538" lvl="1" eaLnBrk="1" hangingPunct="1">
              <a:lnSpc>
                <a:spcPct val="95000"/>
              </a:lnSpc>
              <a:spcBef>
                <a:spcPts val="650"/>
              </a:spcBef>
              <a:spcAft>
                <a:spcPts val="438"/>
              </a:spcAft>
            </a:pPr>
            <a:endParaRPr lang="en-GB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7389C-A937-B04C-80C3-25536DD929B6}" type="slidenum">
              <a:rPr lang="en-US">
                <a:latin typeface="Arial" charset="0"/>
              </a:rPr>
              <a:pPr>
                <a:defRPr/>
              </a:pPr>
              <a:t>4</a:t>
            </a:fld>
            <a:endParaRPr 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100" dirty="0" smtClean="0">
                <a:latin typeface="Arial" charset="0"/>
              </a:rPr>
              <a:t>Two Stream Approach to HFIP developments: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1– Operational Transition and Implementation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2 – Advanced Technology Demonstration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Unconstrained by near-term availability of operational computing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Uses both NOAA’s and computing resources from major supercomputing centers for testing and evaluation. 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Emphasis is on high resolution global and regional models run as ensembles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Real-time or near real time runs during hurricane season</a:t>
            </a:r>
          </a:p>
          <a:p>
            <a:pPr marL="231775" indent="-231775" eaLnBrk="1" hangingPunct="1">
              <a:buFontTx/>
              <a:buChar char="•"/>
              <a:defRPr/>
            </a:pPr>
            <a:r>
              <a:rPr lang="en-US" sz="1100" dirty="0" smtClean="0"/>
              <a:t>Stream 1.5  </a:t>
            </a:r>
            <a:r>
              <a:rPr lang="en-US" sz="1100" dirty="0" smtClean="0">
                <a:latin typeface="Arial" charset="0"/>
              </a:rPr>
              <a:t>(JHT-like)</a:t>
            </a:r>
            <a:endParaRPr lang="en-US" sz="1100" dirty="0" smtClean="0"/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NHC Forecaster Defined.  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Subset of Stream 2 that forecasters see as particularly promising or provides demonstrated capability</a:t>
            </a:r>
          </a:p>
          <a:p>
            <a:pPr marL="682625" lvl="1" indent="-225425" eaLnBrk="1" hangingPunct="1">
              <a:buFontTx/>
              <a:buChar char="–"/>
              <a:defRPr/>
            </a:pPr>
            <a:r>
              <a:rPr lang="en-US" sz="1100" dirty="0" smtClean="0"/>
              <a:t>Will be configured to run in real-time and products made available to NHC.</a:t>
            </a:r>
            <a:endParaRPr 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74827-0A04-2D4D-A4E2-291B9670B0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endParaRPr lang="en-US" sz="11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80-member T254 GFS ensembles cycled every 6-h continuously from 1 August to current time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Look at 20 members of the 80 member ensemble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Left panels shows ellipse plot of 20 members at each forecast time – ellipse shape shows the spread along/across track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Right panel show surface pressure post stamp images of 20 members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74827-0A04-2D4D-A4E2-291B9670B0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endParaRPr lang="en-US" sz="11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80-member T254 GFS ensembles cycled every 6-h continuously from 1 August to current time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Look at 20 members of the 80 member ensemble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Left panels shows ellipse plot of 20 members at each forecast time – ellipse shape shows the spread along/across track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Right panel show surface pressure post stamp images of 20 members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B7654-E544-8441-B905-01977EBF189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FIM Deterministic models run each day during Aug-Sep 2009: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30 km (Initialized with GSI-3DVAR and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15 km (Initialized with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10 km (Initialized with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30 km FIM (initialized with EnKF) 20 members.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B7654-E544-8441-B905-01977EBF189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FIM Deterministic models run each day during Aug-Sep 2009: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30 km (Initialized with GSI-3DVAR and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15 km (Initialized with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10 km (Initialized with EnKF).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 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30 km FIM (initialized with EnKF) 20 members.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74827-0A04-2D4D-A4E2-291B9670B0C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 lIns="93177" tIns="46589" rIns="93177" bIns="46589"/>
          <a:lstStyle/>
          <a:p>
            <a:pPr>
              <a:defRPr/>
            </a:pPr>
            <a:endParaRPr lang="en-US" sz="11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Global Ensembles: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80-member T254 GFS ensembles cycled every 6-h continuously from 1 August to current time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Look at 20 members of the 80 member ensemble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Left panels shows ellipse plot of 20 members at each forecast time – ellipse shape shows the spread along/across track</a:t>
            </a:r>
          </a:p>
          <a:p>
            <a:pPr>
              <a:defRPr/>
            </a:pPr>
            <a:r>
              <a:rPr lang="en-US" sz="1100" dirty="0" smtClean="0">
                <a:latin typeface="Arial"/>
                <a:cs typeface="Arial"/>
              </a:rPr>
              <a:t>Right panel show surface pressure post stamp images of 20 members</a:t>
            </a:r>
          </a:p>
          <a:p>
            <a:pPr marL="68263" eaLnBrk="1" hangingPunct="1">
              <a:spcBef>
                <a:spcPts val="413"/>
              </a:spcBef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Arial" charset="0"/>
              <a:cs typeface="Arial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pt of Commerce 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037263"/>
            <a:ext cx="825500" cy="820737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" name="Picture 10" descr="NOA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65838"/>
            <a:ext cx="762000" cy="7620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18288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182880"/>
          <a:lstStyle>
            <a:lvl1pPr algn="r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defRPr sz="1600">
                <a:solidFill>
                  <a:schemeClr val="bg1"/>
                </a:solidFill>
                <a:latin typeface="TradeGothicBoldCondTwenty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6248400" cy="2057400"/>
          </a:xfrm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</p:spPr>
        <p:txBody>
          <a:bodyPr lIns="274320" rIns="91440"/>
          <a:lstStyle>
            <a:lvl1pPr algn="r">
              <a:defRPr sz="6000">
                <a:latin typeface="TradeGothicBoldTw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31813" y="6646863"/>
            <a:ext cx="8112125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6063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7" descr="Dept of Commerce Se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738" y="6630988"/>
            <a:ext cx="22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NOA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62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378200" y="6350000"/>
            <a:ext cx="4498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1200" b="1" dirty="0">
                <a:solidFill>
                  <a:schemeClr val="accent2"/>
                </a:solidFill>
              </a:rPr>
              <a:t>National Hurricane Forecast Improvement Project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100" i="1" dirty="0">
                <a:solidFill>
                  <a:schemeClr val="accent2"/>
                </a:solidFill>
              </a:rPr>
              <a:t>Meeting the Nation’s Needs</a:t>
            </a:r>
          </a:p>
        </p:txBody>
      </p:sp>
      <p:pic>
        <p:nvPicPr>
          <p:cNvPr id="9" name="Picture 19" descr="katrin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28663" y="6400800"/>
            <a:ext cx="457200" cy="4651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0" name="Picture 20" descr="Hurricane_Hunt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39900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11" name="Picture 21" descr="ivan4x4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20788" y="64008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7685088" y="6453188"/>
            <a:ext cx="1420812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4705DBA-87EF-CD41-B172-02CB07F22199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3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rIns="182880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5000"/>
              </a:lnSpc>
              <a:defRPr/>
            </a:pPr>
            <a:endParaRPr lang="en-US" sz="5400" kern="0" dirty="0">
              <a:solidFill>
                <a:schemeClr val="bg1"/>
              </a:solidFill>
              <a:latin typeface="Arial"/>
              <a:cs typeface="ＭＳ Ｐゴシック" pitchFamily="-112" charset="-128"/>
            </a:endParaRPr>
          </a:p>
        </p:txBody>
      </p:sp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5000"/>
          </a:blip>
          <a:stretch>
            <a:fillRect/>
          </a:stretch>
        </p:blipFill>
        <p:spPr>
          <a:xfrm>
            <a:off x="7200179" y="-96762"/>
            <a:ext cx="2051628" cy="1547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/>
          <a:ea typeface="ＭＳ Ｐゴシック" charset="-128"/>
          <a:cs typeface="ＭＳ Ｐゴシック" pitchFamily="-112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radeGothicBold" pitchFamily="2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charset="-128"/>
          <a:cs typeface="ＭＳ Ｐゴシック" pitchFamily="-112" charset="-128"/>
        </a:defRPr>
      </a:lvl1pPr>
      <a:lvl2pPr marL="5143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95000"/>
        <a:buFont typeface="Courier New" charset="0"/>
        <a:buChar char="o"/>
        <a:defRPr sz="20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radeGothicCondEighteen" pitchFamily="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976438" y="5768975"/>
            <a:ext cx="7116762" cy="103822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2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Frank </a:t>
            </a:r>
            <a:r>
              <a:rPr lang="en-US" sz="2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Marks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/>
            </a:r>
            <a:b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</a:b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 NOAA/AOML/Hurricane Research Division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1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Arial" pitchFamily="-111" charset="0"/>
                <a:cs typeface="Calibri"/>
              </a:rPr>
              <a:t>11 February 2011</a:t>
            </a:r>
            <a:endParaRPr lang="en-US" sz="1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Arial" pitchFamily="-111" charset="0"/>
              <a:cs typeface="Calibri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06223" y="3938188"/>
            <a:ext cx="5337777" cy="1921656"/>
          </a:xfrm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Hurricane Research from the ISS</a:t>
            </a:r>
            <a:endParaRPr lang="en-US" sz="48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Track Issues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00" y="1373348"/>
            <a:ext cx="8669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Sensitivity to environmental circulation beyond TC envelope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Environment wind and thermodynamic structure through targeted observations (dropsondes) and satellite radiances.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Issues include: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poor data coverage in important areas, 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inability to cover necessary targets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temporal and spatial resolution (24 </a:t>
            </a:r>
            <a:r>
              <a:rPr lang="en-US" dirty="0" err="1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, horizontal &gt;100 km, integrated or limited vertical resolution)</a:t>
            </a:r>
            <a:endParaRPr lang="en-US" dirty="0">
              <a:latin typeface="+mn-lt"/>
            </a:endParaRPr>
          </a:p>
        </p:txBody>
      </p:sp>
      <p:pic>
        <p:nvPicPr>
          <p:cNvPr id="4" name="Picture 4" descr="DUST_VISW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993" y="1042718"/>
            <a:ext cx="6823718" cy="561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58"/>
            <a:ext cx="7696200" cy="1371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Intensity Issues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2" y="1243768"/>
            <a:ext cx="86693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Sensitive to environmental circulation beyond TC envelope (shear, eddy flux, etc.)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Sensitive to boundary conditions, interactions, and changes along track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Sensitive to inner core dynamics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Sampling limited by presence of heavy rain, clouds, strong winds.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Issues include: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poor data coverage in important areas, </a:t>
            </a:r>
          </a:p>
          <a:p>
            <a:pPr marL="687388" lvl="1" indent="-230188">
              <a:buFont typeface="Arial"/>
              <a:buChar char="•"/>
            </a:pPr>
            <a:r>
              <a:rPr lang="en-US" dirty="0" smtClean="0">
                <a:latin typeface="+mn-lt"/>
              </a:rPr>
              <a:t>temporal &amp; spatial resolution (3-6 </a:t>
            </a:r>
            <a:r>
              <a:rPr lang="en-US" dirty="0" err="1" smtClean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, 5-10 km horizontal, 1 km vertical)</a:t>
            </a:r>
            <a:endParaRPr lang="en-US" dirty="0">
              <a:latin typeface="+mn-lt"/>
            </a:endParaRPr>
          </a:p>
        </p:txBody>
      </p:sp>
      <p:pic>
        <p:nvPicPr>
          <p:cNvPr id="4" name="Picture 6" descr="2000272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196" y="1257028"/>
            <a:ext cx="7221362" cy="511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+mj-lt"/>
              </a:rPr>
              <a:t>ISS</a:t>
            </a:r>
            <a:endParaRPr lang="en-US" sz="6000" dirty="0">
              <a:latin typeface="+mj-lt"/>
            </a:endParaRPr>
          </a:p>
        </p:txBody>
      </p:sp>
      <p:pic>
        <p:nvPicPr>
          <p:cNvPr id="4" name="Picture 3" descr="800px-International_Space_Station_after_undocking_of_STS-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968" y="1315639"/>
            <a:ext cx="3587872" cy="2288144"/>
          </a:xfrm>
          <a:prstGeom prst="rect">
            <a:avLst/>
          </a:prstGeom>
        </p:spPr>
      </p:pic>
      <p:pic>
        <p:nvPicPr>
          <p:cNvPr id="5" name="Picture 4" descr="orbitdisplay.as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23" y="3631743"/>
            <a:ext cx="54864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64" y="4286456"/>
            <a:ext cx="357161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/>
              <a:buChar char="•"/>
            </a:pPr>
            <a:r>
              <a:rPr lang="en-US" dirty="0" smtClean="0">
                <a:latin typeface="+mn-lt"/>
              </a:rPr>
              <a:t>Inclination: 51.6° </a:t>
            </a:r>
          </a:p>
          <a:p>
            <a:pPr marL="225425" indent="-225425">
              <a:buFont typeface="Arial"/>
              <a:buChar char="•"/>
            </a:pPr>
            <a:r>
              <a:rPr lang="en-US" dirty="0" smtClean="0">
                <a:latin typeface="+mn-lt"/>
              </a:rPr>
              <a:t>Altitude: 350 km </a:t>
            </a:r>
          </a:p>
          <a:p>
            <a:pPr marL="225425" indent="-225425">
              <a:buFont typeface="Arial"/>
              <a:buChar char="•"/>
            </a:pPr>
            <a:r>
              <a:rPr lang="en-US" dirty="0" smtClean="0">
                <a:latin typeface="+mn-lt"/>
              </a:rPr>
              <a:t>Revolutions/Day: 15.7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22" y="1554759"/>
            <a:ext cx="4305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Good coverage of global tropics and TC basins (15-16 orbits/day)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58"/>
            <a:ext cx="7696200" cy="1371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How can ISS DWL help?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2" y="1243768"/>
            <a:ext cx="866938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Track: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provide regularly spaced data coverage in important areas surrounding TC for data assimilation into numerical models.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Need temporal resolution at least 24 </a:t>
            </a:r>
            <a:r>
              <a:rPr lang="en-US" sz="3200" dirty="0" err="1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, horizontal resolution of 250 km, and vertical resolution of 1 km.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Accuracy to better than 1 </a:t>
            </a:r>
            <a:r>
              <a:rPr lang="en-US" sz="3200" dirty="0" err="1" smtClean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 s</a:t>
            </a:r>
            <a:r>
              <a:rPr lang="en-US" sz="3200" baseline="30000" dirty="0" smtClean="0">
                <a:latin typeface="+mn-lt"/>
              </a:rPr>
              <a:t>-1 </a:t>
            </a:r>
            <a:r>
              <a:rPr lang="en-US" sz="3200" dirty="0" smtClean="0">
                <a:latin typeface="+mn-lt"/>
              </a:rPr>
              <a:t>for mean wind surrounding TC - 1 </a:t>
            </a:r>
            <a:r>
              <a:rPr lang="en-US" sz="3200" dirty="0" err="1" smtClean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 s</a:t>
            </a:r>
            <a:r>
              <a:rPr lang="en-US" sz="3200" baseline="30000" dirty="0" smtClean="0">
                <a:latin typeface="+mn-lt"/>
              </a:rPr>
              <a:t>-1 </a:t>
            </a:r>
            <a:r>
              <a:rPr lang="en-US" sz="3200" dirty="0" smtClean="0">
                <a:latin typeface="+mn-lt"/>
              </a:rPr>
              <a:t>error in mean wind yields 86.4 km track error in 24 </a:t>
            </a:r>
            <a:r>
              <a:rPr lang="en-US" sz="3200" dirty="0" err="1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58"/>
            <a:ext cx="7696200" cy="1371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How can ISS DWL help?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2" y="1243768"/>
            <a:ext cx="866938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Intensity (beyond those above):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improved vertical structure of environment surrounding and above core, particularly near the </a:t>
            </a:r>
            <a:r>
              <a:rPr lang="en-US" sz="3200" dirty="0" err="1" smtClean="0">
                <a:latin typeface="+mn-lt"/>
              </a:rPr>
              <a:t>tropopause</a:t>
            </a:r>
            <a:r>
              <a:rPr lang="en-US" sz="3200" dirty="0" smtClean="0">
                <a:latin typeface="+mn-lt"/>
              </a:rPr>
              <a:t> for use in determining shear, divergence, and eddy flux.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higher temporal resolution 12 </a:t>
            </a:r>
            <a:r>
              <a:rPr lang="en-US" sz="3200" dirty="0" err="1" smtClean="0">
                <a:latin typeface="+mn-lt"/>
              </a:rPr>
              <a:t>h</a:t>
            </a:r>
            <a:r>
              <a:rPr lang="en-US" sz="3200" dirty="0" smtClean="0">
                <a:latin typeface="+mn-lt"/>
              </a:rPr>
              <a:t>, horizontal resolution 25 km, vertical resolution &lt;1 km.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>
                <a:latin typeface="+mn-lt"/>
              </a:rPr>
              <a:t>Accuracy to 1 </a:t>
            </a:r>
            <a:r>
              <a:rPr lang="en-US" sz="3200" dirty="0" err="1" smtClean="0">
                <a:latin typeface="+mn-lt"/>
              </a:rPr>
              <a:t>m</a:t>
            </a:r>
            <a:r>
              <a:rPr lang="en-US" sz="3200" dirty="0" smtClean="0">
                <a:latin typeface="+mn-lt"/>
              </a:rPr>
              <a:t> s</a:t>
            </a:r>
            <a:r>
              <a:rPr lang="en-US" sz="3200" baseline="30000" dirty="0" smtClean="0">
                <a:latin typeface="+mn-lt"/>
              </a:rPr>
              <a:t>-1 </a:t>
            </a:r>
            <a:r>
              <a:rPr lang="en-US" sz="3200" dirty="0" smtClean="0">
                <a:latin typeface="+mn-lt"/>
              </a:rPr>
              <a:t>for vertical shear in vicinity of TC - large differences in storm intensity change for small changes in vertical shear.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58"/>
            <a:ext cx="7696200" cy="1371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2" y="1308558"/>
            <a:ext cx="8669385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ISS DWL can have great impact on TC forecasts and research through improved horizontal and vertical wind structure in environment immediately surrounding storm.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DWL does not need to provide data in core for major impact.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Major advantages: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better temporal &amp; spatial wind coverage surrounding TC than currently possible with targeted </a:t>
            </a:r>
            <a:r>
              <a:rPr lang="en-US" dirty="0" err="1" smtClean="0">
                <a:latin typeface="+mn-lt"/>
              </a:rPr>
              <a:t>obs</a:t>
            </a:r>
            <a:r>
              <a:rPr lang="en-US" dirty="0" smtClean="0">
                <a:latin typeface="+mn-lt"/>
              </a:rPr>
              <a:t> and satellite radiances.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higher vertical resolution especially useful near top and bottom of environment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+mn-lt"/>
              </a:rPr>
              <a:t>improved accuracy of wind estimates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8398" y="2495444"/>
            <a:ext cx="5879077" cy="1215448"/>
          </a:xfrm>
          <a:effectLst>
            <a:outerShdw blurRad="111125" dist="38100" dir="2700000">
              <a:srgbClr val="000000">
                <a:alpha val="5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Calibri"/>
                <a:ea typeface="+mj-ea"/>
                <a:cs typeface="Calibri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body" idx="1"/>
          </p:nvPr>
        </p:nvSpPr>
        <p:spPr>
          <a:xfrm>
            <a:off x="419100" y="1503363"/>
            <a:ext cx="8258175" cy="4819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300" b="1" i="1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Goals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Improve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Accuracy</a:t>
            </a:r>
            <a:r>
              <a:rPr lang="en-US" sz="220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Hurricane impact areas (track) – 50% </a:t>
            </a:r>
            <a:br>
              <a:rPr lang="en-US" sz="190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Severity (intensity) – 50% 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Storm surge impact locations </a:t>
            </a:r>
            <a:br>
              <a:rPr lang="en-US" sz="190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900" smtClean="0">
                <a:latin typeface="Calibri" charset="0"/>
                <a:ea typeface="Calibri" charset="0"/>
                <a:cs typeface="Calibri" charset="0"/>
              </a:rPr>
              <a:t>and severity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Extend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reliability out to 7 days</a:t>
            </a:r>
            <a:br>
              <a:rPr lang="en-US" sz="3000" smtClean="0">
                <a:latin typeface="Calibri" charset="0"/>
                <a:ea typeface="Calibri" charset="0"/>
                <a:cs typeface="Calibri" charset="0"/>
              </a:rPr>
            </a:br>
            <a:endParaRPr lang="en-US" sz="1100" smtClean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Quantify, bound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3000" smtClean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reduce</a:t>
            </a:r>
            <a:r>
              <a:rPr lang="en-US" sz="3000" smtClean="0">
                <a:latin typeface="Calibri" charset="0"/>
                <a:ea typeface="Calibri" charset="0"/>
                <a:cs typeface="Calibri" charset="0"/>
              </a:rPr>
              <a:t> forecast uncertainty to enable risk management decisions</a:t>
            </a:r>
          </a:p>
        </p:txBody>
      </p:sp>
      <p:pic>
        <p:nvPicPr>
          <p:cNvPr id="50184" name="Picture 8" descr="http://www.magazine.noaa.gov/stories/images/145135F120_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3124200" cy="2481263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>
            <a:outerShdw blurRad="63500" dist="99190" dir="2388334" algn="ctr" rotWithShape="0">
              <a:srgbClr val="2E507A">
                <a:alpha val="50000"/>
              </a:srgbClr>
            </a:outerShd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68275"/>
            <a:ext cx="7432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322" y="1384557"/>
            <a:ext cx="8423275" cy="928688"/>
          </a:xfrm>
        </p:spPr>
        <p:txBody>
          <a:bodyPr/>
          <a:lstStyle/>
          <a:p>
            <a:pPr marL="227013" indent="-227013" eaLnBrk="1" hangingPunct="1">
              <a:buFontTx/>
              <a:buChar char="•"/>
            </a:pPr>
            <a:r>
              <a:rPr lang="en-US" sz="2400" dirty="0" smtClean="0">
                <a:latin typeface="+mj-lt"/>
                <a:cs typeface="ＭＳ Ｐゴシック" charset="-128"/>
              </a:rPr>
              <a:t>Statistical-dynamical models (SHIPS</a:t>
            </a:r>
            <a:r>
              <a:rPr lang="en-US" sz="2400" dirty="0">
                <a:latin typeface="+mj-lt"/>
                <a:cs typeface="ＭＳ Ｐゴシック" charset="-128"/>
              </a:rPr>
              <a:t>, LGEM, &amp; RI-</a:t>
            </a:r>
            <a:r>
              <a:rPr lang="en-US" sz="2400" dirty="0" smtClean="0">
                <a:latin typeface="+mj-lt"/>
                <a:cs typeface="ＭＳ Ｐゴシック" charset="-128"/>
              </a:rPr>
              <a:t>index) </a:t>
            </a:r>
            <a:r>
              <a:rPr lang="en-US" sz="2400" dirty="0">
                <a:latin typeface="+mj-lt"/>
                <a:cs typeface="ＭＳ Ｐゴシック" charset="-128"/>
              </a:rPr>
              <a:t>are skillful sources of intensity </a:t>
            </a:r>
            <a:r>
              <a:rPr lang="en-US" sz="2400" dirty="0" smtClean="0">
                <a:latin typeface="+mj-lt"/>
                <a:cs typeface="ＭＳ Ｐゴシック" charset="-128"/>
              </a:rPr>
              <a:t>guidance primarily from global models</a:t>
            </a:r>
            <a:endParaRPr lang="en-US" sz="2400" dirty="0">
              <a:latin typeface="+mj-lt"/>
              <a:cs typeface="ＭＳ Ｐゴシック" charset="-128"/>
            </a:endParaRP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latin typeface="+mj-lt"/>
                <a:cs typeface="ＭＳ Ｐゴシック" charset="-128"/>
              </a:rPr>
              <a:t>Current Capabilities:</a:t>
            </a:r>
            <a:r>
              <a:rPr lang="en-US" sz="4000" dirty="0" smtClean="0">
                <a:latin typeface="+mj-lt"/>
                <a:cs typeface="ＭＳ Ｐゴシック" charset="-128"/>
              </a:rPr>
              <a:t/>
            </a:r>
            <a:br>
              <a:rPr lang="en-US" sz="4000" dirty="0" smtClean="0">
                <a:latin typeface="+mj-lt"/>
                <a:cs typeface="ＭＳ Ｐゴシック" charset="-128"/>
              </a:rPr>
            </a:br>
            <a:r>
              <a:rPr lang="en-US" sz="3600" dirty="0" smtClean="0">
                <a:latin typeface="+mj-lt"/>
                <a:cs typeface="ＭＳ Ｐゴシック" charset="-128"/>
              </a:rPr>
              <a:t>Statistical-dynamical models</a:t>
            </a:r>
            <a:endParaRPr lang="en-US" dirty="0" smtClean="0">
              <a:latin typeface="+mj-lt"/>
              <a:cs typeface="ＭＳ Ｐゴシック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00346" y="2319474"/>
            <a:ext cx="4341971" cy="3913303"/>
            <a:chOff x="3155" y="1076"/>
            <a:chExt cx="2605" cy="2168"/>
          </a:xfrm>
        </p:grpSpPr>
        <p:pic>
          <p:nvPicPr>
            <p:cNvPr id="43015" name="Picture 6" descr="2007_Intensity_err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5" y="1076"/>
              <a:ext cx="2605" cy="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 rot="-1576457">
              <a:off x="3473" y="1967"/>
              <a:ext cx="1589" cy="3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373322" y="2635885"/>
            <a:ext cx="4157469" cy="32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7013" indent="-227013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latin typeface="+mj-lt"/>
              </a:rPr>
              <a:t>SHIPS &amp; LGEM contain ~55-60% of the variance in intensity change, RI-Index ~30% of RI variance, primarily from large-scale in GFS. </a:t>
            </a:r>
          </a:p>
          <a:p>
            <a:pPr marL="227013" indent="-227013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>
                <a:latin typeface="+mj-lt"/>
              </a:rPr>
              <a:t>Until regional models improve there is value in improving statistical- dynamical approaches.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Untitled Imag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4283075"/>
            <a:ext cx="2889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+mj-lt"/>
                <a:ea typeface="Calibri" charset="0"/>
                <a:cs typeface="Calibri" charset="0"/>
              </a:rPr>
              <a:t>HFIP Activities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397000"/>
            <a:ext cx="6607175" cy="49530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Traditional Hurricane Research Activities: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Observations, analysis, database, &amp; instrument R&amp;D 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  <a:hlinkClick r:id="" action="ppaction://noaction"/>
              </a:rPr>
              <a:t>IFEX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Statistical-dynamical model development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Advances in operational models 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  <a:hlinkClick r:id="" action="ppaction://noaction"/>
              </a:rPr>
              <a:t>Stream 1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</a:pPr>
            <a:r>
              <a:rPr lang="en-US" dirty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New HFIP Research Thrusts:</a:t>
            </a:r>
            <a:endParaRPr lang="en-US" sz="2000" dirty="0">
              <a:solidFill>
                <a:srgbClr val="FF3300"/>
              </a:solidFill>
              <a:latin typeface="+mj-lt"/>
              <a:ea typeface="Calibri" charset="0"/>
              <a:cs typeface="Calibri" charset="0"/>
            </a:endParaRP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Experimental global 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and regional </a:t>
            </a:r>
            <a:r>
              <a:rPr lang="en-US" sz="2000" dirty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hurricane model development (Stream 2</a:t>
            </a:r>
            <a:r>
              <a:rPr lang="en-US" sz="2000" dirty="0" smtClean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Data assimilation techniques and observing system strategy analysis development (Stream 1 &amp; 2</a:t>
            </a:r>
            <a:r>
              <a:rPr lang="en-US" sz="2000" dirty="0" smtClean="0">
                <a:solidFill>
                  <a:srgbClr val="FF3300"/>
                </a:solidFill>
                <a:latin typeface="+mj-lt"/>
                <a:ea typeface="Calibri" charset="0"/>
                <a:cs typeface="Calibri" charset="0"/>
              </a:rPr>
              <a:t>)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rPr>
              <a:t>Model evaluation tool development</a:t>
            </a:r>
          </a:p>
          <a:p>
            <a:pPr marL="461963" indent="-461963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rgbClr val="808080"/>
                </a:solidFill>
                <a:latin typeface="+mj-lt"/>
                <a:ea typeface="Calibri" charset="0"/>
                <a:cs typeface="Calibri" charset="0"/>
              </a:rPr>
              <a:t>Socioeconomic research and development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65113" y="5969000"/>
            <a:ext cx="8639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000090"/>
                </a:solidFill>
                <a:latin typeface="+mj-lt"/>
                <a:ea typeface="Calibri" charset="0"/>
                <a:cs typeface="Calibri" charset="0"/>
              </a:rPr>
              <a:t>Partnership: NCEP, AOC, AOML, ESRL, GFDL, DTC, USWRP, NESDIS/STAR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6496050" y="4371975"/>
            <a:ext cx="525463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50000"/>
              </a:lnSpc>
            </a:pPr>
            <a:r>
              <a:rPr lang="en-US" sz="2000">
                <a:solidFill>
                  <a:schemeClr val="bg1"/>
                </a:solidFill>
                <a:latin typeface="+mj-lt"/>
                <a:ea typeface="Arial" charset="0"/>
                <a:cs typeface="Arial" charset="0"/>
                <a:sym typeface="Arial" charset="0"/>
              </a:rPr>
              <a:t>D1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483475" y="4872038"/>
            <a:ext cx="515938" cy="28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30479" bIns="50800">
            <a:prstTxWarp prst="textNoShape">
              <a:avLst/>
            </a:prstTxWarp>
          </a:bodyPr>
          <a:lstStyle/>
          <a:p>
            <a:pPr marL="39688"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  <a:latin typeface="+mj-lt"/>
                <a:ea typeface="Arial" charset="0"/>
                <a:cs typeface="Arial" charset="0"/>
                <a:sym typeface="Arial" charset="0"/>
              </a:rPr>
              <a:t>D2</a:t>
            </a:r>
          </a:p>
        </p:txBody>
      </p:sp>
      <p:pic>
        <p:nvPicPr>
          <p:cNvPr id="22536" name="Picture 2" descr="tk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3" t="18758" r="10962" b="18715"/>
          <a:stretch>
            <a:fillRect/>
          </a:stretch>
        </p:blipFill>
        <p:spPr bwMode="auto">
          <a:xfrm>
            <a:off x="6742113" y="2287588"/>
            <a:ext cx="19891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p3-gulfstream_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5113" y="1379538"/>
            <a:ext cx="2286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Tom Hamill &amp; Jeff Whitaker  (ESRL)</a:t>
            </a:r>
          </a:p>
        </p:txBody>
      </p:sp>
      <p:pic>
        <p:nvPicPr>
          <p:cNvPr id="2662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417638"/>
            <a:ext cx="4098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6738" y="1404938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283075" y="5943600"/>
            <a:ext cx="3595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http://ruc.noaa.gov/hfip/gfsenkf</a:t>
            </a:r>
          </a:p>
        </p:txBody>
      </p:sp>
      <p:sp>
        <p:nvSpPr>
          <p:cNvPr id="26631" name="Rectangle 3"/>
          <p:cNvSpPr>
            <a:spLocks/>
          </p:cNvSpPr>
          <p:nvPr/>
        </p:nvSpPr>
        <p:spPr bwMode="auto">
          <a:xfrm>
            <a:off x="2878138" y="1281113"/>
            <a:ext cx="35941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 b="1">
                <a:latin typeface="Calibri" charset="0"/>
                <a:ea typeface="Arial" charset="0"/>
                <a:cs typeface="Arial" charset="0"/>
                <a:sym typeface="Arial" charset="0"/>
              </a:rPr>
              <a:t>Tomas (21L) – init 00Z 2 November</a:t>
            </a:r>
          </a:p>
        </p:txBody>
      </p:sp>
      <p:sp>
        <p:nvSpPr>
          <p:cNvPr id="26633" name="Rectangle 6"/>
          <p:cNvSpPr>
            <a:spLocks/>
          </p:cNvSpPr>
          <p:nvPr/>
        </p:nvSpPr>
        <p:spPr bwMode="auto">
          <a:xfrm>
            <a:off x="7916863" y="6054725"/>
            <a:ext cx="519112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b="1">
                <a:solidFill>
                  <a:srgbClr val="003366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GFS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FSENKF_whitaker (dragged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88020" y="1270065"/>
            <a:ext cx="6829959" cy="5122469"/>
          </a:xfrm>
          <a:prstGeom prst="rect">
            <a:avLst/>
          </a:prstGeom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Tom Hamill &amp; Jeff Whitaker  (ESRL)</a:t>
            </a: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645905" y="5804032"/>
            <a:ext cx="3595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ruc.noaa.gov/hfip/gfsenkf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Stan Benjamin &amp; Mike Fiorino (ESRL)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3697288" y="3181350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Shary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4533900" y="4200525"/>
            <a:ext cx="7143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Tomas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r="-108" b="3243"/>
          <a:stretch>
            <a:fillRect/>
          </a:stretch>
        </p:blipFill>
        <p:spPr bwMode="auto">
          <a:xfrm>
            <a:off x="1148486" y="1292272"/>
            <a:ext cx="6954114" cy="512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Stan Benjamin &amp; Mike Fiorino (ESRL)</a:t>
            </a:r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 descr="Screen shot 2011-02-10 at 9.21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83" y="1322028"/>
            <a:ext cx="8673111" cy="5029200"/>
          </a:xfrm>
          <a:prstGeom prst="rect">
            <a:avLst/>
          </a:prstGeom>
        </p:spPr>
      </p:pic>
      <p:pic>
        <p:nvPicPr>
          <p:cNvPr id="7" name="Picture 6" descr="Screen shot 2011-02-10 at 9.37.48 PM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164" y="1312112"/>
            <a:ext cx="9090864" cy="50585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5513388" y="6605588"/>
            <a:ext cx="3363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  <a:ea typeface="Arial" charset="0"/>
                <a:cs typeface="Arial" charset="0"/>
              </a:rPr>
              <a:t>Courtesy of Tom Hamill &amp; Jeff Whitaker  (ESRL)</a:t>
            </a: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283075" y="5943600"/>
            <a:ext cx="3595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http://ruc.noaa.gov/hfip/gfsenkf</a:t>
            </a:r>
          </a:p>
        </p:txBody>
      </p:sp>
      <p:sp>
        <p:nvSpPr>
          <p:cNvPr id="26631" name="Rectangle 3"/>
          <p:cNvSpPr>
            <a:spLocks/>
          </p:cNvSpPr>
          <p:nvPr/>
        </p:nvSpPr>
        <p:spPr bwMode="auto">
          <a:xfrm>
            <a:off x="2878138" y="1281113"/>
            <a:ext cx="35941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 b="1">
                <a:latin typeface="Calibri" charset="0"/>
                <a:ea typeface="Arial" charset="0"/>
                <a:cs typeface="Arial" charset="0"/>
                <a:sym typeface="Arial" charset="0"/>
              </a:rPr>
              <a:t>Tomas (21L) – init 00Z 2 November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339850"/>
            <a:ext cx="8172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6"/>
          <p:cNvSpPr>
            <a:spLocks/>
          </p:cNvSpPr>
          <p:nvPr/>
        </p:nvSpPr>
        <p:spPr bwMode="auto">
          <a:xfrm>
            <a:off x="7916863" y="6054725"/>
            <a:ext cx="519112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b="1">
                <a:solidFill>
                  <a:srgbClr val="003366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GFS</a:t>
            </a:r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title"/>
          </p:nvPr>
        </p:nvSpPr>
        <p:spPr>
          <a:xfrm>
            <a:off x="50800" y="0"/>
            <a:ext cx="7696200" cy="1333500"/>
          </a:xfrm>
        </p:spPr>
        <p:txBody>
          <a:bodyPr rIns="30479"/>
          <a:lstStyle/>
          <a:p>
            <a:pPr eaLnBrk="1" hangingPunct="1"/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Current Capabilities</a:t>
            </a:r>
            <a:br>
              <a:rPr lang="en-US" sz="48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Global Model – Ensembles</a:t>
            </a:r>
            <a:endParaRPr lang="en-US" sz="48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16438</TotalTime>
  <Words>1334</Words>
  <Application>Microsoft Macintosh PowerPoint</Application>
  <PresentationFormat>On-screen Show (4:3)</PresentationFormat>
  <Paragraphs>165</Paragraphs>
  <Slides>16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Hurricane Research from the ISS</vt:lpstr>
      <vt:lpstr>Slide 2</vt:lpstr>
      <vt:lpstr>Current Capabilities: Statistical-dynamical models</vt:lpstr>
      <vt:lpstr>HFIP Activities</vt:lpstr>
      <vt:lpstr>Current Capabilities Global Model – Ensembles</vt:lpstr>
      <vt:lpstr>Current Capabilities Global Model – Ensembles</vt:lpstr>
      <vt:lpstr>Current Capabilities Global Model – Ensembles</vt:lpstr>
      <vt:lpstr>Current Capabilities Global Model – Ensembles</vt:lpstr>
      <vt:lpstr>Current Capabilities Global Model – Ensembles</vt:lpstr>
      <vt:lpstr>Track Issues</vt:lpstr>
      <vt:lpstr>Intensity Issues</vt:lpstr>
      <vt:lpstr>ISS</vt:lpstr>
      <vt:lpstr>How can ISS DWL help?</vt:lpstr>
      <vt:lpstr>How can ISS DWL help?</vt:lpstr>
      <vt:lpstr>Summary</vt:lpstr>
      <vt:lpstr>Questions?</vt:lpstr>
    </vt:vector>
  </TitlesOfParts>
  <Manager>Tim McClung</Manager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Nation's Hurricane Program: An Interagency Success Story</dc:title>
  <dc:subject>Hurricanes, Hurricane Research</dc:subject>
  <dc:creator>Kandis Boyd</dc:creator>
  <cp:lastModifiedBy>Donald Perkey</cp:lastModifiedBy>
  <cp:revision>424</cp:revision>
  <cp:lastPrinted>2009-09-22T14:42:08Z</cp:lastPrinted>
  <dcterms:created xsi:type="dcterms:W3CDTF">2011-02-24T21:16:56Z</dcterms:created>
  <dcterms:modified xsi:type="dcterms:W3CDTF">2011-02-24T21:18:07Z</dcterms:modified>
</cp:coreProperties>
</file>