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charts/chart2.xml" ContentType="application/vnd.openxmlformats-officedocument.drawingml.chart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84" r:id="rId1"/>
  </p:sldMasterIdLst>
  <p:notesMasterIdLst>
    <p:notesMasterId r:id="rId26"/>
  </p:notesMasterIdLst>
  <p:sldIdLst>
    <p:sldId id="256" r:id="rId2"/>
    <p:sldId id="294" r:id="rId3"/>
    <p:sldId id="291" r:id="rId4"/>
    <p:sldId id="315" r:id="rId5"/>
    <p:sldId id="316" r:id="rId6"/>
    <p:sldId id="263" r:id="rId7"/>
    <p:sldId id="295" r:id="rId8"/>
    <p:sldId id="296" r:id="rId9"/>
    <p:sldId id="297" r:id="rId10"/>
    <p:sldId id="311" r:id="rId11"/>
    <p:sldId id="298" r:id="rId12"/>
    <p:sldId id="299" r:id="rId13"/>
    <p:sldId id="300" r:id="rId14"/>
    <p:sldId id="304" r:id="rId15"/>
    <p:sldId id="309" r:id="rId16"/>
    <p:sldId id="310" r:id="rId17"/>
    <p:sldId id="303" r:id="rId18"/>
    <p:sldId id="307" r:id="rId19"/>
    <p:sldId id="305" r:id="rId20"/>
    <p:sldId id="313" r:id="rId21"/>
    <p:sldId id="312" r:id="rId22"/>
    <p:sldId id="267" r:id="rId23"/>
    <p:sldId id="317" r:id="rId24"/>
    <p:sldId id="314" r:id="rId25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wrmccart" initials="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1200FA"/>
    <a:srgbClr val="00A008"/>
    <a:srgbClr val="66FF33"/>
    <a:srgbClr val="D5E5F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vertBarState="maximized">
    <p:restoredLeft sz="22970" autoAdjust="0"/>
    <p:restoredTop sz="94992" autoAdjust="0"/>
  </p:normalViewPr>
  <p:slideViewPr>
    <p:cSldViewPr snapToGrid="0">
      <p:cViewPr>
        <p:scale>
          <a:sx n="60" d="100"/>
          <a:sy n="60" d="100"/>
        </p:scale>
        <p:origin x="-3520" y="-2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commentAuthors" Target="commentAuthors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wrmccart.ndc\My%20Documents\100+101-rms-from-an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wrmccart.ndc\My%20Documents\100+101-rms-from-an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barChart>
        <c:barDir val="bar"/>
        <c:grouping val="clustered"/>
        <c:ser>
          <c:idx val="0"/>
          <c:order val="0"/>
          <c:tx>
            <c:v>Mie</c:v>
          </c:tx>
          <c:spPr>
            <a:solidFill>
              <a:srgbClr val="1200FA"/>
            </a:solidFill>
          </c:spPr>
          <c:cat>
            <c:strRef>
              <c:f>'dwl_ct.100.20060101-20060131'!$H$255:$Q$255</c:f>
              <c:strCache>
                <c:ptCount val="10"/>
                <c:pt idx="0">
                  <c:v>900-1000</c:v>
                </c:pt>
                <c:pt idx="1">
                  <c:v>800-900</c:v>
                </c:pt>
                <c:pt idx="2">
                  <c:v>600-800</c:v>
                </c:pt>
                <c:pt idx="3">
                  <c:v>400-600</c:v>
                </c:pt>
                <c:pt idx="4">
                  <c:v>300-400</c:v>
                </c:pt>
                <c:pt idx="5">
                  <c:v>250-300</c:v>
                </c:pt>
                <c:pt idx="6">
                  <c:v>200-250</c:v>
                </c:pt>
                <c:pt idx="7">
                  <c:v>150-200</c:v>
                </c:pt>
                <c:pt idx="8">
                  <c:v>100-150</c:v>
                </c:pt>
                <c:pt idx="9">
                  <c:v>50-100</c:v>
                </c:pt>
              </c:strCache>
            </c:strRef>
          </c:cat>
          <c:val>
            <c:numRef>
              <c:f>'dwl_ct.100.20060101-20060131'!$H$254:$Q$254</c:f>
              <c:numCache>
                <c:formatCode>General</c:formatCode>
                <c:ptCount val="10"/>
                <c:pt idx="0">
                  <c:v>2.64761879316246</c:v>
                </c:pt>
                <c:pt idx="1">
                  <c:v>2.379446836210658</c:v>
                </c:pt>
                <c:pt idx="2">
                  <c:v>2.769864174692255</c:v>
                </c:pt>
                <c:pt idx="3">
                  <c:v>3.039694292651336</c:v>
                </c:pt>
                <c:pt idx="4">
                  <c:v>3.144543914196515</c:v>
                </c:pt>
                <c:pt idx="5">
                  <c:v>3.258462147640834</c:v>
                </c:pt>
                <c:pt idx="6">
                  <c:v>3.293445879870484</c:v>
                </c:pt>
                <c:pt idx="7">
                  <c:v>3.536722026310838</c:v>
                </c:pt>
                <c:pt idx="8">
                  <c:v>3.801355519850028</c:v>
                </c:pt>
                <c:pt idx="9">
                  <c:v>3.98446639633726</c:v>
                </c:pt>
              </c:numCache>
            </c:numRef>
          </c:val>
        </c:ser>
        <c:ser>
          <c:idx val="1"/>
          <c:order val="1"/>
          <c:tx>
            <c:v>Rayleigh</c:v>
          </c:tx>
          <c:spPr>
            <a:solidFill>
              <a:srgbClr val="00FF00"/>
            </a:solidFill>
            <a:ln>
              <a:solidFill>
                <a:srgbClr val="00FF00"/>
              </a:solidFill>
            </a:ln>
          </c:spPr>
          <c:val>
            <c:numRef>
              <c:f>'dwl_ct.101.20060101-2006013 (2)'!$H$253:$Q$253</c:f>
              <c:numCache>
                <c:formatCode>General</c:formatCode>
                <c:ptCount val="10"/>
                <c:pt idx="0">
                  <c:v>5.016634026157622</c:v>
                </c:pt>
                <c:pt idx="1">
                  <c:v>4.654700107437145</c:v>
                </c:pt>
                <c:pt idx="2">
                  <c:v>4.025571962767868</c:v>
                </c:pt>
                <c:pt idx="3">
                  <c:v>3.879670685225131</c:v>
                </c:pt>
                <c:pt idx="4">
                  <c:v>3.776419927563397</c:v>
                </c:pt>
                <c:pt idx="5">
                  <c:v>3.615876737694331</c:v>
                </c:pt>
                <c:pt idx="6">
                  <c:v>3.43215399142397</c:v>
                </c:pt>
                <c:pt idx="7">
                  <c:v>3.511927054775035</c:v>
                </c:pt>
                <c:pt idx="8">
                  <c:v>3.400807850025761</c:v>
                </c:pt>
                <c:pt idx="9">
                  <c:v>3.13075501714775</c:v>
                </c:pt>
              </c:numCache>
            </c:numRef>
          </c:val>
        </c:ser>
        <c:axId val="691758184"/>
        <c:axId val="688419352"/>
      </c:barChart>
      <c:catAx>
        <c:axId val="69175818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Pressure Bin (hPa)</a:t>
                </a:r>
              </a:p>
            </c:rich>
          </c:tx>
        </c:title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88419352"/>
        <c:crosses val="autoZero"/>
        <c:auto val="1"/>
        <c:lblAlgn val="ctr"/>
        <c:lblOffset val="100"/>
      </c:catAx>
      <c:valAx>
        <c:axId val="688419352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err="1" smtClean="0"/>
                  <a:t>Obs</a:t>
                </a:r>
                <a:r>
                  <a:rPr lang="en-US" sz="1600" dirty="0" smtClean="0"/>
                  <a:t> </a:t>
                </a:r>
                <a:r>
                  <a:rPr lang="en-US" sz="1600" dirty="0"/>
                  <a:t>minus Forecast RMS (ms</a:t>
                </a:r>
                <a:r>
                  <a:rPr lang="en-US" sz="1600" baseline="30000" dirty="0"/>
                  <a:t>-1</a:t>
                </a:r>
                <a:r>
                  <a:rPr lang="en-US" sz="1600" dirty="0"/>
                  <a:t>)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91758184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barChart>
        <c:barDir val="bar"/>
        <c:grouping val="clustered"/>
        <c:ser>
          <c:idx val="0"/>
          <c:order val="0"/>
          <c:tx>
            <c:v>Mie</c:v>
          </c:tx>
          <c:spPr>
            <a:solidFill>
              <a:srgbClr val="1200FA"/>
            </a:solidFill>
            <a:ln>
              <a:solidFill>
                <a:srgbClr val="1200FA"/>
              </a:solidFill>
            </a:ln>
          </c:spPr>
          <c:cat>
            <c:strRef>
              <c:f>'dwl_ct.100.20060101-20060131'!$H$255:$Q$255</c:f>
              <c:strCache>
                <c:ptCount val="10"/>
                <c:pt idx="0">
                  <c:v>900-1000</c:v>
                </c:pt>
                <c:pt idx="1">
                  <c:v>800-900</c:v>
                </c:pt>
                <c:pt idx="2">
                  <c:v>600-800</c:v>
                </c:pt>
                <c:pt idx="3">
                  <c:v>400-600</c:v>
                </c:pt>
                <c:pt idx="4">
                  <c:v>300-400</c:v>
                </c:pt>
                <c:pt idx="5">
                  <c:v>250-300</c:v>
                </c:pt>
                <c:pt idx="6">
                  <c:v>200-250</c:v>
                </c:pt>
                <c:pt idx="7">
                  <c:v>150-200</c:v>
                </c:pt>
                <c:pt idx="8">
                  <c:v>100-150</c:v>
                </c:pt>
                <c:pt idx="9">
                  <c:v>50-100</c:v>
                </c:pt>
              </c:strCache>
            </c:strRef>
          </c:cat>
          <c:val>
            <c:numRef>
              <c:f>'dwl_ct.100.20060101-20060131'!$H$253:$Q$253</c:f>
              <c:numCache>
                <c:formatCode>General</c:formatCode>
                <c:ptCount val="10"/>
                <c:pt idx="0">
                  <c:v>47005.0</c:v>
                </c:pt>
                <c:pt idx="1">
                  <c:v>60665.0</c:v>
                </c:pt>
                <c:pt idx="2">
                  <c:v>72929.0</c:v>
                </c:pt>
                <c:pt idx="3">
                  <c:v>74513.0</c:v>
                </c:pt>
                <c:pt idx="4">
                  <c:v>51981.0</c:v>
                </c:pt>
                <c:pt idx="5">
                  <c:v>34663.0</c:v>
                </c:pt>
                <c:pt idx="6">
                  <c:v>37053.0</c:v>
                </c:pt>
                <c:pt idx="7">
                  <c:v>38233.0</c:v>
                </c:pt>
                <c:pt idx="8">
                  <c:v>25526.0</c:v>
                </c:pt>
                <c:pt idx="9">
                  <c:v>19131.0</c:v>
                </c:pt>
              </c:numCache>
            </c:numRef>
          </c:val>
        </c:ser>
        <c:ser>
          <c:idx val="1"/>
          <c:order val="1"/>
          <c:tx>
            <c:v>Rayleigh</c:v>
          </c:tx>
          <c:spPr>
            <a:solidFill>
              <a:srgbClr val="00FF00"/>
            </a:solidFill>
            <a:ln>
              <a:solidFill>
                <a:srgbClr val="00FF00"/>
              </a:solidFill>
            </a:ln>
          </c:spPr>
          <c:val>
            <c:numRef>
              <c:f>'dwl_ct.101.20060101-2006013 (2)'!$H$252:$Q$252</c:f>
              <c:numCache>
                <c:formatCode>General</c:formatCode>
                <c:ptCount val="10"/>
                <c:pt idx="0">
                  <c:v>35464.0</c:v>
                </c:pt>
                <c:pt idx="1">
                  <c:v>38658.0</c:v>
                </c:pt>
                <c:pt idx="2">
                  <c:v>117479.0</c:v>
                </c:pt>
                <c:pt idx="3">
                  <c:v>170388.0</c:v>
                </c:pt>
                <c:pt idx="4">
                  <c:v>126783.0</c:v>
                </c:pt>
                <c:pt idx="5">
                  <c:v>86321.0</c:v>
                </c:pt>
                <c:pt idx="6">
                  <c:v>88260.0</c:v>
                </c:pt>
                <c:pt idx="7">
                  <c:v>120197.0</c:v>
                </c:pt>
                <c:pt idx="8">
                  <c:v>158064.0</c:v>
                </c:pt>
                <c:pt idx="9">
                  <c:v>159174.0</c:v>
                </c:pt>
              </c:numCache>
            </c:numRef>
          </c:val>
        </c:ser>
        <c:axId val="69982568"/>
        <c:axId val="708448808"/>
      </c:barChart>
      <c:catAx>
        <c:axId val="69982568"/>
        <c:scaling>
          <c:orientation val="minMax"/>
        </c:scaling>
        <c:delete val="1"/>
        <c:axPos val="l"/>
        <c:tickLblPos val="none"/>
        <c:crossAx val="708448808"/>
        <c:crosses val="autoZero"/>
        <c:auto val="1"/>
        <c:lblAlgn val="ctr"/>
        <c:lblOffset val="100"/>
      </c:catAx>
      <c:valAx>
        <c:axId val="708448808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dirty="0"/>
                  <a:t>Count (Full Month)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9982568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A8224D-F18B-4DE5-8BCC-C8FBB9FF2739}" type="datetimeFigureOut">
              <a:rPr lang="en-US"/>
              <a:pPr>
                <a:defRPr/>
              </a:pPr>
              <a:t>2/24/11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</p:spPr>
        <p:txBody>
          <a:bodyPr vert="horz" lIns="92309" tIns="46154" rIns="92309" bIns="4615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8238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211D2D9-972C-44B2-8E02-10DD3D214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3057FA-9C9C-456F-AC82-01FAD954B26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45"/>
          <p:cNvGrpSpPr>
            <a:grpSpLocks/>
          </p:cNvGrpSpPr>
          <p:nvPr userDrawn="1"/>
        </p:nvGrpSpPr>
        <p:grpSpPr bwMode="auto">
          <a:xfrm>
            <a:off x="844550" y="117475"/>
            <a:ext cx="3122613" cy="614363"/>
            <a:chOff x="1227138" y="117475"/>
            <a:chExt cx="3122613" cy="614363"/>
          </a:xfrm>
        </p:grpSpPr>
        <p:sp>
          <p:nvSpPr>
            <p:cNvPr id="7" name="Text Box 9"/>
            <p:cNvSpPr txBox="1">
              <a:spLocks noChangeArrowheads="1"/>
            </p:cNvSpPr>
            <p:nvPr userDrawn="1"/>
          </p:nvSpPr>
          <p:spPr bwMode="auto">
            <a:xfrm>
              <a:off x="1227138" y="117475"/>
              <a:ext cx="3122613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200" b="1" dirty="0"/>
                <a:t>Global Modeling and Assimilation Office</a:t>
              </a:r>
            </a:p>
          </p:txBody>
        </p:sp>
        <p:sp>
          <p:nvSpPr>
            <p:cNvPr id="9" name="Text Box 10"/>
            <p:cNvSpPr txBox="1">
              <a:spLocks noChangeArrowheads="1"/>
            </p:cNvSpPr>
            <p:nvPr userDrawn="1"/>
          </p:nvSpPr>
          <p:spPr bwMode="auto">
            <a:xfrm>
              <a:off x="1239838" y="334963"/>
              <a:ext cx="290988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00" dirty="0"/>
                <a:t>Goddard Space Flight Center</a:t>
              </a:r>
              <a:br>
                <a:rPr lang="en-US" sz="1000" dirty="0"/>
              </a:br>
              <a:r>
                <a:rPr lang="en-US" sz="1000" dirty="0"/>
                <a:t>National Aeronautics and Space Administration</a:t>
              </a:r>
            </a:p>
          </p:txBody>
        </p:sp>
      </p:grpSp>
      <p:pic>
        <p:nvPicPr>
          <p:cNvPr id="10" name="Picture 25" descr="nasa-meatball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63" y="53975"/>
            <a:ext cx="927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0" y="914400"/>
            <a:ext cx="9144000" cy="4953000"/>
          </a:xfrm>
        </p:spPr>
        <p:txBody>
          <a:bodyPr anchor="ctr"/>
          <a:lstStyle>
            <a:lvl1pPr algn="ctr">
              <a:defRPr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172200"/>
            <a:ext cx="2057400" cy="381000"/>
          </a:xfrm>
          <a:prstGeom prst="rect">
            <a:avLst/>
          </a:prstGeom>
        </p:spPr>
        <p:txBody>
          <a:bodyPr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11/6/2009</a:t>
            </a:r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590800" y="6172200"/>
            <a:ext cx="6324600" cy="365125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9F2E12A-2FE5-49AE-9F19-919FEBA5D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11/6/2009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248400"/>
            <a:ext cx="5334000" cy="609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BD0D93-7D56-4D45-8A26-604E1676C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11/6/2009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D9326E5-4352-4DAA-8D6F-1C02B3E97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5658"/>
            <a:ext cx="8531352" cy="91126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75781" y="1177447"/>
            <a:ext cx="8768219" cy="4918553"/>
          </a:xfrm>
        </p:spPr>
        <p:txBody>
          <a:bodyPr/>
          <a:lstStyle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-152400" y="6096000"/>
            <a:ext cx="5334000" cy="762000"/>
          </a:xfrm>
          <a:prstGeom prst="rect">
            <a:avLst/>
          </a:prstGeom>
        </p:spPr>
        <p:txBody>
          <a:bodyPr/>
          <a:lstStyle>
            <a:lvl1pPr algn="r"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11/6/2009</a:t>
            </a: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  <a:prstGeom prst="rect">
            <a:avLst/>
          </a:prstGeom>
        </p:spPr>
        <p:txBody>
          <a:bodyPr>
            <a:no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CE6CCF42-5DB4-4AFD-A9C6-70FF40136E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0" y="6248400"/>
            <a:ext cx="5334000" cy="609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11/6/2009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37E659D-2ED4-441A-B250-76B1E2EFB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0" y="6248400"/>
            <a:ext cx="5334000" cy="609600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11/6/2009</a:t>
            </a:r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7154E8C-00D0-425A-8D53-F5B642C79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0" y="6248400"/>
            <a:ext cx="5334000" cy="609600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11/6/2009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248400"/>
            <a:ext cx="5334000" cy="609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DFD0976B-1584-41B6-BE95-0171A1F69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11/6/2009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248400"/>
            <a:ext cx="5334000" cy="609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8227855-093B-4398-A00F-EC291191A1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11/6/2009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48400"/>
            <a:ext cx="5334000" cy="609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92EDFACF-D781-4206-B83E-7A2BE8E4B2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11/6/2009</a:t>
            </a: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2800">
                <a:latin typeface="+mn-lt"/>
              </a:defRPr>
            </a:lvl1pPr>
          </a:lstStyle>
          <a:p>
            <a:pPr>
              <a:defRPr/>
            </a:pPr>
            <a:fld id="{533F2CAA-27E6-4A58-9DD4-2FDF3B8A7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7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81534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152525"/>
            <a:ext cx="8153400" cy="497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896938"/>
            <a:ext cx="9144000" cy="319087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954088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954088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33" name="Group 20"/>
          <p:cNvGrpSpPr>
            <a:grpSpLocks/>
          </p:cNvGrpSpPr>
          <p:nvPr/>
        </p:nvGrpSpPr>
        <p:grpSpPr bwMode="auto">
          <a:xfrm>
            <a:off x="6021388" y="6184900"/>
            <a:ext cx="3122612" cy="614363"/>
            <a:chOff x="1227138" y="117475"/>
            <a:chExt cx="3122613" cy="614363"/>
          </a:xfrm>
        </p:grpSpPr>
        <p:sp>
          <p:nvSpPr>
            <p:cNvPr id="23" name="Text Box 9"/>
            <p:cNvSpPr txBox="1">
              <a:spLocks noChangeArrowheads="1"/>
            </p:cNvSpPr>
            <p:nvPr userDrawn="1"/>
          </p:nvSpPr>
          <p:spPr bwMode="auto">
            <a:xfrm>
              <a:off x="1227138" y="117475"/>
              <a:ext cx="3122613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Global Modeling and Assimilation Office</a:t>
              </a:r>
            </a:p>
          </p:txBody>
        </p:sp>
        <p:sp>
          <p:nvSpPr>
            <p:cNvPr id="24" name="Text Box 10"/>
            <p:cNvSpPr txBox="1">
              <a:spLocks noChangeArrowheads="1"/>
            </p:cNvSpPr>
            <p:nvPr userDrawn="1"/>
          </p:nvSpPr>
          <p:spPr bwMode="auto">
            <a:xfrm>
              <a:off x="1239838" y="334963"/>
              <a:ext cx="290988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schemeClr val="bg1"/>
                  </a:solidFill>
                </a:rPr>
                <a:t>Goddard Space Flight Center</a:t>
              </a:r>
              <a:br>
                <a:rPr lang="en-US" sz="1000" dirty="0">
                  <a:solidFill>
                    <a:schemeClr val="bg1"/>
                  </a:solidFill>
                </a:rPr>
              </a:br>
              <a:r>
                <a:rPr lang="en-US" sz="1000" dirty="0">
                  <a:solidFill>
                    <a:schemeClr val="bg1"/>
                  </a:solidFill>
                </a:rPr>
                <a:t>National Aeronautics and Space Administration</a:t>
              </a:r>
            </a:p>
          </p:txBody>
        </p:sp>
      </p:grpSp>
      <p:pic>
        <p:nvPicPr>
          <p:cNvPr id="1034" name="Picture 24" descr="nasa-meatball.gif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94300" y="6121400"/>
            <a:ext cx="9255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Tw Cen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Tw Cen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Tw Cen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Tw Cen MT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Tw Cen MT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Tw Cen MT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Tw Cen MT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Tw Cen MT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§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91000"/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75000"/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6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11.png"/><Relationship Id="rId9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11.png"/><Relationship Id="rId7" Type="http://schemas.openxmlformats.org/officeDocument/2006/relationships/image" Target="../media/image15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0" y="1082566"/>
            <a:ext cx="9144000" cy="4876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Simulation of Doppler Wind Lidar Observations in Preparation for ESA’s Aeolus Mission</a:t>
            </a:r>
            <a:br>
              <a:rPr lang="en-US" sz="28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Will McCarty</a:t>
            </a:r>
            <a:br>
              <a:rPr lang="en-US" sz="2400" dirty="0" smtClean="0"/>
            </a:br>
            <a:r>
              <a:rPr lang="en-US" sz="1400" dirty="0" smtClean="0"/>
              <a:t>NASA/Goddard Space Flight Center</a:t>
            </a:r>
            <a:br>
              <a:rPr lang="en-US" sz="1400" dirty="0" smtClean="0"/>
            </a:br>
            <a:r>
              <a:rPr lang="en-US" sz="1400" dirty="0" smtClean="0"/>
              <a:t>Global Modeling and Assimilation Office</a:t>
            </a:r>
            <a:br>
              <a:rPr lang="en-US" sz="1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R. Errico, R. Yang, R. Gelaro, M. </a:t>
            </a:r>
            <a:r>
              <a:rPr lang="en-US" sz="2400" dirty="0" err="1" smtClean="0"/>
              <a:t>Rienecker</a:t>
            </a:r>
            <a:endParaRPr lang="en-US" dirty="0" smtClean="0"/>
          </a:p>
        </p:txBody>
      </p:sp>
      <p:sp>
        <p:nvSpPr>
          <p:cNvPr id="133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590800" y="6085116"/>
            <a:ext cx="63246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ISS Winds Mission Science Workshop</a:t>
            </a:r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8267700" y="12700"/>
            <a:ext cx="863600" cy="863600"/>
            <a:chOff x="1898650" y="755650"/>
            <a:chExt cx="5346700" cy="5346700"/>
          </a:xfrm>
        </p:grpSpPr>
        <p:sp>
          <p:nvSpPr>
            <p:cNvPr id="9" name="Oval 8"/>
            <p:cNvSpPr/>
            <p:nvPr/>
          </p:nvSpPr>
          <p:spPr>
            <a:xfrm>
              <a:off x="2260600" y="1092200"/>
              <a:ext cx="4610100" cy="4648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JCSDA_logo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98650" y="755650"/>
              <a:ext cx="5346700" cy="53467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Assimilation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Results shown are in terms of reduction of RMS relative to the Nature Run Truth:</a:t>
            </a:r>
          </a:p>
          <a:p>
            <a:endParaRPr lang="en-US" dirty="0" smtClean="0"/>
          </a:p>
          <a:p>
            <a:pPr lvl="1"/>
            <a:r>
              <a:rPr lang="el-GR" sz="2800" dirty="0" smtClean="0">
                <a:latin typeface="Times New Roman"/>
                <a:cs typeface="Times New Roman"/>
              </a:rPr>
              <a:t>δ</a:t>
            </a:r>
            <a:r>
              <a:rPr lang="en-US" sz="2800" dirty="0" smtClean="0"/>
              <a:t>RMS = RMS(DWL – Truth) – RMS(CTL – Truth)</a:t>
            </a:r>
          </a:p>
          <a:p>
            <a:pPr lvl="2"/>
            <a:r>
              <a:rPr lang="en-US" sz="2400" dirty="0" smtClean="0"/>
              <a:t>If </a:t>
            </a:r>
            <a:r>
              <a:rPr lang="el-GR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δ</a:t>
            </a:r>
            <a:r>
              <a:rPr lang="en-US" sz="2400" dirty="0" smtClean="0">
                <a:solidFill>
                  <a:srgbClr val="FF0000"/>
                </a:solidFill>
              </a:rPr>
              <a:t>RMS &lt; 0</a:t>
            </a:r>
            <a:r>
              <a:rPr lang="en-US" sz="2400" dirty="0" smtClean="0"/>
              <a:t>, RMS is reduced by adding DWL observation, or the </a:t>
            </a:r>
            <a:r>
              <a:rPr lang="en-US" sz="2400" dirty="0" smtClean="0">
                <a:solidFill>
                  <a:srgbClr val="FF0000"/>
                </a:solidFill>
              </a:rPr>
              <a:t>analysis is improved </a:t>
            </a:r>
            <a:r>
              <a:rPr lang="en-US" sz="2400" dirty="0" smtClean="0"/>
              <a:t>relative to the NR truth</a:t>
            </a:r>
          </a:p>
          <a:p>
            <a:pPr lvl="2"/>
            <a:r>
              <a:rPr lang="en-US" sz="2400" dirty="0" smtClean="0"/>
              <a:t>If </a:t>
            </a:r>
            <a:r>
              <a:rPr lang="el-GR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δ</a:t>
            </a:r>
            <a:r>
              <a:rPr lang="en-US" sz="2400" dirty="0" smtClean="0">
                <a:solidFill>
                  <a:srgbClr val="FF0000"/>
                </a:solidFill>
              </a:rPr>
              <a:t>RMS &gt; 0</a:t>
            </a:r>
            <a:r>
              <a:rPr lang="en-US" sz="2400" dirty="0" smtClean="0"/>
              <a:t>, RMS is increased by adding DWL observations, or the </a:t>
            </a:r>
            <a:r>
              <a:rPr lang="en-US" sz="2400" dirty="0" smtClean="0">
                <a:solidFill>
                  <a:srgbClr val="FF0000"/>
                </a:solidFill>
              </a:rPr>
              <a:t>analysis is degraded </a:t>
            </a:r>
            <a:r>
              <a:rPr lang="en-US" sz="2400" dirty="0" smtClean="0"/>
              <a:t>relative to the NR truth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wrmccart.ndc\My Documents\DWL\AMS-imgs\rms-v-truth-u200.largescale.AMS.eps.png"/>
          <p:cNvPicPr>
            <a:picLocks noChangeAspect="1" noChangeArrowheads="1"/>
          </p:cNvPicPr>
          <p:nvPr/>
        </p:nvPicPr>
        <p:blipFill>
          <a:blip r:embed="rId2" cstate="print"/>
          <a:srcRect t="7026" b="11188"/>
          <a:stretch>
            <a:fillRect/>
          </a:stretch>
        </p:blipFill>
        <p:spPr bwMode="auto">
          <a:xfrm>
            <a:off x="-1" y="1199213"/>
            <a:ext cx="6823699" cy="418558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Assimilation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560457" y="1177447"/>
            <a:ext cx="2583543" cy="491855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Large reductions of RMS seen over tropics</a:t>
            </a:r>
          </a:p>
          <a:p>
            <a:pPr marL="231775" indent="-231775"/>
            <a:r>
              <a:rPr lang="en-US" sz="1800" dirty="0" smtClean="0"/>
              <a:t>Existing Observations primarily of mass field (passive satellite radiances)</a:t>
            </a:r>
          </a:p>
          <a:p>
            <a:pPr marL="231775" indent="-231775"/>
            <a:r>
              <a:rPr lang="en-US" sz="1800" dirty="0" smtClean="0"/>
              <a:t>Winds cannot be inferred through balance assumptions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/>
          <a:srcRect t="90228"/>
          <a:stretch>
            <a:fillRect/>
          </a:stretch>
        </p:blipFill>
        <p:spPr bwMode="auto">
          <a:xfrm>
            <a:off x="1352150" y="5609230"/>
            <a:ext cx="6575898" cy="481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743200" y="5415743"/>
            <a:ext cx="3612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Zonal Wind RMS Difference (ms</a:t>
            </a:r>
            <a:r>
              <a:rPr lang="en-US" sz="1600" baseline="30000" dirty="0" smtClean="0"/>
              <a:t>-1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18615" y="5431393"/>
            <a:ext cx="195970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solidFill>
                  <a:schemeClr val="accent2"/>
                </a:solidFill>
              </a:rPr>
              <a:t>Reduction in RMS by  adding DWL</a:t>
            </a:r>
            <a:endParaRPr lang="en-US" sz="1700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45573" y="5379989"/>
            <a:ext cx="212547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solidFill>
                  <a:schemeClr val="accent2"/>
                </a:solidFill>
              </a:rPr>
              <a:t>Increase in RMS </a:t>
            </a:r>
          </a:p>
          <a:p>
            <a:pPr algn="ctr"/>
            <a:r>
              <a:rPr lang="en-US" sz="1700" dirty="0" smtClean="0">
                <a:solidFill>
                  <a:schemeClr val="accent2"/>
                </a:solidFill>
              </a:rPr>
              <a:t>by adding DWL</a:t>
            </a:r>
            <a:endParaRPr lang="en-US" sz="17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wrmccart.ndc\My Documents\DWL\AMS-imgs\rms-v-truth-v200.largescale.AMS.eps.png"/>
          <p:cNvPicPr>
            <a:picLocks noChangeAspect="1" noChangeArrowheads="1"/>
          </p:cNvPicPr>
          <p:nvPr/>
        </p:nvPicPr>
        <p:blipFill>
          <a:blip r:embed="rId2" cstate="print"/>
          <a:srcRect t="7342" b="10621"/>
          <a:stretch>
            <a:fillRect/>
          </a:stretch>
        </p:blipFill>
        <p:spPr bwMode="auto">
          <a:xfrm>
            <a:off x="0" y="1215375"/>
            <a:ext cx="6823699" cy="419845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Assimilation Results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560457" y="1901358"/>
            <a:ext cx="2583543" cy="252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Reductions also seen in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meridional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wind field</a:t>
            </a:r>
          </a:p>
          <a:p>
            <a:pPr marL="174625" marR="0" lvl="0" indent="-174625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 equator,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single-LOS ob</a:t>
            </a:r>
            <a:r>
              <a:rPr lang="en-US" dirty="0" smtClean="0">
                <a:latin typeface="+mn-lt"/>
              </a:rPr>
              <a:t>s are nearly u (~83</a:t>
            </a:r>
            <a:r>
              <a:rPr lang="en-US" dirty="0" smtClean="0">
                <a:latin typeface="+mn-lt"/>
                <a:cs typeface="Times New Roman"/>
              </a:rPr>
              <a:t>º from due-north @ equator)</a:t>
            </a:r>
            <a:endParaRPr lang="en-US" dirty="0" smtClean="0">
              <a:latin typeface="+mn-lt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/>
          <a:srcRect t="90228"/>
          <a:stretch>
            <a:fillRect/>
          </a:stretch>
        </p:blipFill>
        <p:spPr bwMode="auto">
          <a:xfrm>
            <a:off x="1352150" y="5609230"/>
            <a:ext cx="6575898" cy="481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714171" y="5415743"/>
            <a:ext cx="3817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Meridional</a:t>
            </a:r>
            <a:r>
              <a:rPr lang="en-US" sz="1600" dirty="0" smtClean="0"/>
              <a:t> Wind RMS Difference (ms</a:t>
            </a:r>
            <a:r>
              <a:rPr lang="en-US" sz="1600" baseline="30000" dirty="0" smtClean="0"/>
              <a:t>-1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18615" y="5431393"/>
            <a:ext cx="195970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solidFill>
                  <a:schemeClr val="accent2"/>
                </a:solidFill>
              </a:rPr>
              <a:t>Reduction in RMS by  adding DWL</a:t>
            </a:r>
            <a:endParaRPr lang="en-US" sz="1700" dirty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45573" y="5379989"/>
            <a:ext cx="212547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solidFill>
                  <a:schemeClr val="accent2"/>
                </a:solidFill>
              </a:rPr>
              <a:t>Increase in RMS </a:t>
            </a:r>
          </a:p>
          <a:p>
            <a:pPr algn="ctr"/>
            <a:r>
              <a:rPr lang="en-US" sz="1700" dirty="0" smtClean="0">
                <a:solidFill>
                  <a:schemeClr val="accent2"/>
                </a:solidFill>
              </a:rPr>
              <a:t>by adding DWL</a:t>
            </a:r>
            <a:endParaRPr lang="en-US" sz="17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Assimilation Results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print"/>
          <a:srcRect t="88634"/>
          <a:stretch>
            <a:fillRect/>
          </a:stretch>
        </p:blipFill>
        <p:spPr bwMode="auto">
          <a:xfrm>
            <a:off x="1348902" y="5527343"/>
            <a:ext cx="6575898" cy="560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743200" y="5415743"/>
            <a:ext cx="3612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Zonal Wind RMS Difference (ms</a:t>
            </a:r>
            <a:r>
              <a:rPr lang="en-US" sz="1600" baseline="30000" dirty="0" smtClean="0"/>
              <a:t>-1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41191" y="5417745"/>
            <a:ext cx="195970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solidFill>
                  <a:schemeClr val="accent2"/>
                </a:solidFill>
              </a:rPr>
              <a:t>Reduction in RMS by  adding DWL</a:t>
            </a:r>
            <a:endParaRPr lang="en-US" sz="1700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82053" y="5407285"/>
            <a:ext cx="212547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solidFill>
                  <a:schemeClr val="accent2"/>
                </a:solidFill>
              </a:rPr>
              <a:t>Increase in RMS </a:t>
            </a:r>
          </a:p>
          <a:p>
            <a:pPr algn="ctr"/>
            <a:r>
              <a:rPr lang="en-US" sz="1700" dirty="0" smtClean="0">
                <a:solidFill>
                  <a:schemeClr val="accent2"/>
                </a:solidFill>
              </a:rPr>
              <a:t>by adding DWL</a:t>
            </a:r>
            <a:endParaRPr lang="en-US" sz="1700" dirty="0">
              <a:solidFill>
                <a:schemeClr val="accent2"/>
              </a:solidFill>
            </a:endParaRPr>
          </a:p>
        </p:txBody>
      </p:sp>
      <p:pic>
        <p:nvPicPr>
          <p:cNvPr id="15" name="Picture 4" descr="C:\Documents and Settings\wrmccart.ndc\My Documents\DWL\AMS-imgs\rms-v-truth-u200.smallscale.AMS.eps.png"/>
          <p:cNvPicPr>
            <a:picLocks noChangeAspect="1" noChangeArrowheads="1"/>
          </p:cNvPicPr>
          <p:nvPr/>
        </p:nvPicPr>
        <p:blipFill>
          <a:blip r:embed="rId3" cstate="print"/>
          <a:srcRect t="7001" b="11212"/>
          <a:stretch>
            <a:fillRect/>
          </a:stretch>
        </p:blipFill>
        <p:spPr bwMode="auto">
          <a:xfrm>
            <a:off x="0" y="1199121"/>
            <a:ext cx="6823699" cy="4185679"/>
          </a:xfrm>
          <a:prstGeom prst="rect">
            <a:avLst/>
          </a:prstGeom>
          <a:noFill/>
        </p:spPr>
      </p:pic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6531429" y="1611093"/>
            <a:ext cx="2612571" cy="4165600"/>
          </a:xfrm>
        </p:spPr>
        <p:txBody>
          <a:bodyPr/>
          <a:lstStyle/>
          <a:p>
            <a:r>
              <a:rPr lang="en-US" sz="2000" dirty="0" smtClean="0"/>
              <a:t>Smaller contour intervals show mostly positive in both N. &amp; S. hemispheres</a:t>
            </a:r>
            <a:endParaRPr lang="en-US" sz="1500" dirty="0" smtClean="0"/>
          </a:p>
          <a:p>
            <a:r>
              <a:rPr lang="en-US" sz="2000" dirty="0" smtClean="0"/>
              <a:t>Evidence of satellite tracks</a:t>
            </a:r>
          </a:p>
          <a:p>
            <a:pPr lvl="1"/>
            <a:r>
              <a:rPr lang="en-US" sz="1800" dirty="0" smtClean="0"/>
              <a:t>Less in data-rich N. Hemisphere</a:t>
            </a:r>
          </a:p>
          <a:p>
            <a:pPr lvl="1"/>
            <a:r>
              <a:rPr lang="en-US" sz="1800" dirty="0" smtClean="0"/>
              <a:t>00/12 UTC </a:t>
            </a:r>
            <a:r>
              <a:rPr lang="en-US" sz="1800" dirty="0" err="1" smtClean="0"/>
              <a:t>Sondes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Assimilation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5781" y="1291771"/>
            <a:ext cx="4515533" cy="4804229"/>
          </a:xfrm>
        </p:spPr>
        <p:txBody>
          <a:bodyPr/>
          <a:lstStyle/>
          <a:p>
            <a:r>
              <a:rPr lang="en-US" dirty="0" smtClean="0"/>
              <a:t>Impact at 200 </a:t>
            </a:r>
            <a:r>
              <a:rPr lang="en-US" dirty="0" err="1" smtClean="0"/>
              <a:t>hPa</a:t>
            </a:r>
            <a:r>
              <a:rPr lang="en-US" dirty="0" smtClean="0"/>
              <a:t> consistent through troposphere</a:t>
            </a:r>
          </a:p>
          <a:p>
            <a:r>
              <a:rPr lang="en-US" dirty="0" smtClean="0"/>
              <a:t>Less impact towards surface </a:t>
            </a:r>
          </a:p>
          <a:p>
            <a:pPr lvl="1"/>
            <a:r>
              <a:rPr lang="en-US" dirty="0" smtClean="0"/>
              <a:t>Less observations</a:t>
            </a:r>
          </a:p>
          <a:p>
            <a:pPr lvl="1"/>
            <a:r>
              <a:rPr lang="en-US" dirty="0" smtClean="0"/>
              <a:t>Increased contamination</a:t>
            </a:r>
          </a:p>
          <a:p>
            <a:r>
              <a:rPr lang="en-US" dirty="0" smtClean="0"/>
              <a:t>Lesser impacts in N./S. hemispheres </a:t>
            </a:r>
          </a:p>
          <a:p>
            <a:pPr lvl="1"/>
            <a:r>
              <a:rPr lang="en-US" dirty="0" smtClean="0"/>
              <a:t>Winds through mass-wind balance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074" name="Picture 2" descr="C:\Documents and Settings\wrmccart.ndc\My Documents\DWL\AMS-imgs\rms-v-truth-u-by-lev.AMS.eps.png"/>
          <p:cNvPicPr>
            <a:picLocks noChangeAspect="1" noChangeArrowheads="1"/>
          </p:cNvPicPr>
          <p:nvPr/>
        </p:nvPicPr>
        <p:blipFill>
          <a:blip r:embed="rId2" cstate="print"/>
          <a:srcRect l="15905" t="2190" r="20095"/>
          <a:stretch>
            <a:fillRect/>
          </a:stretch>
        </p:blipFill>
        <p:spPr bwMode="auto">
          <a:xfrm>
            <a:off x="4862286" y="1190171"/>
            <a:ext cx="4281714" cy="490772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41260" y="4731655"/>
            <a:ext cx="3280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Tropics (-30</a:t>
            </a:r>
            <a:r>
              <a:rPr lang="en-US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º</a:t>
            </a:r>
            <a:r>
              <a:rPr lang="en-US" b="1" dirty="0" smtClean="0">
                <a:solidFill>
                  <a:srgbClr val="7030A0"/>
                </a:solidFill>
              </a:rPr>
              <a:t> to 30</a:t>
            </a:r>
            <a:r>
              <a:rPr lang="en-US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º</a:t>
            </a:r>
            <a:r>
              <a:rPr lang="en-US" b="1" dirty="0" smtClean="0">
                <a:solidFill>
                  <a:srgbClr val="7030A0"/>
                </a:solidFill>
              </a:rPr>
              <a:t>)</a:t>
            </a:r>
          </a:p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NH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Extratropics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(30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Times New Roman"/>
                <a:cs typeface="Times New Roman"/>
              </a:rPr>
              <a:t>º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to 90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Times New Roman"/>
                <a:cs typeface="Times New Roman"/>
              </a:rPr>
              <a:t>º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SH </a:t>
            </a:r>
            <a:r>
              <a:rPr lang="en-US" b="1" dirty="0" err="1" smtClean="0">
                <a:solidFill>
                  <a:schemeClr val="accent2"/>
                </a:solidFill>
              </a:rPr>
              <a:t>Extratropics</a:t>
            </a:r>
            <a:r>
              <a:rPr lang="en-US" b="1" dirty="0" smtClean="0">
                <a:solidFill>
                  <a:schemeClr val="accent2"/>
                </a:solidFill>
              </a:rPr>
              <a:t> (-90</a:t>
            </a:r>
            <a:r>
              <a:rPr lang="en-US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º</a:t>
            </a:r>
            <a:r>
              <a:rPr lang="en-US" b="1" dirty="0" smtClean="0">
                <a:solidFill>
                  <a:schemeClr val="accent2"/>
                </a:solidFill>
              </a:rPr>
              <a:t> to -30</a:t>
            </a:r>
            <a:r>
              <a:rPr lang="en-US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º</a:t>
            </a:r>
            <a:r>
              <a:rPr lang="en-US" b="1" dirty="0" smtClean="0">
                <a:solidFill>
                  <a:schemeClr val="accent2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Assimilation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5781" y="1291771"/>
            <a:ext cx="4515533" cy="4804229"/>
          </a:xfrm>
        </p:spPr>
        <p:txBody>
          <a:bodyPr/>
          <a:lstStyle/>
          <a:p>
            <a:r>
              <a:rPr lang="en-US" dirty="0" smtClean="0"/>
              <a:t>Relative humidity similar to winds</a:t>
            </a:r>
          </a:p>
          <a:p>
            <a:r>
              <a:rPr lang="en-US" dirty="0" smtClean="0"/>
              <a:t>Largest impacts again seen in Tropics</a:t>
            </a:r>
          </a:p>
          <a:p>
            <a:r>
              <a:rPr lang="en-US" dirty="0" smtClean="0"/>
              <a:t>The improved characterization of the winds improves the transport of moisture</a:t>
            </a:r>
          </a:p>
          <a:p>
            <a:pPr lvl="1"/>
            <a:r>
              <a:rPr lang="en-US" dirty="0" smtClean="0"/>
              <a:t>No balance between moisture/winds in analysis procedure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41260" y="4731655"/>
            <a:ext cx="3280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Tropics (-30</a:t>
            </a:r>
            <a:r>
              <a:rPr lang="en-US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º</a:t>
            </a:r>
            <a:r>
              <a:rPr lang="en-US" b="1" dirty="0" smtClean="0">
                <a:solidFill>
                  <a:srgbClr val="7030A0"/>
                </a:solidFill>
              </a:rPr>
              <a:t> to 30</a:t>
            </a:r>
            <a:r>
              <a:rPr lang="en-US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º</a:t>
            </a:r>
            <a:r>
              <a:rPr lang="en-US" b="1" dirty="0" smtClean="0">
                <a:solidFill>
                  <a:srgbClr val="7030A0"/>
                </a:solidFill>
              </a:rPr>
              <a:t>)</a:t>
            </a:r>
          </a:p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NH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Extratropics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(30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Times New Roman"/>
                <a:cs typeface="Times New Roman"/>
              </a:rPr>
              <a:t>º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to 90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Times New Roman"/>
                <a:cs typeface="Times New Roman"/>
              </a:rPr>
              <a:t>º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SH </a:t>
            </a:r>
            <a:r>
              <a:rPr lang="en-US" b="1" dirty="0" err="1" smtClean="0">
                <a:solidFill>
                  <a:schemeClr val="accent2"/>
                </a:solidFill>
              </a:rPr>
              <a:t>Extratropics</a:t>
            </a:r>
            <a:r>
              <a:rPr lang="en-US" b="1" dirty="0" smtClean="0">
                <a:solidFill>
                  <a:schemeClr val="accent2"/>
                </a:solidFill>
              </a:rPr>
              <a:t> (-90</a:t>
            </a:r>
            <a:r>
              <a:rPr lang="en-US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º</a:t>
            </a:r>
            <a:r>
              <a:rPr lang="en-US" b="1" dirty="0" smtClean="0">
                <a:solidFill>
                  <a:schemeClr val="accent2"/>
                </a:solidFill>
              </a:rPr>
              <a:t> to -30</a:t>
            </a:r>
            <a:r>
              <a:rPr lang="en-US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º</a:t>
            </a:r>
            <a:r>
              <a:rPr lang="en-US" b="1" dirty="0" smtClean="0">
                <a:solidFill>
                  <a:schemeClr val="accent2"/>
                </a:solidFill>
              </a:rPr>
              <a:t>)</a:t>
            </a:r>
          </a:p>
        </p:txBody>
      </p:sp>
      <p:pic>
        <p:nvPicPr>
          <p:cNvPr id="1026" name="Picture 2" descr="C:\Documents and Settings\wrmccart.ndc\My Documents\rms-v-truth-rh-by-lev.AMS.eps.png"/>
          <p:cNvPicPr>
            <a:picLocks noChangeAspect="1" noChangeArrowheads="1"/>
          </p:cNvPicPr>
          <p:nvPr/>
        </p:nvPicPr>
        <p:blipFill>
          <a:blip r:embed="rId2" cstate="print"/>
          <a:srcRect l="15116" t="2763" r="23202" b="1341"/>
          <a:stretch>
            <a:fillRect/>
          </a:stretch>
        </p:blipFill>
        <p:spPr bwMode="auto">
          <a:xfrm>
            <a:off x="4804755" y="1172095"/>
            <a:ext cx="4206240" cy="490450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60660" y="4401930"/>
            <a:ext cx="3280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Tropics (-30</a:t>
            </a:r>
            <a:r>
              <a:rPr lang="en-US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º</a:t>
            </a:r>
            <a:r>
              <a:rPr lang="en-US" b="1" dirty="0" smtClean="0">
                <a:solidFill>
                  <a:srgbClr val="7030A0"/>
                </a:solidFill>
              </a:rPr>
              <a:t> to 30</a:t>
            </a:r>
            <a:r>
              <a:rPr lang="en-US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º</a:t>
            </a:r>
            <a:r>
              <a:rPr lang="en-US" b="1" dirty="0" smtClean="0">
                <a:solidFill>
                  <a:srgbClr val="7030A0"/>
                </a:solidFill>
              </a:rPr>
              <a:t>)</a:t>
            </a:r>
          </a:p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NH (30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Times New Roman"/>
                <a:cs typeface="Times New Roman"/>
              </a:rPr>
              <a:t>º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to 90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Times New Roman"/>
                <a:cs typeface="Times New Roman"/>
              </a:rPr>
              <a:t>º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SH (-90</a:t>
            </a:r>
            <a:r>
              <a:rPr lang="en-US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º</a:t>
            </a:r>
            <a:r>
              <a:rPr lang="en-US" b="1" dirty="0" smtClean="0">
                <a:solidFill>
                  <a:schemeClr val="accent2"/>
                </a:solidFill>
              </a:rPr>
              <a:t> to -30</a:t>
            </a:r>
            <a:r>
              <a:rPr lang="en-US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º</a:t>
            </a:r>
            <a:r>
              <a:rPr lang="en-US" b="1" dirty="0" smtClean="0">
                <a:solidFill>
                  <a:schemeClr val="accent2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Assimilation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5781" y="5270269"/>
            <a:ext cx="8768219" cy="825731"/>
          </a:xfrm>
        </p:spPr>
        <p:txBody>
          <a:bodyPr/>
          <a:lstStyle/>
          <a:p>
            <a:r>
              <a:rPr lang="en-US" dirty="0" smtClean="0"/>
              <a:t>Improvement less uniform, but still dominant signal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50" name="Picture 2" descr="C:\Documents and Settings\wrmccart.ndc\My Documents\rms-v-truth-rh850.largescale.AMS.eps.png"/>
          <p:cNvPicPr>
            <a:picLocks noChangeAspect="1" noChangeArrowheads="1"/>
          </p:cNvPicPr>
          <p:nvPr/>
        </p:nvPicPr>
        <p:blipFill>
          <a:blip r:embed="rId2" cstate="print"/>
          <a:srcRect r="3678" b="11097"/>
          <a:stretch>
            <a:fillRect/>
          </a:stretch>
        </p:blipFill>
        <p:spPr bwMode="auto">
          <a:xfrm>
            <a:off x="4502670" y="1126377"/>
            <a:ext cx="4641330" cy="3212869"/>
          </a:xfrm>
          <a:prstGeom prst="rect">
            <a:avLst/>
          </a:prstGeom>
          <a:noFill/>
        </p:spPr>
      </p:pic>
      <p:pic>
        <p:nvPicPr>
          <p:cNvPr id="7" name="Picture 3" descr="C:\Documents and Settings\wrmccart.ndc\My Documents\rms-v-truth-rh200.largescale.AMS.eps.png"/>
          <p:cNvPicPr>
            <a:picLocks noChangeAspect="1" noChangeArrowheads="1"/>
          </p:cNvPicPr>
          <p:nvPr/>
        </p:nvPicPr>
        <p:blipFill>
          <a:blip r:embed="rId3" cstate="print"/>
          <a:srcRect t="89286" r="3739" b="2896"/>
          <a:stretch>
            <a:fillRect/>
          </a:stretch>
        </p:blipFill>
        <p:spPr bwMode="auto">
          <a:xfrm>
            <a:off x="1000299" y="4422369"/>
            <a:ext cx="7369140" cy="448889"/>
          </a:xfrm>
          <a:prstGeom prst="rect">
            <a:avLst/>
          </a:prstGeom>
          <a:noFill/>
        </p:spPr>
      </p:pic>
      <p:pic>
        <p:nvPicPr>
          <p:cNvPr id="2051" name="Picture 3" descr="C:\Documents and Settings\wrmccart.ndc\My Documents\rms-v-truth-rh200.largescale.AMS.eps.png"/>
          <p:cNvPicPr>
            <a:picLocks noChangeAspect="1" noChangeArrowheads="1"/>
          </p:cNvPicPr>
          <p:nvPr/>
        </p:nvPicPr>
        <p:blipFill>
          <a:blip r:embed="rId3" cstate="print"/>
          <a:srcRect r="3739" b="9717"/>
          <a:stretch>
            <a:fillRect/>
          </a:stretch>
        </p:blipFill>
        <p:spPr bwMode="auto">
          <a:xfrm>
            <a:off x="0" y="1143000"/>
            <a:ext cx="4638364" cy="326274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897051" y="4285211"/>
            <a:ext cx="3817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Relative Humidity RMS Difference (%)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print"/>
          <a:srcRect l="12270" t="88634" r="13189" b="2441"/>
          <a:stretch>
            <a:fillRect/>
          </a:stretch>
        </p:blipFill>
        <p:spPr bwMode="auto">
          <a:xfrm>
            <a:off x="786454" y="5486182"/>
            <a:ext cx="4901784" cy="440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3" cstate="print"/>
          <a:srcRect l="16554" t="90228" r="17009" b="2256"/>
          <a:stretch>
            <a:fillRect/>
          </a:stretch>
        </p:blipFill>
        <p:spPr bwMode="auto">
          <a:xfrm>
            <a:off x="1088571" y="3388544"/>
            <a:ext cx="4368800" cy="370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Assimilation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67302" y="1729047"/>
            <a:ext cx="2676698" cy="4366953"/>
          </a:xfrm>
        </p:spPr>
        <p:txBody>
          <a:bodyPr/>
          <a:lstStyle/>
          <a:p>
            <a:pPr marL="233363" indent="-233363"/>
            <a:r>
              <a:rPr lang="en-US" sz="2000" dirty="0" smtClean="0"/>
              <a:t>Larger impact from Rayleigh </a:t>
            </a:r>
            <a:r>
              <a:rPr lang="en-US" sz="2000" dirty="0" err="1" smtClean="0"/>
              <a:t>Obs</a:t>
            </a:r>
            <a:endParaRPr lang="en-US" sz="2000" dirty="0" smtClean="0"/>
          </a:p>
          <a:p>
            <a:pPr marL="523875" lvl="1"/>
            <a:r>
              <a:rPr lang="en-US" sz="1800" dirty="0" smtClean="0"/>
              <a:t>~3x More Observations aloft</a:t>
            </a:r>
          </a:p>
          <a:p>
            <a:pPr marL="523875" lvl="1"/>
            <a:r>
              <a:rPr lang="en-US" sz="1800" dirty="0" smtClean="0"/>
              <a:t>Rayleigh </a:t>
            </a:r>
            <a:r>
              <a:rPr lang="en-US" sz="1800" dirty="0" err="1" smtClean="0"/>
              <a:t>obs</a:t>
            </a:r>
            <a:r>
              <a:rPr lang="en-US" sz="1800" dirty="0" smtClean="0"/>
              <a:t> error characteristics more predictable</a:t>
            </a:r>
            <a:endParaRPr lang="en-US" sz="1600" dirty="0" smtClean="0"/>
          </a:p>
          <a:p>
            <a:pPr marL="523875" lvl="1"/>
            <a:r>
              <a:rPr lang="en-US" sz="1800" dirty="0" smtClean="0"/>
              <a:t>Mie positive in tropics, neutral in </a:t>
            </a:r>
            <a:r>
              <a:rPr lang="en-US" sz="1800" dirty="0" err="1" smtClean="0"/>
              <a:t>extratropics</a:t>
            </a:r>
            <a:endParaRPr lang="en-US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101" name="Picture 5" descr="C:\Documents and Settings\wrmccart.ndc\My Documents\DWL\AMS-imgs\rms-v-truth-u200.ray.largescale.AMS.eps.png"/>
          <p:cNvPicPr>
            <a:picLocks noChangeAspect="1" noChangeArrowheads="1"/>
          </p:cNvPicPr>
          <p:nvPr/>
        </p:nvPicPr>
        <p:blipFill>
          <a:blip r:embed="rId4" cstate="print"/>
          <a:srcRect t="13864" b="10582"/>
          <a:stretch>
            <a:fillRect/>
          </a:stretch>
        </p:blipFill>
        <p:spPr bwMode="auto">
          <a:xfrm>
            <a:off x="0" y="1591056"/>
            <a:ext cx="3338285" cy="1891654"/>
          </a:xfrm>
          <a:prstGeom prst="rect">
            <a:avLst/>
          </a:prstGeom>
          <a:noFill/>
        </p:spPr>
      </p:pic>
      <p:pic>
        <p:nvPicPr>
          <p:cNvPr id="4098" name="Picture 2" descr="C:\Documents and Settings\wrmccart.ndc\My Documents\DWL\AMS-imgs\rms-v-truth-u200.ray.smallscale.AMS.eps.png"/>
          <p:cNvPicPr>
            <a:picLocks noChangeAspect="1" noChangeArrowheads="1"/>
          </p:cNvPicPr>
          <p:nvPr/>
        </p:nvPicPr>
        <p:blipFill>
          <a:blip r:embed="rId5" cstate="print"/>
          <a:srcRect t="13607" b="11522"/>
          <a:stretch>
            <a:fillRect/>
          </a:stretch>
        </p:blipFill>
        <p:spPr bwMode="auto">
          <a:xfrm>
            <a:off x="0" y="3781044"/>
            <a:ext cx="3338285" cy="1874527"/>
          </a:xfrm>
          <a:prstGeom prst="rect">
            <a:avLst/>
          </a:prstGeom>
          <a:noFill/>
        </p:spPr>
      </p:pic>
      <p:pic>
        <p:nvPicPr>
          <p:cNvPr id="4100" name="Picture 4" descr="C:\Documents and Settings\wrmccart.ndc\My Documents\DWL\AMS-imgs\rms-v-truth-u200.mie.smallscale.AMS.eps.png"/>
          <p:cNvPicPr>
            <a:picLocks noChangeAspect="1" noChangeArrowheads="1"/>
          </p:cNvPicPr>
          <p:nvPr/>
        </p:nvPicPr>
        <p:blipFill>
          <a:blip r:embed="rId6" cstate="print"/>
          <a:srcRect t="13790" b="10943"/>
          <a:stretch>
            <a:fillRect/>
          </a:stretch>
        </p:blipFill>
        <p:spPr bwMode="auto">
          <a:xfrm>
            <a:off x="3238808" y="3768991"/>
            <a:ext cx="3338285" cy="188446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440421" y="5824516"/>
            <a:ext cx="3612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Zonal Wind RMS Difference (ms</a:t>
            </a:r>
            <a:r>
              <a:rPr lang="en-US" sz="1600" baseline="30000" dirty="0" smtClean="0"/>
              <a:t>-1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pic>
        <p:nvPicPr>
          <p:cNvPr id="4099" name="Picture 3" descr="C:\Documents and Settings\wrmccart.ndc\My Documents\DWL\AMS-imgs\rms-v-truth-u200.mie.largescale.AMS.eps.png"/>
          <p:cNvPicPr>
            <a:picLocks noChangeAspect="1" noChangeArrowheads="1"/>
          </p:cNvPicPr>
          <p:nvPr/>
        </p:nvPicPr>
        <p:blipFill>
          <a:blip r:embed="rId7" cstate="print"/>
          <a:srcRect t="13832" b="11162"/>
          <a:stretch>
            <a:fillRect/>
          </a:stretch>
        </p:blipFill>
        <p:spPr bwMode="auto">
          <a:xfrm>
            <a:off x="3236387" y="1588147"/>
            <a:ext cx="3338285" cy="187793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0" y="1180407"/>
            <a:ext cx="3225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DWL (Rayleigh + Mie)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277986" y="1199804"/>
            <a:ext cx="3225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Mie Only</a:t>
            </a:r>
            <a:endParaRPr lang="en-US" sz="2000" b="1" dirty="0"/>
          </a:p>
        </p:txBody>
      </p:sp>
      <p:pic>
        <p:nvPicPr>
          <p:cNvPr id="14" name="Picture 2" descr="C:\Documents and Settings\wrmccart.ndc\My Documents\DWL\AMS-imgs\rms-v-truth-u200.largescale.AMS.eps.png"/>
          <p:cNvPicPr>
            <a:picLocks noChangeAspect="1" noChangeArrowheads="1"/>
          </p:cNvPicPr>
          <p:nvPr/>
        </p:nvPicPr>
        <p:blipFill>
          <a:blip r:embed="rId8" cstate="print"/>
          <a:srcRect t="13007" r="3252" b="11188"/>
          <a:stretch>
            <a:fillRect/>
          </a:stretch>
        </p:blipFill>
        <p:spPr bwMode="auto">
          <a:xfrm>
            <a:off x="0" y="1596044"/>
            <a:ext cx="3225338" cy="1895342"/>
          </a:xfrm>
          <a:prstGeom prst="rect">
            <a:avLst/>
          </a:prstGeom>
          <a:noFill/>
        </p:spPr>
      </p:pic>
      <p:pic>
        <p:nvPicPr>
          <p:cNvPr id="17" name="Picture 4" descr="C:\Documents and Settings\wrmccart.ndc\My Documents\DWL\AMS-imgs\rms-v-truth-u200.smallscale.AMS.eps.png"/>
          <p:cNvPicPr>
            <a:picLocks noChangeAspect="1" noChangeArrowheads="1"/>
          </p:cNvPicPr>
          <p:nvPr/>
        </p:nvPicPr>
        <p:blipFill>
          <a:blip r:embed="rId9" cstate="print"/>
          <a:srcRect t="13650" r="3252" b="11212"/>
          <a:stretch>
            <a:fillRect/>
          </a:stretch>
        </p:blipFill>
        <p:spPr bwMode="auto">
          <a:xfrm>
            <a:off x="0" y="3790604"/>
            <a:ext cx="3225338" cy="1878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print"/>
          <a:srcRect l="12270" t="88634" r="13189" b="2441"/>
          <a:stretch>
            <a:fillRect/>
          </a:stretch>
        </p:blipFill>
        <p:spPr bwMode="auto">
          <a:xfrm>
            <a:off x="786454" y="5486182"/>
            <a:ext cx="4901784" cy="440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3" cstate="print"/>
          <a:srcRect l="16554" t="90228" r="17009" b="2256"/>
          <a:stretch>
            <a:fillRect/>
          </a:stretch>
        </p:blipFill>
        <p:spPr bwMode="auto">
          <a:xfrm>
            <a:off x="1088571" y="3388544"/>
            <a:ext cx="4368800" cy="370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Assimilation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67302" y="1729047"/>
            <a:ext cx="2676698" cy="4366953"/>
          </a:xfrm>
        </p:spPr>
        <p:txBody>
          <a:bodyPr/>
          <a:lstStyle/>
          <a:p>
            <a:pPr marL="233363" indent="-233363"/>
            <a:r>
              <a:rPr lang="en-US" sz="2000" dirty="0" smtClean="0"/>
              <a:t>Larger impact from Rayleigh </a:t>
            </a:r>
            <a:r>
              <a:rPr lang="en-US" sz="2000" dirty="0" err="1" smtClean="0"/>
              <a:t>Obs</a:t>
            </a:r>
            <a:endParaRPr lang="en-US" sz="2000" dirty="0" smtClean="0"/>
          </a:p>
          <a:p>
            <a:pPr marL="523875" lvl="1"/>
            <a:r>
              <a:rPr lang="en-US" sz="1800" dirty="0" smtClean="0"/>
              <a:t>~3x More Observations aloft</a:t>
            </a:r>
          </a:p>
          <a:p>
            <a:pPr marL="523875" lvl="1"/>
            <a:r>
              <a:rPr lang="en-US" sz="1800" dirty="0" smtClean="0"/>
              <a:t>Rayleigh </a:t>
            </a:r>
            <a:r>
              <a:rPr lang="en-US" sz="1800" dirty="0" err="1" smtClean="0"/>
              <a:t>obs</a:t>
            </a:r>
            <a:r>
              <a:rPr lang="en-US" sz="1800" dirty="0" smtClean="0"/>
              <a:t> error characteristics more predictable</a:t>
            </a:r>
            <a:endParaRPr lang="en-US" sz="1600" dirty="0" smtClean="0"/>
          </a:p>
          <a:p>
            <a:pPr marL="523875" lvl="1"/>
            <a:r>
              <a:rPr lang="en-US" sz="1800" dirty="0" smtClean="0"/>
              <a:t>Mie positive in tropics, neutral in </a:t>
            </a:r>
            <a:r>
              <a:rPr lang="en-US" sz="1800" dirty="0" err="1" smtClean="0"/>
              <a:t>extratropics</a:t>
            </a:r>
            <a:endParaRPr lang="en-US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100" name="Picture 4" descr="C:\Documents and Settings\wrmccart.ndc\My Documents\DWL\AMS-imgs\rms-v-truth-u200.mie.smallscale.AMS.eps.png"/>
          <p:cNvPicPr>
            <a:picLocks noChangeAspect="1" noChangeArrowheads="1"/>
          </p:cNvPicPr>
          <p:nvPr/>
        </p:nvPicPr>
        <p:blipFill>
          <a:blip r:embed="rId4" cstate="print"/>
          <a:srcRect t="13790" b="10943"/>
          <a:stretch>
            <a:fillRect/>
          </a:stretch>
        </p:blipFill>
        <p:spPr bwMode="auto">
          <a:xfrm>
            <a:off x="3222183" y="3785616"/>
            <a:ext cx="3338285" cy="188446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440421" y="5824516"/>
            <a:ext cx="3612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Zonal Wind RMS Difference (ms</a:t>
            </a:r>
            <a:r>
              <a:rPr lang="en-US" sz="1600" baseline="30000" dirty="0" smtClean="0"/>
              <a:t>-1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pic>
        <p:nvPicPr>
          <p:cNvPr id="4099" name="Picture 3" descr="C:\Documents and Settings\wrmccart.ndc\My Documents\DWL\AMS-imgs\rms-v-truth-u200.mie.largescale.AMS.eps.png"/>
          <p:cNvPicPr>
            <a:picLocks noChangeAspect="1" noChangeArrowheads="1"/>
          </p:cNvPicPr>
          <p:nvPr/>
        </p:nvPicPr>
        <p:blipFill>
          <a:blip r:embed="rId5" cstate="print"/>
          <a:srcRect t="13832" b="11162"/>
          <a:stretch>
            <a:fillRect/>
          </a:stretch>
        </p:blipFill>
        <p:spPr bwMode="auto">
          <a:xfrm>
            <a:off x="3219762" y="1604772"/>
            <a:ext cx="3338285" cy="187793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0" y="1180407"/>
            <a:ext cx="3225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DWL (Rayleigh + Mie)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277986" y="1199804"/>
            <a:ext cx="3225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Rayleigh Only</a:t>
            </a:r>
            <a:endParaRPr lang="en-US" sz="2000" b="1" dirty="0"/>
          </a:p>
        </p:txBody>
      </p:sp>
      <p:pic>
        <p:nvPicPr>
          <p:cNvPr id="14" name="Picture 2" descr="C:\Documents and Settings\wrmccart.ndc\My Documents\DWL\AMS-imgs\rms-v-truth-u200.largescale.AMS.eps.png"/>
          <p:cNvPicPr>
            <a:picLocks noChangeAspect="1" noChangeArrowheads="1"/>
          </p:cNvPicPr>
          <p:nvPr/>
        </p:nvPicPr>
        <p:blipFill>
          <a:blip r:embed="rId6" cstate="print"/>
          <a:srcRect t="13007" b="11188"/>
          <a:stretch>
            <a:fillRect/>
          </a:stretch>
        </p:blipFill>
        <p:spPr bwMode="auto">
          <a:xfrm>
            <a:off x="0" y="1596044"/>
            <a:ext cx="3333743" cy="1895342"/>
          </a:xfrm>
          <a:prstGeom prst="rect">
            <a:avLst/>
          </a:prstGeom>
          <a:noFill/>
        </p:spPr>
      </p:pic>
      <p:pic>
        <p:nvPicPr>
          <p:cNvPr id="17" name="Picture 4" descr="C:\Documents and Settings\wrmccart.ndc\My Documents\DWL\AMS-imgs\rms-v-truth-u200.smallscale.AMS.eps.png"/>
          <p:cNvPicPr>
            <a:picLocks noChangeAspect="1" noChangeArrowheads="1"/>
          </p:cNvPicPr>
          <p:nvPr/>
        </p:nvPicPr>
        <p:blipFill>
          <a:blip r:embed="rId7" cstate="print"/>
          <a:srcRect t="12985" b="11212"/>
          <a:stretch>
            <a:fillRect/>
          </a:stretch>
        </p:blipFill>
        <p:spPr bwMode="auto">
          <a:xfrm>
            <a:off x="0" y="3773978"/>
            <a:ext cx="3333745" cy="1895302"/>
          </a:xfrm>
          <a:prstGeom prst="rect">
            <a:avLst/>
          </a:prstGeom>
          <a:noFill/>
        </p:spPr>
      </p:pic>
      <p:pic>
        <p:nvPicPr>
          <p:cNvPr id="4101" name="Picture 5" descr="C:\Documents and Settings\wrmccart.ndc\My Documents\DWL\AMS-imgs\rms-v-truth-u200.ray.largescale.AMS.eps.png"/>
          <p:cNvPicPr>
            <a:picLocks noChangeAspect="1" noChangeArrowheads="1"/>
          </p:cNvPicPr>
          <p:nvPr/>
        </p:nvPicPr>
        <p:blipFill>
          <a:blip r:embed="rId8" cstate="print"/>
          <a:srcRect t="13864" b="10582"/>
          <a:stretch>
            <a:fillRect/>
          </a:stretch>
        </p:blipFill>
        <p:spPr bwMode="auto">
          <a:xfrm>
            <a:off x="3225250" y="1591056"/>
            <a:ext cx="3338285" cy="1891654"/>
          </a:xfrm>
          <a:prstGeom prst="rect">
            <a:avLst/>
          </a:prstGeom>
          <a:noFill/>
        </p:spPr>
      </p:pic>
      <p:pic>
        <p:nvPicPr>
          <p:cNvPr id="4098" name="Picture 2" descr="C:\Documents and Settings\wrmccart.ndc\My Documents\DWL\AMS-imgs\rms-v-truth-u200.ray.smallscale.AMS.eps.png"/>
          <p:cNvPicPr>
            <a:picLocks noChangeAspect="1" noChangeArrowheads="1"/>
          </p:cNvPicPr>
          <p:nvPr/>
        </p:nvPicPr>
        <p:blipFill>
          <a:blip r:embed="rId9" cstate="print"/>
          <a:srcRect t="13607" b="11522"/>
          <a:stretch>
            <a:fillRect/>
          </a:stretch>
        </p:blipFill>
        <p:spPr bwMode="auto">
          <a:xfrm>
            <a:off x="3225250" y="3781044"/>
            <a:ext cx="3338285" cy="1874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Assimilation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67302" y="1729047"/>
            <a:ext cx="2676698" cy="4366953"/>
          </a:xfrm>
        </p:spPr>
        <p:txBody>
          <a:bodyPr/>
          <a:lstStyle/>
          <a:p>
            <a:pPr marL="233363" indent="-233363"/>
            <a:r>
              <a:rPr lang="en-US" sz="2000" dirty="0" smtClean="0"/>
              <a:t>Larger impact from Rayleigh </a:t>
            </a:r>
            <a:r>
              <a:rPr lang="en-US" sz="2000" dirty="0" err="1" smtClean="0"/>
              <a:t>Obs</a:t>
            </a:r>
            <a:endParaRPr lang="en-US" sz="2000" dirty="0" smtClean="0"/>
          </a:p>
          <a:p>
            <a:pPr marL="523875" lvl="1"/>
            <a:r>
              <a:rPr lang="en-US" sz="1800" dirty="0" smtClean="0"/>
              <a:t>~3x More Observations aloft</a:t>
            </a:r>
          </a:p>
          <a:p>
            <a:pPr marL="523875" lvl="1"/>
            <a:r>
              <a:rPr lang="en-US" sz="1800" dirty="0" smtClean="0"/>
              <a:t>Rayleigh </a:t>
            </a:r>
            <a:r>
              <a:rPr lang="en-US" sz="1800" dirty="0" err="1" smtClean="0"/>
              <a:t>obs</a:t>
            </a:r>
            <a:r>
              <a:rPr lang="en-US" sz="1800" dirty="0" smtClean="0"/>
              <a:t> error characteristics more predictable</a:t>
            </a:r>
            <a:endParaRPr lang="en-US" sz="1600" dirty="0" smtClean="0"/>
          </a:p>
          <a:p>
            <a:pPr marL="523875" lvl="1"/>
            <a:r>
              <a:rPr lang="en-US" sz="1800" dirty="0" smtClean="0"/>
              <a:t>Mie positive in tropics, neutral in </a:t>
            </a:r>
            <a:r>
              <a:rPr lang="en-US" sz="1800" dirty="0" err="1" smtClean="0"/>
              <a:t>extratropics</a:t>
            </a:r>
            <a:endParaRPr lang="en-US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123" name="Picture 3" descr="C:\Documents and Settings\wrmccart.ndc\My Documents\DWL\AMS-imgs\rms-v-truth-u200.AMS.allthree-v-CTL.zonavg.ep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76250"/>
            <a:ext cx="6567056" cy="4925292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1201522" y="4731655"/>
            <a:ext cx="3280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DWL (Both)</a:t>
            </a:r>
          </a:p>
          <a:p>
            <a:r>
              <a:rPr lang="en-US" b="1" dirty="0" smtClean="0">
                <a:solidFill>
                  <a:srgbClr val="00A008"/>
                </a:solidFill>
              </a:rPr>
              <a:t>Rayleigh Only</a:t>
            </a:r>
          </a:p>
          <a:p>
            <a:r>
              <a:rPr lang="en-US" b="1" dirty="0" smtClean="0">
                <a:solidFill>
                  <a:srgbClr val="1200FA"/>
                </a:solidFill>
              </a:rPr>
              <a:t>Mie Only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ESA Aeolus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80963" y="1304925"/>
            <a:ext cx="4087812" cy="469265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Direct-Detection technique (355 nm)</a:t>
            </a:r>
          </a:p>
          <a:p>
            <a:pPr lvl="1" eaLnBrk="1" hangingPunct="1">
              <a:defRPr/>
            </a:pPr>
            <a:r>
              <a:rPr lang="en-US" dirty="0" smtClean="0"/>
              <a:t>Vertical single-component profiles in clear sky (Rayleigh)</a:t>
            </a:r>
          </a:p>
          <a:p>
            <a:pPr lvl="1" eaLnBrk="1" hangingPunct="1">
              <a:defRPr/>
            </a:pPr>
            <a:r>
              <a:rPr lang="en-US" dirty="0" smtClean="0"/>
              <a:t>Higher quality measurements in presence of scattering agent (Mie)</a:t>
            </a:r>
          </a:p>
          <a:p>
            <a:pPr eaLnBrk="1" hangingPunct="1">
              <a:defRPr/>
            </a:pPr>
            <a:r>
              <a:rPr lang="en-US" dirty="0" smtClean="0"/>
              <a:t>Orbit Characteristics</a:t>
            </a:r>
          </a:p>
          <a:p>
            <a:pPr lvl="1" eaLnBrk="1" hangingPunct="1">
              <a:defRPr/>
            </a:pPr>
            <a:r>
              <a:rPr lang="en-US" dirty="0" smtClean="0"/>
              <a:t>408 km</a:t>
            </a:r>
          </a:p>
          <a:p>
            <a:pPr lvl="1" eaLnBrk="1" hangingPunct="1">
              <a:defRPr/>
            </a:pPr>
            <a:r>
              <a:rPr lang="en-US" dirty="0" smtClean="0"/>
              <a:t>Dawn-dusk</a:t>
            </a:r>
          </a:p>
          <a:p>
            <a:pPr lvl="1" eaLnBrk="1" hangingPunct="1">
              <a:defRPr/>
            </a:pPr>
            <a:r>
              <a:rPr lang="en-US" dirty="0" smtClean="0"/>
              <a:t>Sun-synchronous </a:t>
            </a:r>
          </a:p>
        </p:txBody>
      </p:sp>
      <p:sp>
        <p:nvSpPr>
          <p:cNvPr id="16388" name="Content Placeholder 5"/>
          <p:cNvSpPr>
            <a:spLocks noGrp="1"/>
          </p:cNvSpPr>
          <p:nvPr>
            <p:ph sz="quarter" idx="2"/>
          </p:nvPr>
        </p:nvSpPr>
        <p:spPr>
          <a:xfrm>
            <a:off x="4048125" y="4208463"/>
            <a:ext cx="5176838" cy="1738312"/>
          </a:xfrm>
        </p:spPr>
        <p:txBody>
          <a:bodyPr/>
          <a:lstStyle/>
          <a:p>
            <a:pPr eaLnBrk="1" hangingPunct="1"/>
            <a:r>
              <a:rPr lang="en-US" dirty="0" smtClean="0"/>
              <a:t>Viewing Geometry/Sampling</a:t>
            </a:r>
          </a:p>
          <a:p>
            <a:pPr lvl="1" eaLnBrk="1" hangingPunct="1"/>
            <a:r>
              <a:rPr lang="en-US" sz="2100" dirty="0" smtClean="0"/>
              <a:t>90</a:t>
            </a:r>
            <a:r>
              <a:rPr lang="en-US" sz="2100" dirty="0" smtClean="0">
                <a:cs typeface="Times New Roman" pitchFamily="18" charset="0"/>
              </a:rPr>
              <a:t>° off-track  (away from sun)</a:t>
            </a:r>
          </a:p>
          <a:p>
            <a:pPr lvl="1" eaLnBrk="1" hangingPunct="1"/>
            <a:r>
              <a:rPr lang="en-US" sz="2100" dirty="0" smtClean="0">
                <a:cs typeface="Times New Roman" pitchFamily="18" charset="0"/>
              </a:rPr>
              <a:t>35 ° off-nadir</a:t>
            </a:r>
          </a:p>
          <a:p>
            <a:pPr lvl="1" eaLnBrk="1" hangingPunct="1"/>
            <a:r>
              <a:rPr lang="en-US" sz="2100" dirty="0" smtClean="0">
                <a:cs typeface="Times New Roman" pitchFamily="18" charset="0"/>
              </a:rPr>
              <a:t>Continuous sampling @ 50 Hz</a:t>
            </a:r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8" name="Picture 2" descr="C:\Documents and Settings\wrmccart.ndc\My Documents\obslocations-dwl+sonde-30Dec2005.png"/>
          <p:cNvPicPr>
            <a:picLocks noChangeAspect="1" noChangeArrowheads="1"/>
          </p:cNvPicPr>
          <p:nvPr/>
        </p:nvPicPr>
        <p:blipFill>
          <a:blip r:embed="rId3" cstate="print"/>
          <a:srcRect l="2154" t="14245" r="28001" b="40000"/>
          <a:stretch>
            <a:fillRect/>
          </a:stretch>
        </p:blipFill>
        <p:spPr bwMode="auto">
          <a:xfrm>
            <a:off x="4483100" y="1333500"/>
            <a:ext cx="4654792" cy="270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Assimilation Results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1" y="1126740"/>
          <a:ext cx="4808482" cy="4580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4808483" y="1146393"/>
          <a:ext cx="4335517" cy="4560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7362497" y="2033751"/>
            <a:ext cx="1545020" cy="369332"/>
            <a:chOff x="7362497" y="2033751"/>
            <a:chExt cx="1545020" cy="369332"/>
          </a:xfrm>
        </p:grpSpPr>
        <p:cxnSp>
          <p:nvCxnSpPr>
            <p:cNvPr id="11" name="Straight Arrow Connector 10"/>
            <p:cNvCxnSpPr/>
            <p:nvPr/>
          </p:nvCxnSpPr>
          <p:spPr>
            <a:xfrm rot="10800000">
              <a:off x="7362497" y="2397947"/>
              <a:ext cx="1229710" cy="0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598979" y="2033751"/>
              <a:ext cx="13085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200 </a:t>
              </a:r>
              <a:r>
                <a:rPr lang="en-US" b="1" dirty="0" err="1" smtClean="0">
                  <a:solidFill>
                    <a:srgbClr val="FF0000"/>
                  </a:solidFill>
                </a:rPr>
                <a:t>hPa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357237" y="4046539"/>
            <a:ext cx="1545020" cy="369332"/>
            <a:chOff x="7362497" y="2033751"/>
            <a:chExt cx="1545020" cy="369332"/>
          </a:xfrm>
        </p:grpSpPr>
        <p:cxnSp>
          <p:nvCxnSpPr>
            <p:cNvPr id="16" name="Straight Arrow Connector 15"/>
            <p:cNvCxnSpPr/>
            <p:nvPr/>
          </p:nvCxnSpPr>
          <p:spPr>
            <a:xfrm rot="10800000">
              <a:off x="7362497" y="2397947"/>
              <a:ext cx="1229710" cy="0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598979" y="2033751"/>
              <a:ext cx="13085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850 </a:t>
              </a:r>
              <a:r>
                <a:rPr lang="en-US" b="1" dirty="0" err="1" smtClean="0">
                  <a:solidFill>
                    <a:srgbClr val="FF0000"/>
                  </a:solidFill>
                </a:rPr>
                <a:t>hPa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Assimilation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5782" y="1393572"/>
            <a:ext cx="4179594" cy="1815135"/>
          </a:xfrm>
        </p:spPr>
        <p:txBody>
          <a:bodyPr/>
          <a:lstStyle/>
          <a:p>
            <a:r>
              <a:rPr lang="en-US" dirty="0" smtClean="0"/>
              <a:t>At 850 </a:t>
            </a:r>
            <a:r>
              <a:rPr lang="en-US" dirty="0" err="1" smtClean="0"/>
              <a:t>hPa</a:t>
            </a:r>
            <a:r>
              <a:rPr lang="en-US" dirty="0" smtClean="0"/>
              <a:t>, impacts are more similar w/ two observation types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074" name="Picture 2" descr="C:\Documents and Settings\wrmccart.ndc\My Documents\rms-v-truth-u850.smallscale.AMS.eps.png"/>
          <p:cNvPicPr>
            <a:picLocks noChangeAspect="1" noChangeArrowheads="1"/>
          </p:cNvPicPr>
          <p:nvPr/>
        </p:nvPicPr>
        <p:blipFill>
          <a:blip r:embed="rId2" cstate="print"/>
          <a:srcRect t="13513" b="10296"/>
          <a:stretch>
            <a:fillRect/>
          </a:stretch>
        </p:blipFill>
        <p:spPr bwMode="auto">
          <a:xfrm>
            <a:off x="315875" y="2975918"/>
            <a:ext cx="4305993" cy="2460567"/>
          </a:xfrm>
          <a:prstGeom prst="rect">
            <a:avLst/>
          </a:prstGeom>
          <a:noFill/>
        </p:spPr>
      </p:pic>
      <p:pic>
        <p:nvPicPr>
          <p:cNvPr id="3075" name="Picture 3" descr="C:\Documents and Settings\wrmccart.ndc\My Documents\rms-v-truth-u850.mie.smallscale.AMS.eps.png"/>
          <p:cNvPicPr>
            <a:picLocks noChangeAspect="1" noChangeArrowheads="1"/>
          </p:cNvPicPr>
          <p:nvPr/>
        </p:nvPicPr>
        <p:blipFill>
          <a:blip r:embed="rId3" cstate="print"/>
          <a:srcRect b="10296"/>
          <a:stretch>
            <a:fillRect/>
          </a:stretch>
        </p:blipFill>
        <p:spPr bwMode="auto">
          <a:xfrm>
            <a:off x="4838007" y="3187926"/>
            <a:ext cx="4305993" cy="2896986"/>
          </a:xfrm>
          <a:prstGeom prst="rect">
            <a:avLst/>
          </a:prstGeom>
          <a:noFill/>
        </p:spPr>
      </p:pic>
      <p:pic>
        <p:nvPicPr>
          <p:cNvPr id="3076" name="Picture 4" descr="C:\Documents and Settings\wrmccart.ndc\My Documents\rms-v-truth-u850.ray.smallscale.AMS.eps.png"/>
          <p:cNvPicPr>
            <a:picLocks noChangeAspect="1" noChangeArrowheads="1"/>
          </p:cNvPicPr>
          <p:nvPr/>
        </p:nvPicPr>
        <p:blipFill>
          <a:blip r:embed="rId4" cstate="print"/>
          <a:srcRect t="13256" b="11068"/>
          <a:stretch>
            <a:fillRect/>
          </a:stretch>
        </p:blipFill>
        <p:spPr bwMode="auto">
          <a:xfrm>
            <a:off x="4838007" y="1180415"/>
            <a:ext cx="4305993" cy="244394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212975" y="1230290"/>
            <a:ext cx="714895" cy="365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RAY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182494" y="3710289"/>
            <a:ext cx="714895" cy="365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MIE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693614" y="3061815"/>
            <a:ext cx="714895" cy="365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DWL</a:t>
            </a:r>
            <a:endParaRPr lang="en-US" b="1" dirty="0"/>
          </a:p>
        </p:txBody>
      </p:sp>
      <p:pic>
        <p:nvPicPr>
          <p:cNvPr id="11" name="Picture 2" descr="C:\Documents and Settings\wrmccart.ndc\My Documents\rms-v-truth-u850.smallscale.AMS.eps.png"/>
          <p:cNvPicPr>
            <a:picLocks noChangeAspect="1" noChangeArrowheads="1"/>
          </p:cNvPicPr>
          <p:nvPr/>
        </p:nvPicPr>
        <p:blipFill>
          <a:blip r:embed="rId2" cstate="print"/>
          <a:srcRect l="12494" t="91055" r="13211" b="1925"/>
          <a:stretch>
            <a:fillRect/>
          </a:stretch>
        </p:blipFill>
        <p:spPr bwMode="auto">
          <a:xfrm>
            <a:off x="365759" y="5685902"/>
            <a:ext cx="4222865" cy="29925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75396" y="5408876"/>
            <a:ext cx="3612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Zonal Wind RMS Difference (ms</a:t>
            </a:r>
            <a:r>
              <a:rPr lang="en-US" sz="1600" baseline="30000" dirty="0" smtClean="0"/>
              <a:t>-1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12775" y="15875"/>
            <a:ext cx="8531225" cy="911225"/>
          </a:xfrm>
        </p:spPr>
        <p:txBody>
          <a:bodyPr/>
          <a:lstStyle/>
          <a:p>
            <a:pPr eaLnBrk="1" hangingPunct="1"/>
            <a:r>
              <a:rPr lang="en-US" dirty="0" smtClean="0"/>
              <a:t>Conclusions, Caveats, and Future Efforts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sz="quarter" idx="1"/>
          </p:nvPr>
        </p:nvSpPr>
        <p:spPr>
          <a:xfrm>
            <a:off x="376238" y="1206500"/>
            <a:ext cx="8767762" cy="48514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These results are overstated!</a:t>
            </a:r>
          </a:p>
          <a:p>
            <a:pPr lvl="1" eaLnBrk="1" hangingPunct="1"/>
            <a:r>
              <a:rPr lang="en-US" dirty="0" smtClean="0"/>
              <a:t>Error in simulated DWL observations inherently understated</a:t>
            </a:r>
          </a:p>
          <a:p>
            <a:pPr lvl="2" eaLnBrk="1" hangingPunct="1"/>
            <a:r>
              <a:rPr lang="en-US" dirty="0" smtClean="0"/>
              <a:t>No added representativeness error, engineering change from Burst Mode to Continuous Mode</a:t>
            </a:r>
          </a:p>
          <a:p>
            <a:pPr lvl="1" eaLnBrk="1" hangingPunct="1"/>
            <a:r>
              <a:rPr lang="en-US" dirty="0" smtClean="0"/>
              <a:t>Error in Yield</a:t>
            </a:r>
          </a:p>
          <a:p>
            <a:pPr lvl="2" eaLnBrk="1" hangingPunct="1"/>
            <a:r>
              <a:rPr lang="en-US" dirty="0" smtClean="0"/>
              <a:t>Lack of clouds in NR not accounted for in DWL </a:t>
            </a:r>
            <a:r>
              <a:rPr lang="en-US" dirty="0" err="1" smtClean="0"/>
              <a:t>obs</a:t>
            </a:r>
            <a:r>
              <a:rPr lang="en-US" dirty="0" smtClean="0"/>
              <a:t> simulation</a:t>
            </a:r>
          </a:p>
          <a:p>
            <a:pPr eaLnBrk="1" hangingPunct="1"/>
            <a:r>
              <a:rPr lang="en-US" dirty="0" smtClean="0"/>
              <a:t>Forecast height anomaly scores improved, though not beyond 95% significance for sample size</a:t>
            </a:r>
          </a:p>
          <a:p>
            <a:pPr eaLnBrk="1" hangingPunct="1"/>
            <a:r>
              <a:rPr lang="en-US" dirty="0" smtClean="0"/>
              <a:t>Shows expected result that largest impact is expected in tropics</a:t>
            </a:r>
          </a:p>
          <a:p>
            <a:pPr eaLnBrk="1" hangingPunct="1"/>
            <a:r>
              <a:rPr lang="en-US" dirty="0" smtClean="0"/>
              <a:t>Future work </a:t>
            </a:r>
          </a:p>
          <a:p>
            <a:pPr lvl="1" eaLnBrk="1" hangingPunct="1"/>
            <a:r>
              <a:rPr lang="en-US" dirty="0" smtClean="0"/>
              <a:t>Include incorporation of L2B processing into DA System (GSI)</a:t>
            </a:r>
          </a:p>
          <a:p>
            <a:pPr lvl="1" eaLnBrk="1" hangingPunct="1"/>
            <a:r>
              <a:rPr lang="en-US" dirty="0" smtClean="0"/>
              <a:t>Redo experiment w/ simulator updated for continuous mode ops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wrmccart.ndc\My Documents\rms-v-truth-u850.allthree-v-CTL.zona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86368"/>
            <a:ext cx="6526924" cy="489519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Assimilation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67302" y="1729047"/>
            <a:ext cx="2676698" cy="4366953"/>
          </a:xfrm>
        </p:spPr>
        <p:txBody>
          <a:bodyPr/>
          <a:lstStyle/>
          <a:p>
            <a:pPr marL="233363" indent="-233363"/>
            <a:r>
              <a:rPr lang="en-US" sz="2000" dirty="0" smtClean="0"/>
              <a:t>Similar impact from both </a:t>
            </a:r>
            <a:r>
              <a:rPr lang="en-US" sz="2000" dirty="0" err="1" smtClean="0"/>
              <a:t>obs</a:t>
            </a:r>
            <a:r>
              <a:rPr lang="en-US" sz="2000" dirty="0" smtClean="0"/>
              <a:t> types</a:t>
            </a:r>
          </a:p>
          <a:p>
            <a:pPr marL="523875" lvl="1"/>
            <a:r>
              <a:rPr lang="en-US" sz="1800" dirty="0" smtClean="0"/>
              <a:t>Counts similar</a:t>
            </a:r>
          </a:p>
          <a:p>
            <a:pPr marL="523875" lvl="1"/>
            <a:r>
              <a:rPr lang="en-US" sz="1800" dirty="0" smtClean="0"/>
              <a:t>Sampling issue near Antarctic</a:t>
            </a:r>
          </a:p>
          <a:p>
            <a:pPr marL="523875" lvl="1"/>
            <a:r>
              <a:rPr lang="en-US" sz="1800" dirty="0" smtClean="0"/>
              <a:t>Mie potentially slightly improved in tropics</a:t>
            </a:r>
          </a:p>
          <a:p>
            <a:pPr marL="523875" lvl="1"/>
            <a:endParaRPr lang="en-US" sz="1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359187" y="4668596"/>
            <a:ext cx="173085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DWL (Both)</a:t>
            </a:r>
          </a:p>
          <a:p>
            <a:r>
              <a:rPr lang="en-US" b="1" dirty="0" smtClean="0">
                <a:solidFill>
                  <a:srgbClr val="00A008"/>
                </a:solidFill>
              </a:rPr>
              <a:t>Rayleigh Only</a:t>
            </a:r>
          </a:p>
          <a:p>
            <a:r>
              <a:rPr lang="en-US" b="1" dirty="0" smtClean="0">
                <a:solidFill>
                  <a:srgbClr val="1200FA"/>
                </a:solidFill>
              </a:rPr>
              <a:t>Mie Only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ADM-Aeolus Pre-Launch Preparedness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Realistic Proxy Data - No spaceborne heritage, must simulate observations</a:t>
            </a:r>
          </a:p>
          <a:p>
            <a:r>
              <a:rPr lang="en-US" dirty="0" smtClean="0"/>
              <a:t>Utilize OSSE framework </a:t>
            </a:r>
          </a:p>
          <a:p>
            <a:pPr lvl="1"/>
            <a:r>
              <a:rPr lang="en-US" dirty="0" smtClean="0"/>
              <a:t>Joint OSSE Nature Run (ECMWF, T511)</a:t>
            </a:r>
          </a:p>
          <a:p>
            <a:pPr lvl="1"/>
            <a:r>
              <a:rPr lang="en-US" dirty="0" smtClean="0"/>
              <a:t>Existing observing system developed in-house at GMAO (R. Errico)</a:t>
            </a:r>
          </a:p>
          <a:p>
            <a:pPr lvl="2"/>
            <a:r>
              <a:rPr lang="en-US" dirty="0" smtClean="0"/>
              <a:t>conventional and remotely-sensed observations</a:t>
            </a:r>
          </a:p>
          <a:p>
            <a:pPr lvl="1"/>
            <a:r>
              <a:rPr lang="en-US" dirty="0" smtClean="0"/>
              <a:t>Simulate ADM observations</a:t>
            </a:r>
          </a:p>
          <a:p>
            <a:pPr lvl="2"/>
            <a:r>
              <a:rPr lang="en-US" dirty="0" smtClean="0"/>
              <a:t>Lidar Performance Analysis Simulator (LIPAS), via KNMI (G.-J. Marseille &amp; A. </a:t>
            </a:r>
            <a:r>
              <a:rPr lang="en-US" dirty="0" err="1" smtClean="0"/>
              <a:t>Stoffelen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Need proper </a:t>
            </a:r>
            <a:r>
              <a:rPr lang="en-US" dirty="0" smtClean="0">
                <a:solidFill>
                  <a:srgbClr val="FF0000"/>
                </a:solidFill>
              </a:rPr>
              <a:t>sampling</a:t>
            </a:r>
            <a:r>
              <a:rPr lang="en-US" dirty="0" smtClean="0"/>
              <a:t> (spatial &amp; vertical), </a:t>
            </a:r>
            <a:r>
              <a:rPr lang="en-US" dirty="0" smtClean="0">
                <a:solidFill>
                  <a:srgbClr val="FF0000"/>
                </a:solidFill>
              </a:rPr>
              <a:t>yield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FF0000"/>
                </a:solidFill>
              </a:rPr>
              <a:t>error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characteristics</a:t>
            </a:r>
          </a:p>
          <a:p>
            <a:pPr lvl="1"/>
            <a:r>
              <a:rPr lang="en-US" dirty="0" smtClean="0"/>
              <a:t>Not intended to sell Aeolus (already sold)</a:t>
            </a:r>
          </a:p>
          <a:p>
            <a:pPr lvl="2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12775" y="15875"/>
            <a:ext cx="8531225" cy="911225"/>
          </a:xfrm>
        </p:spPr>
        <p:txBody>
          <a:bodyPr/>
          <a:lstStyle/>
          <a:p>
            <a:pPr eaLnBrk="1" hangingPunct="1"/>
            <a:r>
              <a:rPr lang="en-US" smtClean="0"/>
              <a:t>What is an OSSE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556" name="Text Box 2"/>
          <p:cNvSpPr txBox="1">
            <a:spLocks noChangeArrowheads="1"/>
          </p:cNvSpPr>
          <p:nvPr/>
        </p:nvSpPr>
        <p:spPr bwMode="auto">
          <a:xfrm>
            <a:off x="3962400" y="3451225"/>
            <a:ext cx="144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Time</a:t>
            </a:r>
          </a:p>
        </p:txBody>
      </p:sp>
      <p:sp>
        <p:nvSpPr>
          <p:cNvPr id="23557" name="Line 3"/>
          <p:cNvSpPr>
            <a:spLocks noChangeShapeType="1"/>
          </p:cNvSpPr>
          <p:nvPr/>
        </p:nvSpPr>
        <p:spPr bwMode="auto">
          <a:xfrm>
            <a:off x="4800600" y="367982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1676400" y="4060825"/>
            <a:ext cx="1143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Text Box 5"/>
          <p:cNvSpPr txBox="1">
            <a:spLocks noChangeArrowheads="1"/>
          </p:cNvSpPr>
          <p:nvPr/>
        </p:nvSpPr>
        <p:spPr bwMode="auto">
          <a:xfrm>
            <a:off x="1752600" y="4137025"/>
            <a:ext cx="1044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Analysis</a:t>
            </a:r>
          </a:p>
        </p:txBody>
      </p:sp>
      <p:sp>
        <p:nvSpPr>
          <p:cNvPr id="23560" name="Rectangle 6"/>
          <p:cNvSpPr>
            <a:spLocks noChangeArrowheads="1"/>
          </p:cNvSpPr>
          <p:nvPr/>
        </p:nvSpPr>
        <p:spPr bwMode="auto">
          <a:xfrm>
            <a:off x="6477000" y="4060825"/>
            <a:ext cx="1143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Text Box 7"/>
          <p:cNvSpPr txBox="1">
            <a:spLocks noChangeArrowheads="1"/>
          </p:cNvSpPr>
          <p:nvPr/>
        </p:nvSpPr>
        <p:spPr bwMode="auto">
          <a:xfrm>
            <a:off x="6553200" y="4137025"/>
            <a:ext cx="1044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Analysis</a:t>
            </a:r>
          </a:p>
        </p:txBody>
      </p:sp>
      <p:sp>
        <p:nvSpPr>
          <p:cNvPr id="23562" name="Rectangle 8"/>
          <p:cNvSpPr>
            <a:spLocks noChangeArrowheads="1"/>
          </p:cNvSpPr>
          <p:nvPr/>
        </p:nvSpPr>
        <p:spPr bwMode="auto">
          <a:xfrm>
            <a:off x="4114800" y="4060825"/>
            <a:ext cx="1143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Text Box 9"/>
          <p:cNvSpPr txBox="1">
            <a:spLocks noChangeArrowheads="1"/>
          </p:cNvSpPr>
          <p:nvPr/>
        </p:nvSpPr>
        <p:spPr bwMode="auto">
          <a:xfrm>
            <a:off x="4191000" y="4137025"/>
            <a:ext cx="1044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Analysis</a:t>
            </a:r>
          </a:p>
        </p:txBody>
      </p:sp>
      <p:sp>
        <p:nvSpPr>
          <p:cNvPr id="23564" name="Line 10"/>
          <p:cNvSpPr>
            <a:spLocks noChangeShapeType="1"/>
          </p:cNvSpPr>
          <p:nvPr/>
        </p:nvSpPr>
        <p:spPr bwMode="auto">
          <a:xfrm>
            <a:off x="2819400" y="4365625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5" name="Line 11"/>
          <p:cNvSpPr>
            <a:spLocks noChangeShapeType="1"/>
          </p:cNvSpPr>
          <p:nvPr/>
        </p:nvSpPr>
        <p:spPr bwMode="auto">
          <a:xfrm>
            <a:off x="5257800" y="40608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6" name="Line 12"/>
          <p:cNvSpPr>
            <a:spLocks noChangeShapeType="1"/>
          </p:cNvSpPr>
          <p:nvPr/>
        </p:nvSpPr>
        <p:spPr bwMode="auto">
          <a:xfrm>
            <a:off x="5257800" y="4365625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7" name="Line 13"/>
          <p:cNvSpPr>
            <a:spLocks noChangeShapeType="1"/>
          </p:cNvSpPr>
          <p:nvPr/>
        </p:nvSpPr>
        <p:spPr bwMode="auto">
          <a:xfrm>
            <a:off x="7620000" y="43656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8" name="Line 14"/>
          <p:cNvSpPr>
            <a:spLocks noChangeShapeType="1"/>
          </p:cNvSpPr>
          <p:nvPr/>
        </p:nvSpPr>
        <p:spPr bwMode="auto">
          <a:xfrm>
            <a:off x="914400" y="4365625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9" name="Rectangle 15"/>
          <p:cNvSpPr>
            <a:spLocks noChangeArrowheads="1"/>
          </p:cNvSpPr>
          <p:nvPr/>
        </p:nvSpPr>
        <p:spPr bwMode="auto">
          <a:xfrm>
            <a:off x="1676400" y="2765425"/>
            <a:ext cx="1143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Text Box 16"/>
          <p:cNvSpPr txBox="1">
            <a:spLocks noChangeArrowheads="1"/>
          </p:cNvSpPr>
          <p:nvPr/>
        </p:nvSpPr>
        <p:spPr bwMode="auto">
          <a:xfrm>
            <a:off x="1752600" y="2841625"/>
            <a:ext cx="1044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Analysis</a:t>
            </a:r>
          </a:p>
        </p:txBody>
      </p:sp>
      <p:sp>
        <p:nvSpPr>
          <p:cNvPr id="23571" name="Rectangle 17"/>
          <p:cNvSpPr>
            <a:spLocks noChangeArrowheads="1"/>
          </p:cNvSpPr>
          <p:nvPr/>
        </p:nvSpPr>
        <p:spPr bwMode="auto">
          <a:xfrm>
            <a:off x="6477000" y="2765425"/>
            <a:ext cx="1143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2" name="Text Box 18"/>
          <p:cNvSpPr txBox="1">
            <a:spLocks noChangeArrowheads="1"/>
          </p:cNvSpPr>
          <p:nvPr/>
        </p:nvSpPr>
        <p:spPr bwMode="auto">
          <a:xfrm>
            <a:off x="6553200" y="2841625"/>
            <a:ext cx="1044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Analysis</a:t>
            </a:r>
          </a:p>
        </p:txBody>
      </p:sp>
      <p:sp>
        <p:nvSpPr>
          <p:cNvPr id="23573" name="Rectangle 19"/>
          <p:cNvSpPr>
            <a:spLocks noChangeArrowheads="1"/>
          </p:cNvSpPr>
          <p:nvPr/>
        </p:nvSpPr>
        <p:spPr bwMode="auto">
          <a:xfrm>
            <a:off x="4114800" y="2765425"/>
            <a:ext cx="1143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Text Box 20"/>
          <p:cNvSpPr txBox="1">
            <a:spLocks noChangeArrowheads="1"/>
          </p:cNvSpPr>
          <p:nvPr/>
        </p:nvSpPr>
        <p:spPr bwMode="auto">
          <a:xfrm>
            <a:off x="4191000" y="2841625"/>
            <a:ext cx="1044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Analysis</a:t>
            </a:r>
          </a:p>
        </p:txBody>
      </p:sp>
      <p:sp>
        <p:nvSpPr>
          <p:cNvPr id="23575" name="Line 21"/>
          <p:cNvSpPr>
            <a:spLocks noChangeShapeType="1"/>
          </p:cNvSpPr>
          <p:nvPr/>
        </p:nvSpPr>
        <p:spPr bwMode="auto">
          <a:xfrm>
            <a:off x="2819400" y="2994025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6" name="Line 22"/>
          <p:cNvSpPr>
            <a:spLocks noChangeShapeType="1"/>
          </p:cNvSpPr>
          <p:nvPr/>
        </p:nvSpPr>
        <p:spPr bwMode="auto">
          <a:xfrm>
            <a:off x="5257800" y="30702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7" name="Line 23"/>
          <p:cNvSpPr>
            <a:spLocks noChangeShapeType="1"/>
          </p:cNvSpPr>
          <p:nvPr/>
        </p:nvSpPr>
        <p:spPr bwMode="auto">
          <a:xfrm>
            <a:off x="5257800" y="2994025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8" name="Line 24"/>
          <p:cNvSpPr>
            <a:spLocks noChangeShapeType="1"/>
          </p:cNvSpPr>
          <p:nvPr/>
        </p:nvSpPr>
        <p:spPr bwMode="auto">
          <a:xfrm>
            <a:off x="7620000" y="29940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9" name="Line 25"/>
          <p:cNvSpPr>
            <a:spLocks noChangeShapeType="1"/>
          </p:cNvSpPr>
          <p:nvPr/>
        </p:nvSpPr>
        <p:spPr bwMode="auto">
          <a:xfrm>
            <a:off x="914400" y="2994025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80" name="Text Box 26"/>
          <p:cNvSpPr txBox="1">
            <a:spLocks noChangeArrowheads="1"/>
          </p:cNvSpPr>
          <p:nvPr/>
        </p:nvSpPr>
        <p:spPr bwMode="auto">
          <a:xfrm>
            <a:off x="1587500" y="1676400"/>
            <a:ext cx="6037263" cy="64611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Real Evolving Atmosphere, with imperfect observations. </a:t>
            </a:r>
            <a:br>
              <a:rPr lang="en-US">
                <a:solidFill>
                  <a:schemeClr val="accent2"/>
                </a:solidFill>
              </a:rPr>
            </a:br>
            <a:r>
              <a:rPr lang="en-US">
                <a:solidFill>
                  <a:schemeClr val="accent2"/>
                </a:solidFill>
              </a:rPr>
              <a:t>Truth unknown</a:t>
            </a:r>
          </a:p>
        </p:txBody>
      </p:sp>
      <p:sp>
        <p:nvSpPr>
          <p:cNvPr id="23581" name="Line 28"/>
          <p:cNvSpPr>
            <a:spLocks noChangeShapeType="1"/>
          </p:cNvSpPr>
          <p:nvPr/>
        </p:nvSpPr>
        <p:spPr bwMode="auto">
          <a:xfrm flipH="1">
            <a:off x="2362200" y="2339975"/>
            <a:ext cx="4763" cy="4254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82" name="Line 29"/>
          <p:cNvSpPr>
            <a:spLocks noChangeShapeType="1"/>
          </p:cNvSpPr>
          <p:nvPr/>
        </p:nvSpPr>
        <p:spPr bwMode="auto">
          <a:xfrm flipH="1">
            <a:off x="4648200" y="2325688"/>
            <a:ext cx="4763" cy="43973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83" name="Line 30"/>
          <p:cNvSpPr>
            <a:spLocks noChangeShapeType="1"/>
          </p:cNvSpPr>
          <p:nvPr/>
        </p:nvSpPr>
        <p:spPr bwMode="auto">
          <a:xfrm>
            <a:off x="7086600" y="2325688"/>
            <a:ext cx="0" cy="43973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1425575" y="4975225"/>
            <a:ext cx="6253163" cy="646113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Climate simulation, with simulated imperfect “observations.”  </a:t>
            </a:r>
            <a:br>
              <a:rPr lang="en-US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Truth known.</a:t>
            </a:r>
          </a:p>
        </p:txBody>
      </p:sp>
      <p:sp>
        <p:nvSpPr>
          <p:cNvPr id="36" name="Line 33"/>
          <p:cNvSpPr>
            <a:spLocks noChangeShapeType="1"/>
          </p:cNvSpPr>
          <p:nvPr/>
        </p:nvSpPr>
        <p:spPr bwMode="auto">
          <a:xfrm flipV="1">
            <a:off x="2286000" y="4594225"/>
            <a:ext cx="0" cy="381000"/>
          </a:xfrm>
          <a:prstGeom prst="line">
            <a:avLst/>
          </a:prstGeom>
          <a:noFill/>
          <a:ln w="9525">
            <a:solidFill>
              <a:schemeClr val="accent3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7" name="Line 34"/>
          <p:cNvSpPr>
            <a:spLocks noChangeShapeType="1"/>
          </p:cNvSpPr>
          <p:nvPr/>
        </p:nvSpPr>
        <p:spPr bwMode="auto">
          <a:xfrm flipV="1">
            <a:off x="4648200" y="4594225"/>
            <a:ext cx="0" cy="381000"/>
          </a:xfrm>
          <a:prstGeom prst="line">
            <a:avLst/>
          </a:prstGeom>
          <a:noFill/>
          <a:ln w="9525">
            <a:solidFill>
              <a:schemeClr val="accent3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8" name="Line 35"/>
          <p:cNvSpPr>
            <a:spLocks noChangeShapeType="1"/>
          </p:cNvSpPr>
          <p:nvPr/>
        </p:nvSpPr>
        <p:spPr bwMode="auto">
          <a:xfrm flipV="1">
            <a:off x="7086600" y="4594225"/>
            <a:ext cx="0" cy="381000"/>
          </a:xfrm>
          <a:prstGeom prst="line">
            <a:avLst/>
          </a:prstGeom>
          <a:noFill/>
          <a:ln w="9525">
            <a:solidFill>
              <a:schemeClr val="accent3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9" name="Rectangle 36"/>
          <p:cNvSpPr>
            <a:spLocks noChangeArrowheads="1"/>
          </p:cNvSpPr>
          <p:nvPr/>
        </p:nvSpPr>
        <p:spPr bwMode="auto">
          <a:xfrm>
            <a:off x="762000" y="3908425"/>
            <a:ext cx="7696200" cy="1752600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0" name="Text Box 37"/>
          <p:cNvSpPr txBox="1">
            <a:spLocks noChangeArrowheads="1"/>
          </p:cNvSpPr>
          <p:nvPr/>
        </p:nvSpPr>
        <p:spPr bwMode="auto">
          <a:xfrm>
            <a:off x="1066800" y="5661025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Observing System Simulation Experiment</a:t>
            </a:r>
          </a:p>
        </p:txBody>
      </p:sp>
      <p:sp>
        <p:nvSpPr>
          <p:cNvPr id="23590" name="Rectangle 38"/>
          <p:cNvSpPr>
            <a:spLocks noChangeArrowheads="1"/>
          </p:cNvSpPr>
          <p:nvPr/>
        </p:nvSpPr>
        <p:spPr bwMode="auto">
          <a:xfrm>
            <a:off x="762000" y="1622425"/>
            <a:ext cx="7772400" cy="1828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23591" name="Text Box 39"/>
          <p:cNvSpPr txBox="1">
            <a:spLocks noChangeArrowheads="1"/>
          </p:cNvSpPr>
          <p:nvPr/>
        </p:nvSpPr>
        <p:spPr bwMode="auto">
          <a:xfrm>
            <a:off x="752475" y="1209675"/>
            <a:ext cx="7786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</a:rPr>
              <a:t>Assimilation of Real Data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Simulating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01542" y="1263536"/>
            <a:ext cx="3042458" cy="4169076"/>
          </a:xfrm>
        </p:spPr>
        <p:txBody>
          <a:bodyPr>
            <a:normAutofit/>
          </a:bodyPr>
          <a:lstStyle/>
          <a:p>
            <a:r>
              <a:rPr lang="en-US" dirty="0" smtClean="0"/>
              <a:t>Six million+ observations are assimilated globally, daily</a:t>
            </a:r>
          </a:p>
          <a:p>
            <a:pPr lvl="1"/>
            <a:r>
              <a:rPr lang="en-US" dirty="0" smtClean="0"/>
              <a:t>Most observations are from satellites</a:t>
            </a:r>
          </a:p>
          <a:p>
            <a:r>
              <a:rPr lang="en-US" dirty="0" smtClean="0"/>
              <a:t>A successful OSSE requires realistic fake observations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" name="Picture 1" descr="Screenshot-3.png"/>
          <p:cNvPicPr>
            <a:picLocks noChangeAspect="1"/>
          </p:cNvPicPr>
          <p:nvPr/>
        </p:nvPicPr>
        <p:blipFill>
          <a:blip r:embed="rId2" cstate="print"/>
          <a:srcRect l="11665" t="29167" r="60834" b="16667"/>
          <a:stretch>
            <a:fillRect/>
          </a:stretch>
        </p:blipFill>
        <p:spPr bwMode="auto">
          <a:xfrm>
            <a:off x="0" y="1175039"/>
            <a:ext cx="6090488" cy="479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414953" y="5469767"/>
            <a:ext cx="1729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Figure via ECMWF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12775" y="15875"/>
            <a:ext cx="8531225" cy="911225"/>
          </a:xfrm>
        </p:spPr>
        <p:txBody>
          <a:bodyPr/>
          <a:lstStyle/>
          <a:p>
            <a:pPr eaLnBrk="1" hangingPunct="1"/>
            <a:r>
              <a:rPr lang="en-US" dirty="0" smtClean="0"/>
              <a:t>Clouds in the Joint OSSE Nature Run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>
          <a:xfrm>
            <a:off x="4706938" y="1155933"/>
            <a:ext cx="4235450" cy="4957762"/>
          </a:xfrm>
        </p:spPr>
        <p:txBody>
          <a:bodyPr/>
          <a:lstStyle/>
          <a:p>
            <a:pPr eaLnBrk="1" hangingPunct="1"/>
            <a:r>
              <a:rPr lang="en-US" sz="2300" dirty="0" smtClean="0"/>
              <a:t>Importance of clouds</a:t>
            </a:r>
          </a:p>
          <a:p>
            <a:pPr lvl="1" eaLnBrk="1" hangingPunct="1"/>
            <a:r>
              <a:rPr lang="en-US" sz="1900" dirty="0" smtClean="0"/>
              <a:t>The top of a cloud can act as a scattering agent</a:t>
            </a:r>
          </a:p>
          <a:p>
            <a:pPr lvl="1" eaLnBrk="1" hangingPunct="1"/>
            <a:r>
              <a:rPr lang="en-US" sz="1900" dirty="0" smtClean="0"/>
              <a:t>Optically thick clouds limit wind retrievals</a:t>
            </a:r>
          </a:p>
          <a:p>
            <a:pPr eaLnBrk="1" hangingPunct="1"/>
            <a:r>
              <a:rPr lang="en-US" sz="2400" dirty="0" smtClean="0"/>
              <a:t>Placement of clouds</a:t>
            </a:r>
          </a:p>
          <a:p>
            <a:pPr lvl="1" eaLnBrk="1" hangingPunct="1"/>
            <a:r>
              <a:rPr lang="en-US" sz="1900" dirty="0" smtClean="0"/>
              <a:t>Realistic vertical placement of clouds</a:t>
            </a:r>
          </a:p>
          <a:p>
            <a:pPr lvl="1" eaLnBrk="1" hangingPunct="1"/>
            <a:r>
              <a:rPr lang="en-US" sz="1900" dirty="0" smtClean="0"/>
              <a:t>NR underestimates cloud amount</a:t>
            </a:r>
          </a:p>
          <a:p>
            <a:pPr lvl="2" eaLnBrk="1" hangingPunct="1"/>
            <a:r>
              <a:rPr lang="en-US" sz="1700" dirty="0" smtClean="0"/>
              <a:t>~12% globally</a:t>
            </a:r>
          </a:p>
          <a:p>
            <a:pPr lvl="2" eaLnBrk="1" hangingPunct="1"/>
            <a:r>
              <a:rPr lang="en-US" sz="1700" dirty="0" smtClean="0"/>
              <a:t>Related to measurement yield  </a:t>
            </a:r>
          </a:p>
          <a:p>
            <a:pPr eaLnBrk="1" hangingPunct="1"/>
            <a:endParaRPr lang="en-US" sz="2200" dirty="0" smtClean="0"/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76238" y="3179763"/>
            <a:ext cx="4897437" cy="2795587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-228600" fontAlgn="auto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91000"/>
              <a:buFont typeface="Wingdings" pitchFamily="2" charset="2"/>
              <a:buChar char="§"/>
              <a:defRPr/>
            </a:pPr>
            <a:endParaRPr lang="en-US" sz="2100" dirty="0">
              <a:latin typeface="+mn-lt"/>
            </a:endParaRP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/>
            </a:pPr>
            <a:endParaRPr lang="en-US" sz="2600" dirty="0">
              <a:latin typeface="+mn-lt"/>
            </a:endParaRPr>
          </a:p>
        </p:txBody>
      </p:sp>
      <p:pic>
        <p:nvPicPr>
          <p:cNvPr id="12" name="Picture 2" descr="C:\Documents and Settings\wrmccart.ndc\Desktop\spatial-plot-all-cb.png"/>
          <p:cNvPicPr>
            <a:picLocks noChangeAspect="1" noChangeArrowheads="1"/>
          </p:cNvPicPr>
          <p:nvPr/>
        </p:nvPicPr>
        <p:blipFill>
          <a:blip r:embed="rId2" cstate="print"/>
          <a:srcRect t="92407"/>
          <a:stretch>
            <a:fillRect/>
          </a:stretch>
        </p:blipFill>
        <p:spPr bwMode="auto">
          <a:xfrm>
            <a:off x="341301" y="4530252"/>
            <a:ext cx="4243812" cy="520700"/>
          </a:xfrm>
          <a:prstGeom prst="rect">
            <a:avLst/>
          </a:prstGeom>
          <a:noFill/>
        </p:spPr>
      </p:pic>
      <p:pic>
        <p:nvPicPr>
          <p:cNvPr id="13" name="Picture 2" descr="C:\Documents and Settings\wrmccart.ndc\Desktop\spatial-plot-all-cb.png"/>
          <p:cNvPicPr>
            <a:picLocks noChangeAspect="1" noChangeArrowheads="1"/>
          </p:cNvPicPr>
          <p:nvPr/>
        </p:nvPicPr>
        <p:blipFill>
          <a:blip r:embed="rId2" cstate="print"/>
          <a:srcRect t="61852" b="7593"/>
          <a:stretch>
            <a:fillRect/>
          </a:stretch>
        </p:blipFill>
        <p:spPr bwMode="auto">
          <a:xfrm>
            <a:off x="344124" y="1830605"/>
            <a:ext cx="4243812" cy="20955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04794" y="3918848"/>
            <a:ext cx="2293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NR Under-Represents clouds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373083" y="3911591"/>
            <a:ext cx="2293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NR Over-Represents clouds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rot="5400000" flipH="1" flipV="1">
            <a:off x="2148031" y="4226768"/>
            <a:ext cx="633175" cy="2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33829" y="1306286"/>
            <a:ext cx="4209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DJF Cloud Fraction Difference</a:t>
            </a:r>
          </a:p>
          <a:p>
            <a:pPr algn="ctr"/>
            <a:r>
              <a:rPr lang="en-US" dirty="0" smtClean="0"/>
              <a:t>(NR – CloudSat/CALIPSO)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20913" y="5384797"/>
            <a:ext cx="8461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Improper Cloud Representation…</a:t>
            </a:r>
          </a:p>
          <a:p>
            <a:pPr algn="r"/>
            <a:r>
              <a:rPr lang="en-US" sz="2000" b="1" i="1" dirty="0" smtClean="0"/>
              <a:t>…Improper Observation Yield &amp; Quality</a:t>
            </a:r>
            <a:endParaRPr lang="en-US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5782" y="1177447"/>
            <a:ext cx="4065590" cy="4918553"/>
          </a:xfrm>
        </p:spPr>
        <p:txBody>
          <a:bodyPr/>
          <a:lstStyle/>
          <a:p>
            <a:r>
              <a:rPr lang="en-US" dirty="0" smtClean="0"/>
              <a:t>Lidar Performance Analysis Simulator (LIPAS)</a:t>
            </a:r>
          </a:p>
          <a:p>
            <a:r>
              <a:rPr lang="en-US" dirty="0" smtClean="0"/>
              <a:t>Single-LOS observations generated from NR</a:t>
            </a:r>
          </a:p>
          <a:p>
            <a:pPr lvl="1"/>
            <a:r>
              <a:rPr lang="en-US" dirty="0" smtClean="0"/>
              <a:t>Meteorology from NR</a:t>
            </a:r>
          </a:p>
          <a:p>
            <a:pPr lvl="1"/>
            <a:r>
              <a:rPr lang="en-US" dirty="0" smtClean="0"/>
              <a:t>Clouds from NR w/ maximum-random overlap</a:t>
            </a:r>
          </a:p>
          <a:p>
            <a:pPr lvl="1"/>
            <a:r>
              <a:rPr lang="en-US" dirty="0" smtClean="0"/>
              <a:t>Aerosols from GOCART replay forced by NR Meteorology</a:t>
            </a:r>
            <a:endParaRPr lang="en-US" dirty="0"/>
          </a:p>
        </p:txBody>
      </p:sp>
      <p:pic>
        <p:nvPicPr>
          <p:cNvPr id="7" name="Picture 3" descr="C:\DOCUME~1\wrmccart.ndc\LOCALS~1\Temp\scp58581\logsigcld-and-rayret.png"/>
          <p:cNvPicPr>
            <a:picLocks noChangeAspect="1" noChangeArrowheads="1"/>
          </p:cNvPicPr>
          <p:nvPr/>
        </p:nvPicPr>
        <p:blipFill>
          <a:blip r:embed="rId2" cstate="print"/>
          <a:srcRect t="66358" b="1054"/>
          <a:stretch>
            <a:fillRect/>
          </a:stretch>
        </p:blipFill>
        <p:spPr bwMode="auto">
          <a:xfrm>
            <a:off x="5050980" y="4286848"/>
            <a:ext cx="4079380" cy="1794638"/>
          </a:xfrm>
          <a:prstGeom prst="rect">
            <a:avLst/>
          </a:prstGeom>
          <a:noFill/>
        </p:spPr>
      </p:pic>
      <p:pic>
        <p:nvPicPr>
          <p:cNvPr id="8" name="Picture 4" descr="C:\DOCUME~1\wrmccart.ndc\LOCALS~1\Temp\scp58581\logsigaero-and-mieret.png"/>
          <p:cNvPicPr>
            <a:picLocks noChangeAspect="1" noChangeArrowheads="1"/>
          </p:cNvPicPr>
          <p:nvPr/>
        </p:nvPicPr>
        <p:blipFill>
          <a:blip r:embed="rId3" cstate="print"/>
          <a:srcRect t="67769" b="6577"/>
          <a:stretch>
            <a:fillRect/>
          </a:stretch>
        </p:blipFill>
        <p:spPr bwMode="auto">
          <a:xfrm>
            <a:off x="4673600" y="3260764"/>
            <a:ext cx="4079380" cy="141283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Simulation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Picture 4" descr="C:\DOCUME~1\wrmccart.ndc\LOCALS~1\Temp\scp58581\logsigaero-and-mieret.png"/>
          <p:cNvPicPr>
            <a:picLocks noChangeAspect="1" noChangeArrowheads="1"/>
          </p:cNvPicPr>
          <p:nvPr/>
        </p:nvPicPr>
        <p:blipFill>
          <a:blip r:embed="rId3" cstate="print"/>
          <a:srcRect t="33458" b="40591"/>
          <a:stretch>
            <a:fillRect/>
          </a:stretch>
        </p:blipFill>
        <p:spPr bwMode="auto">
          <a:xfrm>
            <a:off x="4325253" y="2150165"/>
            <a:ext cx="4079380" cy="1429154"/>
          </a:xfrm>
          <a:prstGeom prst="rect">
            <a:avLst/>
          </a:prstGeom>
          <a:noFill/>
        </p:spPr>
      </p:pic>
      <p:pic>
        <p:nvPicPr>
          <p:cNvPr id="5" name="Picture 3" descr="C:\DOCUME~1\wrmccart.ndc\LOCALS~1\Temp\scp58581\logsigcld-and-rayret.png"/>
          <p:cNvPicPr>
            <a:picLocks noChangeAspect="1" noChangeArrowheads="1"/>
          </p:cNvPicPr>
          <p:nvPr/>
        </p:nvPicPr>
        <p:blipFill>
          <a:blip r:embed="rId2" cstate="print"/>
          <a:srcRect t="34828" b="40732"/>
          <a:stretch>
            <a:fillRect/>
          </a:stretch>
        </p:blipFill>
        <p:spPr bwMode="auto">
          <a:xfrm>
            <a:off x="3976905" y="1190170"/>
            <a:ext cx="4079379" cy="134594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 rot="16200000" flipH="1">
            <a:off x="4671464" y="3031357"/>
            <a:ext cx="3973842" cy="131361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~1\wrmccart.ndc\LOCALS~1\Temp\scp58581\betasigratiocld-and-rayerror.png"/>
          <p:cNvPicPr>
            <a:picLocks noChangeAspect="1" noChangeArrowheads="1"/>
          </p:cNvPicPr>
          <p:nvPr/>
        </p:nvPicPr>
        <p:blipFill>
          <a:blip r:embed="rId2" cstate="print"/>
          <a:srcRect t="67376" b="1266"/>
          <a:stretch>
            <a:fillRect/>
          </a:stretch>
        </p:blipFill>
        <p:spPr bwMode="auto">
          <a:xfrm>
            <a:off x="5050973" y="4369452"/>
            <a:ext cx="4078514" cy="1726547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5782" y="1177447"/>
            <a:ext cx="4065590" cy="4918553"/>
          </a:xfrm>
        </p:spPr>
        <p:txBody>
          <a:bodyPr/>
          <a:lstStyle/>
          <a:p>
            <a:r>
              <a:rPr lang="en-US" dirty="0" smtClean="0"/>
              <a:t>Lidar Performance Analysis Simulator (LIPAS)</a:t>
            </a:r>
          </a:p>
          <a:p>
            <a:r>
              <a:rPr lang="en-US" dirty="0" smtClean="0"/>
              <a:t>Single-LOS observations generated from NR</a:t>
            </a:r>
          </a:p>
          <a:p>
            <a:pPr lvl="1"/>
            <a:r>
              <a:rPr lang="en-US" dirty="0" smtClean="0"/>
              <a:t>Meteorology from NR</a:t>
            </a:r>
          </a:p>
          <a:p>
            <a:pPr lvl="1"/>
            <a:r>
              <a:rPr lang="en-US" dirty="0" smtClean="0"/>
              <a:t>Clouds from NR w/ maximum-random overlap</a:t>
            </a:r>
          </a:p>
          <a:p>
            <a:pPr lvl="1"/>
            <a:r>
              <a:rPr lang="en-US" dirty="0" smtClean="0"/>
              <a:t>Aerosols from GOCART replay forced by NR Meteorology</a:t>
            </a:r>
            <a:endParaRPr lang="en-US" dirty="0"/>
          </a:p>
        </p:txBody>
      </p:sp>
      <p:pic>
        <p:nvPicPr>
          <p:cNvPr id="8" name="Picture 4" descr="C:\DOCUME~1\wrmccart.ndc\LOCALS~1\Temp\scp58581\logsigaero-and-mieret.png"/>
          <p:cNvPicPr>
            <a:picLocks noChangeAspect="1" noChangeArrowheads="1"/>
          </p:cNvPicPr>
          <p:nvPr/>
        </p:nvPicPr>
        <p:blipFill>
          <a:blip r:embed="rId3" cstate="print"/>
          <a:srcRect t="67769" b="6577"/>
          <a:stretch>
            <a:fillRect/>
          </a:stretch>
        </p:blipFill>
        <p:spPr bwMode="auto">
          <a:xfrm>
            <a:off x="4673600" y="3260764"/>
            <a:ext cx="4079380" cy="141283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Simulation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Picture 4" descr="C:\DOCUME~1\wrmccart.ndc\LOCALS~1\Temp\scp58581\logsigaero-and-mieret.png"/>
          <p:cNvPicPr>
            <a:picLocks noChangeAspect="1" noChangeArrowheads="1"/>
          </p:cNvPicPr>
          <p:nvPr/>
        </p:nvPicPr>
        <p:blipFill>
          <a:blip r:embed="rId3" cstate="print"/>
          <a:srcRect t="33458" b="40591"/>
          <a:stretch>
            <a:fillRect/>
          </a:stretch>
        </p:blipFill>
        <p:spPr bwMode="auto">
          <a:xfrm>
            <a:off x="4325253" y="2150165"/>
            <a:ext cx="4079380" cy="1429154"/>
          </a:xfrm>
          <a:prstGeom prst="rect">
            <a:avLst/>
          </a:prstGeom>
          <a:noFill/>
        </p:spPr>
      </p:pic>
      <p:pic>
        <p:nvPicPr>
          <p:cNvPr id="5" name="Picture 3" descr="C:\DOCUME~1\wrmccart.ndc\LOCALS~1\Temp\scp58581\logsigcld-and-rayret.png"/>
          <p:cNvPicPr>
            <a:picLocks noChangeAspect="1" noChangeArrowheads="1"/>
          </p:cNvPicPr>
          <p:nvPr/>
        </p:nvPicPr>
        <p:blipFill>
          <a:blip r:embed="rId4" cstate="print"/>
          <a:srcRect t="34828" b="40732"/>
          <a:stretch>
            <a:fillRect/>
          </a:stretch>
        </p:blipFill>
        <p:spPr bwMode="auto">
          <a:xfrm>
            <a:off x="3976905" y="1190170"/>
            <a:ext cx="4079379" cy="134594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 rot="16200000" flipH="1">
            <a:off x="4671464" y="3031357"/>
            <a:ext cx="3973842" cy="131361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Assimilation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All results shown are from January of Joint OSSE Nature Run</a:t>
            </a:r>
          </a:p>
          <a:p>
            <a:pPr lvl="1"/>
            <a:r>
              <a:rPr lang="en-US" dirty="0" smtClean="0"/>
              <a:t>0000 and 1200 UTC analyses only</a:t>
            </a:r>
          </a:p>
          <a:p>
            <a:r>
              <a:rPr lang="en-US" dirty="0" smtClean="0"/>
              <a:t>Control experiment include conventional &amp; remotely sensed observation simulated from Nature Run</a:t>
            </a:r>
          </a:p>
          <a:p>
            <a:pPr lvl="1"/>
            <a:r>
              <a:rPr lang="en-US" dirty="0" smtClean="0"/>
              <a:t>Radiances include TOVS/ATOVS, AIRS</a:t>
            </a:r>
          </a:p>
          <a:p>
            <a:pPr lvl="1"/>
            <a:r>
              <a:rPr lang="en-US" dirty="0" smtClean="0"/>
              <a:t>Remotely sensed atmospheric winds from Atmospheric Motion Vectors (AMVs)</a:t>
            </a:r>
          </a:p>
          <a:p>
            <a:r>
              <a:rPr lang="en-US" dirty="0" smtClean="0"/>
              <a:t>Experiments:</a:t>
            </a:r>
          </a:p>
          <a:p>
            <a:pPr lvl="1"/>
            <a:r>
              <a:rPr lang="en-US" dirty="0" smtClean="0"/>
              <a:t>DWL – Both Rayleigh and Mie observations</a:t>
            </a:r>
          </a:p>
          <a:p>
            <a:pPr lvl="1"/>
            <a:r>
              <a:rPr lang="en-US" dirty="0" smtClean="0"/>
              <a:t>RAY – Rayleigh only</a:t>
            </a:r>
          </a:p>
          <a:p>
            <a:pPr lvl="1"/>
            <a:r>
              <a:rPr lang="en-US" dirty="0" smtClean="0"/>
              <a:t>MIE – Mie only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NASA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0D3692"/>
      </a:accent1>
      <a:accent2>
        <a:srgbClr val="E8112D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ASA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0D3692"/>
    </a:accent1>
    <a:accent2>
      <a:srgbClr val="E8112D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50719</TotalTime>
  <Words>1181</Words>
  <Application>Microsoft Macintosh PowerPoint</Application>
  <PresentationFormat>On-screen Show (4:3)</PresentationFormat>
  <Paragraphs>188</Paragraphs>
  <Slides>24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Median</vt:lpstr>
      <vt:lpstr>The Simulation of Doppler Wind Lidar Observations in Preparation for ESA’s Aeolus Mission  Will McCarty NASA/Goddard Space Flight Center Global Modeling and Assimilation Office    R. Errico, R. Yang, R. Gelaro, M. Rienecker</vt:lpstr>
      <vt:lpstr>ESA Aeolus</vt:lpstr>
      <vt:lpstr>ADM-Aeolus Pre-Launch Preparedness</vt:lpstr>
      <vt:lpstr>What is an OSSE</vt:lpstr>
      <vt:lpstr>Simulating Observations</vt:lpstr>
      <vt:lpstr>Clouds in the Joint OSSE Nature Run</vt:lpstr>
      <vt:lpstr>Observation Simulation</vt:lpstr>
      <vt:lpstr>Observation Simulation</vt:lpstr>
      <vt:lpstr>Assimilation Results</vt:lpstr>
      <vt:lpstr>Assimilation Results</vt:lpstr>
      <vt:lpstr>Assimilation Results</vt:lpstr>
      <vt:lpstr>Assimilation Results</vt:lpstr>
      <vt:lpstr>Assimilation Results</vt:lpstr>
      <vt:lpstr>Assimilation Results</vt:lpstr>
      <vt:lpstr>Assimilation Results</vt:lpstr>
      <vt:lpstr>Assimilation Results</vt:lpstr>
      <vt:lpstr>Assimilation Results</vt:lpstr>
      <vt:lpstr>Assimilation Results</vt:lpstr>
      <vt:lpstr>Assimilation Results</vt:lpstr>
      <vt:lpstr>Assimilation Results</vt:lpstr>
      <vt:lpstr>Assimilation Results</vt:lpstr>
      <vt:lpstr>Conclusions, Caveats, and Future Efforts</vt:lpstr>
      <vt:lpstr>Slide 23</vt:lpstr>
      <vt:lpstr>Assimilation Results</vt:lpstr>
    </vt:vector>
  </TitlesOfParts>
  <Company>NASA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 Mc</dc:creator>
  <cp:lastModifiedBy>Donald Perkey</cp:lastModifiedBy>
  <cp:revision>1566</cp:revision>
  <dcterms:created xsi:type="dcterms:W3CDTF">2011-02-24T21:56:02Z</dcterms:created>
  <dcterms:modified xsi:type="dcterms:W3CDTF">2011-02-24T21:58:48Z</dcterms:modified>
</cp:coreProperties>
</file>