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docx" ContentType="application/vnd.openxmlformats-officedocument.wordprocessingml.document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319" r:id="rId4"/>
    <p:sldId id="290" r:id="rId5"/>
    <p:sldId id="322" r:id="rId6"/>
    <p:sldId id="289" r:id="rId7"/>
    <p:sldId id="294" r:id="rId8"/>
    <p:sldId id="292" r:id="rId9"/>
    <p:sldId id="302" r:id="rId10"/>
    <p:sldId id="293" r:id="rId11"/>
    <p:sldId id="298" r:id="rId12"/>
    <p:sldId id="301" r:id="rId13"/>
    <p:sldId id="312" r:id="rId14"/>
    <p:sldId id="313" r:id="rId15"/>
    <p:sldId id="320" r:id="rId16"/>
    <p:sldId id="314" r:id="rId17"/>
    <p:sldId id="321" r:id="rId18"/>
    <p:sldId id="272" r:id="rId19"/>
    <p:sldId id="304" r:id="rId20"/>
    <p:sldId id="305" r:id="rId21"/>
    <p:sldId id="306" r:id="rId22"/>
    <p:sldId id="311" r:id="rId23"/>
    <p:sldId id="315" r:id="rId24"/>
    <p:sldId id="32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FFFFFF"/>
    <a:srgbClr val="B92925"/>
    <a:srgbClr val="4F6F92"/>
    <a:srgbClr val="FF0000"/>
    <a:srgbClr val="FF14F6"/>
    <a:srgbClr val="FFA7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6467" autoAdjust="0"/>
    <p:restoredTop sz="86050" autoAdjust="0"/>
  </p:normalViewPr>
  <p:slideViewPr>
    <p:cSldViewPr>
      <p:cViewPr>
        <p:scale>
          <a:sx n="100" d="100"/>
          <a:sy n="100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A466C8-0D49-2044-BFDC-9B62282D77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2F4A5-6B72-2942-BDE3-B7542698F6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E5D89-9C3A-9844-BFC3-F32D95CAB061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B18DE-5EC4-4149-AAD2-BEF75ACFA7BD}" type="slidenum">
              <a:rPr lang="en-US"/>
              <a:pPr/>
              <a:t>18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Trajectory</a:t>
            </a:r>
            <a:r>
              <a:rPr lang="en-US" baseline="0" dirty="0" smtClean="0"/>
              <a:t> mapping: </a:t>
            </a:r>
            <a:r>
              <a:rPr lang="en-US" baseline="0" dirty="0" err="1" smtClean="0"/>
              <a:t>Schoeberl</a:t>
            </a:r>
            <a:r>
              <a:rPr lang="en-US" baseline="0" dirty="0" smtClean="0"/>
              <a:t> et al.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F4A5-6B72-2942-BDE3-B7542698F6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Medium vortex greater than 18 </a:t>
            </a:r>
            <a:r>
              <a:rPr lang="en-US" dirty="0" err="1" smtClean="0"/>
              <a:t>m/s</a:t>
            </a:r>
            <a:r>
              <a:rPr lang="en-US" dirty="0" smtClean="0"/>
              <a:t> at 66 N and</a:t>
            </a:r>
            <a:r>
              <a:rPr lang="en-US" baseline="0" dirty="0" smtClean="0"/>
              <a:t> 500 K.  Strong vortex greater than 30 </a:t>
            </a:r>
            <a:r>
              <a:rPr lang="en-US" baseline="0" dirty="0" err="1" smtClean="0"/>
              <a:t>m/s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F4A5-6B72-2942-BDE3-B7542698F6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3DDBF0-B63E-5349-B2D9-46575AFAB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936F11-1B81-9443-B70C-2D81E1269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2C03F-FFCD-7743-A9FB-08B7B3665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74D115-BE25-F045-9250-97513C558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83113B-A390-8F4A-93DE-D6CC626D8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B745F6-150F-CE46-AB1C-C5DB91CA7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896C23-AE91-1F4C-AEA9-4750E7A9A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FF6883-E5C6-404F-9F47-956C8BA43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AD0D1A-1BF0-634A-A834-4432C4961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206E83-8B0A-A445-A5FA-450873528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02D50D-F69B-E546-A0BC-554EDC993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D967AE-39E5-C745-833C-9B5402D2BA2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Microsoft_Word_Document2.docx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df"/><Relationship Id="rId4" Type="http://schemas.openxmlformats.org/officeDocument/2006/relationships/image" Target="../media/image19.pdf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9" Type="http://schemas.openxmlformats.org/officeDocument/2006/relationships/image" Target="../media/image251.png"/><Relationship Id="rId3" Type="http://schemas.openxmlformats.org/officeDocument/2006/relationships/image" Target="../media/image19.png"/><Relationship Id="rId6" Type="http://schemas.openxmlformats.org/officeDocument/2006/relationships/image" Target="../media/image20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9.pdf"/><Relationship Id="rId7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df"/><Relationship Id="rId6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df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9" Type="http://schemas.openxmlformats.org/officeDocument/2006/relationships/image" Target="../media/image45.png"/><Relationship Id="rId3" Type="http://schemas.openxmlformats.org/officeDocument/2006/relationships/image" Target="../media/image39.png"/><Relationship Id="rId6" Type="http://schemas.openxmlformats.org/officeDocument/2006/relationships/image" Target="../media/image42.pd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7.pdf"/><Relationship Id="rId7" Type="http://schemas.openxmlformats.org/officeDocument/2006/relationships/image" Target="../media/image48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df"/><Relationship Id="rId6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d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4581"/>
            <a:ext cx="8572500" cy="1981200"/>
          </a:xfrm>
          <a:effectLst>
            <a:outerShdw blurRad="63500" dist="38099" dir="2700000" algn="ctr" rotWithShape="0">
              <a:srgbClr val="000000">
                <a:alpha val="89999"/>
              </a:srgbClr>
            </a:outerShdw>
          </a:effectLst>
        </p:spPr>
        <p:txBody>
          <a:bodyPr/>
          <a:lstStyle/>
          <a:p>
            <a:r>
              <a:rPr lang="en-US" sz="3600" b="1" dirty="0" smtClean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rPr>
              <a:t>Variability of Tropical to Extra-tropical Transport in the Lower Stratosphere</a:t>
            </a:r>
            <a:endParaRPr lang="en-US" sz="3600" dirty="0"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16529" y="3200400"/>
            <a:ext cx="2120467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None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+mn-lt"/>
              </a:rPr>
              <a:t>Mark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+mn-lt"/>
              </a:rPr>
              <a:t>Olsen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None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63500" dir="2700000" algn="tl">
                    <a:srgbClr val="000000"/>
                  </a:outerShdw>
                </a:effectLst>
                <a:latin typeface="+mn-lt"/>
              </a:rPr>
              <a:t>UMBC/GSFC</a:t>
            </a:r>
            <a:endParaRPr lang="en-US" sz="1800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724400"/>
            <a:ext cx="5715000" cy="1600200"/>
          </a:xfrm>
          <a:effectLst>
            <a:outerShdw blurRad="38100" dist="38099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buClr>
                <a:schemeClr val="folHlink"/>
              </a:buClr>
              <a:defRPr/>
            </a:pPr>
            <a:r>
              <a:rPr lang="en-US" sz="2400" b="1" kern="1200" dirty="0">
                <a:solidFill>
                  <a:schemeClr val="tx2"/>
                </a:solidFill>
                <a:effectLst>
                  <a:outerShdw blurRad="12700" dist="25400" dir="2700000" algn="tl">
                    <a:srgbClr val="000000">
                      <a:alpha val="72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Anne Douglass, Paul Newman,</a:t>
            </a:r>
            <a:r>
              <a:rPr lang="en-US" sz="2400" b="1" kern="1200" dirty="0" smtClean="0">
                <a:solidFill>
                  <a:schemeClr val="tx2"/>
                </a:solidFill>
                <a:effectLst>
                  <a:outerShdw blurRad="12700" dist="25400" dir="2700000" algn="tl">
                    <a:srgbClr val="000000">
                      <a:alpha val="72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and Eric Nash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Annual Cycle of </a:t>
            </a:r>
            <a:r>
              <a:rPr lang="en-US" sz="32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Laminae</a:t>
            </a:r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Frequency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PaperLaminaPerDayBarPlotWerr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3080" t="13333" r="9646" b="15556"/>
              <a:stretch>
                <a:fillRect/>
              </a:stretch>
            </p:blipFill>
          </mc:Choice>
          <mc:Fallback>
            <p:blipFill>
              <a:blip r:embed="rId3"/>
              <a:srcRect l="13080" t="13333" r="9646" b="15556"/>
              <a:stretch>
                <a:fillRect/>
              </a:stretch>
            </p:blipFill>
          </mc:Fallback>
        </mc:AlternateContent>
        <p:spPr>
          <a:xfrm>
            <a:off x="1714404" y="1938027"/>
            <a:ext cx="5829396" cy="41452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1752601" y="6096000"/>
            <a:ext cx="693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 that lamina identified may be associated with reversible or irreversible transport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066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number of </a:t>
            </a:r>
            <a:r>
              <a:rPr lang="en-US" dirty="0" err="1" smtClean="0"/>
              <a:t>laminae</a:t>
            </a:r>
            <a:r>
              <a:rPr lang="en-US" dirty="0" smtClean="0"/>
              <a:t> identified per day for each month using the 2° mean profiles.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857500" y="3505200"/>
            <a:ext cx="609600" cy="2667000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Lamina Between 400 K-500 K and</a:t>
            </a:r>
          </a:p>
          <a:p>
            <a:pPr algn="ctr"/>
            <a:r>
              <a:rPr lang="en-US" sz="2000" dirty="0" smtClean="0"/>
              <a:t>34°-60° 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0" y="2286000"/>
            <a:ext cx="4986527" cy="1878043"/>
            <a:chOff x="3810000" y="2286000"/>
            <a:chExt cx="4986527" cy="1878043"/>
          </a:xfr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9" name="Picture 8" descr="figureagu_basic1a"/>
            <p:cNvPicPr>
              <a:picLocks noChangeAspect="1" noChangeArrowheads="1"/>
            </p:cNvPicPr>
            <p:nvPr/>
          </p:nvPicPr>
          <p:blipFill>
            <a:blip r:embed="rId4"/>
            <a:srcRect l="2394" r="5437" b="52785"/>
            <a:stretch>
              <a:fillRect/>
            </a:stretch>
          </p:blipFill>
          <p:spPr bwMode="auto">
            <a:xfrm>
              <a:off x="3810000" y="2286000"/>
              <a:ext cx="4986527" cy="1878043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0" name="Text Box 611"/>
            <p:cNvSpPr txBox="1">
              <a:spLocks noChangeArrowheads="1"/>
            </p:cNvSpPr>
            <p:nvPr/>
          </p:nvSpPr>
          <p:spPr bwMode="auto">
            <a:xfrm>
              <a:off x="4267200" y="2590800"/>
              <a:ext cx="793811" cy="45716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US" dirty="0"/>
                <a:t>2005</a:t>
              </a:r>
            </a:p>
          </p:txBody>
        </p:sp>
        <p:sp>
          <p:nvSpPr>
            <p:cNvPr id="11" name="Text Box 612"/>
            <p:cNvSpPr txBox="1">
              <a:spLocks noChangeArrowheads="1"/>
            </p:cNvSpPr>
            <p:nvPr/>
          </p:nvSpPr>
          <p:spPr bwMode="auto">
            <a:xfrm>
              <a:off x="6858000" y="2590800"/>
              <a:ext cx="793811" cy="45716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US" dirty="0"/>
                <a:t>2006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Summary of the 3 years with HIRDLS data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33550" y="2070100"/>
          <a:ext cx="5676900" cy="1968500"/>
        </p:xfrm>
        <a:graphic>
          <a:graphicData uri="http://schemas.openxmlformats.org/presentationml/2006/ole">
            <p:oleObj spid="_x0000_s29698" name="Document" r:id="rId3" imgW="5676900" imgH="1968500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Frequency of laminae observations greater in 2006 but more irreversible transport in other two years.  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Not necessarily more lamina transport events.  Irreversible transport will reduce the observable lifetime of laminae.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Why is the transport more reversible in 2006?</a:t>
            </a:r>
          </a:p>
          <a:p>
            <a:pPr lvl="1">
              <a:buClr>
                <a:schemeClr val="tx2"/>
              </a:buClr>
              <a:buFont typeface="Arial"/>
              <a:buChar char="•"/>
            </a:pPr>
            <a:r>
              <a:rPr lang="en-US" dirty="0" smtClean="0"/>
              <a:t> Whether or not the waves break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“Streamers” As Indicators Of Wave-Breaking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look for “streamers” in the HIRDLS data by looking for local minimums on horizontal surfaces along the orbit track.  (Similar algorithm to the vertical search when identifying laminae).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9847" t="46970" b="7576"/>
          <a:stretch>
            <a:fillRect/>
          </a:stretch>
        </p:blipFill>
        <p:spPr>
          <a:xfrm>
            <a:off x="5638800" y="1143000"/>
            <a:ext cx="3143422" cy="2286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391400" y="1447800"/>
            <a:ext cx="1600200" cy="1676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3759200"/>
            <a:ext cx="8915400" cy="2906931"/>
            <a:chOff x="76200" y="3759200"/>
            <a:chExt cx="8915400" cy="2906931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3276600" y="3759200"/>
            <a:ext cx="5676900" cy="1968500"/>
          </p:xfrm>
          <a:graphic>
            <a:graphicData uri="http://schemas.openxmlformats.org/presentationml/2006/ole">
              <p:oleObj spid="_x0000_s38914" name="Document" r:id="rId4" imgW="5676900" imgH="1968500" progId="Word.Document.12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6200" y="60198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Streamers/day north of 34°N between 440 K - 500 K:</a:t>
              </a:r>
            </a:p>
            <a:p>
              <a:pPr algn="r"/>
              <a:r>
                <a:rPr lang="en-US" sz="1800" dirty="0" smtClean="0"/>
                <a:t>As a percent of 2005: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6019800"/>
              <a:ext cx="3276600" cy="64633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6.2±0.7     4.6±0.7      5.4±0.7</a:t>
              </a:r>
            </a:p>
            <a:p>
              <a:r>
                <a:rPr lang="en-US" sz="1800" dirty="0" smtClean="0"/>
                <a:t>  100%	     74%           87%    </a:t>
              </a:r>
              <a:endParaRPr lang="en-US" sz="1800" dirty="0"/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3276600" y="5130800"/>
            <a:ext cx="5638800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Index of Refraction Provides Insight into Wave Propagation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Waves bend toward higher IOR (low 1/IOR).  No propagation in negative IOR.</a:t>
            </a:r>
          </a:p>
          <a:p>
            <a:r>
              <a:rPr lang="en-US" sz="2000" dirty="0" smtClean="0"/>
              <a:t>Critical line at high IOR (1/IOR=0) =&gt; Non-linear. </a:t>
            </a:r>
            <a:endParaRPr lang="en-US" sz="2000" dirty="0"/>
          </a:p>
        </p:txBody>
      </p:sp>
      <p:pic>
        <p:nvPicPr>
          <p:cNvPr id="11" name="Picture 10" descr="Ior_32yravg_fe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929" t="8889" r="7929" b="10000"/>
              <a:stretch>
                <a:fillRect/>
              </a:stretch>
            </p:blipFill>
          </mc:Choice>
          <mc:Fallback>
            <p:blipFill>
              <a:blip r:embed="rId3"/>
              <a:srcRect l="7929" t="8889" r="7929" b="10000"/>
              <a:stretch>
                <a:fillRect/>
              </a:stretch>
            </p:blipFill>
          </mc:Fallback>
        </mc:AlternateContent>
        <p:spPr>
          <a:xfrm>
            <a:off x="1828800" y="2133600"/>
            <a:ext cx="5486400" cy="40868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7467600" y="28956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 year February average</a:t>
            </a:r>
          </a:p>
          <a:p>
            <a:endParaRPr lang="en-US" dirty="0" smtClean="0"/>
          </a:p>
          <a:p>
            <a:r>
              <a:rPr lang="en-US" dirty="0" smtClean="0"/>
              <a:t>MERRA</a:t>
            </a:r>
          </a:p>
          <a:p>
            <a:r>
              <a:rPr lang="en-US" dirty="0" err="1" smtClean="0"/>
              <a:t>Rean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324600"/>
            <a:ext cx="8382000" cy="400110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IOR is dependant on the second derivative of zonal wind in latitude.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Index of Refraction Provides Insight into Wave Propagation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 descr="Ior_32yravg_fe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7929" t="8889" r="7929" b="1000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7929" t="8889" r="7929" b="10000"/>
              <a:stretch>
                <a:fillRect/>
              </a:stretch>
            </p:blipFill>
          </mc:Fallback>
        </mc:AlternateContent>
        <p:spPr>
          <a:xfrm>
            <a:off x="228600" y="1219200"/>
            <a:ext cx="3682652" cy="2743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Ior_nmc_feb2005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7909" t="8941" r="7909" b="1000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 l="7909" t="8941" r="7909" b="10000"/>
              <a:stretch>
                <a:fillRect/>
              </a:stretch>
            </p:blipFill>
          </mc:Fallback>
        </mc:AlternateContent>
        <p:spPr>
          <a:xfrm>
            <a:off x="5029200" y="1219200"/>
            <a:ext cx="3686796" cy="2743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Ior_nmc_feb2006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rcRect l="7909" t="8941" r="7909" b="1000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rcRect l="7909" t="8941" r="7909" b="10000"/>
              <a:stretch>
                <a:fillRect/>
              </a:stretch>
            </p:blipFill>
          </mc:Fallback>
        </mc:AlternateContent>
        <p:spPr>
          <a:xfrm>
            <a:off x="1177306" y="4114800"/>
            <a:ext cx="3686794" cy="2743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 descr="Ior_nmc_feb2007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rcRect l="7909" t="8941" r="7909" b="1000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rcRect l="7909" t="8941" r="7909" b="10000"/>
              <a:stretch>
                <a:fillRect/>
              </a:stretch>
            </p:blipFill>
          </mc:Fallback>
        </mc:AlternateContent>
        <p:spPr>
          <a:xfrm>
            <a:off x="5029200" y="4114800"/>
            <a:ext cx="3686796" cy="27432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Negative IOR Feature Well-Correlated With Irreversible Transport Into Extratropics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0" y="45720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/>
              <a:t>February mean 1/IOR of three grid points</a:t>
            </a:r>
          </a:p>
          <a:p>
            <a:pPr algn="ctr" eaLnBrk="0" hangingPunct="0"/>
            <a:r>
              <a:rPr lang="en-US" sz="2000"/>
              <a:t>at 37°, 38°, 39° N  and 70 hPa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81000" y="5722938"/>
            <a:ext cx="3886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/>
              <a:t>February mean tropical influence fraction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800600" y="2743200"/>
            <a:ext cx="340995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/>
              <a:t>The R=-0.8 is about the</a:t>
            </a:r>
          </a:p>
          <a:p>
            <a:pPr algn="ctr" eaLnBrk="0" hangingPunct="0"/>
            <a:r>
              <a:rPr lang="en-US"/>
              <a:t>95% confidence level</a:t>
            </a:r>
          </a:p>
        </p:txBody>
      </p:sp>
      <p:pic>
        <p:nvPicPr>
          <p:cNvPr id="24" name="Picture 10" descr="Figure2agua"/>
          <p:cNvPicPr>
            <a:picLocks noChangeAspect="1" noChangeArrowheads="1"/>
          </p:cNvPicPr>
          <p:nvPr/>
        </p:nvPicPr>
        <p:blipFill>
          <a:blip r:embed="rId2"/>
          <a:srcRect t="48502" r="35680"/>
          <a:stretch>
            <a:fillRect/>
          </a:stretch>
        </p:blipFill>
        <p:spPr bwMode="auto">
          <a:xfrm>
            <a:off x="5029200" y="4518025"/>
            <a:ext cx="4114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949700" y="1282700"/>
            <a:ext cx="152400" cy="92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3848100" y="1193800"/>
            <a:ext cx="3460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b="1">
                <a:solidFill>
                  <a:srgbClr val="0000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10</a:t>
            </a: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5486400" y="13716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“Tropical influence” calculated from MLS ozone data (February)</a:t>
            </a: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447800" y="533400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correlated with </a:t>
            </a:r>
          </a:p>
        </p:txBody>
      </p:sp>
      <p:pic>
        <p:nvPicPr>
          <p:cNvPr id="29" name="Picture 18" descr="FebFracCorrIOR2_MERRA.pdf"/>
          <p:cNvPicPr>
            <a:picLocks noChangeAspect="1"/>
          </p:cNvPicPr>
          <p:nvPr/>
        </p:nvPicPr>
        <p:blipFill>
          <a:blip r:embed="rId3"/>
          <a:srcRect l="9647" t="12222" r="10506" b="8888"/>
          <a:stretch>
            <a:fillRect/>
          </a:stretch>
        </p:blipFill>
        <p:spPr bwMode="auto">
          <a:xfrm>
            <a:off x="457200" y="1219200"/>
            <a:ext cx="4192588" cy="320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Significant Correlation With Both the QBO and Polar Vortex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ior_correl_ubar_jan-fe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8788" t="8889" r="13081" b="777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8788" t="8889" r="13081" b="7778"/>
              <a:stretch>
                <a:fillRect/>
              </a:stretch>
            </p:blipFill>
          </mc:Fallback>
        </mc:AlternateContent>
        <p:spPr>
          <a:xfrm>
            <a:off x="1524000" y="1447800"/>
            <a:ext cx="6102096" cy="5029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5-Point Star 5"/>
          <p:cNvSpPr>
            <a:spLocks noChangeAspect="1"/>
          </p:cNvSpPr>
          <p:nvPr/>
        </p:nvSpPr>
        <p:spPr bwMode="auto">
          <a:xfrm>
            <a:off x="4432300" y="4382516"/>
            <a:ext cx="176784" cy="176784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5440362" y="1369195"/>
            <a:ext cx="3627438" cy="2590800"/>
            <a:chOff x="1981200" y="1447800"/>
            <a:chExt cx="5181600" cy="370046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81200" y="1447800"/>
              <a:ext cx="5181600" cy="3700463"/>
              <a:chOff x="1248" y="720"/>
              <a:chExt cx="4031" cy="2879"/>
            </a:xfrm>
          </p:grpSpPr>
          <p:pic>
            <p:nvPicPr>
              <p:cNvPr id="24605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1824" y="144"/>
                <a:ext cx="2879" cy="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6" name="Freeform 7"/>
              <p:cNvSpPr>
                <a:spLocks/>
              </p:cNvSpPr>
              <p:nvPr/>
            </p:nvSpPr>
            <p:spPr bwMode="auto">
              <a:xfrm>
                <a:off x="2586" y="1200"/>
                <a:ext cx="2209" cy="1344"/>
              </a:xfrm>
              <a:custGeom>
                <a:avLst/>
                <a:gdLst>
                  <a:gd name="T0" fmla="*/ 9 w 2209"/>
                  <a:gd name="T1" fmla="*/ 0 h 1344"/>
                  <a:gd name="T2" fmla="*/ 58 w 2209"/>
                  <a:gd name="T3" fmla="*/ 246 h 1344"/>
                  <a:gd name="T4" fmla="*/ 358 w 2209"/>
                  <a:gd name="T5" fmla="*/ 683 h 1344"/>
                  <a:gd name="T6" fmla="*/ 889 w 2209"/>
                  <a:gd name="T7" fmla="*/ 1180 h 1344"/>
                  <a:gd name="T8" fmla="*/ 1280 w 2209"/>
                  <a:gd name="T9" fmla="*/ 1328 h 1344"/>
                  <a:gd name="T10" fmla="*/ 1916 w 2209"/>
                  <a:gd name="T11" fmla="*/ 1278 h 1344"/>
                  <a:gd name="T12" fmla="*/ 2209 w 2209"/>
                  <a:gd name="T13" fmla="*/ 1229 h 13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09"/>
                  <a:gd name="T22" fmla="*/ 0 h 1344"/>
                  <a:gd name="T23" fmla="*/ 2209 w 2209"/>
                  <a:gd name="T24" fmla="*/ 1344 h 13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09" h="1344">
                    <a:moveTo>
                      <a:pt x="9" y="0"/>
                    </a:moveTo>
                    <a:cubicBezTo>
                      <a:pt x="5" y="66"/>
                      <a:pt x="0" y="132"/>
                      <a:pt x="58" y="246"/>
                    </a:cubicBezTo>
                    <a:cubicBezTo>
                      <a:pt x="116" y="360"/>
                      <a:pt x="220" y="527"/>
                      <a:pt x="358" y="683"/>
                    </a:cubicBezTo>
                    <a:cubicBezTo>
                      <a:pt x="496" y="839"/>
                      <a:pt x="735" y="1073"/>
                      <a:pt x="889" y="1180"/>
                    </a:cubicBezTo>
                    <a:cubicBezTo>
                      <a:pt x="1043" y="1287"/>
                      <a:pt x="1109" y="1311"/>
                      <a:pt x="1280" y="1328"/>
                    </a:cubicBezTo>
                    <a:cubicBezTo>
                      <a:pt x="1451" y="1344"/>
                      <a:pt x="1761" y="1295"/>
                      <a:pt x="1916" y="1278"/>
                    </a:cubicBezTo>
                    <a:cubicBezTo>
                      <a:pt x="2070" y="1262"/>
                      <a:pt x="2160" y="1237"/>
                      <a:pt x="2209" y="1229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7" name="Freeform 8"/>
              <p:cNvSpPr>
                <a:spLocks/>
              </p:cNvSpPr>
              <p:nvPr/>
            </p:nvSpPr>
            <p:spPr bwMode="auto">
              <a:xfrm>
                <a:off x="2587" y="1200"/>
                <a:ext cx="2231" cy="1344"/>
              </a:xfrm>
              <a:custGeom>
                <a:avLst/>
                <a:gdLst>
                  <a:gd name="T0" fmla="*/ 0 w 2256"/>
                  <a:gd name="T1" fmla="*/ 0 h 1344"/>
                  <a:gd name="T2" fmla="*/ 96 w 2256"/>
                  <a:gd name="T3" fmla="*/ 59 h 1344"/>
                  <a:gd name="T4" fmla="*/ 273 w 2256"/>
                  <a:gd name="T5" fmla="*/ 192 h 1344"/>
                  <a:gd name="T6" fmla="*/ 498 w 2256"/>
                  <a:gd name="T7" fmla="*/ 384 h 1344"/>
                  <a:gd name="T8" fmla="*/ 680 w 2256"/>
                  <a:gd name="T9" fmla="*/ 480 h 1344"/>
                  <a:gd name="T10" fmla="*/ 908 w 2256"/>
                  <a:gd name="T11" fmla="*/ 528 h 1344"/>
                  <a:gd name="T12" fmla="*/ 1044 w 2256"/>
                  <a:gd name="T13" fmla="*/ 528 h 1344"/>
                  <a:gd name="T14" fmla="*/ 1135 w 2256"/>
                  <a:gd name="T15" fmla="*/ 528 h 1344"/>
                  <a:gd name="T16" fmla="*/ 1408 w 2256"/>
                  <a:gd name="T17" fmla="*/ 480 h 1344"/>
                  <a:gd name="T18" fmla="*/ 1453 w 2256"/>
                  <a:gd name="T19" fmla="*/ 480 h 1344"/>
                  <a:gd name="T20" fmla="*/ 1544 w 2256"/>
                  <a:gd name="T21" fmla="*/ 464 h 1344"/>
                  <a:gd name="T22" fmla="*/ 1730 w 2256"/>
                  <a:gd name="T23" fmla="*/ 453 h 1344"/>
                  <a:gd name="T24" fmla="*/ 2089 w 2256"/>
                  <a:gd name="T25" fmla="*/ 480 h 1344"/>
                  <a:gd name="T26" fmla="*/ 2134 w 2256"/>
                  <a:gd name="T27" fmla="*/ 480 h 1344"/>
                  <a:gd name="T28" fmla="*/ 2134 w 2256"/>
                  <a:gd name="T29" fmla="*/ 1248 h 1344"/>
                  <a:gd name="T30" fmla="*/ 1816 w 2256"/>
                  <a:gd name="T31" fmla="*/ 1296 h 1344"/>
                  <a:gd name="T32" fmla="*/ 1362 w 2256"/>
                  <a:gd name="T33" fmla="*/ 1344 h 1344"/>
                  <a:gd name="T34" fmla="*/ 1180 w 2256"/>
                  <a:gd name="T35" fmla="*/ 1344 h 1344"/>
                  <a:gd name="T36" fmla="*/ 937 w 2256"/>
                  <a:gd name="T37" fmla="*/ 1253 h 1344"/>
                  <a:gd name="T38" fmla="*/ 546 w 2256"/>
                  <a:gd name="T39" fmla="*/ 912 h 1344"/>
                  <a:gd name="T40" fmla="*/ 182 w 2256"/>
                  <a:gd name="T41" fmla="*/ 480 h 1344"/>
                  <a:gd name="T42" fmla="*/ 45 w 2256"/>
                  <a:gd name="T43" fmla="*/ 192 h 1344"/>
                  <a:gd name="T44" fmla="*/ 0 w 2256"/>
                  <a:gd name="T45" fmla="*/ 48 h 13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56"/>
                  <a:gd name="T70" fmla="*/ 0 h 1344"/>
                  <a:gd name="T71" fmla="*/ 2256 w 2256"/>
                  <a:gd name="T72" fmla="*/ 1344 h 13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56" h="1344">
                    <a:moveTo>
                      <a:pt x="0" y="0"/>
                    </a:moveTo>
                    <a:cubicBezTo>
                      <a:pt x="99" y="49"/>
                      <a:pt x="81" y="15"/>
                      <a:pt x="101" y="59"/>
                    </a:cubicBezTo>
                    <a:lnTo>
                      <a:pt x="288" y="192"/>
                    </a:lnTo>
                    <a:lnTo>
                      <a:pt x="528" y="384"/>
                    </a:lnTo>
                    <a:lnTo>
                      <a:pt x="720" y="480"/>
                    </a:lnTo>
                    <a:lnTo>
                      <a:pt x="960" y="528"/>
                    </a:lnTo>
                    <a:lnTo>
                      <a:pt x="1104" y="528"/>
                    </a:lnTo>
                    <a:lnTo>
                      <a:pt x="1200" y="528"/>
                    </a:lnTo>
                    <a:lnTo>
                      <a:pt x="1488" y="480"/>
                    </a:lnTo>
                    <a:lnTo>
                      <a:pt x="1536" y="480"/>
                    </a:lnTo>
                    <a:lnTo>
                      <a:pt x="1632" y="464"/>
                    </a:lnTo>
                    <a:lnTo>
                      <a:pt x="1829" y="453"/>
                    </a:lnTo>
                    <a:lnTo>
                      <a:pt x="2208" y="480"/>
                    </a:lnTo>
                    <a:lnTo>
                      <a:pt x="2256" y="480"/>
                    </a:lnTo>
                    <a:lnTo>
                      <a:pt x="2256" y="1248"/>
                    </a:lnTo>
                    <a:lnTo>
                      <a:pt x="1920" y="1296"/>
                    </a:lnTo>
                    <a:lnTo>
                      <a:pt x="1440" y="1344"/>
                    </a:lnTo>
                    <a:lnTo>
                      <a:pt x="1248" y="1344"/>
                    </a:lnTo>
                    <a:lnTo>
                      <a:pt x="992" y="1253"/>
                    </a:lnTo>
                    <a:lnTo>
                      <a:pt x="576" y="912"/>
                    </a:lnTo>
                    <a:lnTo>
                      <a:pt x="192" y="480"/>
                    </a:lnTo>
                    <a:lnTo>
                      <a:pt x="48" y="192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666666">
                  <a:alpha val="50195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8" name="Freeform 9"/>
              <p:cNvSpPr>
                <a:spLocks/>
              </p:cNvSpPr>
              <p:nvPr/>
            </p:nvSpPr>
            <p:spPr bwMode="auto">
              <a:xfrm>
                <a:off x="2011" y="1144"/>
                <a:ext cx="2784" cy="592"/>
              </a:xfrm>
              <a:custGeom>
                <a:avLst/>
                <a:gdLst>
                  <a:gd name="T0" fmla="*/ 0 w 2784"/>
                  <a:gd name="T1" fmla="*/ 8 h 592"/>
                  <a:gd name="T2" fmla="*/ 144 w 2784"/>
                  <a:gd name="T3" fmla="*/ 8 h 592"/>
                  <a:gd name="T4" fmla="*/ 576 w 2784"/>
                  <a:gd name="T5" fmla="*/ 56 h 592"/>
                  <a:gd name="T6" fmla="*/ 672 w 2784"/>
                  <a:gd name="T7" fmla="*/ 104 h 592"/>
                  <a:gd name="T8" fmla="*/ 816 w 2784"/>
                  <a:gd name="T9" fmla="*/ 200 h 592"/>
                  <a:gd name="T10" fmla="*/ 960 w 2784"/>
                  <a:gd name="T11" fmla="*/ 344 h 592"/>
                  <a:gd name="T12" fmla="*/ 1200 w 2784"/>
                  <a:gd name="T13" fmla="*/ 488 h 592"/>
                  <a:gd name="T14" fmla="*/ 1344 w 2784"/>
                  <a:gd name="T15" fmla="*/ 536 h 592"/>
                  <a:gd name="T16" fmla="*/ 1440 w 2784"/>
                  <a:gd name="T17" fmla="*/ 584 h 592"/>
                  <a:gd name="T18" fmla="*/ 1632 w 2784"/>
                  <a:gd name="T19" fmla="*/ 584 h 592"/>
                  <a:gd name="T20" fmla="*/ 1867 w 2784"/>
                  <a:gd name="T21" fmla="*/ 568 h 592"/>
                  <a:gd name="T22" fmla="*/ 2064 w 2784"/>
                  <a:gd name="T23" fmla="*/ 536 h 592"/>
                  <a:gd name="T24" fmla="*/ 2256 w 2784"/>
                  <a:gd name="T25" fmla="*/ 515 h 592"/>
                  <a:gd name="T26" fmla="*/ 2459 w 2784"/>
                  <a:gd name="T27" fmla="*/ 509 h 592"/>
                  <a:gd name="T28" fmla="*/ 2635 w 2784"/>
                  <a:gd name="T29" fmla="*/ 531 h 592"/>
                  <a:gd name="T30" fmla="*/ 2741 w 2784"/>
                  <a:gd name="T31" fmla="*/ 531 h 592"/>
                  <a:gd name="T32" fmla="*/ 2784 w 2784"/>
                  <a:gd name="T33" fmla="*/ 536 h 5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84"/>
                  <a:gd name="T52" fmla="*/ 0 h 592"/>
                  <a:gd name="T53" fmla="*/ 2784 w 2784"/>
                  <a:gd name="T54" fmla="*/ 592 h 5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84" h="592">
                    <a:moveTo>
                      <a:pt x="0" y="8"/>
                    </a:moveTo>
                    <a:cubicBezTo>
                      <a:pt x="24" y="4"/>
                      <a:pt x="48" y="0"/>
                      <a:pt x="144" y="8"/>
                    </a:cubicBezTo>
                    <a:cubicBezTo>
                      <a:pt x="240" y="16"/>
                      <a:pt x="488" y="40"/>
                      <a:pt x="576" y="56"/>
                    </a:cubicBezTo>
                    <a:cubicBezTo>
                      <a:pt x="664" y="72"/>
                      <a:pt x="632" y="80"/>
                      <a:pt x="672" y="104"/>
                    </a:cubicBezTo>
                    <a:cubicBezTo>
                      <a:pt x="712" y="128"/>
                      <a:pt x="768" y="160"/>
                      <a:pt x="816" y="200"/>
                    </a:cubicBezTo>
                    <a:cubicBezTo>
                      <a:pt x="864" y="240"/>
                      <a:pt x="896" y="296"/>
                      <a:pt x="960" y="344"/>
                    </a:cubicBezTo>
                    <a:cubicBezTo>
                      <a:pt x="1024" y="392"/>
                      <a:pt x="1136" y="456"/>
                      <a:pt x="1200" y="488"/>
                    </a:cubicBezTo>
                    <a:cubicBezTo>
                      <a:pt x="1264" y="520"/>
                      <a:pt x="1304" y="520"/>
                      <a:pt x="1344" y="536"/>
                    </a:cubicBezTo>
                    <a:cubicBezTo>
                      <a:pt x="1384" y="552"/>
                      <a:pt x="1392" y="576"/>
                      <a:pt x="1440" y="584"/>
                    </a:cubicBezTo>
                    <a:cubicBezTo>
                      <a:pt x="1488" y="592"/>
                      <a:pt x="1561" y="587"/>
                      <a:pt x="1632" y="584"/>
                    </a:cubicBezTo>
                    <a:cubicBezTo>
                      <a:pt x="1703" y="581"/>
                      <a:pt x="1795" y="576"/>
                      <a:pt x="1867" y="568"/>
                    </a:cubicBezTo>
                    <a:cubicBezTo>
                      <a:pt x="1939" y="560"/>
                      <a:pt x="1999" y="545"/>
                      <a:pt x="2064" y="536"/>
                    </a:cubicBezTo>
                    <a:cubicBezTo>
                      <a:pt x="2129" y="527"/>
                      <a:pt x="2190" y="519"/>
                      <a:pt x="2256" y="515"/>
                    </a:cubicBezTo>
                    <a:cubicBezTo>
                      <a:pt x="2322" y="511"/>
                      <a:pt x="2396" y="506"/>
                      <a:pt x="2459" y="509"/>
                    </a:cubicBezTo>
                    <a:cubicBezTo>
                      <a:pt x="2522" y="512"/>
                      <a:pt x="2588" y="527"/>
                      <a:pt x="2635" y="531"/>
                    </a:cubicBezTo>
                    <a:cubicBezTo>
                      <a:pt x="2682" y="535"/>
                      <a:pt x="2716" y="530"/>
                      <a:pt x="2741" y="531"/>
                    </a:cubicBezTo>
                    <a:cubicBezTo>
                      <a:pt x="2766" y="532"/>
                      <a:pt x="2775" y="535"/>
                      <a:pt x="2784" y="5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598" name="Text Box 10"/>
            <p:cNvSpPr txBox="1">
              <a:spLocks noChangeArrowheads="1"/>
            </p:cNvSpPr>
            <p:nvPr/>
          </p:nvSpPr>
          <p:spPr bwMode="auto">
            <a:xfrm>
              <a:off x="2743200" y="4572000"/>
              <a:ext cx="5508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  <a:latin typeface="Times" charset="0"/>
                </a:rPr>
                <a:t>EQ</a:t>
              </a: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6248400" y="4572000"/>
              <a:ext cx="522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  <a:latin typeface="Times" charset="0"/>
                </a:rPr>
                <a:t>NP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5257967" y="2361579"/>
              <a:ext cx="458067" cy="564592"/>
            </a:xfrm>
            <a:prstGeom prst="downArrow">
              <a:avLst>
                <a:gd name="adj1" fmla="val 50000"/>
                <a:gd name="adj2" fmla="val 3081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5257967" y="3581462"/>
              <a:ext cx="458067" cy="564592"/>
            </a:xfrm>
            <a:prstGeom prst="downArrow">
              <a:avLst>
                <a:gd name="adj1" fmla="val 50000"/>
                <a:gd name="adj2" fmla="val 30816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02" name="Text Box 18"/>
            <p:cNvSpPr txBox="1">
              <a:spLocks noChangeArrowheads="1"/>
            </p:cNvSpPr>
            <p:nvPr/>
          </p:nvSpPr>
          <p:spPr bwMode="auto">
            <a:xfrm>
              <a:off x="6008914" y="2136261"/>
              <a:ext cx="8690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380 K</a:t>
              </a:r>
            </a:p>
          </p:txBody>
        </p:sp>
        <p:sp>
          <p:nvSpPr>
            <p:cNvPr id="24603" name="Text Box 19"/>
            <p:cNvSpPr txBox="1">
              <a:spLocks noChangeArrowheads="1"/>
            </p:cNvSpPr>
            <p:nvPr/>
          </p:nvSpPr>
          <p:spPr bwMode="auto">
            <a:xfrm>
              <a:off x="6480857" y="3551404"/>
              <a:ext cx="507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24604" name="Text Box 20"/>
            <p:cNvSpPr txBox="1">
              <a:spLocks noChangeArrowheads="1"/>
            </p:cNvSpPr>
            <p:nvPr/>
          </p:nvSpPr>
          <p:spPr bwMode="auto">
            <a:xfrm>
              <a:off x="4593772" y="2789549"/>
              <a:ext cx="2071910" cy="83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Lowermost</a:t>
              </a:r>
            </a:p>
            <a:p>
              <a:r>
                <a:rPr lang="en-US" sz="1600" b="1"/>
                <a:t>Stratosphere</a:t>
              </a:r>
            </a:p>
          </p:txBody>
        </p:sp>
      </p:grpSp>
      <p:sp>
        <p:nvSpPr>
          <p:cNvPr id="24581" name="TextBox 31"/>
          <p:cNvSpPr txBox="1">
            <a:spLocks noChangeArrowheads="1"/>
          </p:cNvSpPr>
          <p:nvPr/>
        </p:nvSpPr>
        <p:spPr bwMode="auto">
          <a:xfrm>
            <a:off x="6624637" y="3672658"/>
            <a:ext cx="171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(Olsen et al., 2004)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6200" y="2588395"/>
            <a:ext cx="5638800" cy="3736205"/>
            <a:chOff x="76200" y="2588395"/>
            <a:chExt cx="5638800" cy="3736205"/>
          </a:xfrm>
        </p:grpSpPr>
        <p:pic>
          <p:nvPicPr>
            <p:cNvPr id="24586" name="Picture 18" descr="MLSHiResO3v3_380KFlux_2005to2007.pdf"/>
            <p:cNvPicPr>
              <a:picLocks noChangeAspect="1"/>
            </p:cNvPicPr>
            <p:nvPr/>
          </p:nvPicPr>
          <p:blipFill>
            <a:blip r:embed="rId3"/>
            <a:srcRect l="10791" t="12962" r="9647" b="10556"/>
            <a:stretch>
              <a:fillRect/>
            </a:stretch>
          </p:blipFill>
          <p:spPr bwMode="auto">
            <a:xfrm>
              <a:off x="685800" y="2588395"/>
              <a:ext cx="5029200" cy="37362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88" name="TextBox 21"/>
            <p:cNvSpPr txBox="1">
              <a:spLocks noChangeArrowheads="1"/>
            </p:cNvSpPr>
            <p:nvPr/>
          </p:nvSpPr>
          <p:spPr bwMode="auto">
            <a:xfrm>
              <a:off x="2514600" y="2747890"/>
              <a:ext cx="2499302" cy="83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380 K Flux from MLS v3</a:t>
              </a:r>
            </a:p>
            <a:p>
              <a:r>
                <a:rPr lang="en-US" sz="1600" b="1" dirty="0">
                  <a:solidFill>
                    <a:schemeClr val="bg2"/>
                  </a:solidFill>
                </a:rPr>
                <a:t>“Trajectory Enhanced</a:t>
              </a:r>
            </a:p>
            <a:p>
              <a:r>
                <a:rPr lang="en-US" sz="1600" b="1" dirty="0">
                  <a:solidFill>
                    <a:schemeClr val="bg2"/>
                  </a:solidFill>
                </a:rPr>
                <a:t>Horizontal Resolution”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1371600" y="5126807"/>
              <a:ext cx="1473200" cy="5857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2005:  259 </a:t>
              </a:r>
              <a:r>
                <a:rPr lang="en-US" sz="1600" b="1" dirty="0" err="1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Tg</a:t>
              </a:r>
              <a:endPara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  <a:p>
              <a:pPr>
                <a:defRPr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2006:  291 </a:t>
              </a:r>
              <a:r>
                <a:rPr lang="en-US" sz="1600" b="1" dirty="0" err="1">
                  <a:solidFill>
                    <a:schemeClr val="accent2">
                      <a:lumMod val="75000"/>
                    </a:schemeClr>
                  </a:solidFill>
                </a:rPr>
                <a:t>Tg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584" name="TextBox 10"/>
            <p:cNvSpPr txBox="1">
              <a:spLocks noChangeArrowheads="1"/>
            </p:cNvSpPr>
            <p:nvPr/>
          </p:nvSpPr>
          <p:spPr bwMode="auto">
            <a:xfrm rot="16200000">
              <a:off x="-1190814" y="4162614"/>
              <a:ext cx="290391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Increasing Downward Flux</a:t>
              </a:r>
            </a:p>
          </p:txBody>
        </p:sp>
        <p:cxnSp>
          <p:nvCxnSpPr>
            <p:cNvPr id="24585" name="Straight Arrow Connector 17"/>
            <p:cNvCxnSpPr>
              <a:cxnSpLocks noChangeShapeType="1"/>
            </p:cNvCxnSpPr>
            <p:nvPr/>
          </p:nvCxnSpPr>
          <p:spPr bwMode="auto">
            <a:xfrm rot="16200000" flipV="1">
              <a:off x="-815355" y="4333794"/>
              <a:ext cx="2678464" cy="1"/>
            </a:xfrm>
            <a:prstGeom prst="straightConnector1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This Transport Can Be A Significant Factor in Ozone STE Variability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effectLst>
            <a:outerShdw blurRad="63500" dist="38099" dir="2700000" algn="ctr" rotWithShape="0">
              <a:srgbClr val="000000">
                <a:alpha val="89999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8077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 There can be large year to year differences in the amount of irreversible transport of subtropical air into the middle latitudes.  Frequency of laminae (sondes and other data-sparse surface measurements) is not a good indicator of the NET transport.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 The </a:t>
            </a:r>
            <a:r>
              <a:rPr lang="en-US" dirty="0" err="1" smtClean="0"/>
              <a:t>interannual</a:t>
            </a:r>
            <a:r>
              <a:rPr lang="en-US" dirty="0" smtClean="0"/>
              <a:t> differences in the net transport likely related to differences in wave breaking frequency.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 Wave propagation and breaking strongly dependant on the wind state in the lower stratosphere. 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 This is a mechanism that can contribute significantly to the year-to-year variability of extratropical constituent transport from the stratosphere to the troposphere.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3821" y="6457890"/>
            <a:ext cx="516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(Olsen et al., JGR, 2010 and other work in prep.)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Closer Look at the Distribution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Figure1aguc"/>
          <p:cNvPicPr>
            <a:picLocks noChangeAspect="1" noChangeArrowheads="1"/>
          </p:cNvPicPr>
          <p:nvPr/>
        </p:nvPicPr>
        <p:blipFill>
          <a:blip r:embed="rId2"/>
          <a:srcRect l="2084" t="8087" r="47494"/>
          <a:stretch>
            <a:fillRect/>
          </a:stretch>
        </p:blipFill>
        <p:spPr bwMode="auto">
          <a:xfrm>
            <a:off x="2971800" y="1905000"/>
            <a:ext cx="31321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105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Wingdings" charset="2"/>
              <a:buChar char="§"/>
            </a:pPr>
            <a:r>
              <a:rPr lang="en-US" dirty="0" smtClean="0"/>
              <a:t>  HIRDLS and MLS distributions are similar, even though HIRDLS vertical resolution is 2-3 times greater.</a:t>
            </a:r>
          </a:p>
          <a:p>
            <a:pPr>
              <a:buClr>
                <a:srgbClr val="FFFF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FFFF00"/>
              </a:buClr>
              <a:buFont typeface="Wingdings" charset="2"/>
              <a:buChar char="§"/>
            </a:pPr>
            <a:r>
              <a:rPr lang="en-US" dirty="0" smtClean="0"/>
              <a:t>  2005 distributions are broader and more skewed.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Purpose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8288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Demonstrate the year to year variability of lower stratospheric poleward subtropical transport using ozone observations. 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Show the potential of higher resolution wind data to examine the transport characteristics in greater detail.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600200" y="5938043"/>
            <a:ext cx="5943600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More Formal Diagnostic of Mixing:  Equivalent Length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all4EqLengthWs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3323"/>
              <a:stretch>
                <a:fillRect/>
              </a:stretch>
            </p:blipFill>
          </mc:Choice>
          <mc:Fallback>
            <p:blipFill>
              <a:blip r:embed="rId4"/>
              <a:srcRect t="3323"/>
              <a:stretch>
                <a:fillRect/>
              </a:stretch>
            </p:blipFill>
          </mc:Fallback>
        </mc:AlternateContent>
        <p:spPr>
          <a:xfrm>
            <a:off x="1812925" y="1862709"/>
            <a:ext cx="5341010" cy="39899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Object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099310" y="5960110"/>
            <a:ext cx="2244090" cy="6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553"/>
          <p:cNvSpPr txBox="1">
            <a:spLocks noChangeAspect="1" noChangeArrowheads="1"/>
          </p:cNvSpPr>
          <p:nvPr/>
        </p:nvSpPr>
        <p:spPr bwMode="auto">
          <a:xfrm>
            <a:off x="4495800" y="6090443"/>
            <a:ext cx="1750149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Normalization:</a:t>
            </a:r>
          </a:p>
        </p:txBody>
      </p:sp>
      <p:pic>
        <p:nvPicPr>
          <p:cNvPr id="14" name="Object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6172200" y="6160770"/>
            <a:ext cx="98425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601"/>
          <p:cNvSpPr txBox="1">
            <a:spLocks noChangeAspect="1" noChangeArrowheads="1"/>
          </p:cNvSpPr>
          <p:nvPr/>
        </p:nvSpPr>
        <p:spPr bwMode="auto">
          <a:xfrm>
            <a:off x="3092450" y="3413125"/>
            <a:ext cx="869950" cy="2539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9" name="Text Box 602"/>
          <p:cNvSpPr txBox="1">
            <a:spLocks noChangeAspect="1" noChangeArrowheads="1"/>
          </p:cNvSpPr>
          <p:nvPr/>
        </p:nvSpPr>
        <p:spPr bwMode="auto">
          <a:xfrm>
            <a:off x="5511800" y="3413125"/>
            <a:ext cx="914400" cy="2539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2006</a:t>
            </a:r>
          </a:p>
        </p:txBody>
      </p:sp>
      <p:sp>
        <p:nvSpPr>
          <p:cNvPr id="10" name="Text Box 603"/>
          <p:cNvSpPr txBox="1">
            <a:spLocks noChangeAspect="1" noChangeArrowheads="1"/>
          </p:cNvSpPr>
          <p:nvPr/>
        </p:nvSpPr>
        <p:spPr bwMode="auto">
          <a:xfrm>
            <a:off x="5156200" y="5359400"/>
            <a:ext cx="1905000" cy="2539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2006-2007</a:t>
            </a:r>
          </a:p>
        </p:txBody>
      </p:sp>
      <p:sp>
        <p:nvSpPr>
          <p:cNvPr id="11" name="Text Box 604"/>
          <p:cNvSpPr txBox="1">
            <a:spLocks noChangeAspect="1" noChangeArrowheads="1"/>
          </p:cNvSpPr>
          <p:nvPr/>
        </p:nvSpPr>
        <p:spPr bwMode="auto">
          <a:xfrm>
            <a:off x="2743200" y="5359400"/>
            <a:ext cx="1733550" cy="2539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</a:pPr>
            <a:r>
              <a:rPr lang="en-US" sz="1800" b="1" dirty="0">
                <a:solidFill>
                  <a:srgbClr val="000000"/>
                </a:solidFill>
              </a:rPr>
              <a:t>2006-2005</a:t>
            </a:r>
          </a:p>
        </p:txBody>
      </p:sp>
      <p:sp>
        <p:nvSpPr>
          <p:cNvPr id="15" name="Line 595"/>
          <p:cNvSpPr>
            <a:spLocks noChangeAspect="1" noChangeShapeType="1"/>
          </p:cNvSpPr>
          <p:nvPr/>
        </p:nvSpPr>
        <p:spPr bwMode="auto">
          <a:xfrm flipV="1">
            <a:off x="7239000" y="2057400"/>
            <a:ext cx="0" cy="14816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9pPr>
          </a:lstStyle>
          <a:p>
            <a:endParaRPr lang="en-US"/>
          </a:p>
        </p:txBody>
      </p:sp>
      <p:sp>
        <p:nvSpPr>
          <p:cNvPr id="17" name="Text Box 596"/>
          <p:cNvSpPr txBox="1">
            <a:spLocks noChangeAspect="1" noChangeArrowheads="1"/>
          </p:cNvSpPr>
          <p:nvPr/>
        </p:nvSpPr>
        <p:spPr bwMode="auto">
          <a:xfrm>
            <a:off x="7315200" y="2315954"/>
            <a:ext cx="1143000" cy="579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000" dirty="0"/>
              <a:t>Greater</a:t>
            </a:r>
          </a:p>
          <a:p>
            <a:pPr>
              <a:lnSpc>
                <a:spcPct val="50000"/>
              </a:lnSpc>
            </a:pPr>
            <a:r>
              <a:rPr lang="en-US" sz="2000" dirty="0"/>
              <a:t>Mixing</a:t>
            </a:r>
          </a:p>
        </p:txBody>
      </p:sp>
      <p:sp>
        <p:nvSpPr>
          <p:cNvPr id="18" name="Line 597"/>
          <p:cNvSpPr>
            <a:spLocks noChangeAspect="1" noChangeShapeType="1"/>
          </p:cNvSpPr>
          <p:nvPr/>
        </p:nvSpPr>
        <p:spPr bwMode="auto">
          <a:xfrm flipV="1">
            <a:off x="7239000" y="4012882"/>
            <a:ext cx="0" cy="7115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9pPr>
          </a:lstStyle>
          <a:p>
            <a:endParaRPr lang="en-US"/>
          </a:p>
        </p:txBody>
      </p:sp>
      <p:sp>
        <p:nvSpPr>
          <p:cNvPr id="19" name="Text Box 598"/>
          <p:cNvSpPr txBox="1">
            <a:spLocks noChangeAspect="1" noChangeArrowheads="1"/>
          </p:cNvSpPr>
          <p:nvPr/>
        </p:nvSpPr>
        <p:spPr bwMode="auto">
          <a:xfrm>
            <a:off x="7315200" y="4038600"/>
            <a:ext cx="1235075" cy="579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000" dirty="0"/>
              <a:t>Greater</a:t>
            </a:r>
          </a:p>
          <a:p>
            <a:pPr>
              <a:lnSpc>
                <a:spcPct val="50000"/>
              </a:lnSpc>
            </a:pPr>
            <a:r>
              <a:rPr lang="en-US" sz="2000" dirty="0"/>
              <a:t>in 2006</a:t>
            </a:r>
          </a:p>
        </p:txBody>
      </p:sp>
      <p:sp>
        <p:nvSpPr>
          <p:cNvPr id="20" name="Line 599"/>
          <p:cNvSpPr>
            <a:spLocks noChangeAspect="1" noChangeShapeType="1"/>
          </p:cNvSpPr>
          <p:nvPr/>
        </p:nvSpPr>
        <p:spPr bwMode="auto">
          <a:xfrm rot="10800000" flipV="1">
            <a:off x="7239001" y="4876800"/>
            <a:ext cx="0" cy="7115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9pPr>
          </a:lstStyle>
          <a:p>
            <a:endParaRPr lang="en-US"/>
          </a:p>
        </p:txBody>
      </p:sp>
      <p:sp>
        <p:nvSpPr>
          <p:cNvPr id="21" name="Text Box 600"/>
          <p:cNvSpPr txBox="1">
            <a:spLocks noChangeAspect="1" noChangeArrowheads="1"/>
          </p:cNvSpPr>
          <p:nvPr/>
        </p:nvSpPr>
        <p:spPr bwMode="auto">
          <a:xfrm>
            <a:off x="7315200" y="5029200"/>
            <a:ext cx="1471612" cy="579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000" dirty="0"/>
              <a:t>Greater</a:t>
            </a:r>
          </a:p>
          <a:p>
            <a:pPr>
              <a:lnSpc>
                <a:spcPct val="50000"/>
              </a:lnSpc>
            </a:pPr>
            <a:r>
              <a:rPr lang="en-US" sz="2000" dirty="0"/>
              <a:t>in 2005/7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9650" y="1428690"/>
            <a:ext cx="792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Using MLS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data; increasing resolution using trajectory mapping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“Tropical Influence” Metric in 2008 and 2009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FracAndMeanHiLat0809.pdf"/>
          <p:cNvPicPr>
            <a:picLocks noChangeAspect="1"/>
          </p:cNvPicPr>
          <p:nvPr/>
        </p:nvPicPr>
        <p:blipFill>
          <a:blip r:embed="rId2"/>
          <a:srcRect l="7576" t="12746" r="31061" b="46078"/>
          <a:stretch>
            <a:fillRect/>
          </a:stretch>
        </p:blipFill>
        <p:spPr bwMode="auto">
          <a:xfrm>
            <a:off x="1981200" y="1981200"/>
            <a:ext cx="5291138" cy="274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39146" y="5124272"/>
            <a:ext cx="527605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2008:  Easterly QBO, no SSW</a:t>
            </a:r>
          </a:p>
          <a:p>
            <a:endParaRPr lang="en-US" dirty="0" smtClean="0"/>
          </a:p>
          <a:p>
            <a:r>
              <a:rPr lang="en-US" dirty="0" smtClean="0"/>
              <a:t>2009:  Westerly QBO, major warming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r_32yravg_35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825337"/>
            <a:ext cx="4343400" cy="335626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Ior_32yravg_70hP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828800"/>
            <a:ext cx="4343400" cy="335626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r_nmc_feb200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469" y="0"/>
            <a:ext cx="4343400" cy="335626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Ior_nmc_feb200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0"/>
            <a:ext cx="4343400" cy="335626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Ior_nmc_feb20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2400" y="3501737"/>
            <a:ext cx="4343400" cy="335626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Ior_nmc_feb20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0" y="3501736"/>
            <a:ext cx="4343400" cy="335626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35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Warmings</a:t>
            </a:r>
            <a:r>
              <a:rPr lang="en-US" dirty="0" smtClean="0"/>
              <a:t> vs. No </a:t>
            </a:r>
            <a:r>
              <a:rPr lang="en-US" dirty="0" err="1" smtClean="0"/>
              <a:t>Warmings</a:t>
            </a:r>
            <a:r>
              <a:rPr lang="en-US" dirty="0" smtClean="0"/>
              <a:t>  (Medium to Strong Vortex)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9953" y="171450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 year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6016" y="5359400"/>
            <a:ext cx="116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 years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6016" y="3530600"/>
            <a:ext cx="116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17 years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55816" y="53594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2 years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7022" y="35306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4 years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66016" y="1714500"/>
            <a:ext cx="116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 years</a:t>
            </a:r>
            <a:endParaRPr lang="en-US" sz="2000" dirty="0"/>
          </a:p>
        </p:txBody>
      </p:sp>
      <p:pic>
        <p:nvPicPr>
          <p:cNvPr id="16" name="Picture 15" descr="FracStat_QBOSSWvsVortex_CCMQBO_fe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7909" t="16353" r="31091" b="5035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 l="7909" t="16353" r="31091" b="50353"/>
              <a:stretch>
                <a:fillRect/>
              </a:stretch>
            </p:blipFill>
          </mc:Fallback>
        </mc:AlternateContent>
        <p:spPr>
          <a:xfrm>
            <a:off x="2984516" y="1134502"/>
            <a:ext cx="4356293" cy="183729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" name="Picture 16" descr="FracStat_QBOSSWvsVortex_CCMQBO2_fe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rcRect l="7909" t="16353" r="31091" b="5035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rcRect l="7909" t="16353" r="31091" b="50353"/>
              <a:stretch>
                <a:fillRect/>
              </a:stretch>
            </p:blipFill>
          </mc:Fallback>
        </mc:AlternateContent>
        <p:spPr>
          <a:xfrm>
            <a:off x="2984516" y="2959100"/>
            <a:ext cx="4356293" cy="183729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Picture 17" descr="FracStat_QBOSSWvsVortex_CCMQBO3_fe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 l="7909" t="16353" r="31091" b="4705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rcRect l="7909" t="16353" r="31091" b="47059"/>
              <a:stretch>
                <a:fillRect/>
              </a:stretch>
            </p:blipFill>
          </mc:Fallback>
        </mc:AlternateContent>
        <p:spPr>
          <a:xfrm>
            <a:off x="2984323" y="4788126"/>
            <a:ext cx="4356293" cy="20190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TextBox 18"/>
          <p:cNvSpPr txBox="1"/>
          <p:nvPr/>
        </p:nvSpPr>
        <p:spPr>
          <a:xfrm>
            <a:off x="3998666" y="2286000"/>
            <a:ext cx="10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warming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0190" y="2286000"/>
            <a:ext cx="13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no warming</a:t>
            </a:r>
            <a:endParaRPr lang="en-US" sz="180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Time-Slice Runs With Internally Generated QBO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689100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Run #1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500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Run #2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5337770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Run #3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Equivalent Latitude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EqLatDem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9539" t="23333" r="17504" b="24444"/>
              <a:stretch>
                <a:fillRect/>
              </a:stretch>
            </p:blipFill>
          </mc:Choice>
          <mc:Fallback>
            <p:blipFill>
              <a:blip r:embed="rId3"/>
              <a:srcRect l="19539" t="23333" r="17504" b="24444"/>
              <a:stretch>
                <a:fillRect/>
              </a:stretch>
            </p:blipFill>
          </mc:Fallback>
        </mc:AlternateContent>
        <p:spPr>
          <a:xfrm>
            <a:off x="533400" y="1978152"/>
            <a:ext cx="4191000" cy="44988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extBox 12"/>
          <p:cNvSpPr txBox="1"/>
          <p:nvPr/>
        </p:nvSpPr>
        <p:spPr>
          <a:xfrm>
            <a:off x="304800" y="1143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poleward increasing tracer on isentropic surface.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53000" y="1143000"/>
            <a:ext cx="3733800" cy="3581400"/>
            <a:chOff x="4953000" y="2057400"/>
            <a:chExt cx="3733800" cy="3581400"/>
          </a:xfrm>
        </p:grpSpPr>
        <p:pic>
          <p:nvPicPr>
            <p:cNvPr id="7" name="Picture 6" descr="EqLatDistribution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15490" t="26667" r="14052" b="33333"/>
                <a:stretch>
                  <a:fillRect/>
                </a:stretch>
              </p:blipFill>
            </mc:Choice>
            <mc:Fallback>
              <p:blipFill>
                <a:blip r:embed="rId5"/>
                <a:srcRect l="15490" t="26667" r="14052" b="33333"/>
                <a:stretch>
                  <a:fillRect/>
                </a:stretch>
              </p:blipFill>
            </mc:Fallback>
          </mc:AlternateContent>
          <p:spPr>
            <a:xfrm>
              <a:off x="4953000" y="2895600"/>
              <a:ext cx="3733800" cy="2743200"/>
            </a:xfrm>
            <a:prstGeom prst="rect">
              <a:avLst/>
            </a:prstGeom>
            <a:solidFill>
              <a:srgbClr val="FFFFFF"/>
            </a:solidFill>
          </p:spPr>
        </p:pic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4941094" y="34671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10800000" flipH="1" flipV="1">
              <a:off x="7543800" y="54102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953000" y="20574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Example probability distribution function (PDF)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2004536"/>
            <a:ext cx="1752600" cy="2110264"/>
            <a:chOff x="609600" y="2004536"/>
            <a:chExt cx="1752600" cy="2110264"/>
          </a:xfrm>
        </p:grpSpPr>
        <p:sp>
          <p:nvSpPr>
            <p:cNvPr id="9" name="Oval 8"/>
            <p:cNvSpPr/>
            <p:nvPr/>
          </p:nvSpPr>
          <p:spPr bwMode="auto">
            <a:xfrm>
              <a:off x="1524000" y="2895600"/>
              <a:ext cx="838200" cy="1219200"/>
            </a:xfrm>
            <a:prstGeom prst="ellipse">
              <a:avLst/>
            </a:prstGeom>
            <a:noFill/>
            <a:ln w="857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2004536"/>
              <a:ext cx="11592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Signature of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irreversible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transport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7000" y="3505200"/>
            <a:ext cx="2149892" cy="1983264"/>
            <a:chOff x="2667000" y="3505200"/>
            <a:chExt cx="2149892" cy="1983264"/>
          </a:xfrm>
        </p:grpSpPr>
        <p:sp>
          <p:nvSpPr>
            <p:cNvPr id="10" name="Oval 9"/>
            <p:cNvSpPr/>
            <p:nvPr/>
          </p:nvSpPr>
          <p:spPr bwMode="auto">
            <a:xfrm>
              <a:off x="2667000" y="3505200"/>
              <a:ext cx="838200" cy="1219200"/>
            </a:xfrm>
            <a:prstGeom prst="ellipse">
              <a:avLst/>
            </a:prstGeom>
            <a:noFill/>
            <a:ln w="857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4749800"/>
              <a:ext cx="11592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Signature of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reversible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transport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6800" y="4953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Latitude:  the latitude that encloses the same area as that enclosed by a contour of PV.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1143000"/>
            <a:ext cx="8153400" cy="3170099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46100" dist="1143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Exploits the correlation of PV and ozone to reduce the variability.</a:t>
            </a:r>
          </a:p>
          <a:p>
            <a:pPr>
              <a:buClr>
                <a:schemeClr val="tx2"/>
              </a:buClr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Does not “see” the variability due to reversible transport at these altitudes and timescales.  (Irreversible transport does not conserve PV/Equivalent Latitude).</a:t>
            </a:r>
          </a:p>
          <a:p>
            <a:pPr>
              <a:buClr>
                <a:schemeClr val="tx2"/>
              </a:buClr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Exhibits skewed, less Gaussian distributions where there is considerable irreversible transport [</a:t>
            </a:r>
            <a:r>
              <a:rPr lang="en-US" i="1" dirty="0" err="1" smtClean="0">
                <a:solidFill>
                  <a:schemeClr val="bg2"/>
                </a:solidFill>
              </a:rPr>
              <a:t>Sparling</a:t>
            </a:r>
            <a:r>
              <a:rPr lang="en-US" dirty="0" smtClean="0">
                <a:solidFill>
                  <a:schemeClr val="bg2"/>
                </a:solidFill>
              </a:rPr>
              <a:t>, 2000].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Ozone Data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336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b="1" dirty="0" smtClean="0"/>
              <a:t>Limb Profilers on Aura (polar orbiting)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HIRDLS 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 ~ 1 km vertical resolution in the lower stratosphere. </a:t>
            </a:r>
          </a:p>
          <a:p>
            <a:pPr>
              <a:buClr>
                <a:schemeClr val="tx2"/>
              </a:buClr>
            </a:pPr>
            <a:endParaRPr lang="en-US" sz="1600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MLS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 2-3 km vertical resolution in the lower stratosphere.</a:t>
            </a:r>
          </a:p>
          <a:p>
            <a:pPr>
              <a:buClr>
                <a:schemeClr val="tx2"/>
              </a:buClr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Zonal Mean Picture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8600" y="1371600"/>
            <a:ext cx="4572000" cy="1712432"/>
            <a:chOff x="228600" y="1524000"/>
            <a:chExt cx="6535682" cy="2447925"/>
          </a:xfrm>
        </p:grpSpPr>
        <p:pic>
          <p:nvPicPr>
            <p:cNvPr id="5" name="Picture 4" descr="Figure2agub"/>
            <p:cNvPicPr>
              <a:picLocks noChangeAspect="1" noChangeArrowheads="1"/>
            </p:cNvPicPr>
            <p:nvPr/>
          </p:nvPicPr>
          <p:blipFill>
            <a:blip r:embed="rId2"/>
            <a:srcRect t="95264" r="4412"/>
            <a:stretch>
              <a:fillRect/>
            </a:stretch>
          </p:blipFill>
          <p:spPr bwMode="auto">
            <a:xfrm>
              <a:off x="228600" y="3751331"/>
              <a:ext cx="6535682" cy="22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Figure2agub"/>
            <p:cNvPicPr>
              <a:picLocks noChangeAspect="1" noChangeArrowheads="1"/>
            </p:cNvPicPr>
            <p:nvPr/>
          </p:nvPicPr>
          <p:blipFill>
            <a:blip r:embed="rId2"/>
            <a:srcRect r="4412" b="51975"/>
            <a:stretch>
              <a:fillRect/>
            </a:stretch>
          </p:blipFill>
          <p:spPr bwMode="auto">
            <a:xfrm>
              <a:off x="228600" y="1524000"/>
              <a:ext cx="6535671" cy="223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616"/>
          <p:cNvSpPr txBox="1">
            <a:spLocks noChangeArrowheads="1"/>
          </p:cNvSpPr>
          <p:nvPr/>
        </p:nvSpPr>
        <p:spPr bwMode="auto">
          <a:xfrm>
            <a:off x="762000" y="2404646"/>
            <a:ext cx="64112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9" name="Text Box 616"/>
          <p:cNvSpPr txBox="1">
            <a:spLocks noChangeArrowheads="1"/>
          </p:cNvSpPr>
          <p:nvPr/>
        </p:nvSpPr>
        <p:spPr bwMode="auto">
          <a:xfrm>
            <a:off x="2102079" y="2404646"/>
            <a:ext cx="64112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2006</a:t>
            </a:r>
            <a:endParaRPr lang="en-US" sz="1600" dirty="0"/>
          </a:p>
        </p:txBody>
      </p:sp>
      <p:sp>
        <p:nvSpPr>
          <p:cNvPr id="10" name="Text Box 616"/>
          <p:cNvSpPr txBox="1">
            <a:spLocks noChangeArrowheads="1"/>
          </p:cNvSpPr>
          <p:nvPr/>
        </p:nvSpPr>
        <p:spPr bwMode="auto">
          <a:xfrm>
            <a:off x="3429000" y="2404646"/>
            <a:ext cx="64112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2007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990600"/>
            <a:ext cx="3534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Zonal Mean Ozone; February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19600" y="2952690"/>
            <a:ext cx="4572000" cy="3596071"/>
            <a:chOff x="4419600" y="2952690"/>
            <a:chExt cx="4572000" cy="3596071"/>
          </a:xfrm>
        </p:grpSpPr>
        <p:pic>
          <p:nvPicPr>
            <p:cNvPr id="13" name="Picture 12" descr="2009jd013004-p02_orig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rcRect l="6212" t="12222" r="5354" b="777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4"/>
                <a:srcRect l="6212" t="12222" r="5354" b="7778"/>
                <a:stretch>
                  <a:fillRect/>
                </a:stretch>
              </p:blipFill>
            </mc:Fallback>
          </mc:AlternateContent>
          <p:spPr>
            <a:xfrm>
              <a:off x="4419600" y="3352800"/>
              <a:ext cx="4572000" cy="319596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4999583" y="2952690"/>
              <a:ext cx="3365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Zonal Mean Wind; February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Ozone Distributions as a Function of Eq. Lat.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figureagu_basic1a"/>
          <p:cNvPicPr>
            <a:picLocks noChangeAspect="1" noChangeArrowheads="1"/>
          </p:cNvPicPr>
          <p:nvPr/>
        </p:nvPicPr>
        <p:blipFill>
          <a:blip r:embed="rId2"/>
          <a:srcRect l="2394" r="5437" b="2307"/>
          <a:stretch>
            <a:fillRect/>
          </a:stretch>
        </p:blipFill>
        <p:spPr bwMode="auto">
          <a:xfrm>
            <a:off x="609600" y="1524000"/>
            <a:ext cx="585628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11"/>
          <p:cNvSpPr txBox="1">
            <a:spLocks noChangeArrowheads="1"/>
          </p:cNvSpPr>
          <p:nvPr/>
        </p:nvSpPr>
        <p:spPr bwMode="auto">
          <a:xfrm>
            <a:off x="1209721" y="1752581"/>
            <a:ext cx="793811" cy="457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/>
              <a:t>2005</a:t>
            </a:r>
          </a:p>
        </p:txBody>
      </p:sp>
      <p:sp>
        <p:nvSpPr>
          <p:cNvPr id="6" name="Text Box 612"/>
          <p:cNvSpPr txBox="1">
            <a:spLocks noChangeArrowheads="1"/>
          </p:cNvSpPr>
          <p:nvPr/>
        </p:nvSpPr>
        <p:spPr bwMode="auto">
          <a:xfrm>
            <a:off x="4267482" y="1752581"/>
            <a:ext cx="793811" cy="457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/>
              <a:t>2006</a:t>
            </a:r>
          </a:p>
        </p:txBody>
      </p:sp>
      <p:sp>
        <p:nvSpPr>
          <p:cNvPr id="7" name="Text Box 613"/>
          <p:cNvSpPr txBox="1">
            <a:spLocks noChangeArrowheads="1"/>
          </p:cNvSpPr>
          <p:nvPr/>
        </p:nvSpPr>
        <p:spPr bwMode="auto">
          <a:xfrm>
            <a:off x="1209721" y="4038390"/>
            <a:ext cx="793811" cy="457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2007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990600"/>
            <a:ext cx="562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HIRDLS in February at 450 K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1295400" y="2717800"/>
            <a:ext cx="1600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5400" y="4953000"/>
            <a:ext cx="1600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419600" y="4800600"/>
            <a:ext cx="4572000" cy="1712432"/>
            <a:chOff x="228600" y="1524000"/>
            <a:chExt cx="6535682" cy="2447925"/>
          </a:xfrm>
        </p:grpSpPr>
        <p:pic>
          <p:nvPicPr>
            <p:cNvPr id="12" name="Picture 11" descr="Figure2agub"/>
            <p:cNvPicPr>
              <a:picLocks noChangeAspect="1" noChangeArrowheads="1"/>
            </p:cNvPicPr>
            <p:nvPr/>
          </p:nvPicPr>
          <p:blipFill>
            <a:blip r:embed="rId3"/>
            <a:srcRect t="95264" r="4412"/>
            <a:stretch>
              <a:fillRect/>
            </a:stretch>
          </p:blipFill>
          <p:spPr bwMode="auto">
            <a:xfrm>
              <a:off x="228600" y="3751331"/>
              <a:ext cx="6535682" cy="22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Figure2agub"/>
            <p:cNvPicPr>
              <a:picLocks noChangeAspect="1" noChangeArrowheads="1"/>
            </p:cNvPicPr>
            <p:nvPr/>
          </p:nvPicPr>
          <p:blipFill>
            <a:blip r:embed="rId3"/>
            <a:srcRect r="4412" b="51975"/>
            <a:stretch>
              <a:fillRect/>
            </a:stretch>
          </p:blipFill>
          <p:spPr bwMode="auto">
            <a:xfrm>
              <a:off x="228600" y="1524000"/>
              <a:ext cx="6535671" cy="223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616"/>
          <p:cNvSpPr txBox="1">
            <a:spLocks noChangeArrowheads="1"/>
          </p:cNvSpPr>
          <p:nvPr/>
        </p:nvSpPr>
        <p:spPr bwMode="auto">
          <a:xfrm>
            <a:off x="4953000" y="5833646"/>
            <a:ext cx="64112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15" name="Text Box 616"/>
          <p:cNvSpPr txBox="1">
            <a:spLocks noChangeArrowheads="1"/>
          </p:cNvSpPr>
          <p:nvPr/>
        </p:nvSpPr>
        <p:spPr bwMode="auto">
          <a:xfrm>
            <a:off x="6293079" y="5833646"/>
            <a:ext cx="64112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2006</a:t>
            </a:r>
            <a:endParaRPr lang="en-US" sz="1600" dirty="0"/>
          </a:p>
        </p:txBody>
      </p:sp>
      <p:sp>
        <p:nvSpPr>
          <p:cNvPr id="16" name="Text Box 616"/>
          <p:cNvSpPr txBox="1">
            <a:spLocks noChangeArrowheads="1"/>
          </p:cNvSpPr>
          <p:nvPr/>
        </p:nvSpPr>
        <p:spPr bwMode="auto">
          <a:xfrm>
            <a:off x="7620000" y="5833646"/>
            <a:ext cx="64112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2007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371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Measure of Irreversible Transport Using</a:t>
            </a:r>
            <a:b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PV-Ozone Correlation: The “Tropical Influence” Fraction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Figure2a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0420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77"/>
          <p:cNvSpPr txBox="1">
            <a:spLocks noChangeArrowheads="1"/>
          </p:cNvSpPr>
          <p:nvPr/>
        </p:nvSpPr>
        <p:spPr bwMode="auto">
          <a:xfrm>
            <a:off x="7239000" y="3458954"/>
            <a:ext cx="1708150" cy="5796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000" dirty="0"/>
              <a:t>Black line is</a:t>
            </a:r>
          </a:p>
          <a:p>
            <a:pPr>
              <a:lnSpc>
                <a:spcPct val="50000"/>
              </a:lnSpc>
            </a:pPr>
            <a:r>
              <a:rPr lang="en-US" sz="2000" dirty="0"/>
              <a:t>0.3 contour</a:t>
            </a:r>
          </a:p>
        </p:txBody>
      </p:sp>
      <p:sp>
        <p:nvSpPr>
          <p:cNvPr id="6" name="Text Box 626"/>
          <p:cNvSpPr txBox="1">
            <a:spLocks noChangeArrowheads="1"/>
          </p:cNvSpPr>
          <p:nvPr/>
        </p:nvSpPr>
        <p:spPr bwMode="auto">
          <a:xfrm>
            <a:off x="2286000" y="3071813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2005</a:t>
            </a:r>
          </a:p>
        </p:txBody>
      </p:sp>
      <p:sp>
        <p:nvSpPr>
          <p:cNvPr id="7" name="Text Box 627"/>
          <p:cNvSpPr txBox="1">
            <a:spLocks noChangeArrowheads="1"/>
          </p:cNvSpPr>
          <p:nvPr/>
        </p:nvSpPr>
        <p:spPr bwMode="auto">
          <a:xfrm>
            <a:off x="3962400" y="3071813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2006</a:t>
            </a:r>
          </a:p>
        </p:txBody>
      </p:sp>
      <p:sp>
        <p:nvSpPr>
          <p:cNvPr id="8" name="Text Box 628"/>
          <p:cNvSpPr txBox="1">
            <a:spLocks noChangeArrowheads="1"/>
          </p:cNvSpPr>
          <p:nvPr/>
        </p:nvSpPr>
        <p:spPr bwMode="auto">
          <a:xfrm>
            <a:off x="5638800" y="3071813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2007</a:t>
            </a:r>
          </a:p>
        </p:txBody>
      </p:sp>
      <p:sp>
        <p:nvSpPr>
          <p:cNvPr id="9" name="Text Box 629"/>
          <p:cNvSpPr txBox="1">
            <a:spLocks noChangeArrowheads="1"/>
          </p:cNvSpPr>
          <p:nvPr/>
        </p:nvSpPr>
        <p:spPr bwMode="auto">
          <a:xfrm>
            <a:off x="7042150" y="2538413"/>
            <a:ext cx="1352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1"/>
              <a:t>HIRDLS</a:t>
            </a:r>
          </a:p>
        </p:txBody>
      </p:sp>
      <p:sp>
        <p:nvSpPr>
          <p:cNvPr id="10" name="Text Box 630"/>
          <p:cNvSpPr txBox="1">
            <a:spLocks noChangeArrowheads="1"/>
          </p:cNvSpPr>
          <p:nvPr/>
        </p:nvSpPr>
        <p:spPr bwMode="auto">
          <a:xfrm>
            <a:off x="7042150" y="4443413"/>
            <a:ext cx="844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1"/>
              <a:t>MLS</a:t>
            </a:r>
          </a:p>
        </p:txBody>
      </p:sp>
      <p:sp>
        <p:nvSpPr>
          <p:cNvPr id="11" name="Text Box 631"/>
          <p:cNvSpPr txBox="1">
            <a:spLocks noChangeArrowheads="1"/>
          </p:cNvSpPr>
          <p:nvPr/>
        </p:nvSpPr>
        <p:spPr bwMode="auto">
          <a:xfrm>
            <a:off x="2286000" y="4976813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/>
              <a:t>2005</a:t>
            </a:r>
          </a:p>
        </p:txBody>
      </p:sp>
      <p:sp>
        <p:nvSpPr>
          <p:cNvPr id="12" name="Text Box 632"/>
          <p:cNvSpPr txBox="1">
            <a:spLocks noChangeArrowheads="1"/>
          </p:cNvSpPr>
          <p:nvPr/>
        </p:nvSpPr>
        <p:spPr bwMode="auto">
          <a:xfrm>
            <a:off x="3962400" y="4976813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2006</a:t>
            </a:r>
          </a:p>
        </p:txBody>
      </p:sp>
      <p:sp>
        <p:nvSpPr>
          <p:cNvPr id="13" name="Text Box 633"/>
          <p:cNvSpPr txBox="1">
            <a:spLocks noChangeArrowheads="1"/>
          </p:cNvSpPr>
          <p:nvPr/>
        </p:nvSpPr>
        <p:spPr bwMode="auto">
          <a:xfrm>
            <a:off x="5638800" y="4976813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2007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Fraction of observations with ozone mixing ratio less than the </a:t>
            </a:r>
          </a:p>
          <a:p>
            <a:pPr algn="ctr"/>
            <a:r>
              <a:rPr lang="en-US" dirty="0" smtClean="0"/>
              <a:t>30° mean at the same potential temperature.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7162800" y="3046412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7162800" y="4951411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Meridional Transport Occurs In Wave-Like Lamina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267622" cy="5029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57400" y="1981200"/>
            <a:ext cx="5791200" cy="3581400"/>
            <a:chOff x="2057400" y="1981200"/>
            <a:chExt cx="5791200" cy="3581400"/>
          </a:xfrm>
        </p:grpSpPr>
        <p:sp>
          <p:nvSpPr>
            <p:cNvPr id="7" name="Oval 6"/>
            <p:cNvSpPr/>
            <p:nvPr/>
          </p:nvSpPr>
          <p:spPr bwMode="auto">
            <a:xfrm>
              <a:off x="2057400" y="2286000"/>
              <a:ext cx="1066800" cy="1143000"/>
            </a:xfrm>
            <a:prstGeom prst="ellips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334000" y="1981200"/>
              <a:ext cx="1066800" cy="1143000"/>
            </a:xfrm>
            <a:prstGeom prst="ellips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895600" y="3962400"/>
              <a:ext cx="1447800" cy="1295400"/>
            </a:xfrm>
            <a:prstGeom prst="ellips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400800" y="3962400"/>
              <a:ext cx="1447800" cy="1600200"/>
            </a:xfrm>
            <a:prstGeom prst="ellipse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3709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GMI model simulation of ozone on 405 K surface [</a:t>
            </a:r>
            <a:r>
              <a:rPr lang="en-US" sz="2000" i="1" dirty="0" smtClean="0"/>
              <a:t>Olsen et al.</a:t>
            </a:r>
            <a:r>
              <a:rPr lang="en-US" sz="2000" dirty="0" smtClean="0"/>
              <a:t>, 2008].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Lamina Identification With HIRDLS O</a:t>
            </a:r>
            <a:r>
              <a:rPr lang="en-US" sz="3200" b="1" baseline="-2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Data</a:t>
            </a:r>
            <a:endParaRPr lang="en-US" sz="32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/>
          <a:srcRect l="11667" t="26667" r="52500" b="7778"/>
          <a:stretch>
            <a:fillRect/>
          </a:stretch>
        </p:blipFill>
        <p:spPr>
          <a:xfrm>
            <a:off x="533400" y="1828800"/>
            <a:ext cx="3276600" cy="4495800"/>
          </a:xfrm>
          <a:prstGeom prst="rect">
            <a:avLst/>
          </a:prstGeom>
        </p:spPr>
      </p:pic>
      <p:pic>
        <p:nvPicPr>
          <p:cNvPr id="5" name="Picture 4" descr="LaminaeThick_ReidAndVaugh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19600" y="2514600"/>
            <a:ext cx="43180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1A35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2004:Templates:Presentations:Designs:Ocean</Template>
  <TotalTime>9243</TotalTime>
  <Words>1015</Words>
  <Application>Microsoft Macintosh PowerPoint</Application>
  <PresentationFormat>On-screen Show (4:3)</PresentationFormat>
  <Paragraphs>162</Paragraphs>
  <Slides>24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Document</vt:lpstr>
      <vt:lpstr>Variability of Tropical to Extra-tropical Transport in the Lower Stratosphere</vt:lpstr>
      <vt:lpstr>Purpose</vt:lpstr>
      <vt:lpstr>Equivalent Latitude</vt:lpstr>
      <vt:lpstr>Ozone Data</vt:lpstr>
      <vt:lpstr>Zonal Mean Picture</vt:lpstr>
      <vt:lpstr>Ozone Distributions as a Function of Eq. Lat.</vt:lpstr>
      <vt:lpstr>A Measure of Irreversible Transport Using The PV-Ozone Correlation: The “Tropical Influence” Fraction</vt:lpstr>
      <vt:lpstr>Meridional Transport Occurs In Wave-Like Lamina</vt:lpstr>
      <vt:lpstr>Lamina Identification With HIRDLS O3 Data</vt:lpstr>
      <vt:lpstr>Annual Cycle of Laminae Frequency</vt:lpstr>
      <vt:lpstr>Summary of the 3 years with HIRDLS data</vt:lpstr>
      <vt:lpstr>“Streamers” As Indicators Of Wave-Breaking</vt:lpstr>
      <vt:lpstr>Index of Refraction Provides Insight into Wave Propagation</vt:lpstr>
      <vt:lpstr>Index of Refraction Provides Insight into Wave Propagation</vt:lpstr>
      <vt:lpstr>Negative IOR Feature Well-Correlated With Irreversible Transport Into Extratropics</vt:lpstr>
      <vt:lpstr>Significant Correlation With Both the QBO and Polar Vortex</vt:lpstr>
      <vt:lpstr>This Transport Can Be A Significant Factor in Ozone STE Variability</vt:lpstr>
      <vt:lpstr>Summary</vt:lpstr>
      <vt:lpstr>A Closer Look at the Distribution</vt:lpstr>
      <vt:lpstr>A More Formal Diagnostic of Mixing:  Equivalent Length</vt:lpstr>
      <vt:lpstr>“Tropical Influence” Metric in 2008 and 2009</vt:lpstr>
      <vt:lpstr>Slide 22</vt:lpstr>
      <vt:lpstr>Slide 23</vt:lpstr>
      <vt:lpstr>Slide 24</vt:lpstr>
    </vt:vector>
  </TitlesOfParts>
  <Manager/>
  <Company>GEST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of Stratosphere-Troposphere Exchange of Ozone Derived From MLS Observations</dc:title>
  <dc:subject/>
  <dc:creator>Mark Olsen</dc:creator>
  <cp:keywords/>
  <dc:description/>
  <cp:lastModifiedBy>Mark Olsen</cp:lastModifiedBy>
  <cp:revision>277</cp:revision>
  <dcterms:created xsi:type="dcterms:W3CDTF">2011-02-10T18:21:12Z</dcterms:created>
  <dcterms:modified xsi:type="dcterms:W3CDTF">2011-02-10T19:49:30Z</dcterms:modified>
  <cp:category/>
</cp:coreProperties>
</file>