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notesMasterIdLst>
    <p:notesMasterId r:id="rId23"/>
  </p:notesMasterIdLst>
  <p:sldIdLst>
    <p:sldId id="256" r:id="rId2"/>
    <p:sldId id="268" r:id="rId3"/>
    <p:sldId id="273" r:id="rId4"/>
    <p:sldId id="257" r:id="rId5"/>
    <p:sldId id="271" r:id="rId6"/>
    <p:sldId id="270" r:id="rId7"/>
    <p:sldId id="280" r:id="rId8"/>
    <p:sldId id="263" r:id="rId9"/>
    <p:sldId id="258" r:id="rId10"/>
    <p:sldId id="259" r:id="rId11"/>
    <p:sldId id="260" r:id="rId12"/>
    <p:sldId id="277" r:id="rId13"/>
    <p:sldId id="262" r:id="rId14"/>
    <p:sldId id="267" r:id="rId15"/>
    <p:sldId id="264" r:id="rId16"/>
    <p:sldId id="265" r:id="rId17"/>
    <p:sldId id="275" r:id="rId18"/>
    <p:sldId id="276" r:id="rId19"/>
    <p:sldId id="278" r:id="rId20"/>
    <p:sldId id="274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46D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2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0C5B-77DB-2E47-8EF6-32FC5DFA4A37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FA761-1440-DA41-8A60-84226242A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35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F3F79F-56E3-D74B-A186-48F0499228A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7AF596-C274-CF4B-99A5-134D762503D4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F1F86BA-4E58-2249-B66C-4B17F4818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57981" y="539698"/>
            <a:ext cx="6499633" cy="17256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 level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et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tudy from the ISS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92613" y="3059949"/>
            <a:ext cx="5640487" cy="9159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Zhaoxia Pu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Department of Atmospheric Sciences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University of Utah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4693" y="5267243"/>
            <a:ext cx="3917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ISS Winds Mission Science Workshop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Miami, FL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February 10-11, 2011</a:t>
            </a:r>
            <a:endParaRPr lang="en-U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5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44352" y="1946239"/>
            <a:ext cx="3442447" cy="6592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LLJ-0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llj_0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13372" y="0"/>
            <a:ext cx="524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5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7272" y="1946239"/>
            <a:ext cx="3189527" cy="6592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LLJ-1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llj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1597" y="0"/>
            <a:ext cx="524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99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44352" y="1946239"/>
            <a:ext cx="3442447" cy="6592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LLJ-2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llj_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87336" y="0"/>
            <a:ext cx="524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4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32066" y="1946239"/>
            <a:ext cx="2748636" cy="6592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LLJ-3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llj_3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35147" y="0"/>
            <a:ext cx="524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29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ne_25_llj_sub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873" r="6337"/>
          <a:stretch/>
        </p:blipFill>
        <p:spPr>
          <a:xfrm>
            <a:off x="817632" y="575900"/>
            <a:ext cx="7567449" cy="4973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568" y="1200259"/>
            <a:ext cx="83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52789"/>
            <a:ext cx="8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Sonde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568" y="4296578"/>
            <a:ext cx="81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289" y="226136"/>
            <a:ext cx="42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 Case During IHOP (2002)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37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j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2009" y="2328545"/>
            <a:ext cx="100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LLJ-0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90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lj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1037" y="3063219"/>
            <a:ext cx="100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LLJ-1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67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lj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5197" y="487061"/>
            <a:ext cx="6244824" cy="624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4312" y="2957159"/>
            <a:ext cx="116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LLJ-2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6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lj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1" y="539247"/>
            <a:ext cx="5533968" cy="553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3366" y="3183295"/>
            <a:ext cx="100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LLJ-3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8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74" y="266321"/>
            <a:ext cx="7011563" cy="4588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704" y="5322886"/>
            <a:ext cx="8030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LLJs in the NCEP-NCAR reanalysis exhibit realistic spatial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Distribution, but strong LLJs are infrequent…… 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69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964" y="930538"/>
            <a:ext cx="7174023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 Level Jet  (LLJ)</a:t>
            </a:r>
          </a:p>
          <a:p>
            <a:endParaRPr lang="en-US" dirty="0"/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region of relatively strong winds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in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the lower part of the atmosphere.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Specifically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often refers to a southerly wind maximum in the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boundary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layer, common over the Plains states at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night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during the warm season (spring and summer). 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term also may be used to describe a narrow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zone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of strong winds above the boundary layer, but in this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sense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the more proper term would be low-level jet stream.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8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F73232-86E6-BC4B-968F-56B9F5542098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676400" y="228600"/>
            <a:ext cx="5470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b="1">
                <a:latin typeface="Comic Sans MS" charset="0"/>
              </a:rPr>
              <a:t>      The uncertainties of global wind analysis</a:t>
            </a:r>
          </a:p>
          <a:p>
            <a:r>
              <a:rPr lang="en-US" sz="1700" b="1">
                <a:solidFill>
                  <a:srgbClr val="FF0000"/>
                </a:solidFill>
                <a:latin typeface="Comic Sans MS" charset="0"/>
              </a:rPr>
              <a:t>    </a:t>
            </a:r>
            <a:r>
              <a:rPr lang="en-US" sz="1600" b="1">
                <a:solidFill>
                  <a:srgbClr val="FF0000"/>
                </a:solidFill>
                <a:latin typeface="Comic Sans MS" charset="0"/>
              </a:rPr>
              <a:t>NCEP/NCAR Reanalysis vs. ERA-40, 1980-1999</a:t>
            </a:r>
            <a:r>
              <a:rPr lang="en-US" sz="1700" b="1">
                <a:solidFill>
                  <a:srgbClr val="FF0000"/>
                </a:solidFill>
                <a:latin typeface="Comic Sans MS" charset="0"/>
              </a:rPr>
              <a:t> </a:t>
            </a:r>
            <a:endParaRPr lang="en-US"/>
          </a:p>
        </p:txBody>
      </p:sp>
      <p:pic>
        <p:nvPicPr>
          <p:cNvPr id="23556" name="Picture 3" descr="du850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830" t="9966" r="17526" b="55588"/>
          <a:stretch>
            <a:fillRect/>
          </a:stretch>
        </p:blipFill>
        <p:spPr bwMode="auto">
          <a:xfrm>
            <a:off x="685800" y="1295400"/>
            <a:ext cx="3733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du850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327" t="55653" r="17526" b="10365"/>
          <a:stretch>
            <a:fillRect/>
          </a:stretch>
        </p:blipFill>
        <p:spPr bwMode="auto">
          <a:xfrm>
            <a:off x="4419600" y="1295400"/>
            <a:ext cx="3810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du500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4" t="10234" r="18678" b="54735"/>
          <a:stretch>
            <a:fillRect/>
          </a:stretch>
        </p:blipFill>
        <p:spPr bwMode="auto">
          <a:xfrm>
            <a:off x="533400" y="3916363"/>
            <a:ext cx="38862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du500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011" t="56015" r="18678" b="10019"/>
          <a:stretch>
            <a:fillRect/>
          </a:stretch>
        </p:blipFill>
        <p:spPr bwMode="auto">
          <a:xfrm>
            <a:off x="4495800" y="3962400"/>
            <a:ext cx="38862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125538" y="850900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omic Sans MS" charset="0"/>
              </a:rPr>
              <a:t>Mean wind speed and vector differences </a:t>
            </a:r>
          </a:p>
          <a:p>
            <a:pPr algn="ctr"/>
            <a:r>
              <a:rPr lang="en-US" sz="1200">
                <a:latin typeface="Comic Sans MS" charset="0"/>
              </a:rPr>
              <a:t>between two reanalyses at 850mb</a:t>
            </a:r>
            <a:endParaRPr lang="en-US" sz="1400">
              <a:latin typeface="Comic Sans MS" charset="0"/>
            </a:endParaRP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5192713" y="850900"/>
            <a:ext cx="244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omic Sans MS" charset="0"/>
              </a:rPr>
              <a:t>Mean wind speed and vector  </a:t>
            </a:r>
          </a:p>
          <a:p>
            <a:pPr algn="ctr"/>
            <a:r>
              <a:rPr lang="en-US" sz="1200">
                <a:latin typeface="Comic Sans MS" charset="0"/>
              </a:rPr>
              <a:t>from NCEP reanalysis at 850mb</a:t>
            </a:r>
            <a:endParaRPr lang="en-US" sz="1400">
              <a:latin typeface="Comic Sans MS" charset="0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849313" y="3505200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omic Sans MS" charset="0"/>
              </a:rPr>
              <a:t>Mean wind speed and vector differences </a:t>
            </a:r>
          </a:p>
          <a:p>
            <a:pPr algn="ctr"/>
            <a:r>
              <a:rPr lang="en-US" sz="1200">
                <a:latin typeface="Comic Sans MS" charset="0"/>
              </a:rPr>
              <a:t>between two reanalyses at 500mb</a:t>
            </a:r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5030788" y="3505200"/>
            <a:ext cx="244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omic Sans MS" charset="0"/>
              </a:rPr>
              <a:t>Mean wind speed and vector  </a:t>
            </a:r>
          </a:p>
          <a:p>
            <a:pPr algn="ctr"/>
            <a:r>
              <a:rPr lang="en-US" sz="1200">
                <a:latin typeface="Comic Sans MS" charset="0"/>
              </a:rPr>
              <a:t>from NCEP reanalysis at 500mb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77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201" y="2142967"/>
            <a:ext cx="76363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ISS should bring an opportunity to improve analysis and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orecasts of LLJs !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37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593" y="1613086"/>
            <a:ext cx="7045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 LLJ plays as </a:t>
            </a:r>
            <a:r>
              <a:rPr lang="en-US" sz="2000" b="1" dirty="0">
                <a:latin typeface="Times New Roman"/>
                <a:cs typeface="Times New Roman"/>
              </a:rPr>
              <a:t>the major conveyor of low-level moisture from the Gulf of Mexico into central US. </a:t>
            </a:r>
            <a:r>
              <a:rPr lang="en-US" sz="2000" b="1" dirty="0" smtClean="0">
                <a:latin typeface="Times New Roman"/>
                <a:cs typeface="Times New Roman"/>
              </a:rPr>
              <a:t>Contribution </a:t>
            </a:r>
            <a:r>
              <a:rPr lang="en-US" sz="2000" b="1" dirty="0">
                <a:latin typeface="Times New Roman"/>
                <a:cs typeface="Times New Roman"/>
              </a:rPr>
              <a:t>of </a:t>
            </a:r>
            <a:r>
              <a:rPr lang="en-US" sz="2000" b="1" dirty="0" smtClean="0">
                <a:latin typeface="Times New Roman"/>
                <a:cs typeface="Times New Roman"/>
              </a:rPr>
              <a:t>LLJ </a:t>
            </a:r>
            <a:r>
              <a:rPr lang="en-US" sz="2000" b="1" dirty="0">
                <a:latin typeface="Times New Roman"/>
                <a:cs typeface="Times New Roman"/>
              </a:rPr>
              <a:t>transport is almost 50% above average </a:t>
            </a:r>
            <a:r>
              <a:rPr lang="en-US" sz="2000" b="1" dirty="0" smtClean="0">
                <a:latin typeface="Times New Roman"/>
                <a:cs typeface="Times New Roman"/>
              </a:rPr>
              <a:t>of non</a:t>
            </a:r>
            <a:r>
              <a:rPr lang="en-US" sz="2000" b="1" dirty="0">
                <a:latin typeface="Times New Roman"/>
                <a:cs typeface="Times New Roman"/>
              </a:rPr>
              <a:t>-LLJ values</a:t>
            </a:r>
            <a:r>
              <a:rPr lang="en-US" sz="2000" b="1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sz="2000" b="1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It promotes nocturnal thunderstorm development</a:t>
            </a:r>
          </a:p>
          <a:p>
            <a:pPr marL="285750" indent="-285750" algn="just">
              <a:buFont typeface="Arial"/>
              <a:buChar char="•"/>
            </a:pPr>
            <a:endParaRPr lang="en-US" sz="2000" b="1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 LLJ is an important ingredient in the initiation of </a:t>
            </a:r>
            <a:r>
              <a:rPr lang="en-US" sz="2000" b="1" dirty="0" err="1" smtClean="0">
                <a:latin typeface="Times New Roman"/>
                <a:cs typeface="Times New Roman"/>
              </a:rPr>
              <a:t>mesoscale</a:t>
            </a:r>
            <a:r>
              <a:rPr lang="en-US" sz="2000" b="1" dirty="0" smtClean="0">
                <a:latin typeface="Times New Roman"/>
                <a:cs typeface="Times New Roman"/>
              </a:rPr>
              <a:t> convective complexes (MCCs) by </a:t>
            </a:r>
            <a:r>
              <a:rPr lang="en-US" sz="2000" b="1" dirty="0" err="1" smtClean="0">
                <a:latin typeface="Times New Roman"/>
                <a:cs typeface="Times New Roman"/>
              </a:rPr>
              <a:t>advecting</a:t>
            </a:r>
            <a:r>
              <a:rPr lang="en-US" sz="2000" b="1" dirty="0" smtClean="0">
                <a:latin typeface="Times New Roman"/>
                <a:cs typeface="Times New Roman"/>
              </a:rPr>
              <a:t> warm moist air into the genesis region of the MCCs.</a:t>
            </a:r>
          </a:p>
          <a:p>
            <a:pPr marL="285750" indent="-285750" algn="just">
              <a:buFont typeface="Arial"/>
              <a:buChar char="•"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LLJ was found to be present for 75% of the squall lines that</a:t>
            </a:r>
          </a:p>
          <a:p>
            <a:pPr algn="just"/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   occurred in the Great Plains.</a:t>
            </a:r>
          </a:p>
          <a:p>
            <a:pPr algn="just"/>
            <a:endParaRPr lang="en-US" sz="2000" b="1" dirty="0">
              <a:latin typeface="Times New Roman"/>
              <a:cs typeface="Times New Roman"/>
            </a:endParaRPr>
          </a:p>
          <a:p>
            <a:pPr algn="just"/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593" y="873788"/>
            <a:ext cx="6657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Importance of LLJs  (not a completed list)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5729551"/>
              </p:ext>
            </p:extLst>
          </p:nvPr>
        </p:nvGraphicFramePr>
        <p:xfrm>
          <a:off x="1152126" y="1610159"/>
          <a:ext cx="6454857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583"/>
                <a:gridCol w="2265655"/>
                <a:gridCol w="2151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Category of LLJ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Max Wind Speed Below</a:t>
                      </a:r>
                      <a:r>
                        <a:rPr lang="en-US" sz="2400" i="1" baseline="0" dirty="0" smtClean="0">
                          <a:latin typeface="Times New Roman"/>
                          <a:cs typeface="Times New Roman"/>
                        </a:rPr>
                        <a:t> 1500m</a:t>
                      </a:r>
                      <a:endParaRPr lang="en-US" sz="2400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i="1" dirty="0" err="1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2400" baseline="-25000" dirty="0" err="1" smtClean="0">
                          <a:latin typeface="Times New Roman"/>
                          <a:cs typeface="Times New Roman"/>
                        </a:rPr>
                        <a:t>max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(m/s)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Largest decrease from the max wind speed in the layer from the height of the max to 3000m </a:t>
                      </a:r>
                    </a:p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ΔV </a:t>
                      </a:r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(m/s)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LLJ-0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≥10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≥5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LLJ-1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≥12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≥6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LLJ-2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≥16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≥8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LLJ-3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≥20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≥10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5850" y="464259"/>
            <a:ext cx="7447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Categorical LLJ criteria from Whiteman (1997, LLJ-0)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Bonner (1968, LLJ-1 – LLJ-3)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76" y="800146"/>
            <a:ext cx="5102217" cy="5120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7120" y="6098794"/>
            <a:ext cx="410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Southerly Great Plains Jet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293822" y="338481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Bonner (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1968)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65905" y="338481"/>
            <a:ext cx="201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 Over US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76" y="1091034"/>
            <a:ext cx="6954207" cy="555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82" y="231423"/>
            <a:ext cx="885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Mean nocturnal LLJ (NLLJ) and 500 AGL wind at local midnight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for 1985-2005 (Rife et al. 2010)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19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04800" y="5902324"/>
            <a:ext cx="465218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Observations at Homestead site, OK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during 12-13 June 2002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4800" y="279400"/>
            <a:ext cx="8462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GLOW  (Goddard </a:t>
            </a:r>
            <a:r>
              <a:rPr lang="en-US" sz="2000" b="1" dirty="0" err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Lidar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Observatory for Winds</a:t>
            </a:r>
            <a:r>
              <a:rPr lang="en-US" sz="20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Lidar</a:t>
            </a:r>
            <a:r>
              <a:rPr lang="en-US" sz="20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Wind Observations</a:t>
            </a:r>
            <a:endParaRPr lang="en-US" sz="20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4581" name="Picture 4" descr="truc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893763"/>
            <a:ext cx="3328088" cy="255305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439183" y="708819"/>
            <a:ext cx="42200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International H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O Program (IHOP)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field program:   May and June 2002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04800" y="1574800"/>
            <a:ext cx="50890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Wind profile Resolution</a:t>
            </a:r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10 minutes; </a:t>
            </a:r>
            <a:r>
              <a:rPr lang="en-US" dirty="0" smtClean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dirty="0" smtClean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100m </a:t>
            </a:r>
            <a:r>
              <a:rPr lang="en-US" dirty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below 3km </a:t>
            </a:r>
            <a:r>
              <a:rPr lang="en-US" dirty="0" smtClean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and 200m </a:t>
            </a:r>
            <a:r>
              <a:rPr lang="en-US" dirty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above </a:t>
            </a:r>
            <a:r>
              <a:rPr lang="en-US" dirty="0" smtClean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3km of the height </a:t>
            </a:r>
          </a:p>
          <a:p>
            <a:endParaRPr lang="en-US" dirty="0" smtClean="0">
              <a:solidFill>
                <a:srgbClr val="FFF4C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Over 240 </a:t>
            </a:r>
            <a:r>
              <a:rPr lang="en-US" dirty="0" err="1" smtClean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dirty="0" smtClean="0">
                <a:solidFill>
                  <a:srgbClr val="FFF4C1"/>
                </a:solidFill>
                <a:latin typeface="Times New Roman" charset="0"/>
                <a:ea typeface="Times New Roman" charset="0"/>
                <a:cs typeface="Times New Roman" charset="0"/>
              </a:rPr>
              <a:t> of data in 35 days</a:t>
            </a:r>
            <a:endParaRPr lang="en-US" dirty="0">
              <a:solidFill>
                <a:srgbClr val="FFF4C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4585" name="Picture 6" descr="ops.Radar.200206130000.NOWRA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75" y="3755018"/>
            <a:ext cx="3251200" cy="2438400"/>
          </a:xfrm>
          <a:prstGeom prst="rect">
            <a:avLst/>
          </a:prstGeom>
          <a:noFill/>
          <a:ln w="57150" cmpd="sng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3" descr="obs.png"/>
          <p:cNvPicPr>
            <a:picLocks noChangeAspect="1"/>
          </p:cNvPicPr>
          <p:nvPr/>
        </p:nvPicPr>
        <p:blipFill>
          <a:blip r:embed="rId4"/>
          <a:srcRect l="4938" t="13815" r="3703" b="6750"/>
          <a:stretch>
            <a:fillRect/>
          </a:stretch>
        </p:blipFill>
        <p:spPr bwMode="auto">
          <a:xfrm>
            <a:off x="575627" y="3092451"/>
            <a:ext cx="4161197" cy="258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16071" y="5091629"/>
            <a:ext cx="2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6875" y="6342211"/>
            <a:ext cx="30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Bruce Gentry, NASA/GSFC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9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:fig7sonde_thres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418" y="1217387"/>
            <a:ext cx="8047368" cy="48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48844" y="6231523"/>
            <a:ext cx="158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June 25 , 2002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3286" y="828642"/>
            <a:ext cx="5737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Time-height variation of the wind: </a:t>
            </a:r>
            <a:r>
              <a:rPr lang="en-US" sz="2000" b="1" dirty="0" err="1" smtClean="0">
                <a:latin typeface="Times New Roman"/>
                <a:cs typeface="Times New Roman"/>
              </a:rPr>
              <a:t>Lidar</a:t>
            </a:r>
            <a:r>
              <a:rPr lang="en-US" sz="2000" b="1" dirty="0" smtClean="0">
                <a:latin typeface="Times New Roman"/>
                <a:cs typeface="Times New Roman"/>
              </a:rPr>
              <a:t> vs. </a:t>
            </a:r>
            <a:r>
              <a:rPr lang="en-US" sz="2000" b="1" dirty="0" err="1" smtClean="0">
                <a:latin typeface="Times New Roman"/>
                <a:cs typeface="Times New Roman"/>
              </a:rPr>
              <a:t>Sonde</a:t>
            </a:r>
            <a:r>
              <a:rPr lang="en-US" sz="2000" b="1" dirty="0" smtClean="0">
                <a:latin typeface="Times New Roman"/>
                <a:cs typeface="Times New Roman"/>
              </a:rPr>
              <a:t>  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33" y="1378857"/>
            <a:ext cx="8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GLOW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429" y="3640667"/>
            <a:ext cx="87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Sonde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555" y="620074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 et al. (2011)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289" y="226136"/>
            <a:ext cx="42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LLJ Case During IHOP (2002)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7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69" y="2262535"/>
            <a:ext cx="2759412" cy="659217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Distribution of the maximum wind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4" name="Picture 3" descr="maxwi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81" y="353823"/>
            <a:ext cx="489542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19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377</TotalTime>
  <Words>586</Words>
  <Application>Microsoft Macintosh PowerPoint</Application>
  <PresentationFormat>On-screen Show (4:3)</PresentationFormat>
  <Paragraphs>95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Low level jet study from the ISS</vt:lpstr>
      <vt:lpstr>Slide 2</vt:lpstr>
      <vt:lpstr>Slide 3</vt:lpstr>
      <vt:lpstr>Slide 4</vt:lpstr>
      <vt:lpstr>Slide 5</vt:lpstr>
      <vt:lpstr>Slide 6</vt:lpstr>
      <vt:lpstr>Slide 7</vt:lpstr>
      <vt:lpstr>Slide 8</vt:lpstr>
      <vt:lpstr>Distribution of the maximum wind  </vt:lpstr>
      <vt:lpstr>LLJ-0</vt:lpstr>
      <vt:lpstr>LLJ-1</vt:lpstr>
      <vt:lpstr>LLJ-2</vt:lpstr>
      <vt:lpstr>LLJ-3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University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level jet study from the ISS</dc:title>
  <dc:creator>Dr. Zhaoxia  Pu</dc:creator>
  <cp:lastModifiedBy>Donald Perkey</cp:lastModifiedBy>
  <cp:revision>27</cp:revision>
  <dcterms:created xsi:type="dcterms:W3CDTF">2011-02-24T21:27:28Z</dcterms:created>
  <dcterms:modified xsi:type="dcterms:W3CDTF">2011-02-24T21:30:26Z</dcterms:modified>
</cp:coreProperties>
</file>