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heme/theme4.xml" ContentType="application/vnd.openxmlformats-officedocument.theme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757" r:id="rId1"/>
    <p:sldMasterId id="2147483759" r:id="rId2"/>
  </p:sldMasterIdLst>
  <p:notesMasterIdLst>
    <p:notesMasterId r:id="rId5"/>
  </p:notesMasterIdLst>
  <p:handoutMasterIdLst>
    <p:handoutMasterId r:id="rId6"/>
  </p:handoutMasterIdLst>
  <p:sldIdLst>
    <p:sldId id="841" r:id="rId3"/>
    <p:sldId id="828" r:id="rId4"/>
  </p:sldIdLst>
  <p:sldSz cx="9144000" cy="6858000" type="screen4x3"/>
  <p:notesSz cx="9232900" cy="69342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rgbClr val="0B3D91"/>
      </a:buClr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rgbClr val="0B3D91"/>
      </a:buClr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rgbClr val="0B3D91"/>
      </a:buClr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rgbClr val="0B3D91"/>
      </a:buClr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rgbClr val="0B3D91"/>
      </a:buClr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rgbClr val="0B3D91"/>
        </a:solidFill>
        <a:latin typeface="Impact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Gary Grim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3CC33"/>
    <a:srgbClr val="0033CC"/>
    <a:srgbClr val="FFFFFF"/>
    <a:srgbClr val="0066FF"/>
    <a:srgbClr val="3366FF"/>
    <a:srgbClr val="FFFF00"/>
    <a:srgbClr val="3904FA"/>
    <a:srgbClr val="00FF00"/>
    <a:srgbClr val="6699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24313" autoAdjust="0"/>
    <p:restoredTop sz="98618" autoAdjust="0"/>
  </p:normalViewPr>
  <p:slideViewPr>
    <p:cSldViewPr snapToGrid="0">
      <p:cViewPr varScale="1">
        <p:scale>
          <a:sx n="165" d="100"/>
          <a:sy n="165" d="100"/>
        </p:scale>
        <p:origin x="-1864" y="-112"/>
      </p:cViewPr>
      <p:guideLst>
        <p:guide orient="horz" pos="816"/>
        <p:guide orient="horz" pos="1248"/>
        <p:guide orient="horz" pos="3746"/>
        <p:guide pos="2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924" y="-90"/>
      </p:cViewPr>
      <p:guideLst>
        <p:guide orient="horz" pos="2185"/>
        <p:guide pos="29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t" anchorCtr="0" compatLnSpc="1">
            <a:prstTxWarp prst="textNoShape">
              <a:avLst/>
            </a:prstTxWarp>
          </a:bodyPr>
          <a:lstStyle>
            <a:lvl1pPr algn="l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29872" y="1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t" anchorCtr="0" compatLnSpc="1">
            <a:prstTxWarp prst="textNoShape">
              <a:avLst/>
            </a:prstTxWarp>
          </a:bodyPr>
          <a:lstStyle>
            <a:lvl1pPr algn="r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6586546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b" anchorCtr="0" compatLnSpc="1">
            <a:prstTxWarp prst="textNoShape">
              <a:avLst/>
            </a:prstTxWarp>
          </a:bodyPr>
          <a:lstStyle>
            <a:lvl1pPr algn="l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9872" y="6586546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b" anchorCtr="0" compatLnSpc="1">
            <a:prstTxWarp prst="textNoShape">
              <a:avLst/>
            </a:prstTxWarp>
          </a:bodyPr>
          <a:lstStyle>
            <a:lvl1pPr algn="r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03D17A8-64E1-40FE-83E2-0B1233500B7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t" anchorCtr="0" compatLnSpc="1">
            <a:prstTxWarp prst="textNoShape">
              <a:avLst/>
            </a:prstTxWarp>
          </a:bodyPr>
          <a:lstStyle>
            <a:lvl1pPr algn="l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872" y="1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t" anchorCtr="0" compatLnSpc="1">
            <a:prstTxWarp prst="textNoShape">
              <a:avLst/>
            </a:prstTxWarp>
          </a:bodyPr>
          <a:lstStyle>
            <a:lvl1pPr algn="r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2900" y="520700"/>
            <a:ext cx="3470275" cy="2601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290" y="3294061"/>
            <a:ext cx="7386320" cy="311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6586546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b" anchorCtr="0" compatLnSpc="1">
            <a:prstTxWarp prst="textNoShape">
              <a:avLst/>
            </a:prstTxWarp>
          </a:bodyPr>
          <a:lstStyle>
            <a:lvl1pPr algn="l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9872" y="6586546"/>
            <a:ext cx="4001451" cy="3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8" tIns="46134" rIns="92268" bIns="46134" numCol="1" anchor="b" anchorCtr="0" compatLnSpc="1">
            <a:prstTxWarp prst="textNoShape">
              <a:avLst/>
            </a:prstTxWarp>
          </a:bodyPr>
          <a:lstStyle>
            <a:lvl1pPr algn="r" defTabSz="922800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11C42637-BD87-4064-B49E-D38B7226E4E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18ABFF-B7E4-4626-9995-B5C1AFA7F2E6}" type="slidenum">
              <a:rPr lang="en-US" smtClean="0">
                <a:solidFill>
                  <a:srgbClr val="000000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solidFill>
                <a:srgbClr val="000000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71525" y="76200"/>
            <a:ext cx="7610475" cy="347663"/>
          </a:xfrm>
          <a:prstGeom prst="rect">
            <a:avLst/>
          </a:prstGeom>
          <a:solidFill>
            <a:srgbClr val="6C9BC6"/>
          </a:solidFill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>
              <a:spcBef>
                <a:spcPct val="0"/>
              </a:spcBef>
              <a:buClrTx/>
              <a:defRPr/>
            </a:pPr>
            <a:r>
              <a:rPr lang="en-US" sz="1200">
                <a:solidFill>
                  <a:srgbClr val="003366"/>
                </a:solidFill>
                <a:latin typeface="Trebuchet MS" pitchFamily="-110" charset="0"/>
                <a:ea typeface="ＭＳ Ｐゴシック" pitchFamily="-110" charset="-128"/>
              </a:rPr>
              <a:t>N A T I O N A L   O C E A N I C   A N D   A T M O S P H E R I C   A D M I N I S T R A T I O N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71525" y="457200"/>
            <a:ext cx="7686675" cy="914400"/>
          </a:xfrm>
          <a:prstGeom prst="rect">
            <a:avLst/>
          </a:prstGeom>
          <a:solidFill>
            <a:srgbClr val="215A9F"/>
          </a:solidFill>
          <a:ln w="9525">
            <a:noFill/>
            <a:miter lim="800000"/>
            <a:headEnd/>
            <a:tailEnd/>
          </a:ln>
        </p:spPr>
        <p:txBody>
          <a:bodyPr lIns="36576" tIns="73152" rIns="36576" bIns="36576"/>
          <a:lstStyle/>
          <a:p>
            <a:pPr algn="r">
              <a:spcBef>
                <a:spcPct val="0"/>
              </a:spcBef>
              <a:buClrTx/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pitchFamily="-110" charset="-128"/>
            </a:endParaRPr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76200" y="76200"/>
            <a:ext cx="1314450" cy="1314450"/>
            <a:chOff x="72" y="84"/>
            <a:chExt cx="828" cy="828"/>
          </a:xfrm>
        </p:grpSpPr>
        <p:sp>
          <p:nvSpPr>
            <p:cNvPr id="7" name="Oval 10"/>
            <p:cNvSpPr>
              <a:spLocks noChangeAspect="1" noChangeArrowheads="1"/>
            </p:cNvSpPr>
            <p:nvPr userDrawn="1"/>
          </p:nvSpPr>
          <p:spPr bwMode="auto">
            <a:xfrm>
              <a:off x="72" y="84"/>
              <a:ext cx="828" cy="828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36576" tIns="36576" rIns="36576" bIns="36576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8" name="Picture 11" descr="NOAA seal 2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2" y="84"/>
              <a:ext cx="828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7772400" y="76200"/>
            <a:ext cx="1295400" cy="1308100"/>
            <a:chOff x="5184" y="3736"/>
            <a:chExt cx="528" cy="536"/>
          </a:xfrm>
        </p:grpSpPr>
        <p:sp>
          <p:nvSpPr>
            <p:cNvPr id="10" name="Oval 15"/>
            <p:cNvSpPr>
              <a:spLocks noChangeArrowheads="1"/>
            </p:cNvSpPr>
            <p:nvPr userDrawn="1"/>
          </p:nvSpPr>
          <p:spPr bwMode="auto">
            <a:xfrm>
              <a:off x="5184" y="3736"/>
              <a:ext cx="528" cy="5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11" name="Picture 13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90" y="3748"/>
              <a:ext cx="520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 algn="l">
              <a:spcBef>
                <a:spcPct val="0"/>
              </a:spcBef>
              <a:buClrTx/>
              <a:defRPr/>
            </a:pPr>
            <a:fld id="{58E05A92-5402-4419-8655-2A23168F3359}" type="datetime1">
              <a:rPr lang="en-US" sz="1000">
                <a:solidFill>
                  <a:srgbClr val="000000"/>
                </a:solidFill>
              </a:rPr>
              <a:pPr algn="l">
                <a:spcBef>
                  <a:spcPct val="0"/>
                </a:spcBef>
                <a:buClrTx/>
                <a:defRPr/>
              </a:pPr>
              <a:t>3/1/11</a:t>
            </a:fld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 algn="l">
              <a:spcBef>
                <a:spcPct val="0"/>
              </a:spcBef>
              <a:buClrTx/>
              <a:defRPr/>
            </a:pP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05E61-31C9-45E6-B94B-00880C8070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B2513-501E-49BF-8181-9B0B9B7692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71525" y="76200"/>
            <a:ext cx="7610475" cy="347663"/>
          </a:xfrm>
          <a:prstGeom prst="rect">
            <a:avLst/>
          </a:prstGeom>
          <a:solidFill>
            <a:srgbClr val="6C9BC6"/>
          </a:solidFill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>
              <a:spcBef>
                <a:spcPct val="0"/>
              </a:spcBef>
              <a:buClrTx/>
              <a:defRPr/>
            </a:pPr>
            <a:r>
              <a:rPr lang="en-US" sz="1200">
                <a:solidFill>
                  <a:srgbClr val="003366"/>
                </a:solidFill>
                <a:latin typeface="Trebuchet MS" pitchFamily="-110" charset="0"/>
                <a:ea typeface="ＭＳ Ｐゴシック" pitchFamily="-110" charset="-128"/>
              </a:rPr>
              <a:t>N A T I O N A L   O C E A N I C   A N D   A T M O S P H E R I C   A D M I N I S T R A T I O N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771525" y="457200"/>
            <a:ext cx="7686675" cy="914400"/>
          </a:xfrm>
          <a:prstGeom prst="rect">
            <a:avLst/>
          </a:prstGeom>
          <a:solidFill>
            <a:srgbClr val="215A9F"/>
          </a:solidFill>
          <a:ln w="9525">
            <a:noFill/>
            <a:miter lim="800000"/>
            <a:headEnd/>
            <a:tailEnd/>
          </a:ln>
        </p:spPr>
        <p:txBody>
          <a:bodyPr lIns="36576" tIns="73152" rIns="36576" bIns="36576"/>
          <a:lstStyle/>
          <a:p>
            <a:pPr algn="r">
              <a:spcBef>
                <a:spcPct val="0"/>
              </a:spcBef>
              <a:buClrTx/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pitchFamily="-110" charset="-128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76200" y="76200"/>
            <a:ext cx="1314450" cy="1314450"/>
            <a:chOff x="72" y="84"/>
            <a:chExt cx="828" cy="828"/>
          </a:xfrm>
        </p:grpSpPr>
        <p:sp>
          <p:nvSpPr>
            <p:cNvPr id="2" name="Oval 10"/>
            <p:cNvSpPr>
              <a:spLocks noChangeAspect="1" noChangeArrowheads="1"/>
            </p:cNvSpPr>
            <p:nvPr userDrawn="1"/>
          </p:nvSpPr>
          <p:spPr bwMode="auto">
            <a:xfrm>
              <a:off x="72" y="84"/>
              <a:ext cx="828" cy="828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36576" tIns="36576" rIns="36576" bIns="36576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1035" name="Picture 11" descr="NOAA seal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2" y="84"/>
              <a:ext cx="828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53340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7772400" y="76200"/>
            <a:ext cx="1295400" cy="1308100"/>
            <a:chOff x="5184" y="3736"/>
            <a:chExt cx="528" cy="536"/>
          </a:xfrm>
        </p:grpSpPr>
        <p:sp>
          <p:nvSpPr>
            <p:cNvPr id="1039" name="Oval 15"/>
            <p:cNvSpPr>
              <a:spLocks noChangeArrowheads="1"/>
            </p:cNvSpPr>
            <p:nvPr userDrawn="1"/>
          </p:nvSpPr>
          <p:spPr bwMode="auto">
            <a:xfrm>
              <a:off x="5184" y="3736"/>
              <a:ext cx="528" cy="5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3" name="Picture 13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90" y="3748"/>
              <a:ext cx="520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6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5988" y="6543675"/>
            <a:ext cx="608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spcBef>
                <a:spcPct val="0"/>
              </a:spcBef>
              <a:buClrTx/>
              <a:defRPr/>
            </a:pPr>
            <a:fld id="{AC2C2161-64B9-4738-87F5-B6986B61E334}" type="slidenum">
              <a:rPr 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3366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◦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۔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·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71525" y="76200"/>
            <a:ext cx="7610475" cy="347663"/>
          </a:xfrm>
          <a:prstGeom prst="rect">
            <a:avLst/>
          </a:prstGeom>
          <a:solidFill>
            <a:srgbClr val="6C9BC6"/>
          </a:solidFill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>
              <a:spcBef>
                <a:spcPct val="0"/>
              </a:spcBef>
              <a:buClrTx/>
              <a:defRPr/>
            </a:pPr>
            <a:r>
              <a:rPr lang="en-US" sz="1200">
                <a:solidFill>
                  <a:srgbClr val="003366"/>
                </a:solidFill>
                <a:latin typeface="Trebuchet MS" pitchFamily="-110" charset="0"/>
                <a:ea typeface="ＭＳ Ｐゴシック" pitchFamily="-110" charset="-128"/>
              </a:rPr>
              <a:t>N A T I O N A L   O C E A N I C   A N D   A T M O S P H E R I C   A D M I N I S T R A T I O N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771525" y="457200"/>
            <a:ext cx="7686675" cy="914400"/>
          </a:xfrm>
          <a:prstGeom prst="rect">
            <a:avLst/>
          </a:prstGeom>
          <a:solidFill>
            <a:srgbClr val="215A9F"/>
          </a:solidFill>
          <a:ln w="9525">
            <a:noFill/>
            <a:miter lim="800000"/>
            <a:headEnd/>
            <a:tailEnd/>
          </a:ln>
        </p:spPr>
        <p:txBody>
          <a:bodyPr lIns="36576" tIns="73152" rIns="36576" bIns="36576"/>
          <a:lstStyle/>
          <a:p>
            <a:pPr algn="r">
              <a:spcBef>
                <a:spcPct val="0"/>
              </a:spcBef>
              <a:buClrTx/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ＭＳ Ｐゴシック" pitchFamily="-110" charset="-128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76200" y="76200"/>
            <a:ext cx="1314450" cy="1314450"/>
            <a:chOff x="72" y="84"/>
            <a:chExt cx="828" cy="828"/>
          </a:xfrm>
        </p:grpSpPr>
        <p:sp>
          <p:nvSpPr>
            <p:cNvPr id="2" name="Oval 10"/>
            <p:cNvSpPr>
              <a:spLocks noChangeAspect="1" noChangeArrowheads="1"/>
            </p:cNvSpPr>
            <p:nvPr userDrawn="1"/>
          </p:nvSpPr>
          <p:spPr bwMode="auto">
            <a:xfrm>
              <a:off x="72" y="84"/>
              <a:ext cx="828" cy="828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36576" tIns="36576" rIns="36576" bIns="36576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1035" name="Picture 11" descr="NOAA seal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2" y="84"/>
              <a:ext cx="828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53340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7772400" y="76200"/>
            <a:ext cx="1295400" cy="1308100"/>
            <a:chOff x="5184" y="3736"/>
            <a:chExt cx="528" cy="536"/>
          </a:xfrm>
        </p:grpSpPr>
        <p:sp>
          <p:nvSpPr>
            <p:cNvPr id="1039" name="Oval 15"/>
            <p:cNvSpPr>
              <a:spLocks noChangeArrowheads="1"/>
            </p:cNvSpPr>
            <p:nvPr userDrawn="1"/>
          </p:nvSpPr>
          <p:spPr bwMode="auto">
            <a:xfrm>
              <a:off x="5184" y="3736"/>
              <a:ext cx="528" cy="5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defRPr/>
              </a:pPr>
              <a:endParaRPr lang="en-US" sz="1600">
                <a:solidFill>
                  <a:srgbClr val="000000"/>
                </a:solidFill>
                <a:latin typeface="Arial" charset="0"/>
                <a:ea typeface="ＭＳ Ｐゴシック" pitchFamily="-110" charset="-128"/>
              </a:endParaRPr>
            </a:p>
          </p:txBody>
        </p:sp>
        <p:pic>
          <p:nvPicPr>
            <p:cNvPr id="3" name="Picture 13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90" y="3748"/>
              <a:ext cx="520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6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5988" y="6543675"/>
            <a:ext cx="608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spcBef>
                <a:spcPct val="0"/>
              </a:spcBef>
              <a:buClrTx/>
              <a:defRPr/>
            </a:pPr>
            <a:fld id="{AC2C2161-64B9-4738-87F5-B6986B61E334}" type="slidenum">
              <a:rPr 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3366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◦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۔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·"/>
        <a:defRPr sz="2000">
          <a:solidFill>
            <a:srgbClr val="003366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·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Fulton@noaa.gov" TargetMode="External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714375" y="171450"/>
            <a:ext cx="7772400" cy="14700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NOAA/NESDIS/OSD and Wind </a:t>
            </a:r>
            <a:r>
              <a:rPr lang="en-US" sz="2400" dirty="0" err="1" smtClean="0"/>
              <a:t>Lidars</a:t>
            </a:r>
            <a:r>
              <a:rPr lang="en-US" sz="2400" dirty="0" smtClean="0"/>
              <a:t> </a:t>
            </a:r>
            <a:endParaRPr lang="en-US" sz="2400" dirty="0" smtClean="0">
              <a:ea typeface="ＭＳ Ｐゴシック"/>
              <a:cs typeface="ＭＳ Ｐゴシック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125" y="4164013"/>
            <a:ext cx="8351838" cy="2693987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 smtClean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 smtClean="0">
              <a:solidFill>
                <a:schemeClr val="tx1"/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Space-based Wind </a:t>
            </a:r>
            <a:r>
              <a:rPr lang="en-US" sz="1600" b="1" dirty="0" err="1" smtClean="0">
                <a:solidFill>
                  <a:schemeClr val="tx1"/>
                </a:solidFill>
                <a:latin typeface="+mj-lt"/>
              </a:rPr>
              <a:t>Lidar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 Working Group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Miami, Florida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February 8-9, 2011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 smtClean="0">
              <a:solidFill>
                <a:schemeClr val="tx1"/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Richard Fulton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Special Projects Manager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000" dirty="0" smtClean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+mj-lt"/>
              </a:rPr>
              <a:t>NOAA/NESDIS/Office of Systems Development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sz="1200" b="1" dirty="0" smtClean="0">
                <a:solidFill>
                  <a:schemeClr val="tx1"/>
                </a:solidFill>
                <a:latin typeface="+mj-lt"/>
              </a:rPr>
              <a:t>1335 East West Highway, Suite 6200, Silver Spring, MD 20910-3283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en-US" sz="1200" b="1" dirty="0" smtClean="0">
                <a:solidFill>
                  <a:schemeClr val="tx1"/>
                </a:solidFill>
                <a:latin typeface="+mj-lt"/>
              </a:rPr>
              <a:t>Phone (301) 713-0088 Ext 153; </a:t>
            </a:r>
            <a:r>
              <a:rPr lang="en-US" altLang="en-US" sz="1200" b="1" dirty="0" smtClean="0">
                <a:solidFill>
                  <a:schemeClr val="tx1"/>
                </a:solidFill>
                <a:latin typeface="+mj-lt"/>
                <a:hlinkClick r:id="rId3"/>
              </a:rPr>
              <a:t>Richard.Fulton@noaa.gov</a:t>
            </a:r>
            <a:endParaRPr lang="en-US" sz="1200" b="1" dirty="0" smtClean="0">
              <a:solidFill>
                <a:schemeClr val="tx1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237B3C-01E2-4D98-8ADD-074FBC4EE508}" type="slidenum">
              <a:rPr lang="en-US" smtClean="0">
                <a:solidFill>
                  <a:srgbClr val="000000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solidFill>
                <a:srgbClr val="000000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6" name="Picture 2" descr="H:\My Pictures\ISS Photo 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1871" y="1652973"/>
            <a:ext cx="2679286" cy="2679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FreeFlier Windplot-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793063" y="1652973"/>
            <a:ext cx="4714898" cy="2693249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2513E6B-2E32-4916-A4C5-3155884EC940}" type="slidenum">
              <a:rPr lang="en-US" smtClean="0">
                <a:solidFill>
                  <a:srgbClr val="000000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solidFill>
                <a:srgbClr val="000000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400800" cy="927100"/>
          </a:xfrm>
        </p:spPr>
        <p:txBody>
          <a:bodyPr anchor="ctr"/>
          <a:lstStyle/>
          <a:p>
            <a:pPr algn="ctr">
              <a:defRPr/>
            </a:pPr>
            <a:r>
              <a:rPr lang="en-US" sz="2400" b="0" dirty="0" smtClean="0"/>
              <a:t>NOAA P</a:t>
            </a:r>
            <a:r>
              <a:rPr lang="en-US" sz="2400" b="0" cap="none" dirty="0" smtClean="0"/>
              <a:t>rograms with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>R</a:t>
            </a:r>
            <a:r>
              <a:rPr lang="en-US" sz="2400" b="0" cap="none" dirty="0" smtClean="0"/>
              <a:t>equirements for</a:t>
            </a:r>
            <a:r>
              <a:rPr lang="en-US" sz="2400" b="0" dirty="0" smtClean="0"/>
              <a:t> A</a:t>
            </a:r>
            <a:r>
              <a:rPr lang="en-US" sz="2400" b="0" cap="none" dirty="0" smtClean="0"/>
              <a:t>tmospheric</a:t>
            </a:r>
            <a:r>
              <a:rPr lang="en-US" sz="2400" b="0" dirty="0" smtClean="0"/>
              <a:t> W</a:t>
            </a:r>
            <a:r>
              <a:rPr lang="en-US" sz="2400" b="0" cap="none" dirty="0" smtClean="0"/>
              <a:t>inds</a:t>
            </a:r>
            <a:r>
              <a:rPr lang="en-US" sz="2400" b="0" dirty="0" smtClean="0"/>
              <a:t> </a:t>
            </a:r>
            <a:endParaRPr lang="en-US" sz="2400" b="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447800" y="6019800"/>
            <a:ext cx="7315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ts val="0"/>
              </a:spcBef>
              <a:buClrTx/>
              <a:buFont typeface="Arial" charset="0"/>
              <a:buChar char="•"/>
            </a:pPr>
            <a:r>
              <a:rPr lang="en-US" sz="1600" b="1" dirty="0" smtClean="0">
                <a:solidFill>
                  <a:srgbClr val="000000"/>
                </a:solidFill>
                <a:latin typeface="Arial" charset="0"/>
              </a:rPr>
              <a:t>Data provided by NOAA’s Technology, Planning and Integration Office</a:t>
            </a:r>
          </a:p>
          <a:p>
            <a:pPr algn="l" eaLnBrk="0" hangingPunct="0">
              <a:spcBef>
                <a:spcPts val="0"/>
              </a:spcBef>
              <a:buClrTx/>
            </a:pPr>
            <a:r>
              <a:rPr lang="en-US" sz="1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</a:rPr>
              <a:t>Consolidated Operational Requirements List</a:t>
            </a:r>
            <a:r>
              <a:rPr lang="en-US" sz="1600" b="1" dirty="0" smtClean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</a:rPr>
              <a:t>[CORL]</a:t>
            </a:r>
            <a:r>
              <a:rPr lang="en-US" sz="1600" b="1" dirty="0" smtClean="0">
                <a:solidFill>
                  <a:srgbClr val="000000"/>
                </a:solidFill>
                <a:latin typeface="Arial" charset="0"/>
              </a:rPr>
              <a:t> Team</a:t>
            </a:r>
          </a:p>
        </p:txBody>
      </p:sp>
      <p:graphicFrame>
        <p:nvGraphicFramePr>
          <p:cNvPr id="6" name="Group 121"/>
          <p:cNvGraphicFramePr>
            <a:graphicFrameLocks/>
          </p:cNvGraphicFramePr>
          <p:nvPr/>
        </p:nvGraphicFramePr>
        <p:xfrm>
          <a:off x="382137" y="1477963"/>
          <a:ext cx="8457063" cy="4468811"/>
        </p:xfrm>
        <a:graphic>
          <a:graphicData uri="http://schemas.openxmlformats.org/drawingml/2006/table">
            <a:tbl>
              <a:tblPr/>
              <a:tblGrid>
                <a:gridCol w="1623875"/>
                <a:gridCol w="3496050"/>
                <a:gridCol w="1191835"/>
                <a:gridCol w="1112379"/>
                <a:gridCol w="1032924"/>
              </a:tblGrid>
              <a:tr h="731320"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34" charset="0"/>
                        </a:rPr>
                        <a:t>GOAL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34" charset="0"/>
                        </a:rPr>
                        <a:t>Program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34" charset="0"/>
                        </a:rPr>
                        <a:t>Priority 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34" charset="0"/>
                        </a:rPr>
                        <a:t>Priority 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34" charset="0"/>
                        </a:rPr>
                        <a:t>Totals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27567"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Climate (CL)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Climate Observations &amp; Modeling (COM)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7245">
                <a:tc rowSpan="3">
                  <a:txBody>
                    <a:bodyPr/>
                    <a:lstStyle/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Commerce &amp; Transportation </a:t>
                      </a: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   (C&amp;T)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Aviation Weather (AWX)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Marine Weather (MWX)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88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Surface Weather (SWX)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7245">
                <a:tc rowSpan="6">
                  <a:txBody>
                    <a:bodyPr/>
                    <a:lstStyle/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Weather &amp; Water (W&amp;W)</a:t>
                      </a: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Mission Support (MS)</a:t>
                      </a: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Air Quality (AQL)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72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Hydrology (HYD)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 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Local Forecasts &amp; Warnings (LFW)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475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Modeling and Observing Infrastructure (MOBI)/Environmental Modeling (EMP)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72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872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538172">
                <a:tc>
                  <a:txBody>
                    <a:bodyPr/>
                    <a:lstStyle/>
                    <a:p>
                      <a:pPr marL="111125" marR="0" lvl="0" indent="-1111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Total: 4 Goals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74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8 PROGRAMS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74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74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74F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lvl="0" indent="-111125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29729</TotalTime>
  <Words>213</Words>
  <Application>Microsoft Macintosh PowerPoint</Application>
  <PresentationFormat>On-screen Show (4:3)</PresentationFormat>
  <Paragraphs>68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3_Default Design</vt:lpstr>
      <vt:lpstr>4_Default Design</vt:lpstr>
      <vt:lpstr>NOAA/NESDIS/OSD and Wind Lidars </vt:lpstr>
      <vt:lpstr>NOAA Programs with Requirements for Atmospheric Winds </vt:lpstr>
    </vt:vector>
  </TitlesOfParts>
  <Company>Northrop Grumman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Update NPP and NPOESS → JPSS &amp; DWSS</dc:title>
  <dc:subject>Space-based Lidar Winds WG Presentation-February 8-9, 2011</dc:subject>
  <dc:creator>Stephen A. Mango</dc:creator>
  <cp:lastModifiedBy>Donald Perkey</cp:lastModifiedBy>
  <cp:revision>1082</cp:revision>
  <dcterms:created xsi:type="dcterms:W3CDTF">2011-03-01T14:57:01Z</dcterms:created>
  <dcterms:modified xsi:type="dcterms:W3CDTF">2011-03-01T14:59:05Z</dcterms:modified>
</cp:coreProperties>
</file>