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notesSlides/notesSlide40.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46" r:id="rId1"/>
    <p:sldMasterId id="2147483960" r:id="rId2"/>
    <p:sldMasterId id="2147483972" r:id="rId3"/>
  </p:sldMasterIdLst>
  <p:notesMasterIdLst>
    <p:notesMasterId r:id="rId52"/>
  </p:notesMasterIdLst>
  <p:handoutMasterIdLst>
    <p:handoutMasterId r:id="rId53"/>
  </p:handoutMasterIdLst>
  <p:sldIdLst>
    <p:sldId id="346" r:id="rId4"/>
    <p:sldId id="347" r:id="rId5"/>
    <p:sldId id="348" r:id="rId6"/>
    <p:sldId id="349" r:id="rId7"/>
    <p:sldId id="350" r:id="rId8"/>
    <p:sldId id="351" r:id="rId9"/>
    <p:sldId id="352" r:id="rId10"/>
    <p:sldId id="353" r:id="rId11"/>
    <p:sldId id="386" r:id="rId12"/>
    <p:sldId id="390" r:id="rId13"/>
    <p:sldId id="385" r:id="rId14"/>
    <p:sldId id="378" r:id="rId15"/>
    <p:sldId id="379" r:id="rId16"/>
    <p:sldId id="377" r:id="rId17"/>
    <p:sldId id="380" r:id="rId18"/>
    <p:sldId id="391" r:id="rId19"/>
    <p:sldId id="356" r:id="rId20"/>
    <p:sldId id="357" r:id="rId21"/>
    <p:sldId id="358" r:id="rId22"/>
    <p:sldId id="359" r:id="rId23"/>
    <p:sldId id="360" r:id="rId24"/>
    <p:sldId id="361" r:id="rId25"/>
    <p:sldId id="362" r:id="rId26"/>
    <p:sldId id="363" r:id="rId27"/>
    <p:sldId id="364" r:id="rId28"/>
    <p:sldId id="393" r:id="rId29"/>
    <p:sldId id="394" r:id="rId30"/>
    <p:sldId id="395" r:id="rId31"/>
    <p:sldId id="396" r:id="rId32"/>
    <p:sldId id="397" r:id="rId33"/>
    <p:sldId id="398" r:id="rId34"/>
    <p:sldId id="401" r:id="rId35"/>
    <p:sldId id="399" r:id="rId36"/>
    <p:sldId id="400" r:id="rId37"/>
    <p:sldId id="405" r:id="rId38"/>
    <p:sldId id="406" r:id="rId39"/>
    <p:sldId id="407" r:id="rId40"/>
    <p:sldId id="392" r:id="rId41"/>
    <p:sldId id="409" r:id="rId42"/>
    <p:sldId id="410" r:id="rId43"/>
    <p:sldId id="411" r:id="rId44"/>
    <p:sldId id="384" r:id="rId45"/>
    <p:sldId id="382" r:id="rId46"/>
    <p:sldId id="369" r:id="rId47"/>
    <p:sldId id="403" r:id="rId48"/>
    <p:sldId id="404" r:id="rId49"/>
    <p:sldId id="408" r:id="rId50"/>
    <p:sldId id="402" r:id="rId51"/>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a:cs typeface="ＭＳ Ｐゴシック"/>
      </a:defRPr>
    </a:lvl1pPr>
    <a:lvl2pPr marL="457200" algn="l" rtl="0" fontAlgn="base">
      <a:spcBef>
        <a:spcPct val="0"/>
      </a:spcBef>
      <a:spcAft>
        <a:spcPct val="0"/>
      </a:spcAft>
      <a:defRPr sz="2400"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pitchFamily="34" charset="0"/>
        <a:ea typeface="ＭＳ Ｐゴシック"/>
        <a:cs typeface="ＭＳ Ｐゴシック"/>
      </a:defRPr>
    </a:lvl5pPr>
    <a:lvl6pPr marL="2286000" algn="l" defTabSz="914400" rtl="0" eaLnBrk="1" latinLnBrk="0" hangingPunct="1">
      <a:defRPr sz="2400" kern="1200">
        <a:solidFill>
          <a:schemeClr val="tx1"/>
        </a:solidFill>
        <a:latin typeface="Arial" pitchFamily="34" charset="0"/>
        <a:ea typeface="ＭＳ Ｐゴシック"/>
        <a:cs typeface="ＭＳ Ｐゴシック"/>
      </a:defRPr>
    </a:lvl6pPr>
    <a:lvl7pPr marL="2743200" algn="l" defTabSz="914400" rtl="0" eaLnBrk="1" latinLnBrk="0" hangingPunct="1">
      <a:defRPr sz="2400" kern="1200">
        <a:solidFill>
          <a:schemeClr val="tx1"/>
        </a:solidFill>
        <a:latin typeface="Arial" pitchFamily="34" charset="0"/>
        <a:ea typeface="ＭＳ Ｐゴシック"/>
        <a:cs typeface="ＭＳ Ｐゴシック"/>
      </a:defRPr>
    </a:lvl7pPr>
    <a:lvl8pPr marL="3200400" algn="l" defTabSz="914400" rtl="0" eaLnBrk="1" latinLnBrk="0" hangingPunct="1">
      <a:defRPr sz="2400" kern="1200">
        <a:solidFill>
          <a:schemeClr val="tx1"/>
        </a:solidFill>
        <a:latin typeface="Arial" pitchFamily="34" charset="0"/>
        <a:ea typeface="ＭＳ Ｐゴシック"/>
        <a:cs typeface="ＭＳ Ｐゴシック"/>
      </a:defRPr>
    </a:lvl8pPr>
    <a:lvl9pPr marL="3657600" algn="l" defTabSz="914400" rtl="0" eaLnBrk="1" latinLnBrk="0" hangingPunct="1">
      <a:defRPr sz="2400" kern="1200">
        <a:solidFill>
          <a:schemeClr val="tx1"/>
        </a:solidFill>
        <a:latin typeface="Arial" pitchFamily="34" charset="0"/>
        <a:ea typeface="ＭＳ Ｐゴシック"/>
        <a:cs typeface="ＭＳ Ｐゴシック"/>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uce" initials="b"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8000"/>
    <a:srgbClr val="804000"/>
  </p:clrMru>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0" autoAdjust="0"/>
    <p:restoredTop sz="94553" autoAdjust="0"/>
  </p:normalViewPr>
  <p:slideViewPr>
    <p:cSldViewPr>
      <p:cViewPr varScale="1">
        <p:scale>
          <a:sx n="105" d="100"/>
          <a:sy n="105" d="100"/>
        </p:scale>
        <p:origin x="-37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defRPr sz="1200">
                <a:latin typeface="Arial" pitchFamily="-65" charset="0"/>
                <a:ea typeface="ＭＳ Ｐゴシック" pitchFamily="-65" charset="-128"/>
                <a:cs typeface="ＭＳ Ｐゴシック" pitchFamily="-65" charset="-128"/>
              </a:defRPr>
            </a:lvl1pPr>
          </a:lstStyle>
          <a:p>
            <a:pPr>
              <a:defRPr/>
            </a:pPr>
            <a:endParaRPr lang="en-US"/>
          </a:p>
        </p:txBody>
      </p:sp>
      <p:sp>
        <p:nvSpPr>
          <p:cNvPr id="242691"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a:defRPr sz="1200">
                <a:latin typeface="Arial" charset="0"/>
                <a:ea typeface="ＭＳ Ｐゴシック" pitchFamily="-109" charset="-128"/>
                <a:cs typeface="+mn-cs"/>
              </a:defRPr>
            </a:lvl1pPr>
          </a:lstStyle>
          <a:p>
            <a:pPr>
              <a:defRPr/>
            </a:pPr>
            <a:fld id="{6C37C719-D15A-43E2-8B16-76E24AE726E2}" type="datetime1">
              <a:rPr lang="en-US"/>
              <a:pPr>
                <a:defRPr/>
              </a:pPr>
              <a:t>8/8/2011</a:t>
            </a:fld>
            <a:endParaRPr lang="en-US"/>
          </a:p>
        </p:txBody>
      </p:sp>
      <p:sp>
        <p:nvSpPr>
          <p:cNvPr id="242692"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defRPr sz="1200">
                <a:latin typeface="Arial" pitchFamily="-65" charset="0"/>
                <a:ea typeface="ＭＳ Ｐゴシック" pitchFamily="-65" charset="-128"/>
                <a:cs typeface="ＭＳ Ｐゴシック" pitchFamily="-65" charset="-128"/>
              </a:defRPr>
            </a:lvl1pPr>
          </a:lstStyle>
          <a:p>
            <a:pPr>
              <a:defRPr/>
            </a:pPr>
            <a:endParaRPr lang="en-US"/>
          </a:p>
        </p:txBody>
      </p:sp>
      <p:sp>
        <p:nvSpPr>
          <p:cNvPr id="242693"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a:defRPr sz="1200">
                <a:latin typeface="Arial" charset="0"/>
                <a:ea typeface="ＭＳ Ｐゴシック" pitchFamily="-109" charset="-128"/>
                <a:cs typeface="+mn-cs"/>
              </a:defRPr>
            </a:lvl1pPr>
          </a:lstStyle>
          <a:p>
            <a:pPr>
              <a:defRPr/>
            </a:pPr>
            <a:fld id="{19DB1BCA-242E-4A4A-9C3F-FD75AD03C40B}" type="slidenum">
              <a:rPr lang="en-US"/>
              <a:pPr>
                <a:defRPr/>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defRPr sz="1200">
                <a:latin typeface="Arial" pitchFamily="-65" charset="0"/>
                <a:ea typeface="ＭＳ Ｐゴシック" pitchFamily="-65" charset="-128"/>
                <a:cs typeface="ＭＳ Ｐゴシック" pitchFamily="-65" charset="-128"/>
              </a:defRPr>
            </a:lvl1pPr>
          </a:lstStyle>
          <a:p>
            <a:pPr>
              <a:defRPr/>
            </a:pPr>
            <a:endParaRPr lang="en-US"/>
          </a:p>
        </p:txBody>
      </p:sp>
      <p:sp>
        <p:nvSpPr>
          <p:cNvPr id="40963" name="Rectangle 3"/>
          <p:cNvSpPr>
            <a:spLocks noGrp="1" noChangeArrowheads="1"/>
          </p:cNvSpPr>
          <p:nvPr>
            <p:ph type="dt" idx="1"/>
          </p:nvPr>
        </p:nvSpPr>
        <p:spPr bwMode="auto">
          <a:xfrm>
            <a:off x="3971925"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a:defRPr sz="1200">
                <a:latin typeface="Arial" charset="0"/>
                <a:ea typeface="ＭＳ Ｐゴシック" pitchFamily="-109" charset="-128"/>
                <a:cs typeface="+mn-cs"/>
              </a:defRPr>
            </a:lvl1pPr>
          </a:lstStyle>
          <a:p>
            <a:pPr>
              <a:defRPr/>
            </a:pPr>
            <a:fld id="{D815893A-A7EC-40D8-A358-3B71A2E2F8ED}" type="datetime1">
              <a:rPr lang="en-US"/>
              <a:pPr>
                <a:defRPr/>
              </a:pPr>
              <a:t>8/8/2011</a:t>
            </a:fld>
            <a:endParaRPr lang="en-US"/>
          </a:p>
        </p:txBody>
      </p:sp>
      <p:sp>
        <p:nvSpPr>
          <p:cNvPr id="3379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40965"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0966"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defRPr sz="1200">
                <a:latin typeface="Arial" pitchFamily="-65" charset="0"/>
                <a:ea typeface="ＭＳ Ｐゴシック" pitchFamily="-65" charset="-128"/>
                <a:cs typeface="ＭＳ Ｐゴシック" pitchFamily="-65" charset="-128"/>
              </a:defRPr>
            </a:lvl1pPr>
          </a:lstStyle>
          <a:p>
            <a:pPr>
              <a:defRPr/>
            </a:pPr>
            <a:endParaRPr lang="en-US"/>
          </a:p>
        </p:txBody>
      </p:sp>
      <p:sp>
        <p:nvSpPr>
          <p:cNvPr id="40967"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a:defRPr sz="1200">
                <a:latin typeface="Arial" charset="0"/>
                <a:ea typeface="ＭＳ Ｐゴシック" pitchFamily="-109" charset="-128"/>
                <a:cs typeface="+mn-cs"/>
              </a:defRPr>
            </a:lvl1pPr>
          </a:lstStyle>
          <a:p>
            <a:pPr>
              <a:defRPr/>
            </a:pPr>
            <a:fld id="{85DA6D0D-3C06-4799-98A7-2B986798DD00}"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Calibri" pitchFamily="48" charset="0"/>
        <a:ea typeface="ＭＳ Ｐゴシック" pitchFamily="-65"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Calibri" pitchFamily="48" charset="0"/>
        <a:ea typeface="ＭＳ Ｐゴシック" pitchFamily="-65"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pitchFamily="48" charset="0"/>
        <a:ea typeface="ＭＳ Ｐゴシック" pitchFamily="-65"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pitchFamily="48" charset="0"/>
        <a:ea typeface="ＭＳ Ｐゴシック" pitchFamily="-65"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pitchFamily="48" charset="0"/>
        <a:ea typeface="ＭＳ Ｐゴシック" pitchFamily="-65"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p:spPr>
        <p:txBody>
          <a:bodyPr/>
          <a:lstStyle/>
          <a:p>
            <a:endParaRPr lang="en-US" smtClean="0">
              <a:latin typeface="Calibri" pitchFamily="34" charset="0"/>
              <a:ea typeface="ＭＳ Ｐゴシック" pitchFamily="1" charset="-128"/>
            </a:endParaRPr>
          </a:p>
        </p:txBody>
      </p:sp>
      <p:sp>
        <p:nvSpPr>
          <p:cNvPr id="45060" name="Slide Number Placeholder 3"/>
          <p:cNvSpPr>
            <a:spLocks noGrp="1"/>
          </p:cNvSpPr>
          <p:nvPr>
            <p:ph type="sldNum" sz="quarter" idx="5"/>
          </p:nvPr>
        </p:nvSpPr>
        <p:spPr>
          <a:noFill/>
        </p:spPr>
        <p:txBody>
          <a:bodyPr/>
          <a:lstStyle/>
          <a:p>
            <a:fld id="{DBEE3D07-AA81-4BAD-A694-68BDB40BE29B}" type="slidenum">
              <a:rPr lang="en-US">
                <a:solidFill>
                  <a:prstClr val="black"/>
                </a:solidFill>
              </a:rPr>
              <a:p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DA6D0D-3C06-4799-98A7-2B986798DD00}"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DA6D0D-3C06-4799-98A7-2B986798DD00}"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6339120-817E-45C8-9662-1C72D0E6FC49}"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6339120-817E-45C8-9662-1C72D0E6FC49}"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6339120-817E-45C8-9662-1C72D0E6FC49}"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6339120-817E-45C8-9662-1C72D0E6FC49}"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4AA4A9-57BF-4C4A-9509-D07D082921D9}"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8C17BE0-331F-4F38-80F5-1F5A8570B568}" type="slidenum">
              <a:rPr lang="en-US" smtClean="0">
                <a:solidFill>
                  <a:prstClr val="black"/>
                </a:solidFill>
              </a:rPr>
              <a:pPr/>
              <a:t>17</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8C17BE0-331F-4F38-80F5-1F5A8570B568}" type="slidenum">
              <a:rPr lang="en-US" smtClean="0">
                <a:solidFill>
                  <a:prstClr val="black"/>
                </a:solidFill>
              </a:rPr>
              <a:pPr/>
              <a:t>18</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8C17BE0-331F-4F38-80F5-1F5A8570B568}" type="slidenum">
              <a:rPr lang="en-US" smtClean="0">
                <a:solidFill>
                  <a:prstClr val="black"/>
                </a:solidFill>
              </a:rPr>
              <a:pPr/>
              <a:t>19</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p:spPr>
        <p:txBody>
          <a:bodyPr/>
          <a:lstStyle/>
          <a:p>
            <a:endParaRPr lang="en-US" smtClean="0">
              <a:latin typeface="Calibri" pitchFamily="34" charset="0"/>
              <a:ea typeface="ＭＳ Ｐゴシック" pitchFamily="1" charset="-128"/>
            </a:endParaRPr>
          </a:p>
        </p:txBody>
      </p:sp>
      <p:sp>
        <p:nvSpPr>
          <p:cNvPr id="47108" name="Slide Number Placeholder 3"/>
          <p:cNvSpPr>
            <a:spLocks noGrp="1"/>
          </p:cNvSpPr>
          <p:nvPr>
            <p:ph type="sldNum" sz="quarter" idx="5"/>
          </p:nvPr>
        </p:nvSpPr>
        <p:spPr>
          <a:noFill/>
        </p:spPr>
        <p:txBody>
          <a:bodyPr/>
          <a:lstStyle/>
          <a:p>
            <a:fld id="{23DF0DB1-8A9D-4F0D-9FC9-3F9276DDCBE3}" type="slidenum">
              <a:rPr lang="en-US">
                <a:solidFill>
                  <a:prstClr val="black"/>
                </a:solidFill>
              </a:rPr>
              <a:pPr/>
              <a:t>2</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8C17BE0-331F-4F38-80F5-1F5A8570B568}" type="slidenum">
              <a:rPr lang="en-US" smtClean="0">
                <a:solidFill>
                  <a:prstClr val="black"/>
                </a:solidFill>
              </a:rPr>
              <a:pPr/>
              <a:t>20</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8C17BE0-331F-4F38-80F5-1F5A8570B568}" type="slidenum">
              <a:rPr lang="en-US" smtClean="0">
                <a:solidFill>
                  <a:prstClr val="black"/>
                </a:solidFill>
              </a:rPr>
              <a:pPr/>
              <a:t>21</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8C17BE0-331F-4F38-80F5-1F5A8570B568}" type="slidenum">
              <a:rPr lang="en-US" smtClean="0">
                <a:solidFill>
                  <a:prstClr val="black"/>
                </a:solidFill>
              </a:rPr>
              <a:pPr/>
              <a:t>22</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8C17BE0-331F-4F38-80F5-1F5A8570B568}" type="slidenum">
              <a:rPr lang="en-US" smtClean="0">
                <a:solidFill>
                  <a:prstClr val="black"/>
                </a:solidFill>
              </a:rPr>
              <a:pPr/>
              <a:t>23</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8C17BE0-331F-4F38-80F5-1F5A8570B568}" type="slidenum">
              <a:rPr lang="en-US" smtClean="0">
                <a:solidFill>
                  <a:prstClr val="black"/>
                </a:solidFill>
              </a:rPr>
              <a:pPr/>
              <a:t>24</a:t>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8C17BE0-331F-4F38-80F5-1F5A8570B568}" type="slidenum">
              <a:rPr lang="en-US" smtClean="0">
                <a:solidFill>
                  <a:prstClr val="black"/>
                </a:solidFill>
              </a:rPr>
              <a:pPr/>
              <a:t>25</a:t>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0" name="Rectangle 2"/>
          <p:cNvSpPr>
            <a:spLocks noGrp="1" noRot="1" noChangeAspect="1" noChangeArrowheads="1" noTextEdit="1"/>
          </p:cNvSpPr>
          <p:nvPr>
            <p:ph type="sldImg"/>
          </p:nvPr>
        </p:nvSpPr>
        <p:spPr>
          <a:ln/>
        </p:spPr>
      </p:sp>
      <p:sp>
        <p:nvSpPr>
          <p:cNvPr id="677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endParaRPr lang="en-US" smtClean="0">
              <a:latin typeface="Calibri" pitchFamily="34" charset="0"/>
              <a:ea typeface="ＭＳ Ｐゴシック" pitchFamily="1" charset="-128"/>
            </a:endParaRPr>
          </a:p>
        </p:txBody>
      </p:sp>
      <p:sp>
        <p:nvSpPr>
          <p:cNvPr id="48132" name="Slide Number Placeholder 3"/>
          <p:cNvSpPr>
            <a:spLocks noGrp="1"/>
          </p:cNvSpPr>
          <p:nvPr>
            <p:ph type="sldNum" sz="quarter" idx="5"/>
          </p:nvPr>
        </p:nvSpPr>
        <p:spPr>
          <a:noFill/>
        </p:spPr>
        <p:txBody>
          <a:bodyPr/>
          <a:lstStyle/>
          <a:p>
            <a:fld id="{2EE6C52F-4A04-4603-BE9D-58DBEE99CFAB}" type="slidenum">
              <a:rPr lang="en-US">
                <a:solidFill>
                  <a:prstClr val="black"/>
                </a:solidFill>
              </a:rPr>
              <a:pPr/>
              <a:t>3</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DA6D0D-3C06-4799-98A7-2B986798DD00}"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70634" y="8829662"/>
            <a:ext cx="3038161" cy="465140"/>
          </a:xfrm>
          <a:prstGeom prst="rect">
            <a:avLst/>
          </a:prstGeom>
          <a:ln/>
        </p:spPr>
        <p:txBody>
          <a:bodyPr/>
          <a:lstStyle/>
          <a:p>
            <a:fld id="{8269E6E3-B853-43C3-9D6E-4DC294D2D143}" type="slidenum">
              <a:rPr lang="en-US"/>
              <a:pPr/>
              <a:t>36</a:t>
            </a:fld>
            <a:endParaRPr lang="en-US"/>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70634" y="8829662"/>
            <a:ext cx="3038161" cy="465140"/>
          </a:xfrm>
          <a:prstGeom prst="rect">
            <a:avLst/>
          </a:prstGeom>
          <a:ln/>
        </p:spPr>
        <p:txBody>
          <a:bodyPr/>
          <a:lstStyle/>
          <a:p>
            <a:fld id="{D86AB3A7-7ADE-4293-AE87-B1F0AFB992AD}" type="slidenum">
              <a:rPr lang="en-US"/>
              <a:pPr/>
              <a:t>37</a:t>
            </a:fld>
            <a:endParaRPr lang="en-US"/>
          </a:p>
        </p:txBody>
      </p:sp>
      <p:sp>
        <p:nvSpPr>
          <p:cNvPr id="95234" name="Rectangle 2"/>
          <p:cNvSpPr>
            <a:spLocks noGrp="1" noRot="1" noChangeAspect="1" noChangeArrowheads="1" noTextEdit="1"/>
          </p:cNvSpPr>
          <p:nvPr>
            <p:ph type="sldImg"/>
          </p:nvPr>
        </p:nvSpPr>
        <p:spPr>
          <a:xfrm>
            <a:off x="1181240" y="701707"/>
            <a:ext cx="4649526" cy="3473362"/>
          </a:xfrm>
          <a:ln/>
        </p:spPr>
      </p:sp>
      <p:sp>
        <p:nvSpPr>
          <p:cNvPr id="95235" name="Rectangle 3"/>
          <p:cNvSpPr>
            <a:spLocks noGrp="1" noChangeArrowheads="1"/>
          </p:cNvSpPr>
          <p:nvPr>
            <p:ph type="body" idx="1"/>
          </p:nvPr>
        </p:nvSpPr>
        <p:spPr>
          <a:xfrm>
            <a:off x="934722" y="4415791"/>
            <a:ext cx="5140960" cy="4184994"/>
          </a:xfrm>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F27074-66B5-4875-8DB9-6380AFD45B42}"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endParaRPr lang="en-US" smtClean="0">
              <a:latin typeface="Calibri" pitchFamily="34" charset="0"/>
              <a:ea typeface="ＭＳ Ｐゴシック" pitchFamily="1" charset="-128"/>
            </a:endParaRPr>
          </a:p>
        </p:txBody>
      </p:sp>
      <p:sp>
        <p:nvSpPr>
          <p:cNvPr id="49156" name="Slide Number Placeholder 3"/>
          <p:cNvSpPr>
            <a:spLocks noGrp="1"/>
          </p:cNvSpPr>
          <p:nvPr>
            <p:ph type="sldNum" sz="quarter" idx="5"/>
          </p:nvPr>
        </p:nvSpPr>
        <p:spPr>
          <a:noFill/>
        </p:spPr>
        <p:txBody>
          <a:bodyPr/>
          <a:lstStyle/>
          <a:p>
            <a:fld id="{A071F58F-B607-4BDC-BCA6-171244AFCD49}" type="slidenum">
              <a:rPr lang="en-US">
                <a:solidFill>
                  <a:prstClr val="black"/>
                </a:solidFill>
              </a:rPr>
              <a:pPr/>
              <a:t>4</a:t>
            </a:fld>
            <a:endParaRPr lang="en-US">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F27074-66B5-4875-8DB9-6380AFD45B42}"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F27074-66B5-4875-8DB9-6380AFD45B42}"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DA6D0D-3C06-4799-98A7-2B986798DD00}"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DA6D0D-3C06-4799-98A7-2B986798DD00}" type="slidenum">
              <a:rPr lang="en-US" smtClean="0"/>
              <a:pPr>
                <a:defRPr/>
              </a:pPr>
              <a:t>48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p:spPr>
        <p:txBody>
          <a:bodyPr/>
          <a:lstStyle/>
          <a:p>
            <a:endParaRPr lang="en-US" smtClean="0">
              <a:latin typeface="Calibri" pitchFamily="34" charset="0"/>
              <a:ea typeface="ＭＳ Ｐゴシック" pitchFamily="1" charset="-128"/>
            </a:endParaRPr>
          </a:p>
        </p:txBody>
      </p:sp>
      <p:sp>
        <p:nvSpPr>
          <p:cNvPr id="50180" name="Slide Number Placeholder 3"/>
          <p:cNvSpPr>
            <a:spLocks noGrp="1"/>
          </p:cNvSpPr>
          <p:nvPr>
            <p:ph type="sldNum" sz="quarter" idx="5"/>
          </p:nvPr>
        </p:nvSpPr>
        <p:spPr>
          <a:noFill/>
        </p:spPr>
        <p:txBody>
          <a:bodyPr/>
          <a:lstStyle/>
          <a:p>
            <a:fld id="{ECD27F57-10F4-49D9-B164-86971A6EDFDB}" type="slidenum">
              <a:rPr lang="en-US">
                <a:solidFill>
                  <a:prstClr val="black"/>
                </a:solidFill>
              </a:rPr>
              <a:pPr/>
              <a:t>5</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9172298C-AEDB-451C-B2AF-73F8248E61C0}" type="slidenum">
              <a:rPr lang="en-US">
                <a:solidFill>
                  <a:prstClr val="black"/>
                </a:solidFill>
              </a:rPr>
              <a:pPr/>
              <a:t>6</a:t>
            </a:fld>
            <a:endParaRPr lang="en-US">
              <a:solidFill>
                <a:prstClr val="black"/>
              </a:solidFill>
            </a:endParaRPr>
          </a:p>
        </p:txBody>
      </p:sp>
      <p:sp>
        <p:nvSpPr>
          <p:cNvPr id="51203" name="Rectangle 2"/>
          <p:cNvSpPr>
            <a:spLocks noGrp="1" noRot="1" noChangeAspect="1" noChangeArrowheads="1" noTextEdit="1"/>
          </p:cNvSpPr>
          <p:nvPr>
            <p:ph type="sldImg"/>
          </p:nvPr>
        </p:nvSpPr>
        <p:spPr>
          <a:solidFill>
            <a:srgbClr val="FFFFFF"/>
          </a:solidFill>
          <a:ln/>
        </p:spPr>
      </p:sp>
      <p:sp>
        <p:nvSpPr>
          <p:cNvPr id="512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Calibri" pitchFamily="34" charset="0"/>
              <a:ea typeface="ＭＳ Ｐゴシック" pitchFamily="1"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C5EFEA8-33CB-45C3-B711-B3FF87DB0816}"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pPr>
              <a:spcBef>
                <a:spcPct val="0"/>
              </a:spcBef>
            </a:pPr>
            <a:endParaRPr lang="en-US" smtClean="0">
              <a:latin typeface="Calibri" pitchFamily="34" charset="0"/>
              <a:ea typeface="ＭＳ Ｐゴシック" pitchFamily="1" charset="-128"/>
            </a:endParaRPr>
          </a:p>
        </p:txBody>
      </p:sp>
      <p:sp>
        <p:nvSpPr>
          <p:cNvPr id="54276" name="Slide Number Placeholder 3"/>
          <p:cNvSpPr>
            <a:spLocks noGrp="1"/>
          </p:cNvSpPr>
          <p:nvPr>
            <p:ph type="sldNum" sz="quarter" idx="5"/>
          </p:nvPr>
        </p:nvSpPr>
        <p:spPr>
          <a:noFill/>
        </p:spPr>
        <p:txBody>
          <a:bodyPr/>
          <a:lstStyle/>
          <a:p>
            <a:fld id="{FFF8B354-54C8-4522-98B4-616C727C3211}" type="slidenum">
              <a:rPr lang="en-US" smtClean="0">
                <a:latin typeface="Arial" pitchFamily="34" charset="0"/>
                <a:ea typeface="ＭＳ Ｐゴシック" pitchFamily="1" charset="-128"/>
              </a:rPr>
              <a:pPr/>
              <a:t>8</a:t>
            </a:fld>
            <a:endParaRPr lang="en-US" smtClean="0">
              <a:latin typeface="Arial" pitchFamily="34" charset="0"/>
              <a:ea typeface="ＭＳ Ｐゴシック" pitchFamily="1"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w="9525"/>
        </p:spPr>
        <p:txBody>
          <a:bodyPr/>
          <a:lstStyle/>
          <a:p>
            <a:endParaRPr lang="en-US" smtClean="0">
              <a:latin typeface="Times" charset="0"/>
              <a:ea typeface="ＭＳ Ｐゴシック" pitchFamily="1"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6" name="Rectangle 2"/>
          <p:cNvSpPr>
            <a:spLocks noGrp="1" noChangeArrowheads="1"/>
          </p:cNvSpPr>
          <p:nvPr>
            <p:ph type="ctrTitle"/>
          </p:nvPr>
        </p:nvSpPr>
        <p:spPr>
          <a:xfrm>
            <a:off x="685800" y="2286000"/>
            <a:ext cx="7772400" cy="1143000"/>
          </a:xfrm>
        </p:spPr>
        <p:txBody>
          <a:bodyPr/>
          <a:lstStyle>
            <a:lvl1pPr>
              <a:defRPr sz="3200">
                <a:latin typeface="Bell MT" pitchFamily="-123" charset="0"/>
              </a:defRPr>
            </a:lvl1pPr>
          </a:lstStyle>
          <a:p>
            <a:r>
              <a:rPr lang="en-US"/>
              <a:t>Click to edit Master title style</a:t>
            </a:r>
          </a:p>
        </p:txBody>
      </p:sp>
      <p:sp>
        <p:nvSpPr>
          <p:cNvPr id="1027" name="Rectangle 3"/>
          <p:cNvSpPr>
            <a:spLocks noGrp="1" noChangeArrowheads="1"/>
          </p:cNvSpPr>
          <p:nvPr>
            <p:ph type="subTitle" idx="1"/>
          </p:nvPr>
        </p:nvSpPr>
        <p:spPr>
          <a:xfrm>
            <a:off x="1371600" y="3886200"/>
            <a:ext cx="6400800" cy="1752600"/>
          </a:xfrm>
        </p:spPr>
        <p:txBody>
          <a:bodyPr/>
          <a:lstStyle>
            <a:lvl1pPr marL="0" indent="0" algn="ctr">
              <a:buFontTx/>
              <a:buNone/>
              <a:defRPr sz="1800"/>
            </a:lvl1pPr>
          </a:lstStyle>
          <a:p>
            <a:r>
              <a:rPr lang="en-US"/>
              <a:t>Click to edit Master subtitle style</a:t>
            </a:r>
          </a:p>
        </p:txBody>
      </p:sp>
      <p:sp>
        <p:nvSpPr>
          <p:cNvPr id="4" name="Rectangle 4"/>
          <p:cNvSpPr>
            <a:spLocks noGrp="1" noChangeArrowheads="1"/>
          </p:cNvSpPr>
          <p:nvPr>
            <p:ph type="sldNum" sz="quarter" idx="10"/>
          </p:nvPr>
        </p:nvSpPr>
        <p:spPr/>
        <p:txBody>
          <a:bodyPr/>
          <a:lstStyle>
            <a:lvl1pPr>
              <a:defRPr/>
            </a:lvl1pPr>
          </a:lstStyle>
          <a:p>
            <a:pPr>
              <a:defRPr/>
            </a:pPr>
            <a:fld id="{E7E1B9FE-8FFA-4CAF-86A6-131D2B4A43BA}" type="slidenum">
              <a:rPr lang="en-US">
                <a:solidFill>
                  <a:srgbClr val="000000"/>
                </a:solidFill>
              </a:rPr>
              <a:pPr>
                <a:defRPr/>
              </a:pPr>
              <a:t>‹#›</a:t>
            </a:fld>
            <a:endParaRPr lang="en-US">
              <a:solidFill>
                <a:srgbClr val="000000"/>
              </a:solidFill>
            </a:endParaRPr>
          </a:p>
        </p:txBody>
      </p:sp>
      <p:sp>
        <p:nvSpPr>
          <p:cNvPr id="5" name="Rectangle 6"/>
          <p:cNvSpPr>
            <a:spLocks noGrp="1" noChangeArrowheads="1"/>
          </p:cNvSpPr>
          <p:nvPr>
            <p:ph type="dt" sz="half" idx="11"/>
          </p:nvPr>
        </p:nvSpPr>
        <p:spPr/>
        <p:txBody>
          <a:bodyPr/>
          <a:lstStyle>
            <a:lvl1pPr>
              <a:defRPr/>
            </a:lvl1pPr>
          </a:lstStyle>
          <a:p>
            <a:pPr>
              <a:defRPr/>
            </a:pPr>
            <a:fld id="{3312E0C9-748E-4870-B86B-E32849A2FB78}" type="datetime1">
              <a:rPr lang="en-US">
                <a:solidFill>
                  <a:srgbClr val="808080"/>
                </a:solidFill>
              </a:rPr>
              <a:pPr>
                <a:defRPr/>
              </a:pPr>
              <a:t>8/8/2011</a:t>
            </a:fld>
            <a:r>
              <a:rPr lang="en-US">
                <a:solidFill>
                  <a:srgbClr val="808080"/>
                </a:solidFill>
              </a:rPr>
              <a:t>Q248.ppt</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3BE8DEE2-D347-4AEF-800C-510CC403B650}" type="slidenum">
              <a:rPr lang="en-US">
                <a:solidFill>
                  <a:srgbClr val="000000"/>
                </a:solidFill>
              </a:rPr>
              <a:pPr>
                <a:defRPr/>
              </a:pPr>
              <a:t>‹#›</a:t>
            </a:fld>
            <a:endParaRPr lang="en-US">
              <a:solidFill>
                <a:srgbClr val="000000"/>
              </a:solidFill>
            </a:endParaRPr>
          </a:p>
        </p:txBody>
      </p:sp>
      <p:sp>
        <p:nvSpPr>
          <p:cNvPr id="5" name="Footer Placeholder 4"/>
          <p:cNvSpPr>
            <a:spLocks noGrp="1"/>
          </p:cNvSpPr>
          <p:nvPr>
            <p:ph type="ftr" sz="quarter" idx="11"/>
          </p:nvPr>
        </p:nvSpPr>
        <p:spPr>
          <a:xfrm>
            <a:off x="314325" y="6467475"/>
            <a:ext cx="8418513" cy="325438"/>
          </a:xfrm>
          <a:prstGeom prst="rect">
            <a:avLst/>
          </a:prstGeom>
        </p:spPr>
        <p:txBody>
          <a:bodyPr/>
          <a:lstStyle>
            <a:lvl1pPr>
              <a:defRPr b="1">
                <a:ea typeface="ＭＳ Ｐゴシック"/>
              </a:defRPr>
            </a:lvl1pPr>
          </a:lstStyle>
          <a:p>
            <a:pPr>
              <a:defRPr/>
            </a:pPr>
            <a:r>
              <a:rPr lang="en-US">
                <a:solidFill>
                  <a:srgbClr val="000000"/>
                </a:solidFill>
              </a:rPr>
              <a:t>GSFC and partner proprietary information, do not distribute or copy</a:t>
            </a:r>
          </a:p>
        </p:txBody>
      </p:sp>
      <p:sp>
        <p:nvSpPr>
          <p:cNvPr id="6" name="Date Placeholder 5"/>
          <p:cNvSpPr>
            <a:spLocks noGrp="1"/>
          </p:cNvSpPr>
          <p:nvPr>
            <p:ph type="dt" sz="half" idx="12"/>
          </p:nvPr>
        </p:nvSpPr>
        <p:spPr/>
        <p:txBody>
          <a:bodyPr/>
          <a:lstStyle>
            <a:lvl1pPr>
              <a:defRPr/>
            </a:lvl1pPr>
          </a:lstStyle>
          <a:p>
            <a:pPr>
              <a:defRPr/>
            </a:pPr>
            <a:fld id="{E43FD5E1-0C76-416B-BA55-E0BD0FFEAF36}" type="datetime1">
              <a:rPr lang="en-US">
                <a:solidFill>
                  <a:srgbClr val="808080"/>
                </a:solidFill>
              </a:rPr>
              <a:pPr>
                <a:defRPr/>
              </a:pPr>
              <a:t>8/8/2011</a:t>
            </a:fld>
            <a:r>
              <a:rPr lang="en-US">
                <a:solidFill>
                  <a:srgbClr val="808080"/>
                </a:solidFill>
              </a:rPr>
              <a:t>Q248.ppt</a:t>
            </a:r>
            <a:endParaRPr 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30200"/>
            <a:ext cx="2101850" cy="5959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3850" y="330200"/>
            <a:ext cx="6153150" cy="5959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D8BE5870-307E-47EB-AE0E-D79B04363D6D}" type="slidenum">
              <a:rPr lang="en-US">
                <a:solidFill>
                  <a:srgbClr val="000000"/>
                </a:solidFill>
              </a:rPr>
              <a:pPr>
                <a:defRPr/>
              </a:pPr>
              <a:t>‹#›</a:t>
            </a:fld>
            <a:endParaRPr lang="en-US">
              <a:solidFill>
                <a:srgbClr val="000000"/>
              </a:solidFill>
            </a:endParaRPr>
          </a:p>
        </p:txBody>
      </p:sp>
      <p:sp>
        <p:nvSpPr>
          <p:cNvPr id="5" name="Footer Placeholder 4"/>
          <p:cNvSpPr>
            <a:spLocks noGrp="1"/>
          </p:cNvSpPr>
          <p:nvPr>
            <p:ph type="ftr" sz="quarter" idx="11"/>
          </p:nvPr>
        </p:nvSpPr>
        <p:spPr>
          <a:xfrm>
            <a:off x="314325" y="6467475"/>
            <a:ext cx="8418513" cy="325438"/>
          </a:xfrm>
          <a:prstGeom prst="rect">
            <a:avLst/>
          </a:prstGeom>
        </p:spPr>
        <p:txBody>
          <a:bodyPr/>
          <a:lstStyle>
            <a:lvl1pPr>
              <a:defRPr b="1">
                <a:ea typeface="ＭＳ Ｐゴシック"/>
              </a:defRPr>
            </a:lvl1pPr>
          </a:lstStyle>
          <a:p>
            <a:pPr>
              <a:defRPr/>
            </a:pPr>
            <a:r>
              <a:rPr lang="en-US">
                <a:solidFill>
                  <a:srgbClr val="000000"/>
                </a:solidFill>
              </a:rPr>
              <a:t>GSFC and partner proprietary information, do not distribute or copy</a:t>
            </a:r>
          </a:p>
        </p:txBody>
      </p:sp>
      <p:sp>
        <p:nvSpPr>
          <p:cNvPr id="6" name="Date Placeholder 5"/>
          <p:cNvSpPr>
            <a:spLocks noGrp="1"/>
          </p:cNvSpPr>
          <p:nvPr>
            <p:ph type="dt" sz="half" idx="12"/>
          </p:nvPr>
        </p:nvSpPr>
        <p:spPr/>
        <p:txBody>
          <a:bodyPr/>
          <a:lstStyle>
            <a:lvl1pPr>
              <a:defRPr/>
            </a:lvl1pPr>
          </a:lstStyle>
          <a:p>
            <a:pPr>
              <a:defRPr/>
            </a:pPr>
            <a:fld id="{7566EF08-F722-4429-9ACB-E3D5DD98D4FA}" type="datetime1">
              <a:rPr lang="en-US">
                <a:solidFill>
                  <a:srgbClr val="808080"/>
                </a:solidFill>
              </a:rPr>
              <a:pPr>
                <a:defRPr/>
              </a:pPr>
              <a:t>8/8/2011</a:t>
            </a:fld>
            <a:r>
              <a:rPr lang="en-US">
                <a:solidFill>
                  <a:srgbClr val="808080"/>
                </a:solidFill>
              </a:rPr>
              <a:t>Q248.ppt</a:t>
            </a:r>
            <a:endParaRPr 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609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07988" y="1041400"/>
            <a:ext cx="8632825" cy="1441450"/>
          </a:xfrm>
        </p:spPr>
        <p:txBody>
          <a:bodyPr/>
          <a:lstStyle/>
          <a:p>
            <a:pPr lvl="0"/>
            <a:endParaRPr lang="en-US" noProof="0" smtClean="0"/>
          </a:p>
        </p:txBody>
      </p:sp>
      <p:sp>
        <p:nvSpPr>
          <p:cNvPr id="4" name="Rectangle 10"/>
          <p:cNvSpPr>
            <a:spLocks noGrp="1" noChangeArrowheads="1"/>
          </p:cNvSpPr>
          <p:nvPr>
            <p:ph type="sldNum" sz="quarter" idx="10"/>
          </p:nvPr>
        </p:nvSpPr>
        <p:spPr/>
        <p:txBody>
          <a:bodyPr/>
          <a:lstStyle>
            <a:lvl1pPr>
              <a:defRPr/>
            </a:lvl1pPr>
          </a:lstStyle>
          <a:p>
            <a:pPr>
              <a:defRPr/>
            </a:pPr>
            <a:fld id="{A219C72C-BCF9-4598-8344-F3F65A39BF8C}" type="slidenum">
              <a:rPr lang="en-US">
                <a:solidFill>
                  <a:srgbClr val="000000"/>
                </a:solidFill>
              </a:rPr>
              <a:pPr>
                <a:defRPr/>
              </a:pPr>
              <a:t>‹#›</a:t>
            </a:fld>
            <a:endParaRPr lang="en-US">
              <a:solidFill>
                <a:srgbClr val="000000"/>
              </a:solidFill>
            </a:endParaRPr>
          </a:p>
        </p:txBody>
      </p:sp>
      <p:sp>
        <p:nvSpPr>
          <p:cNvPr id="5" name="Rectangle 11"/>
          <p:cNvSpPr>
            <a:spLocks noGrp="1" noChangeArrowheads="1"/>
          </p:cNvSpPr>
          <p:nvPr>
            <p:ph type="ftr" sz="quarter" idx="11"/>
          </p:nvPr>
        </p:nvSpPr>
        <p:spPr>
          <a:xfrm>
            <a:off x="314325" y="6467475"/>
            <a:ext cx="8418513" cy="325438"/>
          </a:xfrm>
          <a:prstGeom prst="rect">
            <a:avLst/>
          </a:prstGeom>
        </p:spPr>
        <p:txBody>
          <a:bodyPr/>
          <a:lstStyle>
            <a:lvl1pPr>
              <a:defRPr>
                <a:ea typeface="ＭＳ Ｐゴシック"/>
              </a:defRPr>
            </a:lvl1pPr>
          </a:lstStyle>
          <a:p>
            <a:pPr>
              <a:defRPr/>
            </a:pPr>
            <a:r>
              <a:rPr lang="en-US">
                <a:solidFill>
                  <a:srgbClr val="000000"/>
                </a:solidFill>
              </a:rPr>
              <a:t>GSFC and partner proprietary information, do not distribute or copy</a:t>
            </a:r>
          </a:p>
        </p:txBody>
      </p:sp>
    </p:spTree>
  </p:cSld>
  <p:clrMapOvr>
    <a:masterClrMapping/>
  </p:clrMapOvr>
  <p:transition>
    <p:randomBa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28625" y="179388"/>
            <a:ext cx="8293100" cy="798512"/>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33388" y="1368425"/>
            <a:ext cx="4064000" cy="2466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9788" y="1368425"/>
            <a:ext cx="4065587" cy="2466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33388" y="3987800"/>
            <a:ext cx="4064000" cy="2466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9788" y="3987800"/>
            <a:ext cx="4065587" cy="2466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E09B05-263F-4E7A-A06E-9C1C9CBF7D2E}" type="datetimeFigureOut">
              <a:rPr lang="en-US" smtClean="0">
                <a:solidFill>
                  <a:prstClr val="black">
                    <a:tint val="75000"/>
                  </a:prstClr>
                </a:solidFill>
              </a:rPr>
              <a:pPr/>
              <a:t>8/8/2011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2B2C7D-0E1B-4D6E-8D2F-CDB88B77AC3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E09B05-263F-4E7A-A06E-9C1C9CBF7D2E}" type="datetimeFigureOut">
              <a:rPr lang="en-US" smtClean="0">
                <a:solidFill>
                  <a:prstClr val="black">
                    <a:tint val="75000"/>
                  </a:prstClr>
                </a:solidFill>
              </a:rPr>
              <a:pPr/>
              <a:t>8/8/2011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2B2C7D-0E1B-4D6E-8D2F-CDB88B77AC3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E09B05-263F-4E7A-A06E-9C1C9CBF7D2E}" type="datetimeFigureOut">
              <a:rPr lang="en-US" smtClean="0">
                <a:solidFill>
                  <a:prstClr val="black">
                    <a:tint val="75000"/>
                  </a:prstClr>
                </a:solidFill>
              </a:rPr>
              <a:pPr/>
              <a:t>8/8/2011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2B2C7D-0E1B-4D6E-8D2F-CDB88B77AC3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E09B05-263F-4E7A-A06E-9C1C9CBF7D2E}" type="datetimeFigureOut">
              <a:rPr lang="en-US" smtClean="0">
                <a:solidFill>
                  <a:prstClr val="black">
                    <a:tint val="75000"/>
                  </a:prstClr>
                </a:solidFill>
              </a:rPr>
              <a:pPr/>
              <a:t>8/8/2011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2B2C7D-0E1B-4D6E-8D2F-CDB88B77AC3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E09B05-263F-4E7A-A06E-9C1C9CBF7D2E}" type="datetimeFigureOut">
              <a:rPr lang="en-US" smtClean="0">
                <a:solidFill>
                  <a:prstClr val="black">
                    <a:tint val="75000"/>
                  </a:prstClr>
                </a:solidFill>
              </a:rPr>
              <a:pPr/>
              <a:t>8/8/2011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2B2C7D-0E1B-4D6E-8D2F-CDB88B77AC3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E09B05-263F-4E7A-A06E-9C1C9CBF7D2E}" type="datetimeFigureOut">
              <a:rPr lang="en-US" smtClean="0">
                <a:solidFill>
                  <a:prstClr val="black">
                    <a:tint val="75000"/>
                  </a:prstClr>
                </a:solidFill>
              </a:rPr>
              <a:pPr/>
              <a:t>8/8/2011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2B2C7D-0E1B-4D6E-8D2F-CDB88B77AC3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C696902E-3B1B-4193-A434-D5F378761D6B}" type="slidenum">
              <a:rPr lang="en-US">
                <a:solidFill>
                  <a:srgbClr val="000000"/>
                </a:solidFill>
              </a:rPr>
              <a:pPr>
                <a:defRPr/>
              </a:pPr>
              <a:t>‹#›</a:t>
            </a:fld>
            <a:endParaRPr lang="en-US">
              <a:solidFill>
                <a:srgbClr val="000000"/>
              </a:solidFill>
            </a:endParaRPr>
          </a:p>
        </p:txBody>
      </p:sp>
      <p:sp>
        <p:nvSpPr>
          <p:cNvPr id="5" name="Date Placeholder 5"/>
          <p:cNvSpPr>
            <a:spLocks noGrp="1"/>
          </p:cNvSpPr>
          <p:nvPr>
            <p:ph type="dt" sz="half" idx="11"/>
          </p:nvPr>
        </p:nvSpPr>
        <p:spPr/>
        <p:txBody>
          <a:bodyPr/>
          <a:lstStyle>
            <a:lvl1pPr>
              <a:defRPr/>
            </a:lvl1pPr>
          </a:lstStyle>
          <a:p>
            <a:pPr>
              <a:defRPr/>
            </a:pPr>
            <a:fld id="{C30DA30D-775B-47BE-8E45-4FC6E37A82C9}" type="datetime1">
              <a:rPr lang="en-US">
                <a:solidFill>
                  <a:srgbClr val="808080"/>
                </a:solidFill>
              </a:rPr>
              <a:pPr>
                <a:defRPr/>
              </a:pPr>
              <a:t>8/8/2011</a:t>
            </a:fld>
            <a:r>
              <a:rPr lang="en-US">
                <a:solidFill>
                  <a:srgbClr val="808080"/>
                </a:solidFill>
              </a:rPr>
              <a:t>Q248.ppt</a:t>
            </a:r>
            <a:endParaRPr lang="en-US">
              <a:solidFill>
                <a:srgbClr val="000000"/>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E09B05-263F-4E7A-A06E-9C1C9CBF7D2E}" type="datetimeFigureOut">
              <a:rPr lang="en-US" smtClean="0">
                <a:solidFill>
                  <a:prstClr val="black">
                    <a:tint val="75000"/>
                  </a:prstClr>
                </a:solidFill>
              </a:rPr>
              <a:pPr/>
              <a:t>8/8/2011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2B2C7D-0E1B-4D6E-8D2F-CDB88B77AC3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E09B05-263F-4E7A-A06E-9C1C9CBF7D2E}" type="datetimeFigureOut">
              <a:rPr lang="en-US" smtClean="0">
                <a:solidFill>
                  <a:prstClr val="black">
                    <a:tint val="75000"/>
                  </a:prstClr>
                </a:solidFill>
              </a:rPr>
              <a:pPr/>
              <a:t>8/8/2011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2B2C7D-0E1B-4D6E-8D2F-CDB88B77AC3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E09B05-263F-4E7A-A06E-9C1C9CBF7D2E}" type="datetimeFigureOut">
              <a:rPr lang="en-US" smtClean="0">
                <a:solidFill>
                  <a:prstClr val="black">
                    <a:tint val="75000"/>
                  </a:prstClr>
                </a:solidFill>
              </a:rPr>
              <a:pPr/>
              <a:t>8/8/2011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2B2C7D-0E1B-4D6E-8D2F-CDB88B77AC3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E09B05-263F-4E7A-A06E-9C1C9CBF7D2E}" type="datetimeFigureOut">
              <a:rPr lang="en-US" smtClean="0">
                <a:solidFill>
                  <a:prstClr val="black">
                    <a:tint val="75000"/>
                  </a:prstClr>
                </a:solidFill>
              </a:rPr>
              <a:pPr/>
              <a:t>8/8/2011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2B2C7D-0E1B-4D6E-8D2F-CDB88B77AC3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E09B05-263F-4E7A-A06E-9C1C9CBF7D2E}" type="datetimeFigureOut">
              <a:rPr lang="en-US" smtClean="0">
                <a:solidFill>
                  <a:prstClr val="black">
                    <a:tint val="75000"/>
                  </a:prstClr>
                </a:solidFill>
              </a:rPr>
              <a:pPr/>
              <a:t>8/8/2011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2B2C7D-0E1B-4D6E-8D2F-CDB88B77AC3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E09B05-263F-4E7A-A06E-9C1C9CBF7D2E}" type="datetimeFigureOut">
              <a:rPr lang="en-US" smtClean="0">
                <a:solidFill>
                  <a:prstClr val="black">
                    <a:tint val="75000"/>
                  </a:prstClr>
                </a:solidFill>
              </a:rPr>
              <a:pPr/>
              <a:t>8/8/2011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2B2C7D-0E1B-4D6E-8D2F-CDB88B77AC3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E09B05-263F-4E7A-A06E-9C1C9CBF7D2E}" type="datetimeFigureOut">
              <a:rPr lang="en-US" smtClean="0">
                <a:solidFill>
                  <a:prstClr val="black">
                    <a:tint val="75000"/>
                  </a:prstClr>
                </a:solidFill>
              </a:rPr>
              <a:pPr/>
              <a:t>8/8/2011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2B2C7D-0E1B-4D6E-8D2F-CDB88B77AC3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E09B05-263F-4E7A-A06E-9C1C9CBF7D2E}" type="datetimeFigureOut">
              <a:rPr lang="en-US" smtClean="0">
                <a:solidFill>
                  <a:prstClr val="black">
                    <a:tint val="75000"/>
                  </a:prstClr>
                </a:solidFill>
              </a:rPr>
              <a:pPr/>
              <a:t>8/8/2011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2B2C7D-0E1B-4D6E-8D2F-CDB88B77AC3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E09B05-263F-4E7A-A06E-9C1C9CBF7D2E}" type="datetimeFigureOut">
              <a:rPr lang="en-US" smtClean="0">
                <a:solidFill>
                  <a:prstClr val="black">
                    <a:tint val="75000"/>
                  </a:prstClr>
                </a:solidFill>
              </a:rPr>
              <a:pPr/>
              <a:t>8/8/2011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2B2C7D-0E1B-4D6E-8D2F-CDB88B77AC3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E7550FCA-0653-40C1-A99B-9DA72CD917EB}" type="slidenum">
              <a:rPr lang="en-US">
                <a:solidFill>
                  <a:srgbClr val="000000"/>
                </a:solidFill>
              </a:rPr>
              <a:pPr>
                <a:defRPr/>
              </a:pPr>
              <a:t>‹#›</a:t>
            </a:fld>
            <a:endParaRPr lang="en-US">
              <a:solidFill>
                <a:srgbClr val="000000"/>
              </a:solidFill>
            </a:endParaRPr>
          </a:p>
        </p:txBody>
      </p:sp>
      <p:sp>
        <p:nvSpPr>
          <p:cNvPr id="5" name="Date Placeholder 5"/>
          <p:cNvSpPr>
            <a:spLocks noGrp="1"/>
          </p:cNvSpPr>
          <p:nvPr>
            <p:ph type="dt" sz="half" idx="11"/>
          </p:nvPr>
        </p:nvSpPr>
        <p:spPr/>
        <p:txBody>
          <a:bodyPr/>
          <a:lstStyle>
            <a:lvl1pPr>
              <a:defRPr/>
            </a:lvl1pPr>
          </a:lstStyle>
          <a:p>
            <a:pPr>
              <a:defRPr/>
            </a:pPr>
            <a:fld id="{E14342D2-B44F-47E3-9593-4F25321DC98F}" type="datetime1">
              <a:rPr lang="en-US">
                <a:solidFill>
                  <a:srgbClr val="808080"/>
                </a:solidFill>
              </a:rPr>
              <a:pPr>
                <a:defRPr/>
              </a:pPr>
              <a:t>8/8/2011</a:t>
            </a:fld>
            <a:r>
              <a:rPr lang="en-US">
                <a:solidFill>
                  <a:srgbClr val="808080"/>
                </a:solidFill>
              </a:rPr>
              <a:t>Q248.ppt</a:t>
            </a:r>
            <a:endParaRPr lang="en-US">
              <a:solidFill>
                <a:srgbClr val="000000"/>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E09B05-263F-4E7A-A06E-9C1C9CBF7D2E}" type="datetimeFigureOut">
              <a:rPr lang="en-US" smtClean="0">
                <a:solidFill>
                  <a:prstClr val="black">
                    <a:tint val="75000"/>
                  </a:prstClr>
                </a:solidFill>
              </a:rPr>
              <a:pPr/>
              <a:t>8/8/2011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2B2C7D-0E1B-4D6E-8D2F-CDB88B77AC3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E09B05-263F-4E7A-A06E-9C1C9CBF7D2E}" type="datetimeFigureOut">
              <a:rPr lang="en-US" smtClean="0">
                <a:solidFill>
                  <a:prstClr val="black">
                    <a:tint val="75000"/>
                  </a:prstClr>
                </a:solidFill>
              </a:rPr>
              <a:pPr/>
              <a:t>8/8/2011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2B2C7D-0E1B-4D6E-8D2F-CDB88B77AC3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E09B05-263F-4E7A-A06E-9C1C9CBF7D2E}" type="datetimeFigureOut">
              <a:rPr lang="en-US" smtClean="0">
                <a:solidFill>
                  <a:prstClr val="black">
                    <a:tint val="75000"/>
                  </a:prstClr>
                </a:solidFill>
              </a:rPr>
              <a:pPr/>
              <a:t>8/8/2011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2B2C7D-0E1B-4D6E-8D2F-CDB88B77AC3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E09B05-263F-4E7A-A06E-9C1C9CBF7D2E}" type="datetimeFigureOut">
              <a:rPr lang="en-US" smtClean="0">
                <a:solidFill>
                  <a:prstClr val="black">
                    <a:tint val="75000"/>
                  </a:prstClr>
                </a:solidFill>
              </a:rPr>
              <a:pPr/>
              <a:t>8/8/2011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2B2C7D-0E1B-4D6E-8D2F-CDB88B77AC3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E09B05-263F-4E7A-A06E-9C1C9CBF7D2E}" type="datetimeFigureOut">
              <a:rPr lang="en-US" smtClean="0">
                <a:solidFill>
                  <a:prstClr val="black">
                    <a:tint val="75000"/>
                  </a:prstClr>
                </a:solidFill>
              </a:rPr>
              <a:pPr/>
              <a:t>8/8/2011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2B2C7D-0E1B-4D6E-8D2F-CDB88B77AC3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3850" y="1406525"/>
            <a:ext cx="4127500" cy="4883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03750" y="1406525"/>
            <a:ext cx="4127500" cy="4883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pPr>
              <a:defRPr/>
            </a:pPr>
            <a:fld id="{30520B3D-54AB-440B-9C7D-74EC3D12BBC6}" type="slidenum">
              <a:rPr lang="en-US">
                <a:solidFill>
                  <a:srgbClr val="000000"/>
                </a:solidFill>
              </a:rPr>
              <a:pPr>
                <a:defRPr/>
              </a:pPr>
              <a:t>‹#›</a:t>
            </a:fld>
            <a:endParaRPr lang="en-US">
              <a:solidFill>
                <a:srgbClr val="000000"/>
              </a:solidFill>
            </a:endParaRPr>
          </a:p>
        </p:txBody>
      </p:sp>
      <p:sp>
        <p:nvSpPr>
          <p:cNvPr id="6" name="Date Placeholder 6"/>
          <p:cNvSpPr>
            <a:spLocks noGrp="1"/>
          </p:cNvSpPr>
          <p:nvPr>
            <p:ph type="dt" sz="half" idx="11"/>
          </p:nvPr>
        </p:nvSpPr>
        <p:spPr/>
        <p:txBody>
          <a:bodyPr/>
          <a:lstStyle>
            <a:lvl1pPr>
              <a:defRPr/>
            </a:lvl1pPr>
          </a:lstStyle>
          <a:p>
            <a:pPr>
              <a:defRPr/>
            </a:pPr>
            <a:fld id="{40C0C065-32BB-455D-B606-415F44F20E44}" type="datetime1">
              <a:rPr lang="en-US">
                <a:solidFill>
                  <a:srgbClr val="808080"/>
                </a:solidFill>
              </a:rPr>
              <a:pPr>
                <a:defRPr/>
              </a:pPr>
              <a:t>8/8/2011</a:t>
            </a:fld>
            <a:r>
              <a:rPr lang="en-US" dirty="0">
                <a:solidFill>
                  <a:srgbClr val="808080"/>
                </a:solidFill>
              </a:rPr>
              <a:t>Q248.ppt</a:t>
            </a:r>
            <a:endParaRPr lang="en-US" dirty="0">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pPr>
              <a:defRPr/>
            </a:pPr>
            <a:fld id="{01C791C1-8028-44AB-A8D9-BE22DE248077}" type="slidenum">
              <a:rPr lang="en-US">
                <a:solidFill>
                  <a:srgbClr val="000000"/>
                </a:solidFill>
              </a:rPr>
              <a:pPr>
                <a:defRPr/>
              </a:pPr>
              <a:t>‹#›</a:t>
            </a:fld>
            <a:endParaRPr lang="en-US">
              <a:solidFill>
                <a:srgbClr val="000000"/>
              </a:solidFill>
            </a:endParaRPr>
          </a:p>
        </p:txBody>
      </p:sp>
      <p:sp>
        <p:nvSpPr>
          <p:cNvPr id="8" name="Date Placeholder 8"/>
          <p:cNvSpPr>
            <a:spLocks noGrp="1"/>
          </p:cNvSpPr>
          <p:nvPr>
            <p:ph type="dt" sz="half" idx="11"/>
          </p:nvPr>
        </p:nvSpPr>
        <p:spPr/>
        <p:txBody>
          <a:bodyPr/>
          <a:lstStyle>
            <a:lvl1pPr>
              <a:defRPr/>
            </a:lvl1pPr>
          </a:lstStyle>
          <a:p>
            <a:pPr>
              <a:defRPr/>
            </a:pPr>
            <a:fld id="{6643AD38-B6A1-453B-AC15-DDD18C1D5C15}" type="datetime1">
              <a:rPr lang="en-US">
                <a:solidFill>
                  <a:srgbClr val="808080"/>
                </a:solidFill>
              </a:rPr>
              <a:pPr>
                <a:defRPr/>
              </a:pPr>
              <a:t>8/8/2011</a:t>
            </a:fld>
            <a:r>
              <a:rPr lang="en-US">
                <a:solidFill>
                  <a:srgbClr val="808080"/>
                </a:solidFill>
              </a:rPr>
              <a:t>Q248.ppt</a:t>
            </a:r>
            <a:endParaRPr 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4992A773-38B7-4F03-A673-DC3894B8DDB5}" type="slidenum">
              <a:rPr lang="en-US">
                <a:solidFill>
                  <a:srgbClr val="000000"/>
                </a:solidFill>
              </a:rPr>
              <a:pPr>
                <a:defRPr/>
              </a:pPr>
              <a:t>‹#›</a:t>
            </a:fld>
            <a:endParaRPr lang="en-US">
              <a:solidFill>
                <a:srgbClr val="000000"/>
              </a:solidFill>
            </a:endParaRPr>
          </a:p>
        </p:txBody>
      </p:sp>
      <p:sp>
        <p:nvSpPr>
          <p:cNvPr id="4" name="Footer Placeholder 3"/>
          <p:cNvSpPr>
            <a:spLocks noGrp="1"/>
          </p:cNvSpPr>
          <p:nvPr>
            <p:ph type="ftr" sz="quarter" idx="11"/>
          </p:nvPr>
        </p:nvSpPr>
        <p:spPr>
          <a:xfrm>
            <a:off x="314325" y="6467475"/>
            <a:ext cx="8418513" cy="325438"/>
          </a:xfrm>
          <a:prstGeom prst="rect">
            <a:avLst/>
          </a:prstGeom>
        </p:spPr>
        <p:txBody>
          <a:bodyPr/>
          <a:lstStyle>
            <a:lvl1pPr>
              <a:defRPr b="1">
                <a:ea typeface="ＭＳ Ｐゴシック"/>
              </a:defRPr>
            </a:lvl1pPr>
          </a:lstStyle>
          <a:p>
            <a:pPr>
              <a:defRPr/>
            </a:pPr>
            <a:r>
              <a:rPr lang="en-US">
                <a:solidFill>
                  <a:srgbClr val="000000"/>
                </a:solidFill>
              </a:rPr>
              <a:t>GSFC and partner proprietary information, do not distribute or copy</a:t>
            </a:r>
          </a:p>
        </p:txBody>
      </p:sp>
      <p:sp>
        <p:nvSpPr>
          <p:cNvPr id="5" name="Date Placeholder 4"/>
          <p:cNvSpPr>
            <a:spLocks noGrp="1"/>
          </p:cNvSpPr>
          <p:nvPr>
            <p:ph type="dt" sz="half" idx="12"/>
          </p:nvPr>
        </p:nvSpPr>
        <p:spPr/>
        <p:txBody>
          <a:bodyPr/>
          <a:lstStyle>
            <a:lvl1pPr>
              <a:defRPr/>
            </a:lvl1pPr>
          </a:lstStyle>
          <a:p>
            <a:pPr>
              <a:defRPr/>
            </a:pPr>
            <a:fld id="{C729533B-0FB6-434E-A5B6-CF31ED181748}" type="datetime1">
              <a:rPr lang="en-US">
                <a:solidFill>
                  <a:srgbClr val="808080"/>
                </a:solidFill>
              </a:rPr>
              <a:pPr>
                <a:defRPr/>
              </a:pPr>
              <a:t>8/8/2011</a:t>
            </a:fld>
            <a:r>
              <a:rPr lang="en-US">
                <a:solidFill>
                  <a:srgbClr val="808080"/>
                </a:solidFill>
              </a:rPr>
              <a:t>Q248.ppt</a:t>
            </a:r>
            <a:endParaRPr 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D8D979EE-BE49-4DA9-9599-9E37876FCA8B}" type="slidenum">
              <a:rPr lang="en-US">
                <a:solidFill>
                  <a:srgbClr val="000000"/>
                </a:solidFill>
              </a:rPr>
              <a:pPr>
                <a:defRPr/>
              </a:pPr>
              <a:t>‹#›</a:t>
            </a:fld>
            <a:endParaRPr lang="en-US">
              <a:solidFill>
                <a:srgbClr val="000000"/>
              </a:solidFill>
            </a:endParaRPr>
          </a:p>
        </p:txBody>
      </p:sp>
      <p:sp>
        <p:nvSpPr>
          <p:cNvPr id="3" name="Footer Placeholder 2"/>
          <p:cNvSpPr>
            <a:spLocks noGrp="1"/>
          </p:cNvSpPr>
          <p:nvPr>
            <p:ph type="ftr" sz="quarter" idx="11"/>
          </p:nvPr>
        </p:nvSpPr>
        <p:spPr>
          <a:xfrm>
            <a:off x="314325" y="6467475"/>
            <a:ext cx="8418513" cy="325438"/>
          </a:xfrm>
          <a:prstGeom prst="rect">
            <a:avLst/>
          </a:prstGeom>
        </p:spPr>
        <p:txBody>
          <a:bodyPr/>
          <a:lstStyle>
            <a:lvl1pPr>
              <a:defRPr b="1">
                <a:ea typeface="ＭＳ Ｐゴシック"/>
              </a:defRPr>
            </a:lvl1pPr>
          </a:lstStyle>
          <a:p>
            <a:pPr>
              <a:defRPr/>
            </a:pPr>
            <a:r>
              <a:rPr lang="en-US">
                <a:solidFill>
                  <a:srgbClr val="000000"/>
                </a:solidFill>
              </a:rPr>
              <a:t>GSFC and partner proprietary information, do not distribute or copy</a:t>
            </a:r>
          </a:p>
        </p:txBody>
      </p:sp>
      <p:sp>
        <p:nvSpPr>
          <p:cNvPr id="4" name="Date Placeholder 3"/>
          <p:cNvSpPr>
            <a:spLocks noGrp="1"/>
          </p:cNvSpPr>
          <p:nvPr>
            <p:ph type="dt" sz="half" idx="12"/>
          </p:nvPr>
        </p:nvSpPr>
        <p:spPr/>
        <p:txBody>
          <a:bodyPr/>
          <a:lstStyle>
            <a:lvl1pPr>
              <a:defRPr/>
            </a:lvl1pPr>
          </a:lstStyle>
          <a:p>
            <a:pPr>
              <a:defRPr/>
            </a:pPr>
            <a:fld id="{26BDBEED-2B59-4318-AF32-90292F473A24}" type="datetime1">
              <a:rPr lang="en-US">
                <a:solidFill>
                  <a:srgbClr val="808080"/>
                </a:solidFill>
              </a:rPr>
              <a:pPr>
                <a:defRPr/>
              </a:pPr>
              <a:t>8/8/2011</a:t>
            </a:fld>
            <a:r>
              <a:rPr lang="en-US">
                <a:solidFill>
                  <a:srgbClr val="808080"/>
                </a:solidFill>
              </a:rPr>
              <a:t>Q248.ppt</a:t>
            </a:r>
            <a:endParaRPr 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E6CE2B42-E046-45B5-ABC1-ACFE3ACD3907}" type="slidenum">
              <a:rPr lang="en-US">
                <a:solidFill>
                  <a:srgbClr val="000000"/>
                </a:solidFill>
              </a:rPr>
              <a:pPr>
                <a:defRPr/>
              </a:pPr>
              <a:t>‹#›</a:t>
            </a:fld>
            <a:endParaRPr lang="en-US">
              <a:solidFill>
                <a:srgbClr val="000000"/>
              </a:solidFill>
            </a:endParaRPr>
          </a:p>
        </p:txBody>
      </p:sp>
      <p:sp>
        <p:nvSpPr>
          <p:cNvPr id="6" name="Footer Placeholder 5"/>
          <p:cNvSpPr>
            <a:spLocks noGrp="1"/>
          </p:cNvSpPr>
          <p:nvPr>
            <p:ph type="ftr" sz="quarter" idx="11"/>
          </p:nvPr>
        </p:nvSpPr>
        <p:spPr>
          <a:xfrm>
            <a:off x="314325" y="6467475"/>
            <a:ext cx="8418513" cy="325438"/>
          </a:xfrm>
          <a:prstGeom prst="rect">
            <a:avLst/>
          </a:prstGeom>
        </p:spPr>
        <p:txBody>
          <a:bodyPr/>
          <a:lstStyle>
            <a:lvl1pPr>
              <a:defRPr b="1">
                <a:ea typeface="ＭＳ Ｐゴシック"/>
              </a:defRPr>
            </a:lvl1pPr>
          </a:lstStyle>
          <a:p>
            <a:pPr>
              <a:defRPr/>
            </a:pPr>
            <a:r>
              <a:rPr lang="en-US">
                <a:solidFill>
                  <a:srgbClr val="000000"/>
                </a:solidFill>
              </a:rPr>
              <a:t>GSFC and partner proprietary information, do not distribute or copy</a:t>
            </a:r>
          </a:p>
        </p:txBody>
      </p:sp>
      <p:sp>
        <p:nvSpPr>
          <p:cNvPr id="7" name="Date Placeholder 6"/>
          <p:cNvSpPr>
            <a:spLocks noGrp="1"/>
          </p:cNvSpPr>
          <p:nvPr>
            <p:ph type="dt" sz="half" idx="12"/>
          </p:nvPr>
        </p:nvSpPr>
        <p:spPr/>
        <p:txBody>
          <a:bodyPr/>
          <a:lstStyle>
            <a:lvl1pPr>
              <a:defRPr/>
            </a:lvl1pPr>
          </a:lstStyle>
          <a:p>
            <a:pPr>
              <a:defRPr/>
            </a:pPr>
            <a:fld id="{3FA31F16-C187-4529-AD2B-521607282F4D}" type="datetime1">
              <a:rPr lang="en-US">
                <a:solidFill>
                  <a:srgbClr val="808080"/>
                </a:solidFill>
              </a:rPr>
              <a:pPr>
                <a:defRPr/>
              </a:pPr>
              <a:t>8/8/2011</a:t>
            </a:fld>
            <a:r>
              <a:rPr lang="en-US">
                <a:solidFill>
                  <a:srgbClr val="808080"/>
                </a:solidFill>
              </a:rPr>
              <a:t>Q248.ppt</a:t>
            </a:r>
            <a:endParaRPr 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8BBF6923-54E2-4311-9F60-F1CD4AEAFC5A}" type="slidenum">
              <a:rPr lang="en-US">
                <a:solidFill>
                  <a:srgbClr val="000000"/>
                </a:solidFill>
              </a:rPr>
              <a:pPr>
                <a:defRPr/>
              </a:pPr>
              <a:t>‹#›</a:t>
            </a:fld>
            <a:endParaRPr lang="en-US">
              <a:solidFill>
                <a:srgbClr val="000000"/>
              </a:solidFill>
            </a:endParaRPr>
          </a:p>
        </p:txBody>
      </p:sp>
      <p:sp>
        <p:nvSpPr>
          <p:cNvPr id="6" name="Footer Placeholder 5"/>
          <p:cNvSpPr>
            <a:spLocks noGrp="1"/>
          </p:cNvSpPr>
          <p:nvPr>
            <p:ph type="ftr" sz="quarter" idx="11"/>
          </p:nvPr>
        </p:nvSpPr>
        <p:spPr>
          <a:xfrm>
            <a:off x="314325" y="6467475"/>
            <a:ext cx="8418513" cy="325438"/>
          </a:xfrm>
          <a:prstGeom prst="rect">
            <a:avLst/>
          </a:prstGeom>
        </p:spPr>
        <p:txBody>
          <a:bodyPr/>
          <a:lstStyle>
            <a:lvl1pPr>
              <a:defRPr b="1">
                <a:ea typeface="ＭＳ Ｐゴシック"/>
              </a:defRPr>
            </a:lvl1pPr>
          </a:lstStyle>
          <a:p>
            <a:pPr>
              <a:defRPr/>
            </a:pPr>
            <a:r>
              <a:rPr lang="en-US">
                <a:solidFill>
                  <a:srgbClr val="000000"/>
                </a:solidFill>
              </a:rPr>
              <a:t>GSFC and partner proprietary information, do not distribute or copy</a:t>
            </a:r>
          </a:p>
        </p:txBody>
      </p:sp>
      <p:sp>
        <p:nvSpPr>
          <p:cNvPr id="7" name="Date Placeholder 6"/>
          <p:cNvSpPr>
            <a:spLocks noGrp="1"/>
          </p:cNvSpPr>
          <p:nvPr>
            <p:ph type="dt" sz="half" idx="12"/>
          </p:nvPr>
        </p:nvSpPr>
        <p:spPr/>
        <p:txBody>
          <a:bodyPr/>
          <a:lstStyle>
            <a:lvl1pPr>
              <a:defRPr/>
            </a:lvl1pPr>
          </a:lstStyle>
          <a:p>
            <a:pPr>
              <a:defRPr/>
            </a:pPr>
            <a:fld id="{61EF11FD-131D-4CF2-AF00-0565A5287D6E}" type="datetime1">
              <a:rPr lang="en-US">
                <a:solidFill>
                  <a:srgbClr val="808080"/>
                </a:solidFill>
              </a:rPr>
              <a:pPr>
                <a:defRPr/>
              </a:pPr>
              <a:t>8/8/2011</a:t>
            </a:fld>
            <a:r>
              <a:rPr lang="en-US">
                <a:solidFill>
                  <a:srgbClr val="808080"/>
                </a:solidFill>
              </a:rPr>
              <a:t>Q248.ppt</a:t>
            </a:r>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43000" y="330200"/>
            <a:ext cx="6858000" cy="7604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23850" y="1406525"/>
            <a:ext cx="8407400" cy="4883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0" name="Rectangle 8"/>
          <p:cNvSpPr>
            <a:spLocks noChangeArrowheads="1"/>
          </p:cNvSpPr>
          <p:nvPr/>
        </p:nvSpPr>
        <p:spPr bwMode="auto">
          <a:xfrm>
            <a:off x="306388" y="1192213"/>
            <a:ext cx="8416925" cy="77787"/>
          </a:xfrm>
          <a:prstGeom prst="rect">
            <a:avLst/>
          </a:prstGeom>
          <a:gradFill rotWithShape="0">
            <a:gsLst>
              <a:gs pos="0">
                <a:srgbClr val="465E07"/>
              </a:gs>
              <a:gs pos="50000">
                <a:srgbClr val="98CC0F"/>
              </a:gs>
              <a:gs pos="100000">
                <a:srgbClr val="465E07"/>
              </a:gs>
            </a:gsLst>
            <a:lin ang="0" scaled="1"/>
          </a:gradFill>
          <a:ln w="9525">
            <a:noFill/>
            <a:miter lim="800000"/>
            <a:headEnd/>
            <a:tailEnd/>
          </a:ln>
          <a:effectLst>
            <a:outerShdw dist="25399" dir="2700000" algn="ctr" rotWithShape="0">
              <a:srgbClr val="808080">
                <a:alpha val="79999"/>
              </a:srgbClr>
            </a:outerShdw>
          </a:effectLst>
        </p:spPr>
        <p:txBody>
          <a:bodyPr wrap="none" anchor="ctr"/>
          <a:lstStyle/>
          <a:p>
            <a:pPr eaLnBrk="0" hangingPunct="0">
              <a:defRPr/>
            </a:pPr>
            <a:endParaRPr lang="en-US">
              <a:solidFill>
                <a:srgbClr val="000000"/>
              </a:solidFill>
              <a:latin typeface="Arial" pitchFamily="-65" charset="0"/>
              <a:ea typeface="ＭＳ Ｐゴシック" pitchFamily="-65" charset="-128"/>
            </a:endParaRPr>
          </a:p>
        </p:txBody>
      </p:sp>
      <p:sp>
        <p:nvSpPr>
          <p:cNvPr id="10" name="Rectangle 4"/>
          <p:cNvSpPr>
            <a:spLocks noGrp="1" noChangeArrowheads="1"/>
          </p:cNvSpPr>
          <p:nvPr>
            <p:ph type="sldNum" sz="quarter" idx="4"/>
          </p:nvPr>
        </p:nvSpPr>
        <p:spPr bwMode="auto">
          <a:xfrm>
            <a:off x="8459788" y="6503988"/>
            <a:ext cx="358775"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800" b="1">
                <a:latin typeface="Arial" charset="0"/>
                <a:ea typeface="ＭＳ Ｐゴシック" pitchFamily="-109" charset="-128"/>
                <a:cs typeface="+mn-cs"/>
              </a:defRPr>
            </a:lvl1pPr>
          </a:lstStyle>
          <a:p>
            <a:pPr>
              <a:defRPr/>
            </a:pPr>
            <a:fld id="{6C4409DF-D72C-4101-A188-A7DF8F2E7BA8}" type="slidenum">
              <a:rPr lang="en-US">
                <a:solidFill>
                  <a:srgbClr val="000000"/>
                </a:solidFill>
              </a:rPr>
              <a:pPr>
                <a:defRPr/>
              </a:pPr>
              <a:t>‹#›</a:t>
            </a:fld>
            <a:endParaRPr lang="en-US">
              <a:solidFill>
                <a:srgbClr val="000000"/>
              </a:solidFill>
            </a:endParaRPr>
          </a:p>
        </p:txBody>
      </p:sp>
      <p:sp>
        <p:nvSpPr>
          <p:cNvPr id="12" name="Rectangle 6"/>
          <p:cNvSpPr>
            <a:spLocks noGrp="1" noChangeArrowheads="1"/>
          </p:cNvSpPr>
          <p:nvPr>
            <p:ph type="dt" sz="half" idx="2"/>
          </p:nvPr>
        </p:nvSpPr>
        <p:spPr bwMode="auto">
          <a:xfrm>
            <a:off x="304800" y="6616700"/>
            <a:ext cx="1905000" cy="152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600">
                <a:solidFill>
                  <a:schemeClr val="bg2"/>
                </a:solidFill>
                <a:latin typeface="Arial" charset="0"/>
                <a:ea typeface="ＭＳ Ｐゴシック" pitchFamily="-109" charset="-128"/>
                <a:cs typeface="+mn-cs"/>
              </a:defRPr>
            </a:lvl1pPr>
          </a:lstStyle>
          <a:p>
            <a:pPr>
              <a:defRPr/>
            </a:pPr>
            <a:fld id="{8A8EA585-4DDC-4C7D-821E-D9E272680BC7}" type="datetime1">
              <a:rPr lang="en-US">
                <a:solidFill>
                  <a:srgbClr val="808080"/>
                </a:solidFill>
              </a:rPr>
              <a:pPr>
                <a:defRPr/>
              </a:pPr>
              <a:t>8/8/2011</a:t>
            </a:fld>
            <a:r>
              <a:rPr lang="en-US">
                <a:solidFill>
                  <a:srgbClr val="808080"/>
                </a:solidFill>
              </a:rPr>
              <a:t>Q248.ppt</a:t>
            </a:r>
          </a:p>
        </p:txBody>
      </p:sp>
    </p:spTree>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Lst>
  <p:hf hdr="0" dt="0"/>
  <p:txStyles>
    <p:title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pitchFamily="-123" charset="0"/>
          <a:ea typeface="ＭＳ Ｐゴシック" pitchFamily="-123" charset="-128"/>
          <a:cs typeface="ＭＳ Ｐゴシック" pitchFamily="-123" charset="-128"/>
        </a:defRPr>
      </a:lvl2pPr>
      <a:lvl3pPr algn="ctr" rtl="0" eaLnBrk="0" fontAlgn="base" hangingPunct="0">
        <a:spcBef>
          <a:spcPct val="0"/>
        </a:spcBef>
        <a:spcAft>
          <a:spcPct val="0"/>
        </a:spcAft>
        <a:defRPr sz="2800">
          <a:solidFill>
            <a:schemeClr val="tx2"/>
          </a:solidFill>
          <a:latin typeface="Arial" pitchFamily="-123" charset="0"/>
          <a:ea typeface="ＭＳ Ｐゴシック" pitchFamily="-123" charset="-128"/>
          <a:cs typeface="ＭＳ Ｐゴシック" pitchFamily="-123" charset="-128"/>
        </a:defRPr>
      </a:lvl3pPr>
      <a:lvl4pPr algn="ctr" rtl="0" eaLnBrk="0" fontAlgn="base" hangingPunct="0">
        <a:spcBef>
          <a:spcPct val="0"/>
        </a:spcBef>
        <a:spcAft>
          <a:spcPct val="0"/>
        </a:spcAft>
        <a:defRPr sz="2800">
          <a:solidFill>
            <a:schemeClr val="tx2"/>
          </a:solidFill>
          <a:latin typeface="Arial" pitchFamily="-123" charset="0"/>
          <a:ea typeface="ＭＳ Ｐゴシック" pitchFamily="-123" charset="-128"/>
          <a:cs typeface="ＭＳ Ｐゴシック" pitchFamily="-123" charset="-128"/>
        </a:defRPr>
      </a:lvl4pPr>
      <a:lvl5pPr algn="ctr" rtl="0" eaLnBrk="0" fontAlgn="base" hangingPunct="0">
        <a:spcBef>
          <a:spcPct val="0"/>
        </a:spcBef>
        <a:spcAft>
          <a:spcPct val="0"/>
        </a:spcAft>
        <a:defRPr sz="2800">
          <a:solidFill>
            <a:schemeClr val="tx2"/>
          </a:solidFill>
          <a:latin typeface="Arial" pitchFamily="-123" charset="0"/>
          <a:ea typeface="ＭＳ Ｐゴシック" pitchFamily="-123" charset="-128"/>
          <a:cs typeface="ＭＳ Ｐゴシック" pitchFamily="-123" charset="-128"/>
        </a:defRPr>
      </a:lvl5pPr>
      <a:lvl6pPr marL="457200" algn="ctr" rtl="0" fontAlgn="base">
        <a:spcBef>
          <a:spcPct val="0"/>
        </a:spcBef>
        <a:spcAft>
          <a:spcPct val="0"/>
        </a:spcAft>
        <a:defRPr sz="2800">
          <a:solidFill>
            <a:schemeClr val="tx2"/>
          </a:solidFill>
          <a:latin typeface="Arial" pitchFamily="-123" charset="0"/>
          <a:ea typeface="ＭＳ Ｐゴシック" pitchFamily="-123" charset="-128"/>
          <a:cs typeface="ＭＳ Ｐゴシック" pitchFamily="-123" charset="-128"/>
        </a:defRPr>
      </a:lvl6pPr>
      <a:lvl7pPr marL="914400" algn="ctr" rtl="0" fontAlgn="base">
        <a:spcBef>
          <a:spcPct val="0"/>
        </a:spcBef>
        <a:spcAft>
          <a:spcPct val="0"/>
        </a:spcAft>
        <a:defRPr sz="2800">
          <a:solidFill>
            <a:schemeClr val="tx2"/>
          </a:solidFill>
          <a:latin typeface="Arial" pitchFamily="-123" charset="0"/>
          <a:ea typeface="ＭＳ Ｐゴシック" pitchFamily="-123" charset="-128"/>
          <a:cs typeface="ＭＳ Ｐゴシック" pitchFamily="-123" charset="-128"/>
        </a:defRPr>
      </a:lvl7pPr>
      <a:lvl8pPr marL="1371600" algn="ctr" rtl="0" fontAlgn="base">
        <a:spcBef>
          <a:spcPct val="0"/>
        </a:spcBef>
        <a:spcAft>
          <a:spcPct val="0"/>
        </a:spcAft>
        <a:defRPr sz="2800">
          <a:solidFill>
            <a:schemeClr val="tx2"/>
          </a:solidFill>
          <a:latin typeface="Arial" pitchFamily="-123" charset="0"/>
          <a:ea typeface="ＭＳ Ｐゴシック" pitchFamily="-123" charset="-128"/>
          <a:cs typeface="ＭＳ Ｐゴシック" pitchFamily="-123" charset="-128"/>
        </a:defRPr>
      </a:lvl8pPr>
      <a:lvl9pPr marL="1828800" algn="ctr" rtl="0" fontAlgn="base">
        <a:spcBef>
          <a:spcPct val="0"/>
        </a:spcBef>
        <a:spcAft>
          <a:spcPct val="0"/>
        </a:spcAft>
        <a:defRPr sz="2800">
          <a:solidFill>
            <a:schemeClr val="tx2"/>
          </a:solidFill>
          <a:latin typeface="Arial" pitchFamily="-123" charset="0"/>
          <a:ea typeface="ＭＳ Ｐゴシック" pitchFamily="-123" charset="-128"/>
          <a:cs typeface="ＭＳ Ｐゴシック" pitchFamily="-123"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cs typeface="ＭＳ Ｐゴシック"/>
        </a:defRPr>
      </a:lvl2pPr>
      <a:lvl3pPr marL="1143000" indent="-228600" algn="l" rtl="0" eaLnBrk="0" fontAlgn="base" hangingPunct="0">
        <a:spcBef>
          <a:spcPct val="20000"/>
        </a:spcBef>
        <a:spcAft>
          <a:spcPct val="0"/>
        </a:spcAft>
        <a:buChar char="•"/>
        <a:defRPr sz="1600">
          <a:solidFill>
            <a:schemeClr val="tx1"/>
          </a:solidFill>
          <a:latin typeface="+mn-lt"/>
          <a:ea typeface="+mn-ea"/>
          <a:cs typeface="ＭＳ Ｐゴシック"/>
        </a:defRPr>
      </a:lvl3pPr>
      <a:lvl4pPr marL="1600200" indent="-228600" algn="l" rtl="0" eaLnBrk="0" fontAlgn="base" hangingPunct="0">
        <a:spcBef>
          <a:spcPct val="20000"/>
        </a:spcBef>
        <a:spcAft>
          <a:spcPct val="0"/>
        </a:spcAft>
        <a:buChar char="–"/>
        <a:defRPr sz="1400">
          <a:solidFill>
            <a:schemeClr val="tx1"/>
          </a:solidFill>
          <a:latin typeface="+mn-lt"/>
          <a:ea typeface="+mn-ea"/>
          <a:cs typeface="ＭＳ Ｐゴシック"/>
        </a:defRPr>
      </a:lvl4pPr>
      <a:lvl5pPr marL="2057400" indent="-228600" algn="l" rtl="0" eaLnBrk="0" fontAlgn="base" hangingPunct="0">
        <a:spcBef>
          <a:spcPct val="20000"/>
        </a:spcBef>
        <a:spcAft>
          <a:spcPct val="0"/>
        </a:spcAft>
        <a:buChar char="»"/>
        <a:defRPr sz="1400">
          <a:solidFill>
            <a:schemeClr val="tx1"/>
          </a:solidFill>
          <a:latin typeface="+mn-lt"/>
          <a:ea typeface="+mn-ea"/>
          <a:cs typeface="ＭＳ Ｐゴシック"/>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3E09B05-263F-4E7A-A06E-9C1C9CBF7D2E}" type="datetimeFigureOut">
              <a:rPr lang="en-US" smtClean="0">
                <a:solidFill>
                  <a:prstClr val="black">
                    <a:tint val="75000"/>
                  </a:prstClr>
                </a:solidFill>
                <a:latin typeface="Calibri"/>
                <a:ea typeface="+mn-ea"/>
                <a:cs typeface="+mn-cs"/>
              </a:rPr>
              <a:pPr fontAlgn="auto">
                <a:spcBef>
                  <a:spcPts val="0"/>
                </a:spcBef>
                <a:spcAft>
                  <a:spcPts val="0"/>
                </a:spcAft>
              </a:pPr>
              <a:t>8/8/2011</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22B2C7D-0E1B-4D6E-8D2F-CDB88B77AC3E}"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
        <p:nvSpPr>
          <p:cNvPr id="7" name="Date Placeholder 1"/>
          <p:cNvSpPr txBox="1">
            <a:spLocks/>
          </p:cNvSpPr>
          <p:nvPr userDrawn="1"/>
        </p:nvSpPr>
        <p:spPr>
          <a:xfrm>
            <a:off x="0" y="6492875"/>
            <a:ext cx="2133600" cy="365125"/>
          </a:xfrm>
          <a:prstGeom prst="rect">
            <a:avLst/>
          </a:prstGeom>
        </p:spPr>
        <p:txBody>
          <a:bodyPr/>
          <a:lstStyle>
            <a:lvl1pPr>
              <a:defRPr>
                <a:solidFill>
                  <a:schemeClr val="tx1"/>
                </a:solidFill>
              </a:defRPr>
            </a:lvl1pPr>
          </a:lstStyle>
          <a:p>
            <a:pPr fontAlgn="auto">
              <a:spcBef>
                <a:spcPts val="0"/>
              </a:spcBef>
              <a:spcAft>
                <a:spcPts val="0"/>
              </a:spcAft>
              <a:defRPr/>
            </a:pPr>
            <a:r>
              <a:rPr lang="en-US" sz="1000" dirty="0" smtClean="0">
                <a:solidFill>
                  <a:prstClr val="black"/>
                </a:solidFill>
                <a:latin typeface="Calibri"/>
                <a:ea typeface="+mn-ea"/>
                <a:cs typeface="+mn-cs"/>
              </a:rPr>
              <a:t>JEM </a:t>
            </a:r>
            <a:r>
              <a:rPr lang="en-US" sz="1000" dirty="0" err="1" smtClean="0">
                <a:solidFill>
                  <a:prstClr val="black"/>
                </a:solidFill>
                <a:latin typeface="Calibri"/>
                <a:ea typeface="+mn-ea"/>
                <a:cs typeface="+mn-cs"/>
              </a:rPr>
              <a:t>Config</a:t>
            </a:r>
            <a:r>
              <a:rPr lang="en-US" sz="1000" dirty="0" smtClean="0">
                <a:solidFill>
                  <a:prstClr val="black"/>
                </a:solidFill>
                <a:latin typeface="Calibri"/>
                <a:ea typeface="+mn-ea"/>
                <a:cs typeface="+mn-cs"/>
              </a:rPr>
              <a:t> for Wind </a:t>
            </a:r>
            <a:r>
              <a:rPr lang="en-US" sz="1000" dirty="0" err="1" smtClean="0">
                <a:solidFill>
                  <a:prstClr val="black"/>
                </a:solidFill>
                <a:latin typeface="Calibri"/>
                <a:ea typeface="+mn-ea"/>
                <a:cs typeface="+mn-cs"/>
              </a:rPr>
              <a:t>Lidar</a:t>
            </a:r>
            <a:endParaRPr lang="en-US" sz="1000" dirty="0" smtClean="0">
              <a:solidFill>
                <a:prstClr val="black"/>
              </a:solidFill>
              <a:latin typeface="Calibri"/>
              <a:ea typeface="+mn-ea"/>
              <a:cs typeface="+mn-cs"/>
            </a:endParaRPr>
          </a:p>
        </p:txBody>
      </p:sp>
      <p:sp>
        <p:nvSpPr>
          <p:cNvPr id="8" name="Slide Number Placeholder 3"/>
          <p:cNvSpPr txBox="1">
            <a:spLocks/>
          </p:cNvSpPr>
          <p:nvPr userDrawn="1"/>
        </p:nvSpPr>
        <p:spPr>
          <a:xfrm>
            <a:off x="7010400" y="6492875"/>
            <a:ext cx="2133600" cy="365125"/>
          </a:xfrm>
          <a:prstGeom prst="rect">
            <a:avLst/>
          </a:prstGeom>
        </p:spPr>
        <p:txBody>
          <a:bodyPr/>
          <a:lstStyle>
            <a:lvl1pPr>
              <a:defRPr>
                <a:solidFill>
                  <a:schemeClr val="tx1"/>
                </a:solidFill>
              </a:defRPr>
            </a:lvl1pPr>
          </a:lstStyle>
          <a:p>
            <a:pPr algn="r" fontAlgn="auto">
              <a:spcBef>
                <a:spcPts val="0"/>
              </a:spcBef>
              <a:spcAft>
                <a:spcPts val="0"/>
              </a:spcAft>
              <a:defRPr/>
            </a:pPr>
            <a:fld id="{022B2C7D-0E1B-4D6E-8D2F-CDB88B77AC3E}" type="slidenum">
              <a:rPr lang="en-US" sz="1000" smtClean="0">
                <a:solidFill>
                  <a:prstClr val="black"/>
                </a:solidFill>
                <a:latin typeface="Calibri"/>
                <a:ea typeface="+mn-ea"/>
                <a:cs typeface="+mn-cs"/>
              </a:rPr>
              <a:pPr algn="r" fontAlgn="auto">
                <a:spcBef>
                  <a:spcPts val="0"/>
                </a:spcBef>
                <a:spcAft>
                  <a:spcPts val="0"/>
                </a:spcAft>
                <a:defRPr/>
              </a:pPr>
              <a:t>‹#›</a:t>
            </a:fld>
            <a:endParaRPr lang="en-US" sz="1000" dirty="0" smtClean="0">
              <a:solidFill>
                <a:prstClr val="black"/>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3E09B05-263F-4E7A-A06E-9C1C9CBF7D2E}" type="datetimeFigureOut">
              <a:rPr lang="en-US" smtClean="0">
                <a:solidFill>
                  <a:prstClr val="black">
                    <a:tint val="75000"/>
                  </a:prstClr>
                </a:solidFill>
                <a:latin typeface="Calibri"/>
                <a:ea typeface="+mn-ea"/>
                <a:cs typeface="+mn-cs"/>
              </a:rPr>
              <a:pPr fontAlgn="auto">
                <a:spcBef>
                  <a:spcPts val="0"/>
                </a:spcBef>
                <a:spcAft>
                  <a:spcPts val="0"/>
                </a:spcAft>
              </a:pPr>
              <a:t>8/8/2011</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22B2C7D-0E1B-4D6E-8D2F-CDB88B77AC3E}"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
        <p:nvSpPr>
          <p:cNvPr id="7" name="Date Placeholder 1"/>
          <p:cNvSpPr txBox="1">
            <a:spLocks/>
          </p:cNvSpPr>
          <p:nvPr userDrawn="1"/>
        </p:nvSpPr>
        <p:spPr>
          <a:xfrm>
            <a:off x="0" y="6492875"/>
            <a:ext cx="2133600" cy="365125"/>
          </a:xfrm>
          <a:prstGeom prst="rect">
            <a:avLst/>
          </a:prstGeom>
        </p:spPr>
        <p:txBody>
          <a:bodyPr/>
          <a:lstStyle>
            <a:lvl1pPr>
              <a:defRPr>
                <a:solidFill>
                  <a:schemeClr val="tx1"/>
                </a:solidFill>
              </a:defRPr>
            </a:lvl1pPr>
          </a:lstStyle>
          <a:p>
            <a:pPr fontAlgn="auto">
              <a:spcBef>
                <a:spcPts val="0"/>
              </a:spcBef>
              <a:spcAft>
                <a:spcPts val="0"/>
              </a:spcAft>
              <a:defRPr/>
            </a:pPr>
            <a:r>
              <a:rPr lang="en-US" sz="1000" dirty="0" smtClean="0">
                <a:solidFill>
                  <a:prstClr val="black"/>
                </a:solidFill>
                <a:latin typeface="Calibri"/>
                <a:ea typeface="+mn-ea"/>
                <a:cs typeface="+mn-cs"/>
              </a:rPr>
              <a:t>JEM </a:t>
            </a:r>
            <a:r>
              <a:rPr lang="en-US" sz="1000" dirty="0" err="1" smtClean="0">
                <a:solidFill>
                  <a:prstClr val="black"/>
                </a:solidFill>
                <a:latin typeface="Calibri"/>
                <a:ea typeface="+mn-ea"/>
                <a:cs typeface="+mn-cs"/>
              </a:rPr>
              <a:t>Config</a:t>
            </a:r>
            <a:r>
              <a:rPr lang="en-US" sz="1000" dirty="0" smtClean="0">
                <a:solidFill>
                  <a:prstClr val="black"/>
                </a:solidFill>
                <a:latin typeface="Calibri"/>
                <a:ea typeface="+mn-ea"/>
                <a:cs typeface="+mn-cs"/>
              </a:rPr>
              <a:t> for Wind </a:t>
            </a:r>
            <a:r>
              <a:rPr lang="en-US" sz="1000" dirty="0" err="1" smtClean="0">
                <a:solidFill>
                  <a:prstClr val="black"/>
                </a:solidFill>
                <a:latin typeface="Calibri"/>
                <a:ea typeface="+mn-ea"/>
                <a:cs typeface="+mn-cs"/>
              </a:rPr>
              <a:t>Lidar</a:t>
            </a:r>
            <a:endParaRPr lang="en-US" sz="1000" dirty="0" smtClean="0">
              <a:solidFill>
                <a:prstClr val="black"/>
              </a:solidFill>
              <a:latin typeface="Calibri"/>
              <a:ea typeface="+mn-ea"/>
              <a:cs typeface="+mn-cs"/>
            </a:endParaRPr>
          </a:p>
        </p:txBody>
      </p:sp>
      <p:sp>
        <p:nvSpPr>
          <p:cNvPr id="8" name="Slide Number Placeholder 3"/>
          <p:cNvSpPr txBox="1">
            <a:spLocks/>
          </p:cNvSpPr>
          <p:nvPr userDrawn="1"/>
        </p:nvSpPr>
        <p:spPr>
          <a:xfrm>
            <a:off x="7010400" y="6492875"/>
            <a:ext cx="2133600" cy="365125"/>
          </a:xfrm>
          <a:prstGeom prst="rect">
            <a:avLst/>
          </a:prstGeom>
        </p:spPr>
        <p:txBody>
          <a:bodyPr/>
          <a:lstStyle>
            <a:lvl1pPr>
              <a:defRPr>
                <a:solidFill>
                  <a:schemeClr val="tx1"/>
                </a:solidFill>
              </a:defRPr>
            </a:lvl1pPr>
          </a:lstStyle>
          <a:p>
            <a:pPr algn="r" fontAlgn="auto">
              <a:spcBef>
                <a:spcPts val="0"/>
              </a:spcBef>
              <a:spcAft>
                <a:spcPts val="0"/>
              </a:spcAft>
              <a:defRPr/>
            </a:pPr>
            <a:fld id="{022B2C7D-0E1B-4D6E-8D2F-CDB88B77AC3E}" type="slidenum">
              <a:rPr lang="en-US" sz="1000" smtClean="0">
                <a:solidFill>
                  <a:prstClr val="black"/>
                </a:solidFill>
                <a:latin typeface="Calibri"/>
                <a:ea typeface="+mn-ea"/>
                <a:cs typeface="+mn-cs"/>
              </a:rPr>
              <a:pPr algn="r" fontAlgn="auto">
                <a:spcBef>
                  <a:spcPts val="0"/>
                </a:spcBef>
                <a:spcAft>
                  <a:spcPts val="0"/>
                </a:spcAft>
                <a:defRPr/>
              </a:pPr>
              <a:t>‹#›</a:t>
            </a:fld>
            <a:endParaRPr lang="en-US" sz="1000" dirty="0" smtClean="0">
              <a:solidFill>
                <a:prstClr val="black"/>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31.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package" Target="../embeddings/Microsoft_Office_Excel_Worksheet1.xlsx"/></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jpeg"/></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4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ctrTitle"/>
          </p:nvPr>
        </p:nvSpPr>
        <p:spPr>
          <a:xfrm>
            <a:off x="609600" y="1143000"/>
            <a:ext cx="7772400" cy="1371600"/>
          </a:xfrm>
        </p:spPr>
        <p:txBody>
          <a:bodyPr/>
          <a:lstStyle/>
          <a:p>
            <a:r>
              <a:rPr lang="en-US" b="1" smtClean="0">
                <a:latin typeface="Bell MT" pitchFamily="18" charset="0"/>
              </a:rPr>
              <a:t>The Winds from the International Space Station for Climate Research (</a:t>
            </a:r>
            <a:r>
              <a:rPr lang="en-US" b="1" smtClean="0">
                <a:solidFill>
                  <a:srgbClr val="00B050"/>
                </a:solidFill>
                <a:latin typeface="Bell MT" pitchFamily="18" charset="0"/>
              </a:rPr>
              <a:t>WISSCR</a:t>
            </a:r>
            <a:r>
              <a:rPr lang="en-US" b="1" smtClean="0">
                <a:latin typeface="Bell MT" pitchFamily="18" charset="0"/>
              </a:rPr>
              <a:t>) Mission</a:t>
            </a:r>
          </a:p>
        </p:txBody>
      </p:sp>
      <p:sp>
        <p:nvSpPr>
          <p:cNvPr id="16387" name="Content Placeholder 2"/>
          <p:cNvSpPr>
            <a:spLocks noGrp="1"/>
          </p:cNvSpPr>
          <p:nvPr>
            <p:ph type="subTitle" idx="1"/>
          </p:nvPr>
        </p:nvSpPr>
        <p:spPr>
          <a:xfrm>
            <a:off x="685800" y="2819400"/>
            <a:ext cx="8001000" cy="3352800"/>
          </a:xfrm>
        </p:spPr>
        <p:txBody>
          <a:bodyPr/>
          <a:lstStyle/>
          <a:p>
            <a:r>
              <a:rPr lang="en-US" b="1" dirty="0" smtClean="0"/>
              <a:t>Mike Hardesty, Bruce Gentry, Wayman Baker, Dave Emmitt, Michael </a:t>
            </a:r>
            <a:r>
              <a:rPr lang="en-US" b="1" dirty="0" err="1" smtClean="0"/>
              <a:t>Kavaya</a:t>
            </a:r>
            <a:r>
              <a:rPr lang="en-US" b="1" dirty="0" smtClean="0"/>
              <a:t>, Steve Mango, Ken Miller</a:t>
            </a:r>
          </a:p>
          <a:p>
            <a:endParaRPr lang="en-US" b="1" dirty="0" smtClean="0"/>
          </a:p>
          <a:p>
            <a:r>
              <a:rPr lang="en-US" b="1" dirty="0" smtClean="0"/>
              <a:t>Working Group on Space-based Lidar Winds</a:t>
            </a:r>
          </a:p>
          <a:p>
            <a:r>
              <a:rPr lang="en-US" b="1" dirty="0" smtClean="0"/>
              <a:t>February 8, 2011</a:t>
            </a:r>
          </a:p>
          <a:p>
            <a:endParaRPr lang="en-US" dirty="0" smtClean="0"/>
          </a:p>
        </p:txBody>
      </p:sp>
      <p:sp>
        <p:nvSpPr>
          <p:cNvPr id="16388" name="Slide Number Placeholder 7"/>
          <p:cNvSpPr>
            <a:spLocks noGrp="1"/>
          </p:cNvSpPr>
          <p:nvPr>
            <p:ph type="sldNum" sz="quarter" idx="10"/>
          </p:nvPr>
        </p:nvSpPr>
        <p:spPr>
          <a:xfrm>
            <a:off x="6858000" y="6477000"/>
            <a:ext cx="1905000" cy="457200"/>
          </a:xfrm>
          <a:noFill/>
        </p:spPr>
        <p:txBody>
          <a:bodyPr/>
          <a:lstStyle/>
          <a:p>
            <a:fld id="{81D0AFF0-F5BA-4DA4-BA30-A685DAE23590}" type="slidenum">
              <a:rPr lang="en-US" smtClean="0">
                <a:solidFill>
                  <a:srgbClr val="000000"/>
                </a:solidFill>
                <a:latin typeface="Arial" pitchFamily="34" charset="0"/>
                <a:ea typeface="ＭＳ Ｐゴシック" pitchFamily="1" charset="-128"/>
              </a:rPr>
              <a:pPr/>
              <a:t>1</a:t>
            </a:fld>
            <a:endParaRPr lang="en-US" smtClean="0">
              <a:solidFill>
                <a:srgbClr val="000000"/>
              </a:solidFill>
              <a:latin typeface="Arial" pitchFamily="34" charset="0"/>
              <a:ea typeface="ＭＳ Ｐゴシック" pitchFamily="1"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MDL Output</a:t>
            </a:r>
            <a:endParaRPr lang="en-US" dirty="0"/>
          </a:p>
        </p:txBody>
      </p:sp>
      <p:pic>
        <p:nvPicPr>
          <p:cNvPr id="5" name="Content Placeholder 4" descr="ScreenHunter_01 Dec. 09 12.26.jpg"/>
          <p:cNvPicPr>
            <a:picLocks noGrp="1" noChangeAspect="1"/>
          </p:cNvPicPr>
          <p:nvPr>
            <p:ph idx="1"/>
          </p:nvPr>
        </p:nvPicPr>
        <p:blipFill>
          <a:blip r:embed="rId3"/>
          <a:stretch>
            <a:fillRect/>
          </a:stretch>
        </p:blipFill>
        <p:spPr>
          <a:xfrm>
            <a:off x="1261547" y="1406525"/>
            <a:ext cx="6532006" cy="4883150"/>
          </a:xfrm>
        </p:spPr>
      </p:pic>
      <p:sp>
        <p:nvSpPr>
          <p:cNvPr id="4" name="Slide Number Placeholder 3"/>
          <p:cNvSpPr>
            <a:spLocks noGrp="1"/>
          </p:cNvSpPr>
          <p:nvPr>
            <p:ph type="sldNum" sz="quarter" idx="10"/>
          </p:nvPr>
        </p:nvSpPr>
        <p:spPr/>
        <p:txBody>
          <a:bodyPr/>
          <a:lstStyle/>
          <a:p>
            <a:pPr>
              <a:defRPr/>
            </a:pPr>
            <a:fld id="{C696902E-3B1B-4193-A434-D5F378761D6B}" type="slidenum">
              <a:rPr lang="en-US" smtClean="0">
                <a:solidFill>
                  <a:srgbClr val="000000"/>
                </a:solidFill>
              </a:rPr>
              <a:pPr>
                <a:defRPr/>
              </a:pPr>
              <a:t>10</a:t>
            </a:fld>
            <a:endParaRPr lang="en-US">
              <a:solidFill>
                <a:srgbClr val="0000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IDL/MDL Study</a:t>
            </a:r>
            <a:endParaRPr lang="en-US" dirty="0"/>
          </a:p>
        </p:txBody>
      </p:sp>
      <p:sp>
        <p:nvSpPr>
          <p:cNvPr id="3" name="Content Placeholder 2"/>
          <p:cNvSpPr>
            <a:spLocks noGrp="1"/>
          </p:cNvSpPr>
          <p:nvPr>
            <p:ph idx="1"/>
          </p:nvPr>
        </p:nvSpPr>
        <p:spPr/>
        <p:txBody>
          <a:bodyPr/>
          <a:lstStyle/>
          <a:p>
            <a:r>
              <a:rPr lang="en-US" dirty="0" smtClean="0"/>
              <a:t>IDL/MDL study funded from 4 sources:  (ESTO), NASA Headquarters Earth Science, NESDIS OSD, USAF)</a:t>
            </a:r>
          </a:p>
          <a:p>
            <a:r>
              <a:rPr lang="en-US" dirty="0" smtClean="0"/>
              <a:t> Develop instrument design for the ISS mission (NASA WBS 5)</a:t>
            </a:r>
          </a:p>
          <a:p>
            <a:pPr lvl="1"/>
            <a:r>
              <a:rPr lang="en-US" dirty="0" smtClean="0"/>
              <a:t>Initial: November 29 – December 3, 2010</a:t>
            </a:r>
          </a:p>
          <a:p>
            <a:pPr lvl="1"/>
            <a:r>
              <a:rPr lang="en-US" dirty="0" smtClean="0"/>
              <a:t>Follow up: January 13 – 14, 2011</a:t>
            </a:r>
          </a:p>
          <a:p>
            <a:r>
              <a:rPr lang="en-US" dirty="0" smtClean="0"/>
              <a:t>MDL Study: Investigate overall aspects of the mission </a:t>
            </a:r>
          </a:p>
          <a:p>
            <a:pPr lvl="1"/>
            <a:r>
              <a:rPr lang="en-US" dirty="0" smtClean="0"/>
              <a:t>January 18 -19 2011</a:t>
            </a:r>
          </a:p>
          <a:p>
            <a:r>
              <a:rPr lang="en-US" dirty="0" smtClean="0"/>
              <a:t>Several discussions carried out prior to the IDL/MDL study</a:t>
            </a:r>
          </a:p>
          <a:p>
            <a:pPr lvl="1"/>
            <a:r>
              <a:rPr lang="en-US" dirty="0" smtClean="0"/>
              <a:t>Presentation to Goddard New Business</a:t>
            </a:r>
          </a:p>
          <a:p>
            <a:pPr lvl="1"/>
            <a:r>
              <a:rPr lang="en-US" dirty="0" smtClean="0"/>
              <a:t>Discussions with GSFC on mechanisms for partnering with industry</a:t>
            </a:r>
          </a:p>
          <a:p>
            <a:pPr lvl="1"/>
            <a:r>
              <a:rPr lang="en-US" dirty="0" smtClean="0"/>
              <a:t>Discussion with ISS Payload/STP on space station location options</a:t>
            </a:r>
          </a:p>
          <a:p>
            <a:pPr lvl="1"/>
            <a:endParaRPr lang="en-US" dirty="0"/>
          </a:p>
        </p:txBody>
      </p:sp>
      <p:sp>
        <p:nvSpPr>
          <p:cNvPr id="4" name="Slide Number Placeholder 3"/>
          <p:cNvSpPr>
            <a:spLocks noGrp="1"/>
          </p:cNvSpPr>
          <p:nvPr>
            <p:ph type="sldNum" sz="quarter" idx="10"/>
          </p:nvPr>
        </p:nvSpPr>
        <p:spPr/>
        <p:txBody>
          <a:bodyPr/>
          <a:lstStyle/>
          <a:p>
            <a:pPr>
              <a:defRPr/>
            </a:pPr>
            <a:fld id="{C696902E-3B1B-4193-A434-D5F378761D6B}" type="slidenum">
              <a:rPr lang="en-US" smtClean="0">
                <a:solidFill>
                  <a:srgbClr val="000000"/>
                </a:solidFill>
              </a:rPr>
              <a:pPr>
                <a:defRPr/>
              </a:pPr>
              <a:t>11</a:t>
            </a:fld>
            <a:endParaRPr lang="en-US">
              <a:solidFill>
                <a:srgbClr val="00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sz="quarter"/>
          </p:nvPr>
        </p:nvSpPr>
        <p:spPr/>
        <p:txBody>
          <a:bodyPr/>
          <a:lstStyle/>
          <a:p>
            <a:r>
              <a:rPr lang="en-US" smtClean="0"/>
              <a:t>IDL SOW (1 of 2)</a:t>
            </a:r>
          </a:p>
        </p:txBody>
      </p:sp>
      <p:sp>
        <p:nvSpPr>
          <p:cNvPr id="39939" name="Rectangle 1"/>
          <p:cNvSpPr>
            <a:spLocks noChangeArrowheads="1"/>
          </p:cNvSpPr>
          <p:nvPr/>
        </p:nvSpPr>
        <p:spPr bwMode="auto">
          <a:xfrm>
            <a:off x="457200" y="1433513"/>
            <a:ext cx="8153400" cy="4156075"/>
          </a:xfrm>
          <a:prstGeom prst="rect">
            <a:avLst/>
          </a:prstGeom>
          <a:noFill/>
          <a:ln w="9525">
            <a:noFill/>
            <a:miter lim="800000"/>
            <a:headEnd/>
            <a:tailEnd/>
          </a:ln>
        </p:spPr>
        <p:txBody>
          <a:bodyPr tIns="0" bIns="0" anchor="ctr">
            <a:spAutoFit/>
          </a:bodyPr>
          <a:lstStyle/>
          <a:p>
            <a:pPr>
              <a:buFont typeface="Arial" pitchFamily="34" charset="0"/>
              <a:buChar char="•"/>
              <a:tabLst>
                <a:tab pos="457200" algn="l"/>
              </a:tabLst>
            </a:pPr>
            <a:r>
              <a:rPr lang="en-US" sz="1800">
                <a:cs typeface="Times New Roman" pitchFamily="18" charset="0"/>
              </a:rPr>
              <a:t> The instrument design will meet GWOS data requirements using a hybrid DWL and the ISS 52 degree inclined orbit. It will continue taking data through the earth shadow portion of the orbit. </a:t>
            </a:r>
            <a:endParaRPr lang="en-US" sz="1800"/>
          </a:p>
          <a:p>
            <a:pPr eaLnBrk="0" hangingPunct="0">
              <a:buFont typeface="Arial" pitchFamily="34" charset="0"/>
              <a:buChar char="•"/>
              <a:tabLst>
                <a:tab pos="457200" algn="l"/>
              </a:tabLst>
            </a:pPr>
            <a:r>
              <a:rPr lang="en-US" sz="1800">
                <a:cs typeface="Times New Roman" pitchFamily="18" charset="0"/>
              </a:rPr>
              <a:t> IDL will:</a:t>
            </a:r>
            <a:endParaRPr lang="en-US" sz="1800"/>
          </a:p>
          <a:p>
            <a:pPr lvl="1" eaLnBrk="0" hangingPunct="0">
              <a:buFontTx/>
              <a:buChar char="•"/>
              <a:tabLst>
                <a:tab pos="457200" algn="l"/>
              </a:tabLst>
            </a:pPr>
            <a:r>
              <a:rPr lang="en-US" sz="1800">
                <a:cs typeface="Times New Roman" pitchFamily="18" charset="0"/>
              </a:rPr>
              <a:t> Incorporate any improvements from NWOS, airborne experience, and technology advances to define an updated GWOS instrument conceptual design for the ISS; </a:t>
            </a:r>
          </a:p>
          <a:p>
            <a:pPr lvl="1" eaLnBrk="0" hangingPunct="0">
              <a:buFontTx/>
              <a:buChar char="•"/>
              <a:tabLst>
                <a:tab pos="457200" algn="l"/>
              </a:tabLst>
            </a:pPr>
            <a:r>
              <a:rPr lang="en-US" sz="1800">
                <a:cs typeface="Times New Roman" pitchFamily="18" charset="0"/>
              </a:rPr>
              <a:t> Use the GWOS data requirements and ISS capabilities; </a:t>
            </a:r>
          </a:p>
          <a:p>
            <a:pPr lvl="1" eaLnBrk="0" hangingPunct="0">
              <a:buFontTx/>
              <a:buChar char="•"/>
              <a:tabLst>
                <a:tab pos="457200" algn="l"/>
              </a:tabLst>
            </a:pPr>
            <a:r>
              <a:rPr lang="en-US" sz="1800">
                <a:cs typeface="Times New Roman" pitchFamily="18" charset="0"/>
              </a:rPr>
              <a:t> Use shared optics (coherent detection and direct detection lidars) with 2 azimuth angles (+/- 45 deg from normal to ram direction), crossed-beam optical design as in NWOS , and 35 degree nadir angle ;</a:t>
            </a:r>
            <a:endParaRPr lang="en-US" sz="1800"/>
          </a:p>
          <a:p>
            <a:pPr eaLnBrk="0" hangingPunct="0">
              <a:buFontTx/>
              <a:buChar char="•"/>
              <a:tabLst>
                <a:tab pos="457200" algn="l"/>
              </a:tabLst>
            </a:pPr>
            <a:r>
              <a:rPr lang="en-US" sz="1800">
                <a:cs typeface="Times New Roman" pitchFamily="18" charset="0"/>
              </a:rPr>
              <a:t> Use two-year technology projections, and provide estimates for time and cost to achieve projected technologies;</a:t>
            </a:r>
          </a:p>
          <a:p>
            <a:pPr eaLnBrk="0" hangingPunct="0">
              <a:buFontTx/>
              <a:buChar char="•"/>
              <a:tabLst>
                <a:tab pos="457200" algn="l"/>
              </a:tabLst>
            </a:pPr>
            <a:r>
              <a:rPr lang="en-US" sz="1800">
                <a:cs typeface="Times New Roman" pitchFamily="18" charset="0"/>
              </a:rPr>
              <a:t>  Assume resources (mass, power, volume, thermal) defined as available from the JEM-EF.  Assume we will use attach point EFU#1?</a:t>
            </a:r>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sz="quarter"/>
          </p:nvPr>
        </p:nvSpPr>
        <p:spPr/>
        <p:txBody>
          <a:bodyPr/>
          <a:lstStyle/>
          <a:p>
            <a:r>
              <a:rPr lang="en-US" smtClean="0"/>
              <a:t>IDL SOW (2 of 2)</a:t>
            </a:r>
          </a:p>
        </p:txBody>
      </p:sp>
      <p:sp>
        <p:nvSpPr>
          <p:cNvPr id="40963" name="TextBox 6"/>
          <p:cNvSpPr txBox="1">
            <a:spLocks noChangeArrowheads="1"/>
          </p:cNvSpPr>
          <p:nvPr/>
        </p:nvSpPr>
        <p:spPr bwMode="auto">
          <a:xfrm>
            <a:off x="228600" y="1219200"/>
            <a:ext cx="8382000" cy="5140325"/>
          </a:xfrm>
          <a:prstGeom prst="rect">
            <a:avLst/>
          </a:prstGeom>
          <a:noFill/>
          <a:ln w="9525">
            <a:noFill/>
            <a:miter lim="800000"/>
            <a:headEnd/>
            <a:tailEnd/>
          </a:ln>
        </p:spPr>
        <p:txBody>
          <a:bodyPr>
            <a:spAutoFit/>
          </a:bodyPr>
          <a:lstStyle/>
          <a:p>
            <a:pPr eaLnBrk="0" hangingPunct="0">
              <a:buFontTx/>
              <a:buChar char="•"/>
              <a:tabLst>
                <a:tab pos="457200" algn="l"/>
              </a:tabLst>
            </a:pPr>
            <a:r>
              <a:rPr lang="en-US" sz="1600">
                <a:cs typeface="Times New Roman" pitchFamily="18" charset="0"/>
              </a:rPr>
              <a:t>Deliverables from the IDL study</a:t>
            </a:r>
            <a:endParaRPr lang="en-US" sz="800"/>
          </a:p>
          <a:p>
            <a:pPr lvl="1" eaLnBrk="0" hangingPunct="0">
              <a:buFont typeface="Symbol" pitchFamily="18" charset="2"/>
              <a:buChar char=""/>
              <a:tabLst>
                <a:tab pos="457200" algn="l"/>
              </a:tabLst>
            </a:pPr>
            <a:r>
              <a:rPr lang="en-US" sz="1600">
                <a:cs typeface="Times New Roman" pitchFamily="18" charset="0"/>
              </a:rPr>
              <a:t> Updated GWOS instrument design and implementation cost;</a:t>
            </a:r>
            <a:endParaRPr lang="en-US" sz="800"/>
          </a:p>
          <a:p>
            <a:pPr lvl="1" eaLnBrk="0" hangingPunct="0">
              <a:buFont typeface="Symbol" pitchFamily="18" charset="2"/>
              <a:buChar char=""/>
              <a:tabLst>
                <a:tab pos="457200" algn="l"/>
              </a:tabLst>
            </a:pPr>
            <a:r>
              <a:rPr lang="en-US" sz="1600">
                <a:cs typeface="Times New Roman" pitchFamily="18" charset="0"/>
              </a:rPr>
              <a:t> Mass, volume, and dimensions of major components of the instrument  (e.g., transceiver, optics);</a:t>
            </a:r>
            <a:endParaRPr lang="en-US" sz="800"/>
          </a:p>
          <a:p>
            <a:pPr lvl="1" eaLnBrk="0" hangingPunct="0">
              <a:buFont typeface="Symbol" pitchFamily="18" charset="2"/>
              <a:buChar char=""/>
              <a:tabLst>
                <a:tab pos="457200" algn="l"/>
              </a:tabLst>
            </a:pPr>
            <a:r>
              <a:rPr lang="en-US" sz="1600">
                <a:cs typeface="Times New Roman" pitchFamily="18" charset="0"/>
              </a:rPr>
              <a:t> Thermal requirements;</a:t>
            </a:r>
            <a:endParaRPr lang="en-US" sz="800"/>
          </a:p>
          <a:p>
            <a:pPr lvl="1" eaLnBrk="0" hangingPunct="0">
              <a:buFont typeface="Symbol" pitchFamily="18" charset="2"/>
              <a:buChar char=""/>
              <a:tabLst>
                <a:tab pos="457200" algn="l"/>
              </a:tabLst>
            </a:pPr>
            <a:r>
              <a:rPr lang="en-US" sz="1600">
                <a:cs typeface="Times New Roman" pitchFamily="18" charset="0"/>
              </a:rPr>
              <a:t> On-board computational requirements;</a:t>
            </a:r>
            <a:endParaRPr lang="en-US" sz="800"/>
          </a:p>
          <a:p>
            <a:pPr lvl="1" eaLnBrk="0" hangingPunct="0">
              <a:buFont typeface="Symbol" pitchFamily="18" charset="2"/>
              <a:buChar char=""/>
              <a:tabLst>
                <a:tab pos="457200" algn="l"/>
              </a:tabLst>
            </a:pPr>
            <a:r>
              <a:rPr lang="en-US" sz="1600">
                <a:cs typeface="Times New Roman" pitchFamily="18" charset="0"/>
              </a:rPr>
              <a:t> Downlink bandwidth; </a:t>
            </a:r>
            <a:endParaRPr lang="en-US" sz="800"/>
          </a:p>
          <a:p>
            <a:pPr lvl="1" eaLnBrk="0" hangingPunct="0">
              <a:buFont typeface="Symbol" pitchFamily="18" charset="2"/>
              <a:buChar char=""/>
              <a:tabLst>
                <a:tab pos="457200" algn="l"/>
              </a:tabLst>
            </a:pPr>
            <a:r>
              <a:rPr lang="en-US" sz="1600">
                <a:cs typeface="Times New Roman" pitchFamily="18" charset="0"/>
              </a:rPr>
              <a:t> Identify Instrument vibration modes. Assess i</a:t>
            </a:r>
            <a:r>
              <a:rPr lang="en-US" sz="1600"/>
              <a:t>mpact of vibration on instrument performance in ISS environment. </a:t>
            </a:r>
            <a:endParaRPr lang="en-US" sz="1600">
              <a:cs typeface="Times New Roman" pitchFamily="18" charset="0"/>
            </a:endParaRPr>
          </a:p>
          <a:p>
            <a:pPr lvl="1" eaLnBrk="0" hangingPunct="0">
              <a:buFont typeface="Symbol" pitchFamily="18" charset="2"/>
              <a:buChar char=""/>
              <a:tabLst>
                <a:tab pos="457200" algn="l"/>
              </a:tabLst>
            </a:pPr>
            <a:r>
              <a:rPr lang="en-US" sz="1600">
                <a:cs typeface="Times New Roman" pitchFamily="18" charset="0"/>
              </a:rPr>
              <a:t> Assume a on-orbit life of 2 years, assess the redundancy of critical components with respect to mass, volume, power, and cost.  </a:t>
            </a:r>
            <a:endParaRPr lang="en-US" sz="1600">
              <a:solidFill>
                <a:srgbClr val="FF0000"/>
              </a:solidFill>
              <a:cs typeface="Times New Roman" pitchFamily="18" charset="0"/>
            </a:endParaRPr>
          </a:p>
          <a:p>
            <a:pPr lvl="1" eaLnBrk="0" hangingPunct="0">
              <a:buFont typeface="Symbol" pitchFamily="18" charset="2"/>
              <a:buChar char=""/>
              <a:tabLst>
                <a:tab pos="457200" algn="l"/>
              </a:tabLst>
            </a:pPr>
            <a:r>
              <a:rPr lang="en-US" sz="1600">
                <a:cs typeface="Times New Roman" pitchFamily="18" charset="0"/>
              </a:rPr>
              <a:t> Assume the NWOS concept with a reduced instrument volume using a crossed-inward optical design.</a:t>
            </a:r>
            <a:endParaRPr lang="en-US" sz="800"/>
          </a:p>
          <a:p>
            <a:pPr lvl="1" eaLnBrk="0" hangingPunct="0">
              <a:buFont typeface="Symbol" pitchFamily="18" charset="2"/>
              <a:buChar char=""/>
              <a:tabLst>
                <a:tab pos="457200" algn="l"/>
              </a:tabLst>
            </a:pPr>
            <a:r>
              <a:rPr lang="en-US" sz="1600">
                <a:cs typeface="Times New Roman" pitchFamily="18" charset="0"/>
              </a:rPr>
              <a:t> Update and document the efficiency estimates for the laser, optics, and detectors;</a:t>
            </a:r>
            <a:endParaRPr lang="en-US" sz="800"/>
          </a:p>
          <a:p>
            <a:pPr lvl="1" eaLnBrk="0" hangingPunct="0">
              <a:buFont typeface="Symbol" pitchFamily="18" charset="2"/>
              <a:buChar char=""/>
              <a:tabLst>
                <a:tab pos="457200" algn="l"/>
              </a:tabLst>
            </a:pPr>
            <a:r>
              <a:rPr lang="en-US" sz="1600">
                <a:cs typeface="Times New Roman" pitchFamily="18" charset="0"/>
              </a:rPr>
              <a:t> Identify any technology or engineering “tall poles” and risks;</a:t>
            </a:r>
            <a:endParaRPr lang="en-US" sz="800"/>
          </a:p>
          <a:p>
            <a:pPr lvl="1" eaLnBrk="0" hangingPunct="0">
              <a:buFont typeface="Symbol" pitchFamily="18" charset="2"/>
              <a:buChar char=""/>
              <a:tabLst>
                <a:tab pos="457200" algn="l"/>
              </a:tabLst>
            </a:pPr>
            <a:r>
              <a:rPr lang="en-US" sz="1600">
                <a:cs typeface="Times New Roman" pitchFamily="18" charset="0"/>
              </a:rPr>
              <a:t> Identify any special spacecraft/instrument/ISS interface requirements from the instrument perspective; and,</a:t>
            </a:r>
            <a:endParaRPr lang="en-US" sz="800"/>
          </a:p>
          <a:p>
            <a:pPr lvl="1" eaLnBrk="0" hangingPunct="0">
              <a:buFont typeface="Symbol" pitchFamily="18" charset="2"/>
              <a:buChar char=""/>
              <a:tabLst>
                <a:tab pos="457200" algn="l"/>
              </a:tabLst>
            </a:pPr>
            <a:r>
              <a:rPr lang="en-US" sz="1600">
                <a:cs typeface="Times New Roman" pitchFamily="18" charset="0"/>
              </a:rPr>
              <a:t> Identify any potential instrument advantages/disadvantages from operating in one of the ISS attached modules, e.g., the pressurized Japanese Experiment Module.</a:t>
            </a:r>
            <a:endParaRPr lang="en-US"/>
          </a:p>
          <a:p>
            <a:pPr>
              <a:tabLst>
                <a:tab pos="457200" algn="l"/>
              </a:tabLst>
            </a:pPr>
            <a:endParaRPr lang="en-US">
              <a:latin typeface="Trebuchet MS" pitchFamily="34" charset="0"/>
            </a:endParaRP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r>
              <a:rPr lang="en-US" smtClean="0"/>
              <a:t>IDL Study Assumptions</a:t>
            </a:r>
          </a:p>
        </p:txBody>
      </p:sp>
      <p:sp>
        <p:nvSpPr>
          <p:cNvPr id="38915" name="Content Placeholder 2"/>
          <p:cNvSpPr>
            <a:spLocks noGrp="1"/>
          </p:cNvSpPr>
          <p:nvPr>
            <p:ph idx="1"/>
          </p:nvPr>
        </p:nvSpPr>
        <p:spPr/>
        <p:txBody>
          <a:bodyPr/>
          <a:lstStyle/>
          <a:p>
            <a:pPr eaLnBrk="1" hangingPunct="1"/>
            <a:r>
              <a:rPr lang="en-US" dirty="0" smtClean="0"/>
              <a:t>A demonstration mission that will not be held to operational lifetime, duty cycle and data download requirements.</a:t>
            </a:r>
          </a:p>
          <a:p>
            <a:pPr eaLnBrk="1" hangingPunct="1"/>
            <a:r>
              <a:rPr lang="en-US" dirty="0" smtClean="0"/>
              <a:t>Instrument based on existing GWOS (2006) and NWOS (2008) IDL instrument concepts using the hybrid DWL approach.</a:t>
            </a:r>
          </a:p>
          <a:p>
            <a:pPr eaLnBrk="1" hangingPunct="1"/>
            <a:r>
              <a:rPr lang="en-US" dirty="0" smtClean="0"/>
              <a:t>The pointing issues will be handled with “knowledge” rather than “control” (i.e. no </a:t>
            </a:r>
            <a:r>
              <a:rPr lang="en-US" dirty="0" err="1" smtClean="0"/>
              <a:t>gimbaling</a:t>
            </a:r>
            <a:r>
              <a:rPr lang="en-US" dirty="0" smtClean="0"/>
              <a:t>).</a:t>
            </a:r>
          </a:p>
          <a:p>
            <a:pPr eaLnBrk="1" hangingPunct="1"/>
            <a:r>
              <a:rPr lang="en-US" dirty="0" smtClean="0"/>
              <a:t>Impact of vibration on instrument performance in ISS environment needs to be assessed.  Currently we assume passive vibration isolation will be </a:t>
            </a:r>
            <a:r>
              <a:rPr lang="en-US" smtClean="0"/>
              <a:t>sufficient.</a:t>
            </a:r>
            <a:endParaRPr lang="en-US"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endParaRPr lang="en-US" smtClean="0"/>
          </a:p>
        </p:txBody>
      </p:sp>
      <p:sp>
        <p:nvSpPr>
          <p:cNvPr id="27651" name="Slide Number Placeholder 3"/>
          <p:cNvSpPr>
            <a:spLocks noGrp="1"/>
          </p:cNvSpPr>
          <p:nvPr>
            <p:ph type="sldNum" sz="quarter" idx="10"/>
          </p:nvPr>
        </p:nvSpPr>
        <p:spPr>
          <a:noFill/>
        </p:spPr>
        <p:txBody>
          <a:bodyPr/>
          <a:lstStyle/>
          <a:p>
            <a:fld id="{BB95A409-852D-409D-9EE4-F27CC4B35948}" type="slidenum">
              <a:rPr lang="en-US" smtClean="0">
                <a:latin typeface="Arial" pitchFamily="34" charset="0"/>
                <a:ea typeface="ＭＳ Ｐゴシック" pitchFamily="1" charset="-128"/>
              </a:rPr>
              <a:pPr/>
              <a:t>15</a:t>
            </a:fld>
            <a:endParaRPr lang="en-US" smtClean="0">
              <a:latin typeface="Arial" pitchFamily="34" charset="0"/>
              <a:ea typeface="ＭＳ Ｐゴシック" pitchFamily="1" charset="-128"/>
            </a:endParaRPr>
          </a:p>
        </p:txBody>
      </p:sp>
      <p:pic>
        <p:nvPicPr>
          <p:cNvPr id="27652" name="Picture 4" descr="ScreenHunter_01 Nov. 22 18.20.jpg"/>
          <p:cNvPicPr>
            <a:picLocks noChangeAspect="1"/>
          </p:cNvPicPr>
          <p:nvPr/>
        </p:nvPicPr>
        <p:blipFill>
          <a:blip r:embed="rId3"/>
          <a:srcRect/>
          <a:stretch>
            <a:fillRect/>
          </a:stretch>
        </p:blipFill>
        <p:spPr bwMode="auto">
          <a:xfrm>
            <a:off x="228600" y="76200"/>
            <a:ext cx="8780463" cy="6669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C:\Users\JasonBudinoff\Desktop\NWOS Wind LIDAAR\FOV03.jpg"/>
          <p:cNvPicPr>
            <a:picLocks noChangeAspect="1" noChangeArrowheads="1"/>
          </p:cNvPicPr>
          <p:nvPr/>
        </p:nvPicPr>
        <p:blipFill>
          <a:blip r:embed="rId3" cstate="print"/>
          <a:srcRect/>
          <a:stretch>
            <a:fillRect/>
          </a:stretch>
        </p:blipFill>
        <p:spPr bwMode="auto">
          <a:xfrm>
            <a:off x="0" y="533400"/>
            <a:ext cx="9163274" cy="4953000"/>
          </a:xfrm>
          <a:prstGeom prst="rect">
            <a:avLst/>
          </a:prstGeom>
          <a:noFill/>
        </p:spPr>
      </p:pic>
      <p:sp>
        <p:nvSpPr>
          <p:cNvPr id="6" name="Title 5"/>
          <p:cNvSpPr>
            <a:spLocks noGrp="1"/>
          </p:cNvSpPr>
          <p:nvPr>
            <p:ph type="title"/>
          </p:nvPr>
        </p:nvSpPr>
        <p:spPr>
          <a:xfrm>
            <a:off x="762000" y="5495925"/>
            <a:ext cx="7772400" cy="1362075"/>
          </a:xfrm>
        </p:spPr>
        <p:txBody>
          <a:bodyPr/>
          <a:lstStyle/>
          <a:p>
            <a:r>
              <a:rPr lang="en-US" dirty="0" smtClean="0"/>
              <a:t>WIND </a:t>
            </a:r>
            <a:r>
              <a:rPr lang="en-US" dirty="0" err="1" smtClean="0"/>
              <a:t>Lidar</a:t>
            </a:r>
            <a:r>
              <a:rPr lang="en-US" dirty="0" smtClean="0"/>
              <a:t> FOV assessment</a:t>
            </a:r>
            <a:endParaRPr lang="en-US" dirty="0"/>
          </a:p>
        </p:txBody>
      </p:sp>
      <p:sp>
        <p:nvSpPr>
          <p:cNvPr id="7" name="Text Placeholder 6"/>
          <p:cNvSpPr>
            <a:spLocks noGrp="1"/>
          </p:cNvSpPr>
          <p:nvPr>
            <p:ph type="body" idx="1"/>
          </p:nvPr>
        </p:nvSpPr>
        <p:spPr>
          <a:xfrm>
            <a:off x="722313" y="2906713"/>
            <a:ext cx="7772400" cy="2503487"/>
          </a:xfrm>
        </p:spPr>
        <p:txBody>
          <a:bodyPr/>
          <a:lstStyle/>
          <a:p>
            <a:r>
              <a:rPr lang="en-US" dirty="0" err="1" smtClean="0"/>
              <a:t>J.Budinoff</a:t>
            </a:r>
            <a:r>
              <a:rPr lang="en-US" dirty="0" smtClean="0"/>
              <a:t>,  NASA GSFC</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4" descr="elc_config"/>
          <p:cNvPicPr>
            <a:picLocks noChangeAspect="1" noChangeArrowheads="1"/>
          </p:cNvPicPr>
          <p:nvPr/>
        </p:nvPicPr>
        <p:blipFill>
          <a:blip r:embed="rId3" cstate="print"/>
          <a:srcRect/>
          <a:stretch>
            <a:fillRect/>
          </a:stretch>
        </p:blipFill>
        <p:spPr bwMode="auto">
          <a:xfrm>
            <a:off x="0" y="1256205"/>
            <a:ext cx="9144000" cy="2967245"/>
          </a:xfrm>
          <a:prstGeom prst="rect">
            <a:avLst/>
          </a:prstGeom>
          <a:noFill/>
          <a:ln w="9525">
            <a:noFill/>
            <a:miter lim="800000"/>
            <a:headEnd/>
            <a:tailEnd/>
          </a:ln>
        </p:spPr>
      </p:pic>
      <p:sp>
        <p:nvSpPr>
          <p:cNvPr id="23" name="TextBox 22"/>
          <p:cNvSpPr txBox="1"/>
          <p:nvPr/>
        </p:nvSpPr>
        <p:spPr>
          <a:xfrm>
            <a:off x="7303405" y="4884003"/>
            <a:ext cx="1608133" cy="646331"/>
          </a:xfrm>
          <a:prstGeom prst="rect">
            <a:avLst/>
          </a:prstGeom>
          <a:noFill/>
        </p:spPr>
        <p:txBody>
          <a:bodyPr wrap="none" rtlCol="0">
            <a:spAutoFit/>
          </a:bodyPr>
          <a:lstStyle/>
          <a:p>
            <a:pPr algn="r" fontAlgn="auto">
              <a:spcBef>
                <a:spcPts val="0"/>
              </a:spcBef>
              <a:spcAft>
                <a:spcPts val="0"/>
              </a:spcAft>
            </a:pPr>
            <a:r>
              <a:rPr lang="en-US" sz="1800" dirty="0" smtClean="0">
                <a:solidFill>
                  <a:prstClr val="black"/>
                </a:solidFill>
                <a:ea typeface="+mn-ea"/>
                <a:cs typeface="Arial" pitchFamily="34" charset="0"/>
              </a:rPr>
              <a:t>JEM Exposed</a:t>
            </a:r>
          </a:p>
          <a:p>
            <a:pPr algn="r" fontAlgn="auto">
              <a:spcBef>
                <a:spcPts val="0"/>
              </a:spcBef>
              <a:spcAft>
                <a:spcPts val="0"/>
              </a:spcAft>
            </a:pPr>
            <a:r>
              <a:rPr lang="en-US" sz="1800" dirty="0" smtClean="0">
                <a:solidFill>
                  <a:prstClr val="black"/>
                </a:solidFill>
                <a:ea typeface="+mn-ea"/>
                <a:cs typeface="Arial" pitchFamily="34" charset="0"/>
              </a:rPr>
              <a:t>Facility (EF)</a:t>
            </a:r>
            <a:endParaRPr lang="en-US" sz="1800" dirty="0">
              <a:solidFill>
                <a:prstClr val="black"/>
              </a:solidFill>
              <a:ea typeface="+mn-ea"/>
              <a:cs typeface="Arial" pitchFamily="34" charset="0"/>
            </a:endParaRPr>
          </a:p>
        </p:txBody>
      </p:sp>
      <p:cxnSp>
        <p:nvCxnSpPr>
          <p:cNvPr id="26" name="Straight Arrow Connector 25"/>
          <p:cNvCxnSpPr/>
          <p:nvPr/>
        </p:nvCxnSpPr>
        <p:spPr bwMode="auto">
          <a:xfrm rot="16200000" flipV="1">
            <a:off x="7159200" y="3889801"/>
            <a:ext cx="1180365" cy="806451"/>
          </a:xfrm>
          <a:prstGeom prst="straightConnector1">
            <a:avLst/>
          </a:prstGeom>
          <a:solidFill>
            <a:schemeClr val="accent1"/>
          </a:solidFill>
          <a:ln w="9525" cap="flat" cmpd="sng" algn="ctr">
            <a:solidFill>
              <a:schemeClr val="tx1"/>
            </a:solidFill>
            <a:prstDash val="solid"/>
            <a:round/>
            <a:headEnd type="none" w="med" len="med"/>
            <a:tailEnd type="oval"/>
          </a:ln>
          <a:effectLst/>
        </p:spPr>
      </p:cxnSp>
      <p:sp>
        <p:nvSpPr>
          <p:cNvPr id="28" name="TextBox 27"/>
          <p:cNvSpPr txBox="1"/>
          <p:nvPr/>
        </p:nvSpPr>
        <p:spPr>
          <a:xfrm>
            <a:off x="563365" y="4655403"/>
            <a:ext cx="1894108" cy="646331"/>
          </a:xfrm>
          <a:prstGeom prst="rect">
            <a:avLst/>
          </a:prstGeom>
          <a:noFill/>
        </p:spPr>
        <p:txBody>
          <a:bodyPr wrap="none" rtlCol="0">
            <a:spAutoFit/>
          </a:bodyPr>
          <a:lstStyle/>
          <a:p>
            <a:pPr algn="ctr" fontAlgn="auto">
              <a:spcBef>
                <a:spcPts val="0"/>
              </a:spcBef>
              <a:spcAft>
                <a:spcPts val="0"/>
              </a:spcAft>
            </a:pPr>
            <a:r>
              <a:rPr lang="en-US" sz="1800" b="1" dirty="0" smtClean="0">
                <a:solidFill>
                  <a:srgbClr val="0070C0"/>
                </a:solidFill>
                <a:latin typeface="Calibri"/>
                <a:ea typeface="+mn-ea"/>
                <a:cs typeface="Arial" pitchFamily="34" charset="0"/>
              </a:rPr>
              <a:t>ISS RAM direction</a:t>
            </a:r>
          </a:p>
          <a:p>
            <a:pPr algn="ctr" fontAlgn="auto">
              <a:spcBef>
                <a:spcPts val="0"/>
              </a:spcBef>
              <a:spcAft>
                <a:spcPts val="0"/>
              </a:spcAft>
            </a:pPr>
            <a:r>
              <a:rPr lang="en-US" sz="1800" b="1" dirty="0" smtClean="0">
                <a:solidFill>
                  <a:srgbClr val="0070C0"/>
                </a:solidFill>
                <a:ea typeface="+mn-ea"/>
                <a:cs typeface="Arial" pitchFamily="34" charset="0"/>
              </a:rPr>
              <a:t>Out of the page</a:t>
            </a:r>
            <a:endParaRPr lang="en-US" sz="1800" b="1" dirty="0">
              <a:solidFill>
                <a:srgbClr val="0070C0"/>
              </a:solidFill>
              <a:ea typeface="+mn-ea"/>
              <a:cs typeface="Arial" pitchFamily="34" charset="0"/>
            </a:endParaRPr>
          </a:p>
        </p:txBody>
      </p:sp>
      <p:cxnSp>
        <p:nvCxnSpPr>
          <p:cNvPr id="30" name="Straight Arrow Connector 29"/>
          <p:cNvCxnSpPr/>
          <p:nvPr/>
        </p:nvCxnSpPr>
        <p:spPr bwMode="auto">
          <a:xfrm rot="5400000">
            <a:off x="5774981" y="4226273"/>
            <a:ext cx="1496909" cy="702468"/>
          </a:xfrm>
          <a:prstGeom prst="straightConnector1">
            <a:avLst/>
          </a:prstGeom>
          <a:ln>
            <a:solidFill>
              <a:srgbClr val="00B050"/>
            </a:solidFill>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31" name="TextBox 30"/>
          <p:cNvSpPr txBox="1"/>
          <p:nvPr/>
        </p:nvSpPr>
        <p:spPr>
          <a:xfrm>
            <a:off x="4189079" y="5229225"/>
            <a:ext cx="2135521" cy="646331"/>
          </a:xfrm>
          <a:prstGeom prst="rect">
            <a:avLst/>
          </a:prstGeom>
          <a:noFill/>
        </p:spPr>
        <p:txBody>
          <a:bodyPr wrap="none" rtlCol="0">
            <a:spAutoFit/>
          </a:bodyPr>
          <a:lstStyle/>
          <a:p>
            <a:pPr algn="ctr" fontAlgn="auto">
              <a:spcBef>
                <a:spcPts val="0"/>
              </a:spcBef>
              <a:spcAft>
                <a:spcPts val="0"/>
              </a:spcAft>
            </a:pPr>
            <a:r>
              <a:rPr lang="en-US" sz="2000" b="1" dirty="0" smtClean="0">
                <a:solidFill>
                  <a:srgbClr val="00B050"/>
                </a:solidFill>
                <a:latin typeface="Calibri"/>
                <a:ea typeface="+mn-ea"/>
                <a:cs typeface="Arial" pitchFamily="34" charset="0"/>
              </a:rPr>
              <a:t>Laser direction</a:t>
            </a:r>
          </a:p>
          <a:p>
            <a:pPr algn="ctr" fontAlgn="auto">
              <a:spcBef>
                <a:spcPts val="0"/>
              </a:spcBef>
              <a:spcAft>
                <a:spcPts val="0"/>
              </a:spcAft>
            </a:pPr>
            <a:r>
              <a:rPr lang="en-US" sz="1600" b="1" dirty="0" smtClean="0">
                <a:solidFill>
                  <a:srgbClr val="00B050"/>
                </a:solidFill>
                <a:ea typeface="+mn-ea"/>
                <a:cs typeface="Arial" pitchFamily="34" charset="0"/>
              </a:rPr>
              <a:t>35 degrees off nadir</a:t>
            </a:r>
            <a:endParaRPr lang="en-US" sz="1600" b="1" dirty="0">
              <a:solidFill>
                <a:srgbClr val="00B050"/>
              </a:solidFill>
              <a:ea typeface="+mn-ea"/>
              <a:cs typeface="Arial" pitchFamily="34" charset="0"/>
            </a:endParaRPr>
          </a:p>
        </p:txBody>
      </p:sp>
      <p:sp>
        <p:nvSpPr>
          <p:cNvPr id="9" name="TextBox 8"/>
          <p:cNvSpPr txBox="1"/>
          <p:nvPr/>
        </p:nvSpPr>
        <p:spPr>
          <a:xfrm>
            <a:off x="2381363" y="304800"/>
            <a:ext cx="4184351" cy="769441"/>
          </a:xfrm>
          <a:prstGeom prst="rect">
            <a:avLst/>
          </a:prstGeom>
          <a:noFill/>
        </p:spPr>
        <p:txBody>
          <a:bodyPr wrap="none" rtlCol="0">
            <a:spAutoFit/>
          </a:bodyPr>
          <a:lstStyle/>
          <a:p>
            <a:pPr algn="ctr" fontAlgn="auto">
              <a:spcBef>
                <a:spcPts val="0"/>
              </a:spcBef>
              <a:spcAft>
                <a:spcPts val="0"/>
              </a:spcAft>
            </a:pPr>
            <a:r>
              <a:rPr lang="en-US" sz="4400" b="1" dirty="0" smtClean="0">
                <a:solidFill>
                  <a:prstClr val="black"/>
                </a:solidFill>
                <a:latin typeface="Calibri"/>
                <a:ea typeface="+mn-ea"/>
                <a:cs typeface="Arial" pitchFamily="34" charset="0"/>
              </a:rPr>
              <a:t>ISS Configuration</a:t>
            </a:r>
            <a:endParaRPr lang="en-US" sz="4400" b="1" dirty="0">
              <a:solidFill>
                <a:prstClr val="black"/>
              </a:solidFill>
              <a:ea typeface="+mn-ea"/>
              <a:cs typeface="Arial" pitchFamily="34" charset="0"/>
            </a:endParaRPr>
          </a:p>
        </p:txBody>
      </p:sp>
      <p:sp>
        <p:nvSpPr>
          <p:cNvPr id="10" name="TextBox 7"/>
          <p:cNvSpPr txBox="1">
            <a:spLocks noChangeArrowheads="1"/>
          </p:cNvSpPr>
          <p:nvPr/>
        </p:nvSpPr>
        <p:spPr bwMode="auto">
          <a:xfrm>
            <a:off x="5111985" y="1143000"/>
            <a:ext cx="2210605" cy="369332"/>
          </a:xfrm>
          <a:prstGeom prst="rect">
            <a:avLst/>
          </a:prstGeom>
          <a:noFill/>
          <a:ln w="9525">
            <a:noFill/>
            <a:miter lim="800000"/>
            <a:headEnd/>
            <a:tailEnd/>
          </a:ln>
        </p:spPr>
        <p:txBody>
          <a:bodyPr wrap="none">
            <a:spAutoFit/>
          </a:bodyPr>
          <a:lstStyle/>
          <a:p>
            <a:pPr algn="ctr" fontAlgn="auto">
              <a:spcBef>
                <a:spcPts val="0"/>
              </a:spcBef>
              <a:spcAft>
                <a:spcPts val="0"/>
              </a:spcAft>
            </a:pPr>
            <a:r>
              <a:rPr lang="en-US" sz="1800" b="1" dirty="0" smtClean="0">
                <a:solidFill>
                  <a:srgbClr val="FF0000"/>
                </a:solidFill>
                <a:latin typeface="Calibri"/>
                <a:ea typeface="+mn-ea"/>
                <a:cs typeface="+mn-cs"/>
              </a:rPr>
              <a:t>JEM Location: EFU #1</a:t>
            </a:r>
            <a:endParaRPr lang="en-US" sz="1800" b="1" dirty="0">
              <a:solidFill>
                <a:srgbClr val="FF0000"/>
              </a:solidFill>
              <a:latin typeface="Calibri"/>
              <a:ea typeface="+mn-ea"/>
              <a:cs typeface="+mn-cs"/>
            </a:endParaRPr>
          </a:p>
        </p:txBody>
      </p:sp>
      <p:cxnSp>
        <p:nvCxnSpPr>
          <p:cNvPr id="12" name="Straight Arrow Connector 11"/>
          <p:cNvCxnSpPr/>
          <p:nvPr/>
        </p:nvCxnSpPr>
        <p:spPr bwMode="auto">
          <a:xfrm rot="16200000" flipH="1">
            <a:off x="5572124" y="2352673"/>
            <a:ext cx="2174083" cy="516731"/>
          </a:xfrm>
          <a:prstGeom prst="straightConnector1">
            <a:avLst/>
          </a:prstGeom>
          <a:solidFill>
            <a:schemeClr val="accent1"/>
          </a:solidFill>
          <a:ln w="9525" cap="flat" cmpd="sng" algn="ctr">
            <a:solidFill>
              <a:srgbClr val="FF0000"/>
            </a:solidFill>
            <a:prstDash val="solid"/>
            <a:round/>
            <a:headEnd type="none" w="med" len="med"/>
            <a:tailEnd type="oval"/>
          </a:ln>
          <a:effectLst/>
        </p:spPr>
      </p:cxnSp>
      <p:sp>
        <p:nvSpPr>
          <p:cNvPr id="24" name="TextBox 23"/>
          <p:cNvSpPr txBox="1"/>
          <p:nvPr/>
        </p:nvSpPr>
        <p:spPr>
          <a:xfrm>
            <a:off x="5300755" y="4002584"/>
            <a:ext cx="694422" cy="369332"/>
          </a:xfrm>
          <a:prstGeom prst="rect">
            <a:avLst/>
          </a:prstGeom>
          <a:noFill/>
        </p:spPr>
        <p:txBody>
          <a:bodyPr wrap="none" rtlCol="0">
            <a:spAutoFit/>
          </a:bodyPr>
          <a:lstStyle/>
          <a:p>
            <a:pPr algn="ctr" fontAlgn="auto">
              <a:spcBef>
                <a:spcPts val="0"/>
              </a:spcBef>
              <a:spcAft>
                <a:spcPts val="0"/>
              </a:spcAft>
            </a:pPr>
            <a:r>
              <a:rPr lang="en-US" sz="900" dirty="0" smtClean="0">
                <a:solidFill>
                  <a:prstClr val="black"/>
                </a:solidFill>
                <a:latin typeface="Calibri"/>
                <a:ea typeface="+mn-ea"/>
                <a:cs typeface="Arial" pitchFamily="34" charset="0"/>
              </a:rPr>
              <a:t>Soyuz</a:t>
            </a:r>
          </a:p>
          <a:p>
            <a:pPr algn="ctr" fontAlgn="auto">
              <a:spcBef>
                <a:spcPts val="0"/>
              </a:spcBef>
              <a:spcAft>
                <a:spcPts val="0"/>
              </a:spcAft>
            </a:pPr>
            <a:r>
              <a:rPr lang="en-US" sz="900" dirty="0">
                <a:solidFill>
                  <a:prstClr val="black"/>
                </a:solidFill>
                <a:latin typeface="Calibri"/>
                <a:ea typeface="+mn-ea"/>
                <a:cs typeface="Arial" pitchFamily="34" charset="0"/>
              </a:rPr>
              <a:t>d</a:t>
            </a:r>
            <a:r>
              <a:rPr lang="en-US" sz="900" dirty="0" smtClean="0">
                <a:solidFill>
                  <a:prstClr val="black"/>
                </a:solidFill>
                <a:latin typeface="Calibri"/>
                <a:ea typeface="+mn-ea"/>
                <a:cs typeface="Arial" pitchFamily="34" charset="0"/>
              </a:rPr>
              <a:t>ocks here</a:t>
            </a:r>
            <a:endParaRPr lang="en-US" sz="900" dirty="0">
              <a:solidFill>
                <a:prstClr val="black"/>
              </a:solidFill>
              <a:ea typeface="+mn-ea"/>
              <a:cs typeface="Arial" pitchFamily="34" charset="0"/>
            </a:endParaRPr>
          </a:p>
        </p:txBody>
      </p:sp>
      <p:sp>
        <p:nvSpPr>
          <p:cNvPr id="25" name="TextBox 24"/>
          <p:cNvSpPr txBox="1"/>
          <p:nvPr/>
        </p:nvSpPr>
        <p:spPr>
          <a:xfrm>
            <a:off x="5872654" y="3793034"/>
            <a:ext cx="941283" cy="369332"/>
          </a:xfrm>
          <a:prstGeom prst="rect">
            <a:avLst/>
          </a:prstGeom>
          <a:noFill/>
        </p:spPr>
        <p:txBody>
          <a:bodyPr wrap="none" rtlCol="0">
            <a:spAutoFit/>
          </a:bodyPr>
          <a:lstStyle/>
          <a:p>
            <a:pPr algn="ctr" fontAlgn="auto">
              <a:spcBef>
                <a:spcPts val="0"/>
              </a:spcBef>
              <a:spcAft>
                <a:spcPts val="0"/>
              </a:spcAft>
            </a:pPr>
            <a:r>
              <a:rPr lang="en-US" sz="900" dirty="0" smtClean="0">
                <a:solidFill>
                  <a:prstClr val="black"/>
                </a:solidFill>
                <a:latin typeface="Calibri"/>
                <a:ea typeface="+mn-ea"/>
                <a:cs typeface="Arial" pitchFamily="34" charset="0"/>
              </a:rPr>
              <a:t>JEM Pressurized</a:t>
            </a:r>
          </a:p>
          <a:p>
            <a:pPr algn="ctr" fontAlgn="auto">
              <a:spcBef>
                <a:spcPts val="0"/>
              </a:spcBef>
              <a:spcAft>
                <a:spcPts val="0"/>
              </a:spcAft>
            </a:pPr>
            <a:r>
              <a:rPr lang="en-US" sz="900" dirty="0" smtClean="0">
                <a:solidFill>
                  <a:prstClr val="black"/>
                </a:solidFill>
                <a:latin typeface="Calibri"/>
                <a:ea typeface="+mn-ea"/>
                <a:cs typeface="Arial" pitchFamily="34" charset="0"/>
              </a:rPr>
              <a:t>Module (PM)</a:t>
            </a:r>
            <a:endParaRPr lang="en-US" sz="900" dirty="0">
              <a:solidFill>
                <a:prstClr val="black"/>
              </a:solidFill>
              <a:ea typeface="+mn-ea"/>
              <a:cs typeface="Arial" pitchFamily="34" charset="0"/>
            </a:endParaRPr>
          </a:p>
        </p:txBody>
      </p:sp>
      <p:sp>
        <p:nvSpPr>
          <p:cNvPr id="27" name="TextBox 26"/>
          <p:cNvSpPr txBox="1"/>
          <p:nvPr/>
        </p:nvSpPr>
        <p:spPr>
          <a:xfrm rot="17740671">
            <a:off x="6101957" y="4467478"/>
            <a:ext cx="1124026" cy="215444"/>
          </a:xfrm>
          <a:prstGeom prst="rect">
            <a:avLst/>
          </a:prstGeom>
          <a:noFill/>
        </p:spPr>
        <p:txBody>
          <a:bodyPr wrap="none" rtlCol="0">
            <a:spAutoFit/>
          </a:bodyPr>
          <a:lstStyle/>
          <a:p>
            <a:pPr algn="ctr" fontAlgn="auto">
              <a:spcBef>
                <a:spcPts val="0"/>
              </a:spcBef>
              <a:spcAft>
                <a:spcPts val="0"/>
              </a:spcAft>
            </a:pPr>
            <a:r>
              <a:rPr lang="en-US" sz="800" dirty="0" smtClean="0">
                <a:solidFill>
                  <a:prstClr val="black"/>
                </a:solidFill>
                <a:latin typeface="Calibri"/>
                <a:ea typeface="+mn-ea"/>
                <a:cs typeface="Arial" pitchFamily="34" charset="0"/>
              </a:rPr>
              <a:t>2 beams – fore and aft</a:t>
            </a:r>
            <a:endParaRPr lang="en-US" sz="800" dirty="0">
              <a:solidFill>
                <a:prstClr val="black"/>
              </a:solidFill>
              <a:ea typeface="+mn-ea"/>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p:cNvPicPr>
            <a:picLocks noChangeAspect="1" noChangeArrowheads="1"/>
          </p:cNvPicPr>
          <p:nvPr/>
        </p:nvPicPr>
        <p:blipFill>
          <a:blip r:embed="rId3" cstate="print"/>
          <a:srcRect/>
          <a:stretch>
            <a:fillRect/>
          </a:stretch>
        </p:blipFill>
        <p:spPr bwMode="auto">
          <a:xfrm>
            <a:off x="1450103" y="1628775"/>
            <a:ext cx="7236697" cy="5154907"/>
          </a:xfrm>
          <a:prstGeom prst="rect">
            <a:avLst/>
          </a:prstGeom>
          <a:noFill/>
          <a:ln w="9525">
            <a:noFill/>
            <a:miter lim="800000"/>
            <a:headEnd/>
            <a:tailEnd/>
          </a:ln>
        </p:spPr>
      </p:pic>
      <p:cxnSp>
        <p:nvCxnSpPr>
          <p:cNvPr id="27" name="Straight Arrow Connector 26"/>
          <p:cNvCxnSpPr/>
          <p:nvPr/>
        </p:nvCxnSpPr>
        <p:spPr>
          <a:xfrm rot="10800000" flipV="1">
            <a:off x="533400" y="4600575"/>
            <a:ext cx="1447800" cy="3048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8" name="TextBox 7"/>
          <p:cNvSpPr txBox="1">
            <a:spLocks noChangeArrowheads="1"/>
          </p:cNvSpPr>
          <p:nvPr/>
        </p:nvSpPr>
        <p:spPr bwMode="auto">
          <a:xfrm rot="20885574">
            <a:off x="277937" y="4284447"/>
            <a:ext cx="1916550" cy="369332"/>
          </a:xfrm>
          <a:prstGeom prst="rect">
            <a:avLst/>
          </a:prstGeom>
          <a:noFill/>
          <a:ln w="9525">
            <a:noFill/>
            <a:miter lim="800000"/>
            <a:headEnd/>
            <a:tailEnd/>
          </a:ln>
        </p:spPr>
        <p:txBody>
          <a:bodyPr wrap="none">
            <a:spAutoFit/>
          </a:bodyPr>
          <a:lstStyle/>
          <a:p>
            <a:pPr fontAlgn="auto">
              <a:spcBef>
                <a:spcPts val="0"/>
              </a:spcBef>
              <a:spcAft>
                <a:spcPts val="0"/>
              </a:spcAft>
            </a:pPr>
            <a:r>
              <a:rPr lang="en-US" sz="1800" b="1" dirty="0" smtClean="0">
                <a:solidFill>
                  <a:srgbClr val="0070C0"/>
                </a:solidFill>
                <a:latin typeface="Calibri"/>
                <a:ea typeface="+mn-ea"/>
                <a:cs typeface="+mn-cs"/>
              </a:rPr>
              <a:t>ISS RAM Direction</a:t>
            </a:r>
            <a:endParaRPr lang="en-US" sz="1800" b="1" dirty="0">
              <a:solidFill>
                <a:srgbClr val="0070C0"/>
              </a:solidFill>
              <a:latin typeface="Calibri"/>
              <a:ea typeface="+mn-ea"/>
              <a:cs typeface="+mn-cs"/>
            </a:endParaRPr>
          </a:p>
        </p:txBody>
      </p:sp>
      <p:sp>
        <p:nvSpPr>
          <p:cNvPr id="29" name="Oval 28"/>
          <p:cNvSpPr/>
          <p:nvPr/>
        </p:nvSpPr>
        <p:spPr>
          <a:xfrm>
            <a:off x="2057400" y="3076575"/>
            <a:ext cx="1295400" cy="1219200"/>
          </a:xfrm>
          <a:prstGeom prst="ellipse">
            <a:avLst/>
          </a:prstGeom>
          <a:noFill/>
          <a:ln>
            <a:solidFill>
              <a:srgbClr val="FF0000"/>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endParaRPr lang="en-US" sz="1800" dirty="0">
              <a:solidFill>
                <a:prstClr val="black"/>
              </a:solidFill>
            </a:endParaRPr>
          </a:p>
        </p:txBody>
      </p:sp>
      <p:sp>
        <p:nvSpPr>
          <p:cNvPr id="30" name="TextBox 7"/>
          <p:cNvSpPr txBox="1">
            <a:spLocks noChangeArrowheads="1"/>
          </p:cNvSpPr>
          <p:nvPr/>
        </p:nvSpPr>
        <p:spPr bwMode="auto">
          <a:xfrm>
            <a:off x="304800" y="3228975"/>
            <a:ext cx="1766574" cy="646331"/>
          </a:xfrm>
          <a:prstGeom prst="rect">
            <a:avLst/>
          </a:prstGeom>
          <a:noFill/>
          <a:ln w="9525">
            <a:noFill/>
            <a:miter lim="800000"/>
            <a:headEnd/>
            <a:tailEnd/>
          </a:ln>
        </p:spPr>
        <p:txBody>
          <a:bodyPr wrap="none">
            <a:spAutoFit/>
          </a:bodyPr>
          <a:lstStyle/>
          <a:p>
            <a:pPr algn="ctr" fontAlgn="auto">
              <a:spcBef>
                <a:spcPts val="0"/>
              </a:spcBef>
              <a:spcAft>
                <a:spcPts val="0"/>
              </a:spcAft>
            </a:pPr>
            <a:r>
              <a:rPr lang="en-US" sz="1800" b="1" dirty="0" smtClean="0">
                <a:solidFill>
                  <a:srgbClr val="FF0000"/>
                </a:solidFill>
                <a:latin typeface="Calibri"/>
                <a:ea typeface="+mn-ea"/>
                <a:cs typeface="+mn-cs"/>
              </a:rPr>
              <a:t>Wind </a:t>
            </a:r>
            <a:r>
              <a:rPr lang="en-US" sz="1800" b="1" dirty="0" err="1" smtClean="0">
                <a:solidFill>
                  <a:srgbClr val="FF0000"/>
                </a:solidFill>
                <a:latin typeface="Calibri"/>
                <a:ea typeface="+mn-ea"/>
                <a:cs typeface="+mn-cs"/>
              </a:rPr>
              <a:t>Lidar</a:t>
            </a:r>
            <a:endParaRPr lang="en-US" sz="1800" b="1" dirty="0">
              <a:solidFill>
                <a:srgbClr val="FF0000"/>
              </a:solidFill>
              <a:latin typeface="Calibri"/>
              <a:ea typeface="+mn-ea"/>
              <a:cs typeface="+mn-cs"/>
            </a:endParaRPr>
          </a:p>
          <a:p>
            <a:pPr algn="ctr" fontAlgn="auto">
              <a:spcBef>
                <a:spcPts val="0"/>
              </a:spcBef>
              <a:spcAft>
                <a:spcPts val="0"/>
              </a:spcAft>
            </a:pPr>
            <a:r>
              <a:rPr lang="en-US" sz="1800" b="1" dirty="0" smtClean="0">
                <a:solidFill>
                  <a:srgbClr val="FF0000"/>
                </a:solidFill>
                <a:latin typeface="Calibri"/>
                <a:ea typeface="+mn-ea"/>
                <a:cs typeface="+mn-cs"/>
              </a:rPr>
              <a:t>Location: EFU #1</a:t>
            </a:r>
            <a:endParaRPr lang="en-US" sz="1800" b="1" dirty="0">
              <a:solidFill>
                <a:srgbClr val="FF0000"/>
              </a:solidFill>
              <a:latin typeface="Calibri"/>
              <a:ea typeface="+mn-ea"/>
              <a:cs typeface="+mn-cs"/>
            </a:endParaRPr>
          </a:p>
        </p:txBody>
      </p:sp>
      <p:sp>
        <p:nvSpPr>
          <p:cNvPr id="31" name="TextBox 30"/>
          <p:cNvSpPr txBox="1"/>
          <p:nvPr/>
        </p:nvSpPr>
        <p:spPr>
          <a:xfrm>
            <a:off x="323175" y="304800"/>
            <a:ext cx="8542274" cy="1446550"/>
          </a:xfrm>
          <a:prstGeom prst="rect">
            <a:avLst/>
          </a:prstGeom>
          <a:noFill/>
        </p:spPr>
        <p:txBody>
          <a:bodyPr wrap="none" rtlCol="0">
            <a:spAutoFit/>
          </a:bodyPr>
          <a:lstStyle/>
          <a:p>
            <a:pPr algn="ctr" fontAlgn="auto">
              <a:spcBef>
                <a:spcPts val="0"/>
              </a:spcBef>
              <a:spcAft>
                <a:spcPts val="0"/>
              </a:spcAft>
            </a:pPr>
            <a:r>
              <a:rPr lang="en-US" sz="4400" b="1" dirty="0" smtClean="0">
                <a:solidFill>
                  <a:prstClr val="black"/>
                </a:solidFill>
                <a:latin typeface="Calibri"/>
                <a:ea typeface="+mn-ea"/>
                <a:cs typeface="Arial" pitchFamily="34" charset="0"/>
              </a:rPr>
              <a:t>Japanese Experiment Module (JEM)</a:t>
            </a:r>
          </a:p>
          <a:p>
            <a:pPr algn="ctr" fontAlgn="auto">
              <a:spcBef>
                <a:spcPts val="0"/>
              </a:spcBef>
              <a:spcAft>
                <a:spcPts val="0"/>
              </a:spcAft>
            </a:pPr>
            <a:r>
              <a:rPr lang="en-US" sz="4400" b="1" dirty="0" smtClean="0">
                <a:solidFill>
                  <a:prstClr val="black"/>
                </a:solidFill>
                <a:ea typeface="+mn-ea"/>
                <a:cs typeface="Arial" pitchFamily="34" charset="0"/>
              </a:rPr>
              <a:t>Exposed Facility (EF)</a:t>
            </a:r>
            <a:endParaRPr lang="en-US" sz="4400" b="1" dirty="0">
              <a:solidFill>
                <a:prstClr val="black"/>
              </a:solidFill>
              <a:ea typeface="+mn-ea"/>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55841" y="1657883"/>
            <a:ext cx="5257800" cy="3714750"/>
          </a:xfrm>
          <a:prstGeom prst="rect">
            <a:avLst/>
          </a:prstGeom>
          <a:noFill/>
          <a:ln w="9525">
            <a:noFill/>
            <a:miter lim="800000"/>
            <a:headEnd/>
            <a:tailEnd/>
          </a:ln>
        </p:spPr>
      </p:pic>
      <p:sp>
        <p:nvSpPr>
          <p:cNvPr id="2" name="Oval 1"/>
          <p:cNvSpPr/>
          <p:nvPr/>
        </p:nvSpPr>
        <p:spPr>
          <a:xfrm>
            <a:off x="2398143" y="3531237"/>
            <a:ext cx="1683241" cy="1584227"/>
          </a:xfrm>
          <a:prstGeom prst="ellipse">
            <a:avLst/>
          </a:prstGeom>
          <a:noFill/>
          <a:ln>
            <a:solidFill>
              <a:srgbClr val="FF0000"/>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endParaRPr lang="en-US" sz="1800">
              <a:solidFill>
                <a:prstClr val="black"/>
              </a:solidFill>
            </a:endParaRPr>
          </a:p>
        </p:txBody>
      </p:sp>
      <p:sp>
        <p:nvSpPr>
          <p:cNvPr id="3" name="TextBox 7"/>
          <p:cNvSpPr txBox="1">
            <a:spLocks noChangeArrowheads="1"/>
          </p:cNvSpPr>
          <p:nvPr/>
        </p:nvSpPr>
        <p:spPr bwMode="auto">
          <a:xfrm>
            <a:off x="1531785" y="4850733"/>
            <a:ext cx="1348446" cy="584775"/>
          </a:xfrm>
          <a:prstGeom prst="rect">
            <a:avLst/>
          </a:prstGeom>
          <a:noFill/>
          <a:ln w="9525">
            <a:noFill/>
            <a:miter lim="800000"/>
            <a:headEnd/>
            <a:tailEnd/>
          </a:ln>
        </p:spPr>
        <p:txBody>
          <a:bodyPr wrap="none">
            <a:spAutoFit/>
          </a:bodyPr>
          <a:lstStyle/>
          <a:p>
            <a:pPr algn="ctr" fontAlgn="auto">
              <a:spcBef>
                <a:spcPts val="0"/>
              </a:spcBef>
              <a:spcAft>
                <a:spcPts val="0"/>
              </a:spcAft>
            </a:pPr>
            <a:r>
              <a:rPr lang="en-US" sz="3200" b="1" dirty="0" smtClean="0">
                <a:solidFill>
                  <a:srgbClr val="FF0000"/>
                </a:solidFill>
                <a:latin typeface="Calibri"/>
                <a:ea typeface="+mn-ea"/>
                <a:cs typeface="+mn-cs"/>
              </a:rPr>
              <a:t>EFU #1</a:t>
            </a:r>
            <a:endParaRPr lang="en-US" sz="3200" b="1" dirty="0">
              <a:solidFill>
                <a:srgbClr val="FF0000"/>
              </a:solidFill>
              <a:latin typeface="Calibri"/>
              <a:ea typeface="+mn-ea"/>
              <a:cs typeface="+mn-cs"/>
            </a:endParaRPr>
          </a:p>
        </p:txBody>
      </p:sp>
      <p:sp>
        <p:nvSpPr>
          <p:cNvPr id="5" name="TextBox 4"/>
          <p:cNvSpPr txBox="1"/>
          <p:nvPr/>
        </p:nvSpPr>
        <p:spPr>
          <a:xfrm>
            <a:off x="1890056" y="304800"/>
            <a:ext cx="5166992" cy="769441"/>
          </a:xfrm>
          <a:prstGeom prst="rect">
            <a:avLst/>
          </a:prstGeom>
          <a:noFill/>
        </p:spPr>
        <p:txBody>
          <a:bodyPr wrap="none" rtlCol="0">
            <a:spAutoFit/>
          </a:bodyPr>
          <a:lstStyle/>
          <a:p>
            <a:pPr algn="ctr" fontAlgn="auto">
              <a:spcBef>
                <a:spcPts val="0"/>
              </a:spcBef>
              <a:spcAft>
                <a:spcPts val="0"/>
              </a:spcAft>
            </a:pPr>
            <a:r>
              <a:rPr lang="en-US" sz="4400" b="1" dirty="0" smtClean="0">
                <a:solidFill>
                  <a:prstClr val="black"/>
                </a:solidFill>
                <a:latin typeface="Calibri"/>
                <a:ea typeface="+mn-ea"/>
                <a:cs typeface="Arial" pitchFamily="34" charset="0"/>
              </a:rPr>
              <a:t>JEM-EF Configuration</a:t>
            </a:r>
            <a:endParaRPr lang="en-US" sz="4400" b="1" dirty="0">
              <a:solidFill>
                <a:prstClr val="black"/>
              </a:solidFill>
              <a:ea typeface="+mn-ea"/>
              <a:cs typeface="Arial" pitchFamily="34" charset="0"/>
            </a:endParaRPr>
          </a:p>
        </p:txBody>
      </p:sp>
      <p:pic>
        <p:nvPicPr>
          <p:cNvPr id="7" name="Picture 58"/>
          <p:cNvPicPr>
            <a:picLocks noChangeAspect="1" noChangeArrowheads="1"/>
          </p:cNvPicPr>
          <p:nvPr/>
        </p:nvPicPr>
        <p:blipFill>
          <a:blip r:embed="rId4" cstate="print"/>
          <a:srcRect/>
          <a:stretch>
            <a:fillRect/>
          </a:stretch>
        </p:blipFill>
        <p:spPr bwMode="auto">
          <a:xfrm>
            <a:off x="6031877" y="4321092"/>
            <a:ext cx="2971801" cy="2232108"/>
          </a:xfrm>
          <a:prstGeom prst="rect">
            <a:avLst/>
          </a:prstGeom>
          <a:noFill/>
          <a:ln w="12700">
            <a:noFill/>
            <a:miter lim="800000"/>
            <a:headEnd type="none" w="sm" len="sm"/>
            <a:tailEnd type="none" w="sm" len="sm"/>
          </a:ln>
        </p:spPr>
      </p:pic>
      <p:cxnSp>
        <p:nvCxnSpPr>
          <p:cNvPr id="8" name="Straight Arrow Connector 7"/>
          <p:cNvCxnSpPr/>
          <p:nvPr/>
        </p:nvCxnSpPr>
        <p:spPr>
          <a:xfrm>
            <a:off x="3804256" y="5184480"/>
            <a:ext cx="1181818" cy="538384"/>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9" name="TextBox 7"/>
          <p:cNvSpPr txBox="1">
            <a:spLocks noChangeArrowheads="1"/>
          </p:cNvSpPr>
          <p:nvPr/>
        </p:nvSpPr>
        <p:spPr bwMode="auto">
          <a:xfrm>
            <a:off x="2046363" y="1161678"/>
            <a:ext cx="1837362" cy="584775"/>
          </a:xfrm>
          <a:prstGeom prst="rect">
            <a:avLst/>
          </a:prstGeom>
          <a:noFill/>
          <a:ln w="9525">
            <a:noFill/>
            <a:miter lim="800000"/>
            <a:headEnd/>
            <a:tailEnd/>
          </a:ln>
        </p:spPr>
        <p:txBody>
          <a:bodyPr wrap="none">
            <a:spAutoFit/>
          </a:bodyPr>
          <a:lstStyle/>
          <a:p>
            <a:pPr fontAlgn="auto">
              <a:spcBef>
                <a:spcPts val="0"/>
              </a:spcBef>
              <a:spcAft>
                <a:spcPts val="0"/>
              </a:spcAft>
            </a:pPr>
            <a:r>
              <a:rPr lang="en-US" sz="3200" b="1" dirty="0" smtClean="0">
                <a:solidFill>
                  <a:srgbClr val="0070C0"/>
                </a:solidFill>
                <a:latin typeface="Calibri"/>
                <a:ea typeface="+mn-ea"/>
                <a:cs typeface="+mn-cs"/>
              </a:rPr>
              <a:t>RAM Side</a:t>
            </a:r>
            <a:endParaRPr lang="en-US" sz="3200" b="1" dirty="0">
              <a:solidFill>
                <a:srgbClr val="0070C0"/>
              </a:solidFill>
              <a:latin typeface="Calibri"/>
              <a:ea typeface="+mn-ea"/>
              <a:cs typeface="+mn-cs"/>
            </a:endParaRPr>
          </a:p>
        </p:txBody>
      </p:sp>
      <p:sp>
        <p:nvSpPr>
          <p:cNvPr id="10" name="TextBox 7"/>
          <p:cNvSpPr txBox="1">
            <a:spLocks noChangeArrowheads="1"/>
          </p:cNvSpPr>
          <p:nvPr/>
        </p:nvSpPr>
        <p:spPr bwMode="auto">
          <a:xfrm>
            <a:off x="6615489" y="3755652"/>
            <a:ext cx="1950790" cy="584775"/>
          </a:xfrm>
          <a:prstGeom prst="rect">
            <a:avLst/>
          </a:prstGeom>
          <a:noFill/>
          <a:ln w="9525">
            <a:noFill/>
            <a:miter lim="800000"/>
            <a:headEnd/>
            <a:tailEnd/>
          </a:ln>
        </p:spPr>
        <p:txBody>
          <a:bodyPr wrap="none">
            <a:spAutoFit/>
          </a:bodyPr>
          <a:lstStyle/>
          <a:p>
            <a:pPr fontAlgn="auto">
              <a:spcBef>
                <a:spcPts val="0"/>
              </a:spcBef>
              <a:spcAft>
                <a:spcPts val="0"/>
              </a:spcAft>
            </a:pPr>
            <a:r>
              <a:rPr lang="en-US" sz="3200" b="1" dirty="0" smtClean="0">
                <a:solidFill>
                  <a:srgbClr val="0070C0"/>
                </a:solidFill>
                <a:latin typeface="Calibri"/>
                <a:ea typeface="+mn-ea"/>
                <a:cs typeface="+mn-cs"/>
              </a:rPr>
              <a:t>Wake Side</a:t>
            </a:r>
            <a:endParaRPr lang="en-US" sz="3200" b="1" dirty="0">
              <a:solidFill>
                <a:srgbClr val="0070C0"/>
              </a:solidFill>
              <a:latin typeface="Calibri"/>
              <a:ea typeface="+mn-ea"/>
              <a:cs typeface="+mn-cs"/>
            </a:endParaRPr>
          </a:p>
        </p:txBody>
      </p:sp>
      <p:sp>
        <p:nvSpPr>
          <p:cNvPr id="12" name="TextBox 7"/>
          <p:cNvSpPr txBox="1">
            <a:spLocks noChangeArrowheads="1"/>
          </p:cNvSpPr>
          <p:nvPr/>
        </p:nvSpPr>
        <p:spPr bwMode="auto">
          <a:xfrm rot="1525944">
            <a:off x="3443837" y="5612923"/>
            <a:ext cx="1916550" cy="369332"/>
          </a:xfrm>
          <a:prstGeom prst="rect">
            <a:avLst/>
          </a:prstGeom>
          <a:noFill/>
          <a:ln w="9525">
            <a:noFill/>
            <a:miter lim="800000"/>
            <a:headEnd/>
            <a:tailEnd/>
          </a:ln>
        </p:spPr>
        <p:txBody>
          <a:bodyPr wrap="none">
            <a:spAutoFit/>
          </a:bodyPr>
          <a:lstStyle/>
          <a:p>
            <a:pPr fontAlgn="auto">
              <a:spcBef>
                <a:spcPts val="0"/>
              </a:spcBef>
              <a:spcAft>
                <a:spcPts val="0"/>
              </a:spcAft>
            </a:pPr>
            <a:r>
              <a:rPr lang="en-US" sz="1800" b="1" dirty="0" smtClean="0">
                <a:solidFill>
                  <a:srgbClr val="0070C0"/>
                </a:solidFill>
                <a:latin typeface="Calibri"/>
                <a:ea typeface="+mn-ea"/>
                <a:cs typeface="+mn-cs"/>
              </a:rPr>
              <a:t>ISS RAM Direction</a:t>
            </a:r>
            <a:endParaRPr lang="en-US" sz="1800" b="1" dirty="0">
              <a:solidFill>
                <a:srgbClr val="0070C0"/>
              </a:solidFill>
              <a:latin typeface="Calibri"/>
              <a:ea typeface="+mn-ea"/>
              <a:cs typeface="+mn-cs"/>
            </a:endParaRPr>
          </a:p>
        </p:txBody>
      </p:sp>
      <p:sp>
        <p:nvSpPr>
          <p:cNvPr id="15" name="TextBox 14"/>
          <p:cNvSpPr txBox="1"/>
          <p:nvPr/>
        </p:nvSpPr>
        <p:spPr>
          <a:xfrm>
            <a:off x="5753826" y="1524000"/>
            <a:ext cx="3243531" cy="1908215"/>
          </a:xfrm>
          <a:prstGeom prst="rect">
            <a:avLst/>
          </a:prstGeom>
          <a:noFill/>
        </p:spPr>
        <p:txBody>
          <a:bodyPr wrap="square" rtlCol="0">
            <a:spAutoFit/>
          </a:bodyPr>
          <a:lstStyle/>
          <a:p>
            <a:pPr fontAlgn="auto">
              <a:spcBef>
                <a:spcPts val="0"/>
              </a:spcBef>
              <a:spcAft>
                <a:spcPts val="0"/>
              </a:spcAft>
            </a:pPr>
            <a:r>
              <a:rPr lang="en-US" sz="1800" b="1" dirty="0" smtClean="0">
                <a:solidFill>
                  <a:prstClr val="black"/>
                </a:solidFill>
                <a:latin typeface="Calibri"/>
                <a:ea typeface="+mn-ea"/>
                <a:cs typeface="+mn-cs"/>
              </a:rPr>
              <a:t>Advantages to Exposed Facility Unit (EFU) #1:</a:t>
            </a:r>
          </a:p>
          <a:p>
            <a:pPr marL="173038" indent="-173038" fontAlgn="auto">
              <a:spcBef>
                <a:spcPts val="0"/>
              </a:spcBef>
              <a:spcAft>
                <a:spcPts val="0"/>
              </a:spcAft>
              <a:buFont typeface="Arial" pitchFamily="34" charset="0"/>
              <a:buChar char="•"/>
            </a:pPr>
            <a:r>
              <a:rPr lang="en-US" sz="1800" dirty="0" smtClean="0">
                <a:solidFill>
                  <a:prstClr val="black"/>
                </a:solidFill>
                <a:latin typeface="Calibri"/>
                <a:ea typeface="+mn-ea"/>
                <a:cs typeface="+mn-cs"/>
              </a:rPr>
              <a:t>3-6kW Cooling loop </a:t>
            </a:r>
            <a:r>
              <a:rPr lang="en-US" sz="1400" dirty="0" smtClean="0">
                <a:solidFill>
                  <a:prstClr val="black"/>
                </a:solidFill>
                <a:latin typeface="Calibri"/>
                <a:ea typeface="+mn-ea"/>
                <a:cs typeface="+mn-cs"/>
              </a:rPr>
              <a:t>(only 1 other EF position has this interface, but it’s on the wake side)</a:t>
            </a:r>
            <a:endParaRPr lang="en-US" sz="1800" dirty="0" smtClean="0">
              <a:solidFill>
                <a:prstClr val="black"/>
              </a:solidFill>
              <a:latin typeface="Calibri"/>
              <a:ea typeface="+mn-ea"/>
              <a:cs typeface="+mn-cs"/>
            </a:endParaRPr>
          </a:p>
          <a:p>
            <a:pPr marL="173038" indent="-173038" fontAlgn="auto">
              <a:spcBef>
                <a:spcPts val="0"/>
              </a:spcBef>
              <a:spcAft>
                <a:spcPts val="0"/>
              </a:spcAft>
              <a:buFont typeface="Arial" pitchFamily="34" charset="0"/>
              <a:buChar char="•"/>
            </a:pPr>
            <a:r>
              <a:rPr lang="en-US" sz="1800" dirty="0" smtClean="0">
                <a:solidFill>
                  <a:prstClr val="black"/>
                </a:solidFill>
                <a:latin typeface="Calibri"/>
                <a:ea typeface="+mn-ea"/>
                <a:cs typeface="+mn-cs"/>
              </a:rPr>
              <a:t>Clear line of sight for fore and aft laser pointing</a:t>
            </a:r>
          </a:p>
        </p:txBody>
      </p:sp>
      <p:sp>
        <p:nvSpPr>
          <p:cNvPr id="18" name="Oval 17"/>
          <p:cNvSpPr/>
          <p:nvPr/>
        </p:nvSpPr>
        <p:spPr>
          <a:xfrm>
            <a:off x="411193" y="3216130"/>
            <a:ext cx="1391729" cy="1309863"/>
          </a:xfrm>
          <a:prstGeom prst="ellipse">
            <a:avLst/>
          </a:prstGeom>
          <a:noFill/>
          <a:ln>
            <a:solidFill>
              <a:srgbClr val="FFC000"/>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endParaRPr lang="en-US" sz="1800">
              <a:solidFill>
                <a:prstClr val="black"/>
              </a:solidFill>
            </a:endParaRPr>
          </a:p>
        </p:txBody>
      </p:sp>
      <p:sp>
        <p:nvSpPr>
          <p:cNvPr id="19" name="TextBox 7"/>
          <p:cNvSpPr txBox="1">
            <a:spLocks noChangeArrowheads="1"/>
          </p:cNvSpPr>
          <p:nvPr/>
        </p:nvSpPr>
        <p:spPr bwMode="auto">
          <a:xfrm>
            <a:off x="503652" y="4511437"/>
            <a:ext cx="1156086" cy="584775"/>
          </a:xfrm>
          <a:prstGeom prst="rect">
            <a:avLst/>
          </a:prstGeom>
          <a:noFill/>
          <a:ln w="9525">
            <a:noFill/>
            <a:miter lim="800000"/>
            <a:headEnd/>
            <a:tailEnd/>
          </a:ln>
        </p:spPr>
        <p:txBody>
          <a:bodyPr wrap="none">
            <a:spAutoFit/>
          </a:bodyPr>
          <a:lstStyle/>
          <a:p>
            <a:pPr algn="ctr" fontAlgn="auto">
              <a:spcBef>
                <a:spcPts val="0"/>
              </a:spcBef>
              <a:spcAft>
                <a:spcPts val="0"/>
              </a:spcAft>
            </a:pPr>
            <a:r>
              <a:rPr lang="en-US" sz="1600" b="1" dirty="0" smtClean="0">
                <a:solidFill>
                  <a:srgbClr val="FFC000"/>
                </a:solidFill>
                <a:latin typeface="Calibri"/>
                <a:ea typeface="+mn-ea"/>
                <a:cs typeface="+mn-cs"/>
              </a:rPr>
              <a:t>JEM-PM</a:t>
            </a:r>
          </a:p>
          <a:p>
            <a:pPr algn="ctr" fontAlgn="auto">
              <a:spcBef>
                <a:spcPts val="0"/>
              </a:spcBef>
              <a:spcAft>
                <a:spcPts val="0"/>
              </a:spcAft>
            </a:pPr>
            <a:r>
              <a:rPr lang="en-US" sz="1600" b="1" dirty="0" smtClean="0">
                <a:solidFill>
                  <a:srgbClr val="FFC000"/>
                </a:solidFill>
                <a:latin typeface="Calibri"/>
                <a:ea typeface="+mn-ea"/>
                <a:cs typeface="+mn-cs"/>
              </a:rPr>
              <a:t>Connection</a:t>
            </a:r>
            <a:endParaRPr lang="en-US" sz="1600" b="1" dirty="0">
              <a:solidFill>
                <a:srgbClr val="FFC000"/>
              </a:solidFill>
              <a:latin typeface="Calibri"/>
              <a:ea typeface="+mn-ea"/>
              <a:cs typeface="+mn-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b="1" smtClean="0">
                <a:solidFill>
                  <a:srgbClr val="00B050"/>
                </a:solidFill>
              </a:rPr>
              <a:t>WISSCR</a:t>
            </a:r>
            <a:r>
              <a:rPr lang="en-US" smtClean="0"/>
              <a:t> </a:t>
            </a:r>
            <a:r>
              <a:rPr lang="en-US" b="1" smtClean="0"/>
              <a:t>Science</a:t>
            </a:r>
          </a:p>
        </p:txBody>
      </p:sp>
      <p:sp>
        <p:nvSpPr>
          <p:cNvPr id="20483" name="Content Placeholder 2"/>
          <p:cNvSpPr>
            <a:spLocks noGrp="1"/>
          </p:cNvSpPr>
          <p:nvPr>
            <p:ph idx="1"/>
          </p:nvPr>
        </p:nvSpPr>
        <p:spPr>
          <a:xfrm>
            <a:off x="0" y="2133600"/>
            <a:ext cx="4876800" cy="4343400"/>
          </a:xfrm>
        </p:spPr>
        <p:txBody>
          <a:bodyPr/>
          <a:lstStyle/>
          <a:p>
            <a:pPr>
              <a:buFontTx/>
              <a:buNone/>
            </a:pPr>
            <a:r>
              <a:rPr lang="en-US" sz="1600" dirty="0" smtClean="0"/>
              <a:t>.  </a:t>
            </a:r>
          </a:p>
          <a:p>
            <a:pPr lvl="1"/>
            <a:r>
              <a:rPr lang="en-US" sz="1600" b="1" dirty="0" smtClean="0"/>
              <a:t>Transport of atmospheric constituents </a:t>
            </a:r>
            <a:r>
              <a:rPr lang="en-US" sz="1600" dirty="0" smtClean="0"/>
              <a:t>– bias in model-supplied winds in the upper troposphere/</a:t>
            </a:r>
            <a:r>
              <a:rPr lang="en-US" sz="1600" b="1" dirty="0" smtClean="0"/>
              <a:t>lower stratosphere </a:t>
            </a:r>
            <a:r>
              <a:rPr lang="en-US" sz="1600" dirty="0" smtClean="0"/>
              <a:t>for transport studies (Rood and </a:t>
            </a:r>
            <a:r>
              <a:rPr lang="en-US" sz="1600" dirty="0" err="1" smtClean="0"/>
              <a:t>Bosilovich</a:t>
            </a:r>
            <a:r>
              <a:rPr lang="en-US" sz="1600" dirty="0" smtClean="0"/>
              <a:t>, 2010; Tan et al., 2004, </a:t>
            </a:r>
            <a:r>
              <a:rPr lang="en-US" sz="1600" i="1" dirty="0" smtClean="0"/>
              <a:t>J. </a:t>
            </a:r>
            <a:r>
              <a:rPr lang="en-US" sz="1600" i="1" dirty="0" err="1" smtClean="0"/>
              <a:t>Geophys</a:t>
            </a:r>
            <a:r>
              <a:rPr lang="en-US" sz="1600" i="1" dirty="0" smtClean="0"/>
              <a:t>. Res.</a:t>
            </a:r>
            <a:r>
              <a:rPr lang="en-US" sz="1600" dirty="0" smtClean="0"/>
              <a:t>)</a:t>
            </a:r>
          </a:p>
          <a:p>
            <a:pPr lvl="1"/>
            <a:r>
              <a:rPr lang="en-US" sz="1600" b="1" dirty="0" smtClean="0"/>
              <a:t>Formation and strength of the Somali Jet over Northwestern Indian Ocean </a:t>
            </a:r>
            <a:r>
              <a:rPr lang="en-US" sz="1600" dirty="0" smtClean="0"/>
              <a:t>(</a:t>
            </a:r>
            <a:r>
              <a:rPr lang="en-US" sz="1600" dirty="0" err="1" smtClean="0"/>
              <a:t>Reale</a:t>
            </a:r>
            <a:r>
              <a:rPr lang="en-US" sz="1600" dirty="0" smtClean="0"/>
              <a:t>, 2010</a:t>
            </a:r>
            <a:r>
              <a:rPr lang="en-US" sz="1600" i="1" dirty="0" smtClean="0"/>
              <a:t>, personal communication</a:t>
            </a:r>
            <a:r>
              <a:rPr lang="en-US" sz="1600" dirty="0" smtClean="0"/>
              <a:t>)</a:t>
            </a:r>
          </a:p>
          <a:p>
            <a:pPr lvl="1"/>
            <a:r>
              <a:rPr lang="en-US" sz="1600" b="1" dirty="0" smtClean="0"/>
              <a:t>Monsoon circulations </a:t>
            </a:r>
            <a:r>
              <a:rPr lang="en-US" sz="1600" dirty="0" smtClean="0"/>
              <a:t>- Current wind data do not adequately characterize the Asian and African monsoons with significant resolution to understand events such as the recent Pakistan floods</a:t>
            </a:r>
          </a:p>
          <a:p>
            <a:pPr lvl="1"/>
            <a:endParaRPr lang="en-US" sz="1600" dirty="0" smtClean="0"/>
          </a:p>
        </p:txBody>
      </p:sp>
      <p:sp>
        <p:nvSpPr>
          <p:cNvPr id="20484" name="Slide Number Placeholder 3"/>
          <p:cNvSpPr>
            <a:spLocks noGrp="1"/>
          </p:cNvSpPr>
          <p:nvPr>
            <p:ph type="sldNum" sz="quarter" idx="10"/>
          </p:nvPr>
        </p:nvSpPr>
        <p:spPr>
          <a:noFill/>
        </p:spPr>
        <p:txBody>
          <a:bodyPr/>
          <a:lstStyle/>
          <a:p>
            <a:fld id="{E6A34B4B-8AD9-4457-9489-B228182959AC}" type="slidenum">
              <a:rPr lang="en-US" smtClean="0">
                <a:solidFill>
                  <a:srgbClr val="000000"/>
                </a:solidFill>
                <a:latin typeface="Arial" pitchFamily="34" charset="0"/>
                <a:ea typeface="ＭＳ Ｐゴシック" pitchFamily="1" charset="-128"/>
              </a:rPr>
              <a:pPr/>
              <a:t>2</a:t>
            </a:fld>
            <a:endParaRPr lang="en-US" smtClean="0">
              <a:solidFill>
                <a:srgbClr val="000000"/>
              </a:solidFill>
              <a:latin typeface="Arial" pitchFamily="34" charset="0"/>
              <a:ea typeface="ＭＳ Ｐゴシック" pitchFamily="1" charset="-128"/>
            </a:endParaRPr>
          </a:p>
        </p:txBody>
      </p:sp>
      <p:sp>
        <p:nvSpPr>
          <p:cNvPr id="20485" name="TextBox 5"/>
          <p:cNvSpPr txBox="1">
            <a:spLocks noChangeArrowheads="1"/>
          </p:cNvSpPr>
          <p:nvPr/>
        </p:nvSpPr>
        <p:spPr bwMode="auto">
          <a:xfrm>
            <a:off x="381000" y="1295400"/>
            <a:ext cx="8229600" cy="1200150"/>
          </a:xfrm>
          <a:prstGeom prst="rect">
            <a:avLst/>
          </a:prstGeom>
          <a:noFill/>
          <a:ln w="9525">
            <a:noFill/>
            <a:miter lim="800000"/>
            <a:headEnd/>
            <a:tailEnd/>
          </a:ln>
        </p:spPr>
        <p:txBody>
          <a:bodyPr>
            <a:spAutoFit/>
          </a:bodyPr>
          <a:lstStyle/>
          <a:p>
            <a:r>
              <a:rPr lang="en-US" sz="1800" smtClean="0">
                <a:solidFill>
                  <a:srgbClr val="000000"/>
                </a:solidFill>
              </a:rPr>
              <a:t>WISSCR</a:t>
            </a:r>
            <a:r>
              <a:rPr lang="en-US" sz="1800" smtClean="0">
                <a:solidFill>
                  <a:srgbClr val="00B050"/>
                </a:solidFill>
              </a:rPr>
              <a:t> </a:t>
            </a:r>
            <a:r>
              <a:rPr lang="en-US" sz="1800" smtClean="0">
                <a:solidFill>
                  <a:srgbClr val="000000"/>
                </a:solidFill>
              </a:rPr>
              <a:t>will produce more accurate Earth science products, advance NASA Earth system modeling efforts, and provide critical input to the Intergovernmental Panel on Climate Change (IPPC) for future IPCC assessments of climate trends</a:t>
            </a:r>
          </a:p>
        </p:txBody>
      </p:sp>
      <p:pic>
        <p:nvPicPr>
          <p:cNvPr id="20486" name="Picture 2"/>
          <p:cNvPicPr>
            <a:picLocks noChangeAspect="1" noChangeArrowheads="1"/>
          </p:cNvPicPr>
          <p:nvPr/>
        </p:nvPicPr>
        <p:blipFill>
          <a:blip r:embed="rId3"/>
          <a:srcRect t="7524" b="4703"/>
          <a:stretch>
            <a:fillRect/>
          </a:stretch>
        </p:blipFill>
        <p:spPr bwMode="auto">
          <a:xfrm>
            <a:off x="4876800" y="2133600"/>
            <a:ext cx="3962400" cy="2667000"/>
          </a:xfrm>
          <a:prstGeom prst="rect">
            <a:avLst/>
          </a:prstGeom>
          <a:noFill/>
          <a:ln w="9525">
            <a:noFill/>
            <a:miter lim="800000"/>
            <a:headEnd/>
            <a:tailEnd/>
          </a:ln>
        </p:spPr>
      </p:pic>
      <p:sp>
        <p:nvSpPr>
          <p:cNvPr id="8" name="Rectangle 7"/>
          <p:cNvSpPr/>
          <p:nvPr/>
        </p:nvSpPr>
        <p:spPr>
          <a:xfrm>
            <a:off x="4953000" y="4876800"/>
            <a:ext cx="4191000" cy="830263"/>
          </a:xfrm>
          <a:prstGeom prst="rect">
            <a:avLst/>
          </a:prstGeom>
        </p:spPr>
        <p:txBody>
          <a:bodyPr>
            <a:spAutoFit/>
          </a:bodyPr>
          <a:lstStyle/>
          <a:p>
            <a:pPr>
              <a:defRPr/>
            </a:pPr>
            <a:r>
              <a:rPr lang="en-US" sz="1200" b="1" dirty="0">
                <a:solidFill>
                  <a:srgbClr val="000000"/>
                </a:solidFill>
                <a:latin typeface="Century Schoolbook"/>
                <a:ea typeface="ＭＳ Ｐゴシック" pitchFamily="-109" charset="-128"/>
              </a:rPr>
              <a:t>Latitudinal displacement in the ozone probability distribution function between data from </a:t>
            </a:r>
            <a:r>
              <a:rPr lang="en-US" sz="1200" b="1" dirty="0" err="1">
                <a:solidFill>
                  <a:srgbClr val="000000"/>
                </a:solidFill>
                <a:latin typeface="Century Schoolbook"/>
                <a:ea typeface="ＭＳ Ｐゴシック" pitchFamily="-109" charset="-128"/>
              </a:rPr>
              <a:t>ozonesondes</a:t>
            </a:r>
            <a:r>
              <a:rPr lang="en-US" sz="1200" b="1" dirty="0">
                <a:solidFill>
                  <a:srgbClr val="000000"/>
                </a:solidFill>
                <a:latin typeface="Century Schoolbook"/>
                <a:ea typeface="ＭＳ Ｐゴシック" pitchFamily="-109" charset="-128"/>
              </a:rPr>
              <a:t> and data assimilation-supplied winds</a:t>
            </a:r>
            <a:r>
              <a:rPr lang="en-US" sz="1200" dirty="0">
                <a:solidFill>
                  <a:srgbClr val="000000"/>
                </a:solidFill>
                <a:latin typeface="Century Schoolbook"/>
                <a:ea typeface="ＭＳ Ｐゴシック" pitchFamily="-109" charset="-128"/>
              </a:rPr>
              <a:t> </a:t>
            </a:r>
            <a:r>
              <a:rPr lang="en-US" sz="1200" b="1" dirty="0">
                <a:solidFill>
                  <a:srgbClr val="000000"/>
                </a:solidFill>
                <a:latin typeface="Century Schoolbook"/>
                <a:ea typeface="ＭＳ Ｐゴシック" pitchFamily="-109" charset="-128"/>
              </a:rPr>
              <a:t>(Rood and </a:t>
            </a:r>
            <a:r>
              <a:rPr lang="en-US" sz="1200" b="1" dirty="0" err="1">
                <a:solidFill>
                  <a:srgbClr val="000000"/>
                </a:solidFill>
                <a:latin typeface="Century Schoolbook"/>
                <a:ea typeface="ＭＳ Ｐゴシック" pitchFamily="-109" charset="-128"/>
              </a:rPr>
              <a:t>Bosilovich</a:t>
            </a:r>
            <a:r>
              <a:rPr lang="en-US" sz="1200" b="1" dirty="0">
                <a:solidFill>
                  <a:srgbClr val="000000"/>
                </a:solidFill>
                <a:latin typeface="Century Schoolbook"/>
                <a:ea typeface="ＭＳ Ｐゴシック" pitchFamily="-109" charset="-128"/>
              </a:rPr>
              <a:t> 2010)</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81" name="Oval 11"/>
          <p:cNvSpPr>
            <a:spLocks noChangeArrowheads="1"/>
          </p:cNvSpPr>
          <p:nvPr/>
        </p:nvSpPr>
        <p:spPr bwMode="auto">
          <a:xfrm>
            <a:off x="1913607" y="2551951"/>
            <a:ext cx="457200" cy="457200"/>
          </a:xfrm>
          <a:prstGeom prst="ellipse">
            <a:avLst/>
          </a:prstGeom>
          <a:solidFill>
            <a:srgbClr val="00B050"/>
          </a:solidFill>
          <a:ln w="9525" algn="ctr">
            <a:solidFill>
              <a:schemeClr val="tx1"/>
            </a:solidFill>
            <a:round/>
            <a:headEnd/>
            <a:tailEnd/>
          </a:ln>
        </p:spPr>
        <p:txBody>
          <a:bodyPr/>
          <a:lstStyle/>
          <a:p>
            <a:pPr eaLnBrk="0" fontAlgn="auto" hangingPunct="0">
              <a:spcBef>
                <a:spcPts val="0"/>
              </a:spcBef>
              <a:spcAft>
                <a:spcPts val="0"/>
              </a:spcAft>
            </a:pPr>
            <a:endParaRPr lang="en-US" sz="1800">
              <a:solidFill>
                <a:prstClr val="black"/>
              </a:solidFill>
              <a:latin typeface="Calibri"/>
              <a:ea typeface="+mn-ea"/>
              <a:cs typeface="+mn-cs"/>
            </a:endParaRPr>
          </a:p>
        </p:txBody>
      </p:sp>
      <p:sp>
        <p:nvSpPr>
          <p:cNvPr id="28682" name="Oval 12"/>
          <p:cNvSpPr>
            <a:spLocks noChangeArrowheads="1"/>
          </p:cNvSpPr>
          <p:nvPr/>
        </p:nvSpPr>
        <p:spPr bwMode="auto">
          <a:xfrm>
            <a:off x="1913607" y="4862392"/>
            <a:ext cx="457200" cy="457200"/>
          </a:xfrm>
          <a:prstGeom prst="ellipse">
            <a:avLst/>
          </a:prstGeom>
          <a:solidFill>
            <a:srgbClr val="00B050"/>
          </a:solidFill>
          <a:ln w="9525" algn="ctr">
            <a:solidFill>
              <a:schemeClr val="tx1"/>
            </a:solidFill>
            <a:round/>
            <a:headEnd/>
            <a:tailEnd/>
          </a:ln>
        </p:spPr>
        <p:txBody>
          <a:bodyPr/>
          <a:lstStyle/>
          <a:p>
            <a:pPr eaLnBrk="0" fontAlgn="auto" hangingPunct="0">
              <a:spcBef>
                <a:spcPts val="0"/>
              </a:spcBef>
              <a:spcAft>
                <a:spcPts val="0"/>
              </a:spcAft>
            </a:pPr>
            <a:endParaRPr lang="en-US" sz="1800">
              <a:solidFill>
                <a:prstClr val="black"/>
              </a:solidFill>
              <a:latin typeface="Calibri"/>
              <a:ea typeface="+mn-ea"/>
              <a:cs typeface="+mn-cs"/>
            </a:endParaRPr>
          </a:p>
        </p:txBody>
      </p:sp>
      <p:sp>
        <p:nvSpPr>
          <p:cNvPr id="16" name="TextBox 7"/>
          <p:cNvSpPr txBox="1">
            <a:spLocks noChangeArrowheads="1"/>
          </p:cNvSpPr>
          <p:nvPr/>
        </p:nvSpPr>
        <p:spPr bwMode="auto">
          <a:xfrm>
            <a:off x="2382736" y="2308477"/>
            <a:ext cx="1437894" cy="276999"/>
          </a:xfrm>
          <a:prstGeom prst="rect">
            <a:avLst/>
          </a:prstGeom>
          <a:noFill/>
          <a:ln w="9525">
            <a:noFill/>
            <a:miter lim="800000"/>
            <a:headEnd/>
            <a:tailEnd/>
          </a:ln>
        </p:spPr>
        <p:txBody>
          <a:bodyPr wrap="none">
            <a:spAutoFit/>
          </a:bodyPr>
          <a:lstStyle/>
          <a:p>
            <a:pPr algn="ctr" fontAlgn="auto">
              <a:spcBef>
                <a:spcPts val="0"/>
              </a:spcBef>
              <a:spcAft>
                <a:spcPts val="0"/>
              </a:spcAft>
            </a:pPr>
            <a:r>
              <a:rPr lang="en-US" sz="1200" dirty="0" smtClean="0">
                <a:solidFill>
                  <a:prstClr val="black"/>
                </a:solidFill>
                <a:latin typeface="Calibri"/>
                <a:ea typeface="+mn-ea"/>
                <a:cs typeface="+mn-cs"/>
              </a:rPr>
              <a:t>35 degrees off nadir</a:t>
            </a:r>
            <a:endParaRPr lang="en-US" sz="1200" dirty="0">
              <a:solidFill>
                <a:prstClr val="black"/>
              </a:solidFill>
              <a:latin typeface="Calibri"/>
              <a:ea typeface="+mn-ea"/>
              <a:cs typeface="+mn-cs"/>
            </a:endParaRPr>
          </a:p>
        </p:txBody>
      </p:sp>
      <p:cxnSp>
        <p:nvCxnSpPr>
          <p:cNvPr id="21" name="Straight Arrow Connector 20"/>
          <p:cNvCxnSpPr/>
          <p:nvPr/>
        </p:nvCxnSpPr>
        <p:spPr bwMode="auto">
          <a:xfrm rot="10800000">
            <a:off x="2599408" y="2823833"/>
            <a:ext cx="1026543"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 name="Straight Arrow Connector 22"/>
          <p:cNvCxnSpPr/>
          <p:nvPr/>
        </p:nvCxnSpPr>
        <p:spPr bwMode="auto">
          <a:xfrm rot="5400000">
            <a:off x="1328380" y="3940953"/>
            <a:ext cx="1524000" cy="1588"/>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24" name="TextBox 7"/>
          <p:cNvSpPr txBox="1">
            <a:spLocks noChangeArrowheads="1"/>
          </p:cNvSpPr>
          <p:nvPr/>
        </p:nvSpPr>
        <p:spPr bwMode="auto">
          <a:xfrm>
            <a:off x="2078996" y="3788553"/>
            <a:ext cx="1853200" cy="461665"/>
          </a:xfrm>
          <a:prstGeom prst="rect">
            <a:avLst/>
          </a:prstGeom>
          <a:noFill/>
          <a:ln w="9525">
            <a:noFill/>
            <a:miter lim="800000"/>
            <a:headEnd/>
            <a:tailEnd/>
          </a:ln>
        </p:spPr>
        <p:txBody>
          <a:bodyPr wrap="none">
            <a:spAutoFit/>
          </a:bodyPr>
          <a:lstStyle/>
          <a:p>
            <a:pPr algn="ctr" fontAlgn="auto">
              <a:spcBef>
                <a:spcPts val="0"/>
              </a:spcBef>
              <a:spcAft>
                <a:spcPts val="0"/>
              </a:spcAft>
            </a:pPr>
            <a:r>
              <a:rPr lang="en-US" sz="1200" dirty="0" smtClean="0">
                <a:solidFill>
                  <a:prstClr val="black"/>
                </a:solidFill>
                <a:latin typeface="Calibri"/>
                <a:ea typeface="+mn-ea"/>
                <a:cs typeface="+mn-cs"/>
              </a:rPr>
              <a:t>90 degrees apart</a:t>
            </a:r>
          </a:p>
          <a:p>
            <a:pPr algn="ctr" fontAlgn="auto">
              <a:spcBef>
                <a:spcPts val="0"/>
              </a:spcBef>
              <a:spcAft>
                <a:spcPts val="0"/>
              </a:spcAft>
            </a:pPr>
            <a:r>
              <a:rPr lang="en-US" sz="1200" dirty="0" smtClean="0">
                <a:solidFill>
                  <a:prstClr val="black"/>
                </a:solidFill>
                <a:latin typeface="Calibri"/>
                <a:ea typeface="+mn-ea"/>
                <a:cs typeface="+mn-cs"/>
              </a:rPr>
              <a:t>+/- 45 degrees fore and aft</a:t>
            </a:r>
            <a:endParaRPr lang="en-US" sz="1200" dirty="0">
              <a:solidFill>
                <a:prstClr val="black"/>
              </a:solidFill>
              <a:latin typeface="Calibri"/>
              <a:ea typeface="+mn-ea"/>
              <a:cs typeface="+mn-cs"/>
            </a:endParaRPr>
          </a:p>
        </p:txBody>
      </p:sp>
      <p:sp>
        <p:nvSpPr>
          <p:cNvPr id="25" name="TextBox 7"/>
          <p:cNvSpPr txBox="1">
            <a:spLocks noChangeArrowheads="1"/>
          </p:cNvSpPr>
          <p:nvPr/>
        </p:nvSpPr>
        <p:spPr bwMode="auto">
          <a:xfrm>
            <a:off x="2369336" y="2447721"/>
            <a:ext cx="1464696" cy="276999"/>
          </a:xfrm>
          <a:prstGeom prst="rect">
            <a:avLst/>
          </a:prstGeom>
          <a:noFill/>
          <a:ln w="9525">
            <a:noFill/>
            <a:miter lim="800000"/>
            <a:headEnd/>
            <a:tailEnd/>
          </a:ln>
        </p:spPr>
        <p:txBody>
          <a:bodyPr wrap="none">
            <a:spAutoFit/>
          </a:bodyPr>
          <a:lstStyle/>
          <a:p>
            <a:pPr algn="ctr" fontAlgn="auto">
              <a:spcBef>
                <a:spcPts val="0"/>
              </a:spcBef>
              <a:spcAft>
                <a:spcPts val="0"/>
              </a:spcAft>
            </a:pPr>
            <a:r>
              <a:rPr lang="en-US" sz="1200" dirty="0" smtClean="0">
                <a:solidFill>
                  <a:prstClr val="black"/>
                </a:solidFill>
                <a:latin typeface="Calibri"/>
                <a:ea typeface="+mn-ea"/>
                <a:cs typeface="+mn-cs"/>
              </a:rPr>
              <a:t>Starboard side of ISS</a:t>
            </a:r>
            <a:endParaRPr lang="en-US" sz="1200" dirty="0">
              <a:solidFill>
                <a:prstClr val="black"/>
              </a:solidFill>
              <a:latin typeface="Calibri"/>
              <a:ea typeface="+mn-ea"/>
              <a:cs typeface="+mn-cs"/>
            </a:endParaRPr>
          </a:p>
        </p:txBody>
      </p:sp>
      <p:sp>
        <p:nvSpPr>
          <p:cNvPr id="28" name="TextBox 7"/>
          <p:cNvSpPr txBox="1">
            <a:spLocks noChangeArrowheads="1"/>
          </p:cNvSpPr>
          <p:nvPr/>
        </p:nvSpPr>
        <p:spPr bwMode="auto">
          <a:xfrm>
            <a:off x="152400" y="4931558"/>
            <a:ext cx="1680909" cy="307777"/>
          </a:xfrm>
          <a:prstGeom prst="rect">
            <a:avLst/>
          </a:prstGeom>
          <a:noFill/>
          <a:ln w="9525">
            <a:noFill/>
            <a:miter lim="800000"/>
            <a:headEnd/>
            <a:tailEnd/>
          </a:ln>
        </p:spPr>
        <p:txBody>
          <a:bodyPr wrap="none">
            <a:spAutoFit/>
          </a:bodyPr>
          <a:lstStyle/>
          <a:p>
            <a:pPr fontAlgn="auto">
              <a:spcBef>
                <a:spcPts val="0"/>
              </a:spcBef>
              <a:spcAft>
                <a:spcPts val="0"/>
              </a:spcAft>
            </a:pPr>
            <a:r>
              <a:rPr lang="en-US" sz="1400" b="1" dirty="0" smtClean="0">
                <a:solidFill>
                  <a:prstClr val="black"/>
                </a:solidFill>
                <a:latin typeface="Calibri"/>
                <a:ea typeface="+mn-ea"/>
                <a:cs typeface="+mn-cs"/>
              </a:rPr>
              <a:t>Fore position (RAM)</a:t>
            </a:r>
            <a:endParaRPr lang="en-US" sz="1400" b="1" dirty="0">
              <a:solidFill>
                <a:prstClr val="black"/>
              </a:solidFill>
              <a:latin typeface="Calibri"/>
              <a:ea typeface="+mn-ea"/>
              <a:cs typeface="+mn-cs"/>
            </a:endParaRPr>
          </a:p>
        </p:txBody>
      </p:sp>
      <p:sp>
        <p:nvSpPr>
          <p:cNvPr id="29" name="TextBox 7"/>
          <p:cNvSpPr txBox="1">
            <a:spLocks noChangeArrowheads="1"/>
          </p:cNvSpPr>
          <p:nvPr/>
        </p:nvSpPr>
        <p:spPr bwMode="auto">
          <a:xfrm>
            <a:off x="157209" y="2619677"/>
            <a:ext cx="1663853" cy="307777"/>
          </a:xfrm>
          <a:prstGeom prst="rect">
            <a:avLst/>
          </a:prstGeom>
          <a:noFill/>
          <a:ln w="9525">
            <a:noFill/>
            <a:miter lim="800000"/>
            <a:headEnd/>
            <a:tailEnd/>
          </a:ln>
        </p:spPr>
        <p:txBody>
          <a:bodyPr wrap="none">
            <a:spAutoFit/>
          </a:bodyPr>
          <a:lstStyle/>
          <a:p>
            <a:pPr fontAlgn="auto">
              <a:spcBef>
                <a:spcPts val="0"/>
              </a:spcBef>
              <a:spcAft>
                <a:spcPts val="0"/>
              </a:spcAft>
            </a:pPr>
            <a:r>
              <a:rPr lang="en-US" sz="1400" b="1" dirty="0" smtClean="0">
                <a:solidFill>
                  <a:prstClr val="black"/>
                </a:solidFill>
                <a:latin typeface="Calibri"/>
                <a:ea typeface="+mn-ea"/>
                <a:cs typeface="+mn-cs"/>
              </a:rPr>
              <a:t>Aft position (WAKE)</a:t>
            </a:r>
            <a:endParaRPr lang="en-US" sz="1400" b="1" dirty="0">
              <a:solidFill>
                <a:prstClr val="black"/>
              </a:solidFill>
              <a:latin typeface="Calibri"/>
              <a:ea typeface="+mn-ea"/>
              <a:cs typeface="+mn-cs"/>
            </a:endParaRPr>
          </a:p>
        </p:txBody>
      </p:sp>
      <p:sp>
        <p:nvSpPr>
          <p:cNvPr id="32" name="TextBox 31"/>
          <p:cNvSpPr txBox="1"/>
          <p:nvPr/>
        </p:nvSpPr>
        <p:spPr>
          <a:xfrm>
            <a:off x="2111595" y="304800"/>
            <a:ext cx="4723922" cy="769441"/>
          </a:xfrm>
          <a:prstGeom prst="rect">
            <a:avLst/>
          </a:prstGeom>
          <a:noFill/>
        </p:spPr>
        <p:txBody>
          <a:bodyPr wrap="none" rtlCol="0">
            <a:spAutoFit/>
          </a:bodyPr>
          <a:lstStyle/>
          <a:p>
            <a:pPr algn="ctr" fontAlgn="auto">
              <a:spcBef>
                <a:spcPts val="0"/>
              </a:spcBef>
              <a:spcAft>
                <a:spcPts val="0"/>
              </a:spcAft>
            </a:pPr>
            <a:r>
              <a:rPr lang="en-US" sz="4400" b="1" dirty="0" smtClean="0">
                <a:solidFill>
                  <a:prstClr val="black"/>
                </a:solidFill>
                <a:latin typeface="Calibri"/>
                <a:ea typeface="+mn-ea"/>
                <a:cs typeface="Arial" pitchFamily="34" charset="0"/>
              </a:rPr>
              <a:t>Laser Ground Spots</a:t>
            </a:r>
            <a:endParaRPr lang="en-US" sz="4400" b="1" dirty="0">
              <a:solidFill>
                <a:prstClr val="black"/>
              </a:solidFill>
              <a:ea typeface="+mn-ea"/>
              <a:cs typeface="Arial" pitchFamily="34" charset="0"/>
            </a:endParaRPr>
          </a:p>
        </p:txBody>
      </p:sp>
      <p:cxnSp>
        <p:nvCxnSpPr>
          <p:cNvPr id="36" name="Straight Arrow Connector 35"/>
          <p:cNvCxnSpPr/>
          <p:nvPr/>
        </p:nvCxnSpPr>
        <p:spPr>
          <a:xfrm rot="16200000" flipH="1">
            <a:off x="2247867" y="3786274"/>
            <a:ext cx="3305349" cy="1"/>
          </a:xfrm>
          <a:prstGeom prst="straightConnector1">
            <a:avLst/>
          </a:prstGeom>
          <a:ln>
            <a:solidFill>
              <a:srgbClr val="996633"/>
            </a:solidFill>
            <a:tailEnd type="arrow"/>
          </a:ln>
        </p:spPr>
        <p:style>
          <a:lnRef idx="3">
            <a:schemeClr val="accent1"/>
          </a:lnRef>
          <a:fillRef idx="0">
            <a:schemeClr val="accent1"/>
          </a:fillRef>
          <a:effectRef idx="2">
            <a:schemeClr val="accent1"/>
          </a:effectRef>
          <a:fontRef idx="minor">
            <a:schemeClr val="tx1"/>
          </a:fontRef>
        </p:style>
      </p:cxnSp>
      <p:sp>
        <p:nvSpPr>
          <p:cNvPr id="37" name="TextBox 7"/>
          <p:cNvSpPr txBox="1">
            <a:spLocks noChangeArrowheads="1"/>
          </p:cNvSpPr>
          <p:nvPr/>
        </p:nvSpPr>
        <p:spPr bwMode="auto">
          <a:xfrm rot="16200000">
            <a:off x="3233092" y="3519556"/>
            <a:ext cx="1788759" cy="369332"/>
          </a:xfrm>
          <a:prstGeom prst="rect">
            <a:avLst/>
          </a:prstGeom>
          <a:noFill/>
          <a:ln w="9525">
            <a:noFill/>
            <a:miter lim="800000"/>
            <a:headEnd/>
            <a:tailEnd/>
          </a:ln>
        </p:spPr>
        <p:txBody>
          <a:bodyPr wrap="none">
            <a:spAutoFit/>
          </a:bodyPr>
          <a:lstStyle/>
          <a:p>
            <a:pPr fontAlgn="auto">
              <a:spcBef>
                <a:spcPts val="0"/>
              </a:spcBef>
              <a:spcAft>
                <a:spcPts val="0"/>
              </a:spcAft>
            </a:pPr>
            <a:r>
              <a:rPr lang="en-US" sz="1800" b="1" dirty="0" smtClean="0">
                <a:solidFill>
                  <a:srgbClr val="996633"/>
                </a:solidFill>
                <a:latin typeface="Calibri"/>
                <a:ea typeface="+mn-ea"/>
                <a:cs typeface="+mn-cs"/>
              </a:rPr>
              <a:t>ISS Ground Track</a:t>
            </a:r>
            <a:endParaRPr lang="en-US" sz="1800" b="1" dirty="0">
              <a:solidFill>
                <a:srgbClr val="996633"/>
              </a:solidFill>
              <a:latin typeface="Calibri"/>
              <a:ea typeface="+mn-ea"/>
              <a:cs typeface="+mn-cs"/>
            </a:endParaRPr>
          </a:p>
        </p:txBody>
      </p:sp>
      <p:pic>
        <p:nvPicPr>
          <p:cNvPr id="53" name="Picture 4"/>
          <p:cNvPicPr>
            <a:picLocks noChangeAspect="1" noChangeArrowheads="1"/>
          </p:cNvPicPr>
          <p:nvPr/>
        </p:nvPicPr>
        <p:blipFill>
          <a:blip r:embed="rId3" cstate="print"/>
          <a:srcRect l="48761" r="8571"/>
          <a:stretch>
            <a:fillRect/>
          </a:stretch>
        </p:blipFill>
        <p:spPr bwMode="auto">
          <a:xfrm>
            <a:off x="4876800" y="3814494"/>
            <a:ext cx="4267200" cy="1152525"/>
          </a:xfrm>
          <a:prstGeom prst="rect">
            <a:avLst/>
          </a:prstGeom>
          <a:noFill/>
          <a:ln w="9525">
            <a:noFill/>
            <a:miter lim="800000"/>
            <a:headEnd/>
            <a:tailEnd/>
          </a:ln>
        </p:spPr>
      </p:pic>
      <p:pic>
        <p:nvPicPr>
          <p:cNvPr id="54" name="Picture 5"/>
          <p:cNvPicPr>
            <a:picLocks noChangeAspect="1" noChangeArrowheads="1"/>
          </p:cNvPicPr>
          <p:nvPr/>
        </p:nvPicPr>
        <p:blipFill>
          <a:blip r:embed="rId4" cstate="print"/>
          <a:srcRect l="48762" r="8571"/>
          <a:stretch>
            <a:fillRect/>
          </a:stretch>
        </p:blipFill>
        <p:spPr bwMode="auto">
          <a:xfrm>
            <a:off x="4876800" y="2286000"/>
            <a:ext cx="4267200" cy="1552575"/>
          </a:xfrm>
          <a:prstGeom prst="rect">
            <a:avLst/>
          </a:prstGeom>
          <a:noFill/>
          <a:ln w="9525">
            <a:noFill/>
            <a:miter lim="800000"/>
            <a:headEnd/>
            <a:tailEnd/>
          </a:ln>
        </p:spPr>
      </p:pic>
      <p:cxnSp>
        <p:nvCxnSpPr>
          <p:cNvPr id="56" name="Straight Arrow Connector 55"/>
          <p:cNvCxnSpPr/>
          <p:nvPr/>
        </p:nvCxnSpPr>
        <p:spPr bwMode="auto">
          <a:xfrm rot="5400000">
            <a:off x="5494733" y="4552075"/>
            <a:ext cx="838202" cy="397668"/>
          </a:xfrm>
          <a:prstGeom prst="straightConnector1">
            <a:avLst/>
          </a:prstGeom>
          <a:ln>
            <a:solidFill>
              <a:srgbClr val="00B050"/>
            </a:solidFill>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57" name="TextBox 56"/>
          <p:cNvSpPr txBox="1"/>
          <p:nvPr/>
        </p:nvSpPr>
        <p:spPr>
          <a:xfrm>
            <a:off x="5702300" y="4980877"/>
            <a:ext cx="2135521" cy="646331"/>
          </a:xfrm>
          <a:prstGeom prst="rect">
            <a:avLst/>
          </a:prstGeom>
          <a:noFill/>
        </p:spPr>
        <p:txBody>
          <a:bodyPr wrap="none" rtlCol="0">
            <a:spAutoFit/>
          </a:bodyPr>
          <a:lstStyle/>
          <a:p>
            <a:pPr algn="ctr" fontAlgn="auto">
              <a:spcBef>
                <a:spcPts val="0"/>
              </a:spcBef>
              <a:spcAft>
                <a:spcPts val="0"/>
              </a:spcAft>
            </a:pPr>
            <a:r>
              <a:rPr lang="en-US" sz="2000" b="1" dirty="0" smtClean="0">
                <a:solidFill>
                  <a:srgbClr val="00B050"/>
                </a:solidFill>
                <a:latin typeface="Calibri"/>
                <a:ea typeface="+mn-ea"/>
                <a:cs typeface="Arial" pitchFamily="34" charset="0"/>
              </a:rPr>
              <a:t>Laser direction</a:t>
            </a:r>
          </a:p>
          <a:p>
            <a:pPr algn="ctr" fontAlgn="auto">
              <a:spcBef>
                <a:spcPts val="0"/>
              </a:spcBef>
              <a:spcAft>
                <a:spcPts val="0"/>
              </a:spcAft>
            </a:pPr>
            <a:r>
              <a:rPr lang="en-US" sz="1600" b="1" dirty="0" smtClean="0">
                <a:solidFill>
                  <a:srgbClr val="00B050"/>
                </a:solidFill>
                <a:ea typeface="+mn-ea"/>
                <a:cs typeface="Arial" pitchFamily="34" charset="0"/>
              </a:rPr>
              <a:t>35 degrees off nadir</a:t>
            </a:r>
            <a:endParaRPr lang="en-US" sz="1600" b="1" dirty="0">
              <a:solidFill>
                <a:srgbClr val="00B050"/>
              </a:solidFill>
              <a:ea typeface="+mn-ea"/>
              <a:cs typeface="Arial" pitchFamily="34" charset="0"/>
            </a:endParaRPr>
          </a:p>
        </p:txBody>
      </p:sp>
      <p:cxnSp>
        <p:nvCxnSpPr>
          <p:cNvPr id="59" name="Straight Arrow Connector 58"/>
          <p:cNvCxnSpPr/>
          <p:nvPr/>
        </p:nvCxnSpPr>
        <p:spPr bwMode="auto">
          <a:xfrm rot="10800000">
            <a:off x="5638800" y="4191000"/>
            <a:ext cx="473868" cy="140810"/>
          </a:xfrm>
          <a:prstGeom prst="straightConnector1">
            <a:avLst/>
          </a:prstGeom>
          <a:ln>
            <a:solidFill>
              <a:srgbClr val="00B050"/>
            </a:solidFill>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49" name="Straight Arrow Connector 48"/>
          <p:cNvCxnSpPr/>
          <p:nvPr/>
        </p:nvCxnSpPr>
        <p:spPr>
          <a:xfrm rot="16200000" flipH="1">
            <a:off x="7391655" y="4952744"/>
            <a:ext cx="1714496" cy="191007"/>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50" name="TextBox 7"/>
          <p:cNvSpPr txBox="1">
            <a:spLocks noChangeArrowheads="1"/>
          </p:cNvSpPr>
          <p:nvPr/>
        </p:nvSpPr>
        <p:spPr bwMode="auto">
          <a:xfrm>
            <a:off x="7772400" y="5943600"/>
            <a:ext cx="1060547" cy="646331"/>
          </a:xfrm>
          <a:prstGeom prst="rect">
            <a:avLst/>
          </a:prstGeom>
          <a:noFill/>
          <a:ln w="9525">
            <a:noFill/>
            <a:miter lim="800000"/>
            <a:headEnd/>
            <a:tailEnd/>
          </a:ln>
        </p:spPr>
        <p:txBody>
          <a:bodyPr wrap="none">
            <a:spAutoFit/>
          </a:bodyPr>
          <a:lstStyle/>
          <a:p>
            <a:pPr fontAlgn="auto">
              <a:spcBef>
                <a:spcPts val="0"/>
              </a:spcBef>
              <a:spcAft>
                <a:spcPts val="0"/>
              </a:spcAft>
            </a:pPr>
            <a:r>
              <a:rPr lang="en-US" sz="1800" b="1" dirty="0" smtClean="0">
                <a:solidFill>
                  <a:srgbClr val="0070C0"/>
                </a:solidFill>
                <a:latin typeface="Calibri"/>
                <a:ea typeface="+mn-ea"/>
                <a:cs typeface="+mn-cs"/>
              </a:rPr>
              <a:t>ISS RAM</a:t>
            </a:r>
          </a:p>
          <a:p>
            <a:pPr fontAlgn="auto">
              <a:spcBef>
                <a:spcPts val="0"/>
              </a:spcBef>
              <a:spcAft>
                <a:spcPts val="0"/>
              </a:spcAft>
            </a:pPr>
            <a:r>
              <a:rPr lang="en-US" sz="1800" b="1" dirty="0" smtClean="0">
                <a:solidFill>
                  <a:srgbClr val="0070C0"/>
                </a:solidFill>
                <a:latin typeface="Calibri"/>
                <a:ea typeface="+mn-ea"/>
                <a:cs typeface="+mn-cs"/>
              </a:rPr>
              <a:t>Direction</a:t>
            </a:r>
            <a:endParaRPr lang="en-US" sz="1800" b="1" dirty="0">
              <a:solidFill>
                <a:srgbClr val="0070C0"/>
              </a:solidFill>
              <a:latin typeface="Calibri"/>
              <a:ea typeface="+mn-ea"/>
              <a:cs typeface="+mn-cs"/>
            </a:endParaRPr>
          </a:p>
        </p:txBody>
      </p:sp>
      <p:sp>
        <p:nvSpPr>
          <p:cNvPr id="65" name="TextBox 7"/>
          <p:cNvSpPr txBox="1">
            <a:spLocks noChangeArrowheads="1"/>
          </p:cNvSpPr>
          <p:nvPr/>
        </p:nvSpPr>
        <p:spPr bwMode="auto">
          <a:xfrm>
            <a:off x="1253490" y="1447800"/>
            <a:ext cx="1837234" cy="523220"/>
          </a:xfrm>
          <a:prstGeom prst="rect">
            <a:avLst/>
          </a:prstGeom>
          <a:noFill/>
          <a:ln w="9525">
            <a:noFill/>
            <a:miter lim="800000"/>
            <a:headEnd/>
            <a:tailEnd/>
          </a:ln>
        </p:spPr>
        <p:txBody>
          <a:bodyPr wrap="none">
            <a:spAutoFit/>
          </a:bodyPr>
          <a:lstStyle/>
          <a:p>
            <a:pPr algn="ctr" fontAlgn="auto">
              <a:spcBef>
                <a:spcPts val="0"/>
              </a:spcBef>
              <a:spcAft>
                <a:spcPts val="0"/>
              </a:spcAft>
            </a:pPr>
            <a:r>
              <a:rPr lang="en-US" sz="2800" b="1" dirty="0" smtClean="0">
                <a:solidFill>
                  <a:srgbClr val="F79646">
                    <a:lumMod val="75000"/>
                  </a:srgbClr>
                </a:solidFill>
                <a:latin typeface="Calibri"/>
                <a:ea typeface="+mn-ea"/>
                <a:cs typeface="+mn-cs"/>
              </a:rPr>
              <a:t>Nadir View</a:t>
            </a:r>
            <a:endParaRPr lang="en-US" sz="2800" b="1" dirty="0">
              <a:solidFill>
                <a:srgbClr val="F79646">
                  <a:lumMod val="75000"/>
                </a:srgbClr>
              </a:solidFill>
              <a:latin typeface="Calibri"/>
              <a:ea typeface="+mn-ea"/>
              <a:cs typeface="+mn-cs"/>
            </a:endParaRPr>
          </a:p>
        </p:txBody>
      </p:sp>
      <p:sp>
        <p:nvSpPr>
          <p:cNvPr id="66" name="TextBox 7"/>
          <p:cNvSpPr txBox="1">
            <a:spLocks noChangeArrowheads="1"/>
          </p:cNvSpPr>
          <p:nvPr/>
        </p:nvSpPr>
        <p:spPr bwMode="auto">
          <a:xfrm>
            <a:off x="6172145" y="1447800"/>
            <a:ext cx="1684948" cy="523220"/>
          </a:xfrm>
          <a:prstGeom prst="rect">
            <a:avLst/>
          </a:prstGeom>
          <a:noFill/>
          <a:ln w="9525">
            <a:noFill/>
            <a:miter lim="800000"/>
            <a:headEnd/>
            <a:tailEnd/>
          </a:ln>
        </p:spPr>
        <p:txBody>
          <a:bodyPr wrap="none">
            <a:spAutoFit/>
          </a:bodyPr>
          <a:lstStyle/>
          <a:p>
            <a:pPr algn="ctr" fontAlgn="auto">
              <a:spcBef>
                <a:spcPts val="0"/>
              </a:spcBef>
              <a:spcAft>
                <a:spcPts val="0"/>
              </a:spcAft>
            </a:pPr>
            <a:r>
              <a:rPr lang="en-US" sz="2800" b="1" dirty="0" smtClean="0">
                <a:solidFill>
                  <a:srgbClr val="F79646">
                    <a:lumMod val="75000"/>
                  </a:srgbClr>
                </a:solidFill>
                <a:latin typeface="Calibri"/>
                <a:ea typeface="+mn-ea"/>
                <a:cs typeface="+mn-cs"/>
              </a:rPr>
              <a:t>Ram View</a:t>
            </a:r>
            <a:endParaRPr lang="en-US" sz="2800" b="1" dirty="0">
              <a:solidFill>
                <a:srgbClr val="F79646">
                  <a:lumMod val="75000"/>
                </a:srgbClr>
              </a:solidFill>
              <a:latin typeface="Calibri"/>
              <a:ea typeface="+mn-ea"/>
              <a:cs typeface="+mn-c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p:cNvSpPr/>
          <p:nvPr/>
        </p:nvSpPr>
        <p:spPr>
          <a:xfrm>
            <a:off x="1000125" y="4010025"/>
            <a:ext cx="4857750" cy="1762125"/>
          </a:xfrm>
          <a:custGeom>
            <a:avLst/>
            <a:gdLst>
              <a:gd name="connsiteX0" fmla="*/ 581025 w 4857750"/>
              <a:gd name="connsiteY0" fmla="*/ 1300163 h 1762125"/>
              <a:gd name="connsiteX1" fmla="*/ 85725 w 4857750"/>
              <a:gd name="connsiteY1" fmla="*/ 1062038 h 1762125"/>
              <a:gd name="connsiteX2" fmla="*/ 66675 w 4857750"/>
              <a:gd name="connsiteY2" fmla="*/ 1004888 h 1762125"/>
              <a:gd name="connsiteX3" fmla="*/ 14288 w 4857750"/>
              <a:gd name="connsiteY3" fmla="*/ 928688 h 1762125"/>
              <a:gd name="connsiteX4" fmla="*/ 0 w 4857750"/>
              <a:gd name="connsiteY4" fmla="*/ 804863 h 1762125"/>
              <a:gd name="connsiteX5" fmla="*/ 33338 w 4857750"/>
              <a:gd name="connsiteY5" fmla="*/ 762000 h 1762125"/>
              <a:gd name="connsiteX6" fmla="*/ 47625 w 4857750"/>
              <a:gd name="connsiteY6" fmla="*/ 504825 h 1762125"/>
              <a:gd name="connsiteX7" fmla="*/ 152400 w 4857750"/>
              <a:gd name="connsiteY7" fmla="*/ 471488 h 1762125"/>
              <a:gd name="connsiteX8" fmla="*/ 157163 w 4857750"/>
              <a:gd name="connsiteY8" fmla="*/ 485775 h 1762125"/>
              <a:gd name="connsiteX9" fmla="*/ 157163 w 4857750"/>
              <a:gd name="connsiteY9" fmla="*/ 523875 h 1762125"/>
              <a:gd name="connsiteX10" fmla="*/ 119063 w 4857750"/>
              <a:gd name="connsiteY10" fmla="*/ 571500 h 1762125"/>
              <a:gd name="connsiteX11" fmla="*/ 128588 w 4857750"/>
              <a:gd name="connsiteY11" fmla="*/ 595313 h 1762125"/>
              <a:gd name="connsiteX12" fmla="*/ 238125 w 4857750"/>
              <a:gd name="connsiteY12" fmla="*/ 619125 h 1762125"/>
              <a:gd name="connsiteX13" fmla="*/ 333375 w 4857750"/>
              <a:gd name="connsiteY13" fmla="*/ 638175 h 1762125"/>
              <a:gd name="connsiteX14" fmla="*/ 1223963 w 4857750"/>
              <a:gd name="connsiteY14" fmla="*/ 1052513 h 1762125"/>
              <a:gd name="connsiteX15" fmla="*/ 1323975 w 4857750"/>
              <a:gd name="connsiteY15" fmla="*/ 1028700 h 1762125"/>
              <a:gd name="connsiteX16" fmla="*/ 1323975 w 4857750"/>
              <a:gd name="connsiteY16" fmla="*/ 1081088 h 1762125"/>
              <a:gd name="connsiteX17" fmla="*/ 1300163 w 4857750"/>
              <a:gd name="connsiteY17" fmla="*/ 1123950 h 1762125"/>
              <a:gd name="connsiteX18" fmla="*/ 1309688 w 4857750"/>
              <a:gd name="connsiteY18" fmla="*/ 1176338 h 1762125"/>
              <a:gd name="connsiteX19" fmla="*/ 1419225 w 4857750"/>
              <a:gd name="connsiteY19" fmla="*/ 1176338 h 1762125"/>
              <a:gd name="connsiteX20" fmla="*/ 1524000 w 4857750"/>
              <a:gd name="connsiteY20" fmla="*/ 1138238 h 1762125"/>
              <a:gd name="connsiteX21" fmla="*/ 1624013 w 4857750"/>
              <a:gd name="connsiteY21" fmla="*/ 1023938 h 1762125"/>
              <a:gd name="connsiteX22" fmla="*/ 1700213 w 4857750"/>
              <a:gd name="connsiteY22" fmla="*/ 1023938 h 1762125"/>
              <a:gd name="connsiteX23" fmla="*/ 1862138 w 4857750"/>
              <a:gd name="connsiteY23" fmla="*/ 1014413 h 1762125"/>
              <a:gd name="connsiteX24" fmla="*/ 1957388 w 4857750"/>
              <a:gd name="connsiteY24" fmla="*/ 1038225 h 1762125"/>
              <a:gd name="connsiteX25" fmla="*/ 2028825 w 4857750"/>
              <a:gd name="connsiteY25" fmla="*/ 995363 h 1762125"/>
              <a:gd name="connsiteX26" fmla="*/ 2005013 w 4857750"/>
              <a:gd name="connsiteY26" fmla="*/ 938213 h 1762125"/>
              <a:gd name="connsiteX27" fmla="*/ 2024063 w 4857750"/>
              <a:gd name="connsiteY27" fmla="*/ 881063 h 1762125"/>
              <a:gd name="connsiteX28" fmla="*/ 2014538 w 4857750"/>
              <a:gd name="connsiteY28" fmla="*/ 814388 h 1762125"/>
              <a:gd name="connsiteX29" fmla="*/ 2024063 w 4857750"/>
              <a:gd name="connsiteY29" fmla="*/ 742950 h 1762125"/>
              <a:gd name="connsiteX30" fmla="*/ 2228850 w 4857750"/>
              <a:gd name="connsiteY30" fmla="*/ 695325 h 1762125"/>
              <a:gd name="connsiteX31" fmla="*/ 2214563 w 4857750"/>
              <a:gd name="connsiteY31" fmla="*/ 762000 h 1762125"/>
              <a:gd name="connsiteX32" fmla="*/ 2176463 w 4857750"/>
              <a:gd name="connsiteY32" fmla="*/ 823913 h 1762125"/>
              <a:gd name="connsiteX33" fmla="*/ 2133600 w 4857750"/>
              <a:gd name="connsiteY33" fmla="*/ 923925 h 1762125"/>
              <a:gd name="connsiteX34" fmla="*/ 2419350 w 4857750"/>
              <a:gd name="connsiteY34" fmla="*/ 876300 h 1762125"/>
              <a:gd name="connsiteX35" fmla="*/ 2457450 w 4857750"/>
              <a:gd name="connsiteY35" fmla="*/ 785813 h 1762125"/>
              <a:gd name="connsiteX36" fmla="*/ 2500313 w 4857750"/>
              <a:gd name="connsiteY36" fmla="*/ 700088 h 1762125"/>
              <a:gd name="connsiteX37" fmla="*/ 2576513 w 4857750"/>
              <a:gd name="connsiteY37" fmla="*/ 714375 h 1762125"/>
              <a:gd name="connsiteX38" fmla="*/ 3724275 w 4857750"/>
              <a:gd name="connsiteY38" fmla="*/ 376238 h 1762125"/>
              <a:gd name="connsiteX39" fmla="*/ 3790950 w 4857750"/>
              <a:gd name="connsiteY39" fmla="*/ 414338 h 1762125"/>
              <a:gd name="connsiteX40" fmla="*/ 3833813 w 4857750"/>
              <a:gd name="connsiteY40" fmla="*/ 390525 h 1762125"/>
              <a:gd name="connsiteX41" fmla="*/ 3814763 w 4857750"/>
              <a:gd name="connsiteY41" fmla="*/ 328613 h 1762125"/>
              <a:gd name="connsiteX42" fmla="*/ 3848100 w 4857750"/>
              <a:gd name="connsiteY42" fmla="*/ 290513 h 1762125"/>
              <a:gd name="connsiteX43" fmla="*/ 3967163 w 4857750"/>
              <a:gd name="connsiteY43" fmla="*/ 228600 h 1762125"/>
              <a:gd name="connsiteX44" fmla="*/ 4110038 w 4857750"/>
              <a:gd name="connsiteY44" fmla="*/ 238125 h 1762125"/>
              <a:gd name="connsiteX45" fmla="*/ 4167188 w 4857750"/>
              <a:gd name="connsiteY45" fmla="*/ 119063 h 1762125"/>
              <a:gd name="connsiteX46" fmla="*/ 4476750 w 4857750"/>
              <a:gd name="connsiteY46" fmla="*/ 0 h 1762125"/>
              <a:gd name="connsiteX47" fmla="*/ 4524375 w 4857750"/>
              <a:gd name="connsiteY47" fmla="*/ 0 h 1762125"/>
              <a:gd name="connsiteX48" fmla="*/ 4643438 w 4857750"/>
              <a:gd name="connsiteY48" fmla="*/ 33338 h 1762125"/>
              <a:gd name="connsiteX49" fmla="*/ 4729163 w 4857750"/>
              <a:gd name="connsiteY49" fmla="*/ 95250 h 1762125"/>
              <a:gd name="connsiteX50" fmla="*/ 4857750 w 4857750"/>
              <a:gd name="connsiteY50" fmla="*/ 409575 h 1762125"/>
              <a:gd name="connsiteX51" fmla="*/ 4810125 w 4857750"/>
              <a:gd name="connsiteY51" fmla="*/ 457200 h 1762125"/>
              <a:gd name="connsiteX52" fmla="*/ 4738688 w 4857750"/>
              <a:gd name="connsiteY52" fmla="*/ 623888 h 1762125"/>
              <a:gd name="connsiteX53" fmla="*/ 4752975 w 4857750"/>
              <a:gd name="connsiteY53" fmla="*/ 676275 h 1762125"/>
              <a:gd name="connsiteX54" fmla="*/ 4714875 w 4857750"/>
              <a:gd name="connsiteY54" fmla="*/ 728663 h 1762125"/>
              <a:gd name="connsiteX55" fmla="*/ 4471988 w 4857750"/>
              <a:gd name="connsiteY55" fmla="*/ 828675 h 1762125"/>
              <a:gd name="connsiteX56" fmla="*/ 4405313 w 4857750"/>
              <a:gd name="connsiteY56" fmla="*/ 862013 h 1762125"/>
              <a:gd name="connsiteX57" fmla="*/ 4338638 w 4857750"/>
              <a:gd name="connsiteY57" fmla="*/ 838200 h 1762125"/>
              <a:gd name="connsiteX58" fmla="*/ 4143375 w 4857750"/>
              <a:gd name="connsiteY58" fmla="*/ 900113 h 1762125"/>
              <a:gd name="connsiteX59" fmla="*/ 4019550 w 4857750"/>
              <a:gd name="connsiteY59" fmla="*/ 928688 h 1762125"/>
              <a:gd name="connsiteX60" fmla="*/ 3976688 w 4857750"/>
              <a:gd name="connsiteY60" fmla="*/ 885825 h 1762125"/>
              <a:gd name="connsiteX61" fmla="*/ 3867150 w 4857750"/>
              <a:gd name="connsiteY61" fmla="*/ 923925 h 1762125"/>
              <a:gd name="connsiteX62" fmla="*/ 3867150 w 4857750"/>
              <a:gd name="connsiteY62" fmla="*/ 981075 h 1762125"/>
              <a:gd name="connsiteX63" fmla="*/ 3824288 w 4857750"/>
              <a:gd name="connsiteY63" fmla="*/ 1023938 h 1762125"/>
              <a:gd name="connsiteX64" fmla="*/ 3705225 w 4857750"/>
              <a:gd name="connsiteY64" fmla="*/ 1033463 h 1762125"/>
              <a:gd name="connsiteX65" fmla="*/ 3619500 w 4857750"/>
              <a:gd name="connsiteY65" fmla="*/ 1014413 h 1762125"/>
              <a:gd name="connsiteX66" fmla="*/ 2366963 w 4857750"/>
              <a:gd name="connsiteY66" fmla="*/ 1400175 h 1762125"/>
              <a:gd name="connsiteX67" fmla="*/ 2347913 w 4857750"/>
              <a:gd name="connsiteY67" fmla="*/ 1476375 h 1762125"/>
              <a:gd name="connsiteX68" fmla="*/ 2295525 w 4857750"/>
              <a:gd name="connsiteY68" fmla="*/ 1547813 h 1762125"/>
              <a:gd name="connsiteX69" fmla="*/ 2238375 w 4857750"/>
              <a:gd name="connsiteY69" fmla="*/ 1566863 h 1762125"/>
              <a:gd name="connsiteX70" fmla="*/ 2138363 w 4857750"/>
              <a:gd name="connsiteY70" fmla="*/ 1476375 h 1762125"/>
              <a:gd name="connsiteX71" fmla="*/ 2085975 w 4857750"/>
              <a:gd name="connsiteY71" fmla="*/ 1500188 h 1762125"/>
              <a:gd name="connsiteX72" fmla="*/ 2066925 w 4857750"/>
              <a:gd name="connsiteY72" fmla="*/ 1604963 h 1762125"/>
              <a:gd name="connsiteX73" fmla="*/ 2024063 w 4857750"/>
              <a:gd name="connsiteY73" fmla="*/ 1676400 h 1762125"/>
              <a:gd name="connsiteX74" fmla="*/ 1971675 w 4857750"/>
              <a:gd name="connsiteY74" fmla="*/ 1733550 h 1762125"/>
              <a:gd name="connsiteX75" fmla="*/ 1876425 w 4857750"/>
              <a:gd name="connsiteY75" fmla="*/ 1719263 h 1762125"/>
              <a:gd name="connsiteX76" fmla="*/ 1824038 w 4857750"/>
              <a:gd name="connsiteY76" fmla="*/ 1633538 h 1762125"/>
              <a:gd name="connsiteX77" fmla="*/ 1838325 w 4857750"/>
              <a:gd name="connsiteY77" fmla="*/ 1557338 h 1762125"/>
              <a:gd name="connsiteX78" fmla="*/ 1681163 w 4857750"/>
              <a:gd name="connsiteY78" fmla="*/ 1604963 h 1762125"/>
              <a:gd name="connsiteX79" fmla="*/ 1752600 w 4857750"/>
              <a:gd name="connsiteY79" fmla="*/ 1652588 h 1762125"/>
              <a:gd name="connsiteX80" fmla="*/ 1747838 w 4857750"/>
              <a:gd name="connsiteY80" fmla="*/ 1738313 h 1762125"/>
              <a:gd name="connsiteX81" fmla="*/ 1690688 w 4857750"/>
              <a:gd name="connsiteY81" fmla="*/ 1762125 h 1762125"/>
              <a:gd name="connsiteX82" fmla="*/ 1619250 w 4857750"/>
              <a:gd name="connsiteY82" fmla="*/ 1757363 h 1762125"/>
              <a:gd name="connsiteX83" fmla="*/ 1476375 w 4857750"/>
              <a:gd name="connsiteY83" fmla="*/ 1681163 h 1762125"/>
              <a:gd name="connsiteX84" fmla="*/ 1362075 w 4857750"/>
              <a:gd name="connsiteY84" fmla="*/ 1681163 h 1762125"/>
              <a:gd name="connsiteX85" fmla="*/ 719138 w 4857750"/>
              <a:gd name="connsiteY85" fmla="*/ 1371600 h 1762125"/>
              <a:gd name="connsiteX86" fmla="*/ 709613 w 4857750"/>
              <a:gd name="connsiteY86" fmla="*/ 1471613 h 1762125"/>
              <a:gd name="connsiteX87" fmla="*/ 661988 w 4857750"/>
              <a:gd name="connsiteY87" fmla="*/ 1490663 h 1762125"/>
              <a:gd name="connsiteX88" fmla="*/ 585788 w 4857750"/>
              <a:gd name="connsiteY88" fmla="*/ 1476375 h 1762125"/>
              <a:gd name="connsiteX89" fmla="*/ 581025 w 4857750"/>
              <a:gd name="connsiteY89" fmla="*/ 1300163 h 176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857750" h="1762125">
                <a:moveTo>
                  <a:pt x="581025" y="1300163"/>
                </a:moveTo>
                <a:lnTo>
                  <a:pt x="85725" y="1062038"/>
                </a:lnTo>
                <a:lnTo>
                  <a:pt x="66675" y="1004888"/>
                </a:lnTo>
                <a:lnTo>
                  <a:pt x="14288" y="928688"/>
                </a:lnTo>
                <a:lnTo>
                  <a:pt x="0" y="804863"/>
                </a:lnTo>
                <a:lnTo>
                  <a:pt x="33338" y="762000"/>
                </a:lnTo>
                <a:lnTo>
                  <a:pt x="47625" y="504825"/>
                </a:lnTo>
                <a:lnTo>
                  <a:pt x="152400" y="471488"/>
                </a:lnTo>
                <a:lnTo>
                  <a:pt x="157163" y="485775"/>
                </a:lnTo>
                <a:lnTo>
                  <a:pt x="157163" y="523875"/>
                </a:lnTo>
                <a:lnTo>
                  <a:pt x="119063" y="571500"/>
                </a:lnTo>
                <a:lnTo>
                  <a:pt x="128588" y="595313"/>
                </a:lnTo>
                <a:lnTo>
                  <a:pt x="238125" y="619125"/>
                </a:lnTo>
                <a:lnTo>
                  <a:pt x="333375" y="638175"/>
                </a:lnTo>
                <a:lnTo>
                  <a:pt x="1223963" y="1052513"/>
                </a:lnTo>
                <a:lnTo>
                  <a:pt x="1323975" y="1028700"/>
                </a:lnTo>
                <a:lnTo>
                  <a:pt x="1323975" y="1081088"/>
                </a:lnTo>
                <a:lnTo>
                  <a:pt x="1300163" y="1123950"/>
                </a:lnTo>
                <a:lnTo>
                  <a:pt x="1309688" y="1176338"/>
                </a:lnTo>
                <a:lnTo>
                  <a:pt x="1419225" y="1176338"/>
                </a:lnTo>
                <a:lnTo>
                  <a:pt x="1524000" y="1138238"/>
                </a:lnTo>
                <a:lnTo>
                  <a:pt x="1624013" y="1023938"/>
                </a:lnTo>
                <a:lnTo>
                  <a:pt x="1700213" y="1023938"/>
                </a:lnTo>
                <a:lnTo>
                  <a:pt x="1862138" y="1014413"/>
                </a:lnTo>
                <a:lnTo>
                  <a:pt x="1957388" y="1038225"/>
                </a:lnTo>
                <a:lnTo>
                  <a:pt x="2028825" y="995363"/>
                </a:lnTo>
                <a:lnTo>
                  <a:pt x="2005013" y="938213"/>
                </a:lnTo>
                <a:lnTo>
                  <a:pt x="2024063" y="881063"/>
                </a:lnTo>
                <a:lnTo>
                  <a:pt x="2014538" y="814388"/>
                </a:lnTo>
                <a:lnTo>
                  <a:pt x="2024063" y="742950"/>
                </a:lnTo>
                <a:lnTo>
                  <a:pt x="2228850" y="695325"/>
                </a:lnTo>
                <a:lnTo>
                  <a:pt x="2214563" y="762000"/>
                </a:lnTo>
                <a:lnTo>
                  <a:pt x="2176463" y="823913"/>
                </a:lnTo>
                <a:lnTo>
                  <a:pt x="2133600" y="923925"/>
                </a:lnTo>
                <a:lnTo>
                  <a:pt x="2419350" y="876300"/>
                </a:lnTo>
                <a:lnTo>
                  <a:pt x="2457450" y="785813"/>
                </a:lnTo>
                <a:lnTo>
                  <a:pt x="2500313" y="700088"/>
                </a:lnTo>
                <a:lnTo>
                  <a:pt x="2576513" y="714375"/>
                </a:lnTo>
                <a:lnTo>
                  <a:pt x="3724275" y="376238"/>
                </a:lnTo>
                <a:lnTo>
                  <a:pt x="3790950" y="414338"/>
                </a:lnTo>
                <a:lnTo>
                  <a:pt x="3833813" y="390525"/>
                </a:lnTo>
                <a:lnTo>
                  <a:pt x="3814763" y="328613"/>
                </a:lnTo>
                <a:lnTo>
                  <a:pt x="3848100" y="290513"/>
                </a:lnTo>
                <a:lnTo>
                  <a:pt x="3967163" y="228600"/>
                </a:lnTo>
                <a:lnTo>
                  <a:pt x="4110038" y="238125"/>
                </a:lnTo>
                <a:lnTo>
                  <a:pt x="4167188" y="119063"/>
                </a:lnTo>
                <a:lnTo>
                  <a:pt x="4476750" y="0"/>
                </a:lnTo>
                <a:lnTo>
                  <a:pt x="4524375" y="0"/>
                </a:lnTo>
                <a:lnTo>
                  <a:pt x="4643438" y="33338"/>
                </a:lnTo>
                <a:lnTo>
                  <a:pt x="4729163" y="95250"/>
                </a:lnTo>
                <a:lnTo>
                  <a:pt x="4857750" y="409575"/>
                </a:lnTo>
                <a:lnTo>
                  <a:pt x="4810125" y="457200"/>
                </a:lnTo>
                <a:lnTo>
                  <a:pt x="4738688" y="623888"/>
                </a:lnTo>
                <a:lnTo>
                  <a:pt x="4752975" y="676275"/>
                </a:lnTo>
                <a:lnTo>
                  <a:pt x="4714875" y="728663"/>
                </a:lnTo>
                <a:lnTo>
                  <a:pt x="4471988" y="828675"/>
                </a:lnTo>
                <a:lnTo>
                  <a:pt x="4405313" y="862013"/>
                </a:lnTo>
                <a:lnTo>
                  <a:pt x="4338638" y="838200"/>
                </a:lnTo>
                <a:lnTo>
                  <a:pt x="4143375" y="900113"/>
                </a:lnTo>
                <a:lnTo>
                  <a:pt x="4019550" y="928688"/>
                </a:lnTo>
                <a:lnTo>
                  <a:pt x="3976688" y="885825"/>
                </a:lnTo>
                <a:lnTo>
                  <a:pt x="3867150" y="923925"/>
                </a:lnTo>
                <a:lnTo>
                  <a:pt x="3867150" y="981075"/>
                </a:lnTo>
                <a:lnTo>
                  <a:pt x="3824288" y="1023938"/>
                </a:lnTo>
                <a:lnTo>
                  <a:pt x="3705225" y="1033463"/>
                </a:lnTo>
                <a:lnTo>
                  <a:pt x="3619500" y="1014413"/>
                </a:lnTo>
                <a:lnTo>
                  <a:pt x="2366963" y="1400175"/>
                </a:lnTo>
                <a:lnTo>
                  <a:pt x="2347913" y="1476375"/>
                </a:lnTo>
                <a:lnTo>
                  <a:pt x="2295525" y="1547813"/>
                </a:lnTo>
                <a:lnTo>
                  <a:pt x="2238375" y="1566863"/>
                </a:lnTo>
                <a:lnTo>
                  <a:pt x="2138363" y="1476375"/>
                </a:lnTo>
                <a:lnTo>
                  <a:pt x="2085975" y="1500188"/>
                </a:lnTo>
                <a:lnTo>
                  <a:pt x="2066925" y="1604963"/>
                </a:lnTo>
                <a:lnTo>
                  <a:pt x="2024063" y="1676400"/>
                </a:lnTo>
                <a:lnTo>
                  <a:pt x="1971675" y="1733550"/>
                </a:lnTo>
                <a:lnTo>
                  <a:pt x="1876425" y="1719263"/>
                </a:lnTo>
                <a:lnTo>
                  <a:pt x="1824038" y="1633538"/>
                </a:lnTo>
                <a:lnTo>
                  <a:pt x="1838325" y="1557338"/>
                </a:lnTo>
                <a:lnTo>
                  <a:pt x="1681163" y="1604963"/>
                </a:lnTo>
                <a:lnTo>
                  <a:pt x="1752600" y="1652588"/>
                </a:lnTo>
                <a:lnTo>
                  <a:pt x="1747838" y="1738313"/>
                </a:lnTo>
                <a:lnTo>
                  <a:pt x="1690688" y="1762125"/>
                </a:lnTo>
                <a:lnTo>
                  <a:pt x="1619250" y="1757363"/>
                </a:lnTo>
                <a:lnTo>
                  <a:pt x="1476375" y="1681163"/>
                </a:lnTo>
                <a:lnTo>
                  <a:pt x="1362075" y="1681163"/>
                </a:lnTo>
                <a:lnTo>
                  <a:pt x="719138" y="1371600"/>
                </a:lnTo>
                <a:lnTo>
                  <a:pt x="709613" y="1471613"/>
                </a:lnTo>
                <a:lnTo>
                  <a:pt x="661988" y="1490663"/>
                </a:lnTo>
                <a:lnTo>
                  <a:pt x="585788" y="1476375"/>
                </a:lnTo>
                <a:lnTo>
                  <a:pt x="581025" y="1300163"/>
                </a:lnTo>
                <a:close/>
              </a:path>
            </a:pathLst>
          </a:custGeom>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pPr>
            <a:endParaRPr lang="en-US" sz="1800">
              <a:solidFill>
                <a:prstClr val="black"/>
              </a:solidFill>
            </a:endParaRPr>
          </a:p>
        </p:txBody>
      </p:sp>
      <p:sp>
        <p:nvSpPr>
          <p:cNvPr id="7" name="Freeform 6"/>
          <p:cNvSpPr/>
          <p:nvPr/>
        </p:nvSpPr>
        <p:spPr>
          <a:xfrm>
            <a:off x="1055185" y="3236135"/>
            <a:ext cx="2053192" cy="1957826"/>
          </a:xfrm>
          <a:custGeom>
            <a:avLst/>
            <a:gdLst>
              <a:gd name="connsiteX0" fmla="*/ 690007 w 2053192"/>
              <a:gd name="connsiteY0" fmla="*/ 0 h 1957826"/>
              <a:gd name="connsiteX1" fmla="*/ 2030753 w 2053192"/>
              <a:gd name="connsiteY1" fmla="*/ 639519 h 1957826"/>
              <a:gd name="connsiteX2" fmla="*/ 2053192 w 2053192"/>
              <a:gd name="connsiteY2" fmla="*/ 1486602 h 1957826"/>
              <a:gd name="connsiteX3" fmla="*/ 1952216 w 2053192"/>
              <a:gd name="connsiteY3" fmla="*/ 1525870 h 1957826"/>
              <a:gd name="connsiteX4" fmla="*/ 1935386 w 2053192"/>
              <a:gd name="connsiteY4" fmla="*/ 1621237 h 1957826"/>
              <a:gd name="connsiteX5" fmla="*/ 1963435 w 2053192"/>
              <a:gd name="connsiteY5" fmla="*/ 1666116 h 1957826"/>
              <a:gd name="connsiteX6" fmla="*/ 1912947 w 2053192"/>
              <a:gd name="connsiteY6" fmla="*/ 1716604 h 1957826"/>
              <a:gd name="connsiteX7" fmla="*/ 1952216 w 2053192"/>
              <a:gd name="connsiteY7" fmla="*/ 1778312 h 1957826"/>
              <a:gd name="connsiteX8" fmla="*/ 1890508 w 2053192"/>
              <a:gd name="connsiteY8" fmla="*/ 1800751 h 1957826"/>
              <a:gd name="connsiteX9" fmla="*/ 1783921 w 2053192"/>
              <a:gd name="connsiteY9" fmla="*/ 1761483 h 1957826"/>
              <a:gd name="connsiteX10" fmla="*/ 1593187 w 2053192"/>
              <a:gd name="connsiteY10" fmla="*/ 1806361 h 1957826"/>
              <a:gd name="connsiteX11" fmla="*/ 1548309 w 2053192"/>
              <a:gd name="connsiteY11" fmla="*/ 1772702 h 1957826"/>
              <a:gd name="connsiteX12" fmla="*/ 1531479 w 2053192"/>
              <a:gd name="connsiteY12" fmla="*/ 1789532 h 1957826"/>
              <a:gd name="connsiteX13" fmla="*/ 1497820 w 2053192"/>
              <a:gd name="connsiteY13" fmla="*/ 1890508 h 1957826"/>
              <a:gd name="connsiteX14" fmla="*/ 1464162 w 2053192"/>
              <a:gd name="connsiteY14" fmla="*/ 1935387 h 1957826"/>
              <a:gd name="connsiteX15" fmla="*/ 1396844 w 2053192"/>
              <a:gd name="connsiteY15" fmla="*/ 1924167 h 1957826"/>
              <a:gd name="connsiteX16" fmla="*/ 1329526 w 2053192"/>
              <a:gd name="connsiteY16" fmla="*/ 1957826 h 1957826"/>
              <a:gd name="connsiteX17" fmla="*/ 1239769 w 2053192"/>
              <a:gd name="connsiteY17" fmla="*/ 1935387 h 1957826"/>
              <a:gd name="connsiteX18" fmla="*/ 1256598 w 2053192"/>
              <a:gd name="connsiteY18" fmla="*/ 1873679 h 1957826"/>
              <a:gd name="connsiteX19" fmla="*/ 1284647 w 2053192"/>
              <a:gd name="connsiteY19" fmla="*/ 1851240 h 1957826"/>
              <a:gd name="connsiteX20" fmla="*/ 1290257 w 2053192"/>
              <a:gd name="connsiteY20" fmla="*/ 1783922 h 1957826"/>
              <a:gd name="connsiteX21" fmla="*/ 1222939 w 2053192"/>
              <a:gd name="connsiteY21" fmla="*/ 1671725 h 1957826"/>
              <a:gd name="connsiteX22" fmla="*/ 1194890 w 2053192"/>
              <a:gd name="connsiteY22" fmla="*/ 1654896 h 1957826"/>
              <a:gd name="connsiteX23" fmla="*/ 1161231 w 2053192"/>
              <a:gd name="connsiteY23" fmla="*/ 1654896 h 1957826"/>
              <a:gd name="connsiteX24" fmla="*/ 1161231 w 2053192"/>
              <a:gd name="connsiteY24" fmla="*/ 1806361 h 1957826"/>
              <a:gd name="connsiteX25" fmla="*/ 207563 w 2053192"/>
              <a:gd name="connsiteY25" fmla="*/ 1363186 h 1957826"/>
              <a:gd name="connsiteX26" fmla="*/ 168294 w 2053192"/>
              <a:gd name="connsiteY26" fmla="*/ 1363186 h 1957826"/>
              <a:gd name="connsiteX27" fmla="*/ 89757 w 2053192"/>
              <a:gd name="connsiteY27" fmla="*/ 1363186 h 1957826"/>
              <a:gd name="connsiteX28" fmla="*/ 67317 w 2053192"/>
              <a:gd name="connsiteY28" fmla="*/ 1329527 h 1957826"/>
              <a:gd name="connsiteX29" fmla="*/ 100976 w 2053192"/>
              <a:gd name="connsiteY29" fmla="*/ 1301478 h 1957826"/>
              <a:gd name="connsiteX30" fmla="*/ 100976 w 2053192"/>
              <a:gd name="connsiteY30" fmla="*/ 1234160 h 1957826"/>
              <a:gd name="connsiteX31" fmla="*/ 117806 w 2053192"/>
              <a:gd name="connsiteY31" fmla="*/ 1222940 h 1957826"/>
              <a:gd name="connsiteX32" fmla="*/ 106586 w 2053192"/>
              <a:gd name="connsiteY32" fmla="*/ 1178062 h 1957826"/>
              <a:gd name="connsiteX33" fmla="*/ 78537 w 2053192"/>
              <a:gd name="connsiteY33" fmla="*/ 1121964 h 1957826"/>
              <a:gd name="connsiteX34" fmla="*/ 0 w 2053192"/>
              <a:gd name="connsiteY34" fmla="*/ 1093914 h 1957826"/>
              <a:gd name="connsiteX35" fmla="*/ 0 w 2053192"/>
              <a:gd name="connsiteY35" fmla="*/ 218783 h 1957826"/>
              <a:gd name="connsiteX36" fmla="*/ 690007 w 2053192"/>
              <a:gd name="connsiteY36" fmla="*/ 0 h 195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53192" h="1957826">
                <a:moveTo>
                  <a:pt x="690007" y="0"/>
                </a:moveTo>
                <a:lnTo>
                  <a:pt x="2030753" y="639519"/>
                </a:lnTo>
                <a:lnTo>
                  <a:pt x="2053192" y="1486602"/>
                </a:lnTo>
                <a:lnTo>
                  <a:pt x="1952216" y="1525870"/>
                </a:lnTo>
                <a:lnTo>
                  <a:pt x="1935386" y="1621237"/>
                </a:lnTo>
                <a:lnTo>
                  <a:pt x="1963435" y="1666116"/>
                </a:lnTo>
                <a:lnTo>
                  <a:pt x="1912947" y="1716604"/>
                </a:lnTo>
                <a:lnTo>
                  <a:pt x="1952216" y="1778312"/>
                </a:lnTo>
                <a:lnTo>
                  <a:pt x="1890508" y="1800751"/>
                </a:lnTo>
                <a:lnTo>
                  <a:pt x="1783921" y="1761483"/>
                </a:lnTo>
                <a:lnTo>
                  <a:pt x="1593187" y="1806361"/>
                </a:lnTo>
                <a:lnTo>
                  <a:pt x="1548309" y="1772702"/>
                </a:lnTo>
                <a:lnTo>
                  <a:pt x="1531479" y="1789532"/>
                </a:lnTo>
                <a:lnTo>
                  <a:pt x="1497820" y="1890508"/>
                </a:lnTo>
                <a:lnTo>
                  <a:pt x="1464162" y="1935387"/>
                </a:lnTo>
                <a:lnTo>
                  <a:pt x="1396844" y="1924167"/>
                </a:lnTo>
                <a:lnTo>
                  <a:pt x="1329526" y="1957826"/>
                </a:lnTo>
                <a:lnTo>
                  <a:pt x="1239769" y="1935387"/>
                </a:lnTo>
                <a:lnTo>
                  <a:pt x="1256598" y="1873679"/>
                </a:lnTo>
                <a:lnTo>
                  <a:pt x="1284647" y="1851240"/>
                </a:lnTo>
                <a:lnTo>
                  <a:pt x="1290257" y="1783922"/>
                </a:lnTo>
                <a:lnTo>
                  <a:pt x="1222939" y="1671725"/>
                </a:lnTo>
                <a:lnTo>
                  <a:pt x="1194890" y="1654896"/>
                </a:lnTo>
                <a:lnTo>
                  <a:pt x="1161231" y="1654896"/>
                </a:lnTo>
                <a:lnTo>
                  <a:pt x="1161231" y="1806361"/>
                </a:lnTo>
                <a:lnTo>
                  <a:pt x="207563" y="1363186"/>
                </a:lnTo>
                <a:lnTo>
                  <a:pt x="168294" y="1363186"/>
                </a:lnTo>
                <a:lnTo>
                  <a:pt x="89757" y="1363186"/>
                </a:lnTo>
                <a:lnTo>
                  <a:pt x="67317" y="1329527"/>
                </a:lnTo>
                <a:lnTo>
                  <a:pt x="100976" y="1301478"/>
                </a:lnTo>
                <a:lnTo>
                  <a:pt x="100976" y="1234160"/>
                </a:lnTo>
                <a:lnTo>
                  <a:pt x="117806" y="1222940"/>
                </a:lnTo>
                <a:lnTo>
                  <a:pt x="106586" y="1178062"/>
                </a:lnTo>
                <a:lnTo>
                  <a:pt x="78537" y="1121964"/>
                </a:lnTo>
                <a:lnTo>
                  <a:pt x="0" y="1093914"/>
                </a:lnTo>
                <a:lnTo>
                  <a:pt x="0" y="218783"/>
                </a:lnTo>
                <a:lnTo>
                  <a:pt x="690007" y="0"/>
                </a:ln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endParaRPr lang="en-US" sz="1800">
              <a:solidFill>
                <a:prstClr val="black"/>
              </a:solidFill>
            </a:endParaRPr>
          </a:p>
        </p:txBody>
      </p:sp>
      <p:pic>
        <p:nvPicPr>
          <p:cNvPr id="7170"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31189" y="1570020"/>
            <a:ext cx="5450681" cy="4800600"/>
          </a:xfrm>
          <a:prstGeom prst="rect">
            <a:avLst/>
          </a:prstGeom>
          <a:noFill/>
          <a:ln w="9525">
            <a:noFill/>
            <a:miter lim="800000"/>
            <a:headEnd/>
            <a:tailEnd/>
          </a:ln>
        </p:spPr>
      </p:pic>
      <p:sp>
        <p:nvSpPr>
          <p:cNvPr id="8" name="TextBox 7"/>
          <p:cNvSpPr txBox="1"/>
          <p:nvPr/>
        </p:nvSpPr>
        <p:spPr>
          <a:xfrm>
            <a:off x="32921" y="304800"/>
            <a:ext cx="9053825" cy="769441"/>
          </a:xfrm>
          <a:prstGeom prst="rect">
            <a:avLst/>
          </a:prstGeom>
          <a:noFill/>
        </p:spPr>
        <p:txBody>
          <a:bodyPr wrap="none" rtlCol="0">
            <a:spAutoFit/>
          </a:bodyPr>
          <a:lstStyle/>
          <a:p>
            <a:pPr algn="ctr" fontAlgn="auto">
              <a:spcBef>
                <a:spcPts val="0"/>
              </a:spcBef>
              <a:spcAft>
                <a:spcPts val="0"/>
              </a:spcAft>
            </a:pPr>
            <a:r>
              <a:rPr lang="en-US" sz="4400" b="1" dirty="0" smtClean="0">
                <a:solidFill>
                  <a:prstClr val="black"/>
                </a:solidFill>
                <a:latin typeface="Calibri"/>
                <a:ea typeface="+mn-ea"/>
                <a:cs typeface="Arial" pitchFamily="34" charset="0"/>
              </a:rPr>
              <a:t>HTV Exposed Pallet (EP) Configuration</a:t>
            </a:r>
            <a:endParaRPr lang="en-US" sz="4400" b="1" dirty="0">
              <a:solidFill>
                <a:prstClr val="black"/>
              </a:solidFill>
              <a:ea typeface="+mn-ea"/>
              <a:cs typeface="Arial" pitchFamily="34" charset="0"/>
            </a:endParaRPr>
          </a:p>
        </p:txBody>
      </p:sp>
      <p:sp>
        <p:nvSpPr>
          <p:cNvPr id="11" name="TextBox 10"/>
          <p:cNvSpPr txBox="1"/>
          <p:nvPr/>
        </p:nvSpPr>
        <p:spPr>
          <a:xfrm>
            <a:off x="6150655" y="1309533"/>
            <a:ext cx="2846696" cy="4832092"/>
          </a:xfrm>
          <a:prstGeom prst="rect">
            <a:avLst/>
          </a:prstGeom>
          <a:noFill/>
        </p:spPr>
        <p:txBody>
          <a:bodyPr wrap="square" rtlCol="0">
            <a:spAutoFit/>
          </a:bodyPr>
          <a:lstStyle/>
          <a:p>
            <a:pPr marL="173038" indent="-173038" fontAlgn="auto">
              <a:spcBef>
                <a:spcPts val="0"/>
              </a:spcBef>
              <a:spcAft>
                <a:spcPts val="0"/>
              </a:spcAft>
            </a:pPr>
            <a:r>
              <a:rPr lang="en-US" sz="2000" b="1" dirty="0" smtClean="0">
                <a:solidFill>
                  <a:prstClr val="black"/>
                </a:solidFill>
                <a:latin typeface="Calibri"/>
                <a:ea typeface="+mn-ea"/>
                <a:cs typeface="+mn-cs"/>
              </a:rPr>
              <a:t>Exposed Pallet (EP)</a:t>
            </a:r>
          </a:p>
          <a:p>
            <a:pPr marL="173038" indent="-173038" fontAlgn="auto">
              <a:spcBef>
                <a:spcPts val="0"/>
              </a:spcBef>
              <a:spcAft>
                <a:spcPts val="0"/>
              </a:spcAft>
              <a:buFont typeface="Arial" pitchFamily="34" charset="0"/>
              <a:buChar char="•"/>
            </a:pPr>
            <a:r>
              <a:rPr lang="en-US" sz="1800" dirty="0" smtClean="0">
                <a:solidFill>
                  <a:prstClr val="black"/>
                </a:solidFill>
                <a:latin typeface="Calibri"/>
                <a:ea typeface="+mn-ea"/>
                <a:cs typeface="+mn-cs"/>
              </a:rPr>
              <a:t>Provides mechanical support during launch and transport support of payloads to JEM-EF</a:t>
            </a:r>
          </a:p>
          <a:p>
            <a:pPr marL="173038" indent="-173038" fontAlgn="auto">
              <a:spcBef>
                <a:spcPts val="0"/>
              </a:spcBef>
              <a:spcAft>
                <a:spcPts val="0"/>
              </a:spcAft>
              <a:buFont typeface="Arial" pitchFamily="34" charset="0"/>
              <a:buChar char="•"/>
            </a:pPr>
            <a:r>
              <a:rPr lang="en-US" sz="1800" dirty="0" smtClean="0">
                <a:solidFill>
                  <a:prstClr val="black"/>
                </a:solidFill>
                <a:latin typeface="Calibri"/>
                <a:ea typeface="+mn-ea"/>
                <a:cs typeface="+mn-cs"/>
              </a:rPr>
              <a:t>Also used to temporarily store payloads that will later be disposed of via de-orbit re-entry burn as there is no capability for payload retrieval (once Shuttle is retired)</a:t>
            </a:r>
          </a:p>
          <a:p>
            <a:pPr marL="173038" indent="-173038" fontAlgn="auto">
              <a:spcBef>
                <a:spcPts val="0"/>
              </a:spcBef>
              <a:spcAft>
                <a:spcPts val="0"/>
              </a:spcAft>
              <a:buFont typeface="Arial" pitchFamily="34" charset="0"/>
              <a:buChar char="•"/>
            </a:pPr>
            <a:r>
              <a:rPr lang="en-US" sz="1800" dirty="0" smtClean="0">
                <a:solidFill>
                  <a:prstClr val="black"/>
                </a:solidFill>
                <a:latin typeface="Calibri"/>
                <a:ea typeface="+mn-ea"/>
                <a:cs typeface="+mn-cs"/>
              </a:rPr>
              <a:t>Shown is EP Type 1 for EF Payloads; there are other EP versions for non-payload cargo such as EF battery replacement</a:t>
            </a:r>
          </a:p>
        </p:txBody>
      </p:sp>
      <p:sp>
        <p:nvSpPr>
          <p:cNvPr id="18" name="TextBox 7"/>
          <p:cNvSpPr txBox="1">
            <a:spLocks noChangeArrowheads="1"/>
          </p:cNvSpPr>
          <p:nvPr/>
        </p:nvSpPr>
        <p:spPr bwMode="auto">
          <a:xfrm>
            <a:off x="245441" y="3848100"/>
            <a:ext cx="1671612" cy="369332"/>
          </a:xfrm>
          <a:prstGeom prst="rect">
            <a:avLst/>
          </a:prstGeom>
          <a:noFill/>
          <a:ln w="9525">
            <a:noFill/>
            <a:miter lim="800000"/>
            <a:headEnd/>
            <a:tailEnd/>
          </a:ln>
        </p:spPr>
        <p:txBody>
          <a:bodyPr wrap="none">
            <a:spAutoFit/>
          </a:bodyPr>
          <a:lstStyle/>
          <a:p>
            <a:pPr algn="ctr" fontAlgn="auto">
              <a:spcBef>
                <a:spcPts val="0"/>
              </a:spcBef>
              <a:spcAft>
                <a:spcPts val="0"/>
              </a:spcAft>
            </a:pPr>
            <a:r>
              <a:rPr lang="en-US" sz="1800" b="1" dirty="0" smtClean="0">
                <a:solidFill>
                  <a:srgbClr val="00B050"/>
                </a:solidFill>
                <a:latin typeface="Calibri"/>
                <a:ea typeface="+mn-ea"/>
                <a:cs typeface="+mn-cs"/>
              </a:rPr>
              <a:t>JEM-EF Payload</a:t>
            </a:r>
            <a:endParaRPr lang="en-US" sz="1800" b="1" dirty="0">
              <a:solidFill>
                <a:srgbClr val="00B050"/>
              </a:solidFill>
              <a:latin typeface="Calibri"/>
              <a:ea typeface="+mn-ea"/>
              <a:cs typeface="+mn-cs"/>
            </a:endParaRPr>
          </a:p>
        </p:txBody>
      </p:sp>
      <p:sp>
        <p:nvSpPr>
          <p:cNvPr id="19" name="TextBox 7"/>
          <p:cNvSpPr txBox="1">
            <a:spLocks noChangeArrowheads="1"/>
          </p:cNvSpPr>
          <p:nvPr/>
        </p:nvSpPr>
        <p:spPr bwMode="auto">
          <a:xfrm>
            <a:off x="1082357" y="5461000"/>
            <a:ext cx="886781" cy="369332"/>
          </a:xfrm>
          <a:prstGeom prst="rect">
            <a:avLst/>
          </a:prstGeom>
          <a:noFill/>
          <a:ln w="9525">
            <a:noFill/>
            <a:miter lim="800000"/>
            <a:headEnd/>
            <a:tailEnd/>
          </a:ln>
        </p:spPr>
        <p:txBody>
          <a:bodyPr wrap="none">
            <a:spAutoFit/>
          </a:bodyPr>
          <a:lstStyle/>
          <a:p>
            <a:pPr algn="ctr" fontAlgn="auto">
              <a:spcBef>
                <a:spcPts val="0"/>
              </a:spcBef>
              <a:spcAft>
                <a:spcPts val="0"/>
              </a:spcAft>
            </a:pPr>
            <a:r>
              <a:rPr lang="en-US" sz="1800" b="1" dirty="0" smtClean="0">
                <a:solidFill>
                  <a:srgbClr val="F79646">
                    <a:lumMod val="75000"/>
                  </a:srgbClr>
                </a:solidFill>
                <a:latin typeface="Calibri"/>
                <a:ea typeface="+mn-ea"/>
                <a:cs typeface="+mn-cs"/>
              </a:rPr>
              <a:t>HTV-EP</a:t>
            </a:r>
            <a:endParaRPr lang="en-US" sz="1800" b="1" dirty="0">
              <a:solidFill>
                <a:srgbClr val="F79646">
                  <a:lumMod val="75000"/>
                </a:srgbClr>
              </a:solidFill>
              <a:latin typeface="Calibri"/>
              <a:ea typeface="+mn-ea"/>
              <a:cs typeface="+mn-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clrChange>
              <a:clrFrom>
                <a:srgbClr val="FFFFFF"/>
              </a:clrFrom>
              <a:clrTo>
                <a:srgbClr val="FFFFFF">
                  <a:alpha val="0"/>
                </a:srgbClr>
              </a:clrTo>
            </a:clrChange>
          </a:blip>
          <a:srcRect b="24312"/>
          <a:stretch>
            <a:fillRect/>
          </a:stretch>
        </p:blipFill>
        <p:spPr bwMode="auto">
          <a:xfrm>
            <a:off x="629730" y="2590693"/>
            <a:ext cx="7391609" cy="4142387"/>
          </a:xfrm>
          <a:prstGeom prst="rect">
            <a:avLst/>
          </a:prstGeom>
          <a:noFill/>
          <a:ln w="9525">
            <a:noFill/>
            <a:miter lim="800000"/>
            <a:headEnd/>
            <a:tailEnd/>
          </a:ln>
        </p:spPr>
      </p:pic>
      <p:sp>
        <p:nvSpPr>
          <p:cNvPr id="3" name="TextBox 2"/>
          <p:cNvSpPr txBox="1"/>
          <p:nvPr/>
        </p:nvSpPr>
        <p:spPr>
          <a:xfrm>
            <a:off x="1007987" y="304800"/>
            <a:ext cx="6931193" cy="769441"/>
          </a:xfrm>
          <a:prstGeom prst="rect">
            <a:avLst/>
          </a:prstGeom>
          <a:noFill/>
        </p:spPr>
        <p:txBody>
          <a:bodyPr wrap="none" rtlCol="0">
            <a:spAutoFit/>
          </a:bodyPr>
          <a:lstStyle/>
          <a:p>
            <a:pPr algn="ctr" fontAlgn="auto">
              <a:spcBef>
                <a:spcPts val="0"/>
              </a:spcBef>
              <a:spcAft>
                <a:spcPts val="0"/>
              </a:spcAft>
            </a:pPr>
            <a:r>
              <a:rPr lang="en-US" sz="4400" b="1" dirty="0" smtClean="0">
                <a:solidFill>
                  <a:prstClr val="black"/>
                </a:solidFill>
                <a:latin typeface="Calibri"/>
                <a:ea typeface="+mn-ea"/>
                <a:cs typeface="Arial" pitchFamily="34" charset="0"/>
              </a:rPr>
              <a:t>HTV-EP Mechanical Interface</a:t>
            </a:r>
          </a:p>
        </p:txBody>
      </p:sp>
      <p:sp>
        <p:nvSpPr>
          <p:cNvPr id="5" name="TextBox 4"/>
          <p:cNvSpPr txBox="1"/>
          <p:nvPr/>
        </p:nvSpPr>
        <p:spPr>
          <a:xfrm>
            <a:off x="485434" y="1206021"/>
            <a:ext cx="8304893" cy="1508105"/>
          </a:xfrm>
          <a:prstGeom prst="rect">
            <a:avLst/>
          </a:prstGeom>
          <a:noFill/>
        </p:spPr>
        <p:txBody>
          <a:bodyPr wrap="square" rtlCol="0">
            <a:spAutoFit/>
          </a:bodyPr>
          <a:lstStyle/>
          <a:p>
            <a:pPr marL="173038" indent="-173038" fontAlgn="auto">
              <a:spcBef>
                <a:spcPts val="0"/>
              </a:spcBef>
              <a:spcAft>
                <a:spcPts val="0"/>
              </a:spcAft>
            </a:pPr>
            <a:r>
              <a:rPr lang="en-US" sz="2000" b="1" dirty="0" smtClean="0">
                <a:solidFill>
                  <a:prstClr val="black"/>
                </a:solidFill>
                <a:latin typeface="Calibri"/>
                <a:ea typeface="+mn-ea"/>
                <a:cs typeface="+mn-cs"/>
              </a:rPr>
              <a:t>Payload Attach Mechanism (PAM)</a:t>
            </a:r>
          </a:p>
          <a:p>
            <a:pPr marL="173038" indent="-173038" fontAlgn="auto">
              <a:spcBef>
                <a:spcPts val="0"/>
              </a:spcBef>
              <a:spcAft>
                <a:spcPts val="0"/>
              </a:spcAft>
              <a:buFont typeface="Arial" pitchFamily="34" charset="0"/>
              <a:buChar char="•"/>
            </a:pPr>
            <a:r>
              <a:rPr lang="en-US" sz="1800" dirty="0" smtClean="0">
                <a:solidFill>
                  <a:prstClr val="black"/>
                </a:solidFill>
                <a:latin typeface="Calibri"/>
                <a:ea typeface="+mn-ea"/>
                <a:cs typeface="+mn-cs"/>
              </a:rPr>
              <a:t>Secure payload to the launch and transport </a:t>
            </a:r>
            <a:r>
              <a:rPr lang="en-US" sz="1800" dirty="0" err="1" smtClean="0">
                <a:solidFill>
                  <a:prstClr val="black"/>
                </a:solidFill>
                <a:latin typeface="Calibri"/>
                <a:ea typeface="+mn-ea"/>
                <a:cs typeface="+mn-cs"/>
              </a:rPr>
              <a:t>pallot</a:t>
            </a:r>
            <a:endParaRPr lang="en-US" sz="1800" dirty="0" smtClean="0">
              <a:solidFill>
                <a:prstClr val="black"/>
              </a:solidFill>
              <a:latin typeface="Calibri"/>
              <a:ea typeface="+mn-ea"/>
              <a:cs typeface="+mn-cs"/>
            </a:endParaRPr>
          </a:p>
          <a:p>
            <a:pPr marL="173038" indent="-173038" fontAlgn="auto">
              <a:spcBef>
                <a:spcPts val="0"/>
              </a:spcBef>
              <a:spcAft>
                <a:spcPts val="0"/>
              </a:spcAft>
              <a:buFont typeface="Arial" pitchFamily="34" charset="0"/>
              <a:buChar char="•"/>
            </a:pPr>
            <a:r>
              <a:rPr lang="en-US" sz="1800" dirty="0" smtClean="0">
                <a:solidFill>
                  <a:prstClr val="black"/>
                </a:solidFill>
                <a:latin typeface="Calibri"/>
                <a:ea typeface="+mn-ea"/>
                <a:cs typeface="+mn-cs"/>
              </a:rPr>
              <a:t>May or may not include an electrical interface for survival heater power</a:t>
            </a:r>
          </a:p>
          <a:p>
            <a:pPr marL="173038" indent="-173038" fontAlgn="auto">
              <a:spcBef>
                <a:spcPts val="0"/>
              </a:spcBef>
              <a:spcAft>
                <a:spcPts val="0"/>
              </a:spcAft>
              <a:buFont typeface="Arial" pitchFamily="34" charset="0"/>
              <a:buChar char="•"/>
            </a:pPr>
            <a:r>
              <a:rPr lang="en-US" sz="1800" dirty="0" smtClean="0">
                <a:solidFill>
                  <a:prstClr val="black"/>
                </a:solidFill>
                <a:latin typeface="Calibri"/>
                <a:ea typeface="+mn-ea"/>
                <a:cs typeface="+mn-cs"/>
              </a:rPr>
              <a:t>It is not clear if this is </a:t>
            </a:r>
            <a:r>
              <a:rPr lang="en-US" sz="1800" dirty="0" err="1" smtClean="0">
                <a:solidFill>
                  <a:prstClr val="black"/>
                </a:solidFill>
                <a:latin typeface="Calibri"/>
                <a:ea typeface="+mn-ea"/>
                <a:cs typeface="+mn-cs"/>
              </a:rPr>
              <a:t>gov’t</a:t>
            </a:r>
            <a:r>
              <a:rPr lang="en-US" sz="1800" dirty="0" smtClean="0">
                <a:solidFill>
                  <a:prstClr val="black"/>
                </a:solidFill>
                <a:latin typeface="Calibri"/>
                <a:ea typeface="+mn-ea"/>
                <a:cs typeface="+mn-cs"/>
              </a:rPr>
              <a:t> furnished equipment (GFE)</a:t>
            </a:r>
          </a:p>
          <a:p>
            <a:pPr marL="173038" indent="-173038" fontAlgn="auto">
              <a:spcBef>
                <a:spcPts val="0"/>
              </a:spcBef>
              <a:spcAft>
                <a:spcPts val="0"/>
              </a:spcAft>
              <a:buFont typeface="Arial" pitchFamily="34" charset="0"/>
              <a:buChar char="•"/>
            </a:pPr>
            <a:r>
              <a:rPr lang="en-US" sz="1800" dirty="0" smtClean="0">
                <a:solidFill>
                  <a:prstClr val="black"/>
                </a:solidFill>
                <a:latin typeface="Calibri"/>
                <a:ea typeface="+mn-ea"/>
                <a:cs typeface="+mn-cs"/>
              </a:rPr>
              <a:t>The PAM is the JEM version of a flight releasable attachment mechanism (FRAM)</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clrChange>
              <a:clrFrom>
                <a:srgbClr val="FEFFF7"/>
              </a:clrFrom>
              <a:clrTo>
                <a:srgbClr val="FEFFF7">
                  <a:alpha val="0"/>
                </a:srgbClr>
              </a:clrTo>
            </a:clrChange>
          </a:blip>
          <a:srcRect l="1695" b="3740"/>
          <a:stretch>
            <a:fillRect/>
          </a:stretch>
        </p:blipFill>
        <p:spPr bwMode="auto">
          <a:xfrm>
            <a:off x="190500" y="1066800"/>
            <a:ext cx="8839200" cy="5638800"/>
          </a:xfrm>
          <a:prstGeom prst="rect">
            <a:avLst/>
          </a:prstGeom>
          <a:noFill/>
          <a:ln w="9525">
            <a:noFill/>
            <a:miter lim="800000"/>
            <a:headEnd/>
            <a:tailEnd/>
          </a:ln>
        </p:spPr>
      </p:pic>
      <p:sp>
        <p:nvSpPr>
          <p:cNvPr id="3" name="TextBox 2"/>
          <p:cNvSpPr txBox="1"/>
          <p:nvPr/>
        </p:nvSpPr>
        <p:spPr>
          <a:xfrm>
            <a:off x="76200" y="2548189"/>
            <a:ext cx="1866900" cy="707886"/>
          </a:xfrm>
          <a:prstGeom prst="rect">
            <a:avLst/>
          </a:prstGeom>
          <a:solidFill>
            <a:schemeClr val="bg1"/>
          </a:solidFill>
        </p:spPr>
        <p:txBody>
          <a:bodyPr wrap="square" rtlCol="0">
            <a:spAutoFit/>
          </a:bodyPr>
          <a:lstStyle/>
          <a:p>
            <a:pPr algn="ctr" fontAlgn="auto">
              <a:spcBef>
                <a:spcPts val="0"/>
              </a:spcBef>
              <a:spcAft>
                <a:spcPts val="0"/>
              </a:spcAft>
            </a:pPr>
            <a:r>
              <a:rPr lang="en-US" sz="2000" b="1" dirty="0" smtClean="0">
                <a:solidFill>
                  <a:prstClr val="black"/>
                </a:solidFill>
                <a:latin typeface="Calibri"/>
                <a:ea typeface="+mn-ea"/>
                <a:cs typeface="Arial" pitchFamily="34" charset="0"/>
              </a:rPr>
              <a:t>Pressurized</a:t>
            </a:r>
          </a:p>
          <a:p>
            <a:pPr algn="ctr" fontAlgn="auto">
              <a:spcBef>
                <a:spcPts val="0"/>
              </a:spcBef>
              <a:spcAft>
                <a:spcPts val="0"/>
              </a:spcAft>
            </a:pPr>
            <a:r>
              <a:rPr lang="en-US" sz="2000" b="1" dirty="0" smtClean="0">
                <a:solidFill>
                  <a:prstClr val="black"/>
                </a:solidFill>
                <a:latin typeface="Calibri"/>
                <a:ea typeface="+mn-ea"/>
                <a:cs typeface="Arial" pitchFamily="34" charset="0"/>
              </a:rPr>
              <a:t>Section</a:t>
            </a:r>
          </a:p>
        </p:txBody>
      </p:sp>
      <p:sp>
        <p:nvSpPr>
          <p:cNvPr id="4" name="TextBox 3"/>
          <p:cNvSpPr txBox="1"/>
          <p:nvPr/>
        </p:nvSpPr>
        <p:spPr>
          <a:xfrm>
            <a:off x="2184400" y="1659189"/>
            <a:ext cx="2400300" cy="707886"/>
          </a:xfrm>
          <a:prstGeom prst="rect">
            <a:avLst/>
          </a:prstGeom>
          <a:solidFill>
            <a:schemeClr val="bg1"/>
          </a:solidFill>
        </p:spPr>
        <p:txBody>
          <a:bodyPr wrap="square" rtlCol="0">
            <a:spAutoFit/>
          </a:bodyPr>
          <a:lstStyle/>
          <a:p>
            <a:pPr algn="ctr" fontAlgn="auto">
              <a:spcBef>
                <a:spcPts val="0"/>
              </a:spcBef>
              <a:spcAft>
                <a:spcPts val="0"/>
              </a:spcAft>
            </a:pPr>
            <a:r>
              <a:rPr lang="en-US" sz="2000" b="1" dirty="0" smtClean="0">
                <a:solidFill>
                  <a:prstClr val="black"/>
                </a:solidFill>
                <a:latin typeface="Calibri"/>
                <a:ea typeface="+mn-ea"/>
                <a:cs typeface="Arial" pitchFamily="34" charset="0"/>
              </a:rPr>
              <a:t>Non-Pressurized</a:t>
            </a:r>
          </a:p>
          <a:p>
            <a:pPr algn="ctr" fontAlgn="auto">
              <a:spcBef>
                <a:spcPts val="0"/>
              </a:spcBef>
              <a:spcAft>
                <a:spcPts val="0"/>
              </a:spcAft>
            </a:pPr>
            <a:r>
              <a:rPr lang="en-US" sz="2000" b="1" dirty="0" smtClean="0">
                <a:solidFill>
                  <a:prstClr val="black"/>
                </a:solidFill>
                <a:latin typeface="Calibri"/>
                <a:ea typeface="+mn-ea"/>
                <a:cs typeface="Arial" pitchFamily="34" charset="0"/>
              </a:rPr>
              <a:t>Section</a:t>
            </a:r>
          </a:p>
        </p:txBody>
      </p:sp>
      <p:sp>
        <p:nvSpPr>
          <p:cNvPr id="6" name="TextBox 5"/>
          <p:cNvSpPr txBox="1"/>
          <p:nvPr/>
        </p:nvSpPr>
        <p:spPr>
          <a:xfrm>
            <a:off x="6661150" y="1085850"/>
            <a:ext cx="1828800" cy="707886"/>
          </a:xfrm>
          <a:prstGeom prst="rect">
            <a:avLst/>
          </a:prstGeom>
          <a:noFill/>
        </p:spPr>
        <p:txBody>
          <a:bodyPr wrap="square" rtlCol="0">
            <a:spAutoFit/>
          </a:bodyPr>
          <a:lstStyle/>
          <a:p>
            <a:pPr algn="ctr" fontAlgn="auto">
              <a:spcBef>
                <a:spcPts val="0"/>
              </a:spcBef>
              <a:spcAft>
                <a:spcPts val="0"/>
              </a:spcAft>
            </a:pPr>
            <a:r>
              <a:rPr lang="en-US" sz="2000" b="1" dirty="0" smtClean="0">
                <a:solidFill>
                  <a:prstClr val="black"/>
                </a:solidFill>
                <a:latin typeface="Calibri"/>
                <a:ea typeface="+mn-ea"/>
                <a:cs typeface="Arial" pitchFamily="34" charset="0"/>
              </a:rPr>
              <a:t>Propulsion</a:t>
            </a:r>
          </a:p>
          <a:p>
            <a:pPr algn="ctr" fontAlgn="auto">
              <a:spcBef>
                <a:spcPts val="0"/>
              </a:spcBef>
              <a:spcAft>
                <a:spcPts val="0"/>
              </a:spcAft>
            </a:pPr>
            <a:r>
              <a:rPr lang="en-US" sz="2000" b="1" dirty="0" smtClean="0">
                <a:solidFill>
                  <a:prstClr val="black"/>
                </a:solidFill>
                <a:latin typeface="Calibri"/>
                <a:ea typeface="+mn-ea"/>
                <a:cs typeface="Arial" pitchFamily="34" charset="0"/>
              </a:rPr>
              <a:t>Module</a:t>
            </a:r>
          </a:p>
        </p:txBody>
      </p:sp>
      <p:sp>
        <p:nvSpPr>
          <p:cNvPr id="7" name="TextBox 6"/>
          <p:cNvSpPr txBox="1"/>
          <p:nvPr/>
        </p:nvSpPr>
        <p:spPr>
          <a:xfrm>
            <a:off x="4610100" y="1185611"/>
            <a:ext cx="1828800" cy="707886"/>
          </a:xfrm>
          <a:prstGeom prst="rect">
            <a:avLst/>
          </a:prstGeom>
          <a:solidFill>
            <a:schemeClr val="bg1"/>
          </a:solidFill>
        </p:spPr>
        <p:txBody>
          <a:bodyPr wrap="square" rtlCol="0">
            <a:spAutoFit/>
          </a:bodyPr>
          <a:lstStyle/>
          <a:p>
            <a:pPr algn="ctr" fontAlgn="auto">
              <a:spcBef>
                <a:spcPts val="0"/>
              </a:spcBef>
              <a:spcAft>
                <a:spcPts val="0"/>
              </a:spcAft>
            </a:pPr>
            <a:r>
              <a:rPr lang="en-US" sz="2000" b="1" dirty="0" smtClean="0">
                <a:solidFill>
                  <a:prstClr val="black"/>
                </a:solidFill>
                <a:latin typeface="Calibri"/>
                <a:ea typeface="+mn-ea"/>
                <a:cs typeface="Arial" pitchFamily="34" charset="0"/>
              </a:rPr>
              <a:t>Avionics</a:t>
            </a:r>
          </a:p>
          <a:p>
            <a:pPr algn="ctr" fontAlgn="auto">
              <a:spcBef>
                <a:spcPts val="0"/>
              </a:spcBef>
              <a:spcAft>
                <a:spcPts val="0"/>
              </a:spcAft>
            </a:pPr>
            <a:r>
              <a:rPr lang="en-US" sz="2000" b="1" dirty="0" smtClean="0">
                <a:solidFill>
                  <a:prstClr val="black"/>
                </a:solidFill>
                <a:latin typeface="Calibri"/>
                <a:ea typeface="+mn-ea"/>
                <a:cs typeface="Arial" pitchFamily="34" charset="0"/>
              </a:rPr>
              <a:t>Module</a:t>
            </a:r>
          </a:p>
        </p:txBody>
      </p:sp>
      <p:sp>
        <p:nvSpPr>
          <p:cNvPr id="8" name="TextBox 7"/>
          <p:cNvSpPr txBox="1"/>
          <p:nvPr/>
        </p:nvSpPr>
        <p:spPr>
          <a:xfrm>
            <a:off x="1248119" y="304800"/>
            <a:ext cx="6450933" cy="769441"/>
          </a:xfrm>
          <a:prstGeom prst="rect">
            <a:avLst/>
          </a:prstGeom>
          <a:noFill/>
        </p:spPr>
        <p:txBody>
          <a:bodyPr wrap="none" rtlCol="0">
            <a:spAutoFit/>
          </a:bodyPr>
          <a:lstStyle/>
          <a:p>
            <a:pPr algn="ctr" fontAlgn="auto">
              <a:spcBef>
                <a:spcPts val="0"/>
              </a:spcBef>
              <a:spcAft>
                <a:spcPts val="0"/>
              </a:spcAft>
            </a:pPr>
            <a:r>
              <a:rPr lang="en-US" sz="4400" b="1" dirty="0" smtClean="0">
                <a:solidFill>
                  <a:prstClr val="black"/>
                </a:solidFill>
                <a:latin typeface="Calibri"/>
                <a:ea typeface="+mn-ea"/>
                <a:cs typeface="Arial" pitchFamily="34" charset="0"/>
              </a:rPr>
              <a:t>H2A Transfer Vehicle (HTV)</a:t>
            </a:r>
          </a:p>
        </p:txBody>
      </p:sp>
      <p:cxnSp>
        <p:nvCxnSpPr>
          <p:cNvPr id="11" name="Straight Arrow Connector 10"/>
          <p:cNvCxnSpPr>
            <a:stCxn id="5" idx="0"/>
          </p:cNvCxnSpPr>
          <p:nvPr/>
        </p:nvCxnSpPr>
        <p:spPr>
          <a:xfrm rot="16200000" flipV="1">
            <a:off x="4393281" y="5096795"/>
            <a:ext cx="1138489" cy="13335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3" name="Rounded Rectangle 12"/>
          <p:cNvSpPr/>
          <p:nvPr/>
        </p:nvSpPr>
        <p:spPr>
          <a:xfrm>
            <a:off x="7305675" y="4533900"/>
            <a:ext cx="1647825" cy="266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4" name="Rounded Rectangle 13"/>
          <p:cNvSpPr/>
          <p:nvPr/>
        </p:nvSpPr>
        <p:spPr>
          <a:xfrm>
            <a:off x="3514725" y="5953125"/>
            <a:ext cx="1647825" cy="266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5" name="TextBox 4"/>
          <p:cNvSpPr txBox="1"/>
          <p:nvPr/>
        </p:nvSpPr>
        <p:spPr>
          <a:xfrm>
            <a:off x="4362450" y="5732714"/>
            <a:ext cx="1333500" cy="707886"/>
          </a:xfrm>
          <a:prstGeom prst="rect">
            <a:avLst/>
          </a:prstGeom>
          <a:solidFill>
            <a:schemeClr val="bg1"/>
          </a:solidFill>
        </p:spPr>
        <p:txBody>
          <a:bodyPr wrap="square" rtlCol="0">
            <a:spAutoFit/>
          </a:bodyPr>
          <a:lstStyle/>
          <a:p>
            <a:pPr algn="ctr" fontAlgn="auto">
              <a:spcBef>
                <a:spcPts val="0"/>
              </a:spcBef>
              <a:spcAft>
                <a:spcPts val="0"/>
              </a:spcAft>
            </a:pPr>
            <a:r>
              <a:rPr lang="en-US" sz="2000" b="1" dirty="0" smtClean="0">
                <a:solidFill>
                  <a:srgbClr val="FFC000"/>
                </a:solidFill>
                <a:latin typeface="Calibri"/>
                <a:ea typeface="+mn-ea"/>
                <a:cs typeface="Arial" pitchFamily="34" charset="0"/>
              </a:rPr>
              <a:t>Exposed</a:t>
            </a:r>
          </a:p>
          <a:p>
            <a:pPr algn="ctr" fontAlgn="auto">
              <a:spcBef>
                <a:spcPts val="0"/>
              </a:spcBef>
              <a:spcAft>
                <a:spcPts val="0"/>
              </a:spcAft>
            </a:pPr>
            <a:r>
              <a:rPr lang="en-US" sz="2000" b="1" dirty="0" smtClean="0">
                <a:solidFill>
                  <a:srgbClr val="FFC000"/>
                </a:solidFill>
                <a:latin typeface="Calibri"/>
                <a:ea typeface="+mn-ea"/>
                <a:cs typeface="Arial" pitchFamily="34" charset="0"/>
              </a:rPr>
              <a:t>Pallet (EP)</a:t>
            </a:r>
          </a:p>
        </p:txBody>
      </p:sp>
      <p:pic>
        <p:nvPicPr>
          <p:cNvPr id="5123" name="Picture 3"/>
          <p:cNvPicPr>
            <a:picLocks noChangeAspect="1" noChangeArrowheads="1"/>
          </p:cNvPicPr>
          <p:nvPr/>
        </p:nvPicPr>
        <p:blipFill>
          <a:blip r:embed="rId4" cstate="print"/>
          <a:srcRect r="1068" b="3228"/>
          <a:stretch>
            <a:fillRect/>
          </a:stretch>
        </p:blipFill>
        <p:spPr bwMode="auto">
          <a:xfrm rot="10800000">
            <a:off x="5657850" y="5048972"/>
            <a:ext cx="3371850" cy="16375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355124" y="1398378"/>
            <a:ext cx="6086475" cy="4467225"/>
          </a:xfrm>
          <a:prstGeom prst="rect">
            <a:avLst/>
          </a:prstGeom>
          <a:noFill/>
          <a:ln w="9525">
            <a:noFill/>
            <a:miter lim="800000"/>
            <a:headEnd/>
            <a:tailEnd/>
          </a:ln>
        </p:spPr>
      </p:pic>
      <p:sp>
        <p:nvSpPr>
          <p:cNvPr id="6" name="TextBox 5"/>
          <p:cNvSpPr txBox="1"/>
          <p:nvPr/>
        </p:nvSpPr>
        <p:spPr>
          <a:xfrm>
            <a:off x="665410" y="304800"/>
            <a:ext cx="7616317" cy="769441"/>
          </a:xfrm>
          <a:prstGeom prst="rect">
            <a:avLst/>
          </a:prstGeom>
          <a:noFill/>
        </p:spPr>
        <p:txBody>
          <a:bodyPr wrap="none" rtlCol="0">
            <a:spAutoFit/>
          </a:bodyPr>
          <a:lstStyle/>
          <a:p>
            <a:pPr algn="ctr" fontAlgn="auto">
              <a:spcBef>
                <a:spcPts val="0"/>
              </a:spcBef>
              <a:spcAft>
                <a:spcPts val="0"/>
              </a:spcAft>
            </a:pPr>
            <a:r>
              <a:rPr lang="en-US" sz="4400" b="1" dirty="0" smtClean="0">
                <a:solidFill>
                  <a:prstClr val="black"/>
                </a:solidFill>
                <a:latin typeface="Calibri"/>
                <a:ea typeface="+mn-ea"/>
                <a:cs typeface="Arial" pitchFamily="34" charset="0"/>
              </a:rPr>
              <a:t>JEM-EF EFU Payload Installation</a:t>
            </a:r>
            <a:endParaRPr lang="en-US" sz="4400" b="1" dirty="0">
              <a:solidFill>
                <a:prstClr val="black"/>
              </a:solidFill>
              <a:ea typeface="+mn-ea"/>
              <a:cs typeface="Arial" pitchFamily="34" charset="0"/>
            </a:endParaRPr>
          </a:p>
        </p:txBody>
      </p:sp>
      <p:sp>
        <p:nvSpPr>
          <p:cNvPr id="8" name="TextBox 7"/>
          <p:cNvSpPr txBox="1"/>
          <p:nvPr/>
        </p:nvSpPr>
        <p:spPr>
          <a:xfrm>
            <a:off x="6469818" y="1378542"/>
            <a:ext cx="2536166" cy="4278094"/>
          </a:xfrm>
          <a:prstGeom prst="rect">
            <a:avLst/>
          </a:prstGeom>
          <a:noFill/>
        </p:spPr>
        <p:txBody>
          <a:bodyPr wrap="square" rtlCol="0">
            <a:spAutoFit/>
          </a:bodyPr>
          <a:lstStyle/>
          <a:p>
            <a:pPr marL="173038" indent="-173038" fontAlgn="auto">
              <a:spcBef>
                <a:spcPts val="0"/>
              </a:spcBef>
              <a:spcAft>
                <a:spcPts val="0"/>
              </a:spcAft>
            </a:pPr>
            <a:r>
              <a:rPr lang="en-US" sz="2000" b="1" dirty="0" smtClean="0">
                <a:solidFill>
                  <a:prstClr val="black"/>
                </a:solidFill>
                <a:latin typeface="Calibri"/>
                <a:ea typeface="+mn-ea"/>
                <a:cs typeface="+mn-cs"/>
              </a:rPr>
              <a:t>Installation Procedure</a:t>
            </a:r>
          </a:p>
          <a:p>
            <a:pPr marL="173038" indent="-173038" fontAlgn="auto">
              <a:spcBef>
                <a:spcPts val="0"/>
              </a:spcBef>
              <a:spcAft>
                <a:spcPts val="0"/>
              </a:spcAft>
              <a:buFont typeface="Arial" pitchFamily="34" charset="0"/>
              <a:buChar char="•"/>
            </a:pPr>
            <a:r>
              <a:rPr lang="en-US" sz="1800" dirty="0" smtClean="0">
                <a:solidFill>
                  <a:prstClr val="black"/>
                </a:solidFill>
                <a:latin typeface="Calibri"/>
                <a:ea typeface="+mn-ea"/>
                <a:cs typeface="+mn-cs"/>
              </a:rPr>
              <a:t>H2A Transfer Vehicle (HTV) launch and arrival at ISS in orbit</a:t>
            </a:r>
          </a:p>
          <a:p>
            <a:pPr marL="173038" indent="-173038" fontAlgn="auto">
              <a:spcBef>
                <a:spcPts val="0"/>
              </a:spcBef>
              <a:spcAft>
                <a:spcPts val="0"/>
              </a:spcAft>
              <a:buFont typeface="Arial" pitchFamily="34" charset="0"/>
              <a:buChar char="•"/>
            </a:pPr>
            <a:r>
              <a:rPr lang="en-US" sz="1800" dirty="0" smtClean="0">
                <a:solidFill>
                  <a:prstClr val="black"/>
                </a:solidFill>
                <a:latin typeface="Calibri"/>
                <a:ea typeface="+mn-ea"/>
                <a:cs typeface="+mn-cs"/>
              </a:rPr>
              <a:t>JEMRMS attaches the HTV External Pallet (EP) to JEM External Facility (EF)</a:t>
            </a:r>
          </a:p>
          <a:p>
            <a:pPr marL="173038" indent="-173038" fontAlgn="auto">
              <a:spcBef>
                <a:spcPts val="0"/>
              </a:spcBef>
              <a:spcAft>
                <a:spcPts val="0"/>
              </a:spcAft>
              <a:buFont typeface="Arial" pitchFamily="34" charset="0"/>
              <a:buChar char="•"/>
            </a:pPr>
            <a:r>
              <a:rPr lang="en-US" sz="1800" dirty="0" smtClean="0">
                <a:solidFill>
                  <a:prstClr val="black"/>
                </a:solidFill>
                <a:latin typeface="Calibri"/>
                <a:ea typeface="+mn-ea"/>
                <a:cs typeface="+mn-cs"/>
              </a:rPr>
              <a:t>JEMRMS removes payload from HTV and attaches it to JEM-EF</a:t>
            </a:r>
          </a:p>
          <a:p>
            <a:pPr marL="173038" indent="-173038" fontAlgn="auto">
              <a:spcBef>
                <a:spcPts val="0"/>
              </a:spcBef>
              <a:spcAft>
                <a:spcPts val="0"/>
              </a:spcAft>
              <a:buFont typeface="Arial" pitchFamily="34" charset="0"/>
              <a:buChar char="•"/>
            </a:pPr>
            <a:r>
              <a:rPr lang="en-US" sz="1800" dirty="0" smtClean="0">
                <a:solidFill>
                  <a:prstClr val="black"/>
                </a:solidFill>
                <a:latin typeface="Calibri"/>
                <a:ea typeface="+mn-ea"/>
                <a:cs typeface="+mn-cs"/>
              </a:rPr>
              <a:t>Payloads must comply with H2A launch constraints as well as on-orbit transport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5901" y="1183805"/>
            <a:ext cx="9149902" cy="5794938"/>
          </a:xfrm>
          <a:prstGeom prst="rect">
            <a:avLst/>
          </a:prstGeom>
          <a:noFill/>
          <a:ln w="9525">
            <a:noFill/>
            <a:miter lim="800000"/>
            <a:headEnd/>
            <a:tailEnd/>
          </a:ln>
        </p:spPr>
      </p:pic>
      <p:sp>
        <p:nvSpPr>
          <p:cNvPr id="3" name="TextBox 2"/>
          <p:cNvSpPr txBox="1"/>
          <p:nvPr/>
        </p:nvSpPr>
        <p:spPr>
          <a:xfrm>
            <a:off x="1293920" y="304800"/>
            <a:ext cx="6359241" cy="769441"/>
          </a:xfrm>
          <a:prstGeom prst="rect">
            <a:avLst/>
          </a:prstGeom>
          <a:noFill/>
        </p:spPr>
        <p:txBody>
          <a:bodyPr wrap="none" rtlCol="0">
            <a:spAutoFit/>
          </a:bodyPr>
          <a:lstStyle/>
          <a:p>
            <a:pPr algn="ctr" fontAlgn="auto">
              <a:spcBef>
                <a:spcPts val="0"/>
              </a:spcBef>
              <a:spcAft>
                <a:spcPts val="0"/>
              </a:spcAft>
            </a:pPr>
            <a:r>
              <a:rPr lang="en-US" sz="4400" b="1" dirty="0" smtClean="0">
                <a:solidFill>
                  <a:prstClr val="black"/>
                </a:solidFill>
                <a:latin typeface="Calibri"/>
                <a:ea typeface="+mn-ea"/>
                <a:cs typeface="Arial" pitchFamily="34" charset="0"/>
              </a:rPr>
              <a:t>Current JEM Configuration</a:t>
            </a:r>
            <a:endParaRPr lang="en-US" sz="4400" b="1" dirty="0">
              <a:solidFill>
                <a:prstClr val="black"/>
              </a:solidFill>
              <a:ea typeface="+mn-ea"/>
              <a:cs typeface="Arial" pitchFamily="34" charset="0"/>
            </a:endParaRPr>
          </a:p>
        </p:txBody>
      </p:sp>
      <p:cxnSp>
        <p:nvCxnSpPr>
          <p:cNvPr id="4" name="Straight Arrow Connector 3"/>
          <p:cNvCxnSpPr/>
          <p:nvPr/>
        </p:nvCxnSpPr>
        <p:spPr>
          <a:xfrm>
            <a:off x="3741652" y="5020574"/>
            <a:ext cx="614688" cy="146649"/>
          </a:xfrm>
          <a:prstGeom prst="straightConnector1">
            <a:avLst/>
          </a:prstGeom>
          <a:ln>
            <a:solidFill>
              <a:srgbClr val="FFFF00"/>
            </a:solidFill>
            <a:tailEnd type="arrow"/>
          </a:ln>
        </p:spPr>
        <p:style>
          <a:lnRef idx="3">
            <a:schemeClr val="accent1"/>
          </a:lnRef>
          <a:fillRef idx="0">
            <a:schemeClr val="accent1"/>
          </a:fillRef>
          <a:effectRef idx="2">
            <a:schemeClr val="accent1"/>
          </a:effectRef>
          <a:fontRef idx="minor">
            <a:schemeClr val="tx1"/>
          </a:fontRef>
        </p:style>
      </p:cxnSp>
      <p:sp>
        <p:nvSpPr>
          <p:cNvPr id="5" name="TextBox 7"/>
          <p:cNvSpPr txBox="1">
            <a:spLocks noChangeArrowheads="1"/>
          </p:cNvSpPr>
          <p:nvPr/>
        </p:nvSpPr>
        <p:spPr bwMode="auto">
          <a:xfrm>
            <a:off x="1679995" y="4641012"/>
            <a:ext cx="2296777" cy="646331"/>
          </a:xfrm>
          <a:prstGeom prst="rect">
            <a:avLst/>
          </a:prstGeom>
          <a:noFill/>
          <a:ln w="9525">
            <a:noFill/>
            <a:miter lim="800000"/>
            <a:headEnd/>
            <a:tailEnd/>
          </a:ln>
        </p:spPr>
        <p:txBody>
          <a:bodyPr wrap="square">
            <a:spAutoFit/>
          </a:bodyPr>
          <a:lstStyle/>
          <a:p>
            <a:pPr algn="ctr" fontAlgn="auto">
              <a:spcBef>
                <a:spcPts val="0"/>
              </a:spcBef>
              <a:spcAft>
                <a:spcPts val="0"/>
              </a:spcAft>
            </a:pPr>
            <a:r>
              <a:rPr lang="en-US" sz="1800" b="1" dirty="0" smtClean="0">
                <a:solidFill>
                  <a:srgbClr val="FFFF00"/>
                </a:solidFill>
                <a:latin typeface="Calibri"/>
                <a:ea typeface="+mn-ea"/>
                <a:cs typeface="+mn-cs"/>
              </a:rPr>
              <a:t>EFU #1 is currently occupied by MAXI</a:t>
            </a:r>
            <a:endParaRPr lang="en-US" sz="1800" b="1" dirty="0">
              <a:solidFill>
                <a:srgbClr val="FFFF00"/>
              </a:solidFill>
              <a:latin typeface="Calibri"/>
              <a:ea typeface="+mn-ea"/>
              <a:cs typeface="+mn-cs"/>
            </a:endParaRPr>
          </a:p>
        </p:txBody>
      </p:sp>
      <p:cxnSp>
        <p:nvCxnSpPr>
          <p:cNvPr id="8" name="Straight Arrow Connector 7"/>
          <p:cNvCxnSpPr/>
          <p:nvPr/>
        </p:nvCxnSpPr>
        <p:spPr>
          <a:xfrm rot="10800000" flipV="1">
            <a:off x="930514" y="6003987"/>
            <a:ext cx="820649" cy="651869"/>
          </a:xfrm>
          <a:prstGeom prst="straightConnector1">
            <a:avLst/>
          </a:prstGeom>
          <a:ln>
            <a:solidFill>
              <a:schemeClr val="bg1"/>
            </a:solidFill>
            <a:tailEnd type="arrow"/>
          </a:ln>
        </p:spPr>
        <p:style>
          <a:lnRef idx="3">
            <a:schemeClr val="accent1"/>
          </a:lnRef>
          <a:fillRef idx="0">
            <a:schemeClr val="accent1"/>
          </a:fillRef>
          <a:effectRef idx="2">
            <a:schemeClr val="accent1"/>
          </a:effectRef>
          <a:fontRef idx="minor">
            <a:schemeClr val="tx1"/>
          </a:fontRef>
        </p:style>
      </p:cxnSp>
      <p:sp>
        <p:nvSpPr>
          <p:cNvPr id="9" name="TextBox 7"/>
          <p:cNvSpPr txBox="1">
            <a:spLocks noChangeArrowheads="1"/>
          </p:cNvSpPr>
          <p:nvPr/>
        </p:nvSpPr>
        <p:spPr bwMode="auto">
          <a:xfrm>
            <a:off x="1112817" y="6364132"/>
            <a:ext cx="1916550" cy="369332"/>
          </a:xfrm>
          <a:prstGeom prst="rect">
            <a:avLst/>
          </a:prstGeom>
          <a:noFill/>
          <a:ln w="9525">
            <a:noFill/>
            <a:miter lim="800000"/>
            <a:headEnd/>
            <a:tailEnd/>
          </a:ln>
        </p:spPr>
        <p:txBody>
          <a:bodyPr wrap="square">
            <a:spAutoFit/>
          </a:bodyPr>
          <a:lstStyle/>
          <a:p>
            <a:pPr algn="ctr" fontAlgn="auto">
              <a:spcBef>
                <a:spcPts val="0"/>
              </a:spcBef>
              <a:spcAft>
                <a:spcPts val="0"/>
              </a:spcAft>
            </a:pPr>
            <a:r>
              <a:rPr lang="en-US" sz="1800" b="1" dirty="0" smtClean="0">
                <a:solidFill>
                  <a:prstClr val="white"/>
                </a:solidFill>
                <a:latin typeface="Calibri"/>
                <a:ea typeface="+mn-ea"/>
                <a:cs typeface="+mn-cs"/>
              </a:rPr>
              <a:t>RAM Direction</a:t>
            </a:r>
            <a:endParaRPr lang="en-US" sz="1800" b="1" dirty="0">
              <a:solidFill>
                <a:prstClr val="white"/>
              </a:solidFill>
              <a:latin typeface="Calibri"/>
              <a:ea typeface="+mn-ea"/>
              <a:cs typeface="+mn-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WISSCR Requirements / Constraints / Assumptions</a:t>
            </a:r>
            <a:endParaRPr lang="en-US" dirty="0"/>
          </a:p>
        </p:txBody>
      </p:sp>
      <p:graphicFrame>
        <p:nvGraphicFramePr>
          <p:cNvPr id="4" name="Table 3"/>
          <p:cNvGraphicFramePr>
            <a:graphicFrameLocks noGrp="1"/>
          </p:cNvGraphicFramePr>
          <p:nvPr/>
        </p:nvGraphicFramePr>
        <p:xfrm>
          <a:off x="568036" y="1272310"/>
          <a:ext cx="8063346" cy="4973320"/>
        </p:xfrm>
        <a:graphic>
          <a:graphicData uri="http://schemas.openxmlformats.org/drawingml/2006/table">
            <a:tbl>
              <a:tblPr firstRow="1" bandRow="1">
                <a:tableStyleId>{5C22544A-7EE6-4342-B048-85BDC9FD1C3A}</a:tableStyleId>
              </a:tblPr>
              <a:tblGrid>
                <a:gridCol w="1995055"/>
                <a:gridCol w="6068291"/>
              </a:tblGrid>
              <a:tr h="370840">
                <a:tc>
                  <a:txBody>
                    <a:bodyPr/>
                    <a:lstStyle/>
                    <a:p>
                      <a:r>
                        <a:rPr lang="en-US" sz="1400" dirty="0" smtClean="0"/>
                        <a:t>Item</a:t>
                      </a:r>
                      <a:endParaRPr lang="en-US" sz="1400" dirty="0"/>
                    </a:p>
                  </a:txBody>
                  <a:tcPr/>
                </a:tc>
                <a:tc>
                  <a:txBody>
                    <a:bodyPr/>
                    <a:lstStyle/>
                    <a:p>
                      <a:r>
                        <a:rPr lang="en-US" sz="1400" dirty="0" smtClean="0"/>
                        <a:t>Requirements / Constraints</a:t>
                      </a:r>
                      <a:r>
                        <a:rPr lang="en-US" sz="1400" baseline="0" dirty="0" smtClean="0"/>
                        <a:t> / Assumptions</a:t>
                      </a:r>
                      <a:endParaRPr lang="en-US" sz="1400" dirty="0"/>
                    </a:p>
                  </a:txBody>
                  <a:tcPr/>
                </a:tc>
              </a:tr>
              <a:tr h="370840">
                <a:tc>
                  <a:txBody>
                    <a:bodyPr/>
                    <a:lstStyle/>
                    <a:p>
                      <a:r>
                        <a:rPr lang="en-US" sz="1200" baseline="0" dirty="0" smtClean="0"/>
                        <a:t>Mission Duration</a:t>
                      </a:r>
                      <a:endParaRPr lang="en-US" sz="1200" dirty="0"/>
                    </a:p>
                  </a:txBody>
                  <a:tcPr/>
                </a:tc>
                <a:tc>
                  <a:txBody>
                    <a:bodyPr/>
                    <a:lstStyle/>
                    <a:p>
                      <a:pPr lvl="0" algn="l">
                        <a:buFont typeface="Arial" pitchFamily="34" charset="0"/>
                        <a:buNone/>
                      </a:pPr>
                      <a:r>
                        <a:rPr lang="en-US" sz="1200" dirty="0" smtClean="0"/>
                        <a:t>2 years</a:t>
                      </a:r>
                      <a:r>
                        <a:rPr lang="en-US" sz="1200" baseline="0" dirty="0" smtClean="0"/>
                        <a:t> (2017-2018)</a:t>
                      </a:r>
                      <a:endParaRPr lang="en-US" sz="1200" dirty="0"/>
                    </a:p>
                  </a:txBody>
                  <a:tcPr/>
                </a:tc>
              </a:tr>
              <a:tr h="370840">
                <a:tc>
                  <a:txBody>
                    <a:bodyPr/>
                    <a:lstStyle/>
                    <a:p>
                      <a:r>
                        <a:rPr lang="en-US" sz="1200" dirty="0" smtClean="0"/>
                        <a:t>Orbit</a:t>
                      </a:r>
                      <a:r>
                        <a:rPr lang="en-US" sz="1200" baseline="0" dirty="0" smtClean="0"/>
                        <a:t> </a:t>
                      </a:r>
                      <a:endParaRPr lang="en-US" sz="1200" dirty="0"/>
                    </a:p>
                  </a:txBody>
                  <a:tcPr/>
                </a:tc>
                <a:tc>
                  <a:txBody>
                    <a:bodyPr/>
                    <a:lstStyle/>
                    <a:p>
                      <a:pPr algn="l">
                        <a:buFont typeface="Arial" pitchFamily="34" charset="0"/>
                        <a:buNone/>
                      </a:pPr>
                      <a:r>
                        <a:rPr lang="en-US" sz="1200" dirty="0" smtClean="0"/>
                        <a:t>~350 to 400</a:t>
                      </a:r>
                      <a:r>
                        <a:rPr lang="en-US" sz="1200" baseline="0" dirty="0" smtClean="0"/>
                        <a:t> km</a:t>
                      </a:r>
                    </a:p>
                    <a:p>
                      <a:pPr algn="l">
                        <a:buFont typeface="Arial" pitchFamily="34" charset="0"/>
                        <a:buNone/>
                      </a:pPr>
                      <a:r>
                        <a:rPr lang="en-US" sz="1200" baseline="0" dirty="0" smtClean="0"/>
                        <a:t>51.6 deg inclination</a:t>
                      </a:r>
                      <a:endParaRPr lang="en-US" sz="1200" dirty="0"/>
                    </a:p>
                  </a:txBody>
                  <a:tcPr/>
                </a:tc>
              </a:tr>
              <a:tr h="370840">
                <a:tc>
                  <a:txBody>
                    <a:bodyPr/>
                    <a:lstStyle/>
                    <a:p>
                      <a:r>
                        <a:rPr lang="en-US" sz="1200" dirty="0" smtClean="0"/>
                        <a:t>Instrument Mass</a:t>
                      </a:r>
                      <a:endParaRPr lang="en-US" sz="1200" dirty="0"/>
                    </a:p>
                  </a:txBody>
                  <a:tcPr/>
                </a:tc>
                <a:tc>
                  <a:txBody>
                    <a:bodyPr/>
                    <a:lstStyle/>
                    <a:p>
                      <a:r>
                        <a:rPr lang="en-US" sz="1200" dirty="0" smtClean="0"/>
                        <a:t>NTE  500 kg</a:t>
                      </a:r>
                      <a:endParaRPr lang="en-US" sz="1200" dirty="0"/>
                    </a:p>
                  </a:txBody>
                  <a:tcPr/>
                </a:tc>
              </a:tr>
              <a:tr h="370840">
                <a:tc>
                  <a:txBody>
                    <a:bodyPr/>
                    <a:lstStyle/>
                    <a:p>
                      <a:r>
                        <a:rPr lang="en-US" sz="1200" dirty="0" smtClean="0"/>
                        <a:t>Power</a:t>
                      </a:r>
                      <a:endParaRPr lang="en-US" sz="1200" dirty="0"/>
                    </a:p>
                  </a:txBody>
                  <a:tcPr/>
                </a:tc>
                <a:tc>
                  <a:txBody>
                    <a:bodyPr/>
                    <a:lstStyle/>
                    <a:p>
                      <a:r>
                        <a:rPr lang="en-US" sz="1200" dirty="0" smtClean="0"/>
                        <a:t>NTE 3kW</a:t>
                      </a:r>
                      <a:endParaRPr lang="en-US" sz="1200" dirty="0"/>
                    </a:p>
                  </a:txBody>
                  <a:tcPr/>
                </a:tc>
              </a:tr>
              <a:tr h="370840">
                <a:tc>
                  <a:txBody>
                    <a:bodyPr/>
                    <a:lstStyle/>
                    <a:p>
                      <a:r>
                        <a:rPr lang="en-US" sz="1200" dirty="0" smtClean="0"/>
                        <a:t>Volume</a:t>
                      </a:r>
                      <a:endParaRPr lang="en-US" sz="1200" dirty="0"/>
                    </a:p>
                  </a:txBody>
                  <a:tcPr/>
                </a:tc>
                <a:tc>
                  <a:txBody>
                    <a:bodyPr/>
                    <a:lstStyle/>
                    <a:p>
                      <a:pPr marL="342900" lvl="0" indent="-342900">
                        <a:buFontTx/>
                        <a:buNone/>
                      </a:pPr>
                      <a:r>
                        <a:rPr lang="en-US" sz="1200" baseline="0" dirty="0" smtClean="0"/>
                        <a:t>Envelope 1850x800x1000 mm </a:t>
                      </a:r>
                    </a:p>
                  </a:txBody>
                  <a:tcPr/>
                </a:tc>
              </a:tr>
              <a:tr h="370840">
                <a:tc>
                  <a:txBody>
                    <a:bodyPr/>
                    <a:lstStyle/>
                    <a:p>
                      <a:r>
                        <a:rPr lang="en-US" sz="1200" dirty="0" smtClean="0"/>
                        <a:t>Lasers</a:t>
                      </a:r>
                      <a:endParaRPr lang="en-US" sz="1200" dirty="0"/>
                    </a:p>
                  </a:txBody>
                  <a:tcPr/>
                </a:tc>
                <a:tc>
                  <a:txBody>
                    <a:bodyPr/>
                    <a:lstStyle/>
                    <a:p>
                      <a:pPr marL="342900" indent="-342900">
                        <a:buNone/>
                      </a:pPr>
                      <a:r>
                        <a:rPr lang="en-US" sz="1200" strike="noStrike" baseline="0" dirty="0" smtClean="0"/>
                        <a:t>Direct Laser: 0.355u; 0.8J/pulse; 100 Hz rep rate</a:t>
                      </a:r>
                    </a:p>
                    <a:p>
                      <a:pPr marL="342900" indent="-342900">
                        <a:buNone/>
                      </a:pPr>
                      <a:r>
                        <a:rPr lang="en-US" sz="1200" strike="noStrike" baseline="0" dirty="0" smtClean="0"/>
                        <a:t>Coherent Laser: 2.0 u; 0.25 J/pulse; 10 Hz rep rate</a:t>
                      </a:r>
                    </a:p>
                  </a:txBody>
                  <a:tcPr/>
                </a:tc>
              </a:tr>
              <a:tr h="370840">
                <a:tc>
                  <a:txBody>
                    <a:bodyPr/>
                    <a:lstStyle/>
                    <a:p>
                      <a:r>
                        <a:rPr lang="en-US" sz="1200" dirty="0" smtClean="0"/>
                        <a:t>Detector</a:t>
                      </a:r>
                      <a:endParaRPr lang="en-US" sz="1200" dirty="0"/>
                    </a:p>
                  </a:txBody>
                  <a:tcPr/>
                </a:tc>
                <a:tc>
                  <a:txBody>
                    <a:bodyPr/>
                    <a:lstStyle/>
                    <a:p>
                      <a:pPr marL="342900" indent="-342900">
                        <a:buNone/>
                      </a:pPr>
                      <a:r>
                        <a:rPr lang="en-US" sz="1200" strike="noStrike" baseline="0" dirty="0" smtClean="0"/>
                        <a:t>Direct Channel (molecular measurement): </a:t>
                      </a:r>
                      <a:r>
                        <a:rPr kumimoji="0" lang="en-US" sz="1200" b="0" i="0" u="none" strike="noStrike" cap="none" normalizeH="0" baseline="0" dirty="0" smtClean="0">
                          <a:ln>
                            <a:noFill/>
                          </a:ln>
                          <a:solidFill>
                            <a:schemeClr val="bg1"/>
                          </a:solidFill>
                          <a:effectLst/>
                          <a:latin typeface="Trebuchet MS" pitchFamily="34" charset="0"/>
                        </a:rPr>
                        <a:t>Photon Multiplier Tube (PMT)</a:t>
                      </a:r>
                    </a:p>
                    <a:p>
                      <a:pPr marL="342900" indent="-342900">
                        <a:buNone/>
                      </a:pPr>
                      <a:r>
                        <a:rPr kumimoji="0" lang="en-US" sz="1200" b="0" i="0" u="none" strike="noStrike" cap="none" normalizeH="0" baseline="0" dirty="0" smtClean="0">
                          <a:ln>
                            <a:noFill/>
                          </a:ln>
                          <a:solidFill>
                            <a:schemeClr val="bg1"/>
                          </a:solidFill>
                          <a:effectLst/>
                          <a:latin typeface="Trebuchet MS" pitchFamily="34" charset="0"/>
                        </a:rPr>
                        <a:t>Coherent Channel (aerosol measurement): </a:t>
                      </a:r>
                      <a:r>
                        <a:rPr kumimoji="0" lang="en-US" sz="1200" b="0" i="0" u="none" strike="noStrike" cap="none" normalizeH="0" baseline="0" dirty="0" err="1" smtClean="0">
                          <a:ln>
                            <a:noFill/>
                          </a:ln>
                          <a:solidFill>
                            <a:schemeClr val="bg1"/>
                          </a:solidFill>
                          <a:effectLst/>
                          <a:latin typeface="Trebuchet MS" pitchFamily="34" charset="0"/>
                        </a:rPr>
                        <a:t>InGaAs</a:t>
                      </a:r>
                      <a:r>
                        <a:rPr kumimoji="0" lang="en-US" sz="1200" b="0" i="0" u="none" strike="noStrike" cap="none" normalizeH="0" baseline="0" dirty="0" smtClean="0">
                          <a:ln>
                            <a:noFill/>
                          </a:ln>
                          <a:solidFill>
                            <a:schemeClr val="bg1"/>
                          </a:solidFill>
                          <a:effectLst/>
                          <a:latin typeface="Trebuchet MS" pitchFamily="34" charset="0"/>
                        </a:rPr>
                        <a:t> PIN Photodiode</a:t>
                      </a:r>
                      <a:endParaRPr lang="en-US" sz="1200" strike="noStrike" baseline="0" dirty="0" smtClean="0"/>
                    </a:p>
                  </a:txBody>
                  <a:tcPr/>
                </a:tc>
              </a:tr>
              <a:tr h="370840">
                <a:tc>
                  <a:txBody>
                    <a:bodyPr/>
                    <a:lstStyle/>
                    <a:p>
                      <a:r>
                        <a:rPr lang="en-US" sz="1200" dirty="0" smtClean="0"/>
                        <a:t>Mechanisms</a:t>
                      </a:r>
                      <a:endParaRPr lang="en-US" sz="1200" dirty="0"/>
                    </a:p>
                  </a:txBody>
                  <a:tcPr/>
                </a:tc>
                <a:tc>
                  <a:txBody>
                    <a:bodyPr/>
                    <a:lstStyle/>
                    <a:p>
                      <a:pPr marL="228600" indent="-228600">
                        <a:buAutoNum type="arabicParenBoth"/>
                      </a:pPr>
                      <a:r>
                        <a:rPr lang="en-US" sz="1200" baseline="0" dirty="0" smtClean="0"/>
                        <a:t>Telescope Select Mechanism</a:t>
                      </a:r>
                    </a:p>
                    <a:p>
                      <a:pPr marL="228600" indent="-228600">
                        <a:buAutoNum type="arabicParenBoth"/>
                      </a:pPr>
                      <a:r>
                        <a:rPr lang="en-US" sz="1200" baseline="0" dirty="0" smtClean="0"/>
                        <a:t>Bright Object Safety Shutter</a:t>
                      </a:r>
                    </a:p>
                    <a:p>
                      <a:pPr marL="228600" indent="-228600">
                        <a:buAutoNum type="arabicParenBoth"/>
                      </a:pPr>
                      <a:r>
                        <a:rPr lang="en-US" sz="1200" baseline="0" dirty="0" smtClean="0"/>
                        <a:t>Nadir Angle Compensation Mechanism (Coherent Channel)</a:t>
                      </a:r>
                    </a:p>
                    <a:p>
                      <a:pPr marL="228600" indent="-228600">
                        <a:buAutoNum type="arabicParenBoth"/>
                      </a:pPr>
                      <a:r>
                        <a:rPr lang="en-US" sz="1200" dirty="0" smtClean="0">
                          <a:solidFill>
                            <a:srgbClr val="000000"/>
                          </a:solidFill>
                          <a:latin typeface="Arial" charset="0"/>
                        </a:rPr>
                        <a:t>1D Output Alignment </a:t>
                      </a:r>
                      <a:r>
                        <a:rPr lang="en-US" sz="1200" baseline="0" dirty="0" smtClean="0">
                          <a:solidFill>
                            <a:srgbClr val="000000"/>
                          </a:solidFill>
                          <a:latin typeface="Arial" charset="0"/>
                        </a:rPr>
                        <a:t> </a:t>
                      </a:r>
                      <a:r>
                        <a:rPr lang="en-US" sz="1200" dirty="0" smtClean="0">
                          <a:solidFill>
                            <a:srgbClr val="000000"/>
                          </a:solidFill>
                          <a:latin typeface="Arial" charset="0"/>
                        </a:rPr>
                        <a:t>Mechanism  (4x)</a:t>
                      </a:r>
                    </a:p>
                    <a:p>
                      <a:pPr marL="228600" indent="-228600">
                        <a:buAutoNum type="arabicParenBoth"/>
                      </a:pPr>
                      <a:r>
                        <a:rPr lang="en-US" sz="1200" baseline="0" dirty="0" smtClean="0">
                          <a:solidFill>
                            <a:srgbClr val="000000"/>
                          </a:solidFill>
                          <a:latin typeface="Arial" charset="0"/>
                        </a:rPr>
                        <a:t>Aperture Cover </a:t>
                      </a:r>
                    </a:p>
                  </a:txBody>
                  <a:tcPr/>
                </a:tc>
              </a:tr>
              <a:tr h="370840">
                <a:tc>
                  <a:txBody>
                    <a:bodyPr/>
                    <a:lstStyle/>
                    <a:p>
                      <a:r>
                        <a:rPr lang="en-US" sz="1200" dirty="0" smtClean="0"/>
                        <a:t>Pointing Knowledge</a:t>
                      </a:r>
                      <a:endParaRPr lang="en-US" sz="1200" dirty="0"/>
                    </a:p>
                  </a:txBody>
                  <a:tcPr/>
                </a:tc>
                <a:tc>
                  <a:txBody>
                    <a:bodyPr/>
                    <a:lstStyle/>
                    <a:p>
                      <a:pPr marL="228600" indent="-228600">
                        <a:buNone/>
                      </a:pPr>
                      <a:r>
                        <a:rPr lang="en-US" sz="1200" baseline="0" dirty="0" smtClean="0">
                          <a:solidFill>
                            <a:srgbClr val="000000"/>
                          </a:solidFill>
                          <a:latin typeface="Arial" charset="0"/>
                        </a:rPr>
                        <a:t>TBD Accuracy; </a:t>
                      </a:r>
                      <a:r>
                        <a:rPr lang="en-US" sz="1200" u="sng" baseline="0" dirty="0" smtClean="0">
                          <a:solidFill>
                            <a:srgbClr val="000000"/>
                          </a:solidFill>
                          <a:latin typeface="Arial" charset="0"/>
                        </a:rPr>
                        <a:t>will need payload mounted star tracker</a:t>
                      </a:r>
                    </a:p>
                  </a:txBody>
                  <a:tcPr/>
                </a:tc>
              </a:tr>
              <a:tr h="370840">
                <a:tc>
                  <a:txBody>
                    <a:bodyPr/>
                    <a:lstStyle/>
                    <a:p>
                      <a:r>
                        <a:rPr lang="en-US" sz="1200" dirty="0" smtClean="0"/>
                        <a:t>Thermal Control</a:t>
                      </a:r>
                      <a:endParaRPr lang="en-US" sz="1200" dirty="0"/>
                    </a:p>
                  </a:txBody>
                  <a:tcPr/>
                </a:tc>
                <a:tc>
                  <a:txBody>
                    <a:bodyPr/>
                    <a:lstStyle/>
                    <a:p>
                      <a:pPr marL="228600" indent="-228600">
                        <a:buNone/>
                      </a:pPr>
                      <a:r>
                        <a:rPr lang="en-US" sz="1200" baseline="0" dirty="0" smtClean="0">
                          <a:solidFill>
                            <a:srgbClr val="000000"/>
                          </a:solidFill>
                          <a:latin typeface="Arial" charset="0"/>
                        </a:rPr>
                        <a:t>Interface to JEM-EF Cooling Loops; </a:t>
                      </a:r>
                      <a:r>
                        <a:rPr lang="en-US" sz="1200" dirty="0" smtClean="0"/>
                        <a:t>3 </a:t>
                      </a:r>
                      <a:r>
                        <a:rPr lang="en-US" sz="1200" dirty="0" err="1" smtClean="0"/>
                        <a:t>kWt</a:t>
                      </a:r>
                      <a:r>
                        <a:rPr lang="en-US" sz="1200" dirty="0" smtClean="0"/>
                        <a:t> minimum, negotiable up to 6 </a:t>
                      </a:r>
                      <a:r>
                        <a:rPr lang="en-US" sz="1200" dirty="0" err="1" smtClean="0"/>
                        <a:t>kWt</a:t>
                      </a:r>
                      <a:endParaRPr lang="en-US" sz="1200" baseline="0" dirty="0" smtClean="0">
                        <a:solidFill>
                          <a:srgbClr val="000000"/>
                        </a:solidFill>
                        <a:latin typeface="Arial" charset="0"/>
                      </a:endParaRPr>
                    </a:p>
                  </a:txBody>
                  <a:tcPr/>
                </a:tc>
              </a:tr>
            </a:tbl>
          </a:graphicData>
        </a:graphic>
      </p:graphicFrame>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WISSCR Requirements / Constraints / Assumptions</a:t>
            </a:r>
            <a:endParaRPr lang="en-US" dirty="0"/>
          </a:p>
        </p:txBody>
      </p:sp>
      <p:graphicFrame>
        <p:nvGraphicFramePr>
          <p:cNvPr id="4" name="Table 3"/>
          <p:cNvGraphicFramePr>
            <a:graphicFrameLocks noGrp="1"/>
          </p:cNvGraphicFramePr>
          <p:nvPr/>
        </p:nvGraphicFramePr>
        <p:xfrm>
          <a:off x="568036" y="1272310"/>
          <a:ext cx="8063346" cy="4079240"/>
        </p:xfrm>
        <a:graphic>
          <a:graphicData uri="http://schemas.openxmlformats.org/drawingml/2006/table">
            <a:tbl>
              <a:tblPr firstRow="1" bandRow="1">
                <a:tableStyleId>{5C22544A-7EE6-4342-B048-85BDC9FD1C3A}</a:tableStyleId>
              </a:tblPr>
              <a:tblGrid>
                <a:gridCol w="1995055"/>
                <a:gridCol w="6068291"/>
              </a:tblGrid>
              <a:tr h="370840">
                <a:tc>
                  <a:txBody>
                    <a:bodyPr/>
                    <a:lstStyle/>
                    <a:p>
                      <a:r>
                        <a:rPr lang="en-US" sz="1400" dirty="0" smtClean="0"/>
                        <a:t>Item</a:t>
                      </a:r>
                      <a:endParaRPr lang="en-US" sz="1400" dirty="0"/>
                    </a:p>
                  </a:txBody>
                  <a:tcPr/>
                </a:tc>
                <a:tc>
                  <a:txBody>
                    <a:bodyPr/>
                    <a:lstStyle/>
                    <a:p>
                      <a:r>
                        <a:rPr lang="en-US" sz="1400" dirty="0" smtClean="0"/>
                        <a:t>Requirements / Constraints</a:t>
                      </a:r>
                      <a:r>
                        <a:rPr lang="en-US" sz="1400" baseline="0" dirty="0" smtClean="0"/>
                        <a:t> / Assumptions</a:t>
                      </a:r>
                      <a:endParaRPr lang="en-US" sz="1400" dirty="0"/>
                    </a:p>
                  </a:txBody>
                  <a:tcPr/>
                </a:tc>
              </a:tr>
              <a:tr h="370840">
                <a:tc>
                  <a:txBody>
                    <a:bodyPr/>
                    <a:lstStyle/>
                    <a:p>
                      <a:r>
                        <a:rPr lang="en-US" sz="1200" dirty="0" smtClean="0"/>
                        <a:t>Telescope</a:t>
                      </a:r>
                      <a:endParaRPr lang="en-US" sz="1200" dirty="0"/>
                    </a:p>
                  </a:txBody>
                  <a:tcPr/>
                </a:tc>
                <a:tc>
                  <a:txBody>
                    <a:bodyPr/>
                    <a:lstStyle/>
                    <a:p>
                      <a:pPr lvl="0" algn="l">
                        <a:buFont typeface="Arial" pitchFamily="34" charset="0"/>
                        <a:buNone/>
                      </a:pPr>
                      <a:r>
                        <a:rPr lang="en-US" sz="1200" dirty="0" smtClean="0"/>
                        <a:t>2x; 0.5</a:t>
                      </a:r>
                      <a:r>
                        <a:rPr lang="en-US" sz="1200" baseline="0" dirty="0" smtClean="0"/>
                        <a:t> m primary</a:t>
                      </a:r>
                      <a:endParaRPr lang="en-US" sz="1200" dirty="0"/>
                    </a:p>
                  </a:txBody>
                  <a:tcPr/>
                </a:tc>
              </a:tr>
              <a:tr h="370840">
                <a:tc>
                  <a:txBody>
                    <a:bodyPr/>
                    <a:lstStyle/>
                    <a:p>
                      <a:r>
                        <a:rPr lang="en-US" sz="1200" dirty="0" smtClean="0"/>
                        <a:t>Look Angle</a:t>
                      </a:r>
                      <a:endParaRPr lang="en-US" sz="1200" dirty="0"/>
                    </a:p>
                  </a:txBody>
                  <a:tcPr/>
                </a:tc>
                <a:tc>
                  <a:txBody>
                    <a:bodyPr/>
                    <a:lstStyle/>
                    <a:p>
                      <a:pPr algn="l">
                        <a:buFont typeface="Arial" pitchFamily="34" charset="0"/>
                        <a:buNone/>
                      </a:pPr>
                      <a:r>
                        <a:rPr lang="en-US" sz="1200" dirty="0" smtClean="0"/>
                        <a:t>45</a:t>
                      </a:r>
                      <a:r>
                        <a:rPr lang="en-US" sz="1200" baseline="0" dirty="0" smtClean="0"/>
                        <a:t> deg from RAM and Wake; starboard side</a:t>
                      </a:r>
                      <a:endParaRPr lang="en-US" sz="1200" dirty="0"/>
                    </a:p>
                  </a:txBody>
                  <a:tcPr/>
                </a:tc>
              </a:tr>
              <a:tr h="370840">
                <a:tc>
                  <a:txBody>
                    <a:bodyPr/>
                    <a:lstStyle/>
                    <a:p>
                      <a:r>
                        <a:rPr lang="en-US" sz="1200" dirty="0" smtClean="0"/>
                        <a:t>Nadir Angle</a:t>
                      </a:r>
                      <a:endParaRPr lang="en-US" sz="1200" dirty="0"/>
                    </a:p>
                  </a:txBody>
                  <a:tcPr/>
                </a:tc>
                <a:tc>
                  <a:txBody>
                    <a:bodyPr/>
                    <a:lstStyle/>
                    <a:p>
                      <a:r>
                        <a:rPr lang="en-US" sz="1200" dirty="0" smtClean="0"/>
                        <a:t>35 deg</a:t>
                      </a:r>
                      <a:endParaRPr lang="en-US" sz="1200" dirty="0"/>
                    </a:p>
                  </a:txBody>
                  <a:tcPr/>
                </a:tc>
              </a:tr>
              <a:tr h="370840">
                <a:tc>
                  <a:txBody>
                    <a:bodyPr/>
                    <a:lstStyle/>
                    <a:p>
                      <a:endParaRPr lang="en-US" sz="1200" dirty="0"/>
                    </a:p>
                  </a:txBody>
                  <a:tcPr/>
                </a:tc>
                <a:tc>
                  <a:txBody>
                    <a:bodyPr/>
                    <a:lstStyle/>
                    <a:p>
                      <a:endParaRPr lang="en-US" sz="1200" dirty="0"/>
                    </a:p>
                  </a:txBody>
                  <a:tcPr/>
                </a:tc>
              </a:tr>
              <a:tr h="370840">
                <a:tc>
                  <a:txBody>
                    <a:bodyPr/>
                    <a:lstStyle/>
                    <a:p>
                      <a:endParaRPr lang="en-US" sz="1200" dirty="0"/>
                    </a:p>
                  </a:txBody>
                  <a:tcPr/>
                </a:tc>
                <a:tc>
                  <a:txBody>
                    <a:bodyPr/>
                    <a:lstStyle/>
                    <a:p>
                      <a:pPr marL="342900" lvl="0" indent="-342900">
                        <a:buFontTx/>
                        <a:buNone/>
                      </a:pPr>
                      <a:endParaRPr lang="en-US" sz="1200" baseline="0" dirty="0" smtClean="0"/>
                    </a:p>
                  </a:txBody>
                  <a:tcPr/>
                </a:tc>
              </a:tr>
              <a:tr h="370840">
                <a:tc>
                  <a:txBody>
                    <a:bodyPr/>
                    <a:lstStyle/>
                    <a:p>
                      <a:endParaRPr lang="en-US" sz="1200" dirty="0"/>
                    </a:p>
                  </a:txBody>
                  <a:tcPr/>
                </a:tc>
                <a:tc>
                  <a:txBody>
                    <a:bodyPr/>
                    <a:lstStyle/>
                    <a:p>
                      <a:pPr marL="342900" indent="-342900">
                        <a:buNone/>
                      </a:pPr>
                      <a:endParaRPr lang="en-US" sz="1200" strike="noStrike" baseline="0" dirty="0" smtClean="0"/>
                    </a:p>
                  </a:txBody>
                  <a:tcPr/>
                </a:tc>
              </a:tr>
              <a:tr h="370840">
                <a:tc>
                  <a:txBody>
                    <a:bodyPr/>
                    <a:lstStyle/>
                    <a:p>
                      <a:endParaRPr lang="en-US" sz="1200" dirty="0"/>
                    </a:p>
                  </a:txBody>
                  <a:tcPr/>
                </a:tc>
                <a:tc>
                  <a:txBody>
                    <a:bodyPr/>
                    <a:lstStyle/>
                    <a:p>
                      <a:pPr marL="342900" indent="-342900">
                        <a:buNone/>
                      </a:pPr>
                      <a:endParaRPr lang="en-US" sz="1200" strike="noStrike" baseline="0" dirty="0" smtClean="0"/>
                    </a:p>
                  </a:txBody>
                  <a:tcPr/>
                </a:tc>
              </a:tr>
              <a:tr h="370840">
                <a:tc>
                  <a:txBody>
                    <a:bodyPr/>
                    <a:lstStyle/>
                    <a:p>
                      <a:endParaRPr lang="en-US" sz="1200" dirty="0"/>
                    </a:p>
                  </a:txBody>
                  <a:tcPr/>
                </a:tc>
                <a:tc>
                  <a:txBody>
                    <a:bodyPr/>
                    <a:lstStyle/>
                    <a:p>
                      <a:pPr marL="228600" indent="-228600">
                        <a:buAutoNum type="arabicParenBoth"/>
                      </a:pPr>
                      <a:endParaRPr lang="en-US" sz="1200" baseline="0" dirty="0" smtClean="0">
                        <a:solidFill>
                          <a:srgbClr val="000000"/>
                        </a:solidFill>
                        <a:latin typeface="Arial" charset="0"/>
                      </a:endParaRPr>
                    </a:p>
                  </a:txBody>
                  <a:tcPr/>
                </a:tc>
              </a:tr>
              <a:tr h="370840">
                <a:tc>
                  <a:txBody>
                    <a:bodyPr/>
                    <a:lstStyle/>
                    <a:p>
                      <a:endParaRPr lang="en-US" sz="1200" dirty="0"/>
                    </a:p>
                  </a:txBody>
                  <a:tcPr/>
                </a:tc>
                <a:tc>
                  <a:txBody>
                    <a:bodyPr/>
                    <a:lstStyle/>
                    <a:p>
                      <a:pPr marL="228600" indent="-228600">
                        <a:buNone/>
                      </a:pPr>
                      <a:endParaRPr lang="en-US" sz="1200" baseline="0" dirty="0" smtClean="0">
                        <a:solidFill>
                          <a:srgbClr val="000000"/>
                        </a:solidFill>
                        <a:latin typeface="Arial" charset="0"/>
                      </a:endParaRPr>
                    </a:p>
                  </a:txBody>
                  <a:tcPr/>
                </a:tc>
              </a:tr>
              <a:tr h="370840">
                <a:tc>
                  <a:txBody>
                    <a:bodyPr/>
                    <a:lstStyle/>
                    <a:p>
                      <a:endParaRPr lang="en-US" sz="1200" dirty="0"/>
                    </a:p>
                  </a:txBody>
                  <a:tcPr/>
                </a:tc>
                <a:tc>
                  <a:txBody>
                    <a:bodyPr/>
                    <a:lstStyle/>
                    <a:p>
                      <a:pPr marL="228600" indent="-228600">
                        <a:buNone/>
                      </a:pPr>
                      <a:endParaRPr lang="en-US" sz="1200" baseline="0" dirty="0" smtClean="0">
                        <a:solidFill>
                          <a:srgbClr val="000000"/>
                        </a:solidFill>
                        <a:latin typeface="Arial" charset="0"/>
                      </a:endParaRPr>
                    </a:p>
                  </a:txBody>
                  <a:tcPr/>
                </a:tc>
              </a:tr>
            </a:tbl>
          </a:graphicData>
        </a:graphic>
      </p:graphicFrame>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Mechanical Configuration</a:t>
            </a:r>
            <a:endParaRPr lang="en-US" dirty="0"/>
          </a:p>
        </p:txBody>
      </p:sp>
      <p:pic>
        <p:nvPicPr>
          <p:cNvPr id="4" name="Content Placeholder 3" descr="iso.PNG"/>
          <p:cNvPicPr>
            <a:picLocks noGrp="1" noChangeAspect="1"/>
          </p:cNvPicPr>
          <p:nvPr>
            <p:ph idx="1"/>
          </p:nvPr>
        </p:nvPicPr>
        <p:blipFill>
          <a:blip r:embed="rId3" cstate="print"/>
          <a:srcRect l="5382" t="5975" r="5213" b="8796"/>
          <a:stretch>
            <a:fillRect/>
          </a:stretch>
        </p:blipFill>
        <p:spPr>
          <a:xfrm>
            <a:off x="692821" y="1583535"/>
            <a:ext cx="7520525" cy="4627942"/>
          </a:xfrm>
          <a:prstGeom prst="rect">
            <a:avLst/>
          </a:prstGeom>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Rectangle 2"/>
          <p:cNvSpPr>
            <a:spLocks noGrp="1" noChangeArrowheads="1"/>
          </p:cNvSpPr>
          <p:nvPr>
            <p:ph type="title"/>
          </p:nvPr>
        </p:nvSpPr>
        <p:spPr/>
        <p:txBody>
          <a:bodyPr/>
          <a:lstStyle/>
          <a:p>
            <a:r>
              <a:rPr lang="en-US" sz="2800" dirty="0" smtClean="0"/>
              <a:t>WISSCR Block Diagram</a:t>
            </a:r>
            <a:r>
              <a:rPr lang="en-US" sz="2800" dirty="0"/>
              <a:t/>
            </a:r>
            <a:br>
              <a:rPr lang="en-US" sz="2800" dirty="0"/>
            </a:br>
            <a:endParaRPr lang="en-US" sz="1400" dirty="0"/>
          </a:p>
        </p:txBody>
      </p:sp>
      <p:sp>
        <p:nvSpPr>
          <p:cNvPr id="606213" name="Rectangle 5"/>
          <p:cNvSpPr>
            <a:spLocks noChangeArrowheads="1"/>
          </p:cNvSpPr>
          <p:nvPr/>
        </p:nvSpPr>
        <p:spPr bwMode="auto">
          <a:xfrm>
            <a:off x="647700" y="1562100"/>
            <a:ext cx="1828800" cy="534987"/>
          </a:xfrm>
          <a:prstGeom prst="rect">
            <a:avLst/>
          </a:prstGeom>
          <a:noFill/>
          <a:ln w="12700" algn="ctr">
            <a:solidFill>
              <a:schemeClr val="tx1"/>
            </a:solidFill>
            <a:miter lim="800000"/>
            <a:headEnd/>
            <a:tailEnd/>
          </a:ln>
          <a:effectLst/>
        </p:spPr>
        <p:txBody>
          <a:bodyPr wrap="none" anchor="ctr">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606214" name="Text Box 6"/>
          <p:cNvSpPr txBox="1">
            <a:spLocks noChangeArrowheads="1"/>
          </p:cNvSpPr>
          <p:nvPr/>
        </p:nvSpPr>
        <p:spPr bwMode="auto">
          <a:xfrm>
            <a:off x="638175" y="1627187"/>
            <a:ext cx="1417638" cy="274638"/>
          </a:xfrm>
          <a:prstGeom prst="rect">
            <a:avLst/>
          </a:prstGeom>
          <a:noFill/>
          <a:ln w="12700" algn="ctr">
            <a:noFill/>
            <a:miter lim="800000"/>
            <a:headEnd/>
            <a:tailEnd/>
          </a:ln>
          <a:effectLst/>
        </p:spPr>
        <p:txBody>
          <a:bodyPr wrap="none">
            <a:spAutoFit/>
          </a:bodyPr>
          <a:lstStyle/>
          <a:p>
            <a:pPr algn="l" eaLnBrk="1" fontAlgn="auto" hangingPunct="1">
              <a:spcBef>
                <a:spcPts val="0"/>
              </a:spcBef>
              <a:spcAft>
                <a:spcPts val="0"/>
              </a:spcAft>
            </a:pPr>
            <a:r>
              <a:rPr lang="en-US" sz="1800" b="0" dirty="0">
                <a:solidFill>
                  <a:prstClr val="black"/>
                </a:solidFill>
                <a:latin typeface="Calibri"/>
              </a:rPr>
              <a:t>Coherent Laser #2</a:t>
            </a:r>
          </a:p>
        </p:txBody>
      </p:sp>
      <p:sp>
        <p:nvSpPr>
          <p:cNvPr id="606215" name="Line 7"/>
          <p:cNvSpPr>
            <a:spLocks noChangeShapeType="1"/>
          </p:cNvSpPr>
          <p:nvPr/>
        </p:nvSpPr>
        <p:spPr bwMode="auto">
          <a:xfrm>
            <a:off x="2476500" y="1825625"/>
            <a:ext cx="1095375" cy="0"/>
          </a:xfrm>
          <a:prstGeom prst="line">
            <a:avLst/>
          </a:prstGeom>
          <a:noFill/>
          <a:ln w="19050">
            <a:solidFill>
              <a:srgbClr val="FF0000"/>
            </a:solidFill>
            <a:round/>
            <a:headEnd/>
            <a:tailEnd/>
          </a:ln>
          <a:effectLst/>
        </p:spPr>
        <p:txBody>
          <a:bodyPr wrap="none">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606216" name="Rectangle 8"/>
          <p:cNvSpPr>
            <a:spLocks noChangeArrowheads="1"/>
          </p:cNvSpPr>
          <p:nvPr/>
        </p:nvSpPr>
        <p:spPr bwMode="auto">
          <a:xfrm>
            <a:off x="663575" y="2203450"/>
            <a:ext cx="1828800" cy="534987"/>
          </a:xfrm>
          <a:prstGeom prst="rect">
            <a:avLst/>
          </a:prstGeom>
          <a:noFill/>
          <a:ln w="12700" algn="ctr">
            <a:solidFill>
              <a:schemeClr val="tx1"/>
            </a:solidFill>
            <a:miter lim="800000"/>
            <a:headEnd/>
            <a:tailEnd/>
          </a:ln>
          <a:effectLst/>
        </p:spPr>
        <p:txBody>
          <a:bodyPr wrap="none" anchor="ctr">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606217" name="Text Box 9"/>
          <p:cNvSpPr txBox="1">
            <a:spLocks noChangeArrowheads="1"/>
          </p:cNvSpPr>
          <p:nvPr/>
        </p:nvSpPr>
        <p:spPr bwMode="auto">
          <a:xfrm>
            <a:off x="638175" y="2236787"/>
            <a:ext cx="1417638" cy="274638"/>
          </a:xfrm>
          <a:prstGeom prst="rect">
            <a:avLst/>
          </a:prstGeom>
          <a:noFill/>
          <a:ln w="12700" algn="ctr">
            <a:noFill/>
            <a:miter lim="800000"/>
            <a:headEnd/>
            <a:tailEnd/>
          </a:ln>
          <a:effectLst/>
        </p:spPr>
        <p:txBody>
          <a:bodyPr wrap="none">
            <a:spAutoFit/>
          </a:bodyPr>
          <a:lstStyle/>
          <a:p>
            <a:pPr algn="l" eaLnBrk="1" fontAlgn="auto" hangingPunct="1">
              <a:spcBef>
                <a:spcPts val="0"/>
              </a:spcBef>
              <a:spcAft>
                <a:spcPts val="0"/>
              </a:spcAft>
            </a:pPr>
            <a:r>
              <a:rPr lang="en-US" sz="1800" b="0" dirty="0">
                <a:solidFill>
                  <a:prstClr val="black"/>
                </a:solidFill>
                <a:latin typeface="Calibri"/>
              </a:rPr>
              <a:t>Coherent Laser #1</a:t>
            </a:r>
          </a:p>
        </p:txBody>
      </p:sp>
      <p:sp>
        <p:nvSpPr>
          <p:cNvPr id="606218" name="Line 10"/>
          <p:cNvSpPr>
            <a:spLocks noChangeShapeType="1"/>
          </p:cNvSpPr>
          <p:nvPr/>
        </p:nvSpPr>
        <p:spPr bwMode="auto">
          <a:xfrm>
            <a:off x="2492375" y="2466975"/>
            <a:ext cx="1803400" cy="0"/>
          </a:xfrm>
          <a:prstGeom prst="line">
            <a:avLst/>
          </a:prstGeom>
          <a:noFill/>
          <a:ln w="19050">
            <a:solidFill>
              <a:srgbClr val="FF0000"/>
            </a:solidFill>
            <a:round/>
            <a:headEnd/>
            <a:tailEnd/>
          </a:ln>
          <a:effectLst/>
        </p:spPr>
        <p:txBody>
          <a:bodyPr>
            <a:spAutoFit/>
          </a:bodyPr>
          <a:lstStyle/>
          <a:p>
            <a:pPr algn="l" eaLnBrk="1" fontAlgn="auto" hangingPunct="1">
              <a:spcBef>
                <a:spcPts val="0"/>
              </a:spcBef>
              <a:spcAft>
                <a:spcPts val="0"/>
              </a:spcAft>
            </a:pPr>
            <a:endParaRPr lang="en-US" sz="1800" b="0">
              <a:solidFill>
                <a:prstClr val="black"/>
              </a:solidFill>
              <a:latin typeface="Calibri"/>
            </a:endParaRPr>
          </a:p>
        </p:txBody>
      </p:sp>
      <p:grpSp>
        <p:nvGrpSpPr>
          <p:cNvPr id="2" name="Group 11"/>
          <p:cNvGrpSpPr>
            <a:grpSpLocks/>
          </p:cNvGrpSpPr>
          <p:nvPr/>
        </p:nvGrpSpPr>
        <p:grpSpPr bwMode="auto">
          <a:xfrm>
            <a:off x="3481388" y="1717675"/>
            <a:ext cx="166687" cy="160337"/>
            <a:chOff x="3343" y="1756"/>
            <a:chExt cx="105" cy="101"/>
          </a:xfrm>
        </p:grpSpPr>
        <p:sp>
          <p:nvSpPr>
            <p:cNvPr id="606220" name="Freeform 12"/>
            <p:cNvSpPr>
              <a:spLocks/>
            </p:cNvSpPr>
            <p:nvPr/>
          </p:nvSpPr>
          <p:spPr bwMode="auto">
            <a:xfrm>
              <a:off x="3343" y="1756"/>
              <a:ext cx="105" cy="101"/>
            </a:xfrm>
            <a:custGeom>
              <a:avLst/>
              <a:gdLst/>
              <a:ahLst/>
              <a:cxnLst>
                <a:cxn ang="0">
                  <a:pos x="6" y="0"/>
                </a:cxn>
                <a:cxn ang="0">
                  <a:pos x="0" y="5"/>
                </a:cxn>
                <a:cxn ang="0">
                  <a:pos x="99" y="101"/>
                </a:cxn>
                <a:cxn ang="0">
                  <a:pos x="105" y="96"/>
                </a:cxn>
                <a:cxn ang="0">
                  <a:pos x="6" y="0"/>
                </a:cxn>
              </a:cxnLst>
              <a:rect l="0" t="0" r="r" b="b"/>
              <a:pathLst>
                <a:path w="105" h="101">
                  <a:moveTo>
                    <a:pt x="6" y="0"/>
                  </a:moveTo>
                  <a:lnTo>
                    <a:pt x="0" y="5"/>
                  </a:lnTo>
                  <a:lnTo>
                    <a:pt x="99" y="101"/>
                  </a:lnTo>
                  <a:lnTo>
                    <a:pt x="105" y="96"/>
                  </a:lnTo>
                  <a:lnTo>
                    <a:pt x="6" y="0"/>
                  </a:lnTo>
                  <a:close/>
                </a:path>
              </a:pathLst>
            </a:custGeom>
            <a:solidFill>
              <a:srgbClr val="FF0000"/>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221" name="Freeform 13"/>
            <p:cNvSpPr>
              <a:spLocks/>
            </p:cNvSpPr>
            <p:nvPr/>
          </p:nvSpPr>
          <p:spPr bwMode="auto">
            <a:xfrm>
              <a:off x="3343" y="1756"/>
              <a:ext cx="105" cy="101"/>
            </a:xfrm>
            <a:custGeom>
              <a:avLst/>
              <a:gdLst/>
              <a:ahLst/>
              <a:cxnLst>
                <a:cxn ang="0">
                  <a:pos x="6" y="0"/>
                </a:cxn>
                <a:cxn ang="0">
                  <a:pos x="0" y="5"/>
                </a:cxn>
                <a:cxn ang="0">
                  <a:pos x="99" y="101"/>
                </a:cxn>
                <a:cxn ang="0">
                  <a:pos x="105" y="96"/>
                </a:cxn>
                <a:cxn ang="0">
                  <a:pos x="6" y="0"/>
                </a:cxn>
              </a:cxnLst>
              <a:rect l="0" t="0" r="r" b="b"/>
              <a:pathLst>
                <a:path w="105" h="101">
                  <a:moveTo>
                    <a:pt x="6" y="0"/>
                  </a:moveTo>
                  <a:lnTo>
                    <a:pt x="0" y="5"/>
                  </a:lnTo>
                  <a:lnTo>
                    <a:pt x="99" y="101"/>
                  </a:lnTo>
                  <a:lnTo>
                    <a:pt x="105" y="96"/>
                  </a:lnTo>
                  <a:lnTo>
                    <a:pt x="6" y="0"/>
                  </a:lnTo>
                </a:path>
              </a:pathLst>
            </a:custGeom>
            <a:noFill/>
            <a:ln w="22225" cap="rnd">
              <a:solidFill>
                <a:srgbClr val="FF0066"/>
              </a:solidFill>
              <a:prstDash val="solid"/>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grpSp>
      <p:sp>
        <p:nvSpPr>
          <p:cNvPr id="606222" name="Line 14"/>
          <p:cNvSpPr>
            <a:spLocks noChangeShapeType="1"/>
          </p:cNvSpPr>
          <p:nvPr/>
        </p:nvSpPr>
        <p:spPr bwMode="auto">
          <a:xfrm>
            <a:off x="3571875" y="1816100"/>
            <a:ext cx="9525" cy="660400"/>
          </a:xfrm>
          <a:prstGeom prst="line">
            <a:avLst/>
          </a:prstGeom>
          <a:noFill/>
          <a:ln w="19050">
            <a:solidFill>
              <a:srgbClr val="FF0000"/>
            </a:solidFill>
            <a:round/>
            <a:headEnd/>
            <a:tailEnd/>
          </a:ln>
          <a:effectLst/>
        </p:spPr>
        <p:txBody>
          <a:bodyPr>
            <a:spAutoFit/>
          </a:bodyPr>
          <a:lstStyle/>
          <a:p>
            <a:pPr algn="l" eaLnBrk="1" fontAlgn="auto" hangingPunct="1">
              <a:spcBef>
                <a:spcPts val="0"/>
              </a:spcBef>
              <a:spcAft>
                <a:spcPts val="0"/>
              </a:spcAft>
            </a:pPr>
            <a:endParaRPr lang="en-US" sz="1800" b="0">
              <a:solidFill>
                <a:prstClr val="black"/>
              </a:solidFill>
              <a:latin typeface="Calibri"/>
            </a:endParaRPr>
          </a:p>
        </p:txBody>
      </p:sp>
      <p:grpSp>
        <p:nvGrpSpPr>
          <p:cNvPr id="3" name="Group 15"/>
          <p:cNvGrpSpPr>
            <a:grpSpLocks/>
          </p:cNvGrpSpPr>
          <p:nvPr/>
        </p:nvGrpSpPr>
        <p:grpSpPr bwMode="auto">
          <a:xfrm rot="16200000">
            <a:off x="3470275" y="2363787"/>
            <a:ext cx="196850" cy="203200"/>
            <a:chOff x="3325" y="2346"/>
            <a:chExt cx="124" cy="128"/>
          </a:xfrm>
        </p:grpSpPr>
        <p:sp>
          <p:nvSpPr>
            <p:cNvPr id="606224" name="Rectangle 16"/>
            <p:cNvSpPr>
              <a:spLocks noChangeArrowheads="1"/>
            </p:cNvSpPr>
            <p:nvPr/>
          </p:nvSpPr>
          <p:spPr bwMode="auto">
            <a:xfrm>
              <a:off x="3436" y="2351"/>
              <a:ext cx="12" cy="121"/>
            </a:xfrm>
            <a:prstGeom prst="rect">
              <a:avLst/>
            </a:prstGeom>
            <a:solidFill>
              <a:srgbClr val="FF0000"/>
            </a:solidFill>
            <a:ln w="9525">
              <a:noFill/>
              <a:miter lim="800000"/>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225" name="Rectangle 17"/>
            <p:cNvSpPr>
              <a:spLocks noChangeArrowheads="1"/>
            </p:cNvSpPr>
            <p:nvPr/>
          </p:nvSpPr>
          <p:spPr bwMode="auto">
            <a:xfrm>
              <a:off x="3327" y="2462"/>
              <a:ext cx="117" cy="12"/>
            </a:xfrm>
            <a:prstGeom prst="rect">
              <a:avLst/>
            </a:prstGeom>
            <a:solidFill>
              <a:srgbClr val="FF0000"/>
            </a:solidFill>
            <a:ln w="9525">
              <a:noFill/>
              <a:miter lim="800000"/>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226" name="Rectangle 18"/>
            <p:cNvSpPr>
              <a:spLocks noChangeArrowheads="1"/>
            </p:cNvSpPr>
            <p:nvPr/>
          </p:nvSpPr>
          <p:spPr bwMode="auto">
            <a:xfrm>
              <a:off x="3325" y="2346"/>
              <a:ext cx="12" cy="121"/>
            </a:xfrm>
            <a:prstGeom prst="rect">
              <a:avLst/>
            </a:prstGeom>
            <a:solidFill>
              <a:srgbClr val="FF0000"/>
            </a:solidFill>
            <a:ln w="9525">
              <a:noFill/>
              <a:miter lim="800000"/>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227" name="Rectangle 19"/>
            <p:cNvSpPr>
              <a:spLocks noChangeArrowheads="1"/>
            </p:cNvSpPr>
            <p:nvPr/>
          </p:nvSpPr>
          <p:spPr bwMode="auto">
            <a:xfrm>
              <a:off x="3333" y="2346"/>
              <a:ext cx="116" cy="12"/>
            </a:xfrm>
            <a:prstGeom prst="rect">
              <a:avLst/>
            </a:prstGeom>
            <a:solidFill>
              <a:srgbClr val="FF0000"/>
            </a:solidFill>
            <a:ln w="9525">
              <a:noFill/>
              <a:miter lim="800000"/>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228" name="Freeform 20"/>
            <p:cNvSpPr>
              <a:spLocks/>
            </p:cNvSpPr>
            <p:nvPr/>
          </p:nvSpPr>
          <p:spPr bwMode="auto">
            <a:xfrm>
              <a:off x="3327" y="2352"/>
              <a:ext cx="117" cy="118"/>
            </a:xfrm>
            <a:custGeom>
              <a:avLst/>
              <a:gdLst/>
              <a:ahLst/>
              <a:cxnLst>
                <a:cxn ang="0">
                  <a:pos x="117" y="5"/>
                </a:cxn>
                <a:cxn ang="0">
                  <a:pos x="112" y="0"/>
                </a:cxn>
                <a:cxn ang="0">
                  <a:pos x="0" y="113"/>
                </a:cxn>
                <a:cxn ang="0">
                  <a:pos x="6" y="118"/>
                </a:cxn>
                <a:cxn ang="0">
                  <a:pos x="117" y="5"/>
                </a:cxn>
              </a:cxnLst>
              <a:rect l="0" t="0" r="r" b="b"/>
              <a:pathLst>
                <a:path w="117" h="118">
                  <a:moveTo>
                    <a:pt x="117" y="5"/>
                  </a:moveTo>
                  <a:lnTo>
                    <a:pt x="112" y="0"/>
                  </a:lnTo>
                  <a:lnTo>
                    <a:pt x="0" y="113"/>
                  </a:lnTo>
                  <a:lnTo>
                    <a:pt x="6" y="118"/>
                  </a:lnTo>
                  <a:lnTo>
                    <a:pt x="117" y="5"/>
                  </a:lnTo>
                  <a:close/>
                </a:path>
              </a:pathLst>
            </a:custGeom>
            <a:solidFill>
              <a:srgbClr val="FF0000"/>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229" name="Rectangle 21"/>
            <p:cNvSpPr>
              <a:spLocks noChangeArrowheads="1"/>
            </p:cNvSpPr>
            <p:nvPr/>
          </p:nvSpPr>
          <p:spPr bwMode="auto">
            <a:xfrm>
              <a:off x="3436" y="2351"/>
              <a:ext cx="12" cy="121"/>
            </a:xfrm>
            <a:prstGeom prst="rect">
              <a:avLst/>
            </a:prstGeom>
            <a:solidFill>
              <a:srgbClr val="FF0000"/>
            </a:solidFill>
            <a:ln w="9525">
              <a:noFill/>
              <a:miter lim="800000"/>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230" name="Rectangle 22"/>
            <p:cNvSpPr>
              <a:spLocks noChangeArrowheads="1"/>
            </p:cNvSpPr>
            <p:nvPr/>
          </p:nvSpPr>
          <p:spPr bwMode="auto">
            <a:xfrm>
              <a:off x="3327" y="2462"/>
              <a:ext cx="117" cy="12"/>
            </a:xfrm>
            <a:prstGeom prst="rect">
              <a:avLst/>
            </a:prstGeom>
            <a:solidFill>
              <a:srgbClr val="FF0000"/>
            </a:solidFill>
            <a:ln w="9525">
              <a:noFill/>
              <a:miter lim="800000"/>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231" name="Rectangle 23"/>
            <p:cNvSpPr>
              <a:spLocks noChangeArrowheads="1"/>
            </p:cNvSpPr>
            <p:nvPr/>
          </p:nvSpPr>
          <p:spPr bwMode="auto">
            <a:xfrm>
              <a:off x="3325" y="2346"/>
              <a:ext cx="12" cy="121"/>
            </a:xfrm>
            <a:prstGeom prst="rect">
              <a:avLst/>
            </a:prstGeom>
            <a:solidFill>
              <a:srgbClr val="FF0000"/>
            </a:solidFill>
            <a:ln w="9525">
              <a:noFill/>
              <a:miter lim="800000"/>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232" name="Rectangle 24"/>
            <p:cNvSpPr>
              <a:spLocks noChangeArrowheads="1"/>
            </p:cNvSpPr>
            <p:nvPr/>
          </p:nvSpPr>
          <p:spPr bwMode="auto">
            <a:xfrm>
              <a:off x="3333" y="2346"/>
              <a:ext cx="116" cy="12"/>
            </a:xfrm>
            <a:prstGeom prst="rect">
              <a:avLst/>
            </a:prstGeom>
            <a:solidFill>
              <a:srgbClr val="FF0000"/>
            </a:solidFill>
            <a:ln w="9525">
              <a:noFill/>
              <a:miter lim="800000"/>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233" name="Freeform 25"/>
            <p:cNvSpPr>
              <a:spLocks/>
            </p:cNvSpPr>
            <p:nvPr/>
          </p:nvSpPr>
          <p:spPr bwMode="auto">
            <a:xfrm>
              <a:off x="3327" y="2352"/>
              <a:ext cx="117" cy="118"/>
            </a:xfrm>
            <a:custGeom>
              <a:avLst/>
              <a:gdLst/>
              <a:ahLst/>
              <a:cxnLst>
                <a:cxn ang="0">
                  <a:pos x="117" y="5"/>
                </a:cxn>
                <a:cxn ang="0">
                  <a:pos x="112" y="0"/>
                </a:cxn>
                <a:cxn ang="0">
                  <a:pos x="0" y="113"/>
                </a:cxn>
                <a:cxn ang="0">
                  <a:pos x="6" y="118"/>
                </a:cxn>
                <a:cxn ang="0">
                  <a:pos x="117" y="5"/>
                </a:cxn>
              </a:cxnLst>
              <a:rect l="0" t="0" r="r" b="b"/>
              <a:pathLst>
                <a:path w="117" h="118">
                  <a:moveTo>
                    <a:pt x="117" y="5"/>
                  </a:moveTo>
                  <a:lnTo>
                    <a:pt x="112" y="0"/>
                  </a:lnTo>
                  <a:lnTo>
                    <a:pt x="0" y="113"/>
                  </a:lnTo>
                  <a:lnTo>
                    <a:pt x="6" y="118"/>
                  </a:lnTo>
                  <a:lnTo>
                    <a:pt x="117" y="5"/>
                  </a:lnTo>
                  <a:close/>
                </a:path>
              </a:pathLst>
            </a:custGeom>
            <a:solidFill>
              <a:srgbClr val="FF0000"/>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grpSp>
      <p:sp>
        <p:nvSpPr>
          <p:cNvPr id="606234" name="Line 26"/>
          <p:cNvSpPr>
            <a:spLocks noChangeShapeType="1"/>
          </p:cNvSpPr>
          <p:nvPr/>
        </p:nvSpPr>
        <p:spPr bwMode="auto">
          <a:xfrm flipH="1" flipV="1">
            <a:off x="3851275" y="2378075"/>
            <a:ext cx="11113" cy="195262"/>
          </a:xfrm>
          <a:prstGeom prst="line">
            <a:avLst/>
          </a:prstGeom>
          <a:noFill/>
          <a:ln w="76200">
            <a:solidFill>
              <a:srgbClr val="FF0000"/>
            </a:solidFill>
            <a:round/>
            <a:headEnd/>
            <a:tailEnd/>
          </a:ln>
          <a:effectLst/>
        </p:spPr>
        <p:txBody>
          <a:bodyPr>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606235" name="Rectangle 27"/>
          <p:cNvSpPr>
            <a:spLocks noChangeArrowheads="1"/>
          </p:cNvSpPr>
          <p:nvPr/>
        </p:nvSpPr>
        <p:spPr bwMode="auto">
          <a:xfrm>
            <a:off x="3598264" y="1934400"/>
            <a:ext cx="1316066" cy="215444"/>
          </a:xfrm>
          <a:prstGeom prst="rect">
            <a:avLst/>
          </a:prstGeom>
          <a:noFill/>
          <a:ln w="9525">
            <a:noFill/>
            <a:miter lim="800000"/>
            <a:headEnd/>
            <a:tailEnd/>
          </a:ln>
        </p:spPr>
        <p:txBody>
          <a:bodyPr wrap="none" lIns="0" tIns="0" rIns="0" bIns="0">
            <a:spAutoFit/>
          </a:bodyPr>
          <a:lstStyle/>
          <a:p>
            <a:pPr algn="l" eaLnBrk="1" fontAlgn="auto" hangingPunct="1">
              <a:spcBef>
                <a:spcPts val="0"/>
              </a:spcBef>
              <a:spcAft>
                <a:spcPts val="0"/>
              </a:spcAft>
            </a:pPr>
            <a:r>
              <a:rPr lang="en-US" sz="700" b="0" dirty="0">
                <a:solidFill>
                  <a:srgbClr val="000000"/>
                </a:solidFill>
                <a:latin typeface="Arial" charset="0"/>
              </a:rPr>
              <a:t>Half Wave </a:t>
            </a:r>
            <a:r>
              <a:rPr lang="en-US" sz="700" b="0" dirty="0" smtClean="0">
                <a:solidFill>
                  <a:srgbClr val="000000"/>
                </a:solidFill>
                <a:latin typeface="Arial" charset="0"/>
              </a:rPr>
              <a:t>Plate – 2 position </a:t>
            </a:r>
            <a:endParaRPr lang="en-US" sz="700" b="0" dirty="0">
              <a:solidFill>
                <a:srgbClr val="000000"/>
              </a:solidFill>
              <a:latin typeface="Arial" charset="0"/>
            </a:endParaRPr>
          </a:p>
          <a:p>
            <a:pPr algn="l" eaLnBrk="1" fontAlgn="auto" hangingPunct="1">
              <a:spcBef>
                <a:spcPts val="0"/>
              </a:spcBef>
              <a:spcAft>
                <a:spcPts val="0"/>
              </a:spcAft>
            </a:pPr>
            <a:r>
              <a:rPr lang="en-US" sz="700" b="0" dirty="0" smtClean="0">
                <a:solidFill>
                  <a:srgbClr val="000000"/>
                </a:solidFill>
                <a:latin typeface="Arial" charset="0"/>
              </a:rPr>
              <a:t>Single use to swap in spare laser</a:t>
            </a:r>
            <a:endParaRPr lang="en-US" sz="2400" b="0" dirty="0">
              <a:solidFill>
                <a:prstClr val="black"/>
              </a:solidFill>
              <a:latin typeface="Book Antiqua" pitchFamily="1" charset="0"/>
            </a:endParaRPr>
          </a:p>
        </p:txBody>
      </p:sp>
      <p:sp>
        <p:nvSpPr>
          <p:cNvPr id="606236" name="Rectangle 28"/>
          <p:cNvSpPr>
            <a:spLocks noChangeArrowheads="1"/>
          </p:cNvSpPr>
          <p:nvPr/>
        </p:nvSpPr>
        <p:spPr bwMode="auto">
          <a:xfrm>
            <a:off x="3601082" y="1477046"/>
            <a:ext cx="464871" cy="107722"/>
          </a:xfrm>
          <a:prstGeom prst="rect">
            <a:avLst/>
          </a:prstGeom>
          <a:noFill/>
          <a:ln w="9525">
            <a:noFill/>
            <a:miter lim="800000"/>
            <a:headEnd/>
            <a:tailEnd/>
          </a:ln>
        </p:spPr>
        <p:txBody>
          <a:bodyPr wrap="none" lIns="0" tIns="0" rIns="0" bIns="0">
            <a:spAutoFit/>
          </a:bodyPr>
          <a:lstStyle/>
          <a:p>
            <a:pPr algn="l" eaLnBrk="1" fontAlgn="auto" hangingPunct="1">
              <a:spcBef>
                <a:spcPts val="0"/>
              </a:spcBef>
              <a:spcAft>
                <a:spcPts val="0"/>
              </a:spcAft>
            </a:pPr>
            <a:r>
              <a:rPr lang="en-US" sz="700" b="0" dirty="0" smtClean="0">
                <a:solidFill>
                  <a:srgbClr val="000000"/>
                </a:solidFill>
                <a:latin typeface="Arial" charset="0"/>
              </a:rPr>
              <a:t>Fold Mirror)</a:t>
            </a:r>
            <a:endParaRPr lang="en-US" sz="2400" b="0" dirty="0">
              <a:solidFill>
                <a:prstClr val="black"/>
              </a:solidFill>
              <a:latin typeface="Book Antiqua" pitchFamily="1" charset="0"/>
            </a:endParaRPr>
          </a:p>
        </p:txBody>
      </p:sp>
      <p:sp>
        <p:nvSpPr>
          <p:cNvPr id="606237" name="Rectangle 29"/>
          <p:cNvSpPr>
            <a:spLocks noChangeArrowheads="1"/>
          </p:cNvSpPr>
          <p:nvPr/>
        </p:nvSpPr>
        <p:spPr bwMode="auto">
          <a:xfrm>
            <a:off x="2924175" y="2236787"/>
            <a:ext cx="535403" cy="107722"/>
          </a:xfrm>
          <a:prstGeom prst="rect">
            <a:avLst/>
          </a:prstGeom>
          <a:noFill/>
          <a:ln w="9525">
            <a:noFill/>
            <a:miter lim="800000"/>
            <a:headEnd/>
            <a:tailEnd/>
          </a:ln>
        </p:spPr>
        <p:txBody>
          <a:bodyPr wrap="none" lIns="0" tIns="0" rIns="0" bIns="0">
            <a:spAutoFit/>
          </a:bodyPr>
          <a:lstStyle/>
          <a:p>
            <a:pPr algn="l" eaLnBrk="1" fontAlgn="auto" hangingPunct="1">
              <a:spcBef>
                <a:spcPts val="0"/>
              </a:spcBef>
              <a:spcAft>
                <a:spcPts val="0"/>
              </a:spcAft>
            </a:pPr>
            <a:r>
              <a:rPr lang="en-US" sz="700" b="0" dirty="0" smtClean="0">
                <a:solidFill>
                  <a:srgbClr val="000000"/>
                </a:solidFill>
                <a:latin typeface="Arial" charset="0"/>
              </a:rPr>
              <a:t>Polarizing </a:t>
            </a:r>
            <a:r>
              <a:rPr lang="en-US" sz="700" b="0" dirty="0">
                <a:solidFill>
                  <a:srgbClr val="000000"/>
                </a:solidFill>
                <a:latin typeface="Arial" charset="0"/>
              </a:rPr>
              <a:t>BS</a:t>
            </a:r>
            <a:endParaRPr lang="en-US" sz="2400" b="0" dirty="0">
              <a:solidFill>
                <a:prstClr val="black"/>
              </a:solidFill>
              <a:latin typeface="Book Antiqua" pitchFamily="1" charset="0"/>
            </a:endParaRPr>
          </a:p>
        </p:txBody>
      </p:sp>
      <p:sp>
        <p:nvSpPr>
          <p:cNvPr id="606238" name="Line 30"/>
          <p:cNvSpPr>
            <a:spLocks noChangeShapeType="1"/>
          </p:cNvSpPr>
          <p:nvPr/>
        </p:nvSpPr>
        <p:spPr bwMode="auto">
          <a:xfrm>
            <a:off x="4295775" y="2466975"/>
            <a:ext cx="0" cy="912812"/>
          </a:xfrm>
          <a:prstGeom prst="line">
            <a:avLst/>
          </a:prstGeom>
          <a:noFill/>
          <a:ln w="19050">
            <a:solidFill>
              <a:srgbClr val="FF0000"/>
            </a:solidFill>
            <a:round/>
            <a:headEnd/>
            <a:tailEnd/>
          </a:ln>
          <a:effectLst/>
        </p:spPr>
        <p:txBody>
          <a:bodyPr wrap="none">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606239" name="Line 31"/>
          <p:cNvSpPr>
            <a:spLocks noChangeShapeType="1"/>
          </p:cNvSpPr>
          <p:nvPr/>
        </p:nvSpPr>
        <p:spPr bwMode="auto">
          <a:xfrm>
            <a:off x="4295775" y="3379787"/>
            <a:ext cx="1992313" cy="0"/>
          </a:xfrm>
          <a:prstGeom prst="line">
            <a:avLst/>
          </a:prstGeom>
          <a:noFill/>
          <a:ln w="12700">
            <a:solidFill>
              <a:schemeClr val="tx1"/>
            </a:solidFill>
            <a:round/>
            <a:headEnd/>
            <a:tailEnd/>
          </a:ln>
          <a:effectLst/>
        </p:spPr>
        <p:txBody>
          <a:bodyPr wrap="none">
            <a:spAutoFit/>
          </a:bodyPr>
          <a:lstStyle/>
          <a:p>
            <a:pPr algn="l" eaLnBrk="1" fontAlgn="auto" hangingPunct="1">
              <a:spcBef>
                <a:spcPts val="0"/>
              </a:spcBef>
              <a:spcAft>
                <a:spcPts val="0"/>
              </a:spcAft>
            </a:pPr>
            <a:endParaRPr lang="en-US" sz="1800" b="0">
              <a:solidFill>
                <a:prstClr val="black"/>
              </a:solidFill>
              <a:latin typeface="Calibri"/>
            </a:endParaRPr>
          </a:p>
        </p:txBody>
      </p:sp>
      <p:grpSp>
        <p:nvGrpSpPr>
          <p:cNvPr id="4" name="Group 63"/>
          <p:cNvGrpSpPr>
            <a:grpSpLocks/>
          </p:cNvGrpSpPr>
          <p:nvPr/>
        </p:nvGrpSpPr>
        <p:grpSpPr bwMode="auto">
          <a:xfrm rot="16200000">
            <a:off x="4077494" y="3299618"/>
            <a:ext cx="266700" cy="255588"/>
            <a:chOff x="2774" y="2565"/>
            <a:chExt cx="168" cy="161"/>
          </a:xfrm>
        </p:grpSpPr>
        <p:sp>
          <p:nvSpPr>
            <p:cNvPr id="606272" name="Freeform 64"/>
            <p:cNvSpPr>
              <a:spLocks/>
            </p:cNvSpPr>
            <p:nvPr/>
          </p:nvSpPr>
          <p:spPr bwMode="auto">
            <a:xfrm>
              <a:off x="2842" y="2681"/>
              <a:ext cx="12" cy="12"/>
            </a:xfrm>
            <a:custGeom>
              <a:avLst/>
              <a:gdLst/>
              <a:ahLst/>
              <a:cxnLst>
                <a:cxn ang="0">
                  <a:pos x="12" y="0"/>
                </a:cxn>
                <a:cxn ang="0">
                  <a:pos x="12" y="0"/>
                </a:cxn>
                <a:cxn ang="0">
                  <a:pos x="0" y="12"/>
                </a:cxn>
                <a:cxn ang="0">
                  <a:pos x="12" y="0"/>
                </a:cxn>
              </a:cxnLst>
              <a:rect l="0" t="0" r="r" b="b"/>
              <a:pathLst>
                <a:path w="12" h="12">
                  <a:moveTo>
                    <a:pt x="12" y="0"/>
                  </a:moveTo>
                  <a:lnTo>
                    <a:pt x="12" y="0"/>
                  </a:lnTo>
                  <a:lnTo>
                    <a:pt x="0" y="12"/>
                  </a:lnTo>
                  <a:lnTo>
                    <a:pt x="12" y="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273" name="Freeform 65"/>
            <p:cNvSpPr>
              <a:spLocks/>
            </p:cNvSpPr>
            <p:nvPr/>
          </p:nvSpPr>
          <p:spPr bwMode="auto">
            <a:xfrm>
              <a:off x="2869" y="2706"/>
              <a:ext cx="12" cy="12"/>
            </a:xfrm>
            <a:custGeom>
              <a:avLst/>
              <a:gdLst/>
              <a:ahLst/>
              <a:cxnLst>
                <a:cxn ang="0">
                  <a:pos x="12" y="0"/>
                </a:cxn>
                <a:cxn ang="0">
                  <a:pos x="12" y="0"/>
                </a:cxn>
                <a:cxn ang="0">
                  <a:pos x="0" y="12"/>
                </a:cxn>
                <a:cxn ang="0">
                  <a:pos x="12" y="0"/>
                </a:cxn>
              </a:cxnLst>
              <a:rect l="0" t="0" r="r" b="b"/>
              <a:pathLst>
                <a:path w="12" h="12">
                  <a:moveTo>
                    <a:pt x="12" y="0"/>
                  </a:moveTo>
                  <a:lnTo>
                    <a:pt x="12" y="0"/>
                  </a:lnTo>
                  <a:lnTo>
                    <a:pt x="0" y="12"/>
                  </a:lnTo>
                  <a:lnTo>
                    <a:pt x="12" y="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274" name="Freeform 66"/>
            <p:cNvSpPr>
              <a:spLocks/>
            </p:cNvSpPr>
            <p:nvPr/>
          </p:nvSpPr>
          <p:spPr bwMode="auto">
            <a:xfrm>
              <a:off x="2842" y="2681"/>
              <a:ext cx="32" cy="30"/>
            </a:xfrm>
            <a:custGeom>
              <a:avLst/>
              <a:gdLst/>
              <a:ahLst/>
              <a:cxnLst>
                <a:cxn ang="0">
                  <a:pos x="5" y="0"/>
                </a:cxn>
                <a:cxn ang="0">
                  <a:pos x="0" y="5"/>
                </a:cxn>
                <a:cxn ang="0">
                  <a:pos x="27" y="30"/>
                </a:cxn>
                <a:cxn ang="0">
                  <a:pos x="32" y="25"/>
                </a:cxn>
                <a:cxn ang="0">
                  <a:pos x="5" y="0"/>
                </a:cxn>
              </a:cxnLst>
              <a:rect l="0" t="0" r="r" b="b"/>
              <a:pathLst>
                <a:path w="32" h="30">
                  <a:moveTo>
                    <a:pt x="5" y="0"/>
                  </a:moveTo>
                  <a:lnTo>
                    <a:pt x="0" y="5"/>
                  </a:lnTo>
                  <a:lnTo>
                    <a:pt x="27" y="30"/>
                  </a:lnTo>
                  <a:lnTo>
                    <a:pt x="32" y="25"/>
                  </a:lnTo>
                  <a:lnTo>
                    <a:pt x="5" y="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275" name="Freeform 67"/>
            <p:cNvSpPr>
              <a:spLocks/>
            </p:cNvSpPr>
            <p:nvPr/>
          </p:nvSpPr>
          <p:spPr bwMode="auto">
            <a:xfrm>
              <a:off x="2821" y="2660"/>
              <a:ext cx="37" cy="41"/>
            </a:xfrm>
            <a:custGeom>
              <a:avLst/>
              <a:gdLst/>
              <a:ahLst/>
              <a:cxnLst>
                <a:cxn ang="0">
                  <a:pos x="0" y="21"/>
                </a:cxn>
                <a:cxn ang="0">
                  <a:pos x="21" y="0"/>
                </a:cxn>
                <a:cxn ang="0">
                  <a:pos x="37" y="21"/>
                </a:cxn>
                <a:cxn ang="0">
                  <a:pos x="16" y="41"/>
                </a:cxn>
                <a:cxn ang="0">
                  <a:pos x="0" y="21"/>
                </a:cxn>
              </a:cxnLst>
              <a:rect l="0" t="0" r="r" b="b"/>
              <a:pathLst>
                <a:path w="37" h="41">
                  <a:moveTo>
                    <a:pt x="0" y="21"/>
                  </a:moveTo>
                  <a:lnTo>
                    <a:pt x="21" y="0"/>
                  </a:lnTo>
                  <a:lnTo>
                    <a:pt x="37" y="21"/>
                  </a:lnTo>
                  <a:lnTo>
                    <a:pt x="16" y="41"/>
                  </a:lnTo>
                  <a:lnTo>
                    <a:pt x="0" y="21"/>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276" name="Freeform 68"/>
            <p:cNvSpPr>
              <a:spLocks/>
            </p:cNvSpPr>
            <p:nvPr/>
          </p:nvSpPr>
          <p:spPr bwMode="auto">
            <a:xfrm>
              <a:off x="2821" y="2655"/>
              <a:ext cx="42" cy="51"/>
            </a:xfrm>
            <a:custGeom>
              <a:avLst/>
              <a:gdLst/>
              <a:ahLst/>
              <a:cxnLst>
                <a:cxn ang="0">
                  <a:pos x="0" y="26"/>
                </a:cxn>
                <a:cxn ang="0">
                  <a:pos x="21" y="6"/>
                </a:cxn>
                <a:cxn ang="0">
                  <a:pos x="26" y="0"/>
                </a:cxn>
                <a:cxn ang="0">
                  <a:pos x="42" y="21"/>
                </a:cxn>
                <a:cxn ang="0">
                  <a:pos x="42" y="26"/>
                </a:cxn>
                <a:cxn ang="0">
                  <a:pos x="42" y="31"/>
                </a:cxn>
                <a:cxn ang="0">
                  <a:pos x="21" y="51"/>
                </a:cxn>
                <a:cxn ang="0">
                  <a:pos x="16" y="46"/>
                </a:cxn>
                <a:cxn ang="0">
                  <a:pos x="36" y="26"/>
                </a:cxn>
                <a:cxn ang="0">
                  <a:pos x="42" y="31"/>
                </a:cxn>
                <a:cxn ang="0">
                  <a:pos x="36" y="26"/>
                </a:cxn>
                <a:cxn ang="0">
                  <a:pos x="21" y="6"/>
                </a:cxn>
                <a:cxn ang="0">
                  <a:pos x="26" y="0"/>
                </a:cxn>
                <a:cxn ang="0">
                  <a:pos x="26" y="11"/>
                </a:cxn>
                <a:cxn ang="0">
                  <a:pos x="6" y="31"/>
                </a:cxn>
                <a:cxn ang="0">
                  <a:pos x="0" y="26"/>
                </a:cxn>
              </a:cxnLst>
              <a:rect l="0" t="0" r="r" b="b"/>
              <a:pathLst>
                <a:path w="42" h="51">
                  <a:moveTo>
                    <a:pt x="0" y="26"/>
                  </a:moveTo>
                  <a:lnTo>
                    <a:pt x="21" y="6"/>
                  </a:lnTo>
                  <a:lnTo>
                    <a:pt x="26" y="0"/>
                  </a:lnTo>
                  <a:lnTo>
                    <a:pt x="42" y="21"/>
                  </a:lnTo>
                  <a:lnTo>
                    <a:pt x="42" y="26"/>
                  </a:lnTo>
                  <a:lnTo>
                    <a:pt x="42" y="31"/>
                  </a:lnTo>
                  <a:lnTo>
                    <a:pt x="21" y="51"/>
                  </a:lnTo>
                  <a:lnTo>
                    <a:pt x="16" y="46"/>
                  </a:lnTo>
                  <a:lnTo>
                    <a:pt x="36" y="26"/>
                  </a:lnTo>
                  <a:lnTo>
                    <a:pt x="42" y="31"/>
                  </a:lnTo>
                  <a:lnTo>
                    <a:pt x="36" y="26"/>
                  </a:lnTo>
                  <a:lnTo>
                    <a:pt x="21" y="6"/>
                  </a:lnTo>
                  <a:lnTo>
                    <a:pt x="26" y="0"/>
                  </a:lnTo>
                  <a:lnTo>
                    <a:pt x="26" y="11"/>
                  </a:lnTo>
                  <a:lnTo>
                    <a:pt x="6" y="31"/>
                  </a:lnTo>
                  <a:lnTo>
                    <a:pt x="0" y="26"/>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277" name="Freeform 69"/>
            <p:cNvSpPr>
              <a:spLocks/>
            </p:cNvSpPr>
            <p:nvPr/>
          </p:nvSpPr>
          <p:spPr bwMode="auto">
            <a:xfrm>
              <a:off x="2821" y="2675"/>
              <a:ext cx="21" cy="26"/>
            </a:xfrm>
            <a:custGeom>
              <a:avLst/>
              <a:gdLst/>
              <a:ahLst/>
              <a:cxnLst>
                <a:cxn ang="0">
                  <a:pos x="16" y="26"/>
                </a:cxn>
                <a:cxn ang="0">
                  <a:pos x="0" y="5"/>
                </a:cxn>
                <a:cxn ang="0">
                  <a:pos x="6" y="0"/>
                </a:cxn>
                <a:cxn ang="0">
                  <a:pos x="21" y="21"/>
                </a:cxn>
                <a:cxn ang="0">
                  <a:pos x="16" y="26"/>
                </a:cxn>
              </a:cxnLst>
              <a:rect l="0" t="0" r="r" b="b"/>
              <a:pathLst>
                <a:path w="21" h="26">
                  <a:moveTo>
                    <a:pt x="16" y="26"/>
                  </a:moveTo>
                  <a:lnTo>
                    <a:pt x="0" y="5"/>
                  </a:lnTo>
                  <a:lnTo>
                    <a:pt x="6" y="0"/>
                  </a:lnTo>
                  <a:lnTo>
                    <a:pt x="21" y="21"/>
                  </a:lnTo>
                  <a:lnTo>
                    <a:pt x="16" y="26"/>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278" name="Freeform 70"/>
            <p:cNvSpPr>
              <a:spLocks/>
            </p:cNvSpPr>
            <p:nvPr/>
          </p:nvSpPr>
          <p:spPr bwMode="auto">
            <a:xfrm>
              <a:off x="2895" y="2621"/>
              <a:ext cx="13" cy="11"/>
            </a:xfrm>
            <a:custGeom>
              <a:avLst/>
              <a:gdLst/>
              <a:ahLst/>
              <a:cxnLst>
                <a:cxn ang="0">
                  <a:pos x="13" y="5"/>
                </a:cxn>
                <a:cxn ang="0">
                  <a:pos x="13" y="0"/>
                </a:cxn>
                <a:cxn ang="0">
                  <a:pos x="0" y="5"/>
                </a:cxn>
                <a:cxn ang="0">
                  <a:pos x="0" y="11"/>
                </a:cxn>
                <a:cxn ang="0">
                  <a:pos x="13" y="5"/>
                </a:cxn>
              </a:cxnLst>
              <a:rect l="0" t="0" r="r" b="b"/>
              <a:pathLst>
                <a:path w="13" h="11">
                  <a:moveTo>
                    <a:pt x="13" y="5"/>
                  </a:moveTo>
                  <a:lnTo>
                    <a:pt x="13" y="0"/>
                  </a:lnTo>
                  <a:lnTo>
                    <a:pt x="0" y="5"/>
                  </a:lnTo>
                  <a:lnTo>
                    <a:pt x="0" y="11"/>
                  </a:lnTo>
                  <a:lnTo>
                    <a:pt x="13" y="5"/>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279" name="Freeform 71"/>
            <p:cNvSpPr>
              <a:spLocks/>
            </p:cNvSpPr>
            <p:nvPr/>
          </p:nvSpPr>
          <p:spPr bwMode="auto">
            <a:xfrm>
              <a:off x="2916" y="2651"/>
              <a:ext cx="12" cy="12"/>
            </a:xfrm>
            <a:custGeom>
              <a:avLst/>
              <a:gdLst/>
              <a:ahLst/>
              <a:cxnLst>
                <a:cxn ang="0">
                  <a:pos x="12" y="0"/>
                </a:cxn>
                <a:cxn ang="0">
                  <a:pos x="12" y="5"/>
                </a:cxn>
                <a:cxn ang="0">
                  <a:pos x="0" y="12"/>
                </a:cxn>
                <a:cxn ang="0">
                  <a:pos x="0" y="5"/>
                </a:cxn>
                <a:cxn ang="0">
                  <a:pos x="12" y="0"/>
                </a:cxn>
              </a:cxnLst>
              <a:rect l="0" t="0" r="r" b="b"/>
              <a:pathLst>
                <a:path w="12" h="12">
                  <a:moveTo>
                    <a:pt x="12" y="0"/>
                  </a:moveTo>
                  <a:lnTo>
                    <a:pt x="12" y="5"/>
                  </a:lnTo>
                  <a:lnTo>
                    <a:pt x="0" y="12"/>
                  </a:lnTo>
                  <a:lnTo>
                    <a:pt x="0" y="5"/>
                  </a:lnTo>
                  <a:lnTo>
                    <a:pt x="12" y="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280" name="Freeform 72"/>
            <p:cNvSpPr>
              <a:spLocks/>
            </p:cNvSpPr>
            <p:nvPr/>
          </p:nvSpPr>
          <p:spPr bwMode="auto">
            <a:xfrm>
              <a:off x="2895" y="2626"/>
              <a:ext cx="32" cy="29"/>
            </a:xfrm>
            <a:custGeom>
              <a:avLst/>
              <a:gdLst/>
              <a:ahLst/>
              <a:cxnLst>
                <a:cxn ang="0">
                  <a:pos x="11" y="0"/>
                </a:cxn>
                <a:cxn ang="0">
                  <a:pos x="0" y="4"/>
                </a:cxn>
                <a:cxn ang="0">
                  <a:pos x="21" y="29"/>
                </a:cxn>
                <a:cxn ang="0">
                  <a:pos x="32" y="25"/>
                </a:cxn>
                <a:cxn ang="0">
                  <a:pos x="11" y="0"/>
                </a:cxn>
              </a:cxnLst>
              <a:rect l="0" t="0" r="r" b="b"/>
              <a:pathLst>
                <a:path w="32" h="29">
                  <a:moveTo>
                    <a:pt x="11" y="0"/>
                  </a:moveTo>
                  <a:lnTo>
                    <a:pt x="0" y="4"/>
                  </a:lnTo>
                  <a:lnTo>
                    <a:pt x="21" y="29"/>
                  </a:lnTo>
                  <a:lnTo>
                    <a:pt x="32" y="25"/>
                  </a:lnTo>
                  <a:lnTo>
                    <a:pt x="11" y="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281" name="Freeform 73"/>
            <p:cNvSpPr>
              <a:spLocks/>
            </p:cNvSpPr>
            <p:nvPr/>
          </p:nvSpPr>
          <p:spPr bwMode="auto">
            <a:xfrm>
              <a:off x="2879" y="2610"/>
              <a:ext cx="36" cy="36"/>
            </a:xfrm>
            <a:custGeom>
              <a:avLst/>
              <a:gdLst/>
              <a:ahLst/>
              <a:cxnLst>
                <a:cxn ang="0">
                  <a:pos x="0" y="20"/>
                </a:cxn>
                <a:cxn ang="0">
                  <a:pos x="21" y="0"/>
                </a:cxn>
                <a:cxn ang="0">
                  <a:pos x="36" y="16"/>
                </a:cxn>
                <a:cxn ang="0">
                  <a:pos x="16" y="36"/>
                </a:cxn>
                <a:cxn ang="0">
                  <a:pos x="0" y="20"/>
                </a:cxn>
              </a:cxnLst>
              <a:rect l="0" t="0" r="r" b="b"/>
              <a:pathLst>
                <a:path w="36" h="36">
                  <a:moveTo>
                    <a:pt x="0" y="20"/>
                  </a:moveTo>
                  <a:lnTo>
                    <a:pt x="21" y="0"/>
                  </a:lnTo>
                  <a:lnTo>
                    <a:pt x="36" y="16"/>
                  </a:lnTo>
                  <a:lnTo>
                    <a:pt x="16" y="36"/>
                  </a:lnTo>
                  <a:lnTo>
                    <a:pt x="0" y="2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282" name="Freeform 74"/>
            <p:cNvSpPr>
              <a:spLocks/>
            </p:cNvSpPr>
            <p:nvPr/>
          </p:nvSpPr>
          <p:spPr bwMode="auto">
            <a:xfrm>
              <a:off x="2879" y="2605"/>
              <a:ext cx="27" cy="31"/>
            </a:xfrm>
            <a:custGeom>
              <a:avLst/>
              <a:gdLst/>
              <a:ahLst/>
              <a:cxnLst>
                <a:cxn ang="0">
                  <a:pos x="0" y="25"/>
                </a:cxn>
                <a:cxn ang="0">
                  <a:pos x="27" y="0"/>
                </a:cxn>
                <a:cxn ang="0">
                  <a:pos x="27" y="5"/>
                </a:cxn>
                <a:cxn ang="0">
                  <a:pos x="5" y="31"/>
                </a:cxn>
                <a:cxn ang="0">
                  <a:pos x="0" y="25"/>
                </a:cxn>
              </a:cxnLst>
              <a:rect l="0" t="0" r="r" b="b"/>
              <a:pathLst>
                <a:path w="27" h="31">
                  <a:moveTo>
                    <a:pt x="0" y="25"/>
                  </a:moveTo>
                  <a:lnTo>
                    <a:pt x="27" y="0"/>
                  </a:lnTo>
                  <a:lnTo>
                    <a:pt x="27" y="5"/>
                  </a:lnTo>
                  <a:lnTo>
                    <a:pt x="5" y="31"/>
                  </a:lnTo>
                  <a:lnTo>
                    <a:pt x="0" y="25"/>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283" name="Freeform 75"/>
            <p:cNvSpPr>
              <a:spLocks/>
            </p:cNvSpPr>
            <p:nvPr/>
          </p:nvSpPr>
          <p:spPr bwMode="auto">
            <a:xfrm>
              <a:off x="2901" y="2605"/>
              <a:ext cx="20" cy="25"/>
            </a:xfrm>
            <a:custGeom>
              <a:avLst/>
              <a:gdLst/>
              <a:ahLst/>
              <a:cxnLst>
                <a:cxn ang="0">
                  <a:pos x="0" y="5"/>
                </a:cxn>
                <a:cxn ang="0">
                  <a:pos x="5" y="0"/>
                </a:cxn>
                <a:cxn ang="0">
                  <a:pos x="20" y="21"/>
                </a:cxn>
                <a:cxn ang="0">
                  <a:pos x="20" y="25"/>
                </a:cxn>
                <a:cxn ang="0">
                  <a:pos x="0" y="5"/>
                </a:cxn>
              </a:cxnLst>
              <a:rect l="0" t="0" r="r" b="b"/>
              <a:pathLst>
                <a:path w="20" h="25">
                  <a:moveTo>
                    <a:pt x="0" y="5"/>
                  </a:moveTo>
                  <a:lnTo>
                    <a:pt x="5" y="0"/>
                  </a:lnTo>
                  <a:lnTo>
                    <a:pt x="20" y="21"/>
                  </a:lnTo>
                  <a:lnTo>
                    <a:pt x="20" y="25"/>
                  </a:lnTo>
                  <a:lnTo>
                    <a:pt x="0" y="5"/>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284" name="Freeform 76"/>
            <p:cNvSpPr>
              <a:spLocks/>
            </p:cNvSpPr>
            <p:nvPr/>
          </p:nvSpPr>
          <p:spPr bwMode="auto">
            <a:xfrm>
              <a:off x="2895" y="2626"/>
              <a:ext cx="26" cy="25"/>
            </a:xfrm>
            <a:custGeom>
              <a:avLst/>
              <a:gdLst/>
              <a:ahLst/>
              <a:cxnLst>
                <a:cxn ang="0">
                  <a:pos x="0" y="20"/>
                </a:cxn>
                <a:cxn ang="0">
                  <a:pos x="21" y="0"/>
                </a:cxn>
                <a:cxn ang="0">
                  <a:pos x="26" y="4"/>
                </a:cxn>
                <a:cxn ang="0">
                  <a:pos x="5" y="25"/>
                </a:cxn>
                <a:cxn ang="0">
                  <a:pos x="0" y="20"/>
                </a:cxn>
              </a:cxnLst>
              <a:rect l="0" t="0" r="r" b="b"/>
              <a:pathLst>
                <a:path w="26" h="25">
                  <a:moveTo>
                    <a:pt x="0" y="20"/>
                  </a:moveTo>
                  <a:lnTo>
                    <a:pt x="21" y="0"/>
                  </a:lnTo>
                  <a:lnTo>
                    <a:pt x="26" y="4"/>
                  </a:lnTo>
                  <a:lnTo>
                    <a:pt x="5" y="25"/>
                  </a:lnTo>
                  <a:lnTo>
                    <a:pt x="0" y="2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285" name="Freeform 77"/>
            <p:cNvSpPr>
              <a:spLocks/>
            </p:cNvSpPr>
            <p:nvPr/>
          </p:nvSpPr>
          <p:spPr bwMode="auto">
            <a:xfrm>
              <a:off x="2879" y="2626"/>
              <a:ext cx="21" cy="20"/>
            </a:xfrm>
            <a:custGeom>
              <a:avLst/>
              <a:gdLst/>
              <a:ahLst/>
              <a:cxnLst>
                <a:cxn ang="0">
                  <a:pos x="0" y="4"/>
                </a:cxn>
                <a:cxn ang="0">
                  <a:pos x="5" y="0"/>
                </a:cxn>
                <a:cxn ang="0">
                  <a:pos x="21" y="15"/>
                </a:cxn>
                <a:cxn ang="0">
                  <a:pos x="15" y="20"/>
                </a:cxn>
                <a:cxn ang="0">
                  <a:pos x="0" y="4"/>
                </a:cxn>
              </a:cxnLst>
              <a:rect l="0" t="0" r="r" b="b"/>
              <a:pathLst>
                <a:path w="21" h="20">
                  <a:moveTo>
                    <a:pt x="0" y="4"/>
                  </a:moveTo>
                  <a:lnTo>
                    <a:pt x="5" y="0"/>
                  </a:lnTo>
                  <a:lnTo>
                    <a:pt x="21" y="15"/>
                  </a:lnTo>
                  <a:lnTo>
                    <a:pt x="15" y="20"/>
                  </a:lnTo>
                  <a:lnTo>
                    <a:pt x="0" y="4"/>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286" name="Freeform 78"/>
            <p:cNvSpPr>
              <a:spLocks/>
            </p:cNvSpPr>
            <p:nvPr/>
          </p:nvSpPr>
          <p:spPr bwMode="auto">
            <a:xfrm>
              <a:off x="2774" y="2570"/>
              <a:ext cx="136" cy="131"/>
            </a:xfrm>
            <a:custGeom>
              <a:avLst/>
              <a:gdLst/>
              <a:ahLst/>
              <a:cxnLst>
                <a:cxn ang="0">
                  <a:pos x="0" y="101"/>
                </a:cxn>
                <a:cxn ang="0">
                  <a:pos x="105" y="0"/>
                </a:cxn>
                <a:cxn ang="0">
                  <a:pos x="136" y="31"/>
                </a:cxn>
                <a:cxn ang="0">
                  <a:pos x="31" y="131"/>
                </a:cxn>
                <a:cxn ang="0">
                  <a:pos x="0" y="101"/>
                </a:cxn>
              </a:cxnLst>
              <a:rect l="0" t="0" r="r" b="b"/>
              <a:pathLst>
                <a:path w="136" h="131">
                  <a:moveTo>
                    <a:pt x="0" y="101"/>
                  </a:moveTo>
                  <a:lnTo>
                    <a:pt x="105" y="0"/>
                  </a:lnTo>
                  <a:lnTo>
                    <a:pt x="136" y="31"/>
                  </a:lnTo>
                  <a:lnTo>
                    <a:pt x="31" y="131"/>
                  </a:lnTo>
                  <a:lnTo>
                    <a:pt x="0" y="101"/>
                  </a:lnTo>
                  <a:close/>
                </a:path>
              </a:pathLst>
            </a:custGeom>
            <a:solidFill>
              <a:srgbClr val="000000"/>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287" name="Freeform 79"/>
            <p:cNvSpPr>
              <a:spLocks/>
            </p:cNvSpPr>
            <p:nvPr/>
          </p:nvSpPr>
          <p:spPr bwMode="auto">
            <a:xfrm>
              <a:off x="2774" y="2565"/>
              <a:ext cx="110" cy="110"/>
            </a:xfrm>
            <a:custGeom>
              <a:avLst/>
              <a:gdLst/>
              <a:ahLst/>
              <a:cxnLst>
                <a:cxn ang="0">
                  <a:pos x="0" y="106"/>
                </a:cxn>
                <a:cxn ang="0">
                  <a:pos x="110" y="0"/>
                </a:cxn>
                <a:cxn ang="0">
                  <a:pos x="110" y="5"/>
                </a:cxn>
                <a:cxn ang="0">
                  <a:pos x="5" y="110"/>
                </a:cxn>
                <a:cxn ang="0">
                  <a:pos x="0" y="106"/>
                </a:cxn>
              </a:cxnLst>
              <a:rect l="0" t="0" r="r" b="b"/>
              <a:pathLst>
                <a:path w="110" h="110">
                  <a:moveTo>
                    <a:pt x="0" y="106"/>
                  </a:moveTo>
                  <a:lnTo>
                    <a:pt x="110" y="0"/>
                  </a:lnTo>
                  <a:lnTo>
                    <a:pt x="110" y="5"/>
                  </a:lnTo>
                  <a:lnTo>
                    <a:pt x="5" y="110"/>
                  </a:lnTo>
                  <a:lnTo>
                    <a:pt x="0" y="106"/>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288" name="Freeform 80"/>
            <p:cNvSpPr>
              <a:spLocks/>
            </p:cNvSpPr>
            <p:nvPr/>
          </p:nvSpPr>
          <p:spPr bwMode="auto">
            <a:xfrm>
              <a:off x="2879" y="2565"/>
              <a:ext cx="36" cy="40"/>
            </a:xfrm>
            <a:custGeom>
              <a:avLst/>
              <a:gdLst/>
              <a:ahLst/>
              <a:cxnLst>
                <a:cxn ang="0">
                  <a:pos x="0" y="5"/>
                </a:cxn>
                <a:cxn ang="0">
                  <a:pos x="5" y="0"/>
                </a:cxn>
                <a:cxn ang="0">
                  <a:pos x="36" y="35"/>
                </a:cxn>
                <a:cxn ang="0">
                  <a:pos x="36" y="40"/>
                </a:cxn>
                <a:cxn ang="0">
                  <a:pos x="0" y="5"/>
                </a:cxn>
              </a:cxnLst>
              <a:rect l="0" t="0" r="r" b="b"/>
              <a:pathLst>
                <a:path w="36" h="40">
                  <a:moveTo>
                    <a:pt x="0" y="5"/>
                  </a:moveTo>
                  <a:lnTo>
                    <a:pt x="5" y="0"/>
                  </a:lnTo>
                  <a:lnTo>
                    <a:pt x="36" y="35"/>
                  </a:lnTo>
                  <a:lnTo>
                    <a:pt x="36" y="40"/>
                  </a:lnTo>
                  <a:lnTo>
                    <a:pt x="0" y="5"/>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289" name="Freeform 81"/>
            <p:cNvSpPr>
              <a:spLocks/>
            </p:cNvSpPr>
            <p:nvPr/>
          </p:nvSpPr>
          <p:spPr bwMode="auto">
            <a:xfrm>
              <a:off x="2805" y="2600"/>
              <a:ext cx="110" cy="106"/>
            </a:xfrm>
            <a:custGeom>
              <a:avLst/>
              <a:gdLst/>
              <a:ahLst/>
              <a:cxnLst>
                <a:cxn ang="0">
                  <a:pos x="0" y="101"/>
                </a:cxn>
                <a:cxn ang="0">
                  <a:pos x="105" y="0"/>
                </a:cxn>
                <a:cxn ang="0">
                  <a:pos x="110" y="5"/>
                </a:cxn>
                <a:cxn ang="0">
                  <a:pos x="5" y="106"/>
                </a:cxn>
                <a:cxn ang="0">
                  <a:pos x="0" y="101"/>
                </a:cxn>
              </a:cxnLst>
              <a:rect l="0" t="0" r="r" b="b"/>
              <a:pathLst>
                <a:path w="110" h="106">
                  <a:moveTo>
                    <a:pt x="0" y="101"/>
                  </a:moveTo>
                  <a:lnTo>
                    <a:pt x="105" y="0"/>
                  </a:lnTo>
                  <a:lnTo>
                    <a:pt x="110" y="5"/>
                  </a:lnTo>
                  <a:lnTo>
                    <a:pt x="5" y="106"/>
                  </a:lnTo>
                  <a:lnTo>
                    <a:pt x="0" y="101"/>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290" name="Freeform 82"/>
            <p:cNvSpPr>
              <a:spLocks/>
            </p:cNvSpPr>
            <p:nvPr/>
          </p:nvSpPr>
          <p:spPr bwMode="auto">
            <a:xfrm>
              <a:off x="2774" y="2666"/>
              <a:ext cx="36" cy="35"/>
            </a:xfrm>
            <a:custGeom>
              <a:avLst/>
              <a:gdLst/>
              <a:ahLst/>
              <a:cxnLst>
                <a:cxn ang="0">
                  <a:pos x="0" y="5"/>
                </a:cxn>
                <a:cxn ang="0">
                  <a:pos x="4" y="0"/>
                </a:cxn>
                <a:cxn ang="0">
                  <a:pos x="36" y="31"/>
                </a:cxn>
                <a:cxn ang="0">
                  <a:pos x="31" y="35"/>
                </a:cxn>
                <a:cxn ang="0">
                  <a:pos x="0" y="5"/>
                </a:cxn>
              </a:cxnLst>
              <a:rect l="0" t="0" r="r" b="b"/>
              <a:pathLst>
                <a:path w="36" h="35">
                  <a:moveTo>
                    <a:pt x="0" y="5"/>
                  </a:moveTo>
                  <a:lnTo>
                    <a:pt x="4" y="0"/>
                  </a:lnTo>
                  <a:lnTo>
                    <a:pt x="36" y="31"/>
                  </a:lnTo>
                  <a:lnTo>
                    <a:pt x="31" y="35"/>
                  </a:lnTo>
                  <a:lnTo>
                    <a:pt x="0" y="5"/>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291" name="Freeform 83"/>
            <p:cNvSpPr>
              <a:spLocks/>
            </p:cNvSpPr>
            <p:nvPr/>
          </p:nvSpPr>
          <p:spPr bwMode="auto">
            <a:xfrm>
              <a:off x="2853" y="2641"/>
              <a:ext cx="89" cy="85"/>
            </a:xfrm>
            <a:custGeom>
              <a:avLst/>
              <a:gdLst/>
              <a:ahLst/>
              <a:cxnLst>
                <a:cxn ang="0">
                  <a:pos x="89" y="5"/>
                </a:cxn>
                <a:cxn ang="0">
                  <a:pos x="84" y="0"/>
                </a:cxn>
                <a:cxn ang="0">
                  <a:pos x="0" y="81"/>
                </a:cxn>
                <a:cxn ang="0">
                  <a:pos x="5" y="85"/>
                </a:cxn>
                <a:cxn ang="0">
                  <a:pos x="89" y="5"/>
                </a:cxn>
              </a:cxnLst>
              <a:rect l="0" t="0" r="r" b="b"/>
              <a:pathLst>
                <a:path w="89" h="85">
                  <a:moveTo>
                    <a:pt x="89" y="5"/>
                  </a:moveTo>
                  <a:lnTo>
                    <a:pt x="84" y="0"/>
                  </a:lnTo>
                  <a:lnTo>
                    <a:pt x="0" y="81"/>
                  </a:lnTo>
                  <a:lnTo>
                    <a:pt x="5" y="85"/>
                  </a:lnTo>
                  <a:lnTo>
                    <a:pt x="89" y="5"/>
                  </a:lnTo>
                  <a:close/>
                </a:path>
              </a:pathLst>
            </a:custGeom>
            <a:solidFill>
              <a:srgbClr val="FF0000"/>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292" name="Freeform 84"/>
            <p:cNvSpPr>
              <a:spLocks/>
            </p:cNvSpPr>
            <p:nvPr/>
          </p:nvSpPr>
          <p:spPr bwMode="auto">
            <a:xfrm>
              <a:off x="2842" y="2681"/>
              <a:ext cx="12" cy="12"/>
            </a:xfrm>
            <a:custGeom>
              <a:avLst/>
              <a:gdLst/>
              <a:ahLst/>
              <a:cxnLst>
                <a:cxn ang="0">
                  <a:pos x="12" y="0"/>
                </a:cxn>
                <a:cxn ang="0">
                  <a:pos x="12" y="0"/>
                </a:cxn>
                <a:cxn ang="0">
                  <a:pos x="0" y="12"/>
                </a:cxn>
                <a:cxn ang="0">
                  <a:pos x="12" y="0"/>
                </a:cxn>
              </a:cxnLst>
              <a:rect l="0" t="0" r="r" b="b"/>
              <a:pathLst>
                <a:path w="12" h="12">
                  <a:moveTo>
                    <a:pt x="12" y="0"/>
                  </a:moveTo>
                  <a:lnTo>
                    <a:pt x="12" y="0"/>
                  </a:lnTo>
                  <a:lnTo>
                    <a:pt x="0" y="12"/>
                  </a:lnTo>
                  <a:lnTo>
                    <a:pt x="12" y="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293" name="Freeform 85"/>
            <p:cNvSpPr>
              <a:spLocks/>
            </p:cNvSpPr>
            <p:nvPr/>
          </p:nvSpPr>
          <p:spPr bwMode="auto">
            <a:xfrm>
              <a:off x="2869" y="2706"/>
              <a:ext cx="12" cy="12"/>
            </a:xfrm>
            <a:custGeom>
              <a:avLst/>
              <a:gdLst/>
              <a:ahLst/>
              <a:cxnLst>
                <a:cxn ang="0">
                  <a:pos x="12" y="0"/>
                </a:cxn>
                <a:cxn ang="0">
                  <a:pos x="12" y="0"/>
                </a:cxn>
                <a:cxn ang="0">
                  <a:pos x="0" y="12"/>
                </a:cxn>
                <a:cxn ang="0">
                  <a:pos x="12" y="0"/>
                </a:cxn>
              </a:cxnLst>
              <a:rect l="0" t="0" r="r" b="b"/>
              <a:pathLst>
                <a:path w="12" h="12">
                  <a:moveTo>
                    <a:pt x="12" y="0"/>
                  </a:moveTo>
                  <a:lnTo>
                    <a:pt x="12" y="0"/>
                  </a:lnTo>
                  <a:lnTo>
                    <a:pt x="0" y="12"/>
                  </a:lnTo>
                  <a:lnTo>
                    <a:pt x="12" y="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294" name="Freeform 86"/>
            <p:cNvSpPr>
              <a:spLocks/>
            </p:cNvSpPr>
            <p:nvPr/>
          </p:nvSpPr>
          <p:spPr bwMode="auto">
            <a:xfrm>
              <a:off x="2842" y="2681"/>
              <a:ext cx="32" cy="30"/>
            </a:xfrm>
            <a:custGeom>
              <a:avLst/>
              <a:gdLst/>
              <a:ahLst/>
              <a:cxnLst>
                <a:cxn ang="0">
                  <a:pos x="5" y="0"/>
                </a:cxn>
                <a:cxn ang="0">
                  <a:pos x="0" y="5"/>
                </a:cxn>
                <a:cxn ang="0">
                  <a:pos x="27" y="30"/>
                </a:cxn>
                <a:cxn ang="0">
                  <a:pos x="32" y="25"/>
                </a:cxn>
                <a:cxn ang="0">
                  <a:pos x="5" y="0"/>
                </a:cxn>
              </a:cxnLst>
              <a:rect l="0" t="0" r="r" b="b"/>
              <a:pathLst>
                <a:path w="32" h="30">
                  <a:moveTo>
                    <a:pt x="5" y="0"/>
                  </a:moveTo>
                  <a:lnTo>
                    <a:pt x="0" y="5"/>
                  </a:lnTo>
                  <a:lnTo>
                    <a:pt x="27" y="30"/>
                  </a:lnTo>
                  <a:lnTo>
                    <a:pt x="32" y="25"/>
                  </a:lnTo>
                  <a:lnTo>
                    <a:pt x="5" y="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295" name="Freeform 87"/>
            <p:cNvSpPr>
              <a:spLocks/>
            </p:cNvSpPr>
            <p:nvPr/>
          </p:nvSpPr>
          <p:spPr bwMode="auto">
            <a:xfrm>
              <a:off x="2821" y="2660"/>
              <a:ext cx="37" cy="41"/>
            </a:xfrm>
            <a:custGeom>
              <a:avLst/>
              <a:gdLst/>
              <a:ahLst/>
              <a:cxnLst>
                <a:cxn ang="0">
                  <a:pos x="0" y="21"/>
                </a:cxn>
                <a:cxn ang="0">
                  <a:pos x="21" y="0"/>
                </a:cxn>
                <a:cxn ang="0">
                  <a:pos x="37" y="21"/>
                </a:cxn>
                <a:cxn ang="0">
                  <a:pos x="16" y="41"/>
                </a:cxn>
                <a:cxn ang="0">
                  <a:pos x="0" y="21"/>
                </a:cxn>
              </a:cxnLst>
              <a:rect l="0" t="0" r="r" b="b"/>
              <a:pathLst>
                <a:path w="37" h="41">
                  <a:moveTo>
                    <a:pt x="0" y="21"/>
                  </a:moveTo>
                  <a:lnTo>
                    <a:pt x="21" y="0"/>
                  </a:lnTo>
                  <a:lnTo>
                    <a:pt x="37" y="21"/>
                  </a:lnTo>
                  <a:lnTo>
                    <a:pt x="16" y="41"/>
                  </a:lnTo>
                  <a:lnTo>
                    <a:pt x="0" y="21"/>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296" name="Freeform 88"/>
            <p:cNvSpPr>
              <a:spLocks/>
            </p:cNvSpPr>
            <p:nvPr/>
          </p:nvSpPr>
          <p:spPr bwMode="auto">
            <a:xfrm>
              <a:off x="2821" y="2655"/>
              <a:ext cx="42" cy="51"/>
            </a:xfrm>
            <a:custGeom>
              <a:avLst/>
              <a:gdLst/>
              <a:ahLst/>
              <a:cxnLst>
                <a:cxn ang="0">
                  <a:pos x="0" y="26"/>
                </a:cxn>
                <a:cxn ang="0">
                  <a:pos x="21" y="6"/>
                </a:cxn>
                <a:cxn ang="0">
                  <a:pos x="26" y="0"/>
                </a:cxn>
                <a:cxn ang="0">
                  <a:pos x="42" y="21"/>
                </a:cxn>
                <a:cxn ang="0">
                  <a:pos x="42" y="26"/>
                </a:cxn>
                <a:cxn ang="0">
                  <a:pos x="42" y="31"/>
                </a:cxn>
                <a:cxn ang="0">
                  <a:pos x="21" y="51"/>
                </a:cxn>
                <a:cxn ang="0">
                  <a:pos x="16" y="46"/>
                </a:cxn>
                <a:cxn ang="0">
                  <a:pos x="36" y="26"/>
                </a:cxn>
                <a:cxn ang="0">
                  <a:pos x="42" y="31"/>
                </a:cxn>
                <a:cxn ang="0">
                  <a:pos x="36" y="26"/>
                </a:cxn>
                <a:cxn ang="0">
                  <a:pos x="21" y="6"/>
                </a:cxn>
                <a:cxn ang="0">
                  <a:pos x="26" y="0"/>
                </a:cxn>
                <a:cxn ang="0">
                  <a:pos x="26" y="11"/>
                </a:cxn>
                <a:cxn ang="0">
                  <a:pos x="6" y="31"/>
                </a:cxn>
                <a:cxn ang="0">
                  <a:pos x="0" y="26"/>
                </a:cxn>
              </a:cxnLst>
              <a:rect l="0" t="0" r="r" b="b"/>
              <a:pathLst>
                <a:path w="42" h="51">
                  <a:moveTo>
                    <a:pt x="0" y="26"/>
                  </a:moveTo>
                  <a:lnTo>
                    <a:pt x="21" y="6"/>
                  </a:lnTo>
                  <a:lnTo>
                    <a:pt x="26" y="0"/>
                  </a:lnTo>
                  <a:lnTo>
                    <a:pt x="42" y="21"/>
                  </a:lnTo>
                  <a:lnTo>
                    <a:pt x="42" y="26"/>
                  </a:lnTo>
                  <a:lnTo>
                    <a:pt x="42" y="31"/>
                  </a:lnTo>
                  <a:lnTo>
                    <a:pt x="21" y="51"/>
                  </a:lnTo>
                  <a:lnTo>
                    <a:pt x="16" y="46"/>
                  </a:lnTo>
                  <a:lnTo>
                    <a:pt x="36" y="26"/>
                  </a:lnTo>
                  <a:lnTo>
                    <a:pt x="42" y="31"/>
                  </a:lnTo>
                  <a:lnTo>
                    <a:pt x="36" y="26"/>
                  </a:lnTo>
                  <a:lnTo>
                    <a:pt x="21" y="6"/>
                  </a:lnTo>
                  <a:lnTo>
                    <a:pt x="26" y="0"/>
                  </a:lnTo>
                  <a:lnTo>
                    <a:pt x="26" y="11"/>
                  </a:lnTo>
                  <a:lnTo>
                    <a:pt x="6" y="31"/>
                  </a:lnTo>
                  <a:lnTo>
                    <a:pt x="0" y="26"/>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297" name="Freeform 89"/>
            <p:cNvSpPr>
              <a:spLocks/>
            </p:cNvSpPr>
            <p:nvPr/>
          </p:nvSpPr>
          <p:spPr bwMode="auto">
            <a:xfrm>
              <a:off x="2821" y="2675"/>
              <a:ext cx="21" cy="26"/>
            </a:xfrm>
            <a:custGeom>
              <a:avLst/>
              <a:gdLst/>
              <a:ahLst/>
              <a:cxnLst>
                <a:cxn ang="0">
                  <a:pos x="16" y="26"/>
                </a:cxn>
                <a:cxn ang="0">
                  <a:pos x="0" y="5"/>
                </a:cxn>
                <a:cxn ang="0">
                  <a:pos x="6" y="0"/>
                </a:cxn>
                <a:cxn ang="0">
                  <a:pos x="21" y="21"/>
                </a:cxn>
                <a:cxn ang="0">
                  <a:pos x="16" y="26"/>
                </a:cxn>
              </a:cxnLst>
              <a:rect l="0" t="0" r="r" b="b"/>
              <a:pathLst>
                <a:path w="21" h="26">
                  <a:moveTo>
                    <a:pt x="16" y="26"/>
                  </a:moveTo>
                  <a:lnTo>
                    <a:pt x="0" y="5"/>
                  </a:lnTo>
                  <a:lnTo>
                    <a:pt x="6" y="0"/>
                  </a:lnTo>
                  <a:lnTo>
                    <a:pt x="21" y="21"/>
                  </a:lnTo>
                  <a:lnTo>
                    <a:pt x="16" y="26"/>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298" name="Freeform 90"/>
            <p:cNvSpPr>
              <a:spLocks/>
            </p:cNvSpPr>
            <p:nvPr/>
          </p:nvSpPr>
          <p:spPr bwMode="auto">
            <a:xfrm>
              <a:off x="2895" y="2621"/>
              <a:ext cx="13" cy="11"/>
            </a:xfrm>
            <a:custGeom>
              <a:avLst/>
              <a:gdLst/>
              <a:ahLst/>
              <a:cxnLst>
                <a:cxn ang="0">
                  <a:pos x="13" y="5"/>
                </a:cxn>
                <a:cxn ang="0">
                  <a:pos x="13" y="0"/>
                </a:cxn>
                <a:cxn ang="0">
                  <a:pos x="0" y="5"/>
                </a:cxn>
                <a:cxn ang="0">
                  <a:pos x="0" y="11"/>
                </a:cxn>
                <a:cxn ang="0">
                  <a:pos x="13" y="5"/>
                </a:cxn>
              </a:cxnLst>
              <a:rect l="0" t="0" r="r" b="b"/>
              <a:pathLst>
                <a:path w="13" h="11">
                  <a:moveTo>
                    <a:pt x="13" y="5"/>
                  </a:moveTo>
                  <a:lnTo>
                    <a:pt x="13" y="0"/>
                  </a:lnTo>
                  <a:lnTo>
                    <a:pt x="0" y="5"/>
                  </a:lnTo>
                  <a:lnTo>
                    <a:pt x="0" y="11"/>
                  </a:lnTo>
                  <a:lnTo>
                    <a:pt x="13" y="5"/>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299" name="Freeform 91"/>
            <p:cNvSpPr>
              <a:spLocks/>
            </p:cNvSpPr>
            <p:nvPr/>
          </p:nvSpPr>
          <p:spPr bwMode="auto">
            <a:xfrm>
              <a:off x="2916" y="2651"/>
              <a:ext cx="12" cy="12"/>
            </a:xfrm>
            <a:custGeom>
              <a:avLst/>
              <a:gdLst/>
              <a:ahLst/>
              <a:cxnLst>
                <a:cxn ang="0">
                  <a:pos x="12" y="0"/>
                </a:cxn>
                <a:cxn ang="0">
                  <a:pos x="12" y="5"/>
                </a:cxn>
                <a:cxn ang="0">
                  <a:pos x="0" y="12"/>
                </a:cxn>
                <a:cxn ang="0">
                  <a:pos x="0" y="5"/>
                </a:cxn>
                <a:cxn ang="0">
                  <a:pos x="12" y="0"/>
                </a:cxn>
              </a:cxnLst>
              <a:rect l="0" t="0" r="r" b="b"/>
              <a:pathLst>
                <a:path w="12" h="12">
                  <a:moveTo>
                    <a:pt x="12" y="0"/>
                  </a:moveTo>
                  <a:lnTo>
                    <a:pt x="12" y="5"/>
                  </a:lnTo>
                  <a:lnTo>
                    <a:pt x="0" y="12"/>
                  </a:lnTo>
                  <a:lnTo>
                    <a:pt x="0" y="5"/>
                  </a:lnTo>
                  <a:lnTo>
                    <a:pt x="12" y="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00" name="Freeform 92"/>
            <p:cNvSpPr>
              <a:spLocks/>
            </p:cNvSpPr>
            <p:nvPr/>
          </p:nvSpPr>
          <p:spPr bwMode="auto">
            <a:xfrm>
              <a:off x="2895" y="2626"/>
              <a:ext cx="32" cy="29"/>
            </a:xfrm>
            <a:custGeom>
              <a:avLst/>
              <a:gdLst/>
              <a:ahLst/>
              <a:cxnLst>
                <a:cxn ang="0">
                  <a:pos x="11" y="0"/>
                </a:cxn>
                <a:cxn ang="0">
                  <a:pos x="0" y="4"/>
                </a:cxn>
                <a:cxn ang="0">
                  <a:pos x="21" y="29"/>
                </a:cxn>
                <a:cxn ang="0">
                  <a:pos x="32" y="25"/>
                </a:cxn>
                <a:cxn ang="0">
                  <a:pos x="11" y="0"/>
                </a:cxn>
              </a:cxnLst>
              <a:rect l="0" t="0" r="r" b="b"/>
              <a:pathLst>
                <a:path w="32" h="29">
                  <a:moveTo>
                    <a:pt x="11" y="0"/>
                  </a:moveTo>
                  <a:lnTo>
                    <a:pt x="0" y="4"/>
                  </a:lnTo>
                  <a:lnTo>
                    <a:pt x="21" y="29"/>
                  </a:lnTo>
                  <a:lnTo>
                    <a:pt x="32" y="25"/>
                  </a:lnTo>
                  <a:lnTo>
                    <a:pt x="11" y="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01" name="Freeform 93"/>
            <p:cNvSpPr>
              <a:spLocks/>
            </p:cNvSpPr>
            <p:nvPr/>
          </p:nvSpPr>
          <p:spPr bwMode="auto">
            <a:xfrm>
              <a:off x="2879" y="2610"/>
              <a:ext cx="36" cy="36"/>
            </a:xfrm>
            <a:custGeom>
              <a:avLst/>
              <a:gdLst/>
              <a:ahLst/>
              <a:cxnLst>
                <a:cxn ang="0">
                  <a:pos x="0" y="20"/>
                </a:cxn>
                <a:cxn ang="0">
                  <a:pos x="21" y="0"/>
                </a:cxn>
                <a:cxn ang="0">
                  <a:pos x="36" y="16"/>
                </a:cxn>
                <a:cxn ang="0">
                  <a:pos x="16" y="36"/>
                </a:cxn>
                <a:cxn ang="0">
                  <a:pos x="0" y="20"/>
                </a:cxn>
              </a:cxnLst>
              <a:rect l="0" t="0" r="r" b="b"/>
              <a:pathLst>
                <a:path w="36" h="36">
                  <a:moveTo>
                    <a:pt x="0" y="20"/>
                  </a:moveTo>
                  <a:lnTo>
                    <a:pt x="21" y="0"/>
                  </a:lnTo>
                  <a:lnTo>
                    <a:pt x="36" y="16"/>
                  </a:lnTo>
                  <a:lnTo>
                    <a:pt x="16" y="36"/>
                  </a:lnTo>
                  <a:lnTo>
                    <a:pt x="0" y="2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02" name="Freeform 94"/>
            <p:cNvSpPr>
              <a:spLocks/>
            </p:cNvSpPr>
            <p:nvPr/>
          </p:nvSpPr>
          <p:spPr bwMode="auto">
            <a:xfrm>
              <a:off x="2879" y="2605"/>
              <a:ext cx="27" cy="31"/>
            </a:xfrm>
            <a:custGeom>
              <a:avLst/>
              <a:gdLst/>
              <a:ahLst/>
              <a:cxnLst>
                <a:cxn ang="0">
                  <a:pos x="0" y="25"/>
                </a:cxn>
                <a:cxn ang="0">
                  <a:pos x="27" y="0"/>
                </a:cxn>
                <a:cxn ang="0">
                  <a:pos x="27" y="5"/>
                </a:cxn>
                <a:cxn ang="0">
                  <a:pos x="5" y="31"/>
                </a:cxn>
                <a:cxn ang="0">
                  <a:pos x="0" y="25"/>
                </a:cxn>
              </a:cxnLst>
              <a:rect l="0" t="0" r="r" b="b"/>
              <a:pathLst>
                <a:path w="27" h="31">
                  <a:moveTo>
                    <a:pt x="0" y="25"/>
                  </a:moveTo>
                  <a:lnTo>
                    <a:pt x="27" y="0"/>
                  </a:lnTo>
                  <a:lnTo>
                    <a:pt x="27" y="5"/>
                  </a:lnTo>
                  <a:lnTo>
                    <a:pt x="5" y="31"/>
                  </a:lnTo>
                  <a:lnTo>
                    <a:pt x="0" y="25"/>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03" name="Freeform 95"/>
            <p:cNvSpPr>
              <a:spLocks/>
            </p:cNvSpPr>
            <p:nvPr/>
          </p:nvSpPr>
          <p:spPr bwMode="auto">
            <a:xfrm>
              <a:off x="2901" y="2605"/>
              <a:ext cx="20" cy="25"/>
            </a:xfrm>
            <a:custGeom>
              <a:avLst/>
              <a:gdLst/>
              <a:ahLst/>
              <a:cxnLst>
                <a:cxn ang="0">
                  <a:pos x="0" y="5"/>
                </a:cxn>
                <a:cxn ang="0">
                  <a:pos x="5" y="0"/>
                </a:cxn>
                <a:cxn ang="0">
                  <a:pos x="20" y="21"/>
                </a:cxn>
                <a:cxn ang="0">
                  <a:pos x="20" y="25"/>
                </a:cxn>
                <a:cxn ang="0">
                  <a:pos x="0" y="5"/>
                </a:cxn>
              </a:cxnLst>
              <a:rect l="0" t="0" r="r" b="b"/>
              <a:pathLst>
                <a:path w="20" h="25">
                  <a:moveTo>
                    <a:pt x="0" y="5"/>
                  </a:moveTo>
                  <a:lnTo>
                    <a:pt x="5" y="0"/>
                  </a:lnTo>
                  <a:lnTo>
                    <a:pt x="20" y="21"/>
                  </a:lnTo>
                  <a:lnTo>
                    <a:pt x="20" y="25"/>
                  </a:lnTo>
                  <a:lnTo>
                    <a:pt x="0" y="5"/>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04" name="Freeform 96"/>
            <p:cNvSpPr>
              <a:spLocks/>
            </p:cNvSpPr>
            <p:nvPr/>
          </p:nvSpPr>
          <p:spPr bwMode="auto">
            <a:xfrm>
              <a:off x="2895" y="2626"/>
              <a:ext cx="26" cy="25"/>
            </a:xfrm>
            <a:custGeom>
              <a:avLst/>
              <a:gdLst/>
              <a:ahLst/>
              <a:cxnLst>
                <a:cxn ang="0">
                  <a:pos x="0" y="20"/>
                </a:cxn>
                <a:cxn ang="0">
                  <a:pos x="21" y="0"/>
                </a:cxn>
                <a:cxn ang="0">
                  <a:pos x="26" y="4"/>
                </a:cxn>
                <a:cxn ang="0">
                  <a:pos x="5" y="25"/>
                </a:cxn>
                <a:cxn ang="0">
                  <a:pos x="0" y="20"/>
                </a:cxn>
              </a:cxnLst>
              <a:rect l="0" t="0" r="r" b="b"/>
              <a:pathLst>
                <a:path w="26" h="25">
                  <a:moveTo>
                    <a:pt x="0" y="20"/>
                  </a:moveTo>
                  <a:lnTo>
                    <a:pt x="21" y="0"/>
                  </a:lnTo>
                  <a:lnTo>
                    <a:pt x="26" y="4"/>
                  </a:lnTo>
                  <a:lnTo>
                    <a:pt x="5" y="25"/>
                  </a:lnTo>
                  <a:lnTo>
                    <a:pt x="0" y="2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05" name="Freeform 97"/>
            <p:cNvSpPr>
              <a:spLocks/>
            </p:cNvSpPr>
            <p:nvPr/>
          </p:nvSpPr>
          <p:spPr bwMode="auto">
            <a:xfrm>
              <a:off x="2879" y="2626"/>
              <a:ext cx="21" cy="20"/>
            </a:xfrm>
            <a:custGeom>
              <a:avLst/>
              <a:gdLst/>
              <a:ahLst/>
              <a:cxnLst>
                <a:cxn ang="0">
                  <a:pos x="0" y="4"/>
                </a:cxn>
                <a:cxn ang="0">
                  <a:pos x="5" y="0"/>
                </a:cxn>
                <a:cxn ang="0">
                  <a:pos x="21" y="15"/>
                </a:cxn>
                <a:cxn ang="0">
                  <a:pos x="15" y="20"/>
                </a:cxn>
                <a:cxn ang="0">
                  <a:pos x="0" y="4"/>
                </a:cxn>
              </a:cxnLst>
              <a:rect l="0" t="0" r="r" b="b"/>
              <a:pathLst>
                <a:path w="21" h="20">
                  <a:moveTo>
                    <a:pt x="0" y="4"/>
                  </a:moveTo>
                  <a:lnTo>
                    <a:pt x="5" y="0"/>
                  </a:lnTo>
                  <a:lnTo>
                    <a:pt x="21" y="15"/>
                  </a:lnTo>
                  <a:lnTo>
                    <a:pt x="15" y="20"/>
                  </a:lnTo>
                  <a:lnTo>
                    <a:pt x="0" y="4"/>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06" name="Freeform 98"/>
            <p:cNvSpPr>
              <a:spLocks/>
            </p:cNvSpPr>
            <p:nvPr/>
          </p:nvSpPr>
          <p:spPr bwMode="auto">
            <a:xfrm>
              <a:off x="2774" y="2570"/>
              <a:ext cx="136" cy="131"/>
            </a:xfrm>
            <a:custGeom>
              <a:avLst/>
              <a:gdLst/>
              <a:ahLst/>
              <a:cxnLst>
                <a:cxn ang="0">
                  <a:pos x="0" y="101"/>
                </a:cxn>
                <a:cxn ang="0">
                  <a:pos x="105" y="0"/>
                </a:cxn>
                <a:cxn ang="0">
                  <a:pos x="136" y="31"/>
                </a:cxn>
                <a:cxn ang="0">
                  <a:pos x="31" y="131"/>
                </a:cxn>
                <a:cxn ang="0">
                  <a:pos x="0" y="101"/>
                </a:cxn>
              </a:cxnLst>
              <a:rect l="0" t="0" r="r" b="b"/>
              <a:pathLst>
                <a:path w="136" h="131">
                  <a:moveTo>
                    <a:pt x="0" y="101"/>
                  </a:moveTo>
                  <a:lnTo>
                    <a:pt x="105" y="0"/>
                  </a:lnTo>
                  <a:lnTo>
                    <a:pt x="136" y="31"/>
                  </a:lnTo>
                  <a:lnTo>
                    <a:pt x="31" y="131"/>
                  </a:lnTo>
                  <a:lnTo>
                    <a:pt x="0" y="101"/>
                  </a:lnTo>
                  <a:close/>
                </a:path>
              </a:pathLst>
            </a:custGeom>
            <a:solidFill>
              <a:srgbClr val="000000"/>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07" name="Freeform 99"/>
            <p:cNvSpPr>
              <a:spLocks/>
            </p:cNvSpPr>
            <p:nvPr/>
          </p:nvSpPr>
          <p:spPr bwMode="auto">
            <a:xfrm>
              <a:off x="2774" y="2565"/>
              <a:ext cx="110" cy="110"/>
            </a:xfrm>
            <a:custGeom>
              <a:avLst/>
              <a:gdLst/>
              <a:ahLst/>
              <a:cxnLst>
                <a:cxn ang="0">
                  <a:pos x="0" y="106"/>
                </a:cxn>
                <a:cxn ang="0">
                  <a:pos x="110" y="0"/>
                </a:cxn>
                <a:cxn ang="0">
                  <a:pos x="110" y="5"/>
                </a:cxn>
                <a:cxn ang="0">
                  <a:pos x="5" y="110"/>
                </a:cxn>
                <a:cxn ang="0">
                  <a:pos x="0" y="106"/>
                </a:cxn>
              </a:cxnLst>
              <a:rect l="0" t="0" r="r" b="b"/>
              <a:pathLst>
                <a:path w="110" h="110">
                  <a:moveTo>
                    <a:pt x="0" y="106"/>
                  </a:moveTo>
                  <a:lnTo>
                    <a:pt x="110" y="0"/>
                  </a:lnTo>
                  <a:lnTo>
                    <a:pt x="110" y="5"/>
                  </a:lnTo>
                  <a:lnTo>
                    <a:pt x="5" y="110"/>
                  </a:lnTo>
                  <a:lnTo>
                    <a:pt x="0" y="106"/>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08" name="Freeform 100"/>
            <p:cNvSpPr>
              <a:spLocks/>
            </p:cNvSpPr>
            <p:nvPr/>
          </p:nvSpPr>
          <p:spPr bwMode="auto">
            <a:xfrm>
              <a:off x="2879" y="2565"/>
              <a:ext cx="36" cy="40"/>
            </a:xfrm>
            <a:custGeom>
              <a:avLst/>
              <a:gdLst/>
              <a:ahLst/>
              <a:cxnLst>
                <a:cxn ang="0">
                  <a:pos x="0" y="5"/>
                </a:cxn>
                <a:cxn ang="0">
                  <a:pos x="5" y="0"/>
                </a:cxn>
                <a:cxn ang="0">
                  <a:pos x="36" y="35"/>
                </a:cxn>
                <a:cxn ang="0">
                  <a:pos x="36" y="40"/>
                </a:cxn>
                <a:cxn ang="0">
                  <a:pos x="0" y="5"/>
                </a:cxn>
              </a:cxnLst>
              <a:rect l="0" t="0" r="r" b="b"/>
              <a:pathLst>
                <a:path w="36" h="40">
                  <a:moveTo>
                    <a:pt x="0" y="5"/>
                  </a:moveTo>
                  <a:lnTo>
                    <a:pt x="5" y="0"/>
                  </a:lnTo>
                  <a:lnTo>
                    <a:pt x="36" y="35"/>
                  </a:lnTo>
                  <a:lnTo>
                    <a:pt x="36" y="40"/>
                  </a:lnTo>
                  <a:lnTo>
                    <a:pt x="0" y="5"/>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09" name="Freeform 101"/>
            <p:cNvSpPr>
              <a:spLocks/>
            </p:cNvSpPr>
            <p:nvPr/>
          </p:nvSpPr>
          <p:spPr bwMode="auto">
            <a:xfrm>
              <a:off x="2805" y="2600"/>
              <a:ext cx="110" cy="106"/>
            </a:xfrm>
            <a:custGeom>
              <a:avLst/>
              <a:gdLst/>
              <a:ahLst/>
              <a:cxnLst>
                <a:cxn ang="0">
                  <a:pos x="0" y="101"/>
                </a:cxn>
                <a:cxn ang="0">
                  <a:pos x="105" y="0"/>
                </a:cxn>
                <a:cxn ang="0">
                  <a:pos x="110" y="5"/>
                </a:cxn>
                <a:cxn ang="0">
                  <a:pos x="5" y="106"/>
                </a:cxn>
                <a:cxn ang="0">
                  <a:pos x="0" y="101"/>
                </a:cxn>
              </a:cxnLst>
              <a:rect l="0" t="0" r="r" b="b"/>
              <a:pathLst>
                <a:path w="110" h="106">
                  <a:moveTo>
                    <a:pt x="0" y="101"/>
                  </a:moveTo>
                  <a:lnTo>
                    <a:pt x="105" y="0"/>
                  </a:lnTo>
                  <a:lnTo>
                    <a:pt x="110" y="5"/>
                  </a:lnTo>
                  <a:lnTo>
                    <a:pt x="5" y="106"/>
                  </a:lnTo>
                  <a:lnTo>
                    <a:pt x="0" y="101"/>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10" name="Freeform 102"/>
            <p:cNvSpPr>
              <a:spLocks/>
            </p:cNvSpPr>
            <p:nvPr/>
          </p:nvSpPr>
          <p:spPr bwMode="auto">
            <a:xfrm>
              <a:off x="2774" y="2666"/>
              <a:ext cx="36" cy="35"/>
            </a:xfrm>
            <a:custGeom>
              <a:avLst/>
              <a:gdLst/>
              <a:ahLst/>
              <a:cxnLst>
                <a:cxn ang="0">
                  <a:pos x="0" y="5"/>
                </a:cxn>
                <a:cxn ang="0">
                  <a:pos x="4" y="0"/>
                </a:cxn>
                <a:cxn ang="0">
                  <a:pos x="36" y="31"/>
                </a:cxn>
                <a:cxn ang="0">
                  <a:pos x="31" y="35"/>
                </a:cxn>
                <a:cxn ang="0">
                  <a:pos x="0" y="5"/>
                </a:cxn>
              </a:cxnLst>
              <a:rect l="0" t="0" r="r" b="b"/>
              <a:pathLst>
                <a:path w="36" h="35">
                  <a:moveTo>
                    <a:pt x="0" y="5"/>
                  </a:moveTo>
                  <a:lnTo>
                    <a:pt x="4" y="0"/>
                  </a:lnTo>
                  <a:lnTo>
                    <a:pt x="36" y="31"/>
                  </a:lnTo>
                  <a:lnTo>
                    <a:pt x="31" y="35"/>
                  </a:lnTo>
                  <a:lnTo>
                    <a:pt x="0" y="5"/>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11" name="Freeform 103"/>
            <p:cNvSpPr>
              <a:spLocks/>
            </p:cNvSpPr>
            <p:nvPr/>
          </p:nvSpPr>
          <p:spPr bwMode="auto">
            <a:xfrm>
              <a:off x="2853" y="2641"/>
              <a:ext cx="89" cy="85"/>
            </a:xfrm>
            <a:custGeom>
              <a:avLst/>
              <a:gdLst/>
              <a:ahLst/>
              <a:cxnLst>
                <a:cxn ang="0">
                  <a:pos x="89" y="5"/>
                </a:cxn>
                <a:cxn ang="0">
                  <a:pos x="84" y="0"/>
                </a:cxn>
                <a:cxn ang="0">
                  <a:pos x="0" y="81"/>
                </a:cxn>
                <a:cxn ang="0">
                  <a:pos x="5" y="85"/>
                </a:cxn>
                <a:cxn ang="0">
                  <a:pos x="89" y="5"/>
                </a:cxn>
              </a:cxnLst>
              <a:rect l="0" t="0" r="r" b="b"/>
              <a:pathLst>
                <a:path w="89" h="85">
                  <a:moveTo>
                    <a:pt x="89" y="5"/>
                  </a:moveTo>
                  <a:lnTo>
                    <a:pt x="84" y="0"/>
                  </a:lnTo>
                  <a:lnTo>
                    <a:pt x="0" y="81"/>
                  </a:lnTo>
                  <a:lnTo>
                    <a:pt x="5" y="85"/>
                  </a:lnTo>
                  <a:lnTo>
                    <a:pt x="89" y="5"/>
                  </a:lnTo>
                  <a:close/>
                </a:path>
              </a:pathLst>
            </a:custGeom>
            <a:solidFill>
              <a:srgbClr val="FF0000"/>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grpSp>
      <p:grpSp>
        <p:nvGrpSpPr>
          <p:cNvPr id="5" name="Group 104"/>
          <p:cNvGrpSpPr>
            <a:grpSpLocks/>
          </p:cNvGrpSpPr>
          <p:nvPr/>
        </p:nvGrpSpPr>
        <p:grpSpPr bwMode="auto">
          <a:xfrm rot="5400000">
            <a:off x="4244182" y="2267743"/>
            <a:ext cx="266700" cy="255587"/>
            <a:chOff x="2774" y="2565"/>
            <a:chExt cx="168" cy="161"/>
          </a:xfrm>
        </p:grpSpPr>
        <p:sp>
          <p:nvSpPr>
            <p:cNvPr id="606313" name="Freeform 105"/>
            <p:cNvSpPr>
              <a:spLocks/>
            </p:cNvSpPr>
            <p:nvPr/>
          </p:nvSpPr>
          <p:spPr bwMode="auto">
            <a:xfrm>
              <a:off x="2842" y="2681"/>
              <a:ext cx="12" cy="12"/>
            </a:xfrm>
            <a:custGeom>
              <a:avLst/>
              <a:gdLst/>
              <a:ahLst/>
              <a:cxnLst>
                <a:cxn ang="0">
                  <a:pos x="12" y="0"/>
                </a:cxn>
                <a:cxn ang="0">
                  <a:pos x="12" y="0"/>
                </a:cxn>
                <a:cxn ang="0">
                  <a:pos x="0" y="12"/>
                </a:cxn>
                <a:cxn ang="0">
                  <a:pos x="12" y="0"/>
                </a:cxn>
              </a:cxnLst>
              <a:rect l="0" t="0" r="r" b="b"/>
              <a:pathLst>
                <a:path w="12" h="12">
                  <a:moveTo>
                    <a:pt x="12" y="0"/>
                  </a:moveTo>
                  <a:lnTo>
                    <a:pt x="12" y="0"/>
                  </a:lnTo>
                  <a:lnTo>
                    <a:pt x="0" y="12"/>
                  </a:lnTo>
                  <a:lnTo>
                    <a:pt x="12" y="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14" name="Freeform 106"/>
            <p:cNvSpPr>
              <a:spLocks/>
            </p:cNvSpPr>
            <p:nvPr/>
          </p:nvSpPr>
          <p:spPr bwMode="auto">
            <a:xfrm>
              <a:off x="2869" y="2706"/>
              <a:ext cx="12" cy="12"/>
            </a:xfrm>
            <a:custGeom>
              <a:avLst/>
              <a:gdLst/>
              <a:ahLst/>
              <a:cxnLst>
                <a:cxn ang="0">
                  <a:pos x="12" y="0"/>
                </a:cxn>
                <a:cxn ang="0">
                  <a:pos x="12" y="0"/>
                </a:cxn>
                <a:cxn ang="0">
                  <a:pos x="0" y="12"/>
                </a:cxn>
                <a:cxn ang="0">
                  <a:pos x="12" y="0"/>
                </a:cxn>
              </a:cxnLst>
              <a:rect l="0" t="0" r="r" b="b"/>
              <a:pathLst>
                <a:path w="12" h="12">
                  <a:moveTo>
                    <a:pt x="12" y="0"/>
                  </a:moveTo>
                  <a:lnTo>
                    <a:pt x="12" y="0"/>
                  </a:lnTo>
                  <a:lnTo>
                    <a:pt x="0" y="12"/>
                  </a:lnTo>
                  <a:lnTo>
                    <a:pt x="12" y="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15" name="Freeform 107"/>
            <p:cNvSpPr>
              <a:spLocks/>
            </p:cNvSpPr>
            <p:nvPr/>
          </p:nvSpPr>
          <p:spPr bwMode="auto">
            <a:xfrm>
              <a:off x="2842" y="2681"/>
              <a:ext cx="32" cy="30"/>
            </a:xfrm>
            <a:custGeom>
              <a:avLst/>
              <a:gdLst/>
              <a:ahLst/>
              <a:cxnLst>
                <a:cxn ang="0">
                  <a:pos x="5" y="0"/>
                </a:cxn>
                <a:cxn ang="0">
                  <a:pos x="0" y="5"/>
                </a:cxn>
                <a:cxn ang="0">
                  <a:pos x="27" y="30"/>
                </a:cxn>
                <a:cxn ang="0">
                  <a:pos x="32" y="25"/>
                </a:cxn>
                <a:cxn ang="0">
                  <a:pos x="5" y="0"/>
                </a:cxn>
              </a:cxnLst>
              <a:rect l="0" t="0" r="r" b="b"/>
              <a:pathLst>
                <a:path w="32" h="30">
                  <a:moveTo>
                    <a:pt x="5" y="0"/>
                  </a:moveTo>
                  <a:lnTo>
                    <a:pt x="0" y="5"/>
                  </a:lnTo>
                  <a:lnTo>
                    <a:pt x="27" y="30"/>
                  </a:lnTo>
                  <a:lnTo>
                    <a:pt x="32" y="25"/>
                  </a:lnTo>
                  <a:lnTo>
                    <a:pt x="5" y="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16" name="Freeform 108"/>
            <p:cNvSpPr>
              <a:spLocks/>
            </p:cNvSpPr>
            <p:nvPr/>
          </p:nvSpPr>
          <p:spPr bwMode="auto">
            <a:xfrm>
              <a:off x="2821" y="2660"/>
              <a:ext cx="37" cy="41"/>
            </a:xfrm>
            <a:custGeom>
              <a:avLst/>
              <a:gdLst/>
              <a:ahLst/>
              <a:cxnLst>
                <a:cxn ang="0">
                  <a:pos x="0" y="21"/>
                </a:cxn>
                <a:cxn ang="0">
                  <a:pos x="21" y="0"/>
                </a:cxn>
                <a:cxn ang="0">
                  <a:pos x="37" y="21"/>
                </a:cxn>
                <a:cxn ang="0">
                  <a:pos x="16" y="41"/>
                </a:cxn>
                <a:cxn ang="0">
                  <a:pos x="0" y="21"/>
                </a:cxn>
              </a:cxnLst>
              <a:rect l="0" t="0" r="r" b="b"/>
              <a:pathLst>
                <a:path w="37" h="41">
                  <a:moveTo>
                    <a:pt x="0" y="21"/>
                  </a:moveTo>
                  <a:lnTo>
                    <a:pt x="21" y="0"/>
                  </a:lnTo>
                  <a:lnTo>
                    <a:pt x="37" y="21"/>
                  </a:lnTo>
                  <a:lnTo>
                    <a:pt x="16" y="41"/>
                  </a:lnTo>
                  <a:lnTo>
                    <a:pt x="0" y="21"/>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17" name="Freeform 109"/>
            <p:cNvSpPr>
              <a:spLocks/>
            </p:cNvSpPr>
            <p:nvPr/>
          </p:nvSpPr>
          <p:spPr bwMode="auto">
            <a:xfrm>
              <a:off x="2821" y="2655"/>
              <a:ext cx="42" cy="51"/>
            </a:xfrm>
            <a:custGeom>
              <a:avLst/>
              <a:gdLst/>
              <a:ahLst/>
              <a:cxnLst>
                <a:cxn ang="0">
                  <a:pos x="0" y="26"/>
                </a:cxn>
                <a:cxn ang="0">
                  <a:pos x="21" y="6"/>
                </a:cxn>
                <a:cxn ang="0">
                  <a:pos x="26" y="0"/>
                </a:cxn>
                <a:cxn ang="0">
                  <a:pos x="42" y="21"/>
                </a:cxn>
                <a:cxn ang="0">
                  <a:pos x="42" y="26"/>
                </a:cxn>
                <a:cxn ang="0">
                  <a:pos x="42" y="31"/>
                </a:cxn>
                <a:cxn ang="0">
                  <a:pos x="21" y="51"/>
                </a:cxn>
                <a:cxn ang="0">
                  <a:pos x="16" y="46"/>
                </a:cxn>
                <a:cxn ang="0">
                  <a:pos x="36" y="26"/>
                </a:cxn>
                <a:cxn ang="0">
                  <a:pos x="42" y="31"/>
                </a:cxn>
                <a:cxn ang="0">
                  <a:pos x="36" y="26"/>
                </a:cxn>
                <a:cxn ang="0">
                  <a:pos x="21" y="6"/>
                </a:cxn>
                <a:cxn ang="0">
                  <a:pos x="26" y="0"/>
                </a:cxn>
                <a:cxn ang="0">
                  <a:pos x="26" y="11"/>
                </a:cxn>
                <a:cxn ang="0">
                  <a:pos x="6" y="31"/>
                </a:cxn>
                <a:cxn ang="0">
                  <a:pos x="0" y="26"/>
                </a:cxn>
              </a:cxnLst>
              <a:rect l="0" t="0" r="r" b="b"/>
              <a:pathLst>
                <a:path w="42" h="51">
                  <a:moveTo>
                    <a:pt x="0" y="26"/>
                  </a:moveTo>
                  <a:lnTo>
                    <a:pt x="21" y="6"/>
                  </a:lnTo>
                  <a:lnTo>
                    <a:pt x="26" y="0"/>
                  </a:lnTo>
                  <a:lnTo>
                    <a:pt x="42" y="21"/>
                  </a:lnTo>
                  <a:lnTo>
                    <a:pt x="42" y="26"/>
                  </a:lnTo>
                  <a:lnTo>
                    <a:pt x="42" y="31"/>
                  </a:lnTo>
                  <a:lnTo>
                    <a:pt x="21" y="51"/>
                  </a:lnTo>
                  <a:lnTo>
                    <a:pt x="16" y="46"/>
                  </a:lnTo>
                  <a:lnTo>
                    <a:pt x="36" y="26"/>
                  </a:lnTo>
                  <a:lnTo>
                    <a:pt x="42" y="31"/>
                  </a:lnTo>
                  <a:lnTo>
                    <a:pt x="36" y="26"/>
                  </a:lnTo>
                  <a:lnTo>
                    <a:pt x="21" y="6"/>
                  </a:lnTo>
                  <a:lnTo>
                    <a:pt x="26" y="0"/>
                  </a:lnTo>
                  <a:lnTo>
                    <a:pt x="26" y="11"/>
                  </a:lnTo>
                  <a:lnTo>
                    <a:pt x="6" y="31"/>
                  </a:lnTo>
                  <a:lnTo>
                    <a:pt x="0" y="26"/>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18" name="Freeform 110"/>
            <p:cNvSpPr>
              <a:spLocks/>
            </p:cNvSpPr>
            <p:nvPr/>
          </p:nvSpPr>
          <p:spPr bwMode="auto">
            <a:xfrm>
              <a:off x="2821" y="2675"/>
              <a:ext cx="21" cy="26"/>
            </a:xfrm>
            <a:custGeom>
              <a:avLst/>
              <a:gdLst/>
              <a:ahLst/>
              <a:cxnLst>
                <a:cxn ang="0">
                  <a:pos x="16" y="26"/>
                </a:cxn>
                <a:cxn ang="0">
                  <a:pos x="0" y="5"/>
                </a:cxn>
                <a:cxn ang="0">
                  <a:pos x="6" y="0"/>
                </a:cxn>
                <a:cxn ang="0">
                  <a:pos x="21" y="21"/>
                </a:cxn>
                <a:cxn ang="0">
                  <a:pos x="16" y="26"/>
                </a:cxn>
              </a:cxnLst>
              <a:rect l="0" t="0" r="r" b="b"/>
              <a:pathLst>
                <a:path w="21" h="26">
                  <a:moveTo>
                    <a:pt x="16" y="26"/>
                  </a:moveTo>
                  <a:lnTo>
                    <a:pt x="0" y="5"/>
                  </a:lnTo>
                  <a:lnTo>
                    <a:pt x="6" y="0"/>
                  </a:lnTo>
                  <a:lnTo>
                    <a:pt x="21" y="21"/>
                  </a:lnTo>
                  <a:lnTo>
                    <a:pt x="16" y="26"/>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19" name="Freeform 111"/>
            <p:cNvSpPr>
              <a:spLocks/>
            </p:cNvSpPr>
            <p:nvPr/>
          </p:nvSpPr>
          <p:spPr bwMode="auto">
            <a:xfrm>
              <a:off x="2895" y="2621"/>
              <a:ext cx="13" cy="11"/>
            </a:xfrm>
            <a:custGeom>
              <a:avLst/>
              <a:gdLst/>
              <a:ahLst/>
              <a:cxnLst>
                <a:cxn ang="0">
                  <a:pos x="13" y="5"/>
                </a:cxn>
                <a:cxn ang="0">
                  <a:pos x="13" y="0"/>
                </a:cxn>
                <a:cxn ang="0">
                  <a:pos x="0" y="5"/>
                </a:cxn>
                <a:cxn ang="0">
                  <a:pos x="0" y="11"/>
                </a:cxn>
                <a:cxn ang="0">
                  <a:pos x="13" y="5"/>
                </a:cxn>
              </a:cxnLst>
              <a:rect l="0" t="0" r="r" b="b"/>
              <a:pathLst>
                <a:path w="13" h="11">
                  <a:moveTo>
                    <a:pt x="13" y="5"/>
                  </a:moveTo>
                  <a:lnTo>
                    <a:pt x="13" y="0"/>
                  </a:lnTo>
                  <a:lnTo>
                    <a:pt x="0" y="5"/>
                  </a:lnTo>
                  <a:lnTo>
                    <a:pt x="0" y="11"/>
                  </a:lnTo>
                  <a:lnTo>
                    <a:pt x="13" y="5"/>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20" name="Freeform 112"/>
            <p:cNvSpPr>
              <a:spLocks/>
            </p:cNvSpPr>
            <p:nvPr/>
          </p:nvSpPr>
          <p:spPr bwMode="auto">
            <a:xfrm>
              <a:off x="2916" y="2651"/>
              <a:ext cx="12" cy="12"/>
            </a:xfrm>
            <a:custGeom>
              <a:avLst/>
              <a:gdLst/>
              <a:ahLst/>
              <a:cxnLst>
                <a:cxn ang="0">
                  <a:pos x="12" y="0"/>
                </a:cxn>
                <a:cxn ang="0">
                  <a:pos x="12" y="5"/>
                </a:cxn>
                <a:cxn ang="0">
                  <a:pos x="0" y="12"/>
                </a:cxn>
                <a:cxn ang="0">
                  <a:pos x="0" y="5"/>
                </a:cxn>
                <a:cxn ang="0">
                  <a:pos x="12" y="0"/>
                </a:cxn>
              </a:cxnLst>
              <a:rect l="0" t="0" r="r" b="b"/>
              <a:pathLst>
                <a:path w="12" h="12">
                  <a:moveTo>
                    <a:pt x="12" y="0"/>
                  </a:moveTo>
                  <a:lnTo>
                    <a:pt x="12" y="5"/>
                  </a:lnTo>
                  <a:lnTo>
                    <a:pt x="0" y="12"/>
                  </a:lnTo>
                  <a:lnTo>
                    <a:pt x="0" y="5"/>
                  </a:lnTo>
                  <a:lnTo>
                    <a:pt x="12" y="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21" name="Freeform 113"/>
            <p:cNvSpPr>
              <a:spLocks/>
            </p:cNvSpPr>
            <p:nvPr/>
          </p:nvSpPr>
          <p:spPr bwMode="auto">
            <a:xfrm>
              <a:off x="2895" y="2626"/>
              <a:ext cx="32" cy="29"/>
            </a:xfrm>
            <a:custGeom>
              <a:avLst/>
              <a:gdLst/>
              <a:ahLst/>
              <a:cxnLst>
                <a:cxn ang="0">
                  <a:pos x="11" y="0"/>
                </a:cxn>
                <a:cxn ang="0">
                  <a:pos x="0" y="4"/>
                </a:cxn>
                <a:cxn ang="0">
                  <a:pos x="21" y="29"/>
                </a:cxn>
                <a:cxn ang="0">
                  <a:pos x="32" y="25"/>
                </a:cxn>
                <a:cxn ang="0">
                  <a:pos x="11" y="0"/>
                </a:cxn>
              </a:cxnLst>
              <a:rect l="0" t="0" r="r" b="b"/>
              <a:pathLst>
                <a:path w="32" h="29">
                  <a:moveTo>
                    <a:pt x="11" y="0"/>
                  </a:moveTo>
                  <a:lnTo>
                    <a:pt x="0" y="4"/>
                  </a:lnTo>
                  <a:lnTo>
                    <a:pt x="21" y="29"/>
                  </a:lnTo>
                  <a:lnTo>
                    <a:pt x="32" y="25"/>
                  </a:lnTo>
                  <a:lnTo>
                    <a:pt x="11" y="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22" name="Freeform 114"/>
            <p:cNvSpPr>
              <a:spLocks/>
            </p:cNvSpPr>
            <p:nvPr/>
          </p:nvSpPr>
          <p:spPr bwMode="auto">
            <a:xfrm>
              <a:off x="2879" y="2610"/>
              <a:ext cx="36" cy="36"/>
            </a:xfrm>
            <a:custGeom>
              <a:avLst/>
              <a:gdLst/>
              <a:ahLst/>
              <a:cxnLst>
                <a:cxn ang="0">
                  <a:pos x="0" y="20"/>
                </a:cxn>
                <a:cxn ang="0">
                  <a:pos x="21" y="0"/>
                </a:cxn>
                <a:cxn ang="0">
                  <a:pos x="36" y="16"/>
                </a:cxn>
                <a:cxn ang="0">
                  <a:pos x="16" y="36"/>
                </a:cxn>
                <a:cxn ang="0">
                  <a:pos x="0" y="20"/>
                </a:cxn>
              </a:cxnLst>
              <a:rect l="0" t="0" r="r" b="b"/>
              <a:pathLst>
                <a:path w="36" h="36">
                  <a:moveTo>
                    <a:pt x="0" y="20"/>
                  </a:moveTo>
                  <a:lnTo>
                    <a:pt x="21" y="0"/>
                  </a:lnTo>
                  <a:lnTo>
                    <a:pt x="36" y="16"/>
                  </a:lnTo>
                  <a:lnTo>
                    <a:pt x="16" y="36"/>
                  </a:lnTo>
                  <a:lnTo>
                    <a:pt x="0" y="2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23" name="Freeform 115"/>
            <p:cNvSpPr>
              <a:spLocks/>
            </p:cNvSpPr>
            <p:nvPr/>
          </p:nvSpPr>
          <p:spPr bwMode="auto">
            <a:xfrm>
              <a:off x="2879" y="2605"/>
              <a:ext cx="27" cy="31"/>
            </a:xfrm>
            <a:custGeom>
              <a:avLst/>
              <a:gdLst/>
              <a:ahLst/>
              <a:cxnLst>
                <a:cxn ang="0">
                  <a:pos x="0" y="25"/>
                </a:cxn>
                <a:cxn ang="0">
                  <a:pos x="27" y="0"/>
                </a:cxn>
                <a:cxn ang="0">
                  <a:pos x="27" y="5"/>
                </a:cxn>
                <a:cxn ang="0">
                  <a:pos x="5" y="31"/>
                </a:cxn>
                <a:cxn ang="0">
                  <a:pos x="0" y="25"/>
                </a:cxn>
              </a:cxnLst>
              <a:rect l="0" t="0" r="r" b="b"/>
              <a:pathLst>
                <a:path w="27" h="31">
                  <a:moveTo>
                    <a:pt x="0" y="25"/>
                  </a:moveTo>
                  <a:lnTo>
                    <a:pt x="27" y="0"/>
                  </a:lnTo>
                  <a:lnTo>
                    <a:pt x="27" y="5"/>
                  </a:lnTo>
                  <a:lnTo>
                    <a:pt x="5" y="31"/>
                  </a:lnTo>
                  <a:lnTo>
                    <a:pt x="0" y="25"/>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24" name="Freeform 116"/>
            <p:cNvSpPr>
              <a:spLocks/>
            </p:cNvSpPr>
            <p:nvPr/>
          </p:nvSpPr>
          <p:spPr bwMode="auto">
            <a:xfrm>
              <a:off x="2901" y="2605"/>
              <a:ext cx="20" cy="25"/>
            </a:xfrm>
            <a:custGeom>
              <a:avLst/>
              <a:gdLst/>
              <a:ahLst/>
              <a:cxnLst>
                <a:cxn ang="0">
                  <a:pos x="0" y="5"/>
                </a:cxn>
                <a:cxn ang="0">
                  <a:pos x="5" y="0"/>
                </a:cxn>
                <a:cxn ang="0">
                  <a:pos x="20" y="21"/>
                </a:cxn>
                <a:cxn ang="0">
                  <a:pos x="20" y="25"/>
                </a:cxn>
                <a:cxn ang="0">
                  <a:pos x="0" y="5"/>
                </a:cxn>
              </a:cxnLst>
              <a:rect l="0" t="0" r="r" b="b"/>
              <a:pathLst>
                <a:path w="20" h="25">
                  <a:moveTo>
                    <a:pt x="0" y="5"/>
                  </a:moveTo>
                  <a:lnTo>
                    <a:pt x="5" y="0"/>
                  </a:lnTo>
                  <a:lnTo>
                    <a:pt x="20" y="21"/>
                  </a:lnTo>
                  <a:lnTo>
                    <a:pt x="20" y="25"/>
                  </a:lnTo>
                  <a:lnTo>
                    <a:pt x="0" y="5"/>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25" name="Freeform 117"/>
            <p:cNvSpPr>
              <a:spLocks/>
            </p:cNvSpPr>
            <p:nvPr/>
          </p:nvSpPr>
          <p:spPr bwMode="auto">
            <a:xfrm>
              <a:off x="2895" y="2626"/>
              <a:ext cx="26" cy="25"/>
            </a:xfrm>
            <a:custGeom>
              <a:avLst/>
              <a:gdLst/>
              <a:ahLst/>
              <a:cxnLst>
                <a:cxn ang="0">
                  <a:pos x="0" y="20"/>
                </a:cxn>
                <a:cxn ang="0">
                  <a:pos x="21" y="0"/>
                </a:cxn>
                <a:cxn ang="0">
                  <a:pos x="26" y="4"/>
                </a:cxn>
                <a:cxn ang="0">
                  <a:pos x="5" y="25"/>
                </a:cxn>
                <a:cxn ang="0">
                  <a:pos x="0" y="20"/>
                </a:cxn>
              </a:cxnLst>
              <a:rect l="0" t="0" r="r" b="b"/>
              <a:pathLst>
                <a:path w="26" h="25">
                  <a:moveTo>
                    <a:pt x="0" y="20"/>
                  </a:moveTo>
                  <a:lnTo>
                    <a:pt x="21" y="0"/>
                  </a:lnTo>
                  <a:lnTo>
                    <a:pt x="26" y="4"/>
                  </a:lnTo>
                  <a:lnTo>
                    <a:pt x="5" y="25"/>
                  </a:lnTo>
                  <a:lnTo>
                    <a:pt x="0" y="2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26" name="Freeform 118"/>
            <p:cNvSpPr>
              <a:spLocks/>
            </p:cNvSpPr>
            <p:nvPr/>
          </p:nvSpPr>
          <p:spPr bwMode="auto">
            <a:xfrm>
              <a:off x="2879" y="2626"/>
              <a:ext cx="21" cy="20"/>
            </a:xfrm>
            <a:custGeom>
              <a:avLst/>
              <a:gdLst/>
              <a:ahLst/>
              <a:cxnLst>
                <a:cxn ang="0">
                  <a:pos x="0" y="4"/>
                </a:cxn>
                <a:cxn ang="0">
                  <a:pos x="5" y="0"/>
                </a:cxn>
                <a:cxn ang="0">
                  <a:pos x="21" y="15"/>
                </a:cxn>
                <a:cxn ang="0">
                  <a:pos x="15" y="20"/>
                </a:cxn>
                <a:cxn ang="0">
                  <a:pos x="0" y="4"/>
                </a:cxn>
              </a:cxnLst>
              <a:rect l="0" t="0" r="r" b="b"/>
              <a:pathLst>
                <a:path w="21" h="20">
                  <a:moveTo>
                    <a:pt x="0" y="4"/>
                  </a:moveTo>
                  <a:lnTo>
                    <a:pt x="5" y="0"/>
                  </a:lnTo>
                  <a:lnTo>
                    <a:pt x="21" y="15"/>
                  </a:lnTo>
                  <a:lnTo>
                    <a:pt x="15" y="20"/>
                  </a:lnTo>
                  <a:lnTo>
                    <a:pt x="0" y="4"/>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27" name="Freeform 119"/>
            <p:cNvSpPr>
              <a:spLocks/>
            </p:cNvSpPr>
            <p:nvPr/>
          </p:nvSpPr>
          <p:spPr bwMode="auto">
            <a:xfrm>
              <a:off x="2774" y="2570"/>
              <a:ext cx="136" cy="131"/>
            </a:xfrm>
            <a:custGeom>
              <a:avLst/>
              <a:gdLst/>
              <a:ahLst/>
              <a:cxnLst>
                <a:cxn ang="0">
                  <a:pos x="0" y="101"/>
                </a:cxn>
                <a:cxn ang="0">
                  <a:pos x="105" y="0"/>
                </a:cxn>
                <a:cxn ang="0">
                  <a:pos x="136" y="31"/>
                </a:cxn>
                <a:cxn ang="0">
                  <a:pos x="31" y="131"/>
                </a:cxn>
                <a:cxn ang="0">
                  <a:pos x="0" y="101"/>
                </a:cxn>
              </a:cxnLst>
              <a:rect l="0" t="0" r="r" b="b"/>
              <a:pathLst>
                <a:path w="136" h="131">
                  <a:moveTo>
                    <a:pt x="0" y="101"/>
                  </a:moveTo>
                  <a:lnTo>
                    <a:pt x="105" y="0"/>
                  </a:lnTo>
                  <a:lnTo>
                    <a:pt x="136" y="31"/>
                  </a:lnTo>
                  <a:lnTo>
                    <a:pt x="31" y="131"/>
                  </a:lnTo>
                  <a:lnTo>
                    <a:pt x="0" y="101"/>
                  </a:lnTo>
                  <a:close/>
                </a:path>
              </a:pathLst>
            </a:custGeom>
            <a:solidFill>
              <a:srgbClr val="000000"/>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28" name="Freeform 120"/>
            <p:cNvSpPr>
              <a:spLocks/>
            </p:cNvSpPr>
            <p:nvPr/>
          </p:nvSpPr>
          <p:spPr bwMode="auto">
            <a:xfrm>
              <a:off x="2774" y="2565"/>
              <a:ext cx="110" cy="110"/>
            </a:xfrm>
            <a:custGeom>
              <a:avLst/>
              <a:gdLst/>
              <a:ahLst/>
              <a:cxnLst>
                <a:cxn ang="0">
                  <a:pos x="0" y="106"/>
                </a:cxn>
                <a:cxn ang="0">
                  <a:pos x="110" y="0"/>
                </a:cxn>
                <a:cxn ang="0">
                  <a:pos x="110" y="5"/>
                </a:cxn>
                <a:cxn ang="0">
                  <a:pos x="5" y="110"/>
                </a:cxn>
                <a:cxn ang="0">
                  <a:pos x="0" y="106"/>
                </a:cxn>
              </a:cxnLst>
              <a:rect l="0" t="0" r="r" b="b"/>
              <a:pathLst>
                <a:path w="110" h="110">
                  <a:moveTo>
                    <a:pt x="0" y="106"/>
                  </a:moveTo>
                  <a:lnTo>
                    <a:pt x="110" y="0"/>
                  </a:lnTo>
                  <a:lnTo>
                    <a:pt x="110" y="5"/>
                  </a:lnTo>
                  <a:lnTo>
                    <a:pt x="5" y="110"/>
                  </a:lnTo>
                  <a:lnTo>
                    <a:pt x="0" y="106"/>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29" name="Freeform 121"/>
            <p:cNvSpPr>
              <a:spLocks/>
            </p:cNvSpPr>
            <p:nvPr/>
          </p:nvSpPr>
          <p:spPr bwMode="auto">
            <a:xfrm>
              <a:off x="2879" y="2565"/>
              <a:ext cx="36" cy="40"/>
            </a:xfrm>
            <a:custGeom>
              <a:avLst/>
              <a:gdLst/>
              <a:ahLst/>
              <a:cxnLst>
                <a:cxn ang="0">
                  <a:pos x="0" y="5"/>
                </a:cxn>
                <a:cxn ang="0">
                  <a:pos x="5" y="0"/>
                </a:cxn>
                <a:cxn ang="0">
                  <a:pos x="36" y="35"/>
                </a:cxn>
                <a:cxn ang="0">
                  <a:pos x="36" y="40"/>
                </a:cxn>
                <a:cxn ang="0">
                  <a:pos x="0" y="5"/>
                </a:cxn>
              </a:cxnLst>
              <a:rect l="0" t="0" r="r" b="b"/>
              <a:pathLst>
                <a:path w="36" h="40">
                  <a:moveTo>
                    <a:pt x="0" y="5"/>
                  </a:moveTo>
                  <a:lnTo>
                    <a:pt x="5" y="0"/>
                  </a:lnTo>
                  <a:lnTo>
                    <a:pt x="36" y="35"/>
                  </a:lnTo>
                  <a:lnTo>
                    <a:pt x="36" y="40"/>
                  </a:lnTo>
                  <a:lnTo>
                    <a:pt x="0" y="5"/>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30" name="Freeform 122"/>
            <p:cNvSpPr>
              <a:spLocks/>
            </p:cNvSpPr>
            <p:nvPr/>
          </p:nvSpPr>
          <p:spPr bwMode="auto">
            <a:xfrm>
              <a:off x="2805" y="2600"/>
              <a:ext cx="110" cy="106"/>
            </a:xfrm>
            <a:custGeom>
              <a:avLst/>
              <a:gdLst/>
              <a:ahLst/>
              <a:cxnLst>
                <a:cxn ang="0">
                  <a:pos x="0" y="101"/>
                </a:cxn>
                <a:cxn ang="0">
                  <a:pos x="105" y="0"/>
                </a:cxn>
                <a:cxn ang="0">
                  <a:pos x="110" y="5"/>
                </a:cxn>
                <a:cxn ang="0">
                  <a:pos x="5" y="106"/>
                </a:cxn>
                <a:cxn ang="0">
                  <a:pos x="0" y="101"/>
                </a:cxn>
              </a:cxnLst>
              <a:rect l="0" t="0" r="r" b="b"/>
              <a:pathLst>
                <a:path w="110" h="106">
                  <a:moveTo>
                    <a:pt x="0" y="101"/>
                  </a:moveTo>
                  <a:lnTo>
                    <a:pt x="105" y="0"/>
                  </a:lnTo>
                  <a:lnTo>
                    <a:pt x="110" y="5"/>
                  </a:lnTo>
                  <a:lnTo>
                    <a:pt x="5" y="106"/>
                  </a:lnTo>
                  <a:lnTo>
                    <a:pt x="0" y="101"/>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31" name="Freeform 123"/>
            <p:cNvSpPr>
              <a:spLocks/>
            </p:cNvSpPr>
            <p:nvPr/>
          </p:nvSpPr>
          <p:spPr bwMode="auto">
            <a:xfrm>
              <a:off x="2774" y="2666"/>
              <a:ext cx="36" cy="35"/>
            </a:xfrm>
            <a:custGeom>
              <a:avLst/>
              <a:gdLst/>
              <a:ahLst/>
              <a:cxnLst>
                <a:cxn ang="0">
                  <a:pos x="0" y="5"/>
                </a:cxn>
                <a:cxn ang="0">
                  <a:pos x="4" y="0"/>
                </a:cxn>
                <a:cxn ang="0">
                  <a:pos x="36" y="31"/>
                </a:cxn>
                <a:cxn ang="0">
                  <a:pos x="31" y="35"/>
                </a:cxn>
                <a:cxn ang="0">
                  <a:pos x="0" y="5"/>
                </a:cxn>
              </a:cxnLst>
              <a:rect l="0" t="0" r="r" b="b"/>
              <a:pathLst>
                <a:path w="36" h="35">
                  <a:moveTo>
                    <a:pt x="0" y="5"/>
                  </a:moveTo>
                  <a:lnTo>
                    <a:pt x="4" y="0"/>
                  </a:lnTo>
                  <a:lnTo>
                    <a:pt x="36" y="31"/>
                  </a:lnTo>
                  <a:lnTo>
                    <a:pt x="31" y="35"/>
                  </a:lnTo>
                  <a:lnTo>
                    <a:pt x="0" y="5"/>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32" name="Freeform 124"/>
            <p:cNvSpPr>
              <a:spLocks/>
            </p:cNvSpPr>
            <p:nvPr/>
          </p:nvSpPr>
          <p:spPr bwMode="auto">
            <a:xfrm>
              <a:off x="2853" y="2641"/>
              <a:ext cx="89" cy="85"/>
            </a:xfrm>
            <a:custGeom>
              <a:avLst/>
              <a:gdLst/>
              <a:ahLst/>
              <a:cxnLst>
                <a:cxn ang="0">
                  <a:pos x="89" y="5"/>
                </a:cxn>
                <a:cxn ang="0">
                  <a:pos x="84" y="0"/>
                </a:cxn>
                <a:cxn ang="0">
                  <a:pos x="0" y="81"/>
                </a:cxn>
                <a:cxn ang="0">
                  <a:pos x="5" y="85"/>
                </a:cxn>
                <a:cxn ang="0">
                  <a:pos x="89" y="5"/>
                </a:cxn>
              </a:cxnLst>
              <a:rect l="0" t="0" r="r" b="b"/>
              <a:pathLst>
                <a:path w="89" h="85">
                  <a:moveTo>
                    <a:pt x="89" y="5"/>
                  </a:moveTo>
                  <a:lnTo>
                    <a:pt x="84" y="0"/>
                  </a:lnTo>
                  <a:lnTo>
                    <a:pt x="0" y="81"/>
                  </a:lnTo>
                  <a:lnTo>
                    <a:pt x="5" y="85"/>
                  </a:lnTo>
                  <a:lnTo>
                    <a:pt x="89" y="5"/>
                  </a:lnTo>
                  <a:close/>
                </a:path>
              </a:pathLst>
            </a:custGeom>
            <a:solidFill>
              <a:srgbClr val="FF0000"/>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33" name="Freeform 125"/>
            <p:cNvSpPr>
              <a:spLocks/>
            </p:cNvSpPr>
            <p:nvPr/>
          </p:nvSpPr>
          <p:spPr bwMode="auto">
            <a:xfrm>
              <a:off x="2842" y="2681"/>
              <a:ext cx="12" cy="12"/>
            </a:xfrm>
            <a:custGeom>
              <a:avLst/>
              <a:gdLst/>
              <a:ahLst/>
              <a:cxnLst>
                <a:cxn ang="0">
                  <a:pos x="12" y="0"/>
                </a:cxn>
                <a:cxn ang="0">
                  <a:pos x="12" y="0"/>
                </a:cxn>
                <a:cxn ang="0">
                  <a:pos x="0" y="12"/>
                </a:cxn>
                <a:cxn ang="0">
                  <a:pos x="12" y="0"/>
                </a:cxn>
              </a:cxnLst>
              <a:rect l="0" t="0" r="r" b="b"/>
              <a:pathLst>
                <a:path w="12" h="12">
                  <a:moveTo>
                    <a:pt x="12" y="0"/>
                  </a:moveTo>
                  <a:lnTo>
                    <a:pt x="12" y="0"/>
                  </a:lnTo>
                  <a:lnTo>
                    <a:pt x="0" y="12"/>
                  </a:lnTo>
                  <a:lnTo>
                    <a:pt x="12" y="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34" name="Freeform 126"/>
            <p:cNvSpPr>
              <a:spLocks/>
            </p:cNvSpPr>
            <p:nvPr/>
          </p:nvSpPr>
          <p:spPr bwMode="auto">
            <a:xfrm>
              <a:off x="2869" y="2706"/>
              <a:ext cx="12" cy="12"/>
            </a:xfrm>
            <a:custGeom>
              <a:avLst/>
              <a:gdLst/>
              <a:ahLst/>
              <a:cxnLst>
                <a:cxn ang="0">
                  <a:pos x="12" y="0"/>
                </a:cxn>
                <a:cxn ang="0">
                  <a:pos x="12" y="0"/>
                </a:cxn>
                <a:cxn ang="0">
                  <a:pos x="0" y="12"/>
                </a:cxn>
                <a:cxn ang="0">
                  <a:pos x="12" y="0"/>
                </a:cxn>
              </a:cxnLst>
              <a:rect l="0" t="0" r="r" b="b"/>
              <a:pathLst>
                <a:path w="12" h="12">
                  <a:moveTo>
                    <a:pt x="12" y="0"/>
                  </a:moveTo>
                  <a:lnTo>
                    <a:pt x="12" y="0"/>
                  </a:lnTo>
                  <a:lnTo>
                    <a:pt x="0" y="12"/>
                  </a:lnTo>
                  <a:lnTo>
                    <a:pt x="12" y="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35" name="Freeform 127"/>
            <p:cNvSpPr>
              <a:spLocks/>
            </p:cNvSpPr>
            <p:nvPr/>
          </p:nvSpPr>
          <p:spPr bwMode="auto">
            <a:xfrm>
              <a:off x="2842" y="2681"/>
              <a:ext cx="32" cy="30"/>
            </a:xfrm>
            <a:custGeom>
              <a:avLst/>
              <a:gdLst/>
              <a:ahLst/>
              <a:cxnLst>
                <a:cxn ang="0">
                  <a:pos x="5" y="0"/>
                </a:cxn>
                <a:cxn ang="0">
                  <a:pos x="0" y="5"/>
                </a:cxn>
                <a:cxn ang="0">
                  <a:pos x="27" y="30"/>
                </a:cxn>
                <a:cxn ang="0">
                  <a:pos x="32" y="25"/>
                </a:cxn>
                <a:cxn ang="0">
                  <a:pos x="5" y="0"/>
                </a:cxn>
              </a:cxnLst>
              <a:rect l="0" t="0" r="r" b="b"/>
              <a:pathLst>
                <a:path w="32" h="30">
                  <a:moveTo>
                    <a:pt x="5" y="0"/>
                  </a:moveTo>
                  <a:lnTo>
                    <a:pt x="0" y="5"/>
                  </a:lnTo>
                  <a:lnTo>
                    <a:pt x="27" y="30"/>
                  </a:lnTo>
                  <a:lnTo>
                    <a:pt x="32" y="25"/>
                  </a:lnTo>
                  <a:lnTo>
                    <a:pt x="5" y="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36" name="Freeform 128"/>
            <p:cNvSpPr>
              <a:spLocks/>
            </p:cNvSpPr>
            <p:nvPr/>
          </p:nvSpPr>
          <p:spPr bwMode="auto">
            <a:xfrm>
              <a:off x="2821" y="2660"/>
              <a:ext cx="37" cy="41"/>
            </a:xfrm>
            <a:custGeom>
              <a:avLst/>
              <a:gdLst/>
              <a:ahLst/>
              <a:cxnLst>
                <a:cxn ang="0">
                  <a:pos x="0" y="21"/>
                </a:cxn>
                <a:cxn ang="0">
                  <a:pos x="21" y="0"/>
                </a:cxn>
                <a:cxn ang="0">
                  <a:pos x="37" y="21"/>
                </a:cxn>
                <a:cxn ang="0">
                  <a:pos x="16" y="41"/>
                </a:cxn>
                <a:cxn ang="0">
                  <a:pos x="0" y="21"/>
                </a:cxn>
              </a:cxnLst>
              <a:rect l="0" t="0" r="r" b="b"/>
              <a:pathLst>
                <a:path w="37" h="41">
                  <a:moveTo>
                    <a:pt x="0" y="21"/>
                  </a:moveTo>
                  <a:lnTo>
                    <a:pt x="21" y="0"/>
                  </a:lnTo>
                  <a:lnTo>
                    <a:pt x="37" y="21"/>
                  </a:lnTo>
                  <a:lnTo>
                    <a:pt x="16" y="41"/>
                  </a:lnTo>
                  <a:lnTo>
                    <a:pt x="0" y="21"/>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37" name="Freeform 129"/>
            <p:cNvSpPr>
              <a:spLocks/>
            </p:cNvSpPr>
            <p:nvPr/>
          </p:nvSpPr>
          <p:spPr bwMode="auto">
            <a:xfrm>
              <a:off x="2821" y="2655"/>
              <a:ext cx="42" cy="51"/>
            </a:xfrm>
            <a:custGeom>
              <a:avLst/>
              <a:gdLst/>
              <a:ahLst/>
              <a:cxnLst>
                <a:cxn ang="0">
                  <a:pos x="0" y="26"/>
                </a:cxn>
                <a:cxn ang="0">
                  <a:pos x="21" y="6"/>
                </a:cxn>
                <a:cxn ang="0">
                  <a:pos x="26" y="0"/>
                </a:cxn>
                <a:cxn ang="0">
                  <a:pos x="42" y="21"/>
                </a:cxn>
                <a:cxn ang="0">
                  <a:pos x="42" y="26"/>
                </a:cxn>
                <a:cxn ang="0">
                  <a:pos x="42" y="31"/>
                </a:cxn>
                <a:cxn ang="0">
                  <a:pos x="21" y="51"/>
                </a:cxn>
                <a:cxn ang="0">
                  <a:pos x="16" y="46"/>
                </a:cxn>
                <a:cxn ang="0">
                  <a:pos x="36" y="26"/>
                </a:cxn>
                <a:cxn ang="0">
                  <a:pos x="42" y="31"/>
                </a:cxn>
                <a:cxn ang="0">
                  <a:pos x="36" y="26"/>
                </a:cxn>
                <a:cxn ang="0">
                  <a:pos x="21" y="6"/>
                </a:cxn>
                <a:cxn ang="0">
                  <a:pos x="26" y="0"/>
                </a:cxn>
                <a:cxn ang="0">
                  <a:pos x="26" y="11"/>
                </a:cxn>
                <a:cxn ang="0">
                  <a:pos x="6" y="31"/>
                </a:cxn>
                <a:cxn ang="0">
                  <a:pos x="0" y="26"/>
                </a:cxn>
              </a:cxnLst>
              <a:rect l="0" t="0" r="r" b="b"/>
              <a:pathLst>
                <a:path w="42" h="51">
                  <a:moveTo>
                    <a:pt x="0" y="26"/>
                  </a:moveTo>
                  <a:lnTo>
                    <a:pt x="21" y="6"/>
                  </a:lnTo>
                  <a:lnTo>
                    <a:pt x="26" y="0"/>
                  </a:lnTo>
                  <a:lnTo>
                    <a:pt x="42" y="21"/>
                  </a:lnTo>
                  <a:lnTo>
                    <a:pt x="42" y="26"/>
                  </a:lnTo>
                  <a:lnTo>
                    <a:pt x="42" y="31"/>
                  </a:lnTo>
                  <a:lnTo>
                    <a:pt x="21" y="51"/>
                  </a:lnTo>
                  <a:lnTo>
                    <a:pt x="16" y="46"/>
                  </a:lnTo>
                  <a:lnTo>
                    <a:pt x="36" y="26"/>
                  </a:lnTo>
                  <a:lnTo>
                    <a:pt x="42" y="31"/>
                  </a:lnTo>
                  <a:lnTo>
                    <a:pt x="36" y="26"/>
                  </a:lnTo>
                  <a:lnTo>
                    <a:pt x="21" y="6"/>
                  </a:lnTo>
                  <a:lnTo>
                    <a:pt x="26" y="0"/>
                  </a:lnTo>
                  <a:lnTo>
                    <a:pt x="26" y="11"/>
                  </a:lnTo>
                  <a:lnTo>
                    <a:pt x="6" y="31"/>
                  </a:lnTo>
                  <a:lnTo>
                    <a:pt x="0" y="26"/>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38" name="Freeform 130"/>
            <p:cNvSpPr>
              <a:spLocks/>
            </p:cNvSpPr>
            <p:nvPr/>
          </p:nvSpPr>
          <p:spPr bwMode="auto">
            <a:xfrm>
              <a:off x="2821" y="2675"/>
              <a:ext cx="21" cy="26"/>
            </a:xfrm>
            <a:custGeom>
              <a:avLst/>
              <a:gdLst/>
              <a:ahLst/>
              <a:cxnLst>
                <a:cxn ang="0">
                  <a:pos x="16" y="26"/>
                </a:cxn>
                <a:cxn ang="0">
                  <a:pos x="0" y="5"/>
                </a:cxn>
                <a:cxn ang="0">
                  <a:pos x="6" y="0"/>
                </a:cxn>
                <a:cxn ang="0">
                  <a:pos x="21" y="21"/>
                </a:cxn>
                <a:cxn ang="0">
                  <a:pos x="16" y="26"/>
                </a:cxn>
              </a:cxnLst>
              <a:rect l="0" t="0" r="r" b="b"/>
              <a:pathLst>
                <a:path w="21" h="26">
                  <a:moveTo>
                    <a:pt x="16" y="26"/>
                  </a:moveTo>
                  <a:lnTo>
                    <a:pt x="0" y="5"/>
                  </a:lnTo>
                  <a:lnTo>
                    <a:pt x="6" y="0"/>
                  </a:lnTo>
                  <a:lnTo>
                    <a:pt x="21" y="21"/>
                  </a:lnTo>
                  <a:lnTo>
                    <a:pt x="16" y="26"/>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39" name="Freeform 131"/>
            <p:cNvSpPr>
              <a:spLocks/>
            </p:cNvSpPr>
            <p:nvPr/>
          </p:nvSpPr>
          <p:spPr bwMode="auto">
            <a:xfrm>
              <a:off x="2895" y="2621"/>
              <a:ext cx="13" cy="11"/>
            </a:xfrm>
            <a:custGeom>
              <a:avLst/>
              <a:gdLst/>
              <a:ahLst/>
              <a:cxnLst>
                <a:cxn ang="0">
                  <a:pos x="13" y="5"/>
                </a:cxn>
                <a:cxn ang="0">
                  <a:pos x="13" y="0"/>
                </a:cxn>
                <a:cxn ang="0">
                  <a:pos x="0" y="5"/>
                </a:cxn>
                <a:cxn ang="0">
                  <a:pos x="0" y="11"/>
                </a:cxn>
                <a:cxn ang="0">
                  <a:pos x="13" y="5"/>
                </a:cxn>
              </a:cxnLst>
              <a:rect l="0" t="0" r="r" b="b"/>
              <a:pathLst>
                <a:path w="13" h="11">
                  <a:moveTo>
                    <a:pt x="13" y="5"/>
                  </a:moveTo>
                  <a:lnTo>
                    <a:pt x="13" y="0"/>
                  </a:lnTo>
                  <a:lnTo>
                    <a:pt x="0" y="5"/>
                  </a:lnTo>
                  <a:lnTo>
                    <a:pt x="0" y="11"/>
                  </a:lnTo>
                  <a:lnTo>
                    <a:pt x="13" y="5"/>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40" name="Freeform 132"/>
            <p:cNvSpPr>
              <a:spLocks/>
            </p:cNvSpPr>
            <p:nvPr/>
          </p:nvSpPr>
          <p:spPr bwMode="auto">
            <a:xfrm>
              <a:off x="2916" y="2651"/>
              <a:ext cx="12" cy="12"/>
            </a:xfrm>
            <a:custGeom>
              <a:avLst/>
              <a:gdLst/>
              <a:ahLst/>
              <a:cxnLst>
                <a:cxn ang="0">
                  <a:pos x="12" y="0"/>
                </a:cxn>
                <a:cxn ang="0">
                  <a:pos x="12" y="5"/>
                </a:cxn>
                <a:cxn ang="0">
                  <a:pos x="0" y="12"/>
                </a:cxn>
                <a:cxn ang="0">
                  <a:pos x="0" y="5"/>
                </a:cxn>
                <a:cxn ang="0">
                  <a:pos x="12" y="0"/>
                </a:cxn>
              </a:cxnLst>
              <a:rect l="0" t="0" r="r" b="b"/>
              <a:pathLst>
                <a:path w="12" h="12">
                  <a:moveTo>
                    <a:pt x="12" y="0"/>
                  </a:moveTo>
                  <a:lnTo>
                    <a:pt x="12" y="5"/>
                  </a:lnTo>
                  <a:lnTo>
                    <a:pt x="0" y="12"/>
                  </a:lnTo>
                  <a:lnTo>
                    <a:pt x="0" y="5"/>
                  </a:lnTo>
                  <a:lnTo>
                    <a:pt x="12" y="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41" name="Freeform 133"/>
            <p:cNvSpPr>
              <a:spLocks/>
            </p:cNvSpPr>
            <p:nvPr/>
          </p:nvSpPr>
          <p:spPr bwMode="auto">
            <a:xfrm>
              <a:off x="2895" y="2626"/>
              <a:ext cx="32" cy="29"/>
            </a:xfrm>
            <a:custGeom>
              <a:avLst/>
              <a:gdLst/>
              <a:ahLst/>
              <a:cxnLst>
                <a:cxn ang="0">
                  <a:pos x="11" y="0"/>
                </a:cxn>
                <a:cxn ang="0">
                  <a:pos x="0" y="4"/>
                </a:cxn>
                <a:cxn ang="0">
                  <a:pos x="21" y="29"/>
                </a:cxn>
                <a:cxn ang="0">
                  <a:pos x="32" y="25"/>
                </a:cxn>
                <a:cxn ang="0">
                  <a:pos x="11" y="0"/>
                </a:cxn>
              </a:cxnLst>
              <a:rect l="0" t="0" r="r" b="b"/>
              <a:pathLst>
                <a:path w="32" h="29">
                  <a:moveTo>
                    <a:pt x="11" y="0"/>
                  </a:moveTo>
                  <a:lnTo>
                    <a:pt x="0" y="4"/>
                  </a:lnTo>
                  <a:lnTo>
                    <a:pt x="21" y="29"/>
                  </a:lnTo>
                  <a:lnTo>
                    <a:pt x="32" y="25"/>
                  </a:lnTo>
                  <a:lnTo>
                    <a:pt x="11" y="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42" name="Freeform 134"/>
            <p:cNvSpPr>
              <a:spLocks/>
            </p:cNvSpPr>
            <p:nvPr/>
          </p:nvSpPr>
          <p:spPr bwMode="auto">
            <a:xfrm>
              <a:off x="2879" y="2610"/>
              <a:ext cx="36" cy="36"/>
            </a:xfrm>
            <a:custGeom>
              <a:avLst/>
              <a:gdLst/>
              <a:ahLst/>
              <a:cxnLst>
                <a:cxn ang="0">
                  <a:pos x="0" y="20"/>
                </a:cxn>
                <a:cxn ang="0">
                  <a:pos x="21" y="0"/>
                </a:cxn>
                <a:cxn ang="0">
                  <a:pos x="36" y="16"/>
                </a:cxn>
                <a:cxn ang="0">
                  <a:pos x="16" y="36"/>
                </a:cxn>
                <a:cxn ang="0">
                  <a:pos x="0" y="20"/>
                </a:cxn>
              </a:cxnLst>
              <a:rect l="0" t="0" r="r" b="b"/>
              <a:pathLst>
                <a:path w="36" h="36">
                  <a:moveTo>
                    <a:pt x="0" y="20"/>
                  </a:moveTo>
                  <a:lnTo>
                    <a:pt x="21" y="0"/>
                  </a:lnTo>
                  <a:lnTo>
                    <a:pt x="36" y="16"/>
                  </a:lnTo>
                  <a:lnTo>
                    <a:pt x="16" y="36"/>
                  </a:lnTo>
                  <a:lnTo>
                    <a:pt x="0" y="2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43" name="Freeform 135"/>
            <p:cNvSpPr>
              <a:spLocks/>
            </p:cNvSpPr>
            <p:nvPr/>
          </p:nvSpPr>
          <p:spPr bwMode="auto">
            <a:xfrm>
              <a:off x="2879" y="2605"/>
              <a:ext cx="27" cy="31"/>
            </a:xfrm>
            <a:custGeom>
              <a:avLst/>
              <a:gdLst/>
              <a:ahLst/>
              <a:cxnLst>
                <a:cxn ang="0">
                  <a:pos x="0" y="25"/>
                </a:cxn>
                <a:cxn ang="0">
                  <a:pos x="27" y="0"/>
                </a:cxn>
                <a:cxn ang="0">
                  <a:pos x="27" y="5"/>
                </a:cxn>
                <a:cxn ang="0">
                  <a:pos x="5" y="31"/>
                </a:cxn>
                <a:cxn ang="0">
                  <a:pos x="0" y="25"/>
                </a:cxn>
              </a:cxnLst>
              <a:rect l="0" t="0" r="r" b="b"/>
              <a:pathLst>
                <a:path w="27" h="31">
                  <a:moveTo>
                    <a:pt x="0" y="25"/>
                  </a:moveTo>
                  <a:lnTo>
                    <a:pt x="27" y="0"/>
                  </a:lnTo>
                  <a:lnTo>
                    <a:pt x="27" y="5"/>
                  </a:lnTo>
                  <a:lnTo>
                    <a:pt x="5" y="31"/>
                  </a:lnTo>
                  <a:lnTo>
                    <a:pt x="0" y="25"/>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44" name="Freeform 136"/>
            <p:cNvSpPr>
              <a:spLocks/>
            </p:cNvSpPr>
            <p:nvPr/>
          </p:nvSpPr>
          <p:spPr bwMode="auto">
            <a:xfrm>
              <a:off x="2901" y="2605"/>
              <a:ext cx="20" cy="25"/>
            </a:xfrm>
            <a:custGeom>
              <a:avLst/>
              <a:gdLst/>
              <a:ahLst/>
              <a:cxnLst>
                <a:cxn ang="0">
                  <a:pos x="0" y="5"/>
                </a:cxn>
                <a:cxn ang="0">
                  <a:pos x="5" y="0"/>
                </a:cxn>
                <a:cxn ang="0">
                  <a:pos x="20" y="21"/>
                </a:cxn>
                <a:cxn ang="0">
                  <a:pos x="20" y="25"/>
                </a:cxn>
                <a:cxn ang="0">
                  <a:pos x="0" y="5"/>
                </a:cxn>
              </a:cxnLst>
              <a:rect l="0" t="0" r="r" b="b"/>
              <a:pathLst>
                <a:path w="20" h="25">
                  <a:moveTo>
                    <a:pt x="0" y="5"/>
                  </a:moveTo>
                  <a:lnTo>
                    <a:pt x="5" y="0"/>
                  </a:lnTo>
                  <a:lnTo>
                    <a:pt x="20" y="21"/>
                  </a:lnTo>
                  <a:lnTo>
                    <a:pt x="20" y="25"/>
                  </a:lnTo>
                  <a:lnTo>
                    <a:pt x="0" y="5"/>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45" name="Freeform 137"/>
            <p:cNvSpPr>
              <a:spLocks/>
            </p:cNvSpPr>
            <p:nvPr/>
          </p:nvSpPr>
          <p:spPr bwMode="auto">
            <a:xfrm>
              <a:off x="2895" y="2626"/>
              <a:ext cx="26" cy="25"/>
            </a:xfrm>
            <a:custGeom>
              <a:avLst/>
              <a:gdLst/>
              <a:ahLst/>
              <a:cxnLst>
                <a:cxn ang="0">
                  <a:pos x="0" y="20"/>
                </a:cxn>
                <a:cxn ang="0">
                  <a:pos x="21" y="0"/>
                </a:cxn>
                <a:cxn ang="0">
                  <a:pos x="26" y="4"/>
                </a:cxn>
                <a:cxn ang="0">
                  <a:pos x="5" y="25"/>
                </a:cxn>
                <a:cxn ang="0">
                  <a:pos x="0" y="20"/>
                </a:cxn>
              </a:cxnLst>
              <a:rect l="0" t="0" r="r" b="b"/>
              <a:pathLst>
                <a:path w="26" h="25">
                  <a:moveTo>
                    <a:pt x="0" y="20"/>
                  </a:moveTo>
                  <a:lnTo>
                    <a:pt x="21" y="0"/>
                  </a:lnTo>
                  <a:lnTo>
                    <a:pt x="26" y="4"/>
                  </a:lnTo>
                  <a:lnTo>
                    <a:pt x="5" y="25"/>
                  </a:lnTo>
                  <a:lnTo>
                    <a:pt x="0" y="2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46" name="Freeform 138"/>
            <p:cNvSpPr>
              <a:spLocks/>
            </p:cNvSpPr>
            <p:nvPr/>
          </p:nvSpPr>
          <p:spPr bwMode="auto">
            <a:xfrm>
              <a:off x="2879" y="2626"/>
              <a:ext cx="21" cy="20"/>
            </a:xfrm>
            <a:custGeom>
              <a:avLst/>
              <a:gdLst/>
              <a:ahLst/>
              <a:cxnLst>
                <a:cxn ang="0">
                  <a:pos x="0" y="4"/>
                </a:cxn>
                <a:cxn ang="0">
                  <a:pos x="5" y="0"/>
                </a:cxn>
                <a:cxn ang="0">
                  <a:pos x="21" y="15"/>
                </a:cxn>
                <a:cxn ang="0">
                  <a:pos x="15" y="20"/>
                </a:cxn>
                <a:cxn ang="0">
                  <a:pos x="0" y="4"/>
                </a:cxn>
              </a:cxnLst>
              <a:rect l="0" t="0" r="r" b="b"/>
              <a:pathLst>
                <a:path w="21" h="20">
                  <a:moveTo>
                    <a:pt x="0" y="4"/>
                  </a:moveTo>
                  <a:lnTo>
                    <a:pt x="5" y="0"/>
                  </a:lnTo>
                  <a:lnTo>
                    <a:pt x="21" y="15"/>
                  </a:lnTo>
                  <a:lnTo>
                    <a:pt x="15" y="20"/>
                  </a:lnTo>
                  <a:lnTo>
                    <a:pt x="0" y="4"/>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47" name="Freeform 139"/>
            <p:cNvSpPr>
              <a:spLocks/>
            </p:cNvSpPr>
            <p:nvPr/>
          </p:nvSpPr>
          <p:spPr bwMode="auto">
            <a:xfrm>
              <a:off x="2774" y="2570"/>
              <a:ext cx="136" cy="131"/>
            </a:xfrm>
            <a:custGeom>
              <a:avLst/>
              <a:gdLst/>
              <a:ahLst/>
              <a:cxnLst>
                <a:cxn ang="0">
                  <a:pos x="0" y="101"/>
                </a:cxn>
                <a:cxn ang="0">
                  <a:pos x="105" y="0"/>
                </a:cxn>
                <a:cxn ang="0">
                  <a:pos x="136" y="31"/>
                </a:cxn>
                <a:cxn ang="0">
                  <a:pos x="31" y="131"/>
                </a:cxn>
                <a:cxn ang="0">
                  <a:pos x="0" y="101"/>
                </a:cxn>
              </a:cxnLst>
              <a:rect l="0" t="0" r="r" b="b"/>
              <a:pathLst>
                <a:path w="136" h="131">
                  <a:moveTo>
                    <a:pt x="0" y="101"/>
                  </a:moveTo>
                  <a:lnTo>
                    <a:pt x="105" y="0"/>
                  </a:lnTo>
                  <a:lnTo>
                    <a:pt x="136" y="31"/>
                  </a:lnTo>
                  <a:lnTo>
                    <a:pt x="31" y="131"/>
                  </a:lnTo>
                  <a:lnTo>
                    <a:pt x="0" y="101"/>
                  </a:lnTo>
                  <a:close/>
                </a:path>
              </a:pathLst>
            </a:custGeom>
            <a:solidFill>
              <a:srgbClr val="000000"/>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48" name="Freeform 140"/>
            <p:cNvSpPr>
              <a:spLocks/>
            </p:cNvSpPr>
            <p:nvPr/>
          </p:nvSpPr>
          <p:spPr bwMode="auto">
            <a:xfrm>
              <a:off x="2774" y="2565"/>
              <a:ext cx="110" cy="110"/>
            </a:xfrm>
            <a:custGeom>
              <a:avLst/>
              <a:gdLst/>
              <a:ahLst/>
              <a:cxnLst>
                <a:cxn ang="0">
                  <a:pos x="0" y="106"/>
                </a:cxn>
                <a:cxn ang="0">
                  <a:pos x="110" y="0"/>
                </a:cxn>
                <a:cxn ang="0">
                  <a:pos x="110" y="5"/>
                </a:cxn>
                <a:cxn ang="0">
                  <a:pos x="5" y="110"/>
                </a:cxn>
                <a:cxn ang="0">
                  <a:pos x="0" y="106"/>
                </a:cxn>
              </a:cxnLst>
              <a:rect l="0" t="0" r="r" b="b"/>
              <a:pathLst>
                <a:path w="110" h="110">
                  <a:moveTo>
                    <a:pt x="0" y="106"/>
                  </a:moveTo>
                  <a:lnTo>
                    <a:pt x="110" y="0"/>
                  </a:lnTo>
                  <a:lnTo>
                    <a:pt x="110" y="5"/>
                  </a:lnTo>
                  <a:lnTo>
                    <a:pt x="5" y="110"/>
                  </a:lnTo>
                  <a:lnTo>
                    <a:pt x="0" y="106"/>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49" name="Freeform 141"/>
            <p:cNvSpPr>
              <a:spLocks/>
            </p:cNvSpPr>
            <p:nvPr/>
          </p:nvSpPr>
          <p:spPr bwMode="auto">
            <a:xfrm>
              <a:off x="2879" y="2565"/>
              <a:ext cx="36" cy="40"/>
            </a:xfrm>
            <a:custGeom>
              <a:avLst/>
              <a:gdLst/>
              <a:ahLst/>
              <a:cxnLst>
                <a:cxn ang="0">
                  <a:pos x="0" y="5"/>
                </a:cxn>
                <a:cxn ang="0">
                  <a:pos x="5" y="0"/>
                </a:cxn>
                <a:cxn ang="0">
                  <a:pos x="36" y="35"/>
                </a:cxn>
                <a:cxn ang="0">
                  <a:pos x="36" y="40"/>
                </a:cxn>
                <a:cxn ang="0">
                  <a:pos x="0" y="5"/>
                </a:cxn>
              </a:cxnLst>
              <a:rect l="0" t="0" r="r" b="b"/>
              <a:pathLst>
                <a:path w="36" h="40">
                  <a:moveTo>
                    <a:pt x="0" y="5"/>
                  </a:moveTo>
                  <a:lnTo>
                    <a:pt x="5" y="0"/>
                  </a:lnTo>
                  <a:lnTo>
                    <a:pt x="36" y="35"/>
                  </a:lnTo>
                  <a:lnTo>
                    <a:pt x="36" y="40"/>
                  </a:lnTo>
                  <a:lnTo>
                    <a:pt x="0" y="5"/>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50" name="Freeform 142"/>
            <p:cNvSpPr>
              <a:spLocks/>
            </p:cNvSpPr>
            <p:nvPr/>
          </p:nvSpPr>
          <p:spPr bwMode="auto">
            <a:xfrm>
              <a:off x="2805" y="2600"/>
              <a:ext cx="110" cy="106"/>
            </a:xfrm>
            <a:custGeom>
              <a:avLst/>
              <a:gdLst/>
              <a:ahLst/>
              <a:cxnLst>
                <a:cxn ang="0">
                  <a:pos x="0" y="101"/>
                </a:cxn>
                <a:cxn ang="0">
                  <a:pos x="105" y="0"/>
                </a:cxn>
                <a:cxn ang="0">
                  <a:pos x="110" y="5"/>
                </a:cxn>
                <a:cxn ang="0">
                  <a:pos x="5" y="106"/>
                </a:cxn>
                <a:cxn ang="0">
                  <a:pos x="0" y="101"/>
                </a:cxn>
              </a:cxnLst>
              <a:rect l="0" t="0" r="r" b="b"/>
              <a:pathLst>
                <a:path w="110" h="106">
                  <a:moveTo>
                    <a:pt x="0" y="101"/>
                  </a:moveTo>
                  <a:lnTo>
                    <a:pt x="105" y="0"/>
                  </a:lnTo>
                  <a:lnTo>
                    <a:pt x="110" y="5"/>
                  </a:lnTo>
                  <a:lnTo>
                    <a:pt x="5" y="106"/>
                  </a:lnTo>
                  <a:lnTo>
                    <a:pt x="0" y="101"/>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51" name="Freeform 143"/>
            <p:cNvSpPr>
              <a:spLocks/>
            </p:cNvSpPr>
            <p:nvPr/>
          </p:nvSpPr>
          <p:spPr bwMode="auto">
            <a:xfrm>
              <a:off x="2774" y="2666"/>
              <a:ext cx="36" cy="35"/>
            </a:xfrm>
            <a:custGeom>
              <a:avLst/>
              <a:gdLst/>
              <a:ahLst/>
              <a:cxnLst>
                <a:cxn ang="0">
                  <a:pos x="0" y="5"/>
                </a:cxn>
                <a:cxn ang="0">
                  <a:pos x="4" y="0"/>
                </a:cxn>
                <a:cxn ang="0">
                  <a:pos x="36" y="31"/>
                </a:cxn>
                <a:cxn ang="0">
                  <a:pos x="31" y="35"/>
                </a:cxn>
                <a:cxn ang="0">
                  <a:pos x="0" y="5"/>
                </a:cxn>
              </a:cxnLst>
              <a:rect l="0" t="0" r="r" b="b"/>
              <a:pathLst>
                <a:path w="36" h="35">
                  <a:moveTo>
                    <a:pt x="0" y="5"/>
                  </a:moveTo>
                  <a:lnTo>
                    <a:pt x="4" y="0"/>
                  </a:lnTo>
                  <a:lnTo>
                    <a:pt x="36" y="31"/>
                  </a:lnTo>
                  <a:lnTo>
                    <a:pt x="31" y="35"/>
                  </a:lnTo>
                  <a:lnTo>
                    <a:pt x="0" y="5"/>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52" name="Freeform 144"/>
            <p:cNvSpPr>
              <a:spLocks/>
            </p:cNvSpPr>
            <p:nvPr/>
          </p:nvSpPr>
          <p:spPr bwMode="auto">
            <a:xfrm>
              <a:off x="2853" y="2641"/>
              <a:ext cx="89" cy="85"/>
            </a:xfrm>
            <a:custGeom>
              <a:avLst/>
              <a:gdLst/>
              <a:ahLst/>
              <a:cxnLst>
                <a:cxn ang="0">
                  <a:pos x="89" y="5"/>
                </a:cxn>
                <a:cxn ang="0">
                  <a:pos x="84" y="0"/>
                </a:cxn>
                <a:cxn ang="0">
                  <a:pos x="0" y="81"/>
                </a:cxn>
                <a:cxn ang="0">
                  <a:pos x="5" y="85"/>
                </a:cxn>
                <a:cxn ang="0">
                  <a:pos x="89" y="5"/>
                </a:cxn>
              </a:cxnLst>
              <a:rect l="0" t="0" r="r" b="b"/>
              <a:pathLst>
                <a:path w="89" h="85">
                  <a:moveTo>
                    <a:pt x="89" y="5"/>
                  </a:moveTo>
                  <a:lnTo>
                    <a:pt x="84" y="0"/>
                  </a:lnTo>
                  <a:lnTo>
                    <a:pt x="0" y="81"/>
                  </a:lnTo>
                  <a:lnTo>
                    <a:pt x="5" y="85"/>
                  </a:lnTo>
                  <a:lnTo>
                    <a:pt x="89" y="5"/>
                  </a:lnTo>
                  <a:close/>
                </a:path>
              </a:pathLst>
            </a:custGeom>
            <a:solidFill>
              <a:srgbClr val="FF0000"/>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grpSp>
      <p:sp>
        <p:nvSpPr>
          <p:cNvPr id="606353" name="Line 145"/>
          <p:cNvSpPr>
            <a:spLocks noChangeShapeType="1"/>
          </p:cNvSpPr>
          <p:nvPr/>
        </p:nvSpPr>
        <p:spPr bwMode="auto">
          <a:xfrm flipH="1">
            <a:off x="3897313" y="2114550"/>
            <a:ext cx="53975" cy="227012"/>
          </a:xfrm>
          <a:prstGeom prst="line">
            <a:avLst/>
          </a:prstGeom>
          <a:noFill/>
          <a:ln w="12700">
            <a:solidFill>
              <a:schemeClr val="tx1"/>
            </a:solidFill>
            <a:round/>
            <a:headEnd/>
            <a:tailEnd type="triangle" w="med" len="med"/>
          </a:ln>
          <a:effectLst/>
        </p:spPr>
        <p:txBody>
          <a:bodyPr wrap="none">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606354" name="Rectangle 146"/>
          <p:cNvSpPr>
            <a:spLocks noChangeArrowheads="1"/>
          </p:cNvSpPr>
          <p:nvPr/>
        </p:nvSpPr>
        <p:spPr bwMode="auto">
          <a:xfrm>
            <a:off x="1570417" y="2886973"/>
            <a:ext cx="1933222" cy="538609"/>
          </a:xfrm>
          <a:prstGeom prst="rect">
            <a:avLst/>
          </a:prstGeom>
          <a:noFill/>
          <a:ln w="9525">
            <a:noFill/>
            <a:miter lim="800000"/>
            <a:headEnd/>
            <a:tailEnd/>
          </a:ln>
        </p:spPr>
        <p:txBody>
          <a:bodyPr wrap="none" lIns="0" tIns="0" rIns="0" bIns="0">
            <a:spAutoFit/>
          </a:bodyPr>
          <a:lstStyle/>
          <a:p>
            <a:pPr algn="r" eaLnBrk="1" fontAlgn="auto" hangingPunct="1">
              <a:spcBef>
                <a:spcPts val="0"/>
              </a:spcBef>
              <a:spcAft>
                <a:spcPts val="0"/>
              </a:spcAft>
            </a:pPr>
            <a:r>
              <a:rPr lang="en-US" sz="700" dirty="0">
                <a:solidFill>
                  <a:srgbClr val="000000"/>
                </a:solidFill>
                <a:latin typeface="Arial" charset="0"/>
              </a:rPr>
              <a:t>1D</a:t>
            </a:r>
            <a:r>
              <a:rPr lang="en-US" sz="700" b="0" dirty="0">
                <a:solidFill>
                  <a:srgbClr val="000000"/>
                </a:solidFill>
                <a:latin typeface="Arial" charset="0"/>
              </a:rPr>
              <a:t> Output Alignment </a:t>
            </a:r>
            <a:r>
              <a:rPr lang="en-US" sz="700" b="0" dirty="0" smtClean="0">
                <a:solidFill>
                  <a:srgbClr val="000000"/>
                </a:solidFill>
                <a:latin typeface="Arial" charset="0"/>
              </a:rPr>
              <a:t> Mechanism</a:t>
            </a:r>
          </a:p>
          <a:p>
            <a:pPr algn="r" eaLnBrk="1" fontAlgn="auto" hangingPunct="1">
              <a:spcBef>
                <a:spcPts val="0"/>
              </a:spcBef>
              <a:spcAft>
                <a:spcPts val="0"/>
              </a:spcAft>
            </a:pPr>
            <a:r>
              <a:rPr lang="en-US" sz="700" b="0" dirty="0" smtClean="0">
                <a:solidFill>
                  <a:srgbClr val="000000"/>
                </a:solidFill>
                <a:latin typeface="Arial" charset="0"/>
              </a:rPr>
              <a:t>Orthogonal to each other</a:t>
            </a:r>
            <a:endParaRPr lang="en-US" sz="700" b="0" dirty="0">
              <a:solidFill>
                <a:srgbClr val="000000"/>
              </a:solidFill>
              <a:latin typeface="Arial" charset="0"/>
            </a:endParaRPr>
          </a:p>
          <a:p>
            <a:pPr algn="r" eaLnBrk="1" fontAlgn="auto" hangingPunct="1">
              <a:spcBef>
                <a:spcPts val="0"/>
              </a:spcBef>
              <a:spcAft>
                <a:spcPts val="0"/>
              </a:spcAft>
            </a:pPr>
            <a:r>
              <a:rPr lang="en-US" sz="700" b="0" dirty="0" smtClean="0">
                <a:solidFill>
                  <a:srgbClr val="000000"/>
                </a:solidFill>
                <a:latin typeface="Arial" charset="0"/>
              </a:rPr>
              <a:t>To align </a:t>
            </a:r>
            <a:r>
              <a:rPr lang="en-US" sz="700" b="0" dirty="0" err="1" smtClean="0">
                <a:solidFill>
                  <a:srgbClr val="000000"/>
                </a:solidFill>
                <a:latin typeface="Arial" charset="0"/>
              </a:rPr>
              <a:t>xmit</a:t>
            </a:r>
            <a:r>
              <a:rPr lang="en-US" sz="700" b="0" dirty="0" smtClean="0">
                <a:solidFill>
                  <a:srgbClr val="000000"/>
                </a:solidFill>
                <a:latin typeface="Arial" charset="0"/>
              </a:rPr>
              <a:t> &amp; receive</a:t>
            </a:r>
          </a:p>
          <a:p>
            <a:pPr algn="r" eaLnBrk="1" fontAlgn="auto" hangingPunct="1">
              <a:spcBef>
                <a:spcPts val="0"/>
              </a:spcBef>
              <a:spcAft>
                <a:spcPts val="0"/>
              </a:spcAft>
            </a:pPr>
            <a:r>
              <a:rPr lang="en-US" sz="700" b="0" dirty="0" smtClean="0">
                <a:solidFill>
                  <a:srgbClr val="000000"/>
                </a:solidFill>
                <a:latin typeface="Arial" charset="0"/>
              </a:rPr>
              <a:t>Will execute open loop ‘</a:t>
            </a:r>
            <a:r>
              <a:rPr lang="en-US" sz="700" dirty="0" smtClean="0">
                <a:solidFill>
                  <a:srgbClr val="000000"/>
                </a:solidFill>
                <a:latin typeface="Arial" charset="0"/>
              </a:rPr>
              <a:t>signal search</a:t>
            </a:r>
            <a:r>
              <a:rPr lang="en-US" sz="700" b="0" dirty="0" smtClean="0">
                <a:solidFill>
                  <a:srgbClr val="000000"/>
                </a:solidFill>
                <a:latin typeface="Arial" charset="0"/>
              </a:rPr>
              <a:t>’ algorithm</a:t>
            </a:r>
          </a:p>
          <a:p>
            <a:pPr algn="r" eaLnBrk="1" fontAlgn="auto" hangingPunct="1">
              <a:spcBef>
                <a:spcPts val="0"/>
              </a:spcBef>
              <a:spcAft>
                <a:spcPts val="0"/>
              </a:spcAft>
            </a:pPr>
            <a:r>
              <a:rPr lang="en-US" sz="700" b="0" dirty="0" err="1" smtClean="0">
                <a:solidFill>
                  <a:srgbClr val="000000"/>
                </a:solidFill>
                <a:latin typeface="Arial" charset="0"/>
              </a:rPr>
              <a:t>Gnd</a:t>
            </a:r>
            <a:r>
              <a:rPr lang="en-US" sz="700" b="0" dirty="0" smtClean="0">
                <a:solidFill>
                  <a:srgbClr val="000000"/>
                </a:solidFill>
                <a:latin typeface="Arial" charset="0"/>
              </a:rPr>
              <a:t> command to new position </a:t>
            </a:r>
          </a:p>
        </p:txBody>
      </p:sp>
      <p:grpSp>
        <p:nvGrpSpPr>
          <p:cNvPr id="6" name="Group 147"/>
          <p:cNvGrpSpPr>
            <a:grpSpLocks/>
          </p:cNvGrpSpPr>
          <p:nvPr/>
        </p:nvGrpSpPr>
        <p:grpSpPr bwMode="auto">
          <a:xfrm rot="16200000">
            <a:off x="4854575" y="3278187"/>
            <a:ext cx="196850" cy="203200"/>
            <a:chOff x="3325" y="2346"/>
            <a:chExt cx="124" cy="128"/>
          </a:xfrm>
        </p:grpSpPr>
        <p:sp>
          <p:nvSpPr>
            <p:cNvPr id="606356" name="Rectangle 148"/>
            <p:cNvSpPr>
              <a:spLocks noChangeArrowheads="1"/>
            </p:cNvSpPr>
            <p:nvPr/>
          </p:nvSpPr>
          <p:spPr bwMode="auto">
            <a:xfrm>
              <a:off x="3436" y="2351"/>
              <a:ext cx="12" cy="121"/>
            </a:xfrm>
            <a:prstGeom prst="rect">
              <a:avLst/>
            </a:prstGeom>
            <a:solidFill>
              <a:srgbClr val="FF0000"/>
            </a:solidFill>
            <a:ln w="9525">
              <a:noFill/>
              <a:miter lim="800000"/>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57" name="Rectangle 149"/>
            <p:cNvSpPr>
              <a:spLocks noChangeArrowheads="1"/>
            </p:cNvSpPr>
            <p:nvPr/>
          </p:nvSpPr>
          <p:spPr bwMode="auto">
            <a:xfrm>
              <a:off x="3327" y="2462"/>
              <a:ext cx="117" cy="12"/>
            </a:xfrm>
            <a:prstGeom prst="rect">
              <a:avLst/>
            </a:prstGeom>
            <a:solidFill>
              <a:srgbClr val="FF0000"/>
            </a:solidFill>
            <a:ln w="9525">
              <a:noFill/>
              <a:miter lim="800000"/>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58" name="Rectangle 150"/>
            <p:cNvSpPr>
              <a:spLocks noChangeArrowheads="1"/>
            </p:cNvSpPr>
            <p:nvPr/>
          </p:nvSpPr>
          <p:spPr bwMode="auto">
            <a:xfrm>
              <a:off x="3325" y="2346"/>
              <a:ext cx="12" cy="121"/>
            </a:xfrm>
            <a:prstGeom prst="rect">
              <a:avLst/>
            </a:prstGeom>
            <a:solidFill>
              <a:srgbClr val="FF0000"/>
            </a:solidFill>
            <a:ln w="9525">
              <a:noFill/>
              <a:miter lim="800000"/>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59" name="Rectangle 151"/>
            <p:cNvSpPr>
              <a:spLocks noChangeArrowheads="1"/>
            </p:cNvSpPr>
            <p:nvPr/>
          </p:nvSpPr>
          <p:spPr bwMode="auto">
            <a:xfrm>
              <a:off x="3333" y="2346"/>
              <a:ext cx="116" cy="12"/>
            </a:xfrm>
            <a:prstGeom prst="rect">
              <a:avLst/>
            </a:prstGeom>
            <a:solidFill>
              <a:srgbClr val="FF0000"/>
            </a:solidFill>
            <a:ln w="9525">
              <a:noFill/>
              <a:miter lim="800000"/>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60" name="Freeform 152"/>
            <p:cNvSpPr>
              <a:spLocks/>
            </p:cNvSpPr>
            <p:nvPr/>
          </p:nvSpPr>
          <p:spPr bwMode="auto">
            <a:xfrm>
              <a:off x="3327" y="2352"/>
              <a:ext cx="117" cy="118"/>
            </a:xfrm>
            <a:custGeom>
              <a:avLst/>
              <a:gdLst/>
              <a:ahLst/>
              <a:cxnLst>
                <a:cxn ang="0">
                  <a:pos x="117" y="5"/>
                </a:cxn>
                <a:cxn ang="0">
                  <a:pos x="112" y="0"/>
                </a:cxn>
                <a:cxn ang="0">
                  <a:pos x="0" y="113"/>
                </a:cxn>
                <a:cxn ang="0">
                  <a:pos x="6" y="118"/>
                </a:cxn>
                <a:cxn ang="0">
                  <a:pos x="117" y="5"/>
                </a:cxn>
              </a:cxnLst>
              <a:rect l="0" t="0" r="r" b="b"/>
              <a:pathLst>
                <a:path w="117" h="118">
                  <a:moveTo>
                    <a:pt x="117" y="5"/>
                  </a:moveTo>
                  <a:lnTo>
                    <a:pt x="112" y="0"/>
                  </a:lnTo>
                  <a:lnTo>
                    <a:pt x="0" y="113"/>
                  </a:lnTo>
                  <a:lnTo>
                    <a:pt x="6" y="118"/>
                  </a:lnTo>
                  <a:lnTo>
                    <a:pt x="117" y="5"/>
                  </a:lnTo>
                  <a:close/>
                </a:path>
              </a:pathLst>
            </a:custGeom>
            <a:solidFill>
              <a:srgbClr val="FF0000"/>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61" name="Rectangle 153"/>
            <p:cNvSpPr>
              <a:spLocks noChangeArrowheads="1"/>
            </p:cNvSpPr>
            <p:nvPr/>
          </p:nvSpPr>
          <p:spPr bwMode="auto">
            <a:xfrm>
              <a:off x="3436" y="2351"/>
              <a:ext cx="12" cy="121"/>
            </a:xfrm>
            <a:prstGeom prst="rect">
              <a:avLst/>
            </a:prstGeom>
            <a:solidFill>
              <a:srgbClr val="FF0000"/>
            </a:solidFill>
            <a:ln w="9525">
              <a:noFill/>
              <a:miter lim="800000"/>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62" name="Rectangle 154"/>
            <p:cNvSpPr>
              <a:spLocks noChangeArrowheads="1"/>
            </p:cNvSpPr>
            <p:nvPr/>
          </p:nvSpPr>
          <p:spPr bwMode="auto">
            <a:xfrm>
              <a:off x="3327" y="2462"/>
              <a:ext cx="117" cy="12"/>
            </a:xfrm>
            <a:prstGeom prst="rect">
              <a:avLst/>
            </a:prstGeom>
            <a:solidFill>
              <a:srgbClr val="FF0000"/>
            </a:solidFill>
            <a:ln w="9525">
              <a:noFill/>
              <a:miter lim="800000"/>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63" name="Rectangle 155"/>
            <p:cNvSpPr>
              <a:spLocks noChangeArrowheads="1"/>
            </p:cNvSpPr>
            <p:nvPr/>
          </p:nvSpPr>
          <p:spPr bwMode="auto">
            <a:xfrm>
              <a:off x="3325" y="2346"/>
              <a:ext cx="12" cy="121"/>
            </a:xfrm>
            <a:prstGeom prst="rect">
              <a:avLst/>
            </a:prstGeom>
            <a:solidFill>
              <a:srgbClr val="FF0000"/>
            </a:solidFill>
            <a:ln w="9525">
              <a:noFill/>
              <a:miter lim="800000"/>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64" name="Rectangle 156"/>
            <p:cNvSpPr>
              <a:spLocks noChangeArrowheads="1"/>
            </p:cNvSpPr>
            <p:nvPr/>
          </p:nvSpPr>
          <p:spPr bwMode="auto">
            <a:xfrm>
              <a:off x="3333" y="2346"/>
              <a:ext cx="116" cy="12"/>
            </a:xfrm>
            <a:prstGeom prst="rect">
              <a:avLst/>
            </a:prstGeom>
            <a:solidFill>
              <a:srgbClr val="FF0000"/>
            </a:solidFill>
            <a:ln w="9525">
              <a:noFill/>
              <a:miter lim="800000"/>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365" name="Freeform 157"/>
            <p:cNvSpPr>
              <a:spLocks/>
            </p:cNvSpPr>
            <p:nvPr/>
          </p:nvSpPr>
          <p:spPr bwMode="auto">
            <a:xfrm>
              <a:off x="3327" y="2352"/>
              <a:ext cx="117" cy="118"/>
            </a:xfrm>
            <a:custGeom>
              <a:avLst/>
              <a:gdLst/>
              <a:ahLst/>
              <a:cxnLst>
                <a:cxn ang="0">
                  <a:pos x="117" y="5"/>
                </a:cxn>
                <a:cxn ang="0">
                  <a:pos x="112" y="0"/>
                </a:cxn>
                <a:cxn ang="0">
                  <a:pos x="0" y="113"/>
                </a:cxn>
                <a:cxn ang="0">
                  <a:pos x="6" y="118"/>
                </a:cxn>
                <a:cxn ang="0">
                  <a:pos x="117" y="5"/>
                </a:cxn>
              </a:cxnLst>
              <a:rect l="0" t="0" r="r" b="b"/>
              <a:pathLst>
                <a:path w="117" h="118">
                  <a:moveTo>
                    <a:pt x="117" y="5"/>
                  </a:moveTo>
                  <a:lnTo>
                    <a:pt x="112" y="0"/>
                  </a:lnTo>
                  <a:lnTo>
                    <a:pt x="0" y="113"/>
                  </a:lnTo>
                  <a:lnTo>
                    <a:pt x="6" y="118"/>
                  </a:lnTo>
                  <a:lnTo>
                    <a:pt x="117" y="5"/>
                  </a:lnTo>
                  <a:close/>
                </a:path>
              </a:pathLst>
            </a:custGeom>
            <a:solidFill>
              <a:srgbClr val="FF0000"/>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grpSp>
      <p:sp>
        <p:nvSpPr>
          <p:cNvPr id="606366" name="Line 158"/>
          <p:cNvSpPr>
            <a:spLocks noChangeShapeType="1"/>
          </p:cNvSpPr>
          <p:nvPr/>
        </p:nvSpPr>
        <p:spPr bwMode="auto">
          <a:xfrm flipH="1" flipV="1">
            <a:off x="5735863" y="3272065"/>
            <a:ext cx="11113" cy="195262"/>
          </a:xfrm>
          <a:prstGeom prst="line">
            <a:avLst/>
          </a:prstGeom>
          <a:noFill/>
          <a:ln w="76200">
            <a:solidFill>
              <a:srgbClr val="FF0000"/>
            </a:solidFill>
            <a:round/>
            <a:headEnd/>
            <a:tailEnd/>
          </a:ln>
          <a:effectLst/>
        </p:spPr>
        <p:txBody>
          <a:bodyPr>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606367" name="Rectangle 159"/>
          <p:cNvSpPr>
            <a:spLocks noChangeArrowheads="1"/>
          </p:cNvSpPr>
          <p:nvPr/>
        </p:nvSpPr>
        <p:spPr bwMode="auto">
          <a:xfrm>
            <a:off x="5692445" y="2749899"/>
            <a:ext cx="738188" cy="212725"/>
          </a:xfrm>
          <a:prstGeom prst="rect">
            <a:avLst/>
          </a:prstGeom>
          <a:noFill/>
          <a:ln w="9525">
            <a:noFill/>
            <a:miter lim="800000"/>
            <a:headEnd/>
            <a:tailEnd/>
          </a:ln>
        </p:spPr>
        <p:txBody>
          <a:bodyPr wrap="none" lIns="0" tIns="0" rIns="0" bIns="0">
            <a:spAutoFit/>
          </a:bodyPr>
          <a:lstStyle/>
          <a:p>
            <a:pPr algn="l" eaLnBrk="1" fontAlgn="auto" hangingPunct="1">
              <a:spcBef>
                <a:spcPts val="0"/>
              </a:spcBef>
              <a:spcAft>
                <a:spcPts val="0"/>
              </a:spcAft>
            </a:pPr>
            <a:r>
              <a:rPr lang="en-US" sz="700" b="0" dirty="0">
                <a:solidFill>
                  <a:srgbClr val="000000"/>
                </a:solidFill>
                <a:latin typeface="Arial" charset="0"/>
              </a:rPr>
              <a:t>Quarter Wave </a:t>
            </a:r>
          </a:p>
          <a:p>
            <a:pPr algn="l" eaLnBrk="1" fontAlgn="auto" hangingPunct="1">
              <a:spcBef>
                <a:spcPts val="0"/>
              </a:spcBef>
              <a:spcAft>
                <a:spcPts val="0"/>
              </a:spcAft>
            </a:pPr>
            <a:r>
              <a:rPr lang="en-US" sz="700" b="0" dirty="0">
                <a:solidFill>
                  <a:srgbClr val="000000"/>
                </a:solidFill>
                <a:latin typeface="Arial" charset="0"/>
              </a:rPr>
              <a:t>Circular Polarizer</a:t>
            </a:r>
            <a:endParaRPr lang="en-US" sz="2400" b="0" dirty="0">
              <a:solidFill>
                <a:prstClr val="black"/>
              </a:solidFill>
              <a:latin typeface="Book Antiqua" pitchFamily="1" charset="0"/>
            </a:endParaRPr>
          </a:p>
        </p:txBody>
      </p:sp>
      <p:sp>
        <p:nvSpPr>
          <p:cNvPr id="606368" name="Line 160"/>
          <p:cNvSpPr>
            <a:spLocks noChangeShapeType="1"/>
          </p:cNvSpPr>
          <p:nvPr/>
        </p:nvSpPr>
        <p:spPr bwMode="auto">
          <a:xfrm flipH="1">
            <a:off x="5727473" y="3004457"/>
            <a:ext cx="31070" cy="231095"/>
          </a:xfrm>
          <a:prstGeom prst="line">
            <a:avLst/>
          </a:prstGeom>
          <a:noFill/>
          <a:ln w="12700">
            <a:solidFill>
              <a:schemeClr val="tx1"/>
            </a:solidFill>
            <a:round/>
            <a:headEnd/>
            <a:tailEnd type="triangle" w="med" len="med"/>
          </a:ln>
          <a:effectLst/>
        </p:spPr>
        <p:txBody>
          <a:bodyPr wrap="square">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606372" name="Rectangle 164"/>
          <p:cNvSpPr>
            <a:spLocks noChangeArrowheads="1"/>
          </p:cNvSpPr>
          <p:nvPr/>
        </p:nvSpPr>
        <p:spPr bwMode="auto">
          <a:xfrm>
            <a:off x="6410325" y="3086100"/>
            <a:ext cx="528638" cy="107722"/>
          </a:xfrm>
          <a:prstGeom prst="rect">
            <a:avLst/>
          </a:prstGeom>
          <a:noFill/>
          <a:ln w="9525">
            <a:noFill/>
            <a:miter lim="800000"/>
            <a:headEnd/>
            <a:tailEnd/>
          </a:ln>
        </p:spPr>
        <p:txBody>
          <a:bodyPr wrap="square" lIns="0" tIns="0" rIns="0" bIns="0">
            <a:spAutoFit/>
          </a:bodyPr>
          <a:lstStyle/>
          <a:p>
            <a:pPr algn="l" eaLnBrk="1" fontAlgn="auto" hangingPunct="1">
              <a:spcBef>
                <a:spcPts val="0"/>
              </a:spcBef>
              <a:spcAft>
                <a:spcPts val="0"/>
              </a:spcAft>
            </a:pPr>
            <a:r>
              <a:rPr lang="en-US" sz="700" b="0" dirty="0" err="1">
                <a:solidFill>
                  <a:srgbClr val="000000"/>
                </a:solidFill>
                <a:latin typeface="Arial" charset="0"/>
              </a:rPr>
              <a:t>Dichroic</a:t>
            </a:r>
            <a:r>
              <a:rPr lang="en-US" sz="700" b="0" dirty="0">
                <a:solidFill>
                  <a:srgbClr val="000000"/>
                </a:solidFill>
                <a:latin typeface="Arial" charset="0"/>
              </a:rPr>
              <a:t> B/S</a:t>
            </a:r>
            <a:endParaRPr lang="en-US" sz="2400" b="0" dirty="0">
              <a:solidFill>
                <a:prstClr val="black"/>
              </a:solidFill>
              <a:latin typeface="Book Antiqua" pitchFamily="1" charset="0"/>
            </a:endParaRPr>
          </a:p>
        </p:txBody>
      </p:sp>
      <p:sp>
        <p:nvSpPr>
          <p:cNvPr id="606373" name="Line 165"/>
          <p:cNvSpPr>
            <a:spLocks noChangeShapeType="1"/>
          </p:cNvSpPr>
          <p:nvPr/>
        </p:nvSpPr>
        <p:spPr bwMode="auto">
          <a:xfrm>
            <a:off x="4295775" y="3379787"/>
            <a:ext cx="3022600" cy="1588"/>
          </a:xfrm>
          <a:prstGeom prst="line">
            <a:avLst/>
          </a:prstGeom>
          <a:noFill/>
          <a:ln w="19050">
            <a:solidFill>
              <a:srgbClr val="FF0000"/>
            </a:solidFill>
            <a:round/>
            <a:headEnd/>
            <a:tailEnd/>
          </a:ln>
          <a:effectLst/>
        </p:spPr>
        <p:txBody>
          <a:bodyPr>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606377" name="Rectangle 169"/>
          <p:cNvSpPr>
            <a:spLocks noChangeArrowheads="1"/>
          </p:cNvSpPr>
          <p:nvPr/>
        </p:nvSpPr>
        <p:spPr bwMode="auto">
          <a:xfrm>
            <a:off x="4425801" y="2678292"/>
            <a:ext cx="538609" cy="323165"/>
          </a:xfrm>
          <a:prstGeom prst="rect">
            <a:avLst/>
          </a:prstGeom>
          <a:noFill/>
          <a:ln w="9525">
            <a:noFill/>
            <a:miter lim="800000"/>
            <a:headEnd/>
            <a:tailEnd/>
          </a:ln>
        </p:spPr>
        <p:txBody>
          <a:bodyPr wrap="none" lIns="0" tIns="0" rIns="0" bIns="0">
            <a:spAutoFit/>
          </a:bodyPr>
          <a:lstStyle/>
          <a:p>
            <a:pPr algn="l" eaLnBrk="1" fontAlgn="auto" hangingPunct="1">
              <a:spcBef>
                <a:spcPts val="0"/>
              </a:spcBef>
              <a:spcAft>
                <a:spcPts val="0"/>
              </a:spcAft>
            </a:pPr>
            <a:r>
              <a:rPr lang="en-US" sz="700" b="0" dirty="0">
                <a:solidFill>
                  <a:srgbClr val="000000"/>
                </a:solidFill>
                <a:latin typeface="Arial" charset="0"/>
              </a:rPr>
              <a:t>Nadir Angle</a:t>
            </a:r>
            <a:endParaRPr lang="en-US" sz="700" b="0" dirty="0">
              <a:solidFill>
                <a:prstClr val="black"/>
              </a:solidFill>
              <a:latin typeface="Arial" charset="0"/>
            </a:endParaRPr>
          </a:p>
          <a:p>
            <a:pPr algn="l" eaLnBrk="1" fontAlgn="auto" hangingPunct="1">
              <a:spcBef>
                <a:spcPts val="0"/>
              </a:spcBef>
              <a:spcAft>
                <a:spcPts val="0"/>
              </a:spcAft>
            </a:pPr>
            <a:r>
              <a:rPr lang="en-US" sz="700" b="0" dirty="0">
                <a:solidFill>
                  <a:srgbClr val="000000"/>
                </a:solidFill>
                <a:latin typeface="Arial" charset="0"/>
              </a:rPr>
              <a:t>Compensator</a:t>
            </a:r>
          </a:p>
          <a:p>
            <a:pPr algn="l" eaLnBrk="1" fontAlgn="auto" hangingPunct="1">
              <a:spcBef>
                <a:spcPts val="0"/>
              </a:spcBef>
              <a:spcAft>
                <a:spcPts val="0"/>
              </a:spcAft>
            </a:pPr>
            <a:r>
              <a:rPr lang="en-US" sz="700" b="0" dirty="0" smtClean="0">
                <a:solidFill>
                  <a:srgbClr val="000000"/>
                </a:solidFill>
                <a:latin typeface="Arial" charset="0"/>
              </a:rPr>
              <a:t>Mirror</a:t>
            </a:r>
            <a:endParaRPr lang="en-US" sz="700" b="0" dirty="0">
              <a:solidFill>
                <a:srgbClr val="000000"/>
              </a:solidFill>
              <a:latin typeface="Arial" charset="0"/>
            </a:endParaRPr>
          </a:p>
        </p:txBody>
      </p:sp>
      <p:sp>
        <p:nvSpPr>
          <p:cNvPr id="606379" name="Line 171"/>
          <p:cNvSpPr>
            <a:spLocks noChangeShapeType="1"/>
          </p:cNvSpPr>
          <p:nvPr/>
        </p:nvSpPr>
        <p:spPr bwMode="auto">
          <a:xfrm flipV="1">
            <a:off x="4956175" y="2905125"/>
            <a:ext cx="9525" cy="474662"/>
          </a:xfrm>
          <a:prstGeom prst="line">
            <a:avLst/>
          </a:prstGeom>
          <a:noFill/>
          <a:ln w="19050">
            <a:solidFill>
              <a:srgbClr val="FF0000"/>
            </a:solidFill>
            <a:round/>
            <a:headEnd/>
            <a:tailEnd/>
          </a:ln>
          <a:effectLst/>
        </p:spPr>
        <p:txBody>
          <a:bodyPr>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606383" name="Rectangle 175"/>
          <p:cNvSpPr>
            <a:spLocks noChangeArrowheads="1"/>
          </p:cNvSpPr>
          <p:nvPr/>
        </p:nvSpPr>
        <p:spPr bwMode="auto">
          <a:xfrm>
            <a:off x="4796518" y="2177389"/>
            <a:ext cx="723900" cy="427718"/>
          </a:xfrm>
          <a:prstGeom prst="rect">
            <a:avLst/>
          </a:prstGeom>
          <a:noFill/>
          <a:ln w="12700" algn="ctr">
            <a:solidFill>
              <a:schemeClr val="tx1"/>
            </a:solidFill>
            <a:miter lim="800000"/>
            <a:headEnd/>
            <a:tailEnd/>
          </a:ln>
          <a:effectLst/>
        </p:spPr>
        <p:txBody>
          <a:bodyPr wrap="square" anchor="ctr">
            <a:no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606387" name="Rectangle 179"/>
          <p:cNvSpPr>
            <a:spLocks noChangeArrowheads="1"/>
          </p:cNvSpPr>
          <p:nvPr/>
        </p:nvSpPr>
        <p:spPr bwMode="auto">
          <a:xfrm>
            <a:off x="4799628" y="2169176"/>
            <a:ext cx="791883" cy="430887"/>
          </a:xfrm>
          <a:prstGeom prst="rect">
            <a:avLst/>
          </a:prstGeom>
          <a:noFill/>
          <a:ln w="9525">
            <a:noFill/>
            <a:miter lim="800000"/>
            <a:headEnd/>
            <a:tailEnd/>
          </a:ln>
        </p:spPr>
        <p:txBody>
          <a:bodyPr wrap="none" lIns="0" tIns="0" rIns="0" bIns="0">
            <a:spAutoFit/>
          </a:bodyPr>
          <a:lstStyle/>
          <a:p>
            <a:pPr algn="l" eaLnBrk="1" fontAlgn="auto" hangingPunct="1">
              <a:spcBef>
                <a:spcPts val="0"/>
              </a:spcBef>
              <a:spcAft>
                <a:spcPts val="0"/>
              </a:spcAft>
            </a:pPr>
            <a:r>
              <a:rPr lang="en-US" sz="700" b="0" dirty="0">
                <a:solidFill>
                  <a:srgbClr val="000000"/>
                </a:solidFill>
                <a:latin typeface="Arial" charset="0"/>
              </a:rPr>
              <a:t>Coherent</a:t>
            </a:r>
          </a:p>
          <a:p>
            <a:pPr algn="l" eaLnBrk="1" fontAlgn="auto" hangingPunct="1">
              <a:spcBef>
                <a:spcPts val="0"/>
              </a:spcBef>
              <a:spcAft>
                <a:spcPts val="0"/>
              </a:spcAft>
            </a:pPr>
            <a:r>
              <a:rPr lang="en-US" sz="700" b="0" dirty="0" smtClean="0">
                <a:solidFill>
                  <a:srgbClr val="000000"/>
                </a:solidFill>
                <a:latin typeface="Arial" charset="0"/>
              </a:rPr>
              <a:t>Receiver Assembly </a:t>
            </a:r>
          </a:p>
          <a:p>
            <a:pPr algn="l" eaLnBrk="1" fontAlgn="auto" hangingPunct="1">
              <a:spcBef>
                <a:spcPts val="0"/>
              </a:spcBef>
              <a:spcAft>
                <a:spcPts val="0"/>
              </a:spcAft>
            </a:pPr>
            <a:r>
              <a:rPr lang="en-US" sz="700" b="0" dirty="0" smtClean="0">
                <a:solidFill>
                  <a:srgbClr val="000000"/>
                </a:solidFill>
                <a:latin typeface="Arial" charset="0"/>
              </a:rPr>
              <a:t>(includes</a:t>
            </a:r>
          </a:p>
          <a:p>
            <a:pPr algn="l" eaLnBrk="1" fontAlgn="auto" hangingPunct="1">
              <a:spcBef>
                <a:spcPts val="0"/>
              </a:spcBef>
              <a:spcAft>
                <a:spcPts val="0"/>
              </a:spcAft>
            </a:pPr>
            <a:r>
              <a:rPr lang="en-US" sz="700" b="0" dirty="0" smtClean="0">
                <a:solidFill>
                  <a:srgbClr val="000000"/>
                </a:solidFill>
                <a:latin typeface="Arial" charset="0"/>
              </a:rPr>
              <a:t> local oscillator)</a:t>
            </a:r>
            <a:endParaRPr lang="en-US" sz="700" b="0" dirty="0">
              <a:solidFill>
                <a:srgbClr val="000000"/>
              </a:solidFill>
              <a:latin typeface="Arial" charset="0"/>
            </a:endParaRPr>
          </a:p>
        </p:txBody>
      </p:sp>
      <p:sp>
        <p:nvSpPr>
          <p:cNvPr id="606390" name="Rectangle 182"/>
          <p:cNvSpPr>
            <a:spLocks noChangeArrowheads="1"/>
          </p:cNvSpPr>
          <p:nvPr/>
        </p:nvSpPr>
        <p:spPr bwMode="auto">
          <a:xfrm>
            <a:off x="638174" y="4781550"/>
            <a:ext cx="2047875" cy="552449"/>
          </a:xfrm>
          <a:prstGeom prst="rect">
            <a:avLst/>
          </a:prstGeom>
          <a:noFill/>
          <a:ln w="12700" algn="ctr">
            <a:solidFill>
              <a:schemeClr val="tx1"/>
            </a:solidFill>
            <a:miter lim="800000"/>
            <a:headEnd/>
            <a:tailEnd/>
          </a:ln>
          <a:effectLst/>
        </p:spPr>
        <p:txBody>
          <a:bodyPr wrap="square" anchor="ctr">
            <a:no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606391" name="Rectangle 183"/>
          <p:cNvSpPr>
            <a:spLocks noChangeArrowheads="1"/>
          </p:cNvSpPr>
          <p:nvPr/>
        </p:nvSpPr>
        <p:spPr bwMode="auto">
          <a:xfrm>
            <a:off x="638175" y="3989387"/>
            <a:ext cx="2038350" cy="620713"/>
          </a:xfrm>
          <a:prstGeom prst="rect">
            <a:avLst/>
          </a:prstGeom>
          <a:noFill/>
          <a:ln w="12700" algn="ctr">
            <a:solidFill>
              <a:schemeClr val="tx1"/>
            </a:solidFill>
            <a:miter lim="800000"/>
            <a:headEnd/>
            <a:tailEnd/>
          </a:ln>
          <a:effectLst/>
        </p:spPr>
        <p:txBody>
          <a:bodyPr wrap="none" anchor="ctr">
            <a:no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606400" name="Line 192"/>
          <p:cNvSpPr>
            <a:spLocks noChangeShapeType="1"/>
          </p:cNvSpPr>
          <p:nvPr/>
        </p:nvSpPr>
        <p:spPr bwMode="auto">
          <a:xfrm>
            <a:off x="2466975" y="5056187"/>
            <a:ext cx="533400" cy="0"/>
          </a:xfrm>
          <a:prstGeom prst="line">
            <a:avLst/>
          </a:prstGeom>
          <a:noFill/>
          <a:ln w="19050">
            <a:solidFill>
              <a:schemeClr val="hlink"/>
            </a:solidFill>
            <a:round/>
            <a:headEnd/>
            <a:tailEnd/>
          </a:ln>
          <a:effectLst/>
        </p:spPr>
        <p:txBody>
          <a:bodyPr wrap="square">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606401" name="Line 193"/>
          <p:cNvSpPr>
            <a:spLocks noChangeShapeType="1"/>
          </p:cNvSpPr>
          <p:nvPr/>
        </p:nvSpPr>
        <p:spPr bwMode="auto">
          <a:xfrm flipV="1">
            <a:off x="3000375" y="4286250"/>
            <a:ext cx="9525" cy="769937"/>
          </a:xfrm>
          <a:prstGeom prst="line">
            <a:avLst/>
          </a:prstGeom>
          <a:noFill/>
          <a:ln w="19050">
            <a:solidFill>
              <a:schemeClr val="hlink"/>
            </a:solidFill>
            <a:round/>
            <a:headEnd/>
            <a:tailEnd/>
          </a:ln>
          <a:effectLst/>
        </p:spPr>
        <p:txBody>
          <a:bodyPr wrap="square">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606411" name="Line 203"/>
          <p:cNvSpPr>
            <a:spLocks noChangeShapeType="1"/>
          </p:cNvSpPr>
          <p:nvPr/>
        </p:nvSpPr>
        <p:spPr bwMode="auto">
          <a:xfrm flipV="1">
            <a:off x="2466975" y="4287837"/>
            <a:ext cx="1122363" cy="6350"/>
          </a:xfrm>
          <a:prstGeom prst="line">
            <a:avLst/>
          </a:prstGeom>
          <a:noFill/>
          <a:ln w="19050">
            <a:solidFill>
              <a:schemeClr val="hlink"/>
            </a:solidFill>
            <a:round/>
            <a:headEnd/>
            <a:tailEnd/>
          </a:ln>
          <a:effectLst/>
        </p:spPr>
        <p:txBody>
          <a:bodyPr wrap="square">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606413" name="Rectangle 205"/>
          <p:cNvSpPr>
            <a:spLocks noChangeArrowheads="1"/>
          </p:cNvSpPr>
          <p:nvPr/>
        </p:nvSpPr>
        <p:spPr bwMode="auto">
          <a:xfrm>
            <a:off x="5982066" y="3027360"/>
            <a:ext cx="447309" cy="107722"/>
          </a:xfrm>
          <a:prstGeom prst="rect">
            <a:avLst/>
          </a:prstGeom>
          <a:noFill/>
          <a:ln w="9525">
            <a:noFill/>
            <a:miter lim="800000"/>
            <a:headEnd/>
            <a:tailEnd/>
          </a:ln>
        </p:spPr>
        <p:txBody>
          <a:bodyPr wrap="square" lIns="0" tIns="0" rIns="0" bIns="0">
            <a:spAutoFit/>
          </a:bodyPr>
          <a:lstStyle/>
          <a:p>
            <a:pPr algn="l" eaLnBrk="1" fontAlgn="auto" hangingPunct="1">
              <a:spcBef>
                <a:spcPts val="0"/>
              </a:spcBef>
              <a:spcAft>
                <a:spcPts val="0"/>
              </a:spcAft>
            </a:pPr>
            <a:r>
              <a:rPr lang="en-US" sz="700" b="0" dirty="0" smtClean="0">
                <a:solidFill>
                  <a:srgbClr val="000000"/>
                </a:solidFill>
                <a:latin typeface="Arial" charset="0"/>
              </a:rPr>
              <a:t>Fold Mirror</a:t>
            </a:r>
          </a:p>
        </p:txBody>
      </p:sp>
      <p:sp>
        <p:nvSpPr>
          <p:cNvPr id="606415" name="Text Box 207"/>
          <p:cNvSpPr txBox="1">
            <a:spLocks noChangeArrowheads="1"/>
          </p:cNvSpPr>
          <p:nvPr/>
        </p:nvSpPr>
        <p:spPr bwMode="auto">
          <a:xfrm>
            <a:off x="736600" y="4895849"/>
            <a:ext cx="1209675" cy="274637"/>
          </a:xfrm>
          <a:prstGeom prst="rect">
            <a:avLst/>
          </a:prstGeom>
          <a:noFill/>
          <a:ln w="12700" algn="ctr">
            <a:noFill/>
            <a:miter lim="800000"/>
            <a:headEnd/>
            <a:tailEnd/>
          </a:ln>
          <a:effectLst/>
        </p:spPr>
        <p:txBody>
          <a:bodyPr wrap="none">
            <a:spAutoFit/>
          </a:bodyPr>
          <a:lstStyle/>
          <a:p>
            <a:pPr algn="l" eaLnBrk="1" fontAlgn="auto" hangingPunct="1">
              <a:spcBef>
                <a:spcPts val="0"/>
              </a:spcBef>
              <a:spcAft>
                <a:spcPts val="0"/>
              </a:spcAft>
            </a:pPr>
            <a:r>
              <a:rPr lang="en-US" sz="1800" b="0" dirty="0">
                <a:solidFill>
                  <a:prstClr val="black"/>
                </a:solidFill>
                <a:latin typeface="Calibri"/>
              </a:rPr>
              <a:t>Direct Laser #2</a:t>
            </a:r>
          </a:p>
        </p:txBody>
      </p:sp>
      <p:sp>
        <p:nvSpPr>
          <p:cNvPr id="606417" name="Text Box 209"/>
          <p:cNvSpPr txBox="1">
            <a:spLocks noChangeArrowheads="1"/>
          </p:cNvSpPr>
          <p:nvPr/>
        </p:nvSpPr>
        <p:spPr bwMode="auto">
          <a:xfrm>
            <a:off x="796925" y="4137024"/>
            <a:ext cx="1209675" cy="274637"/>
          </a:xfrm>
          <a:prstGeom prst="rect">
            <a:avLst/>
          </a:prstGeom>
          <a:noFill/>
          <a:ln w="12700" algn="ctr">
            <a:noFill/>
            <a:miter lim="800000"/>
            <a:headEnd/>
            <a:tailEnd/>
          </a:ln>
          <a:effectLst/>
        </p:spPr>
        <p:txBody>
          <a:bodyPr wrap="none">
            <a:spAutoFit/>
          </a:bodyPr>
          <a:lstStyle/>
          <a:p>
            <a:pPr algn="l" eaLnBrk="1" fontAlgn="auto" hangingPunct="1">
              <a:spcBef>
                <a:spcPts val="0"/>
              </a:spcBef>
              <a:spcAft>
                <a:spcPts val="0"/>
              </a:spcAft>
            </a:pPr>
            <a:r>
              <a:rPr lang="en-US" sz="1800" b="0" dirty="0">
                <a:solidFill>
                  <a:prstClr val="black"/>
                </a:solidFill>
                <a:latin typeface="Calibri"/>
              </a:rPr>
              <a:t>Direct Laser #1</a:t>
            </a:r>
          </a:p>
        </p:txBody>
      </p:sp>
      <p:sp>
        <p:nvSpPr>
          <p:cNvPr id="606418" name="Line 210"/>
          <p:cNvSpPr>
            <a:spLocks noChangeShapeType="1"/>
          </p:cNvSpPr>
          <p:nvPr/>
        </p:nvSpPr>
        <p:spPr bwMode="auto">
          <a:xfrm>
            <a:off x="3570288" y="3924300"/>
            <a:ext cx="9525" cy="361950"/>
          </a:xfrm>
          <a:prstGeom prst="line">
            <a:avLst/>
          </a:prstGeom>
          <a:noFill/>
          <a:ln w="19050">
            <a:solidFill>
              <a:schemeClr val="hlink"/>
            </a:solidFill>
            <a:round/>
            <a:headEnd/>
            <a:tailEnd/>
          </a:ln>
          <a:effectLst/>
        </p:spPr>
        <p:txBody>
          <a:bodyPr>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606419" name="Line 211"/>
          <p:cNvSpPr>
            <a:spLocks noChangeShapeType="1"/>
          </p:cNvSpPr>
          <p:nvPr/>
        </p:nvSpPr>
        <p:spPr bwMode="auto">
          <a:xfrm>
            <a:off x="3571875" y="3933825"/>
            <a:ext cx="3132138" cy="0"/>
          </a:xfrm>
          <a:prstGeom prst="line">
            <a:avLst/>
          </a:prstGeom>
          <a:noFill/>
          <a:ln w="19050">
            <a:solidFill>
              <a:schemeClr val="hlink"/>
            </a:solidFill>
            <a:round/>
            <a:headEnd/>
            <a:tailEnd/>
          </a:ln>
          <a:effectLst/>
        </p:spPr>
        <p:txBody>
          <a:bodyPr wrap="none">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606420" name="Line 212"/>
          <p:cNvSpPr>
            <a:spLocks noChangeShapeType="1"/>
          </p:cNvSpPr>
          <p:nvPr/>
        </p:nvSpPr>
        <p:spPr bwMode="auto">
          <a:xfrm flipV="1">
            <a:off x="6713538" y="3379787"/>
            <a:ext cx="0" cy="546100"/>
          </a:xfrm>
          <a:prstGeom prst="line">
            <a:avLst/>
          </a:prstGeom>
          <a:noFill/>
          <a:ln w="19050">
            <a:solidFill>
              <a:schemeClr val="hlink"/>
            </a:solidFill>
            <a:round/>
            <a:headEnd/>
            <a:tailEnd/>
          </a:ln>
          <a:effectLst/>
        </p:spPr>
        <p:txBody>
          <a:bodyPr wrap="none">
            <a:spAutoFit/>
          </a:bodyPr>
          <a:lstStyle/>
          <a:p>
            <a:pPr algn="l" eaLnBrk="1" fontAlgn="auto" hangingPunct="1">
              <a:spcBef>
                <a:spcPts val="0"/>
              </a:spcBef>
              <a:spcAft>
                <a:spcPts val="0"/>
              </a:spcAft>
            </a:pPr>
            <a:endParaRPr lang="en-US" sz="1800" b="0">
              <a:solidFill>
                <a:prstClr val="black"/>
              </a:solidFill>
              <a:latin typeface="Calibri"/>
            </a:endParaRPr>
          </a:p>
        </p:txBody>
      </p:sp>
      <p:grpSp>
        <p:nvGrpSpPr>
          <p:cNvPr id="7" name="Group 216"/>
          <p:cNvGrpSpPr>
            <a:grpSpLocks/>
          </p:cNvGrpSpPr>
          <p:nvPr/>
        </p:nvGrpSpPr>
        <p:grpSpPr bwMode="auto">
          <a:xfrm flipV="1">
            <a:off x="2924175" y="4979987"/>
            <a:ext cx="173038" cy="161925"/>
            <a:chOff x="3343" y="1756"/>
            <a:chExt cx="105" cy="101"/>
          </a:xfrm>
        </p:grpSpPr>
        <p:sp>
          <p:nvSpPr>
            <p:cNvPr id="606425" name="Freeform 217"/>
            <p:cNvSpPr>
              <a:spLocks/>
            </p:cNvSpPr>
            <p:nvPr/>
          </p:nvSpPr>
          <p:spPr bwMode="auto">
            <a:xfrm>
              <a:off x="3343" y="1756"/>
              <a:ext cx="105" cy="101"/>
            </a:xfrm>
            <a:custGeom>
              <a:avLst/>
              <a:gdLst/>
              <a:ahLst/>
              <a:cxnLst>
                <a:cxn ang="0">
                  <a:pos x="6" y="0"/>
                </a:cxn>
                <a:cxn ang="0">
                  <a:pos x="0" y="5"/>
                </a:cxn>
                <a:cxn ang="0">
                  <a:pos x="99" y="101"/>
                </a:cxn>
                <a:cxn ang="0">
                  <a:pos x="105" y="96"/>
                </a:cxn>
                <a:cxn ang="0">
                  <a:pos x="6" y="0"/>
                </a:cxn>
              </a:cxnLst>
              <a:rect l="0" t="0" r="r" b="b"/>
              <a:pathLst>
                <a:path w="105" h="101">
                  <a:moveTo>
                    <a:pt x="6" y="0"/>
                  </a:moveTo>
                  <a:lnTo>
                    <a:pt x="0" y="5"/>
                  </a:lnTo>
                  <a:lnTo>
                    <a:pt x="99" y="101"/>
                  </a:lnTo>
                  <a:lnTo>
                    <a:pt x="105" y="96"/>
                  </a:lnTo>
                  <a:lnTo>
                    <a:pt x="6" y="0"/>
                  </a:lnTo>
                  <a:close/>
                </a:path>
              </a:pathLst>
            </a:custGeom>
            <a:solidFill>
              <a:srgbClr val="FF0000"/>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26" name="Freeform 218"/>
            <p:cNvSpPr>
              <a:spLocks/>
            </p:cNvSpPr>
            <p:nvPr/>
          </p:nvSpPr>
          <p:spPr bwMode="auto">
            <a:xfrm>
              <a:off x="3343" y="1756"/>
              <a:ext cx="105" cy="101"/>
            </a:xfrm>
            <a:custGeom>
              <a:avLst/>
              <a:gdLst/>
              <a:ahLst/>
              <a:cxnLst>
                <a:cxn ang="0">
                  <a:pos x="6" y="0"/>
                </a:cxn>
                <a:cxn ang="0">
                  <a:pos x="0" y="5"/>
                </a:cxn>
                <a:cxn ang="0">
                  <a:pos x="99" y="101"/>
                </a:cxn>
                <a:cxn ang="0">
                  <a:pos x="105" y="96"/>
                </a:cxn>
                <a:cxn ang="0">
                  <a:pos x="6" y="0"/>
                </a:cxn>
              </a:cxnLst>
              <a:rect l="0" t="0" r="r" b="b"/>
              <a:pathLst>
                <a:path w="105" h="101">
                  <a:moveTo>
                    <a:pt x="6" y="0"/>
                  </a:moveTo>
                  <a:lnTo>
                    <a:pt x="0" y="5"/>
                  </a:lnTo>
                  <a:lnTo>
                    <a:pt x="99" y="101"/>
                  </a:lnTo>
                  <a:lnTo>
                    <a:pt x="105" y="96"/>
                  </a:lnTo>
                  <a:lnTo>
                    <a:pt x="6" y="0"/>
                  </a:lnTo>
                </a:path>
              </a:pathLst>
            </a:custGeom>
            <a:noFill/>
            <a:ln w="22225" cap="rnd">
              <a:solidFill>
                <a:srgbClr val="FF0066"/>
              </a:solidFill>
              <a:prstDash val="solid"/>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grpSp>
      <p:grpSp>
        <p:nvGrpSpPr>
          <p:cNvPr id="8" name="Group 222"/>
          <p:cNvGrpSpPr>
            <a:grpSpLocks/>
          </p:cNvGrpSpPr>
          <p:nvPr/>
        </p:nvGrpSpPr>
        <p:grpSpPr bwMode="auto">
          <a:xfrm rot="10800000">
            <a:off x="3521075" y="4230687"/>
            <a:ext cx="266700" cy="255588"/>
            <a:chOff x="2774" y="2565"/>
            <a:chExt cx="168" cy="161"/>
          </a:xfrm>
        </p:grpSpPr>
        <p:sp>
          <p:nvSpPr>
            <p:cNvPr id="606431" name="Freeform 223"/>
            <p:cNvSpPr>
              <a:spLocks/>
            </p:cNvSpPr>
            <p:nvPr/>
          </p:nvSpPr>
          <p:spPr bwMode="auto">
            <a:xfrm>
              <a:off x="2842" y="2681"/>
              <a:ext cx="12" cy="12"/>
            </a:xfrm>
            <a:custGeom>
              <a:avLst/>
              <a:gdLst/>
              <a:ahLst/>
              <a:cxnLst>
                <a:cxn ang="0">
                  <a:pos x="12" y="0"/>
                </a:cxn>
                <a:cxn ang="0">
                  <a:pos x="12" y="0"/>
                </a:cxn>
                <a:cxn ang="0">
                  <a:pos x="0" y="12"/>
                </a:cxn>
                <a:cxn ang="0">
                  <a:pos x="12" y="0"/>
                </a:cxn>
              </a:cxnLst>
              <a:rect l="0" t="0" r="r" b="b"/>
              <a:pathLst>
                <a:path w="12" h="12">
                  <a:moveTo>
                    <a:pt x="12" y="0"/>
                  </a:moveTo>
                  <a:lnTo>
                    <a:pt x="12" y="0"/>
                  </a:lnTo>
                  <a:lnTo>
                    <a:pt x="0" y="12"/>
                  </a:lnTo>
                  <a:lnTo>
                    <a:pt x="12" y="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32" name="Freeform 224"/>
            <p:cNvSpPr>
              <a:spLocks/>
            </p:cNvSpPr>
            <p:nvPr/>
          </p:nvSpPr>
          <p:spPr bwMode="auto">
            <a:xfrm>
              <a:off x="2869" y="2706"/>
              <a:ext cx="12" cy="12"/>
            </a:xfrm>
            <a:custGeom>
              <a:avLst/>
              <a:gdLst/>
              <a:ahLst/>
              <a:cxnLst>
                <a:cxn ang="0">
                  <a:pos x="12" y="0"/>
                </a:cxn>
                <a:cxn ang="0">
                  <a:pos x="12" y="0"/>
                </a:cxn>
                <a:cxn ang="0">
                  <a:pos x="0" y="12"/>
                </a:cxn>
                <a:cxn ang="0">
                  <a:pos x="12" y="0"/>
                </a:cxn>
              </a:cxnLst>
              <a:rect l="0" t="0" r="r" b="b"/>
              <a:pathLst>
                <a:path w="12" h="12">
                  <a:moveTo>
                    <a:pt x="12" y="0"/>
                  </a:moveTo>
                  <a:lnTo>
                    <a:pt x="12" y="0"/>
                  </a:lnTo>
                  <a:lnTo>
                    <a:pt x="0" y="12"/>
                  </a:lnTo>
                  <a:lnTo>
                    <a:pt x="12" y="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33" name="Freeform 225"/>
            <p:cNvSpPr>
              <a:spLocks/>
            </p:cNvSpPr>
            <p:nvPr/>
          </p:nvSpPr>
          <p:spPr bwMode="auto">
            <a:xfrm>
              <a:off x="2842" y="2681"/>
              <a:ext cx="32" cy="30"/>
            </a:xfrm>
            <a:custGeom>
              <a:avLst/>
              <a:gdLst/>
              <a:ahLst/>
              <a:cxnLst>
                <a:cxn ang="0">
                  <a:pos x="5" y="0"/>
                </a:cxn>
                <a:cxn ang="0">
                  <a:pos x="0" y="5"/>
                </a:cxn>
                <a:cxn ang="0">
                  <a:pos x="27" y="30"/>
                </a:cxn>
                <a:cxn ang="0">
                  <a:pos x="32" y="25"/>
                </a:cxn>
                <a:cxn ang="0">
                  <a:pos x="5" y="0"/>
                </a:cxn>
              </a:cxnLst>
              <a:rect l="0" t="0" r="r" b="b"/>
              <a:pathLst>
                <a:path w="32" h="30">
                  <a:moveTo>
                    <a:pt x="5" y="0"/>
                  </a:moveTo>
                  <a:lnTo>
                    <a:pt x="0" y="5"/>
                  </a:lnTo>
                  <a:lnTo>
                    <a:pt x="27" y="30"/>
                  </a:lnTo>
                  <a:lnTo>
                    <a:pt x="32" y="25"/>
                  </a:lnTo>
                  <a:lnTo>
                    <a:pt x="5" y="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34" name="Freeform 226"/>
            <p:cNvSpPr>
              <a:spLocks/>
            </p:cNvSpPr>
            <p:nvPr/>
          </p:nvSpPr>
          <p:spPr bwMode="auto">
            <a:xfrm>
              <a:off x="2821" y="2660"/>
              <a:ext cx="37" cy="41"/>
            </a:xfrm>
            <a:custGeom>
              <a:avLst/>
              <a:gdLst/>
              <a:ahLst/>
              <a:cxnLst>
                <a:cxn ang="0">
                  <a:pos x="0" y="21"/>
                </a:cxn>
                <a:cxn ang="0">
                  <a:pos x="21" y="0"/>
                </a:cxn>
                <a:cxn ang="0">
                  <a:pos x="37" y="21"/>
                </a:cxn>
                <a:cxn ang="0">
                  <a:pos x="16" y="41"/>
                </a:cxn>
                <a:cxn ang="0">
                  <a:pos x="0" y="21"/>
                </a:cxn>
              </a:cxnLst>
              <a:rect l="0" t="0" r="r" b="b"/>
              <a:pathLst>
                <a:path w="37" h="41">
                  <a:moveTo>
                    <a:pt x="0" y="21"/>
                  </a:moveTo>
                  <a:lnTo>
                    <a:pt x="21" y="0"/>
                  </a:lnTo>
                  <a:lnTo>
                    <a:pt x="37" y="21"/>
                  </a:lnTo>
                  <a:lnTo>
                    <a:pt x="16" y="41"/>
                  </a:lnTo>
                  <a:lnTo>
                    <a:pt x="0" y="21"/>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35" name="Freeform 227"/>
            <p:cNvSpPr>
              <a:spLocks/>
            </p:cNvSpPr>
            <p:nvPr/>
          </p:nvSpPr>
          <p:spPr bwMode="auto">
            <a:xfrm>
              <a:off x="2821" y="2655"/>
              <a:ext cx="42" cy="51"/>
            </a:xfrm>
            <a:custGeom>
              <a:avLst/>
              <a:gdLst/>
              <a:ahLst/>
              <a:cxnLst>
                <a:cxn ang="0">
                  <a:pos x="0" y="26"/>
                </a:cxn>
                <a:cxn ang="0">
                  <a:pos x="21" y="6"/>
                </a:cxn>
                <a:cxn ang="0">
                  <a:pos x="26" y="0"/>
                </a:cxn>
                <a:cxn ang="0">
                  <a:pos x="42" y="21"/>
                </a:cxn>
                <a:cxn ang="0">
                  <a:pos x="42" y="26"/>
                </a:cxn>
                <a:cxn ang="0">
                  <a:pos x="42" y="31"/>
                </a:cxn>
                <a:cxn ang="0">
                  <a:pos x="21" y="51"/>
                </a:cxn>
                <a:cxn ang="0">
                  <a:pos x="16" y="46"/>
                </a:cxn>
                <a:cxn ang="0">
                  <a:pos x="36" y="26"/>
                </a:cxn>
                <a:cxn ang="0">
                  <a:pos x="42" y="31"/>
                </a:cxn>
                <a:cxn ang="0">
                  <a:pos x="36" y="26"/>
                </a:cxn>
                <a:cxn ang="0">
                  <a:pos x="21" y="6"/>
                </a:cxn>
                <a:cxn ang="0">
                  <a:pos x="26" y="0"/>
                </a:cxn>
                <a:cxn ang="0">
                  <a:pos x="26" y="11"/>
                </a:cxn>
                <a:cxn ang="0">
                  <a:pos x="6" y="31"/>
                </a:cxn>
                <a:cxn ang="0">
                  <a:pos x="0" y="26"/>
                </a:cxn>
              </a:cxnLst>
              <a:rect l="0" t="0" r="r" b="b"/>
              <a:pathLst>
                <a:path w="42" h="51">
                  <a:moveTo>
                    <a:pt x="0" y="26"/>
                  </a:moveTo>
                  <a:lnTo>
                    <a:pt x="21" y="6"/>
                  </a:lnTo>
                  <a:lnTo>
                    <a:pt x="26" y="0"/>
                  </a:lnTo>
                  <a:lnTo>
                    <a:pt x="42" y="21"/>
                  </a:lnTo>
                  <a:lnTo>
                    <a:pt x="42" y="26"/>
                  </a:lnTo>
                  <a:lnTo>
                    <a:pt x="42" y="31"/>
                  </a:lnTo>
                  <a:lnTo>
                    <a:pt x="21" y="51"/>
                  </a:lnTo>
                  <a:lnTo>
                    <a:pt x="16" y="46"/>
                  </a:lnTo>
                  <a:lnTo>
                    <a:pt x="36" y="26"/>
                  </a:lnTo>
                  <a:lnTo>
                    <a:pt x="42" y="31"/>
                  </a:lnTo>
                  <a:lnTo>
                    <a:pt x="36" y="26"/>
                  </a:lnTo>
                  <a:lnTo>
                    <a:pt x="21" y="6"/>
                  </a:lnTo>
                  <a:lnTo>
                    <a:pt x="26" y="0"/>
                  </a:lnTo>
                  <a:lnTo>
                    <a:pt x="26" y="11"/>
                  </a:lnTo>
                  <a:lnTo>
                    <a:pt x="6" y="31"/>
                  </a:lnTo>
                  <a:lnTo>
                    <a:pt x="0" y="26"/>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36" name="Freeform 228"/>
            <p:cNvSpPr>
              <a:spLocks/>
            </p:cNvSpPr>
            <p:nvPr/>
          </p:nvSpPr>
          <p:spPr bwMode="auto">
            <a:xfrm>
              <a:off x="2821" y="2675"/>
              <a:ext cx="21" cy="26"/>
            </a:xfrm>
            <a:custGeom>
              <a:avLst/>
              <a:gdLst/>
              <a:ahLst/>
              <a:cxnLst>
                <a:cxn ang="0">
                  <a:pos x="16" y="26"/>
                </a:cxn>
                <a:cxn ang="0">
                  <a:pos x="0" y="5"/>
                </a:cxn>
                <a:cxn ang="0">
                  <a:pos x="6" y="0"/>
                </a:cxn>
                <a:cxn ang="0">
                  <a:pos x="21" y="21"/>
                </a:cxn>
                <a:cxn ang="0">
                  <a:pos x="16" y="26"/>
                </a:cxn>
              </a:cxnLst>
              <a:rect l="0" t="0" r="r" b="b"/>
              <a:pathLst>
                <a:path w="21" h="26">
                  <a:moveTo>
                    <a:pt x="16" y="26"/>
                  </a:moveTo>
                  <a:lnTo>
                    <a:pt x="0" y="5"/>
                  </a:lnTo>
                  <a:lnTo>
                    <a:pt x="6" y="0"/>
                  </a:lnTo>
                  <a:lnTo>
                    <a:pt x="21" y="21"/>
                  </a:lnTo>
                  <a:lnTo>
                    <a:pt x="16" y="26"/>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37" name="Freeform 229"/>
            <p:cNvSpPr>
              <a:spLocks/>
            </p:cNvSpPr>
            <p:nvPr/>
          </p:nvSpPr>
          <p:spPr bwMode="auto">
            <a:xfrm>
              <a:off x="2895" y="2621"/>
              <a:ext cx="13" cy="11"/>
            </a:xfrm>
            <a:custGeom>
              <a:avLst/>
              <a:gdLst/>
              <a:ahLst/>
              <a:cxnLst>
                <a:cxn ang="0">
                  <a:pos x="13" y="5"/>
                </a:cxn>
                <a:cxn ang="0">
                  <a:pos x="13" y="0"/>
                </a:cxn>
                <a:cxn ang="0">
                  <a:pos x="0" y="5"/>
                </a:cxn>
                <a:cxn ang="0">
                  <a:pos x="0" y="11"/>
                </a:cxn>
                <a:cxn ang="0">
                  <a:pos x="13" y="5"/>
                </a:cxn>
              </a:cxnLst>
              <a:rect l="0" t="0" r="r" b="b"/>
              <a:pathLst>
                <a:path w="13" h="11">
                  <a:moveTo>
                    <a:pt x="13" y="5"/>
                  </a:moveTo>
                  <a:lnTo>
                    <a:pt x="13" y="0"/>
                  </a:lnTo>
                  <a:lnTo>
                    <a:pt x="0" y="5"/>
                  </a:lnTo>
                  <a:lnTo>
                    <a:pt x="0" y="11"/>
                  </a:lnTo>
                  <a:lnTo>
                    <a:pt x="13" y="5"/>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38" name="Freeform 230"/>
            <p:cNvSpPr>
              <a:spLocks/>
            </p:cNvSpPr>
            <p:nvPr/>
          </p:nvSpPr>
          <p:spPr bwMode="auto">
            <a:xfrm>
              <a:off x="2916" y="2651"/>
              <a:ext cx="12" cy="12"/>
            </a:xfrm>
            <a:custGeom>
              <a:avLst/>
              <a:gdLst/>
              <a:ahLst/>
              <a:cxnLst>
                <a:cxn ang="0">
                  <a:pos x="12" y="0"/>
                </a:cxn>
                <a:cxn ang="0">
                  <a:pos x="12" y="5"/>
                </a:cxn>
                <a:cxn ang="0">
                  <a:pos x="0" y="12"/>
                </a:cxn>
                <a:cxn ang="0">
                  <a:pos x="0" y="5"/>
                </a:cxn>
                <a:cxn ang="0">
                  <a:pos x="12" y="0"/>
                </a:cxn>
              </a:cxnLst>
              <a:rect l="0" t="0" r="r" b="b"/>
              <a:pathLst>
                <a:path w="12" h="12">
                  <a:moveTo>
                    <a:pt x="12" y="0"/>
                  </a:moveTo>
                  <a:lnTo>
                    <a:pt x="12" y="5"/>
                  </a:lnTo>
                  <a:lnTo>
                    <a:pt x="0" y="12"/>
                  </a:lnTo>
                  <a:lnTo>
                    <a:pt x="0" y="5"/>
                  </a:lnTo>
                  <a:lnTo>
                    <a:pt x="12" y="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39" name="Freeform 231"/>
            <p:cNvSpPr>
              <a:spLocks/>
            </p:cNvSpPr>
            <p:nvPr/>
          </p:nvSpPr>
          <p:spPr bwMode="auto">
            <a:xfrm>
              <a:off x="2895" y="2626"/>
              <a:ext cx="32" cy="29"/>
            </a:xfrm>
            <a:custGeom>
              <a:avLst/>
              <a:gdLst/>
              <a:ahLst/>
              <a:cxnLst>
                <a:cxn ang="0">
                  <a:pos x="11" y="0"/>
                </a:cxn>
                <a:cxn ang="0">
                  <a:pos x="0" y="4"/>
                </a:cxn>
                <a:cxn ang="0">
                  <a:pos x="21" y="29"/>
                </a:cxn>
                <a:cxn ang="0">
                  <a:pos x="32" y="25"/>
                </a:cxn>
                <a:cxn ang="0">
                  <a:pos x="11" y="0"/>
                </a:cxn>
              </a:cxnLst>
              <a:rect l="0" t="0" r="r" b="b"/>
              <a:pathLst>
                <a:path w="32" h="29">
                  <a:moveTo>
                    <a:pt x="11" y="0"/>
                  </a:moveTo>
                  <a:lnTo>
                    <a:pt x="0" y="4"/>
                  </a:lnTo>
                  <a:lnTo>
                    <a:pt x="21" y="29"/>
                  </a:lnTo>
                  <a:lnTo>
                    <a:pt x="32" y="25"/>
                  </a:lnTo>
                  <a:lnTo>
                    <a:pt x="11" y="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40" name="Freeform 232"/>
            <p:cNvSpPr>
              <a:spLocks/>
            </p:cNvSpPr>
            <p:nvPr/>
          </p:nvSpPr>
          <p:spPr bwMode="auto">
            <a:xfrm>
              <a:off x="2879" y="2610"/>
              <a:ext cx="36" cy="36"/>
            </a:xfrm>
            <a:custGeom>
              <a:avLst/>
              <a:gdLst/>
              <a:ahLst/>
              <a:cxnLst>
                <a:cxn ang="0">
                  <a:pos x="0" y="20"/>
                </a:cxn>
                <a:cxn ang="0">
                  <a:pos x="21" y="0"/>
                </a:cxn>
                <a:cxn ang="0">
                  <a:pos x="36" y="16"/>
                </a:cxn>
                <a:cxn ang="0">
                  <a:pos x="16" y="36"/>
                </a:cxn>
                <a:cxn ang="0">
                  <a:pos x="0" y="20"/>
                </a:cxn>
              </a:cxnLst>
              <a:rect l="0" t="0" r="r" b="b"/>
              <a:pathLst>
                <a:path w="36" h="36">
                  <a:moveTo>
                    <a:pt x="0" y="20"/>
                  </a:moveTo>
                  <a:lnTo>
                    <a:pt x="21" y="0"/>
                  </a:lnTo>
                  <a:lnTo>
                    <a:pt x="36" y="16"/>
                  </a:lnTo>
                  <a:lnTo>
                    <a:pt x="16" y="36"/>
                  </a:lnTo>
                  <a:lnTo>
                    <a:pt x="0" y="2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41" name="Freeform 233"/>
            <p:cNvSpPr>
              <a:spLocks/>
            </p:cNvSpPr>
            <p:nvPr/>
          </p:nvSpPr>
          <p:spPr bwMode="auto">
            <a:xfrm>
              <a:off x="2879" y="2605"/>
              <a:ext cx="27" cy="31"/>
            </a:xfrm>
            <a:custGeom>
              <a:avLst/>
              <a:gdLst/>
              <a:ahLst/>
              <a:cxnLst>
                <a:cxn ang="0">
                  <a:pos x="0" y="25"/>
                </a:cxn>
                <a:cxn ang="0">
                  <a:pos x="27" y="0"/>
                </a:cxn>
                <a:cxn ang="0">
                  <a:pos x="27" y="5"/>
                </a:cxn>
                <a:cxn ang="0">
                  <a:pos x="5" y="31"/>
                </a:cxn>
                <a:cxn ang="0">
                  <a:pos x="0" y="25"/>
                </a:cxn>
              </a:cxnLst>
              <a:rect l="0" t="0" r="r" b="b"/>
              <a:pathLst>
                <a:path w="27" h="31">
                  <a:moveTo>
                    <a:pt x="0" y="25"/>
                  </a:moveTo>
                  <a:lnTo>
                    <a:pt x="27" y="0"/>
                  </a:lnTo>
                  <a:lnTo>
                    <a:pt x="27" y="5"/>
                  </a:lnTo>
                  <a:lnTo>
                    <a:pt x="5" y="31"/>
                  </a:lnTo>
                  <a:lnTo>
                    <a:pt x="0" y="25"/>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42" name="Freeform 234"/>
            <p:cNvSpPr>
              <a:spLocks/>
            </p:cNvSpPr>
            <p:nvPr/>
          </p:nvSpPr>
          <p:spPr bwMode="auto">
            <a:xfrm>
              <a:off x="2901" y="2605"/>
              <a:ext cx="20" cy="25"/>
            </a:xfrm>
            <a:custGeom>
              <a:avLst/>
              <a:gdLst/>
              <a:ahLst/>
              <a:cxnLst>
                <a:cxn ang="0">
                  <a:pos x="0" y="5"/>
                </a:cxn>
                <a:cxn ang="0">
                  <a:pos x="5" y="0"/>
                </a:cxn>
                <a:cxn ang="0">
                  <a:pos x="20" y="21"/>
                </a:cxn>
                <a:cxn ang="0">
                  <a:pos x="20" y="25"/>
                </a:cxn>
                <a:cxn ang="0">
                  <a:pos x="0" y="5"/>
                </a:cxn>
              </a:cxnLst>
              <a:rect l="0" t="0" r="r" b="b"/>
              <a:pathLst>
                <a:path w="20" h="25">
                  <a:moveTo>
                    <a:pt x="0" y="5"/>
                  </a:moveTo>
                  <a:lnTo>
                    <a:pt x="5" y="0"/>
                  </a:lnTo>
                  <a:lnTo>
                    <a:pt x="20" y="21"/>
                  </a:lnTo>
                  <a:lnTo>
                    <a:pt x="20" y="25"/>
                  </a:lnTo>
                  <a:lnTo>
                    <a:pt x="0" y="5"/>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43" name="Freeform 235"/>
            <p:cNvSpPr>
              <a:spLocks/>
            </p:cNvSpPr>
            <p:nvPr/>
          </p:nvSpPr>
          <p:spPr bwMode="auto">
            <a:xfrm>
              <a:off x="2895" y="2626"/>
              <a:ext cx="26" cy="25"/>
            </a:xfrm>
            <a:custGeom>
              <a:avLst/>
              <a:gdLst/>
              <a:ahLst/>
              <a:cxnLst>
                <a:cxn ang="0">
                  <a:pos x="0" y="20"/>
                </a:cxn>
                <a:cxn ang="0">
                  <a:pos x="21" y="0"/>
                </a:cxn>
                <a:cxn ang="0">
                  <a:pos x="26" y="4"/>
                </a:cxn>
                <a:cxn ang="0">
                  <a:pos x="5" y="25"/>
                </a:cxn>
                <a:cxn ang="0">
                  <a:pos x="0" y="20"/>
                </a:cxn>
              </a:cxnLst>
              <a:rect l="0" t="0" r="r" b="b"/>
              <a:pathLst>
                <a:path w="26" h="25">
                  <a:moveTo>
                    <a:pt x="0" y="20"/>
                  </a:moveTo>
                  <a:lnTo>
                    <a:pt x="21" y="0"/>
                  </a:lnTo>
                  <a:lnTo>
                    <a:pt x="26" y="4"/>
                  </a:lnTo>
                  <a:lnTo>
                    <a:pt x="5" y="25"/>
                  </a:lnTo>
                  <a:lnTo>
                    <a:pt x="0" y="2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44" name="Freeform 236"/>
            <p:cNvSpPr>
              <a:spLocks/>
            </p:cNvSpPr>
            <p:nvPr/>
          </p:nvSpPr>
          <p:spPr bwMode="auto">
            <a:xfrm>
              <a:off x="2879" y="2626"/>
              <a:ext cx="21" cy="20"/>
            </a:xfrm>
            <a:custGeom>
              <a:avLst/>
              <a:gdLst/>
              <a:ahLst/>
              <a:cxnLst>
                <a:cxn ang="0">
                  <a:pos x="0" y="4"/>
                </a:cxn>
                <a:cxn ang="0">
                  <a:pos x="5" y="0"/>
                </a:cxn>
                <a:cxn ang="0">
                  <a:pos x="21" y="15"/>
                </a:cxn>
                <a:cxn ang="0">
                  <a:pos x="15" y="20"/>
                </a:cxn>
                <a:cxn ang="0">
                  <a:pos x="0" y="4"/>
                </a:cxn>
              </a:cxnLst>
              <a:rect l="0" t="0" r="r" b="b"/>
              <a:pathLst>
                <a:path w="21" h="20">
                  <a:moveTo>
                    <a:pt x="0" y="4"/>
                  </a:moveTo>
                  <a:lnTo>
                    <a:pt x="5" y="0"/>
                  </a:lnTo>
                  <a:lnTo>
                    <a:pt x="21" y="15"/>
                  </a:lnTo>
                  <a:lnTo>
                    <a:pt x="15" y="20"/>
                  </a:lnTo>
                  <a:lnTo>
                    <a:pt x="0" y="4"/>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45" name="Freeform 237"/>
            <p:cNvSpPr>
              <a:spLocks/>
            </p:cNvSpPr>
            <p:nvPr/>
          </p:nvSpPr>
          <p:spPr bwMode="auto">
            <a:xfrm>
              <a:off x="2774" y="2570"/>
              <a:ext cx="136" cy="131"/>
            </a:xfrm>
            <a:custGeom>
              <a:avLst/>
              <a:gdLst/>
              <a:ahLst/>
              <a:cxnLst>
                <a:cxn ang="0">
                  <a:pos x="0" y="101"/>
                </a:cxn>
                <a:cxn ang="0">
                  <a:pos x="105" y="0"/>
                </a:cxn>
                <a:cxn ang="0">
                  <a:pos x="136" y="31"/>
                </a:cxn>
                <a:cxn ang="0">
                  <a:pos x="31" y="131"/>
                </a:cxn>
                <a:cxn ang="0">
                  <a:pos x="0" y="101"/>
                </a:cxn>
              </a:cxnLst>
              <a:rect l="0" t="0" r="r" b="b"/>
              <a:pathLst>
                <a:path w="136" h="131">
                  <a:moveTo>
                    <a:pt x="0" y="101"/>
                  </a:moveTo>
                  <a:lnTo>
                    <a:pt x="105" y="0"/>
                  </a:lnTo>
                  <a:lnTo>
                    <a:pt x="136" y="31"/>
                  </a:lnTo>
                  <a:lnTo>
                    <a:pt x="31" y="131"/>
                  </a:lnTo>
                  <a:lnTo>
                    <a:pt x="0" y="101"/>
                  </a:lnTo>
                  <a:close/>
                </a:path>
              </a:pathLst>
            </a:custGeom>
            <a:solidFill>
              <a:srgbClr val="000000"/>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46" name="Freeform 238"/>
            <p:cNvSpPr>
              <a:spLocks/>
            </p:cNvSpPr>
            <p:nvPr/>
          </p:nvSpPr>
          <p:spPr bwMode="auto">
            <a:xfrm>
              <a:off x="2774" y="2565"/>
              <a:ext cx="110" cy="110"/>
            </a:xfrm>
            <a:custGeom>
              <a:avLst/>
              <a:gdLst/>
              <a:ahLst/>
              <a:cxnLst>
                <a:cxn ang="0">
                  <a:pos x="0" y="106"/>
                </a:cxn>
                <a:cxn ang="0">
                  <a:pos x="110" y="0"/>
                </a:cxn>
                <a:cxn ang="0">
                  <a:pos x="110" y="5"/>
                </a:cxn>
                <a:cxn ang="0">
                  <a:pos x="5" y="110"/>
                </a:cxn>
                <a:cxn ang="0">
                  <a:pos x="0" y="106"/>
                </a:cxn>
              </a:cxnLst>
              <a:rect l="0" t="0" r="r" b="b"/>
              <a:pathLst>
                <a:path w="110" h="110">
                  <a:moveTo>
                    <a:pt x="0" y="106"/>
                  </a:moveTo>
                  <a:lnTo>
                    <a:pt x="110" y="0"/>
                  </a:lnTo>
                  <a:lnTo>
                    <a:pt x="110" y="5"/>
                  </a:lnTo>
                  <a:lnTo>
                    <a:pt x="5" y="110"/>
                  </a:lnTo>
                  <a:lnTo>
                    <a:pt x="0" y="106"/>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47" name="Freeform 239"/>
            <p:cNvSpPr>
              <a:spLocks/>
            </p:cNvSpPr>
            <p:nvPr/>
          </p:nvSpPr>
          <p:spPr bwMode="auto">
            <a:xfrm>
              <a:off x="2879" y="2565"/>
              <a:ext cx="36" cy="40"/>
            </a:xfrm>
            <a:custGeom>
              <a:avLst/>
              <a:gdLst/>
              <a:ahLst/>
              <a:cxnLst>
                <a:cxn ang="0">
                  <a:pos x="0" y="5"/>
                </a:cxn>
                <a:cxn ang="0">
                  <a:pos x="5" y="0"/>
                </a:cxn>
                <a:cxn ang="0">
                  <a:pos x="36" y="35"/>
                </a:cxn>
                <a:cxn ang="0">
                  <a:pos x="36" y="40"/>
                </a:cxn>
                <a:cxn ang="0">
                  <a:pos x="0" y="5"/>
                </a:cxn>
              </a:cxnLst>
              <a:rect l="0" t="0" r="r" b="b"/>
              <a:pathLst>
                <a:path w="36" h="40">
                  <a:moveTo>
                    <a:pt x="0" y="5"/>
                  </a:moveTo>
                  <a:lnTo>
                    <a:pt x="5" y="0"/>
                  </a:lnTo>
                  <a:lnTo>
                    <a:pt x="36" y="35"/>
                  </a:lnTo>
                  <a:lnTo>
                    <a:pt x="36" y="40"/>
                  </a:lnTo>
                  <a:lnTo>
                    <a:pt x="0" y="5"/>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48" name="Freeform 240"/>
            <p:cNvSpPr>
              <a:spLocks/>
            </p:cNvSpPr>
            <p:nvPr/>
          </p:nvSpPr>
          <p:spPr bwMode="auto">
            <a:xfrm>
              <a:off x="2805" y="2600"/>
              <a:ext cx="110" cy="106"/>
            </a:xfrm>
            <a:custGeom>
              <a:avLst/>
              <a:gdLst/>
              <a:ahLst/>
              <a:cxnLst>
                <a:cxn ang="0">
                  <a:pos x="0" y="101"/>
                </a:cxn>
                <a:cxn ang="0">
                  <a:pos x="105" y="0"/>
                </a:cxn>
                <a:cxn ang="0">
                  <a:pos x="110" y="5"/>
                </a:cxn>
                <a:cxn ang="0">
                  <a:pos x="5" y="106"/>
                </a:cxn>
                <a:cxn ang="0">
                  <a:pos x="0" y="101"/>
                </a:cxn>
              </a:cxnLst>
              <a:rect l="0" t="0" r="r" b="b"/>
              <a:pathLst>
                <a:path w="110" h="106">
                  <a:moveTo>
                    <a:pt x="0" y="101"/>
                  </a:moveTo>
                  <a:lnTo>
                    <a:pt x="105" y="0"/>
                  </a:lnTo>
                  <a:lnTo>
                    <a:pt x="110" y="5"/>
                  </a:lnTo>
                  <a:lnTo>
                    <a:pt x="5" y="106"/>
                  </a:lnTo>
                  <a:lnTo>
                    <a:pt x="0" y="101"/>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49" name="Freeform 241"/>
            <p:cNvSpPr>
              <a:spLocks/>
            </p:cNvSpPr>
            <p:nvPr/>
          </p:nvSpPr>
          <p:spPr bwMode="auto">
            <a:xfrm>
              <a:off x="2774" y="2666"/>
              <a:ext cx="36" cy="35"/>
            </a:xfrm>
            <a:custGeom>
              <a:avLst/>
              <a:gdLst/>
              <a:ahLst/>
              <a:cxnLst>
                <a:cxn ang="0">
                  <a:pos x="0" y="5"/>
                </a:cxn>
                <a:cxn ang="0">
                  <a:pos x="4" y="0"/>
                </a:cxn>
                <a:cxn ang="0">
                  <a:pos x="36" y="31"/>
                </a:cxn>
                <a:cxn ang="0">
                  <a:pos x="31" y="35"/>
                </a:cxn>
                <a:cxn ang="0">
                  <a:pos x="0" y="5"/>
                </a:cxn>
              </a:cxnLst>
              <a:rect l="0" t="0" r="r" b="b"/>
              <a:pathLst>
                <a:path w="36" h="35">
                  <a:moveTo>
                    <a:pt x="0" y="5"/>
                  </a:moveTo>
                  <a:lnTo>
                    <a:pt x="4" y="0"/>
                  </a:lnTo>
                  <a:lnTo>
                    <a:pt x="36" y="31"/>
                  </a:lnTo>
                  <a:lnTo>
                    <a:pt x="31" y="35"/>
                  </a:lnTo>
                  <a:lnTo>
                    <a:pt x="0" y="5"/>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50" name="Freeform 242"/>
            <p:cNvSpPr>
              <a:spLocks/>
            </p:cNvSpPr>
            <p:nvPr/>
          </p:nvSpPr>
          <p:spPr bwMode="auto">
            <a:xfrm>
              <a:off x="2853" y="2641"/>
              <a:ext cx="89" cy="85"/>
            </a:xfrm>
            <a:custGeom>
              <a:avLst/>
              <a:gdLst/>
              <a:ahLst/>
              <a:cxnLst>
                <a:cxn ang="0">
                  <a:pos x="89" y="5"/>
                </a:cxn>
                <a:cxn ang="0">
                  <a:pos x="84" y="0"/>
                </a:cxn>
                <a:cxn ang="0">
                  <a:pos x="0" y="81"/>
                </a:cxn>
                <a:cxn ang="0">
                  <a:pos x="5" y="85"/>
                </a:cxn>
                <a:cxn ang="0">
                  <a:pos x="89" y="5"/>
                </a:cxn>
              </a:cxnLst>
              <a:rect l="0" t="0" r="r" b="b"/>
              <a:pathLst>
                <a:path w="89" h="85">
                  <a:moveTo>
                    <a:pt x="89" y="5"/>
                  </a:moveTo>
                  <a:lnTo>
                    <a:pt x="84" y="0"/>
                  </a:lnTo>
                  <a:lnTo>
                    <a:pt x="0" y="81"/>
                  </a:lnTo>
                  <a:lnTo>
                    <a:pt x="5" y="85"/>
                  </a:lnTo>
                  <a:lnTo>
                    <a:pt x="89" y="5"/>
                  </a:lnTo>
                  <a:close/>
                </a:path>
              </a:pathLst>
            </a:custGeom>
            <a:solidFill>
              <a:srgbClr val="FF0000"/>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51" name="Freeform 243"/>
            <p:cNvSpPr>
              <a:spLocks/>
            </p:cNvSpPr>
            <p:nvPr/>
          </p:nvSpPr>
          <p:spPr bwMode="auto">
            <a:xfrm>
              <a:off x="2842" y="2681"/>
              <a:ext cx="12" cy="12"/>
            </a:xfrm>
            <a:custGeom>
              <a:avLst/>
              <a:gdLst/>
              <a:ahLst/>
              <a:cxnLst>
                <a:cxn ang="0">
                  <a:pos x="12" y="0"/>
                </a:cxn>
                <a:cxn ang="0">
                  <a:pos x="12" y="0"/>
                </a:cxn>
                <a:cxn ang="0">
                  <a:pos x="0" y="12"/>
                </a:cxn>
                <a:cxn ang="0">
                  <a:pos x="12" y="0"/>
                </a:cxn>
              </a:cxnLst>
              <a:rect l="0" t="0" r="r" b="b"/>
              <a:pathLst>
                <a:path w="12" h="12">
                  <a:moveTo>
                    <a:pt x="12" y="0"/>
                  </a:moveTo>
                  <a:lnTo>
                    <a:pt x="12" y="0"/>
                  </a:lnTo>
                  <a:lnTo>
                    <a:pt x="0" y="12"/>
                  </a:lnTo>
                  <a:lnTo>
                    <a:pt x="12" y="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52" name="Freeform 244"/>
            <p:cNvSpPr>
              <a:spLocks/>
            </p:cNvSpPr>
            <p:nvPr/>
          </p:nvSpPr>
          <p:spPr bwMode="auto">
            <a:xfrm>
              <a:off x="2869" y="2706"/>
              <a:ext cx="12" cy="12"/>
            </a:xfrm>
            <a:custGeom>
              <a:avLst/>
              <a:gdLst/>
              <a:ahLst/>
              <a:cxnLst>
                <a:cxn ang="0">
                  <a:pos x="12" y="0"/>
                </a:cxn>
                <a:cxn ang="0">
                  <a:pos x="12" y="0"/>
                </a:cxn>
                <a:cxn ang="0">
                  <a:pos x="0" y="12"/>
                </a:cxn>
                <a:cxn ang="0">
                  <a:pos x="12" y="0"/>
                </a:cxn>
              </a:cxnLst>
              <a:rect l="0" t="0" r="r" b="b"/>
              <a:pathLst>
                <a:path w="12" h="12">
                  <a:moveTo>
                    <a:pt x="12" y="0"/>
                  </a:moveTo>
                  <a:lnTo>
                    <a:pt x="12" y="0"/>
                  </a:lnTo>
                  <a:lnTo>
                    <a:pt x="0" y="12"/>
                  </a:lnTo>
                  <a:lnTo>
                    <a:pt x="12" y="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53" name="Freeform 245"/>
            <p:cNvSpPr>
              <a:spLocks/>
            </p:cNvSpPr>
            <p:nvPr/>
          </p:nvSpPr>
          <p:spPr bwMode="auto">
            <a:xfrm>
              <a:off x="2842" y="2681"/>
              <a:ext cx="32" cy="30"/>
            </a:xfrm>
            <a:custGeom>
              <a:avLst/>
              <a:gdLst/>
              <a:ahLst/>
              <a:cxnLst>
                <a:cxn ang="0">
                  <a:pos x="5" y="0"/>
                </a:cxn>
                <a:cxn ang="0">
                  <a:pos x="0" y="5"/>
                </a:cxn>
                <a:cxn ang="0">
                  <a:pos x="27" y="30"/>
                </a:cxn>
                <a:cxn ang="0">
                  <a:pos x="32" y="25"/>
                </a:cxn>
                <a:cxn ang="0">
                  <a:pos x="5" y="0"/>
                </a:cxn>
              </a:cxnLst>
              <a:rect l="0" t="0" r="r" b="b"/>
              <a:pathLst>
                <a:path w="32" h="30">
                  <a:moveTo>
                    <a:pt x="5" y="0"/>
                  </a:moveTo>
                  <a:lnTo>
                    <a:pt x="0" y="5"/>
                  </a:lnTo>
                  <a:lnTo>
                    <a:pt x="27" y="30"/>
                  </a:lnTo>
                  <a:lnTo>
                    <a:pt x="32" y="25"/>
                  </a:lnTo>
                  <a:lnTo>
                    <a:pt x="5" y="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54" name="Freeform 246"/>
            <p:cNvSpPr>
              <a:spLocks/>
            </p:cNvSpPr>
            <p:nvPr/>
          </p:nvSpPr>
          <p:spPr bwMode="auto">
            <a:xfrm>
              <a:off x="2821" y="2660"/>
              <a:ext cx="37" cy="41"/>
            </a:xfrm>
            <a:custGeom>
              <a:avLst/>
              <a:gdLst/>
              <a:ahLst/>
              <a:cxnLst>
                <a:cxn ang="0">
                  <a:pos x="0" y="21"/>
                </a:cxn>
                <a:cxn ang="0">
                  <a:pos x="21" y="0"/>
                </a:cxn>
                <a:cxn ang="0">
                  <a:pos x="37" y="21"/>
                </a:cxn>
                <a:cxn ang="0">
                  <a:pos x="16" y="41"/>
                </a:cxn>
                <a:cxn ang="0">
                  <a:pos x="0" y="21"/>
                </a:cxn>
              </a:cxnLst>
              <a:rect l="0" t="0" r="r" b="b"/>
              <a:pathLst>
                <a:path w="37" h="41">
                  <a:moveTo>
                    <a:pt x="0" y="21"/>
                  </a:moveTo>
                  <a:lnTo>
                    <a:pt x="21" y="0"/>
                  </a:lnTo>
                  <a:lnTo>
                    <a:pt x="37" y="21"/>
                  </a:lnTo>
                  <a:lnTo>
                    <a:pt x="16" y="41"/>
                  </a:lnTo>
                  <a:lnTo>
                    <a:pt x="0" y="21"/>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55" name="Freeform 247"/>
            <p:cNvSpPr>
              <a:spLocks/>
            </p:cNvSpPr>
            <p:nvPr/>
          </p:nvSpPr>
          <p:spPr bwMode="auto">
            <a:xfrm>
              <a:off x="2821" y="2655"/>
              <a:ext cx="42" cy="51"/>
            </a:xfrm>
            <a:custGeom>
              <a:avLst/>
              <a:gdLst/>
              <a:ahLst/>
              <a:cxnLst>
                <a:cxn ang="0">
                  <a:pos x="0" y="26"/>
                </a:cxn>
                <a:cxn ang="0">
                  <a:pos x="21" y="6"/>
                </a:cxn>
                <a:cxn ang="0">
                  <a:pos x="26" y="0"/>
                </a:cxn>
                <a:cxn ang="0">
                  <a:pos x="42" y="21"/>
                </a:cxn>
                <a:cxn ang="0">
                  <a:pos x="42" y="26"/>
                </a:cxn>
                <a:cxn ang="0">
                  <a:pos x="42" y="31"/>
                </a:cxn>
                <a:cxn ang="0">
                  <a:pos x="21" y="51"/>
                </a:cxn>
                <a:cxn ang="0">
                  <a:pos x="16" y="46"/>
                </a:cxn>
                <a:cxn ang="0">
                  <a:pos x="36" y="26"/>
                </a:cxn>
                <a:cxn ang="0">
                  <a:pos x="42" y="31"/>
                </a:cxn>
                <a:cxn ang="0">
                  <a:pos x="36" y="26"/>
                </a:cxn>
                <a:cxn ang="0">
                  <a:pos x="21" y="6"/>
                </a:cxn>
                <a:cxn ang="0">
                  <a:pos x="26" y="0"/>
                </a:cxn>
                <a:cxn ang="0">
                  <a:pos x="26" y="11"/>
                </a:cxn>
                <a:cxn ang="0">
                  <a:pos x="6" y="31"/>
                </a:cxn>
                <a:cxn ang="0">
                  <a:pos x="0" y="26"/>
                </a:cxn>
              </a:cxnLst>
              <a:rect l="0" t="0" r="r" b="b"/>
              <a:pathLst>
                <a:path w="42" h="51">
                  <a:moveTo>
                    <a:pt x="0" y="26"/>
                  </a:moveTo>
                  <a:lnTo>
                    <a:pt x="21" y="6"/>
                  </a:lnTo>
                  <a:lnTo>
                    <a:pt x="26" y="0"/>
                  </a:lnTo>
                  <a:lnTo>
                    <a:pt x="42" y="21"/>
                  </a:lnTo>
                  <a:lnTo>
                    <a:pt x="42" y="26"/>
                  </a:lnTo>
                  <a:lnTo>
                    <a:pt x="42" y="31"/>
                  </a:lnTo>
                  <a:lnTo>
                    <a:pt x="21" y="51"/>
                  </a:lnTo>
                  <a:lnTo>
                    <a:pt x="16" y="46"/>
                  </a:lnTo>
                  <a:lnTo>
                    <a:pt x="36" y="26"/>
                  </a:lnTo>
                  <a:lnTo>
                    <a:pt x="42" y="31"/>
                  </a:lnTo>
                  <a:lnTo>
                    <a:pt x="36" y="26"/>
                  </a:lnTo>
                  <a:lnTo>
                    <a:pt x="21" y="6"/>
                  </a:lnTo>
                  <a:lnTo>
                    <a:pt x="26" y="0"/>
                  </a:lnTo>
                  <a:lnTo>
                    <a:pt x="26" y="11"/>
                  </a:lnTo>
                  <a:lnTo>
                    <a:pt x="6" y="31"/>
                  </a:lnTo>
                  <a:lnTo>
                    <a:pt x="0" y="26"/>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56" name="Freeform 248"/>
            <p:cNvSpPr>
              <a:spLocks/>
            </p:cNvSpPr>
            <p:nvPr/>
          </p:nvSpPr>
          <p:spPr bwMode="auto">
            <a:xfrm>
              <a:off x="2821" y="2675"/>
              <a:ext cx="21" cy="26"/>
            </a:xfrm>
            <a:custGeom>
              <a:avLst/>
              <a:gdLst/>
              <a:ahLst/>
              <a:cxnLst>
                <a:cxn ang="0">
                  <a:pos x="16" y="26"/>
                </a:cxn>
                <a:cxn ang="0">
                  <a:pos x="0" y="5"/>
                </a:cxn>
                <a:cxn ang="0">
                  <a:pos x="6" y="0"/>
                </a:cxn>
                <a:cxn ang="0">
                  <a:pos x="21" y="21"/>
                </a:cxn>
                <a:cxn ang="0">
                  <a:pos x="16" y="26"/>
                </a:cxn>
              </a:cxnLst>
              <a:rect l="0" t="0" r="r" b="b"/>
              <a:pathLst>
                <a:path w="21" h="26">
                  <a:moveTo>
                    <a:pt x="16" y="26"/>
                  </a:moveTo>
                  <a:lnTo>
                    <a:pt x="0" y="5"/>
                  </a:lnTo>
                  <a:lnTo>
                    <a:pt x="6" y="0"/>
                  </a:lnTo>
                  <a:lnTo>
                    <a:pt x="21" y="21"/>
                  </a:lnTo>
                  <a:lnTo>
                    <a:pt x="16" y="26"/>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57" name="Freeform 249"/>
            <p:cNvSpPr>
              <a:spLocks/>
            </p:cNvSpPr>
            <p:nvPr/>
          </p:nvSpPr>
          <p:spPr bwMode="auto">
            <a:xfrm>
              <a:off x="2895" y="2621"/>
              <a:ext cx="13" cy="11"/>
            </a:xfrm>
            <a:custGeom>
              <a:avLst/>
              <a:gdLst/>
              <a:ahLst/>
              <a:cxnLst>
                <a:cxn ang="0">
                  <a:pos x="13" y="5"/>
                </a:cxn>
                <a:cxn ang="0">
                  <a:pos x="13" y="0"/>
                </a:cxn>
                <a:cxn ang="0">
                  <a:pos x="0" y="5"/>
                </a:cxn>
                <a:cxn ang="0">
                  <a:pos x="0" y="11"/>
                </a:cxn>
                <a:cxn ang="0">
                  <a:pos x="13" y="5"/>
                </a:cxn>
              </a:cxnLst>
              <a:rect l="0" t="0" r="r" b="b"/>
              <a:pathLst>
                <a:path w="13" h="11">
                  <a:moveTo>
                    <a:pt x="13" y="5"/>
                  </a:moveTo>
                  <a:lnTo>
                    <a:pt x="13" y="0"/>
                  </a:lnTo>
                  <a:lnTo>
                    <a:pt x="0" y="5"/>
                  </a:lnTo>
                  <a:lnTo>
                    <a:pt x="0" y="11"/>
                  </a:lnTo>
                  <a:lnTo>
                    <a:pt x="13" y="5"/>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58" name="Freeform 250"/>
            <p:cNvSpPr>
              <a:spLocks/>
            </p:cNvSpPr>
            <p:nvPr/>
          </p:nvSpPr>
          <p:spPr bwMode="auto">
            <a:xfrm>
              <a:off x="2916" y="2651"/>
              <a:ext cx="12" cy="12"/>
            </a:xfrm>
            <a:custGeom>
              <a:avLst/>
              <a:gdLst/>
              <a:ahLst/>
              <a:cxnLst>
                <a:cxn ang="0">
                  <a:pos x="12" y="0"/>
                </a:cxn>
                <a:cxn ang="0">
                  <a:pos x="12" y="5"/>
                </a:cxn>
                <a:cxn ang="0">
                  <a:pos x="0" y="12"/>
                </a:cxn>
                <a:cxn ang="0">
                  <a:pos x="0" y="5"/>
                </a:cxn>
                <a:cxn ang="0">
                  <a:pos x="12" y="0"/>
                </a:cxn>
              </a:cxnLst>
              <a:rect l="0" t="0" r="r" b="b"/>
              <a:pathLst>
                <a:path w="12" h="12">
                  <a:moveTo>
                    <a:pt x="12" y="0"/>
                  </a:moveTo>
                  <a:lnTo>
                    <a:pt x="12" y="5"/>
                  </a:lnTo>
                  <a:lnTo>
                    <a:pt x="0" y="12"/>
                  </a:lnTo>
                  <a:lnTo>
                    <a:pt x="0" y="5"/>
                  </a:lnTo>
                  <a:lnTo>
                    <a:pt x="12" y="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59" name="Freeform 251"/>
            <p:cNvSpPr>
              <a:spLocks/>
            </p:cNvSpPr>
            <p:nvPr/>
          </p:nvSpPr>
          <p:spPr bwMode="auto">
            <a:xfrm>
              <a:off x="2895" y="2626"/>
              <a:ext cx="32" cy="29"/>
            </a:xfrm>
            <a:custGeom>
              <a:avLst/>
              <a:gdLst/>
              <a:ahLst/>
              <a:cxnLst>
                <a:cxn ang="0">
                  <a:pos x="11" y="0"/>
                </a:cxn>
                <a:cxn ang="0">
                  <a:pos x="0" y="4"/>
                </a:cxn>
                <a:cxn ang="0">
                  <a:pos x="21" y="29"/>
                </a:cxn>
                <a:cxn ang="0">
                  <a:pos x="32" y="25"/>
                </a:cxn>
                <a:cxn ang="0">
                  <a:pos x="11" y="0"/>
                </a:cxn>
              </a:cxnLst>
              <a:rect l="0" t="0" r="r" b="b"/>
              <a:pathLst>
                <a:path w="32" h="29">
                  <a:moveTo>
                    <a:pt x="11" y="0"/>
                  </a:moveTo>
                  <a:lnTo>
                    <a:pt x="0" y="4"/>
                  </a:lnTo>
                  <a:lnTo>
                    <a:pt x="21" y="29"/>
                  </a:lnTo>
                  <a:lnTo>
                    <a:pt x="32" y="25"/>
                  </a:lnTo>
                  <a:lnTo>
                    <a:pt x="11" y="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60" name="Freeform 252"/>
            <p:cNvSpPr>
              <a:spLocks/>
            </p:cNvSpPr>
            <p:nvPr/>
          </p:nvSpPr>
          <p:spPr bwMode="auto">
            <a:xfrm>
              <a:off x="2879" y="2610"/>
              <a:ext cx="36" cy="36"/>
            </a:xfrm>
            <a:custGeom>
              <a:avLst/>
              <a:gdLst/>
              <a:ahLst/>
              <a:cxnLst>
                <a:cxn ang="0">
                  <a:pos x="0" y="20"/>
                </a:cxn>
                <a:cxn ang="0">
                  <a:pos x="21" y="0"/>
                </a:cxn>
                <a:cxn ang="0">
                  <a:pos x="36" y="16"/>
                </a:cxn>
                <a:cxn ang="0">
                  <a:pos x="16" y="36"/>
                </a:cxn>
                <a:cxn ang="0">
                  <a:pos x="0" y="20"/>
                </a:cxn>
              </a:cxnLst>
              <a:rect l="0" t="0" r="r" b="b"/>
              <a:pathLst>
                <a:path w="36" h="36">
                  <a:moveTo>
                    <a:pt x="0" y="20"/>
                  </a:moveTo>
                  <a:lnTo>
                    <a:pt x="21" y="0"/>
                  </a:lnTo>
                  <a:lnTo>
                    <a:pt x="36" y="16"/>
                  </a:lnTo>
                  <a:lnTo>
                    <a:pt x="16" y="36"/>
                  </a:lnTo>
                  <a:lnTo>
                    <a:pt x="0" y="2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61" name="Freeform 253"/>
            <p:cNvSpPr>
              <a:spLocks/>
            </p:cNvSpPr>
            <p:nvPr/>
          </p:nvSpPr>
          <p:spPr bwMode="auto">
            <a:xfrm>
              <a:off x="2879" y="2605"/>
              <a:ext cx="27" cy="31"/>
            </a:xfrm>
            <a:custGeom>
              <a:avLst/>
              <a:gdLst/>
              <a:ahLst/>
              <a:cxnLst>
                <a:cxn ang="0">
                  <a:pos x="0" y="25"/>
                </a:cxn>
                <a:cxn ang="0">
                  <a:pos x="27" y="0"/>
                </a:cxn>
                <a:cxn ang="0">
                  <a:pos x="27" y="5"/>
                </a:cxn>
                <a:cxn ang="0">
                  <a:pos x="5" y="31"/>
                </a:cxn>
                <a:cxn ang="0">
                  <a:pos x="0" y="25"/>
                </a:cxn>
              </a:cxnLst>
              <a:rect l="0" t="0" r="r" b="b"/>
              <a:pathLst>
                <a:path w="27" h="31">
                  <a:moveTo>
                    <a:pt x="0" y="25"/>
                  </a:moveTo>
                  <a:lnTo>
                    <a:pt x="27" y="0"/>
                  </a:lnTo>
                  <a:lnTo>
                    <a:pt x="27" y="5"/>
                  </a:lnTo>
                  <a:lnTo>
                    <a:pt x="5" y="31"/>
                  </a:lnTo>
                  <a:lnTo>
                    <a:pt x="0" y="25"/>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62" name="Freeform 254"/>
            <p:cNvSpPr>
              <a:spLocks/>
            </p:cNvSpPr>
            <p:nvPr/>
          </p:nvSpPr>
          <p:spPr bwMode="auto">
            <a:xfrm>
              <a:off x="2901" y="2605"/>
              <a:ext cx="20" cy="25"/>
            </a:xfrm>
            <a:custGeom>
              <a:avLst/>
              <a:gdLst/>
              <a:ahLst/>
              <a:cxnLst>
                <a:cxn ang="0">
                  <a:pos x="0" y="5"/>
                </a:cxn>
                <a:cxn ang="0">
                  <a:pos x="5" y="0"/>
                </a:cxn>
                <a:cxn ang="0">
                  <a:pos x="20" y="21"/>
                </a:cxn>
                <a:cxn ang="0">
                  <a:pos x="20" y="25"/>
                </a:cxn>
                <a:cxn ang="0">
                  <a:pos x="0" y="5"/>
                </a:cxn>
              </a:cxnLst>
              <a:rect l="0" t="0" r="r" b="b"/>
              <a:pathLst>
                <a:path w="20" h="25">
                  <a:moveTo>
                    <a:pt x="0" y="5"/>
                  </a:moveTo>
                  <a:lnTo>
                    <a:pt x="5" y="0"/>
                  </a:lnTo>
                  <a:lnTo>
                    <a:pt x="20" y="21"/>
                  </a:lnTo>
                  <a:lnTo>
                    <a:pt x="20" y="25"/>
                  </a:lnTo>
                  <a:lnTo>
                    <a:pt x="0" y="5"/>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63" name="Freeform 255"/>
            <p:cNvSpPr>
              <a:spLocks/>
            </p:cNvSpPr>
            <p:nvPr/>
          </p:nvSpPr>
          <p:spPr bwMode="auto">
            <a:xfrm>
              <a:off x="2895" y="2626"/>
              <a:ext cx="26" cy="25"/>
            </a:xfrm>
            <a:custGeom>
              <a:avLst/>
              <a:gdLst/>
              <a:ahLst/>
              <a:cxnLst>
                <a:cxn ang="0">
                  <a:pos x="0" y="20"/>
                </a:cxn>
                <a:cxn ang="0">
                  <a:pos x="21" y="0"/>
                </a:cxn>
                <a:cxn ang="0">
                  <a:pos x="26" y="4"/>
                </a:cxn>
                <a:cxn ang="0">
                  <a:pos x="5" y="25"/>
                </a:cxn>
                <a:cxn ang="0">
                  <a:pos x="0" y="20"/>
                </a:cxn>
              </a:cxnLst>
              <a:rect l="0" t="0" r="r" b="b"/>
              <a:pathLst>
                <a:path w="26" h="25">
                  <a:moveTo>
                    <a:pt x="0" y="20"/>
                  </a:moveTo>
                  <a:lnTo>
                    <a:pt x="21" y="0"/>
                  </a:lnTo>
                  <a:lnTo>
                    <a:pt x="26" y="4"/>
                  </a:lnTo>
                  <a:lnTo>
                    <a:pt x="5" y="25"/>
                  </a:lnTo>
                  <a:lnTo>
                    <a:pt x="0" y="2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64" name="Freeform 256"/>
            <p:cNvSpPr>
              <a:spLocks/>
            </p:cNvSpPr>
            <p:nvPr/>
          </p:nvSpPr>
          <p:spPr bwMode="auto">
            <a:xfrm>
              <a:off x="2879" y="2626"/>
              <a:ext cx="21" cy="20"/>
            </a:xfrm>
            <a:custGeom>
              <a:avLst/>
              <a:gdLst/>
              <a:ahLst/>
              <a:cxnLst>
                <a:cxn ang="0">
                  <a:pos x="0" y="4"/>
                </a:cxn>
                <a:cxn ang="0">
                  <a:pos x="5" y="0"/>
                </a:cxn>
                <a:cxn ang="0">
                  <a:pos x="21" y="15"/>
                </a:cxn>
                <a:cxn ang="0">
                  <a:pos x="15" y="20"/>
                </a:cxn>
                <a:cxn ang="0">
                  <a:pos x="0" y="4"/>
                </a:cxn>
              </a:cxnLst>
              <a:rect l="0" t="0" r="r" b="b"/>
              <a:pathLst>
                <a:path w="21" h="20">
                  <a:moveTo>
                    <a:pt x="0" y="4"/>
                  </a:moveTo>
                  <a:lnTo>
                    <a:pt x="5" y="0"/>
                  </a:lnTo>
                  <a:lnTo>
                    <a:pt x="21" y="15"/>
                  </a:lnTo>
                  <a:lnTo>
                    <a:pt x="15" y="20"/>
                  </a:lnTo>
                  <a:lnTo>
                    <a:pt x="0" y="4"/>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65" name="Freeform 257"/>
            <p:cNvSpPr>
              <a:spLocks/>
            </p:cNvSpPr>
            <p:nvPr/>
          </p:nvSpPr>
          <p:spPr bwMode="auto">
            <a:xfrm>
              <a:off x="2774" y="2570"/>
              <a:ext cx="136" cy="131"/>
            </a:xfrm>
            <a:custGeom>
              <a:avLst/>
              <a:gdLst/>
              <a:ahLst/>
              <a:cxnLst>
                <a:cxn ang="0">
                  <a:pos x="0" y="101"/>
                </a:cxn>
                <a:cxn ang="0">
                  <a:pos x="105" y="0"/>
                </a:cxn>
                <a:cxn ang="0">
                  <a:pos x="136" y="31"/>
                </a:cxn>
                <a:cxn ang="0">
                  <a:pos x="31" y="131"/>
                </a:cxn>
                <a:cxn ang="0">
                  <a:pos x="0" y="101"/>
                </a:cxn>
              </a:cxnLst>
              <a:rect l="0" t="0" r="r" b="b"/>
              <a:pathLst>
                <a:path w="136" h="131">
                  <a:moveTo>
                    <a:pt x="0" y="101"/>
                  </a:moveTo>
                  <a:lnTo>
                    <a:pt x="105" y="0"/>
                  </a:lnTo>
                  <a:lnTo>
                    <a:pt x="136" y="31"/>
                  </a:lnTo>
                  <a:lnTo>
                    <a:pt x="31" y="131"/>
                  </a:lnTo>
                  <a:lnTo>
                    <a:pt x="0" y="101"/>
                  </a:lnTo>
                  <a:close/>
                </a:path>
              </a:pathLst>
            </a:custGeom>
            <a:solidFill>
              <a:srgbClr val="000000"/>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66" name="Freeform 258"/>
            <p:cNvSpPr>
              <a:spLocks/>
            </p:cNvSpPr>
            <p:nvPr/>
          </p:nvSpPr>
          <p:spPr bwMode="auto">
            <a:xfrm>
              <a:off x="2774" y="2565"/>
              <a:ext cx="110" cy="110"/>
            </a:xfrm>
            <a:custGeom>
              <a:avLst/>
              <a:gdLst/>
              <a:ahLst/>
              <a:cxnLst>
                <a:cxn ang="0">
                  <a:pos x="0" y="106"/>
                </a:cxn>
                <a:cxn ang="0">
                  <a:pos x="110" y="0"/>
                </a:cxn>
                <a:cxn ang="0">
                  <a:pos x="110" y="5"/>
                </a:cxn>
                <a:cxn ang="0">
                  <a:pos x="5" y="110"/>
                </a:cxn>
                <a:cxn ang="0">
                  <a:pos x="0" y="106"/>
                </a:cxn>
              </a:cxnLst>
              <a:rect l="0" t="0" r="r" b="b"/>
              <a:pathLst>
                <a:path w="110" h="110">
                  <a:moveTo>
                    <a:pt x="0" y="106"/>
                  </a:moveTo>
                  <a:lnTo>
                    <a:pt x="110" y="0"/>
                  </a:lnTo>
                  <a:lnTo>
                    <a:pt x="110" y="5"/>
                  </a:lnTo>
                  <a:lnTo>
                    <a:pt x="5" y="110"/>
                  </a:lnTo>
                  <a:lnTo>
                    <a:pt x="0" y="106"/>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67" name="Freeform 259"/>
            <p:cNvSpPr>
              <a:spLocks/>
            </p:cNvSpPr>
            <p:nvPr/>
          </p:nvSpPr>
          <p:spPr bwMode="auto">
            <a:xfrm>
              <a:off x="2879" y="2565"/>
              <a:ext cx="36" cy="40"/>
            </a:xfrm>
            <a:custGeom>
              <a:avLst/>
              <a:gdLst/>
              <a:ahLst/>
              <a:cxnLst>
                <a:cxn ang="0">
                  <a:pos x="0" y="5"/>
                </a:cxn>
                <a:cxn ang="0">
                  <a:pos x="5" y="0"/>
                </a:cxn>
                <a:cxn ang="0">
                  <a:pos x="36" y="35"/>
                </a:cxn>
                <a:cxn ang="0">
                  <a:pos x="36" y="40"/>
                </a:cxn>
                <a:cxn ang="0">
                  <a:pos x="0" y="5"/>
                </a:cxn>
              </a:cxnLst>
              <a:rect l="0" t="0" r="r" b="b"/>
              <a:pathLst>
                <a:path w="36" h="40">
                  <a:moveTo>
                    <a:pt x="0" y="5"/>
                  </a:moveTo>
                  <a:lnTo>
                    <a:pt x="5" y="0"/>
                  </a:lnTo>
                  <a:lnTo>
                    <a:pt x="36" y="35"/>
                  </a:lnTo>
                  <a:lnTo>
                    <a:pt x="36" y="40"/>
                  </a:lnTo>
                  <a:lnTo>
                    <a:pt x="0" y="5"/>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68" name="Freeform 260"/>
            <p:cNvSpPr>
              <a:spLocks/>
            </p:cNvSpPr>
            <p:nvPr/>
          </p:nvSpPr>
          <p:spPr bwMode="auto">
            <a:xfrm>
              <a:off x="2805" y="2600"/>
              <a:ext cx="110" cy="106"/>
            </a:xfrm>
            <a:custGeom>
              <a:avLst/>
              <a:gdLst/>
              <a:ahLst/>
              <a:cxnLst>
                <a:cxn ang="0">
                  <a:pos x="0" y="101"/>
                </a:cxn>
                <a:cxn ang="0">
                  <a:pos x="105" y="0"/>
                </a:cxn>
                <a:cxn ang="0">
                  <a:pos x="110" y="5"/>
                </a:cxn>
                <a:cxn ang="0">
                  <a:pos x="5" y="106"/>
                </a:cxn>
                <a:cxn ang="0">
                  <a:pos x="0" y="101"/>
                </a:cxn>
              </a:cxnLst>
              <a:rect l="0" t="0" r="r" b="b"/>
              <a:pathLst>
                <a:path w="110" h="106">
                  <a:moveTo>
                    <a:pt x="0" y="101"/>
                  </a:moveTo>
                  <a:lnTo>
                    <a:pt x="105" y="0"/>
                  </a:lnTo>
                  <a:lnTo>
                    <a:pt x="110" y="5"/>
                  </a:lnTo>
                  <a:lnTo>
                    <a:pt x="5" y="106"/>
                  </a:lnTo>
                  <a:lnTo>
                    <a:pt x="0" y="101"/>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69" name="Freeform 261"/>
            <p:cNvSpPr>
              <a:spLocks/>
            </p:cNvSpPr>
            <p:nvPr/>
          </p:nvSpPr>
          <p:spPr bwMode="auto">
            <a:xfrm>
              <a:off x="2774" y="2666"/>
              <a:ext cx="36" cy="35"/>
            </a:xfrm>
            <a:custGeom>
              <a:avLst/>
              <a:gdLst/>
              <a:ahLst/>
              <a:cxnLst>
                <a:cxn ang="0">
                  <a:pos x="0" y="5"/>
                </a:cxn>
                <a:cxn ang="0">
                  <a:pos x="4" y="0"/>
                </a:cxn>
                <a:cxn ang="0">
                  <a:pos x="36" y="31"/>
                </a:cxn>
                <a:cxn ang="0">
                  <a:pos x="31" y="35"/>
                </a:cxn>
                <a:cxn ang="0">
                  <a:pos x="0" y="5"/>
                </a:cxn>
              </a:cxnLst>
              <a:rect l="0" t="0" r="r" b="b"/>
              <a:pathLst>
                <a:path w="36" h="35">
                  <a:moveTo>
                    <a:pt x="0" y="5"/>
                  </a:moveTo>
                  <a:lnTo>
                    <a:pt x="4" y="0"/>
                  </a:lnTo>
                  <a:lnTo>
                    <a:pt x="36" y="31"/>
                  </a:lnTo>
                  <a:lnTo>
                    <a:pt x="31" y="35"/>
                  </a:lnTo>
                  <a:lnTo>
                    <a:pt x="0" y="5"/>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70" name="Freeform 262"/>
            <p:cNvSpPr>
              <a:spLocks/>
            </p:cNvSpPr>
            <p:nvPr/>
          </p:nvSpPr>
          <p:spPr bwMode="auto">
            <a:xfrm>
              <a:off x="2853" y="2641"/>
              <a:ext cx="89" cy="85"/>
            </a:xfrm>
            <a:custGeom>
              <a:avLst/>
              <a:gdLst/>
              <a:ahLst/>
              <a:cxnLst>
                <a:cxn ang="0">
                  <a:pos x="89" y="5"/>
                </a:cxn>
                <a:cxn ang="0">
                  <a:pos x="84" y="0"/>
                </a:cxn>
                <a:cxn ang="0">
                  <a:pos x="0" y="81"/>
                </a:cxn>
                <a:cxn ang="0">
                  <a:pos x="5" y="85"/>
                </a:cxn>
                <a:cxn ang="0">
                  <a:pos x="89" y="5"/>
                </a:cxn>
              </a:cxnLst>
              <a:rect l="0" t="0" r="r" b="b"/>
              <a:pathLst>
                <a:path w="89" h="85">
                  <a:moveTo>
                    <a:pt x="89" y="5"/>
                  </a:moveTo>
                  <a:lnTo>
                    <a:pt x="84" y="0"/>
                  </a:lnTo>
                  <a:lnTo>
                    <a:pt x="0" y="81"/>
                  </a:lnTo>
                  <a:lnTo>
                    <a:pt x="5" y="85"/>
                  </a:lnTo>
                  <a:lnTo>
                    <a:pt x="89" y="5"/>
                  </a:lnTo>
                  <a:close/>
                </a:path>
              </a:pathLst>
            </a:custGeom>
            <a:solidFill>
              <a:srgbClr val="FF0000"/>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grpSp>
      <p:grpSp>
        <p:nvGrpSpPr>
          <p:cNvPr id="9" name="Group 263"/>
          <p:cNvGrpSpPr>
            <a:grpSpLocks/>
          </p:cNvGrpSpPr>
          <p:nvPr/>
        </p:nvGrpSpPr>
        <p:grpSpPr bwMode="auto">
          <a:xfrm>
            <a:off x="3373438" y="3727450"/>
            <a:ext cx="266700" cy="255587"/>
            <a:chOff x="2774" y="2565"/>
            <a:chExt cx="168" cy="161"/>
          </a:xfrm>
        </p:grpSpPr>
        <p:sp>
          <p:nvSpPr>
            <p:cNvPr id="606472" name="Freeform 264"/>
            <p:cNvSpPr>
              <a:spLocks/>
            </p:cNvSpPr>
            <p:nvPr/>
          </p:nvSpPr>
          <p:spPr bwMode="auto">
            <a:xfrm>
              <a:off x="2842" y="2681"/>
              <a:ext cx="12" cy="12"/>
            </a:xfrm>
            <a:custGeom>
              <a:avLst/>
              <a:gdLst/>
              <a:ahLst/>
              <a:cxnLst>
                <a:cxn ang="0">
                  <a:pos x="12" y="0"/>
                </a:cxn>
                <a:cxn ang="0">
                  <a:pos x="12" y="0"/>
                </a:cxn>
                <a:cxn ang="0">
                  <a:pos x="0" y="12"/>
                </a:cxn>
                <a:cxn ang="0">
                  <a:pos x="12" y="0"/>
                </a:cxn>
              </a:cxnLst>
              <a:rect l="0" t="0" r="r" b="b"/>
              <a:pathLst>
                <a:path w="12" h="12">
                  <a:moveTo>
                    <a:pt x="12" y="0"/>
                  </a:moveTo>
                  <a:lnTo>
                    <a:pt x="12" y="0"/>
                  </a:lnTo>
                  <a:lnTo>
                    <a:pt x="0" y="12"/>
                  </a:lnTo>
                  <a:lnTo>
                    <a:pt x="12" y="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73" name="Freeform 265"/>
            <p:cNvSpPr>
              <a:spLocks/>
            </p:cNvSpPr>
            <p:nvPr/>
          </p:nvSpPr>
          <p:spPr bwMode="auto">
            <a:xfrm>
              <a:off x="2869" y="2706"/>
              <a:ext cx="12" cy="12"/>
            </a:xfrm>
            <a:custGeom>
              <a:avLst/>
              <a:gdLst/>
              <a:ahLst/>
              <a:cxnLst>
                <a:cxn ang="0">
                  <a:pos x="12" y="0"/>
                </a:cxn>
                <a:cxn ang="0">
                  <a:pos x="12" y="0"/>
                </a:cxn>
                <a:cxn ang="0">
                  <a:pos x="0" y="12"/>
                </a:cxn>
                <a:cxn ang="0">
                  <a:pos x="12" y="0"/>
                </a:cxn>
              </a:cxnLst>
              <a:rect l="0" t="0" r="r" b="b"/>
              <a:pathLst>
                <a:path w="12" h="12">
                  <a:moveTo>
                    <a:pt x="12" y="0"/>
                  </a:moveTo>
                  <a:lnTo>
                    <a:pt x="12" y="0"/>
                  </a:lnTo>
                  <a:lnTo>
                    <a:pt x="0" y="12"/>
                  </a:lnTo>
                  <a:lnTo>
                    <a:pt x="12" y="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74" name="Freeform 266"/>
            <p:cNvSpPr>
              <a:spLocks/>
            </p:cNvSpPr>
            <p:nvPr/>
          </p:nvSpPr>
          <p:spPr bwMode="auto">
            <a:xfrm>
              <a:off x="2842" y="2681"/>
              <a:ext cx="32" cy="30"/>
            </a:xfrm>
            <a:custGeom>
              <a:avLst/>
              <a:gdLst/>
              <a:ahLst/>
              <a:cxnLst>
                <a:cxn ang="0">
                  <a:pos x="5" y="0"/>
                </a:cxn>
                <a:cxn ang="0">
                  <a:pos x="0" y="5"/>
                </a:cxn>
                <a:cxn ang="0">
                  <a:pos x="27" y="30"/>
                </a:cxn>
                <a:cxn ang="0">
                  <a:pos x="32" y="25"/>
                </a:cxn>
                <a:cxn ang="0">
                  <a:pos x="5" y="0"/>
                </a:cxn>
              </a:cxnLst>
              <a:rect l="0" t="0" r="r" b="b"/>
              <a:pathLst>
                <a:path w="32" h="30">
                  <a:moveTo>
                    <a:pt x="5" y="0"/>
                  </a:moveTo>
                  <a:lnTo>
                    <a:pt x="0" y="5"/>
                  </a:lnTo>
                  <a:lnTo>
                    <a:pt x="27" y="30"/>
                  </a:lnTo>
                  <a:lnTo>
                    <a:pt x="32" y="25"/>
                  </a:lnTo>
                  <a:lnTo>
                    <a:pt x="5" y="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75" name="Freeform 267"/>
            <p:cNvSpPr>
              <a:spLocks/>
            </p:cNvSpPr>
            <p:nvPr/>
          </p:nvSpPr>
          <p:spPr bwMode="auto">
            <a:xfrm>
              <a:off x="2821" y="2660"/>
              <a:ext cx="37" cy="41"/>
            </a:xfrm>
            <a:custGeom>
              <a:avLst/>
              <a:gdLst/>
              <a:ahLst/>
              <a:cxnLst>
                <a:cxn ang="0">
                  <a:pos x="0" y="21"/>
                </a:cxn>
                <a:cxn ang="0">
                  <a:pos x="21" y="0"/>
                </a:cxn>
                <a:cxn ang="0">
                  <a:pos x="37" y="21"/>
                </a:cxn>
                <a:cxn ang="0">
                  <a:pos x="16" y="41"/>
                </a:cxn>
                <a:cxn ang="0">
                  <a:pos x="0" y="21"/>
                </a:cxn>
              </a:cxnLst>
              <a:rect l="0" t="0" r="r" b="b"/>
              <a:pathLst>
                <a:path w="37" h="41">
                  <a:moveTo>
                    <a:pt x="0" y="21"/>
                  </a:moveTo>
                  <a:lnTo>
                    <a:pt x="21" y="0"/>
                  </a:lnTo>
                  <a:lnTo>
                    <a:pt x="37" y="21"/>
                  </a:lnTo>
                  <a:lnTo>
                    <a:pt x="16" y="41"/>
                  </a:lnTo>
                  <a:lnTo>
                    <a:pt x="0" y="21"/>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76" name="Freeform 268"/>
            <p:cNvSpPr>
              <a:spLocks/>
            </p:cNvSpPr>
            <p:nvPr/>
          </p:nvSpPr>
          <p:spPr bwMode="auto">
            <a:xfrm>
              <a:off x="2821" y="2655"/>
              <a:ext cx="42" cy="51"/>
            </a:xfrm>
            <a:custGeom>
              <a:avLst/>
              <a:gdLst/>
              <a:ahLst/>
              <a:cxnLst>
                <a:cxn ang="0">
                  <a:pos x="0" y="26"/>
                </a:cxn>
                <a:cxn ang="0">
                  <a:pos x="21" y="6"/>
                </a:cxn>
                <a:cxn ang="0">
                  <a:pos x="26" y="0"/>
                </a:cxn>
                <a:cxn ang="0">
                  <a:pos x="42" y="21"/>
                </a:cxn>
                <a:cxn ang="0">
                  <a:pos x="42" y="26"/>
                </a:cxn>
                <a:cxn ang="0">
                  <a:pos x="42" y="31"/>
                </a:cxn>
                <a:cxn ang="0">
                  <a:pos x="21" y="51"/>
                </a:cxn>
                <a:cxn ang="0">
                  <a:pos x="16" y="46"/>
                </a:cxn>
                <a:cxn ang="0">
                  <a:pos x="36" y="26"/>
                </a:cxn>
                <a:cxn ang="0">
                  <a:pos x="42" y="31"/>
                </a:cxn>
                <a:cxn ang="0">
                  <a:pos x="36" y="26"/>
                </a:cxn>
                <a:cxn ang="0">
                  <a:pos x="21" y="6"/>
                </a:cxn>
                <a:cxn ang="0">
                  <a:pos x="26" y="0"/>
                </a:cxn>
                <a:cxn ang="0">
                  <a:pos x="26" y="11"/>
                </a:cxn>
                <a:cxn ang="0">
                  <a:pos x="6" y="31"/>
                </a:cxn>
                <a:cxn ang="0">
                  <a:pos x="0" y="26"/>
                </a:cxn>
              </a:cxnLst>
              <a:rect l="0" t="0" r="r" b="b"/>
              <a:pathLst>
                <a:path w="42" h="51">
                  <a:moveTo>
                    <a:pt x="0" y="26"/>
                  </a:moveTo>
                  <a:lnTo>
                    <a:pt x="21" y="6"/>
                  </a:lnTo>
                  <a:lnTo>
                    <a:pt x="26" y="0"/>
                  </a:lnTo>
                  <a:lnTo>
                    <a:pt x="42" y="21"/>
                  </a:lnTo>
                  <a:lnTo>
                    <a:pt x="42" y="26"/>
                  </a:lnTo>
                  <a:lnTo>
                    <a:pt x="42" y="31"/>
                  </a:lnTo>
                  <a:lnTo>
                    <a:pt x="21" y="51"/>
                  </a:lnTo>
                  <a:lnTo>
                    <a:pt x="16" y="46"/>
                  </a:lnTo>
                  <a:lnTo>
                    <a:pt x="36" y="26"/>
                  </a:lnTo>
                  <a:lnTo>
                    <a:pt x="42" y="31"/>
                  </a:lnTo>
                  <a:lnTo>
                    <a:pt x="36" y="26"/>
                  </a:lnTo>
                  <a:lnTo>
                    <a:pt x="21" y="6"/>
                  </a:lnTo>
                  <a:lnTo>
                    <a:pt x="26" y="0"/>
                  </a:lnTo>
                  <a:lnTo>
                    <a:pt x="26" y="11"/>
                  </a:lnTo>
                  <a:lnTo>
                    <a:pt x="6" y="31"/>
                  </a:lnTo>
                  <a:lnTo>
                    <a:pt x="0" y="26"/>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77" name="Freeform 269"/>
            <p:cNvSpPr>
              <a:spLocks/>
            </p:cNvSpPr>
            <p:nvPr/>
          </p:nvSpPr>
          <p:spPr bwMode="auto">
            <a:xfrm>
              <a:off x="2821" y="2675"/>
              <a:ext cx="21" cy="26"/>
            </a:xfrm>
            <a:custGeom>
              <a:avLst/>
              <a:gdLst/>
              <a:ahLst/>
              <a:cxnLst>
                <a:cxn ang="0">
                  <a:pos x="16" y="26"/>
                </a:cxn>
                <a:cxn ang="0">
                  <a:pos x="0" y="5"/>
                </a:cxn>
                <a:cxn ang="0">
                  <a:pos x="6" y="0"/>
                </a:cxn>
                <a:cxn ang="0">
                  <a:pos x="21" y="21"/>
                </a:cxn>
                <a:cxn ang="0">
                  <a:pos x="16" y="26"/>
                </a:cxn>
              </a:cxnLst>
              <a:rect l="0" t="0" r="r" b="b"/>
              <a:pathLst>
                <a:path w="21" h="26">
                  <a:moveTo>
                    <a:pt x="16" y="26"/>
                  </a:moveTo>
                  <a:lnTo>
                    <a:pt x="0" y="5"/>
                  </a:lnTo>
                  <a:lnTo>
                    <a:pt x="6" y="0"/>
                  </a:lnTo>
                  <a:lnTo>
                    <a:pt x="21" y="21"/>
                  </a:lnTo>
                  <a:lnTo>
                    <a:pt x="16" y="26"/>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78" name="Freeform 270"/>
            <p:cNvSpPr>
              <a:spLocks/>
            </p:cNvSpPr>
            <p:nvPr/>
          </p:nvSpPr>
          <p:spPr bwMode="auto">
            <a:xfrm>
              <a:off x="2895" y="2621"/>
              <a:ext cx="13" cy="11"/>
            </a:xfrm>
            <a:custGeom>
              <a:avLst/>
              <a:gdLst/>
              <a:ahLst/>
              <a:cxnLst>
                <a:cxn ang="0">
                  <a:pos x="13" y="5"/>
                </a:cxn>
                <a:cxn ang="0">
                  <a:pos x="13" y="0"/>
                </a:cxn>
                <a:cxn ang="0">
                  <a:pos x="0" y="5"/>
                </a:cxn>
                <a:cxn ang="0">
                  <a:pos x="0" y="11"/>
                </a:cxn>
                <a:cxn ang="0">
                  <a:pos x="13" y="5"/>
                </a:cxn>
              </a:cxnLst>
              <a:rect l="0" t="0" r="r" b="b"/>
              <a:pathLst>
                <a:path w="13" h="11">
                  <a:moveTo>
                    <a:pt x="13" y="5"/>
                  </a:moveTo>
                  <a:lnTo>
                    <a:pt x="13" y="0"/>
                  </a:lnTo>
                  <a:lnTo>
                    <a:pt x="0" y="5"/>
                  </a:lnTo>
                  <a:lnTo>
                    <a:pt x="0" y="11"/>
                  </a:lnTo>
                  <a:lnTo>
                    <a:pt x="13" y="5"/>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79" name="Freeform 271"/>
            <p:cNvSpPr>
              <a:spLocks/>
            </p:cNvSpPr>
            <p:nvPr/>
          </p:nvSpPr>
          <p:spPr bwMode="auto">
            <a:xfrm>
              <a:off x="2916" y="2651"/>
              <a:ext cx="12" cy="12"/>
            </a:xfrm>
            <a:custGeom>
              <a:avLst/>
              <a:gdLst/>
              <a:ahLst/>
              <a:cxnLst>
                <a:cxn ang="0">
                  <a:pos x="12" y="0"/>
                </a:cxn>
                <a:cxn ang="0">
                  <a:pos x="12" y="5"/>
                </a:cxn>
                <a:cxn ang="0">
                  <a:pos x="0" y="12"/>
                </a:cxn>
                <a:cxn ang="0">
                  <a:pos x="0" y="5"/>
                </a:cxn>
                <a:cxn ang="0">
                  <a:pos x="12" y="0"/>
                </a:cxn>
              </a:cxnLst>
              <a:rect l="0" t="0" r="r" b="b"/>
              <a:pathLst>
                <a:path w="12" h="12">
                  <a:moveTo>
                    <a:pt x="12" y="0"/>
                  </a:moveTo>
                  <a:lnTo>
                    <a:pt x="12" y="5"/>
                  </a:lnTo>
                  <a:lnTo>
                    <a:pt x="0" y="12"/>
                  </a:lnTo>
                  <a:lnTo>
                    <a:pt x="0" y="5"/>
                  </a:lnTo>
                  <a:lnTo>
                    <a:pt x="12" y="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80" name="Freeform 272"/>
            <p:cNvSpPr>
              <a:spLocks/>
            </p:cNvSpPr>
            <p:nvPr/>
          </p:nvSpPr>
          <p:spPr bwMode="auto">
            <a:xfrm>
              <a:off x="2895" y="2626"/>
              <a:ext cx="32" cy="29"/>
            </a:xfrm>
            <a:custGeom>
              <a:avLst/>
              <a:gdLst/>
              <a:ahLst/>
              <a:cxnLst>
                <a:cxn ang="0">
                  <a:pos x="11" y="0"/>
                </a:cxn>
                <a:cxn ang="0">
                  <a:pos x="0" y="4"/>
                </a:cxn>
                <a:cxn ang="0">
                  <a:pos x="21" y="29"/>
                </a:cxn>
                <a:cxn ang="0">
                  <a:pos x="32" y="25"/>
                </a:cxn>
                <a:cxn ang="0">
                  <a:pos x="11" y="0"/>
                </a:cxn>
              </a:cxnLst>
              <a:rect l="0" t="0" r="r" b="b"/>
              <a:pathLst>
                <a:path w="32" h="29">
                  <a:moveTo>
                    <a:pt x="11" y="0"/>
                  </a:moveTo>
                  <a:lnTo>
                    <a:pt x="0" y="4"/>
                  </a:lnTo>
                  <a:lnTo>
                    <a:pt x="21" y="29"/>
                  </a:lnTo>
                  <a:lnTo>
                    <a:pt x="32" y="25"/>
                  </a:lnTo>
                  <a:lnTo>
                    <a:pt x="11" y="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81" name="Freeform 273"/>
            <p:cNvSpPr>
              <a:spLocks/>
            </p:cNvSpPr>
            <p:nvPr/>
          </p:nvSpPr>
          <p:spPr bwMode="auto">
            <a:xfrm>
              <a:off x="2879" y="2610"/>
              <a:ext cx="36" cy="36"/>
            </a:xfrm>
            <a:custGeom>
              <a:avLst/>
              <a:gdLst/>
              <a:ahLst/>
              <a:cxnLst>
                <a:cxn ang="0">
                  <a:pos x="0" y="20"/>
                </a:cxn>
                <a:cxn ang="0">
                  <a:pos x="21" y="0"/>
                </a:cxn>
                <a:cxn ang="0">
                  <a:pos x="36" y="16"/>
                </a:cxn>
                <a:cxn ang="0">
                  <a:pos x="16" y="36"/>
                </a:cxn>
                <a:cxn ang="0">
                  <a:pos x="0" y="20"/>
                </a:cxn>
              </a:cxnLst>
              <a:rect l="0" t="0" r="r" b="b"/>
              <a:pathLst>
                <a:path w="36" h="36">
                  <a:moveTo>
                    <a:pt x="0" y="20"/>
                  </a:moveTo>
                  <a:lnTo>
                    <a:pt x="21" y="0"/>
                  </a:lnTo>
                  <a:lnTo>
                    <a:pt x="36" y="16"/>
                  </a:lnTo>
                  <a:lnTo>
                    <a:pt x="16" y="36"/>
                  </a:lnTo>
                  <a:lnTo>
                    <a:pt x="0" y="2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82" name="Freeform 274"/>
            <p:cNvSpPr>
              <a:spLocks/>
            </p:cNvSpPr>
            <p:nvPr/>
          </p:nvSpPr>
          <p:spPr bwMode="auto">
            <a:xfrm>
              <a:off x="2879" y="2605"/>
              <a:ext cx="27" cy="31"/>
            </a:xfrm>
            <a:custGeom>
              <a:avLst/>
              <a:gdLst/>
              <a:ahLst/>
              <a:cxnLst>
                <a:cxn ang="0">
                  <a:pos x="0" y="25"/>
                </a:cxn>
                <a:cxn ang="0">
                  <a:pos x="27" y="0"/>
                </a:cxn>
                <a:cxn ang="0">
                  <a:pos x="27" y="5"/>
                </a:cxn>
                <a:cxn ang="0">
                  <a:pos x="5" y="31"/>
                </a:cxn>
                <a:cxn ang="0">
                  <a:pos x="0" y="25"/>
                </a:cxn>
              </a:cxnLst>
              <a:rect l="0" t="0" r="r" b="b"/>
              <a:pathLst>
                <a:path w="27" h="31">
                  <a:moveTo>
                    <a:pt x="0" y="25"/>
                  </a:moveTo>
                  <a:lnTo>
                    <a:pt x="27" y="0"/>
                  </a:lnTo>
                  <a:lnTo>
                    <a:pt x="27" y="5"/>
                  </a:lnTo>
                  <a:lnTo>
                    <a:pt x="5" y="31"/>
                  </a:lnTo>
                  <a:lnTo>
                    <a:pt x="0" y="25"/>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83" name="Freeform 275"/>
            <p:cNvSpPr>
              <a:spLocks/>
            </p:cNvSpPr>
            <p:nvPr/>
          </p:nvSpPr>
          <p:spPr bwMode="auto">
            <a:xfrm>
              <a:off x="2901" y="2605"/>
              <a:ext cx="20" cy="25"/>
            </a:xfrm>
            <a:custGeom>
              <a:avLst/>
              <a:gdLst/>
              <a:ahLst/>
              <a:cxnLst>
                <a:cxn ang="0">
                  <a:pos x="0" y="5"/>
                </a:cxn>
                <a:cxn ang="0">
                  <a:pos x="5" y="0"/>
                </a:cxn>
                <a:cxn ang="0">
                  <a:pos x="20" y="21"/>
                </a:cxn>
                <a:cxn ang="0">
                  <a:pos x="20" y="25"/>
                </a:cxn>
                <a:cxn ang="0">
                  <a:pos x="0" y="5"/>
                </a:cxn>
              </a:cxnLst>
              <a:rect l="0" t="0" r="r" b="b"/>
              <a:pathLst>
                <a:path w="20" h="25">
                  <a:moveTo>
                    <a:pt x="0" y="5"/>
                  </a:moveTo>
                  <a:lnTo>
                    <a:pt x="5" y="0"/>
                  </a:lnTo>
                  <a:lnTo>
                    <a:pt x="20" y="21"/>
                  </a:lnTo>
                  <a:lnTo>
                    <a:pt x="20" y="25"/>
                  </a:lnTo>
                  <a:lnTo>
                    <a:pt x="0" y="5"/>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84" name="Freeform 276"/>
            <p:cNvSpPr>
              <a:spLocks/>
            </p:cNvSpPr>
            <p:nvPr/>
          </p:nvSpPr>
          <p:spPr bwMode="auto">
            <a:xfrm>
              <a:off x="2895" y="2626"/>
              <a:ext cx="26" cy="25"/>
            </a:xfrm>
            <a:custGeom>
              <a:avLst/>
              <a:gdLst/>
              <a:ahLst/>
              <a:cxnLst>
                <a:cxn ang="0">
                  <a:pos x="0" y="20"/>
                </a:cxn>
                <a:cxn ang="0">
                  <a:pos x="21" y="0"/>
                </a:cxn>
                <a:cxn ang="0">
                  <a:pos x="26" y="4"/>
                </a:cxn>
                <a:cxn ang="0">
                  <a:pos x="5" y="25"/>
                </a:cxn>
                <a:cxn ang="0">
                  <a:pos x="0" y="20"/>
                </a:cxn>
              </a:cxnLst>
              <a:rect l="0" t="0" r="r" b="b"/>
              <a:pathLst>
                <a:path w="26" h="25">
                  <a:moveTo>
                    <a:pt x="0" y="20"/>
                  </a:moveTo>
                  <a:lnTo>
                    <a:pt x="21" y="0"/>
                  </a:lnTo>
                  <a:lnTo>
                    <a:pt x="26" y="4"/>
                  </a:lnTo>
                  <a:lnTo>
                    <a:pt x="5" y="25"/>
                  </a:lnTo>
                  <a:lnTo>
                    <a:pt x="0" y="2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85" name="Freeform 277"/>
            <p:cNvSpPr>
              <a:spLocks/>
            </p:cNvSpPr>
            <p:nvPr/>
          </p:nvSpPr>
          <p:spPr bwMode="auto">
            <a:xfrm>
              <a:off x="2879" y="2626"/>
              <a:ext cx="21" cy="20"/>
            </a:xfrm>
            <a:custGeom>
              <a:avLst/>
              <a:gdLst/>
              <a:ahLst/>
              <a:cxnLst>
                <a:cxn ang="0">
                  <a:pos x="0" y="4"/>
                </a:cxn>
                <a:cxn ang="0">
                  <a:pos x="5" y="0"/>
                </a:cxn>
                <a:cxn ang="0">
                  <a:pos x="21" y="15"/>
                </a:cxn>
                <a:cxn ang="0">
                  <a:pos x="15" y="20"/>
                </a:cxn>
                <a:cxn ang="0">
                  <a:pos x="0" y="4"/>
                </a:cxn>
              </a:cxnLst>
              <a:rect l="0" t="0" r="r" b="b"/>
              <a:pathLst>
                <a:path w="21" h="20">
                  <a:moveTo>
                    <a:pt x="0" y="4"/>
                  </a:moveTo>
                  <a:lnTo>
                    <a:pt x="5" y="0"/>
                  </a:lnTo>
                  <a:lnTo>
                    <a:pt x="21" y="15"/>
                  </a:lnTo>
                  <a:lnTo>
                    <a:pt x="15" y="20"/>
                  </a:lnTo>
                  <a:lnTo>
                    <a:pt x="0" y="4"/>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86" name="Freeform 278"/>
            <p:cNvSpPr>
              <a:spLocks/>
            </p:cNvSpPr>
            <p:nvPr/>
          </p:nvSpPr>
          <p:spPr bwMode="auto">
            <a:xfrm>
              <a:off x="2774" y="2570"/>
              <a:ext cx="136" cy="131"/>
            </a:xfrm>
            <a:custGeom>
              <a:avLst/>
              <a:gdLst/>
              <a:ahLst/>
              <a:cxnLst>
                <a:cxn ang="0">
                  <a:pos x="0" y="101"/>
                </a:cxn>
                <a:cxn ang="0">
                  <a:pos x="105" y="0"/>
                </a:cxn>
                <a:cxn ang="0">
                  <a:pos x="136" y="31"/>
                </a:cxn>
                <a:cxn ang="0">
                  <a:pos x="31" y="131"/>
                </a:cxn>
                <a:cxn ang="0">
                  <a:pos x="0" y="101"/>
                </a:cxn>
              </a:cxnLst>
              <a:rect l="0" t="0" r="r" b="b"/>
              <a:pathLst>
                <a:path w="136" h="131">
                  <a:moveTo>
                    <a:pt x="0" y="101"/>
                  </a:moveTo>
                  <a:lnTo>
                    <a:pt x="105" y="0"/>
                  </a:lnTo>
                  <a:lnTo>
                    <a:pt x="136" y="31"/>
                  </a:lnTo>
                  <a:lnTo>
                    <a:pt x="31" y="131"/>
                  </a:lnTo>
                  <a:lnTo>
                    <a:pt x="0" y="101"/>
                  </a:lnTo>
                  <a:close/>
                </a:path>
              </a:pathLst>
            </a:custGeom>
            <a:solidFill>
              <a:srgbClr val="000000"/>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87" name="Freeform 279"/>
            <p:cNvSpPr>
              <a:spLocks/>
            </p:cNvSpPr>
            <p:nvPr/>
          </p:nvSpPr>
          <p:spPr bwMode="auto">
            <a:xfrm>
              <a:off x="2774" y="2565"/>
              <a:ext cx="110" cy="110"/>
            </a:xfrm>
            <a:custGeom>
              <a:avLst/>
              <a:gdLst/>
              <a:ahLst/>
              <a:cxnLst>
                <a:cxn ang="0">
                  <a:pos x="0" y="106"/>
                </a:cxn>
                <a:cxn ang="0">
                  <a:pos x="110" y="0"/>
                </a:cxn>
                <a:cxn ang="0">
                  <a:pos x="110" y="5"/>
                </a:cxn>
                <a:cxn ang="0">
                  <a:pos x="5" y="110"/>
                </a:cxn>
                <a:cxn ang="0">
                  <a:pos x="0" y="106"/>
                </a:cxn>
              </a:cxnLst>
              <a:rect l="0" t="0" r="r" b="b"/>
              <a:pathLst>
                <a:path w="110" h="110">
                  <a:moveTo>
                    <a:pt x="0" y="106"/>
                  </a:moveTo>
                  <a:lnTo>
                    <a:pt x="110" y="0"/>
                  </a:lnTo>
                  <a:lnTo>
                    <a:pt x="110" y="5"/>
                  </a:lnTo>
                  <a:lnTo>
                    <a:pt x="5" y="110"/>
                  </a:lnTo>
                  <a:lnTo>
                    <a:pt x="0" y="106"/>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88" name="Freeform 280"/>
            <p:cNvSpPr>
              <a:spLocks/>
            </p:cNvSpPr>
            <p:nvPr/>
          </p:nvSpPr>
          <p:spPr bwMode="auto">
            <a:xfrm>
              <a:off x="2879" y="2565"/>
              <a:ext cx="36" cy="40"/>
            </a:xfrm>
            <a:custGeom>
              <a:avLst/>
              <a:gdLst/>
              <a:ahLst/>
              <a:cxnLst>
                <a:cxn ang="0">
                  <a:pos x="0" y="5"/>
                </a:cxn>
                <a:cxn ang="0">
                  <a:pos x="5" y="0"/>
                </a:cxn>
                <a:cxn ang="0">
                  <a:pos x="36" y="35"/>
                </a:cxn>
                <a:cxn ang="0">
                  <a:pos x="36" y="40"/>
                </a:cxn>
                <a:cxn ang="0">
                  <a:pos x="0" y="5"/>
                </a:cxn>
              </a:cxnLst>
              <a:rect l="0" t="0" r="r" b="b"/>
              <a:pathLst>
                <a:path w="36" h="40">
                  <a:moveTo>
                    <a:pt x="0" y="5"/>
                  </a:moveTo>
                  <a:lnTo>
                    <a:pt x="5" y="0"/>
                  </a:lnTo>
                  <a:lnTo>
                    <a:pt x="36" y="35"/>
                  </a:lnTo>
                  <a:lnTo>
                    <a:pt x="36" y="40"/>
                  </a:lnTo>
                  <a:lnTo>
                    <a:pt x="0" y="5"/>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89" name="Freeform 281"/>
            <p:cNvSpPr>
              <a:spLocks/>
            </p:cNvSpPr>
            <p:nvPr/>
          </p:nvSpPr>
          <p:spPr bwMode="auto">
            <a:xfrm>
              <a:off x="2805" y="2600"/>
              <a:ext cx="110" cy="106"/>
            </a:xfrm>
            <a:custGeom>
              <a:avLst/>
              <a:gdLst/>
              <a:ahLst/>
              <a:cxnLst>
                <a:cxn ang="0">
                  <a:pos x="0" y="101"/>
                </a:cxn>
                <a:cxn ang="0">
                  <a:pos x="105" y="0"/>
                </a:cxn>
                <a:cxn ang="0">
                  <a:pos x="110" y="5"/>
                </a:cxn>
                <a:cxn ang="0">
                  <a:pos x="5" y="106"/>
                </a:cxn>
                <a:cxn ang="0">
                  <a:pos x="0" y="101"/>
                </a:cxn>
              </a:cxnLst>
              <a:rect l="0" t="0" r="r" b="b"/>
              <a:pathLst>
                <a:path w="110" h="106">
                  <a:moveTo>
                    <a:pt x="0" y="101"/>
                  </a:moveTo>
                  <a:lnTo>
                    <a:pt x="105" y="0"/>
                  </a:lnTo>
                  <a:lnTo>
                    <a:pt x="110" y="5"/>
                  </a:lnTo>
                  <a:lnTo>
                    <a:pt x="5" y="106"/>
                  </a:lnTo>
                  <a:lnTo>
                    <a:pt x="0" y="101"/>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90" name="Freeform 282"/>
            <p:cNvSpPr>
              <a:spLocks/>
            </p:cNvSpPr>
            <p:nvPr/>
          </p:nvSpPr>
          <p:spPr bwMode="auto">
            <a:xfrm>
              <a:off x="2774" y="2666"/>
              <a:ext cx="36" cy="35"/>
            </a:xfrm>
            <a:custGeom>
              <a:avLst/>
              <a:gdLst/>
              <a:ahLst/>
              <a:cxnLst>
                <a:cxn ang="0">
                  <a:pos x="0" y="5"/>
                </a:cxn>
                <a:cxn ang="0">
                  <a:pos x="4" y="0"/>
                </a:cxn>
                <a:cxn ang="0">
                  <a:pos x="36" y="31"/>
                </a:cxn>
                <a:cxn ang="0">
                  <a:pos x="31" y="35"/>
                </a:cxn>
                <a:cxn ang="0">
                  <a:pos x="0" y="5"/>
                </a:cxn>
              </a:cxnLst>
              <a:rect l="0" t="0" r="r" b="b"/>
              <a:pathLst>
                <a:path w="36" h="35">
                  <a:moveTo>
                    <a:pt x="0" y="5"/>
                  </a:moveTo>
                  <a:lnTo>
                    <a:pt x="4" y="0"/>
                  </a:lnTo>
                  <a:lnTo>
                    <a:pt x="36" y="31"/>
                  </a:lnTo>
                  <a:lnTo>
                    <a:pt x="31" y="35"/>
                  </a:lnTo>
                  <a:lnTo>
                    <a:pt x="0" y="5"/>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91" name="Freeform 283"/>
            <p:cNvSpPr>
              <a:spLocks/>
            </p:cNvSpPr>
            <p:nvPr/>
          </p:nvSpPr>
          <p:spPr bwMode="auto">
            <a:xfrm>
              <a:off x="2853" y="2641"/>
              <a:ext cx="89" cy="85"/>
            </a:xfrm>
            <a:custGeom>
              <a:avLst/>
              <a:gdLst/>
              <a:ahLst/>
              <a:cxnLst>
                <a:cxn ang="0">
                  <a:pos x="89" y="5"/>
                </a:cxn>
                <a:cxn ang="0">
                  <a:pos x="84" y="0"/>
                </a:cxn>
                <a:cxn ang="0">
                  <a:pos x="0" y="81"/>
                </a:cxn>
                <a:cxn ang="0">
                  <a:pos x="5" y="85"/>
                </a:cxn>
                <a:cxn ang="0">
                  <a:pos x="89" y="5"/>
                </a:cxn>
              </a:cxnLst>
              <a:rect l="0" t="0" r="r" b="b"/>
              <a:pathLst>
                <a:path w="89" h="85">
                  <a:moveTo>
                    <a:pt x="89" y="5"/>
                  </a:moveTo>
                  <a:lnTo>
                    <a:pt x="84" y="0"/>
                  </a:lnTo>
                  <a:lnTo>
                    <a:pt x="0" y="81"/>
                  </a:lnTo>
                  <a:lnTo>
                    <a:pt x="5" y="85"/>
                  </a:lnTo>
                  <a:lnTo>
                    <a:pt x="89" y="5"/>
                  </a:lnTo>
                  <a:close/>
                </a:path>
              </a:pathLst>
            </a:custGeom>
            <a:solidFill>
              <a:srgbClr val="FF0000"/>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92" name="Freeform 284"/>
            <p:cNvSpPr>
              <a:spLocks/>
            </p:cNvSpPr>
            <p:nvPr/>
          </p:nvSpPr>
          <p:spPr bwMode="auto">
            <a:xfrm>
              <a:off x="2842" y="2681"/>
              <a:ext cx="12" cy="12"/>
            </a:xfrm>
            <a:custGeom>
              <a:avLst/>
              <a:gdLst/>
              <a:ahLst/>
              <a:cxnLst>
                <a:cxn ang="0">
                  <a:pos x="12" y="0"/>
                </a:cxn>
                <a:cxn ang="0">
                  <a:pos x="12" y="0"/>
                </a:cxn>
                <a:cxn ang="0">
                  <a:pos x="0" y="12"/>
                </a:cxn>
                <a:cxn ang="0">
                  <a:pos x="12" y="0"/>
                </a:cxn>
              </a:cxnLst>
              <a:rect l="0" t="0" r="r" b="b"/>
              <a:pathLst>
                <a:path w="12" h="12">
                  <a:moveTo>
                    <a:pt x="12" y="0"/>
                  </a:moveTo>
                  <a:lnTo>
                    <a:pt x="12" y="0"/>
                  </a:lnTo>
                  <a:lnTo>
                    <a:pt x="0" y="12"/>
                  </a:lnTo>
                  <a:lnTo>
                    <a:pt x="12" y="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93" name="Freeform 285"/>
            <p:cNvSpPr>
              <a:spLocks/>
            </p:cNvSpPr>
            <p:nvPr/>
          </p:nvSpPr>
          <p:spPr bwMode="auto">
            <a:xfrm>
              <a:off x="2869" y="2706"/>
              <a:ext cx="12" cy="12"/>
            </a:xfrm>
            <a:custGeom>
              <a:avLst/>
              <a:gdLst/>
              <a:ahLst/>
              <a:cxnLst>
                <a:cxn ang="0">
                  <a:pos x="12" y="0"/>
                </a:cxn>
                <a:cxn ang="0">
                  <a:pos x="12" y="0"/>
                </a:cxn>
                <a:cxn ang="0">
                  <a:pos x="0" y="12"/>
                </a:cxn>
                <a:cxn ang="0">
                  <a:pos x="12" y="0"/>
                </a:cxn>
              </a:cxnLst>
              <a:rect l="0" t="0" r="r" b="b"/>
              <a:pathLst>
                <a:path w="12" h="12">
                  <a:moveTo>
                    <a:pt x="12" y="0"/>
                  </a:moveTo>
                  <a:lnTo>
                    <a:pt x="12" y="0"/>
                  </a:lnTo>
                  <a:lnTo>
                    <a:pt x="0" y="12"/>
                  </a:lnTo>
                  <a:lnTo>
                    <a:pt x="12" y="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94" name="Freeform 286"/>
            <p:cNvSpPr>
              <a:spLocks/>
            </p:cNvSpPr>
            <p:nvPr/>
          </p:nvSpPr>
          <p:spPr bwMode="auto">
            <a:xfrm>
              <a:off x="2842" y="2681"/>
              <a:ext cx="32" cy="30"/>
            </a:xfrm>
            <a:custGeom>
              <a:avLst/>
              <a:gdLst/>
              <a:ahLst/>
              <a:cxnLst>
                <a:cxn ang="0">
                  <a:pos x="5" y="0"/>
                </a:cxn>
                <a:cxn ang="0">
                  <a:pos x="0" y="5"/>
                </a:cxn>
                <a:cxn ang="0">
                  <a:pos x="27" y="30"/>
                </a:cxn>
                <a:cxn ang="0">
                  <a:pos x="32" y="25"/>
                </a:cxn>
                <a:cxn ang="0">
                  <a:pos x="5" y="0"/>
                </a:cxn>
              </a:cxnLst>
              <a:rect l="0" t="0" r="r" b="b"/>
              <a:pathLst>
                <a:path w="32" h="30">
                  <a:moveTo>
                    <a:pt x="5" y="0"/>
                  </a:moveTo>
                  <a:lnTo>
                    <a:pt x="0" y="5"/>
                  </a:lnTo>
                  <a:lnTo>
                    <a:pt x="27" y="30"/>
                  </a:lnTo>
                  <a:lnTo>
                    <a:pt x="32" y="25"/>
                  </a:lnTo>
                  <a:lnTo>
                    <a:pt x="5" y="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95" name="Freeform 287"/>
            <p:cNvSpPr>
              <a:spLocks/>
            </p:cNvSpPr>
            <p:nvPr/>
          </p:nvSpPr>
          <p:spPr bwMode="auto">
            <a:xfrm>
              <a:off x="2821" y="2660"/>
              <a:ext cx="37" cy="41"/>
            </a:xfrm>
            <a:custGeom>
              <a:avLst/>
              <a:gdLst/>
              <a:ahLst/>
              <a:cxnLst>
                <a:cxn ang="0">
                  <a:pos x="0" y="21"/>
                </a:cxn>
                <a:cxn ang="0">
                  <a:pos x="21" y="0"/>
                </a:cxn>
                <a:cxn ang="0">
                  <a:pos x="37" y="21"/>
                </a:cxn>
                <a:cxn ang="0">
                  <a:pos x="16" y="41"/>
                </a:cxn>
                <a:cxn ang="0">
                  <a:pos x="0" y="21"/>
                </a:cxn>
              </a:cxnLst>
              <a:rect l="0" t="0" r="r" b="b"/>
              <a:pathLst>
                <a:path w="37" h="41">
                  <a:moveTo>
                    <a:pt x="0" y="21"/>
                  </a:moveTo>
                  <a:lnTo>
                    <a:pt x="21" y="0"/>
                  </a:lnTo>
                  <a:lnTo>
                    <a:pt x="37" y="21"/>
                  </a:lnTo>
                  <a:lnTo>
                    <a:pt x="16" y="41"/>
                  </a:lnTo>
                  <a:lnTo>
                    <a:pt x="0" y="21"/>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96" name="Freeform 288"/>
            <p:cNvSpPr>
              <a:spLocks/>
            </p:cNvSpPr>
            <p:nvPr/>
          </p:nvSpPr>
          <p:spPr bwMode="auto">
            <a:xfrm>
              <a:off x="2821" y="2655"/>
              <a:ext cx="42" cy="51"/>
            </a:xfrm>
            <a:custGeom>
              <a:avLst/>
              <a:gdLst/>
              <a:ahLst/>
              <a:cxnLst>
                <a:cxn ang="0">
                  <a:pos x="0" y="26"/>
                </a:cxn>
                <a:cxn ang="0">
                  <a:pos x="21" y="6"/>
                </a:cxn>
                <a:cxn ang="0">
                  <a:pos x="26" y="0"/>
                </a:cxn>
                <a:cxn ang="0">
                  <a:pos x="42" y="21"/>
                </a:cxn>
                <a:cxn ang="0">
                  <a:pos x="42" y="26"/>
                </a:cxn>
                <a:cxn ang="0">
                  <a:pos x="42" y="31"/>
                </a:cxn>
                <a:cxn ang="0">
                  <a:pos x="21" y="51"/>
                </a:cxn>
                <a:cxn ang="0">
                  <a:pos x="16" y="46"/>
                </a:cxn>
                <a:cxn ang="0">
                  <a:pos x="36" y="26"/>
                </a:cxn>
                <a:cxn ang="0">
                  <a:pos x="42" y="31"/>
                </a:cxn>
                <a:cxn ang="0">
                  <a:pos x="36" y="26"/>
                </a:cxn>
                <a:cxn ang="0">
                  <a:pos x="21" y="6"/>
                </a:cxn>
                <a:cxn ang="0">
                  <a:pos x="26" y="0"/>
                </a:cxn>
                <a:cxn ang="0">
                  <a:pos x="26" y="11"/>
                </a:cxn>
                <a:cxn ang="0">
                  <a:pos x="6" y="31"/>
                </a:cxn>
                <a:cxn ang="0">
                  <a:pos x="0" y="26"/>
                </a:cxn>
              </a:cxnLst>
              <a:rect l="0" t="0" r="r" b="b"/>
              <a:pathLst>
                <a:path w="42" h="51">
                  <a:moveTo>
                    <a:pt x="0" y="26"/>
                  </a:moveTo>
                  <a:lnTo>
                    <a:pt x="21" y="6"/>
                  </a:lnTo>
                  <a:lnTo>
                    <a:pt x="26" y="0"/>
                  </a:lnTo>
                  <a:lnTo>
                    <a:pt x="42" y="21"/>
                  </a:lnTo>
                  <a:lnTo>
                    <a:pt x="42" y="26"/>
                  </a:lnTo>
                  <a:lnTo>
                    <a:pt x="42" y="31"/>
                  </a:lnTo>
                  <a:lnTo>
                    <a:pt x="21" y="51"/>
                  </a:lnTo>
                  <a:lnTo>
                    <a:pt x="16" y="46"/>
                  </a:lnTo>
                  <a:lnTo>
                    <a:pt x="36" y="26"/>
                  </a:lnTo>
                  <a:lnTo>
                    <a:pt x="42" y="31"/>
                  </a:lnTo>
                  <a:lnTo>
                    <a:pt x="36" y="26"/>
                  </a:lnTo>
                  <a:lnTo>
                    <a:pt x="21" y="6"/>
                  </a:lnTo>
                  <a:lnTo>
                    <a:pt x="26" y="0"/>
                  </a:lnTo>
                  <a:lnTo>
                    <a:pt x="26" y="11"/>
                  </a:lnTo>
                  <a:lnTo>
                    <a:pt x="6" y="31"/>
                  </a:lnTo>
                  <a:lnTo>
                    <a:pt x="0" y="26"/>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97" name="Freeform 289"/>
            <p:cNvSpPr>
              <a:spLocks/>
            </p:cNvSpPr>
            <p:nvPr/>
          </p:nvSpPr>
          <p:spPr bwMode="auto">
            <a:xfrm>
              <a:off x="2821" y="2675"/>
              <a:ext cx="21" cy="26"/>
            </a:xfrm>
            <a:custGeom>
              <a:avLst/>
              <a:gdLst/>
              <a:ahLst/>
              <a:cxnLst>
                <a:cxn ang="0">
                  <a:pos x="16" y="26"/>
                </a:cxn>
                <a:cxn ang="0">
                  <a:pos x="0" y="5"/>
                </a:cxn>
                <a:cxn ang="0">
                  <a:pos x="6" y="0"/>
                </a:cxn>
                <a:cxn ang="0">
                  <a:pos x="21" y="21"/>
                </a:cxn>
                <a:cxn ang="0">
                  <a:pos x="16" y="26"/>
                </a:cxn>
              </a:cxnLst>
              <a:rect l="0" t="0" r="r" b="b"/>
              <a:pathLst>
                <a:path w="21" h="26">
                  <a:moveTo>
                    <a:pt x="16" y="26"/>
                  </a:moveTo>
                  <a:lnTo>
                    <a:pt x="0" y="5"/>
                  </a:lnTo>
                  <a:lnTo>
                    <a:pt x="6" y="0"/>
                  </a:lnTo>
                  <a:lnTo>
                    <a:pt x="21" y="21"/>
                  </a:lnTo>
                  <a:lnTo>
                    <a:pt x="16" y="26"/>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98" name="Freeform 290"/>
            <p:cNvSpPr>
              <a:spLocks/>
            </p:cNvSpPr>
            <p:nvPr/>
          </p:nvSpPr>
          <p:spPr bwMode="auto">
            <a:xfrm>
              <a:off x="2895" y="2621"/>
              <a:ext cx="13" cy="11"/>
            </a:xfrm>
            <a:custGeom>
              <a:avLst/>
              <a:gdLst/>
              <a:ahLst/>
              <a:cxnLst>
                <a:cxn ang="0">
                  <a:pos x="13" y="5"/>
                </a:cxn>
                <a:cxn ang="0">
                  <a:pos x="13" y="0"/>
                </a:cxn>
                <a:cxn ang="0">
                  <a:pos x="0" y="5"/>
                </a:cxn>
                <a:cxn ang="0">
                  <a:pos x="0" y="11"/>
                </a:cxn>
                <a:cxn ang="0">
                  <a:pos x="13" y="5"/>
                </a:cxn>
              </a:cxnLst>
              <a:rect l="0" t="0" r="r" b="b"/>
              <a:pathLst>
                <a:path w="13" h="11">
                  <a:moveTo>
                    <a:pt x="13" y="5"/>
                  </a:moveTo>
                  <a:lnTo>
                    <a:pt x="13" y="0"/>
                  </a:lnTo>
                  <a:lnTo>
                    <a:pt x="0" y="5"/>
                  </a:lnTo>
                  <a:lnTo>
                    <a:pt x="0" y="11"/>
                  </a:lnTo>
                  <a:lnTo>
                    <a:pt x="13" y="5"/>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499" name="Freeform 291"/>
            <p:cNvSpPr>
              <a:spLocks/>
            </p:cNvSpPr>
            <p:nvPr/>
          </p:nvSpPr>
          <p:spPr bwMode="auto">
            <a:xfrm>
              <a:off x="2916" y="2651"/>
              <a:ext cx="12" cy="12"/>
            </a:xfrm>
            <a:custGeom>
              <a:avLst/>
              <a:gdLst/>
              <a:ahLst/>
              <a:cxnLst>
                <a:cxn ang="0">
                  <a:pos x="12" y="0"/>
                </a:cxn>
                <a:cxn ang="0">
                  <a:pos x="12" y="5"/>
                </a:cxn>
                <a:cxn ang="0">
                  <a:pos x="0" y="12"/>
                </a:cxn>
                <a:cxn ang="0">
                  <a:pos x="0" y="5"/>
                </a:cxn>
                <a:cxn ang="0">
                  <a:pos x="12" y="0"/>
                </a:cxn>
              </a:cxnLst>
              <a:rect l="0" t="0" r="r" b="b"/>
              <a:pathLst>
                <a:path w="12" h="12">
                  <a:moveTo>
                    <a:pt x="12" y="0"/>
                  </a:moveTo>
                  <a:lnTo>
                    <a:pt x="12" y="5"/>
                  </a:lnTo>
                  <a:lnTo>
                    <a:pt x="0" y="12"/>
                  </a:lnTo>
                  <a:lnTo>
                    <a:pt x="0" y="5"/>
                  </a:lnTo>
                  <a:lnTo>
                    <a:pt x="12" y="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500" name="Freeform 292"/>
            <p:cNvSpPr>
              <a:spLocks/>
            </p:cNvSpPr>
            <p:nvPr/>
          </p:nvSpPr>
          <p:spPr bwMode="auto">
            <a:xfrm>
              <a:off x="2895" y="2626"/>
              <a:ext cx="32" cy="29"/>
            </a:xfrm>
            <a:custGeom>
              <a:avLst/>
              <a:gdLst/>
              <a:ahLst/>
              <a:cxnLst>
                <a:cxn ang="0">
                  <a:pos x="11" y="0"/>
                </a:cxn>
                <a:cxn ang="0">
                  <a:pos x="0" y="4"/>
                </a:cxn>
                <a:cxn ang="0">
                  <a:pos x="21" y="29"/>
                </a:cxn>
                <a:cxn ang="0">
                  <a:pos x="32" y="25"/>
                </a:cxn>
                <a:cxn ang="0">
                  <a:pos x="11" y="0"/>
                </a:cxn>
              </a:cxnLst>
              <a:rect l="0" t="0" r="r" b="b"/>
              <a:pathLst>
                <a:path w="32" h="29">
                  <a:moveTo>
                    <a:pt x="11" y="0"/>
                  </a:moveTo>
                  <a:lnTo>
                    <a:pt x="0" y="4"/>
                  </a:lnTo>
                  <a:lnTo>
                    <a:pt x="21" y="29"/>
                  </a:lnTo>
                  <a:lnTo>
                    <a:pt x="32" y="25"/>
                  </a:lnTo>
                  <a:lnTo>
                    <a:pt x="11" y="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501" name="Freeform 293"/>
            <p:cNvSpPr>
              <a:spLocks/>
            </p:cNvSpPr>
            <p:nvPr/>
          </p:nvSpPr>
          <p:spPr bwMode="auto">
            <a:xfrm>
              <a:off x="2879" y="2610"/>
              <a:ext cx="36" cy="36"/>
            </a:xfrm>
            <a:custGeom>
              <a:avLst/>
              <a:gdLst/>
              <a:ahLst/>
              <a:cxnLst>
                <a:cxn ang="0">
                  <a:pos x="0" y="20"/>
                </a:cxn>
                <a:cxn ang="0">
                  <a:pos x="21" y="0"/>
                </a:cxn>
                <a:cxn ang="0">
                  <a:pos x="36" y="16"/>
                </a:cxn>
                <a:cxn ang="0">
                  <a:pos x="16" y="36"/>
                </a:cxn>
                <a:cxn ang="0">
                  <a:pos x="0" y="20"/>
                </a:cxn>
              </a:cxnLst>
              <a:rect l="0" t="0" r="r" b="b"/>
              <a:pathLst>
                <a:path w="36" h="36">
                  <a:moveTo>
                    <a:pt x="0" y="20"/>
                  </a:moveTo>
                  <a:lnTo>
                    <a:pt x="21" y="0"/>
                  </a:lnTo>
                  <a:lnTo>
                    <a:pt x="36" y="16"/>
                  </a:lnTo>
                  <a:lnTo>
                    <a:pt x="16" y="36"/>
                  </a:lnTo>
                  <a:lnTo>
                    <a:pt x="0" y="2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502" name="Freeform 294"/>
            <p:cNvSpPr>
              <a:spLocks/>
            </p:cNvSpPr>
            <p:nvPr/>
          </p:nvSpPr>
          <p:spPr bwMode="auto">
            <a:xfrm>
              <a:off x="2879" y="2605"/>
              <a:ext cx="27" cy="31"/>
            </a:xfrm>
            <a:custGeom>
              <a:avLst/>
              <a:gdLst/>
              <a:ahLst/>
              <a:cxnLst>
                <a:cxn ang="0">
                  <a:pos x="0" y="25"/>
                </a:cxn>
                <a:cxn ang="0">
                  <a:pos x="27" y="0"/>
                </a:cxn>
                <a:cxn ang="0">
                  <a:pos x="27" y="5"/>
                </a:cxn>
                <a:cxn ang="0">
                  <a:pos x="5" y="31"/>
                </a:cxn>
                <a:cxn ang="0">
                  <a:pos x="0" y="25"/>
                </a:cxn>
              </a:cxnLst>
              <a:rect l="0" t="0" r="r" b="b"/>
              <a:pathLst>
                <a:path w="27" h="31">
                  <a:moveTo>
                    <a:pt x="0" y="25"/>
                  </a:moveTo>
                  <a:lnTo>
                    <a:pt x="27" y="0"/>
                  </a:lnTo>
                  <a:lnTo>
                    <a:pt x="27" y="5"/>
                  </a:lnTo>
                  <a:lnTo>
                    <a:pt x="5" y="31"/>
                  </a:lnTo>
                  <a:lnTo>
                    <a:pt x="0" y="25"/>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503" name="Freeform 295"/>
            <p:cNvSpPr>
              <a:spLocks/>
            </p:cNvSpPr>
            <p:nvPr/>
          </p:nvSpPr>
          <p:spPr bwMode="auto">
            <a:xfrm>
              <a:off x="2901" y="2605"/>
              <a:ext cx="20" cy="25"/>
            </a:xfrm>
            <a:custGeom>
              <a:avLst/>
              <a:gdLst/>
              <a:ahLst/>
              <a:cxnLst>
                <a:cxn ang="0">
                  <a:pos x="0" y="5"/>
                </a:cxn>
                <a:cxn ang="0">
                  <a:pos x="5" y="0"/>
                </a:cxn>
                <a:cxn ang="0">
                  <a:pos x="20" y="21"/>
                </a:cxn>
                <a:cxn ang="0">
                  <a:pos x="20" y="25"/>
                </a:cxn>
                <a:cxn ang="0">
                  <a:pos x="0" y="5"/>
                </a:cxn>
              </a:cxnLst>
              <a:rect l="0" t="0" r="r" b="b"/>
              <a:pathLst>
                <a:path w="20" h="25">
                  <a:moveTo>
                    <a:pt x="0" y="5"/>
                  </a:moveTo>
                  <a:lnTo>
                    <a:pt x="5" y="0"/>
                  </a:lnTo>
                  <a:lnTo>
                    <a:pt x="20" y="21"/>
                  </a:lnTo>
                  <a:lnTo>
                    <a:pt x="20" y="25"/>
                  </a:lnTo>
                  <a:lnTo>
                    <a:pt x="0" y="5"/>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504" name="Freeform 296"/>
            <p:cNvSpPr>
              <a:spLocks/>
            </p:cNvSpPr>
            <p:nvPr/>
          </p:nvSpPr>
          <p:spPr bwMode="auto">
            <a:xfrm>
              <a:off x="2895" y="2626"/>
              <a:ext cx="26" cy="25"/>
            </a:xfrm>
            <a:custGeom>
              <a:avLst/>
              <a:gdLst/>
              <a:ahLst/>
              <a:cxnLst>
                <a:cxn ang="0">
                  <a:pos x="0" y="20"/>
                </a:cxn>
                <a:cxn ang="0">
                  <a:pos x="21" y="0"/>
                </a:cxn>
                <a:cxn ang="0">
                  <a:pos x="26" y="4"/>
                </a:cxn>
                <a:cxn ang="0">
                  <a:pos x="5" y="25"/>
                </a:cxn>
                <a:cxn ang="0">
                  <a:pos x="0" y="20"/>
                </a:cxn>
              </a:cxnLst>
              <a:rect l="0" t="0" r="r" b="b"/>
              <a:pathLst>
                <a:path w="26" h="25">
                  <a:moveTo>
                    <a:pt x="0" y="20"/>
                  </a:moveTo>
                  <a:lnTo>
                    <a:pt x="21" y="0"/>
                  </a:lnTo>
                  <a:lnTo>
                    <a:pt x="26" y="4"/>
                  </a:lnTo>
                  <a:lnTo>
                    <a:pt x="5" y="25"/>
                  </a:lnTo>
                  <a:lnTo>
                    <a:pt x="0" y="2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505" name="Freeform 297"/>
            <p:cNvSpPr>
              <a:spLocks/>
            </p:cNvSpPr>
            <p:nvPr/>
          </p:nvSpPr>
          <p:spPr bwMode="auto">
            <a:xfrm>
              <a:off x="2879" y="2626"/>
              <a:ext cx="21" cy="20"/>
            </a:xfrm>
            <a:custGeom>
              <a:avLst/>
              <a:gdLst/>
              <a:ahLst/>
              <a:cxnLst>
                <a:cxn ang="0">
                  <a:pos x="0" y="4"/>
                </a:cxn>
                <a:cxn ang="0">
                  <a:pos x="5" y="0"/>
                </a:cxn>
                <a:cxn ang="0">
                  <a:pos x="21" y="15"/>
                </a:cxn>
                <a:cxn ang="0">
                  <a:pos x="15" y="20"/>
                </a:cxn>
                <a:cxn ang="0">
                  <a:pos x="0" y="4"/>
                </a:cxn>
              </a:cxnLst>
              <a:rect l="0" t="0" r="r" b="b"/>
              <a:pathLst>
                <a:path w="21" h="20">
                  <a:moveTo>
                    <a:pt x="0" y="4"/>
                  </a:moveTo>
                  <a:lnTo>
                    <a:pt x="5" y="0"/>
                  </a:lnTo>
                  <a:lnTo>
                    <a:pt x="21" y="15"/>
                  </a:lnTo>
                  <a:lnTo>
                    <a:pt x="15" y="20"/>
                  </a:lnTo>
                  <a:lnTo>
                    <a:pt x="0" y="4"/>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506" name="Freeform 298"/>
            <p:cNvSpPr>
              <a:spLocks/>
            </p:cNvSpPr>
            <p:nvPr/>
          </p:nvSpPr>
          <p:spPr bwMode="auto">
            <a:xfrm>
              <a:off x="2774" y="2570"/>
              <a:ext cx="136" cy="131"/>
            </a:xfrm>
            <a:custGeom>
              <a:avLst/>
              <a:gdLst/>
              <a:ahLst/>
              <a:cxnLst>
                <a:cxn ang="0">
                  <a:pos x="0" y="101"/>
                </a:cxn>
                <a:cxn ang="0">
                  <a:pos x="105" y="0"/>
                </a:cxn>
                <a:cxn ang="0">
                  <a:pos x="136" y="31"/>
                </a:cxn>
                <a:cxn ang="0">
                  <a:pos x="31" y="131"/>
                </a:cxn>
                <a:cxn ang="0">
                  <a:pos x="0" y="101"/>
                </a:cxn>
              </a:cxnLst>
              <a:rect l="0" t="0" r="r" b="b"/>
              <a:pathLst>
                <a:path w="136" h="131">
                  <a:moveTo>
                    <a:pt x="0" y="101"/>
                  </a:moveTo>
                  <a:lnTo>
                    <a:pt x="105" y="0"/>
                  </a:lnTo>
                  <a:lnTo>
                    <a:pt x="136" y="31"/>
                  </a:lnTo>
                  <a:lnTo>
                    <a:pt x="31" y="131"/>
                  </a:lnTo>
                  <a:lnTo>
                    <a:pt x="0" y="101"/>
                  </a:lnTo>
                  <a:close/>
                </a:path>
              </a:pathLst>
            </a:custGeom>
            <a:solidFill>
              <a:srgbClr val="000000"/>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507" name="Freeform 299"/>
            <p:cNvSpPr>
              <a:spLocks/>
            </p:cNvSpPr>
            <p:nvPr/>
          </p:nvSpPr>
          <p:spPr bwMode="auto">
            <a:xfrm>
              <a:off x="2774" y="2565"/>
              <a:ext cx="110" cy="110"/>
            </a:xfrm>
            <a:custGeom>
              <a:avLst/>
              <a:gdLst/>
              <a:ahLst/>
              <a:cxnLst>
                <a:cxn ang="0">
                  <a:pos x="0" y="106"/>
                </a:cxn>
                <a:cxn ang="0">
                  <a:pos x="110" y="0"/>
                </a:cxn>
                <a:cxn ang="0">
                  <a:pos x="110" y="5"/>
                </a:cxn>
                <a:cxn ang="0">
                  <a:pos x="5" y="110"/>
                </a:cxn>
                <a:cxn ang="0">
                  <a:pos x="0" y="106"/>
                </a:cxn>
              </a:cxnLst>
              <a:rect l="0" t="0" r="r" b="b"/>
              <a:pathLst>
                <a:path w="110" h="110">
                  <a:moveTo>
                    <a:pt x="0" y="106"/>
                  </a:moveTo>
                  <a:lnTo>
                    <a:pt x="110" y="0"/>
                  </a:lnTo>
                  <a:lnTo>
                    <a:pt x="110" y="5"/>
                  </a:lnTo>
                  <a:lnTo>
                    <a:pt x="5" y="110"/>
                  </a:lnTo>
                  <a:lnTo>
                    <a:pt x="0" y="106"/>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508" name="Freeform 300"/>
            <p:cNvSpPr>
              <a:spLocks/>
            </p:cNvSpPr>
            <p:nvPr/>
          </p:nvSpPr>
          <p:spPr bwMode="auto">
            <a:xfrm>
              <a:off x="2879" y="2565"/>
              <a:ext cx="36" cy="40"/>
            </a:xfrm>
            <a:custGeom>
              <a:avLst/>
              <a:gdLst/>
              <a:ahLst/>
              <a:cxnLst>
                <a:cxn ang="0">
                  <a:pos x="0" y="5"/>
                </a:cxn>
                <a:cxn ang="0">
                  <a:pos x="5" y="0"/>
                </a:cxn>
                <a:cxn ang="0">
                  <a:pos x="36" y="35"/>
                </a:cxn>
                <a:cxn ang="0">
                  <a:pos x="36" y="40"/>
                </a:cxn>
                <a:cxn ang="0">
                  <a:pos x="0" y="5"/>
                </a:cxn>
              </a:cxnLst>
              <a:rect l="0" t="0" r="r" b="b"/>
              <a:pathLst>
                <a:path w="36" h="40">
                  <a:moveTo>
                    <a:pt x="0" y="5"/>
                  </a:moveTo>
                  <a:lnTo>
                    <a:pt x="5" y="0"/>
                  </a:lnTo>
                  <a:lnTo>
                    <a:pt x="36" y="35"/>
                  </a:lnTo>
                  <a:lnTo>
                    <a:pt x="36" y="40"/>
                  </a:lnTo>
                  <a:lnTo>
                    <a:pt x="0" y="5"/>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509" name="Freeform 301"/>
            <p:cNvSpPr>
              <a:spLocks/>
            </p:cNvSpPr>
            <p:nvPr/>
          </p:nvSpPr>
          <p:spPr bwMode="auto">
            <a:xfrm>
              <a:off x="2805" y="2600"/>
              <a:ext cx="110" cy="106"/>
            </a:xfrm>
            <a:custGeom>
              <a:avLst/>
              <a:gdLst/>
              <a:ahLst/>
              <a:cxnLst>
                <a:cxn ang="0">
                  <a:pos x="0" y="101"/>
                </a:cxn>
                <a:cxn ang="0">
                  <a:pos x="105" y="0"/>
                </a:cxn>
                <a:cxn ang="0">
                  <a:pos x="110" y="5"/>
                </a:cxn>
                <a:cxn ang="0">
                  <a:pos x="5" y="106"/>
                </a:cxn>
                <a:cxn ang="0">
                  <a:pos x="0" y="101"/>
                </a:cxn>
              </a:cxnLst>
              <a:rect l="0" t="0" r="r" b="b"/>
              <a:pathLst>
                <a:path w="110" h="106">
                  <a:moveTo>
                    <a:pt x="0" y="101"/>
                  </a:moveTo>
                  <a:lnTo>
                    <a:pt x="105" y="0"/>
                  </a:lnTo>
                  <a:lnTo>
                    <a:pt x="110" y="5"/>
                  </a:lnTo>
                  <a:lnTo>
                    <a:pt x="5" y="106"/>
                  </a:lnTo>
                  <a:lnTo>
                    <a:pt x="0" y="101"/>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510" name="Freeform 302"/>
            <p:cNvSpPr>
              <a:spLocks/>
            </p:cNvSpPr>
            <p:nvPr/>
          </p:nvSpPr>
          <p:spPr bwMode="auto">
            <a:xfrm>
              <a:off x="2774" y="2666"/>
              <a:ext cx="36" cy="35"/>
            </a:xfrm>
            <a:custGeom>
              <a:avLst/>
              <a:gdLst/>
              <a:ahLst/>
              <a:cxnLst>
                <a:cxn ang="0">
                  <a:pos x="0" y="5"/>
                </a:cxn>
                <a:cxn ang="0">
                  <a:pos x="4" y="0"/>
                </a:cxn>
                <a:cxn ang="0">
                  <a:pos x="36" y="31"/>
                </a:cxn>
                <a:cxn ang="0">
                  <a:pos x="31" y="35"/>
                </a:cxn>
                <a:cxn ang="0">
                  <a:pos x="0" y="5"/>
                </a:cxn>
              </a:cxnLst>
              <a:rect l="0" t="0" r="r" b="b"/>
              <a:pathLst>
                <a:path w="36" h="35">
                  <a:moveTo>
                    <a:pt x="0" y="5"/>
                  </a:moveTo>
                  <a:lnTo>
                    <a:pt x="4" y="0"/>
                  </a:lnTo>
                  <a:lnTo>
                    <a:pt x="36" y="31"/>
                  </a:lnTo>
                  <a:lnTo>
                    <a:pt x="31" y="35"/>
                  </a:lnTo>
                  <a:lnTo>
                    <a:pt x="0" y="5"/>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511" name="Freeform 303"/>
            <p:cNvSpPr>
              <a:spLocks/>
            </p:cNvSpPr>
            <p:nvPr/>
          </p:nvSpPr>
          <p:spPr bwMode="auto">
            <a:xfrm>
              <a:off x="2853" y="2641"/>
              <a:ext cx="89" cy="85"/>
            </a:xfrm>
            <a:custGeom>
              <a:avLst/>
              <a:gdLst/>
              <a:ahLst/>
              <a:cxnLst>
                <a:cxn ang="0">
                  <a:pos x="89" y="5"/>
                </a:cxn>
                <a:cxn ang="0">
                  <a:pos x="84" y="0"/>
                </a:cxn>
                <a:cxn ang="0">
                  <a:pos x="0" y="81"/>
                </a:cxn>
                <a:cxn ang="0">
                  <a:pos x="5" y="85"/>
                </a:cxn>
                <a:cxn ang="0">
                  <a:pos x="89" y="5"/>
                </a:cxn>
              </a:cxnLst>
              <a:rect l="0" t="0" r="r" b="b"/>
              <a:pathLst>
                <a:path w="89" h="85">
                  <a:moveTo>
                    <a:pt x="89" y="5"/>
                  </a:moveTo>
                  <a:lnTo>
                    <a:pt x="84" y="0"/>
                  </a:lnTo>
                  <a:lnTo>
                    <a:pt x="0" y="81"/>
                  </a:lnTo>
                  <a:lnTo>
                    <a:pt x="5" y="85"/>
                  </a:lnTo>
                  <a:lnTo>
                    <a:pt x="89" y="5"/>
                  </a:lnTo>
                  <a:close/>
                </a:path>
              </a:pathLst>
            </a:custGeom>
            <a:solidFill>
              <a:srgbClr val="FF0000"/>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grpSp>
      <p:sp>
        <p:nvSpPr>
          <p:cNvPr id="606512" name="Line 304"/>
          <p:cNvSpPr>
            <a:spLocks noChangeShapeType="1"/>
          </p:cNvSpPr>
          <p:nvPr/>
        </p:nvSpPr>
        <p:spPr bwMode="auto">
          <a:xfrm flipV="1">
            <a:off x="3625850" y="2493962"/>
            <a:ext cx="650875" cy="381000"/>
          </a:xfrm>
          <a:prstGeom prst="line">
            <a:avLst/>
          </a:prstGeom>
          <a:noFill/>
          <a:ln w="19050">
            <a:solidFill>
              <a:schemeClr val="tx1"/>
            </a:solidFill>
            <a:round/>
            <a:headEnd/>
            <a:tailEnd type="triangle" w="med" len="med"/>
          </a:ln>
          <a:effectLst/>
        </p:spPr>
        <p:txBody>
          <a:bodyPr>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606513" name="Line 305"/>
          <p:cNvSpPr>
            <a:spLocks noChangeShapeType="1"/>
          </p:cNvSpPr>
          <p:nvPr/>
        </p:nvSpPr>
        <p:spPr bwMode="auto">
          <a:xfrm>
            <a:off x="3400425" y="3429000"/>
            <a:ext cx="134938" cy="269875"/>
          </a:xfrm>
          <a:prstGeom prst="line">
            <a:avLst/>
          </a:prstGeom>
          <a:noFill/>
          <a:ln w="19050">
            <a:solidFill>
              <a:schemeClr val="tx1"/>
            </a:solidFill>
            <a:round/>
            <a:headEnd/>
            <a:tailEnd type="triangle" w="med" len="med"/>
          </a:ln>
          <a:effectLst/>
        </p:spPr>
        <p:txBody>
          <a:bodyPr wrap="square">
            <a:spAutoFit/>
          </a:bodyPr>
          <a:lstStyle/>
          <a:p>
            <a:pPr algn="l" eaLnBrk="1" fontAlgn="auto" hangingPunct="1">
              <a:spcBef>
                <a:spcPts val="0"/>
              </a:spcBef>
              <a:spcAft>
                <a:spcPts val="0"/>
              </a:spcAft>
            </a:pPr>
            <a:endParaRPr lang="en-US" sz="1800" b="0">
              <a:solidFill>
                <a:prstClr val="black"/>
              </a:solidFill>
              <a:latin typeface="Calibri"/>
            </a:endParaRPr>
          </a:p>
        </p:txBody>
      </p:sp>
      <p:grpSp>
        <p:nvGrpSpPr>
          <p:cNvPr id="10" name="Group 306"/>
          <p:cNvGrpSpPr>
            <a:grpSpLocks/>
          </p:cNvGrpSpPr>
          <p:nvPr/>
        </p:nvGrpSpPr>
        <p:grpSpPr bwMode="auto">
          <a:xfrm rot="21416730">
            <a:off x="4827588" y="3810000"/>
            <a:ext cx="233362" cy="238125"/>
            <a:chOff x="3325" y="2346"/>
            <a:chExt cx="124" cy="128"/>
          </a:xfrm>
        </p:grpSpPr>
        <p:sp>
          <p:nvSpPr>
            <p:cNvPr id="606515" name="Rectangle 307"/>
            <p:cNvSpPr>
              <a:spLocks noChangeArrowheads="1"/>
            </p:cNvSpPr>
            <p:nvPr/>
          </p:nvSpPr>
          <p:spPr bwMode="auto">
            <a:xfrm>
              <a:off x="3436" y="2351"/>
              <a:ext cx="12" cy="121"/>
            </a:xfrm>
            <a:prstGeom prst="rect">
              <a:avLst/>
            </a:prstGeom>
            <a:solidFill>
              <a:srgbClr val="FF0000"/>
            </a:solidFill>
            <a:ln w="9525">
              <a:noFill/>
              <a:miter lim="800000"/>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516" name="Rectangle 308"/>
            <p:cNvSpPr>
              <a:spLocks noChangeArrowheads="1"/>
            </p:cNvSpPr>
            <p:nvPr/>
          </p:nvSpPr>
          <p:spPr bwMode="auto">
            <a:xfrm>
              <a:off x="3327" y="2462"/>
              <a:ext cx="117" cy="12"/>
            </a:xfrm>
            <a:prstGeom prst="rect">
              <a:avLst/>
            </a:prstGeom>
            <a:solidFill>
              <a:srgbClr val="FF0000"/>
            </a:solidFill>
            <a:ln w="9525">
              <a:noFill/>
              <a:miter lim="800000"/>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517" name="Rectangle 309"/>
            <p:cNvSpPr>
              <a:spLocks noChangeArrowheads="1"/>
            </p:cNvSpPr>
            <p:nvPr/>
          </p:nvSpPr>
          <p:spPr bwMode="auto">
            <a:xfrm>
              <a:off x="3325" y="2346"/>
              <a:ext cx="12" cy="121"/>
            </a:xfrm>
            <a:prstGeom prst="rect">
              <a:avLst/>
            </a:prstGeom>
            <a:solidFill>
              <a:srgbClr val="FF0000"/>
            </a:solidFill>
            <a:ln w="9525">
              <a:noFill/>
              <a:miter lim="800000"/>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518" name="Rectangle 310"/>
            <p:cNvSpPr>
              <a:spLocks noChangeArrowheads="1"/>
            </p:cNvSpPr>
            <p:nvPr/>
          </p:nvSpPr>
          <p:spPr bwMode="auto">
            <a:xfrm>
              <a:off x="3333" y="2346"/>
              <a:ext cx="116" cy="12"/>
            </a:xfrm>
            <a:prstGeom prst="rect">
              <a:avLst/>
            </a:prstGeom>
            <a:solidFill>
              <a:srgbClr val="FF0000"/>
            </a:solidFill>
            <a:ln w="9525">
              <a:noFill/>
              <a:miter lim="800000"/>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519" name="Freeform 311"/>
            <p:cNvSpPr>
              <a:spLocks/>
            </p:cNvSpPr>
            <p:nvPr/>
          </p:nvSpPr>
          <p:spPr bwMode="auto">
            <a:xfrm>
              <a:off x="3327" y="2352"/>
              <a:ext cx="117" cy="118"/>
            </a:xfrm>
            <a:custGeom>
              <a:avLst/>
              <a:gdLst/>
              <a:ahLst/>
              <a:cxnLst>
                <a:cxn ang="0">
                  <a:pos x="117" y="5"/>
                </a:cxn>
                <a:cxn ang="0">
                  <a:pos x="112" y="0"/>
                </a:cxn>
                <a:cxn ang="0">
                  <a:pos x="0" y="113"/>
                </a:cxn>
                <a:cxn ang="0">
                  <a:pos x="6" y="118"/>
                </a:cxn>
                <a:cxn ang="0">
                  <a:pos x="117" y="5"/>
                </a:cxn>
              </a:cxnLst>
              <a:rect l="0" t="0" r="r" b="b"/>
              <a:pathLst>
                <a:path w="117" h="118">
                  <a:moveTo>
                    <a:pt x="117" y="5"/>
                  </a:moveTo>
                  <a:lnTo>
                    <a:pt x="112" y="0"/>
                  </a:lnTo>
                  <a:lnTo>
                    <a:pt x="0" y="113"/>
                  </a:lnTo>
                  <a:lnTo>
                    <a:pt x="6" y="118"/>
                  </a:lnTo>
                  <a:lnTo>
                    <a:pt x="117" y="5"/>
                  </a:lnTo>
                  <a:close/>
                </a:path>
              </a:pathLst>
            </a:custGeom>
            <a:solidFill>
              <a:srgbClr val="FF0000"/>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520" name="Rectangle 312"/>
            <p:cNvSpPr>
              <a:spLocks noChangeArrowheads="1"/>
            </p:cNvSpPr>
            <p:nvPr/>
          </p:nvSpPr>
          <p:spPr bwMode="auto">
            <a:xfrm>
              <a:off x="3436" y="2351"/>
              <a:ext cx="12" cy="121"/>
            </a:xfrm>
            <a:prstGeom prst="rect">
              <a:avLst/>
            </a:prstGeom>
            <a:solidFill>
              <a:srgbClr val="FF0000"/>
            </a:solidFill>
            <a:ln w="9525">
              <a:noFill/>
              <a:miter lim="800000"/>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521" name="Rectangle 313"/>
            <p:cNvSpPr>
              <a:spLocks noChangeArrowheads="1"/>
            </p:cNvSpPr>
            <p:nvPr/>
          </p:nvSpPr>
          <p:spPr bwMode="auto">
            <a:xfrm>
              <a:off x="3327" y="2462"/>
              <a:ext cx="117" cy="12"/>
            </a:xfrm>
            <a:prstGeom prst="rect">
              <a:avLst/>
            </a:prstGeom>
            <a:solidFill>
              <a:srgbClr val="FF0000"/>
            </a:solidFill>
            <a:ln w="9525">
              <a:noFill/>
              <a:miter lim="800000"/>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522" name="Rectangle 314"/>
            <p:cNvSpPr>
              <a:spLocks noChangeArrowheads="1"/>
            </p:cNvSpPr>
            <p:nvPr/>
          </p:nvSpPr>
          <p:spPr bwMode="auto">
            <a:xfrm>
              <a:off x="3325" y="2346"/>
              <a:ext cx="12" cy="121"/>
            </a:xfrm>
            <a:prstGeom prst="rect">
              <a:avLst/>
            </a:prstGeom>
            <a:solidFill>
              <a:srgbClr val="FF0000"/>
            </a:solidFill>
            <a:ln w="9525">
              <a:noFill/>
              <a:miter lim="800000"/>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523" name="Rectangle 315"/>
            <p:cNvSpPr>
              <a:spLocks noChangeArrowheads="1"/>
            </p:cNvSpPr>
            <p:nvPr/>
          </p:nvSpPr>
          <p:spPr bwMode="auto">
            <a:xfrm>
              <a:off x="3333" y="2346"/>
              <a:ext cx="116" cy="12"/>
            </a:xfrm>
            <a:prstGeom prst="rect">
              <a:avLst/>
            </a:prstGeom>
            <a:solidFill>
              <a:srgbClr val="FF0000"/>
            </a:solidFill>
            <a:ln w="9525">
              <a:noFill/>
              <a:miter lim="800000"/>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524" name="Freeform 316"/>
            <p:cNvSpPr>
              <a:spLocks/>
            </p:cNvSpPr>
            <p:nvPr/>
          </p:nvSpPr>
          <p:spPr bwMode="auto">
            <a:xfrm>
              <a:off x="3327" y="2352"/>
              <a:ext cx="117" cy="118"/>
            </a:xfrm>
            <a:custGeom>
              <a:avLst/>
              <a:gdLst/>
              <a:ahLst/>
              <a:cxnLst>
                <a:cxn ang="0">
                  <a:pos x="117" y="5"/>
                </a:cxn>
                <a:cxn ang="0">
                  <a:pos x="112" y="0"/>
                </a:cxn>
                <a:cxn ang="0">
                  <a:pos x="0" y="113"/>
                </a:cxn>
                <a:cxn ang="0">
                  <a:pos x="6" y="118"/>
                </a:cxn>
                <a:cxn ang="0">
                  <a:pos x="117" y="5"/>
                </a:cxn>
              </a:cxnLst>
              <a:rect l="0" t="0" r="r" b="b"/>
              <a:pathLst>
                <a:path w="117" h="118">
                  <a:moveTo>
                    <a:pt x="117" y="5"/>
                  </a:moveTo>
                  <a:lnTo>
                    <a:pt x="112" y="0"/>
                  </a:lnTo>
                  <a:lnTo>
                    <a:pt x="0" y="113"/>
                  </a:lnTo>
                  <a:lnTo>
                    <a:pt x="6" y="118"/>
                  </a:lnTo>
                  <a:lnTo>
                    <a:pt x="117" y="5"/>
                  </a:lnTo>
                  <a:close/>
                </a:path>
              </a:pathLst>
            </a:custGeom>
            <a:solidFill>
              <a:srgbClr val="FF0000"/>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grpSp>
      <p:sp>
        <p:nvSpPr>
          <p:cNvPr id="606527" name="Line 319"/>
          <p:cNvSpPr>
            <a:spLocks noChangeShapeType="1"/>
          </p:cNvSpPr>
          <p:nvPr/>
        </p:nvSpPr>
        <p:spPr bwMode="auto">
          <a:xfrm flipH="1" flipV="1">
            <a:off x="5771696" y="3829504"/>
            <a:ext cx="11113" cy="195262"/>
          </a:xfrm>
          <a:prstGeom prst="line">
            <a:avLst/>
          </a:prstGeom>
          <a:noFill/>
          <a:ln w="76200">
            <a:solidFill>
              <a:srgbClr val="FF0000"/>
            </a:solidFill>
            <a:round/>
            <a:headEnd/>
            <a:tailEnd/>
          </a:ln>
          <a:effectLst/>
        </p:spPr>
        <p:txBody>
          <a:bodyPr>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606528" name="Line 320"/>
          <p:cNvSpPr>
            <a:spLocks noChangeShapeType="1"/>
          </p:cNvSpPr>
          <p:nvPr/>
        </p:nvSpPr>
        <p:spPr bwMode="auto">
          <a:xfrm flipH="1">
            <a:off x="5845174" y="3735841"/>
            <a:ext cx="117475" cy="101600"/>
          </a:xfrm>
          <a:prstGeom prst="line">
            <a:avLst/>
          </a:prstGeom>
          <a:noFill/>
          <a:ln w="12700">
            <a:solidFill>
              <a:schemeClr val="tx1"/>
            </a:solidFill>
            <a:round/>
            <a:headEnd/>
            <a:tailEnd type="triangle" w="med" len="med"/>
          </a:ln>
          <a:effectLst/>
        </p:spPr>
        <p:txBody>
          <a:bodyPr>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606529" name="Rectangle 321"/>
          <p:cNvSpPr>
            <a:spLocks noChangeArrowheads="1"/>
          </p:cNvSpPr>
          <p:nvPr/>
        </p:nvSpPr>
        <p:spPr bwMode="auto">
          <a:xfrm>
            <a:off x="5693724" y="3532256"/>
            <a:ext cx="738188" cy="212725"/>
          </a:xfrm>
          <a:prstGeom prst="rect">
            <a:avLst/>
          </a:prstGeom>
          <a:noFill/>
          <a:ln w="9525">
            <a:noFill/>
            <a:miter lim="800000"/>
            <a:headEnd/>
            <a:tailEnd/>
          </a:ln>
        </p:spPr>
        <p:txBody>
          <a:bodyPr wrap="none" lIns="0" tIns="0" rIns="0" bIns="0">
            <a:spAutoFit/>
          </a:bodyPr>
          <a:lstStyle/>
          <a:p>
            <a:pPr algn="l" eaLnBrk="1" fontAlgn="auto" hangingPunct="1">
              <a:spcBef>
                <a:spcPts val="0"/>
              </a:spcBef>
              <a:spcAft>
                <a:spcPts val="0"/>
              </a:spcAft>
            </a:pPr>
            <a:r>
              <a:rPr lang="en-US" sz="700" b="0" dirty="0">
                <a:solidFill>
                  <a:srgbClr val="000000"/>
                </a:solidFill>
                <a:latin typeface="Arial" charset="0"/>
              </a:rPr>
              <a:t>Quarter Wave </a:t>
            </a:r>
          </a:p>
          <a:p>
            <a:pPr algn="l" eaLnBrk="1" fontAlgn="auto" hangingPunct="1">
              <a:spcBef>
                <a:spcPts val="0"/>
              </a:spcBef>
              <a:spcAft>
                <a:spcPts val="0"/>
              </a:spcAft>
            </a:pPr>
            <a:r>
              <a:rPr lang="en-US" sz="700" b="0" dirty="0">
                <a:solidFill>
                  <a:srgbClr val="000000"/>
                </a:solidFill>
                <a:latin typeface="Arial" charset="0"/>
              </a:rPr>
              <a:t>Circular Polarizer</a:t>
            </a:r>
            <a:endParaRPr lang="en-US" sz="2400" b="0" dirty="0">
              <a:solidFill>
                <a:prstClr val="black"/>
              </a:solidFill>
              <a:latin typeface="Book Antiqua" pitchFamily="1" charset="0"/>
            </a:endParaRPr>
          </a:p>
        </p:txBody>
      </p:sp>
      <p:grpSp>
        <p:nvGrpSpPr>
          <p:cNvPr id="11" name="Group 322"/>
          <p:cNvGrpSpPr>
            <a:grpSpLocks/>
          </p:cNvGrpSpPr>
          <p:nvPr/>
        </p:nvGrpSpPr>
        <p:grpSpPr bwMode="auto">
          <a:xfrm flipV="1">
            <a:off x="6604000" y="3303587"/>
            <a:ext cx="173038" cy="161925"/>
            <a:chOff x="3343" y="1756"/>
            <a:chExt cx="105" cy="101"/>
          </a:xfrm>
        </p:grpSpPr>
        <p:sp>
          <p:nvSpPr>
            <p:cNvPr id="606531" name="Freeform 323"/>
            <p:cNvSpPr>
              <a:spLocks/>
            </p:cNvSpPr>
            <p:nvPr/>
          </p:nvSpPr>
          <p:spPr bwMode="auto">
            <a:xfrm>
              <a:off x="3343" y="1756"/>
              <a:ext cx="105" cy="101"/>
            </a:xfrm>
            <a:custGeom>
              <a:avLst/>
              <a:gdLst/>
              <a:ahLst/>
              <a:cxnLst>
                <a:cxn ang="0">
                  <a:pos x="6" y="0"/>
                </a:cxn>
                <a:cxn ang="0">
                  <a:pos x="0" y="5"/>
                </a:cxn>
                <a:cxn ang="0">
                  <a:pos x="99" y="101"/>
                </a:cxn>
                <a:cxn ang="0">
                  <a:pos x="105" y="96"/>
                </a:cxn>
                <a:cxn ang="0">
                  <a:pos x="6" y="0"/>
                </a:cxn>
              </a:cxnLst>
              <a:rect l="0" t="0" r="r" b="b"/>
              <a:pathLst>
                <a:path w="105" h="101">
                  <a:moveTo>
                    <a:pt x="6" y="0"/>
                  </a:moveTo>
                  <a:lnTo>
                    <a:pt x="0" y="5"/>
                  </a:lnTo>
                  <a:lnTo>
                    <a:pt x="99" y="101"/>
                  </a:lnTo>
                  <a:lnTo>
                    <a:pt x="105" y="96"/>
                  </a:lnTo>
                  <a:lnTo>
                    <a:pt x="6" y="0"/>
                  </a:lnTo>
                  <a:close/>
                </a:path>
              </a:pathLst>
            </a:custGeom>
            <a:solidFill>
              <a:srgbClr val="FF0000"/>
            </a:solidFill>
            <a:ln w="9525">
              <a:solidFill>
                <a:schemeClr val="accent6">
                  <a:lumMod val="75000"/>
                </a:schemeClr>
              </a:solid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532" name="Freeform 324"/>
            <p:cNvSpPr>
              <a:spLocks/>
            </p:cNvSpPr>
            <p:nvPr/>
          </p:nvSpPr>
          <p:spPr bwMode="auto">
            <a:xfrm>
              <a:off x="3343" y="1756"/>
              <a:ext cx="105" cy="101"/>
            </a:xfrm>
            <a:custGeom>
              <a:avLst/>
              <a:gdLst/>
              <a:ahLst/>
              <a:cxnLst>
                <a:cxn ang="0">
                  <a:pos x="6" y="0"/>
                </a:cxn>
                <a:cxn ang="0">
                  <a:pos x="0" y="5"/>
                </a:cxn>
                <a:cxn ang="0">
                  <a:pos x="99" y="101"/>
                </a:cxn>
                <a:cxn ang="0">
                  <a:pos x="105" y="96"/>
                </a:cxn>
                <a:cxn ang="0">
                  <a:pos x="6" y="0"/>
                </a:cxn>
              </a:cxnLst>
              <a:rect l="0" t="0" r="r" b="b"/>
              <a:pathLst>
                <a:path w="105" h="101">
                  <a:moveTo>
                    <a:pt x="6" y="0"/>
                  </a:moveTo>
                  <a:lnTo>
                    <a:pt x="0" y="5"/>
                  </a:lnTo>
                  <a:lnTo>
                    <a:pt x="99" y="101"/>
                  </a:lnTo>
                  <a:lnTo>
                    <a:pt x="105" y="96"/>
                  </a:lnTo>
                  <a:lnTo>
                    <a:pt x="6" y="0"/>
                  </a:lnTo>
                </a:path>
              </a:pathLst>
            </a:custGeom>
            <a:noFill/>
            <a:ln w="22225" cap="rnd">
              <a:solidFill>
                <a:schemeClr val="accent6">
                  <a:lumMod val="75000"/>
                </a:schemeClr>
              </a:solidFill>
              <a:prstDash val="solid"/>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grpSp>
      <p:sp>
        <p:nvSpPr>
          <p:cNvPr id="606536" name="Line 328"/>
          <p:cNvSpPr>
            <a:spLocks noChangeShapeType="1"/>
          </p:cNvSpPr>
          <p:nvPr/>
        </p:nvSpPr>
        <p:spPr bwMode="auto">
          <a:xfrm>
            <a:off x="6718300" y="3408362"/>
            <a:ext cx="600075" cy="3175"/>
          </a:xfrm>
          <a:prstGeom prst="line">
            <a:avLst/>
          </a:prstGeom>
          <a:noFill/>
          <a:ln w="19050">
            <a:solidFill>
              <a:schemeClr val="hlink"/>
            </a:solidFill>
            <a:round/>
            <a:headEnd/>
            <a:tailEnd/>
          </a:ln>
          <a:effectLst/>
        </p:spPr>
        <p:txBody>
          <a:bodyPr>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606543" name="Rectangle 335"/>
          <p:cNvSpPr>
            <a:spLocks noChangeArrowheads="1"/>
          </p:cNvSpPr>
          <p:nvPr/>
        </p:nvSpPr>
        <p:spPr bwMode="auto">
          <a:xfrm>
            <a:off x="5007433" y="5802085"/>
            <a:ext cx="387927" cy="323165"/>
          </a:xfrm>
          <a:prstGeom prst="rect">
            <a:avLst/>
          </a:prstGeom>
          <a:noFill/>
          <a:ln w="9525">
            <a:noFill/>
            <a:miter lim="800000"/>
            <a:headEnd/>
            <a:tailEnd/>
          </a:ln>
        </p:spPr>
        <p:txBody>
          <a:bodyPr wrap="none" lIns="0" tIns="0" rIns="0" bIns="0">
            <a:spAutoFit/>
          </a:bodyPr>
          <a:lstStyle/>
          <a:p>
            <a:pPr algn="l" eaLnBrk="1" fontAlgn="auto" hangingPunct="1">
              <a:spcBef>
                <a:spcPts val="0"/>
              </a:spcBef>
              <a:spcAft>
                <a:spcPts val="0"/>
              </a:spcAft>
            </a:pPr>
            <a:r>
              <a:rPr lang="en-US" sz="700" b="0" dirty="0">
                <a:solidFill>
                  <a:srgbClr val="000000"/>
                </a:solidFill>
                <a:latin typeface="Arial" charset="0"/>
              </a:rPr>
              <a:t>Direct</a:t>
            </a:r>
          </a:p>
          <a:p>
            <a:pPr algn="l" eaLnBrk="1" fontAlgn="auto" hangingPunct="1">
              <a:spcBef>
                <a:spcPts val="0"/>
              </a:spcBef>
              <a:spcAft>
                <a:spcPts val="0"/>
              </a:spcAft>
            </a:pPr>
            <a:r>
              <a:rPr lang="en-US" sz="700" b="0" dirty="0" smtClean="0">
                <a:solidFill>
                  <a:srgbClr val="000000"/>
                </a:solidFill>
                <a:latin typeface="Arial" charset="0"/>
              </a:rPr>
              <a:t>Receiver</a:t>
            </a:r>
          </a:p>
          <a:p>
            <a:pPr algn="l" eaLnBrk="1" fontAlgn="auto" hangingPunct="1">
              <a:spcBef>
                <a:spcPts val="0"/>
              </a:spcBef>
              <a:spcAft>
                <a:spcPts val="0"/>
              </a:spcAft>
            </a:pPr>
            <a:r>
              <a:rPr lang="en-US" sz="700" b="0" dirty="0" smtClean="0">
                <a:solidFill>
                  <a:srgbClr val="000000"/>
                </a:solidFill>
                <a:latin typeface="Arial" charset="0"/>
              </a:rPr>
              <a:t>Assembly</a:t>
            </a:r>
            <a:endParaRPr lang="en-US" sz="700" b="0" dirty="0">
              <a:solidFill>
                <a:srgbClr val="000000"/>
              </a:solidFill>
              <a:latin typeface="Arial" charset="0"/>
            </a:endParaRPr>
          </a:p>
        </p:txBody>
      </p:sp>
      <p:grpSp>
        <p:nvGrpSpPr>
          <p:cNvPr id="12" name="Group 350"/>
          <p:cNvGrpSpPr>
            <a:grpSpLocks/>
          </p:cNvGrpSpPr>
          <p:nvPr/>
        </p:nvGrpSpPr>
        <p:grpSpPr bwMode="auto">
          <a:xfrm flipV="1">
            <a:off x="6643688" y="3848100"/>
            <a:ext cx="173037" cy="161925"/>
            <a:chOff x="3343" y="1756"/>
            <a:chExt cx="105" cy="101"/>
          </a:xfrm>
        </p:grpSpPr>
        <p:sp>
          <p:nvSpPr>
            <p:cNvPr id="606559" name="Freeform 351"/>
            <p:cNvSpPr>
              <a:spLocks/>
            </p:cNvSpPr>
            <p:nvPr/>
          </p:nvSpPr>
          <p:spPr bwMode="auto">
            <a:xfrm>
              <a:off x="3343" y="1756"/>
              <a:ext cx="105" cy="101"/>
            </a:xfrm>
            <a:custGeom>
              <a:avLst/>
              <a:gdLst/>
              <a:ahLst/>
              <a:cxnLst>
                <a:cxn ang="0">
                  <a:pos x="6" y="0"/>
                </a:cxn>
                <a:cxn ang="0">
                  <a:pos x="0" y="5"/>
                </a:cxn>
                <a:cxn ang="0">
                  <a:pos x="99" y="101"/>
                </a:cxn>
                <a:cxn ang="0">
                  <a:pos x="105" y="96"/>
                </a:cxn>
                <a:cxn ang="0">
                  <a:pos x="6" y="0"/>
                </a:cxn>
              </a:cxnLst>
              <a:rect l="0" t="0" r="r" b="b"/>
              <a:pathLst>
                <a:path w="105" h="101">
                  <a:moveTo>
                    <a:pt x="6" y="0"/>
                  </a:moveTo>
                  <a:lnTo>
                    <a:pt x="0" y="5"/>
                  </a:lnTo>
                  <a:lnTo>
                    <a:pt x="99" y="101"/>
                  </a:lnTo>
                  <a:lnTo>
                    <a:pt x="105" y="96"/>
                  </a:lnTo>
                  <a:lnTo>
                    <a:pt x="6" y="0"/>
                  </a:lnTo>
                  <a:close/>
                </a:path>
              </a:pathLst>
            </a:custGeom>
            <a:solidFill>
              <a:srgbClr val="FF0000"/>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560" name="Freeform 352"/>
            <p:cNvSpPr>
              <a:spLocks/>
            </p:cNvSpPr>
            <p:nvPr/>
          </p:nvSpPr>
          <p:spPr bwMode="auto">
            <a:xfrm>
              <a:off x="3343" y="1756"/>
              <a:ext cx="105" cy="101"/>
            </a:xfrm>
            <a:custGeom>
              <a:avLst/>
              <a:gdLst/>
              <a:ahLst/>
              <a:cxnLst>
                <a:cxn ang="0">
                  <a:pos x="6" y="0"/>
                </a:cxn>
                <a:cxn ang="0">
                  <a:pos x="0" y="5"/>
                </a:cxn>
                <a:cxn ang="0">
                  <a:pos x="99" y="101"/>
                </a:cxn>
                <a:cxn ang="0">
                  <a:pos x="105" y="96"/>
                </a:cxn>
                <a:cxn ang="0">
                  <a:pos x="6" y="0"/>
                </a:cxn>
              </a:cxnLst>
              <a:rect l="0" t="0" r="r" b="b"/>
              <a:pathLst>
                <a:path w="105" h="101">
                  <a:moveTo>
                    <a:pt x="6" y="0"/>
                  </a:moveTo>
                  <a:lnTo>
                    <a:pt x="0" y="5"/>
                  </a:lnTo>
                  <a:lnTo>
                    <a:pt x="99" y="101"/>
                  </a:lnTo>
                  <a:lnTo>
                    <a:pt x="105" y="96"/>
                  </a:lnTo>
                  <a:lnTo>
                    <a:pt x="6" y="0"/>
                  </a:lnTo>
                </a:path>
              </a:pathLst>
            </a:custGeom>
            <a:noFill/>
            <a:ln w="22225" cap="rnd">
              <a:solidFill>
                <a:srgbClr val="FF0066"/>
              </a:solidFill>
              <a:prstDash val="solid"/>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grpSp>
      <p:sp>
        <p:nvSpPr>
          <p:cNvPr id="606562" name="Freeform 354"/>
          <p:cNvSpPr>
            <a:spLocks/>
          </p:cNvSpPr>
          <p:nvPr/>
        </p:nvSpPr>
        <p:spPr bwMode="auto">
          <a:xfrm>
            <a:off x="4862513" y="2895600"/>
            <a:ext cx="19050" cy="19050"/>
          </a:xfrm>
          <a:custGeom>
            <a:avLst/>
            <a:gdLst/>
            <a:ahLst/>
            <a:cxnLst>
              <a:cxn ang="0">
                <a:pos x="12" y="0"/>
              </a:cxn>
              <a:cxn ang="0">
                <a:pos x="12" y="0"/>
              </a:cxn>
              <a:cxn ang="0">
                <a:pos x="0" y="12"/>
              </a:cxn>
              <a:cxn ang="0">
                <a:pos x="12" y="0"/>
              </a:cxn>
            </a:cxnLst>
            <a:rect l="0" t="0" r="r" b="b"/>
            <a:pathLst>
              <a:path w="12" h="12">
                <a:moveTo>
                  <a:pt x="12" y="0"/>
                </a:moveTo>
                <a:lnTo>
                  <a:pt x="12" y="0"/>
                </a:lnTo>
                <a:lnTo>
                  <a:pt x="0" y="12"/>
                </a:lnTo>
                <a:lnTo>
                  <a:pt x="12" y="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563" name="Freeform 355"/>
          <p:cNvSpPr>
            <a:spLocks/>
          </p:cNvSpPr>
          <p:nvPr/>
        </p:nvSpPr>
        <p:spPr bwMode="auto">
          <a:xfrm>
            <a:off x="4905375" y="2935287"/>
            <a:ext cx="19050" cy="19050"/>
          </a:xfrm>
          <a:custGeom>
            <a:avLst/>
            <a:gdLst/>
            <a:ahLst/>
            <a:cxnLst>
              <a:cxn ang="0">
                <a:pos x="12" y="0"/>
              </a:cxn>
              <a:cxn ang="0">
                <a:pos x="12" y="0"/>
              </a:cxn>
              <a:cxn ang="0">
                <a:pos x="0" y="12"/>
              </a:cxn>
              <a:cxn ang="0">
                <a:pos x="12" y="0"/>
              </a:cxn>
            </a:cxnLst>
            <a:rect l="0" t="0" r="r" b="b"/>
            <a:pathLst>
              <a:path w="12" h="12">
                <a:moveTo>
                  <a:pt x="12" y="0"/>
                </a:moveTo>
                <a:lnTo>
                  <a:pt x="12" y="0"/>
                </a:lnTo>
                <a:lnTo>
                  <a:pt x="0" y="12"/>
                </a:lnTo>
                <a:lnTo>
                  <a:pt x="12" y="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581" name="Freeform 373"/>
          <p:cNvSpPr>
            <a:spLocks/>
          </p:cNvSpPr>
          <p:nvPr/>
        </p:nvSpPr>
        <p:spPr bwMode="auto">
          <a:xfrm>
            <a:off x="4879975" y="2832100"/>
            <a:ext cx="141288" cy="134937"/>
          </a:xfrm>
          <a:custGeom>
            <a:avLst/>
            <a:gdLst/>
            <a:ahLst/>
            <a:cxnLst>
              <a:cxn ang="0">
                <a:pos x="89" y="5"/>
              </a:cxn>
              <a:cxn ang="0">
                <a:pos x="84" y="0"/>
              </a:cxn>
              <a:cxn ang="0">
                <a:pos x="0" y="81"/>
              </a:cxn>
              <a:cxn ang="0">
                <a:pos x="5" y="85"/>
              </a:cxn>
              <a:cxn ang="0">
                <a:pos x="89" y="5"/>
              </a:cxn>
            </a:cxnLst>
            <a:rect l="0" t="0" r="r" b="b"/>
            <a:pathLst>
              <a:path w="89" h="85">
                <a:moveTo>
                  <a:pt x="89" y="5"/>
                </a:moveTo>
                <a:lnTo>
                  <a:pt x="84" y="0"/>
                </a:lnTo>
                <a:lnTo>
                  <a:pt x="0" y="81"/>
                </a:lnTo>
                <a:lnTo>
                  <a:pt x="5" y="85"/>
                </a:lnTo>
                <a:lnTo>
                  <a:pt x="89" y="5"/>
                </a:lnTo>
                <a:close/>
              </a:path>
            </a:pathLst>
          </a:custGeom>
          <a:solidFill>
            <a:srgbClr val="FF0000"/>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582" name="Freeform 374"/>
          <p:cNvSpPr>
            <a:spLocks/>
          </p:cNvSpPr>
          <p:nvPr/>
        </p:nvSpPr>
        <p:spPr bwMode="auto">
          <a:xfrm>
            <a:off x="4862513" y="2895600"/>
            <a:ext cx="19050" cy="19050"/>
          </a:xfrm>
          <a:custGeom>
            <a:avLst/>
            <a:gdLst/>
            <a:ahLst/>
            <a:cxnLst>
              <a:cxn ang="0">
                <a:pos x="12" y="0"/>
              </a:cxn>
              <a:cxn ang="0">
                <a:pos x="12" y="0"/>
              </a:cxn>
              <a:cxn ang="0">
                <a:pos x="0" y="12"/>
              </a:cxn>
              <a:cxn ang="0">
                <a:pos x="12" y="0"/>
              </a:cxn>
            </a:cxnLst>
            <a:rect l="0" t="0" r="r" b="b"/>
            <a:pathLst>
              <a:path w="12" h="12">
                <a:moveTo>
                  <a:pt x="12" y="0"/>
                </a:moveTo>
                <a:lnTo>
                  <a:pt x="12" y="0"/>
                </a:lnTo>
                <a:lnTo>
                  <a:pt x="0" y="12"/>
                </a:lnTo>
                <a:lnTo>
                  <a:pt x="12" y="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583" name="Freeform 375"/>
          <p:cNvSpPr>
            <a:spLocks/>
          </p:cNvSpPr>
          <p:nvPr/>
        </p:nvSpPr>
        <p:spPr bwMode="auto">
          <a:xfrm>
            <a:off x="4905375" y="2935287"/>
            <a:ext cx="19050" cy="19050"/>
          </a:xfrm>
          <a:custGeom>
            <a:avLst/>
            <a:gdLst/>
            <a:ahLst/>
            <a:cxnLst>
              <a:cxn ang="0">
                <a:pos x="12" y="0"/>
              </a:cxn>
              <a:cxn ang="0">
                <a:pos x="12" y="0"/>
              </a:cxn>
              <a:cxn ang="0">
                <a:pos x="0" y="12"/>
              </a:cxn>
              <a:cxn ang="0">
                <a:pos x="12" y="0"/>
              </a:cxn>
            </a:cxnLst>
            <a:rect l="0" t="0" r="r" b="b"/>
            <a:pathLst>
              <a:path w="12" h="12">
                <a:moveTo>
                  <a:pt x="12" y="0"/>
                </a:moveTo>
                <a:lnTo>
                  <a:pt x="12" y="0"/>
                </a:lnTo>
                <a:lnTo>
                  <a:pt x="0" y="12"/>
                </a:lnTo>
                <a:lnTo>
                  <a:pt x="12" y="0"/>
                </a:lnTo>
                <a:close/>
              </a:path>
            </a:pathLst>
          </a:custGeom>
          <a:solidFill>
            <a:srgbClr val="FF00FF"/>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606602" name="Line 394"/>
          <p:cNvSpPr>
            <a:spLocks noChangeShapeType="1"/>
          </p:cNvSpPr>
          <p:nvPr/>
        </p:nvSpPr>
        <p:spPr bwMode="auto">
          <a:xfrm flipV="1">
            <a:off x="4956175" y="2901950"/>
            <a:ext cx="200025" cy="4762"/>
          </a:xfrm>
          <a:prstGeom prst="line">
            <a:avLst/>
          </a:prstGeom>
          <a:noFill/>
          <a:ln w="19050">
            <a:solidFill>
              <a:srgbClr val="FF0000"/>
            </a:solidFill>
            <a:round/>
            <a:headEnd/>
            <a:tailEnd/>
          </a:ln>
          <a:effectLst/>
        </p:spPr>
        <p:txBody>
          <a:bodyPr wrap="square">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606614" name="Rectangle 406"/>
          <p:cNvSpPr>
            <a:spLocks noChangeArrowheads="1"/>
          </p:cNvSpPr>
          <p:nvPr/>
        </p:nvSpPr>
        <p:spPr bwMode="auto">
          <a:xfrm>
            <a:off x="7315200" y="3124200"/>
            <a:ext cx="384175" cy="369332"/>
          </a:xfrm>
          <a:prstGeom prst="rect">
            <a:avLst/>
          </a:prstGeom>
          <a:solidFill>
            <a:schemeClr val="folHlink"/>
          </a:solidFill>
          <a:ln w="12700" algn="ctr">
            <a:solidFill>
              <a:schemeClr val="tx1"/>
            </a:solidFill>
            <a:miter lim="800000"/>
            <a:headEnd/>
            <a:tailEnd/>
          </a:ln>
          <a:effectLst/>
        </p:spPr>
        <p:txBody>
          <a:bodyPr wrap="square" anchor="ctr">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606615" name="Rectangle 407"/>
          <p:cNvSpPr>
            <a:spLocks noChangeArrowheads="1"/>
          </p:cNvSpPr>
          <p:nvPr/>
        </p:nvSpPr>
        <p:spPr bwMode="auto">
          <a:xfrm rot="-2927038">
            <a:off x="8047038" y="2643187"/>
            <a:ext cx="538162" cy="935038"/>
          </a:xfrm>
          <a:prstGeom prst="rect">
            <a:avLst/>
          </a:prstGeom>
          <a:solidFill>
            <a:schemeClr val="accent1"/>
          </a:solidFill>
          <a:ln w="19050" algn="ctr">
            <a:solidFill>
              <a:schemeClr val="tx1"/>
            </a:solidFill>
            <a:miter lim="800000"/>
            <a:headEnd/>
            <a:tailEnd/>
          </a:ln>
          <a:effectLst/>
        </p:spPr>
        <p:txBody>
          <a:bodyPr wrap="none" anchor="ctr">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606616" name="Line 408"/>
          <p:cNvSpPr>
            <a:spLocks noChangeShapeType="1"/>
          </p:cNvSpPr>
          <p:nvPr/>
        </p:nvSpPr>
        <p:spPr bwMode="auto">
          <a:xfrm flipV="1">
            <a:off x="7451725" y="2470150"/>
            <a:ext cx="560388" cy="636587"/>
          </a:xfrm>
          <a:prstGeom prst="line">
            <a:avLst/>
          </a:prstGeom>
          <a:noFill/>
          <a:ln w="19050">
            <a:solidFill>
              <a:srgbClr val="FF0000"/>
            </a:solidFill>
            <a:round/>
            <a:headEnd/>
            <a:tailEnd/>
          </a:ln>
          <a:effectLst/>
        </p:spPr>
        <p:txBody>
          <a:bodyPr>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606617" name="Line 409"/>
          <p:cNvSpPr>
            <a:spLocks noChangeShapeType="1"/>
          </p:cNvSpPr>
          <p:nvPr/>
        </p:nvSpPr>
        <p:spPr bwMode="auto">
          <a:xfrm flipV="1">
            <a:off x="7489825" y="2484437"/>
            <a:ext cx="557213" cy="625475"/>
          </a:xfrm>
          <a:prstGeom prst="line">
            <a:avLst/>
          </a:prstGeom>
          <a:noFill/>
          <a:ln w="19050">
            <a:solidFill>
              <a:schemeClr val="hlink"/>
            </a:solidFill>
            <a:round/>
            <a:headEnd/>
            <a:tailEnd/>
          </a:ln>
          <a:effectLst/>
        </p:spPr>
        <p:txBody>
          <a:bodyPr>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606618" name="Line 410"/>
          <p:cNvSpPr>
            <a:spLocks noChangeShapeType="1"/>
          </p:cNvSpPr>
          <p:nvPr/>
        </p:nvSpPr>
        <p:spPr bwMode="auto">
          <a:xfrm flipH="1" flipV="1">
            <a:off x="8085138" y="2403475"/>
            <a:ext cx="588962" cy="519112"/>
          </a:xfrm>
          <a:prstGeom prst="line">
            <a:avLst/>
          </a:prstGeom>
          <a:noFill/>
          <a:ln w="19050">
            <a:solidFill>
              <a:srgbClr val="FF0000"/>
            </a:solidFill>
            <a:round/>
            <a:headEnd/>
            <a:tailEnd/>
          </a:ln>
          <a:effectLst/>
        </p:spPr>
        <p:txBody>
          <a:bodyPr>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606619" name="Line 411"/>
          <p:cNvSpPr>
            <a:spLocks noChangeShapeType="1"/>
          </p:cNvSpPr>
          <p:nvPr/>
        </p:nvSpPr>
        <p:spPr bwMode="auto">
          <a:xfrm flipH="1" flipV="1">
            <a:off x="8072438" y="2443162"/>
            <a:ext cx="601662" cy="520700"/>
          </a:xfrm>
          <a:prstGeom prst="line">
            <a:avLst/>
          </a:prstGeom>
          <a:noFill/>
          <a:ln w="19050">
            <a:solidFill>
              <a:schemeClr val="hlink"/>
            </a:solidFill>
            <a:round/>
            <a:headEnd/>
            <a:tailEnd/>
          </a:ln>
          <a:effectLst/>
        </p:spPr>
        <p:txBody>
          <a:bodyPr>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606620" name="Rectangle 412"/>
          <p:cNvSpPr>
            <a:spLocks noChangeArrowheads="1"/>
          </p:cNvSpPr>
          <p:nvPr/>
        </p:nvSpPr>
        <p:spPr bwMode="auto">
          <a:xfrm rot="2443990">
            <a:off x="8013700" y="2370137"/>
            <a:ext cx="120650" cy="114300"/>
          </a:xfrm>
          <a:prstGeom prst="rect">
            <a:avLst/>
          </a:prstGeom>
          <a:solidFill>
            <a:schemeClr val="accent1"/>
          </a:solidFill>
          <a:ln w="19050" algn="ctr">
            <a:solidFill>
              <a:schemeClr val="tx1"/>
            </a:solidFill>
            <a:miter lim="800000"/>
            <a:headEnd/>
            <a:tailEnd/>
          </a:ln>
          <a:effectLst/>
        </p:spPr>
        <p:txBody>
          <a:bodyPr wrap="none" anchor="ctr">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606621" name="Line 413"/>
          <p:cNvSpPr>
            <a:spLocks noChangeShapeType="1"/>
          </p:cNvSpPr>
          <p:nvPr/>
        </p:nvSpPr>
        <p:spPr bwMode="auto">
          <a:xfrm flipH="1">
            <a:off x="7940675" y="2640012"/>
            <a:ext cx="206375" cy="454025"/>
          </a:xfrm>
          <a:prstGeom prst="line">
            <a:avLst/>
          </a:prstGeom>
          <a:noFill/>
          <a:ln w="19050">
            <a:solidFill>
              <a:schemeClr val="tx1"/>
            </a:solidFill>
            <a:round/>
            <a:headEnd/>
            <a:tailEnd/>
          </a:ln>
          <a:effectLst/>
        </p:spPr>
        <p:txBody>
          <a:bodyPr wrap="none">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606622" name="Rectangle 414"/>
          <p:cNvSpPr>
            <a:spLocks noChangeArrowheads="1"/>
          </p:cNvSpPr>
          <p:nvPr/>
        </p:nvSpPr>
        <p:spPr bwMode="auto">
          <a:xfrm rot="2443990">
            <a:off x="8662988" y="2925762"/>
            <a:ext cx="63500" cy="63500"/>
          </a:xfrm>
          <a:prstGeom prst="rect">
            <a:avLst/>
          </a:prstGeom>
          <a:solidFill>
            <a:schemeClr val="accent1"/>
          </a:solidFill>
          <a:ln w="19050" algn="ctr">
            <a:solidFill>
              <a:schemeClr val="tx1"/>
            </a:solidFill>
            <a:miter lim="800000"/>
            <a:headEnd/>
            <a:tailEnd/>
          </a:ln>
          <a:effectLst/>
        </p:spPr>
        <p:txBody>
          <a:bodyPr anchor="ctr">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606623" name="Line 415"/>
          <p:cNvSpPr>
            <a:spLocks noChangeShapeType="1"/>
          </p:cNvSpPr>
          <p:nvPr/>
        </p:nvSpPr>
        <p:spPr bwMode="auto">
          <a:xfrm flipH="1" flipV="1">
            <a:off x="8145463" y="2673350"/>
            <a:ext cx="512762" cy="239712"/>
          </a:xfrm>
          <a:prstGeom prst="line">
            <a:avLst/>
          </a:prstGeom>
          <a:noFill/>
          <a:ln w="19050">
            <a:solidFill>
              <a:srgbClr val="FF0000"/>
            </a:solidFill>
            <a:round/>
            <a:headEnd/>
            <a:tailEnd/>
          </a:ln>
          <a:effectLst/>
        </p:spPr>
        <p:txBody>
          <a:bodyPr>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606624" name="Line 416"/>
          <p:cNvSpPr>
            <a:spLocks noChangeShapeType="1"/>
          </p:cNvSpPr>
          <p:nvPr/>
        </p:nvSpPr>
        <p:spPr bwMode="auto">
          <a:xfrm flipH="1">
            <a:off x="7958138" y="2947987"/>
            <a:ext cx="687387" cy="120650"/>
          </a:xfrm>
          <a:prstGeom prst="line">
            <a:avLst/>
          </a:prstGeom>
          <a:noFill/>
          <a:ln w="19050">
            <a:solidFill>
              <a:schemeClr val="hlink"/>
            </a:solidFill>
            <a:round/>
            <a:headEnd/>
            <a:tailEnd/>
          </a:ln>
          <a:effectLst/>
        </p:spPr>
        <p:txBody>
          <a:bodyPr>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606625" name="Line 417"/>
          <p:cNvSpPr>
            <a:spLocks noChangeShapeType="1"/>
          </p:cNvSpPr>
          <p:nvPr/>
        </p:nvSpPr>
        <p:spPr bwMode="auto">
          <a:xfrm flipH="1">
            <a:off x="7954963" y="2960687"/>
            <a:ext cx="687387" cy="115888"/>
          </a:xfrm>
          <a:prstGeom prst="line">
            <a:avLst/>
          </a:prstGeom>
          <a:noFill/>
          <a:ln w="19050">
            <a:solidFill>
              <a:srgbClr val="FF0000"/>
            </a:solidFill>
            <a:round/>
            <a:headEnd/>
            <a:tailEnd/>
          </a:ln>
          <a:effectLst/>
        </p:spPr>
        <p:txBody>
          <a:bodyPr>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606626" name="Line 418"/>
          <p:cNvSpPr>
            <a:spLocks noChangeShapeType="1"/>
          </p:cNvSpPr>
          <p:nvPr/>
        </p:nvSpPr>
        <p:spPr bwMode="auto">
          <a:xfrm flipH="1" flipV="1">
            <a:off x="8132763" y="2697162"/>
            <a:ext cx="515937" cy="219075"/>
          </a:xfrm>
          <a:prstGeom prst="line">
            <a:avLst/>
          </a:prstGeom>
          <a:noFill/>
          <a:ln w="19050">
            <a:solidFill>
              <a:schemeClr val="hlink"/>
            </a:solidFill>
            <a:round/>
            <a:headEnd/>
            <a:tailEnd/>
          </a:ln>
          <a:effectLst/>
        </p:spPr>
        <p:txBody>
          <a:bodyPr>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606627" name="Line 419"/>
          <p:cNvSpPr>
            <a:spLocks noChangeShapeType="1"/>
          </p:cNvSpPr>
          <p:nvPr/>
        </p:nvSpPr>
        <p:spPr bwMode="auto">
          <a:xfrm flipH="1" flipV="1">
            <a:off x="7958138" y="3060700"/>
            <a:ext cx="747712" cy="671512"/>
          </a:xfrm>
          <a:prstGeom prst="line">
            <a:avLst/>
          </a:prstGeom>
          <a:noFill/>
          <a:ln w="19050">
            <a:solidFill>
              <a:srgbClr val="FF0000"/>
            </a:solidFill>
            <a:round/>
            <a:headEnd/>
            <a:tailEnd/>
          </a:ln>
          <a:effectLst/>
        </p:spPr>
        <p:txBody>
          <a:bodyPr>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606628" name="Line 420"/>
          <p:cNvSpPr>
            <a:spLocks noChangeShapeType="1"/>
          </p:cNvSpPr>
          <p:nvPr/>
        </p:nvSpPr>
        <p:spPr bwMode="auto">
          <a:xfrm flipH="1" flipV="1">
            <a:off x="8135938" y="2681287"/>
            <a:ext cx="731837" cy="650875"/>
          </a:xfrm>
          <a:prstGeom prst="line">
            <a:avLst/>
          </a:prstGeom>
          <a:noFill/>
          <a:ln w="19050">
            <a:solidFill>
              <a:schemeClr val="hlink"/>
            </a:solidFill>
            <a:round/>
            <a:headEnd/>
            <a:tailEnd/>
          </a:ln>
          <a:effectLst/>
        </p:spPr>
        <p:txBody>
          <a:bodyPr>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606629" name="Text Box 421"/>
          <p:cNvSpPr txBox="1">
            <a:spLocks noChangeArrowheads="1"/>
          </p:cNvSpPr>
          <p:nvPr/>
        </p:nvSpPr>
        <p:spPr bwMode="auto">
          <a:xfrm>
            <a:off x="7900988" y="1933575"/>
            <a:ext cx="971933" cy="523220"/>
          </a:xfrm>
          <a:prstGeom prst="rect">
            <a:avLst/>
          </a:prstGeom>
          <a:noFill/>
          <a:ln w="19050" algn="ctr">
            <a:noFill/>
            <a:miter lim="800000"/>
            <a:headEnd/>
            <a:tailEnd/>
          </a:ln>
          <a:effectLst/>
        </p:spPr>
        <p:txBody>
          <a:bodyPr wrap="none">
            <a:spAutoFit/>
          </a:bodyPr>
          <a:lstStyle/>
          <a:p>
            <a:pPr algn="l" eaLnBrk="1" fontAlgn="auto" hangingPunct="1">
              <a:spcBef>
                <a:spcPts val="0"/>
              </a:spcBef>
              <a:spcAft>
                <a:spcPts val="0"/>
              </a:spcAft>
            </a:pPr>
            <a:r>
              <a:rPr lang="en-US" sz="1400" b="0" dirty="0">
                <a:solidFill>
                  <a:prstClr val="black"/>
                </a:solidFill>
                <a:latin typeface="Calibri"/>
              </a:rPr>
              <a:t>1 of </a:t>
            </a:r>
            <a:r>
              <a:rPr lang="en-US" sz="1400" b="0" dirty="0" smtClean="0">
                <a:solidFill>
                  <a:prstClr val="black"/>
                </a:solidFill>
                <a:latin typeface="Calibri"/>
              </a:rPr>
              <a:t>2</a:t>
            </a:r>
            <a:endParaRPr lang="en-US" sz="1400" b="0" dirty="0">
              <a:solidFill>
                <a:prstClr val="black"/>
              </a:solidFill>
              <a:latin typeface="Calibri"/>
            </a:endParaRPr>
          </a:p>
          <a:p>
            <a:pPr algn="l" eaLnBrk="1" fontAlgn="auto" hangingPunct="1">
              <a:spcBef>
                <a:spcPts val="0"/>
              </a:spcBef>
              <a:spcAft>
                <a:spcPts val="0"/>
              </a:spcAft>
            </a:pPr>
            <a:r>
              <a:rPr lang="en-US" sz="1400" b="0" dirty="0">
                <a:solidFill>
                  <a:prstClr val="black"/>
                </a:solidFill>
                <a:latin typeface="Calibri"/>
              </a:rPr>
              <a:t>Telescopes</a:t>
            </a:r>
          </a:p>
        </p:txBody>
      </p:sp>
      <p:sp>
        <p:nvSpPr>
          <p:cNvPr id="606630" name="Text Box 422"/>
          <p:cNvSpPr txBox="1">
            <a:spLocks noChangeArrowheads="1"/>
          </p:cNvSpPr>
          <p:nvPr/>
        </p:nvSpPr>
        <p:spPr bwMode="auto">
          <a:xfrm>
            <a:off x="7184571" y="3603171"/>
            <a:ext cx="1380699" cy="523220"/>
          </a:xfrm>
          <a:prstGeom prst="rect">
            <a:avLst/>
          </a:prstGeom>
          <a:noFill/>
          <a:ln w="19050" algn="ctr">
            <a:noFill/>
            <a:miter lim="800000"/>
            <a:headEnd/>
            <a:tailEnd/>
          </a:ln>
          <a:effectLst/>
        </p:spPr>
        <p:txBody>
          <a:bodyPr wrap="none">
            <a:spAutoFit/>
          </a:bodyPr>
          <a:lstStyle/>
          <a:p>
            <a:pPr algn="l" eaLnBrk="1" fontAlgn="auto" hangingPunct="1">
              <a:spcBef>
                <a:spcPts val="0"/>
              </a:spcBef>
              <a:spcAft>
                <a:spcPts val="0"/>
              </a:spcAft>
            </a:pPr>
            <a:r>
              <a:rPr lang="en-US" sz="1400" b="0" dirty="0" smtClean="0">
                <a:solidFill>
                  <a:prstClr val="black"/>
                </a:solidFill>
                <a:latin typeface="Calibri"/>
              </a:rPr>
              <a:t>Telescope Select</a:t>
            </a:r>
            <a:endParaRPr lang="en-US" sz="1400" b="0" dirty="0">
              <a:solidFill>
                <a:prstClr val="black"/>
              </a:solidFill>
              <a:latin typeface="Calibri"/>
            </a:endParaRPr>
          </a:p>
          <a:p>
            <a:pPr algn="l" eaLnBrk="1" fontAlgn="auto" hangingPunct="1">
              <a:spcBef>
                <a:spcPts val="0"/>
              </a:spcBef>
              <a:spcAft>
                <a:spcPts val="0"/>
              </a:spcAft>
            </a:pPr>
            <a:r>
              <a:rPr lang="en-US" sz="1400" b="0" dirty="0">
                <a:solidFill>
                  <a:prstClr val="black"/>
                </a:solidFill>
                <a:latin typeface="Calibri"/>
              </a:rPr>
              <a:t>Mechanism</a:t>
            </a:r>
          </a:p>
        </p:txBody>
      </p:sp>
      <p:grpSp>
        <p:nvGrpSpPr>
          <p:cNvPr id="13" name="Group 306"/>
          <p:cNvGrpSpPr>
            <a:grpSpLocks/>
          </p:cNvGrpSpPr>
          <p:nvPr/>
        </p:nvGrpSpPr>
        <p:grpSpPr bwMode="auto">
          <a:xfrm rot="21416730">
            <a:off x="2912989" y="4147830"/>
            <a:ext cx="233852" cy="228951"/>
            <a:chOff x="3325" y="2346"/>
            <a:chExt cx="124" cy="128"/>
          </a:xfrm>
        </p:grpSpPr>
        <p:sp>
          <p:nvSpPr>
            <p:cNvPr id="338" name="Rectangle 307"/>
            <p:cNvSpPr>
              <a:spLocks noChangeArrowheads="1"/>
            </p:cNvSpPr>
            <p:nvPr/>
          </p:nvSpPr>
          <p:spPr bwMode="auto">
            <a:xfrm>
              <a:off x="3436" y="2351"/>
              <a:ext cx="12" cy="121"/>
            </a:xfrm>
            <a:prstGeom prst="rect">
              <a:avLst/>
            </a:prstGeom>
            <a:solidFill>
              <a:srgbClr val="FF0000"/>
            </a:solidFill>
            <a:ln w="9525">
              <a:noFill/>
              <a:miter lim="800000"/>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339" name="Rectangle 308"/>
            <p:cNvSpPr>
              <a:spLocks noChangeArrowheads="1"/>
            </p:cNvSpPr>
            <p:nvPr/>
          </p:nvSpPr>
          <p:spPr bwMode="auto">
            <a:xfrm>
              <a:off x="3327" y="2462"/>
              <a:ext cx="117" cy="12"/>
            </a:xfrm>
            <a:prstGeom prst="rect">
              <a:avLst/>
            </a:prstGeom>
            <a:solidFill>
              <a:srgbClr val="FF0000"/>
            </a:solidFill>
            <a:ln w="9525">
              <a:noFill/>
              <a:miter lim="800000"/>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340" name="Rectangle 309"/>
            <p:cNvSpPr>
              <a:spLocks noChangeArrowheads="1"/>
            </p:cNvSpPr>
            <p:nvPr/>
          </p:nvSpPr>
          <p:spPr bwMode="auto">
            <a:xfrm>
              <a:off x="3325" y="2346"/>
              <a:ext cx="12" cy="121"/>
            </a:xfrm>
            <a:prstGeom prst="rect">
              <a:avLst/>
            </a:prstGeom>
            <a:solidFill>
              <a:srgbClr val="FF0000"/>
            </a:solidFill>
            <a:ln w="9525">
              <a:noFill/>
              <a:miter lim="800000"/>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341" name="Rectangle 310"/>
            <p:cNvSpPr>
              <a:spLocks noChangeArrowheads="1"/>
            </p:cNvSpPr>
            <p:nvPr/>
          </p:nvSpPr>
          <p:spPr bwMode="auto">
            <a:xfrm>
              <a:off x="3333" y="2346"/>
              <a:ext cx="116" cy="12"/>
            </a:xfrm>
            <a:prstGeom prst="rect">
              <a:avLst/>
            </a:prstGeom>
            <a:solidFill>
              <a:srgbClr val="FF0000"/>
            </a:solidFill>
            <a:ln w="9525">
              <a:noFill/>
              <a:miter lim="800000"/>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342" name="Freeform 311"/>
            <p:cNvSpPr>
              <a:spLocks/>
            </p:cNvSpPr>
            <p:nvPr/>
          </p:nvSpPr>
          <p:spPr bwMode="auto">
            <a:xfrm>
              <a:off x="3327" y="2352"/>
              <a:ext cx="117" cy="118"/>
            </a:xfrm>
            <a:custGeom>
              <a:avLst/>
              <a:gdLst/>
              <a:ahLst/>
              <a:cxnLst>
                <a:cxn ang="0">
                  <a:pos x="117" y="5"/>
                </a:cxn>
                <a:cxn ang="0">
                  <a:pos x="112" y="0"/>
                </a:cxn>
                <a:cxn ang="0">
                  <a:pos x="0" y="113"/>
                </a:cxn>
                <a:cxn ang="0">
                  <a:pos x="6" y="118"/>
                </a:cxn>
                <a:cxn ang="0">
                  <a:pos x="117" y="5"/>
                </a:cxn>
              </a:cxnLst>
              <a:rect l="0" t="0" r="r" b="b"/>
              <a:pathLst>
                <a:path w="117" h="118">
                  <a:moveTo>
                    <a:pt x="117" y="5"/>
                  </a:moveTo>
                  <a:lnTo>
                    <a:pt x="112" y="0"/>
                  </a:lnTo>
                  <a:lnTo>
                    <a:pt x="0" y="113"/>
                  </a:lnTo>
                  <a:lnTo>
                    <a:pt x="6" y="118"/>
                  </a:lnTo>
                  <a:lnTo>
                    <a:pt x="117" y="5"/>
                  </a:lnTo>
                  <a:close/>
                </a:path>
              </a:pathLst>
            </a:custGeom>
            <a:solidFill>
              <a:srgbClr val="FF0000"/>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343" name="Rectangle 312"/>
            <p:cNvSpPr>
              <a:spLocks noChangeArrowheads="1"/>
            </p:cNvSpPr>
            <p:nvPr/>
          </p:nvSpPr>
          <p:spPr bwMode="auto">
            <a:xfrm>
              <a:off x="3436" y="2351"/>
              <a:ext cx="12" cy="121"/>
            </a:xfrm>
            <a:prstGeom prst="rect">
              <a:avLst/>
            </a:prstGeom>
            <a:solidFill>
              <a:srgbClr val="FF0000"/>
            </a:solidFill>
            <a:ln w="9525">
              <a:noFill/>
              <a:miter lim="800000"/>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344" name="Rectangle 313"/>
            <p:cNvSpPr>
              <a:spLocks noChangeArrowheads="1"/>
            </p:cNvSpPr>
            <p:nvPr/>
          </p:nvSpPr>
          <p:spPr bwMode="auto">
            <a:xfrm>
              <a:off x="3327" y="2462"/>
              <a:ext cx="117" cy="12"/>
            </a:xfrm>
            <a:prstGeom prst="rect">
              <a:avLst/>
            </a:prstGeom>
            <a:solidFill>
              <a:srgbClr val="FF0000"/>
            </a:solidFill>
            <a:ln w="9525">
              <a:noFill/>
              <a:miter lim="800000"/>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345" name="Rectangle 314"/>
            <p:cNvSpPr>
              <a:spLocks noChangeArrowheads="1"/>
            </p:cNvSpPr>
            <p:nvPr/>
          </p:nvSpPr>
          <p:spPr bwMode="auto">
            <a:xfrm>
              <a:off x="3325" y="2346"/>
              <a:ext cx="12" cy="121"/>
            </a:xfrm>
            <a:prstGeom prst="rect">
              <a:avLst/>
            </a:prstGeom>
            <a:solidFill>
              <a:srgbClr val="FF0000"/>
            </a:solidFill>
            <a:ln w="9525">
              <a:noFill/>
              <a:miter lim="800000"/>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346" name="Rectangle 315"/>
            <p:cNvSpPr>
              <a:spLocks noChangeArrowheads="1"/>
            </p:cNvSpPr>
            <p:nvPr/>
          </p:nvSpPr>
          <p:spPr bwMode="auto">
            <a:xfrm>
              <a:off x="3333" y="2346"/>
              <a:ext cx="116" cy="12"/>
            </a:xfrm>
            <a:prstGeom prst="rect">
              <a:avLst/>
            </a:prstGeom>
            <a:solidFill>
              <a:srgbClr val="FF0000"/>
            </a:solidFill>
            <a:ln w="9525">
              <a:noFill/>
              <a:miter lim="800000"/>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347" name="Freeform 316"/>
            <p:cNvSpPr>
              <a:spLocks/>
            </p:cNvSpPr>
            <p:nvPr/>
          </p:nvSpPr>
          <p:spPr bwMode="auto">
            <a:xfrm>
              <a:off x="3327" y="2352"/>
              <a:ext cx="117" cy="118"/>
            </a:xfrm>
            <a:custGeom>
              <a:avLst/>
              <a:gdLst/>
              <a:ahLst/>
              <a:cxnLst>
                <a:cxn ang="0">
                  <a:pos x="117" y="5"/>
                </a:cxn>
                <a:cxn ang="0">
                  <a:pos x="112" y="0"/>
                </a:cxn>
                <a:cxn ang="0">
                  <a:pos x="0" y="113"/>
                </a:cxn>
                <a:cxn ang="0">
                  <a:pos x="6" y="118"/>
                </a:cxn>
                <a:cxn ang="0">
                  <a:pos x="117" y="5"/>
                </a:cxn>
              </a:cxnLst>
              <a:rect l="0" t="0" r="r" b="b"/>
              <a:pathLst>
                <a:path w="117" h="118">
                  <a:moveTo>
                    <a:pt x="117" y="5"/>
                  </a:moveTo>
                  <a:lnTo>
                    <a:pt x="112" y="0"/>
                  </a:lnTo>
                  <a:lnTo>
                    <a:pt x="0" y="113"/>
                  </a:lnTo>
                  <a:lnTo>
                    <a:pt x="6" y="118"/>
                  </a:lnTo>
                  <a:lnTo>
                    <a:pt x="117" y="5"/>
                  </a:lnTo>
                  <a:close/>
                </a:path>
              </a:pathLst>
            </a:custGeom>
            <a:solidFill>
              <a:srgbClr val="FF0000"/>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grpSp>
      <p:sp>
        <p:nvSpPr>
          <p:cNvPr id="348" name="Line 26"/>
          <p:cNvSpPr>
            <a:spLocks noChangeShapeType="1"/>
          </p:cNvSpPr>
          <p:nvPr/>
        </p:nvSpPr>
        <p:spPr bwMode="auto">
          <a:xfrm flipH="1" flipV="1">
            <a:off x="3429000" y="4170362"/>
            <a:ext cx="0" cy="228600"/>
          </a:xfrm>
          <a:prstGeom prst="line">
            <a:avLst/>
          </a:prstGeom>
          <a:noFill/>
          <a:ln w="76200">
            <a:solidFill>
              <a:srgbClr val="FF0000"/>
            </a:solidFill>
            <a:round/>
            <a:headEnd/>
            <a:tailEnd/>
          </a:ln>
          <a:effectLst/>
        </p:spPr>
        <p:txBody>
          <a:bodyPr wrap="square">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349" name="Rectangle 27"/>
          <p:cNvSpPr>
            <a:spLocks noChangeArrowheads="1"/>
          </p:cNvSpPr>
          <p:nvPr/>
        </p:nvSpPr>
        <p:spPr bwMode="auto">
          <a:xfrm>
            <a:off x="3286125" y="4770437"/>
            <a:ext cx="1316066" cy="215444"/>
          </a:xfrm>
          <a:prstGeom prst="rect">
            <a:avLst/>
          </a:prstGeom>
          <a:noFill/>
          <a:ln w="9525">
            <a:noFill/>
            <a:miter lim="800000"/>
            <a:headEnd/>
            <a:tailEnd/>
          </a:ln>
        </p:spPr>
        <p:txBody>
          <a:bodyPr wrap="none" lIns="0" tIns="0" rIns="0" bIns="0">
            <a:spAutoFit/>
          </a:bodyPr>
          <a:lstStyle/>
          <a:p>
            <a:pPr algn="l" eaLnBrk="1" fontAlgn="auto" hangingPunct="1">
              <a:spcBef>
                <a:spcPts val="0"/>
              </a:spcBef>
              <a:spcAft>
                <a:spcPts val="0"/>
              </a:spcAft>
            </a:pPr>
            <a:r>
              <a:rPr lang="en-US" sz="700" b="0" dirty="0">
                <a:solidFill>
                  <a:srgbClr val="000000"/>
                </a:solidFill>
                <a:latin typeface="Arial" charset="0"/>
              </a:rPr>
              <a:t>Half Wave </a:t>
            </a:r>
            <a:r>
              <a:rPr lang="en-US" sz="700" b="0" dirty="0" smtClean="0">
                <a:solidFill>
                  <a:srgbClr val="000000"/>
                </a:solidFill>
                <a:latin typeface="Arial" charset="0"/>
              </a:rPr>
              <a:t>Plate – 2 position</a:t>
            </a:r>
          </a:p>
          <a:p>
            <a:pPr algn="l" eaLnBrk="1" fontAlgn="auto" hangingPunct="1">
              <a:spcBef>
                <a:spcPts val="0"/>
              </a:spcBef>
              <a:spcAft>
                <a:spcPts val="0"/>
              </a:spcAft>
            </a:pPr>
            <a:r>
              <a:rPr lang="en-US" sz="700" b="0" dirty="0" smtClean="0">
                <a:solidFill>
                  <a:srgbClr val="000000"/>
                </a:solidFill>
                <a:latin typeface="Arial" charset="0"/>
              </a:rPr>
              <a:t>Single use to swap in spare laser</a:t>
            </a:r>
            <a:endParaRPr lang="en-US" sz="700" b="0" dirty="0">
              <a:solidFill>
                <a:srgbClr val="000000"/>
              </a:solidFill>
              <a:latin typeface="Arial" charset="0"/>
            </a:endParaRPr>
          </a:p>
        </p:txBody>
      </p:sp>
      <p:sp>
        <p:nvSpPr>
          <p:cNvPr id="350" name="Line 145"/>
          <p:cNvSpPr>
            <a:spLocks noChangeShapeType="1"/>
          </p:cNvSpPr>
          <p:nvPr/>
        </p:nvSpPr>
        <p:spPr bwMode="auto">
          <a:xfrm flipH="1" flipV="1">
            <a:off x="3438523" y="4400548"/>
            <a:ext cx="247651" cy="342901"/>
          </a:xfrm>
          <a:prstGeom prst="line">
            <a:avLst/>
          </a:prstGeom>
          <a:noFill/>
          <a:ln w="12700">
            <a:solidFill>
              <a:schemeClr val="tx1"/>
            </a:solidFill>
            <a:round/>
            <a:headEnd/>
            <a:tailEnd type="triangle" w="med" len="med"/>
          </a:ln>
          <a:effectLst/>
        </p:spPr>
        <p:txBody>
          <a:bodyPr wrap="square">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351" name="Rectangle 29"/>
          <p:cNvSpPr>
            <a:spLocks noChangeArrowheads="1"/>
          </p:cNvSpPr>
          <p:nvPr/>
        </p:nvSpPr>
        <p:spPr bwMode="auto">
          <a:xfrm>
            <a:off x="2762250" y="3989387"/>
            <a:ext cx="535403" cy="107722"/>
          </a:xfrm>
          <a:prstGeom prst="rect">
            <a:avLst/>
          </a:prstGeom>
          <a:noFill/>
          <a:ln w="9525">
            <a:noFill/>
            <a:miter lim="800000"/>
            <a:headEnd/>
            <a:tailEnd/>
          </a:ln>
        </p:spPr>
        <p:txBody>
          <a:bodyPr wrap="none" lIns="0" tIns="0" rIns="0" bIns="0">
            <a:spAutoFit/>
          </a:bodyPr>
          <a:lstStyle/>
          <a:p>
            <a:pPr algn="l" eaLnBrk="1" fontAlgn="auto" hangingPunct="1">
              <a:spcBef>
                <a:spcPts val="0"/>
              </a:spcBef>
              <a:spcAft>
                <a:spcPts val="0"/>
              </a:spcAft>
            </a:pPr>
            <a:r>
              <a:rPr lang="en-US" sz="700" b="0" dirty="0" smtClean="0">
                <a:solidFill>
                  <a:srgbClr val="000000"/>
                </a:solidFill>
                <a:latin typeface="Arial" charset="0"/>
              </a:rPr>
              <a:t>Polarizing </a:t>
            </a:r>
            <a:r>
              <a:rPr lang="en-US" sz="700" b="0" dirty="0">
                <a:solidFill>
                  <a:srgbClr val="000000"/>
                </a:solidFill>
                <a:latin typeface="Arial" charset="0"/>
              </a:rPr>
              <a:t>BS</a:t>
            </a:r>
            <a:endParaRPr lang="en-US" sz="2400" b="0" dirty="0">
              <a:solidFill>
                <a:prstClr val="black"/>
              </a:solidFill>
              <a:latin typeface="Book Antiqua" pitchFamily="1" charset="0"/>
            </a:endParaRPr>
          </a:p>
        </p:txBody>
      </p:sp>
      <p:sp>
        <p:nvSpPr>
          <p:cNvPr id="352" name="Rectangle 29"/>
          <p:cNvSpPr>
            <a:spLocks noChangeArrowheads="1"/>
          </p:cNvSpPr>
          <p:nvPr/>
        </p:nvSpPr>
        <p:spPr bwMode="auto">
          <a:xfrm>
            <a:off x="4753964" y="3608387"/>
            <a:ext cx="535403" cy="107722"/>
          </a:xfrm>
          <a:prstGeom prst="rect">
            <a:avLst/>
          </a:prstGeom>
          <a:noFill/>
          <a:ln w="9525">
            <a:noFill/>
            <a:miter lim="800000"/>
            <a:headEnd/>
            <a:tailEnd/>
          </a:ln>
        </p:spPr>
        <p:txBody>
          <a:bodyPr wrap="none" lIns="0" tIns="0" rIns="0" bIns="0">
            <a:spAutoFit/>
          </a:bodyPr>
          <a:lstStyle/>
          <a:p>
            <a:pPr algn="l" eaLnBrk="1" fontAlgn="auto" hangingPunct="1">
              <a:spcBef>
                <a:spcPts val="0"/>
              </a:spcBef>
              <a:spcAft>
                <a:spcPts val="0"/>
              </a:spcAft>
            </a:pPr>
            <a:r>
              <a:rPr lang="en-US" sz="700" b="0" dirty="0" smtClean="0">
                <a:solidFill>
                  <a:srgbClr val="000000"/>
                </a:solidFill>
                <a:latin typeface="Arial" charset="0"/>
              </a:rPr>
              <a:t>Polarizing </a:t>
            </a:r>
            <a:r>
              <a:rPr lang="en-US" sz="700" b="0" dirty="0">
                <a:solidFill>
                  <a:srgbClr val="000000"/>
                </a:solidFill>
                <a:latin typeface="Arial" charset="0"/>
              </a:rPr>
              <a:t>BS</a:t>
            </a:r>
            <a:endParaRPr lang="en-US" sz="2400" b="0" dirty="0">
              <a:solidFill>
                <a:prstClr val="black"/>
              </a:solidFill>
              <a:latin typeface="Book Antiqua" pitchFamily="1" charset="0"/>
            </a:endParaRPr>
          </a:p>
        </p:txBody>
      </p:sp>
      <p:sp>
        <p:nvSpPr>
          <p:cNvPr id="353" name="Line 160"/>
          <p:cNvSpPr>
            <a:spLocks noChangeShapeType="1"/>
          </p:cNvSpPr>
          <p:nvPr/>
        </p:nvSpPr>
        <p:spPr bwMode="auto">
          <a:xfrm flipV="1">
            <a:off x="4906392" y="3467824"/>
            <a:ext cx="70744" cy="148347"/>
          </a:xfrm>
          <a:prstGeom prst="line">
            <a:avLst/>
          </a:prstGeom>
          <a:noFill/>
          <a:ln w="12700">
            <a:solidFill>
              <a:schemeClr val="tx1"/>
            </a:solidFill>
            <a:round/>
            <a:headEnd/>
            <a:tailEnd type="triangle" w="med" len="med"/>
          </a:ln>
          <a:effectLst/>
        </p:spPr>
        <p:txBody>
          <a:bodyPr wrap="square">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354" name="Line 160"/>
          <p:cNvSpPr>
            <a:spLocks noChangeShapeType="1"/>
          </p:cNvSpPr>
          <p:nvPr/>
        </p:nvSpPr>
        <p:spPr bwMode="auto">
          <a:xfrm>
            <a:off x="4905221" y="3704561"/>
            <a:ext cx="48520" cy="115795"/>
          </a:xfrm>
          <a:prstGeom prst="line">
            <a:avLst/>
          </a:prstGeom>
          <a:noFill/>
          <a:ln w="12700">
            <a:solidFill>
              <a:schemeClr val="tx1"/>
            </a:solidFill>
            <a:round/>
            <a:headEnd/>
            <a:tailEnd type="triangle" w="med" len="med"/>
          </a:ln>
          <a:effectLst/>
        </p:spPr>
        <p:txBody>
          <a:bodyPr wrap="square">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361" name="Rectangle 332"/>
          <p:cNvSpPr>
            <a:spLocks noChangeArrowheads="1"/>
          </p:cNvSpPr>
          <p:nvPr/>
        </p:nvSpPr>
        <p:spPr bwMode="auto">
          <a:xfrm>
            <a:off x="4860903" y="5761768"/>
            <a:ext cx="581954" cy="369332"/>
          </a:xfrm>
          <a:prstGeom prst="rect">
            <a:avLst/>
          </a:prstGeom>
          <a:noFill/>
          <a:ln w="12700" algn="ctr">
            <a:solidFill>
              <a:schemeClr val="tx1"/>
            </a:solidFill>
            <a:miter lim="800000"/>
            <a:headEnd/>
            <a:tailEnd/>
          </a:ln>
          <a:effectLst/>
        </p:spPr>
        <p:txBody>
          <a:bodyPr wrap="square" anchor="ctr">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363" name="Rectangle 28"/>
          <p:cNvSpPr>
            <a:spLocks noChangeArrowheads="1"/>
          </p:cNvSpPr>
          <p:nvPr/>
        </p:nvSpPr>
        <p:spPr bwMode="auto">
          <a:xfrm>
            <a:off x="6564694" y="4324350"/>
            <a:ext cx="479298" cy="107722"/>
          </a:xfrm>
          <a:prstGeom prst="rect">
            <a:avLst/>
          </a:prstGeom>
          <a:noFill/>
          <a:ln w="9525">
            <a:noFill/>
            <a:miter lim="800000"/>
            <a:headEnd/>
            <a:tailEnd/>
          </a:ln>
        </p:spPr>
        <p:txBody>
          <a:bodyPr wrap="none" lIns="0" tIns="0" rIns="0" bIns="0">
            <a:spAutoFit/>
          </a:bodyPr>
          <a:lstStyle/>
          <a:p>
            <a:pPr algn="l" eaLnBrk="1" fontAlgn="auto" hangingPunct="1">
              <a:spcBef>
                <a:spcPts val="0"/>
              </a:spcBef>
              <a:spcAft>
                <a:spcPts val="0"/>
              </a:spcAft>
            </a:pPr>
            <a:r>
              <a:rPr lang="en-US" sz="700" b="0" dirty="0">
                <a:solidFill>
                  <a:srgbClr val="000000"/>
                </a:solidFill>
                <a:latin typeface="Arial" charset="0"/>
              </a:rPr>
              <a:t>Fold </a:t>
            </a:r>
            <a:r>
              <a:rPr lang="en-US" sz="700" b="0" dirty="0" smtClean="0">
                <a:solidFill>
                  <a:srgbClr val="000000"/>
                </a:solidFill>
                <a:latin typeface="Arial" charset="0"/>
              </a:rPr>
              <a:t>Mirrors</a:t>
            </a:r>
            <a:endParaRPr lang="en-US" sz="2400" b="0" dirty="0">
              <a:solidFill>
                <a:prstClr val="black"/>
              </a:solidFill>
              <a:latin typeface="Book Antiqua" pitchFamily="1" charset="0"/>
            </a:endParaRPr>
          </a:p>
        </p:txBody>
      </p:sp>
      <p:sp>
        <p:nvSpPr>
          <p:cNvPr id="365" name="Rectangle 330"/>
          <p:cNvSpPr>
            <a:spLocks noChangeArrowheads="1"/>
          </p:cNvSpPr>
          <p:nvPr/>
        </p:nvSpPr>
        <p:spPr bwMode="auto">
          <a:xfrm>
            <a:off x="5050971" y="5355771"/>
            <a:ext cx="533800" cy="215444"/>
          </a:xfrm>
          <a:prstGeom prst="rect">
            <a:avLst/>
          </a:prstGeom>
          <a:noFill/>
          <a:ln w="9525">
            <a:noFill/>
            <a:miter lim="800000"/>
            <a:headEnd/>
            <a:tailEnd/>
          </a:ln>
        </p:spPr>
        <p:txBody>
          <a:bodyPr wrap="none" lIns="0" tIns="0" rIns="0" bIns="0">
            <a:spAutoFit/>
          </a:bodyPr>
          <a:lstStyle/>
          <a:p>
            <a:pPr algn="l" eaLnBrk="1" fontAlgn="auto" hangingPunct="1">
              <a:spcBef>
                <a:spcPts val="0"/>
              </a:spcBef>
              <a:spcAft>
                <a:spcPts val="0"/>
              </a:spcAft>
            </a:pPr>
            <a:r>
              <a:rPr lang="en-US" sz="700" b="0" dirty="0" smtClean="0">
                <a:solidFill>
                  <a:srgbClr val="000000"/>
                </a:solidFill>
                <a:latin typeface="Arial" charset="0"/>
              </a:rPr>
              <a:t>Multi-Mode</a:t>
            </a:r>
          </a:p>
          <a:p>
            <a:pPr algn="l" eaLnBrk="1" fontAlgn="auto" hangingPunct="1">
              <a:spcBef>
                <a:spcPts val="0"/>
              </a:spcBef>
              <a:spcAft>
                <a:spcPts val="0"/>
              </a:spcAft>
            </a:pPr>
            <a:r>
              <a:rPr lang="en-US" sz="700" b="0" dirty="0" smtClean="0">
                <a:solidFill>
                  <a:srgbClr val="000000"/>
                </a:solidFill>
                <a:latin typeface="Arial" charset="0"/>
              </a:rPr>
              <a:t> </a:t>
            </a:r>
            <a:r>
              <a:rPr lang="en-US" sz="700" b="0" dirty="0">
                <a:solidFill>
                  <a:srgbClr val="000000"/>
                </a:solidFill>
                <a:latin typeface="Arial" charset="0"/>
              </a:rPr>
              <a:t>Optical Fiber</a:t>
            </a:r>
            <a:endParaRPr lang="en-US" sz="2400" b="0" dirty="0">
              <a:solidFill>
                <a:prstClr val="black"/>
              </a:solidFill>
              <a:latin typeface="Book Antiqua" pitchFamily="1" charset="0"/>
            </a:endParaRPr>
          </a:p>
        </p:txBody>
      </p:sp>
      <p:sp>
        <p:nvSpPr>
          <p:cNvPr id="321" name="Rectangle 175"/>
          <p:cNvSpPr>
            <a:spLocks noChangeArrowheads="1"/>
          </p:cNvSpPr>
          <p:nvPr/>
        </p:nvSpPr>
        <p:spPr bwMode="auto">
          <a:xfrm>
            <a:off x="2477948" y="1669279"/>
            <a:ext cx="206730" cy="369332"/>
          </a:xfrm>
          <a:prstGeom prst="rect">
            <a:avLst/>
          </a:prstGeom>
          <a:noFill/>
          <a:ln w="12700" algn="ctr">
            <a:solidFill>
              <a:schemeClr val="tx1"/>
            </a:solidFill>
            <a:miter lim="800000"/>
            <a:headEnd/>
            <a:tailEnd/>
          </a:ln>
          <a:effectLst/>
        </p:spPr>
        <p:txBody>
          <a:bodyPr wrap="square" anchor="ctr">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322" name="Rectangle 175"/>
          <p:cNvSpPr>
            <a:spLocks noChangeArrowheads="1"/>
          </p:cNvSpPr>
          <p:nvPr/>
        </p:nvSpPr>
        <p:spPr bwMode="auto">
          <a:xfrm>
            <a:off x="2491359" y="2319113"/>
            <a:ext cx="206730" cy="369332"/>
          </a:xfrm>
          <a:prstGeom prst="rect">
            <a:avLst/>
          </a:prstGeom>
          <a:noFill/>
          <a:ln w="12700" algn="ctr">
            <a:solidFill>
              <a:schemeClr val="tx1"/>
            </a:solidFill>
            <a:miter lim="800000"/>
            <a:headEnd/>
            <a:tailEnd/>
          </a:ln>
          <a:effectLst/>
        </p:spPr>
        <p:txBody>
          <a:bodyPr wrap="square" anchor="ctr">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323" name="Rectangle 175"/>
          <p:cNvSpPr>
            <a:spLocks noChangeArrowheads="1"/>
          </p:cNvSpPr>
          <p:nvPr/>
        </p:nvSpPr>
        <p:spPr bwMode="auto">
          <a:xfrm>
            <a:off x="2468194" y="4124749"/>
            <a:ext cx="206730" cy="369332"/>
          </a:xfrm>
          <a:prstGeom prst="rect">
            <a:avLst/>
          </a:prstGeom>
          <a:noFill/>
          <a:ln w="12700" algn="ctr">
            <a:solidFill>
              <a:schemeClr val="tx1"/>
            </a:solidFill>
            <a:miter lim="800000"/>
            <a:headEnd/>
            <a:tailEnd/>
          </a:ln>
          <a:effectLst/>
        </p:spPr>
        <p:txBody>
          <a:bodyPr wrap="square" anchor="ctr">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324" name="Rectangle 175"/>
          <p:cNvSpPr>
            <a:spLocks noChangeArrowheads="1"/>
          </p:cNvSpPr>
          <p:nvPr/>
        </p:nvSpPr>
        <p:spPr bwMode="auto">
          <a:xfrm>
            <a:off x="2474289" y="4855051"/>
            <a:ext cx="206730" cy="369332"/>
          </a:xfrm>
          <a:prstGeom prst="rect">
            <a:avLst/>
          </a:prstGeom>
          <a:noFill/>
          <a:ln w="12700" algn="ctr">
            <a:solidFill>
              <a:schemeClr val="tx1"/>
            </a:solidFill>
            <a:miter lim="800000"/>
            <a:headEnd/>
            <a:tailEnd/>
          </a:ln>
          <a:effectLst/>
        </p:spPr>
        <p:txBody>
          <a:bodyPr wrap="square" anchor="ctr">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325" name="Rectangle 27"/>
          <p:cNvSpPr>
            <a:spLocks noChangeArrowheads="1"/>
          </p:cNvSpPr>
          <p:nvPr/>
        </p:nvSpPr>
        <p:spPr bwMode="auto">
          <a:xfrm>
            <a:off x="2514016" y="1463040"/>
            <a:ext cx="1048486" cy="215444"/>
          </a:xfrm>
          <a:prstGeom prst="rect">
            <a:avLst/>
          </a:prstGeom>
          <a:noFill/>
          <a:ln w="9525">
            <a:noFill/>
            <a:miter lim="800000"/>
            <a:headEnd/>
            <a:tailEnd/>
          </a:ln>
        </p:spPr>
        <p:txBody>
          <a:bodyPr wrap="square" lIns="0" tIns="0" rIns="0" bIns="0">
            <a:spAutoFit/>
          </a:bodyPr>
          <a:lstStyle/>
          <a:p>
            <a:pPr algn="l" eaLnBrk="1" fontAlgn="auto" hangingPunct="1">
              <a:spcBef>
                <a:spcPts val="0"/>
              </a:spcBef>
              <a:spcAft>
                <a:spcPts val="0"/>
              </a:spcAft>
            </a:pPr>
            <a:r>
              <a:rPr lang="en-US" sz="700" b="0" dirty="0" smtClean="0">
                <a:solidFill>
                  <a:srgbClr val="000000"/>
                </a:solidFill>
                <a:latin typeface="Arial" charset="0"/>
              </a:rPr>
              <a:t>Beam Expander (BE) </a:t>
            </a:r>
            <a:r>
              <a:rPr lang="en-US" sz="700" b="0" dirty="0" err="1" smtClean="0">
                <a:solidFill>
                  <a:srgbClr val="000000"/>
                </a:solidFill>
                <a:latin typeface="Arial" charset="0"/>
              </a:rPr>
              <a:t>Risley</a:t>
            </a:r>
            <a:r>
              <a:rPr lang="en-US" sz="700" b="0" dirty="0" smtClean="0">
                <a:solidFill>
                  <a:srgbClr val="000000"/>
                </a:solidFill>
                <a:latin typeface="Arial" charset="0"/>
              </a:rPr>
              <a:t> Prism Pair (RPP)</a:t>
            </a:r>
            <a:endParaRPr lang="en-US" sz="2400" b="0" dirty="0">
              <a:solidFill>
                <a:prstClr val="black"/>
              </a:solidFill>
              <a:latin typeface="Book Antiqua" pitchFamily="1" charset="0"/>
            </a:endParaRPr>
          </a:p>
        </p:txBody>
      </p:sp>
      <p:sp>
        <p:nvSpPr>
          <p:cNvPr id="326" name="Rectangle 29"/>
          <p:cNvSpPr>
            <a:spLocks noChangeArrowheads="1"/>
          </p:cNvSpPr>
          <p:nvPr/>
        </p:nvSpPr>
        <p:spPr bwMode="auto">
          <a:xfrm>
            <a:off x="2535250" y="2162416"/>
            <a:ext cx="327013" cy="107722"/>
          </a:xfrm>
          <a:prstGeom prst="rect">
            <a:avLst/>
          </a:prstGeom>
          <a:noFill/>
          <a:ln w="9525">
            <a:noFill/>
            <a:miter lim="800000"/>
            <a:headEnd/>
            <a:tailEnd/>
          </a:ln>
        </p:spPr>
        <p:txBody>
          <a:bodyPr wrap="none" lIns="0" tIns="0" rIns="0" bIns="0">
            <a:spAutoFit/>
          </a:bodyPr>
          <a:lstStyle/>
          <a:p>
            <a:pPr algn="l" eaLnBrk="1" fontAlgn="auto" hangingPunct="1">
              <a:spcBef>
                <a:spcPts val="0"/>
              </a:spcBef>
              <a:spcAft>
                <a:spcPts val="0"/>
              </a:spcAft>
            </a:pPr>
            <a:r>
              <a:rPr lang="en-US" sz="700" b="0" dirty="0" smtClean="0">
                <a:solidFill>
                  <a:srgbClr val="000000"/>
                </a:solidFill>
                <a:latin typeface="Arial" charset="0"/>
              </a:rPr>
              <a:t>BE/RPP</a:t>
            </a:r>
            <a:endParaRPr lang="en-US" sz="2400" b="0" dirty="0">
              <a:solidFill>
                <a:prstClr val="black"/>
              </a:solidFill>
              <a:latin typeface="Book Antiqua" pitchFamily="1" charset="0"/>
            </a:endParaRPr>
          </a:p>
        </p:txBody>
      </p:sp>
      <p:sp>
        <p:nvSpPr>
          <p:cNvPr id="327" name="Rectangle 29"/>
          <p:cNvSpPr>
            <a:spLocks noChangeArrowheads="1"/>
          </p:cNvSpPr>
          <p:nvPr/>
        </p:nvSpPr>
        <p:spPr bwMode="auto">
          <a:xfrm>
            <a:off x="2512085" y="4150932"/>
            <a:ext cx="327013" cy="107722"/>
          </a:xfrm>
          <a:prstGeom prst="rect">
            <a:avLst/>
          </a:prstGeom>
          <a:noFill/>
          <a:ln w="9525">
            <a:noFill/>
            <a:miter lim="800000"/>
            <a:headEnd/>
            <a:tailEnd/>
          </a:ln>
        </p:spPr>
        <p:txBody>
          <a:bodyPr wrap="none" lIns="0" tIns="0" rIns="0" bIns="0">
            <a:spAutoFit/>
          </a:bodyPr>
          <a:lstStyle/>
          <a:p>
            <a:pPr algn="l" eaLnBrk="1" fontAlgn="auto" hangingPunct="1">
              <a:spcBef>
                <a:spcPts val="0"/>
              </a:spcBef>
              <a:spcAft>
                <a:spcPts val="0"/>
              </a:spcAft>
            </a:pPr>
            <a:r>
              <a:rPr lang="en-US" sz="700" b="0" dirty="0" smtClean="0">
                <a:solidFill>
                  <a:srgbClr val="000000"/>
                </a:solidFill>
                <a:latin typeface="Arial" charset="0"/>
              </a:rPr>
              <a:t>BE/RPP</a:t>
            </a:r>
            <a:endParaRPr lang="en-US" sz="2400" b="0" dirty="0">
              <a:solidFill>
                <a:prstClr val="black"/>
              </a:solidFill>
              <a:latin typeface="Book Antiqua" pitchFamily="1" charset="0"/>
            </a:endParaRPr>
          </a:p>
        </p:txBody>
      </p:sp>
      <p:sp>
        <p:nvSpPr>
          <p:cNvPr id="328" name="Rectangle 29"/>
          <p:cNvSpPr>
            <a:spLocks noChangeArrowheads="1"/>
          </p:cNvSpPr>
          <p:nvPr/>
        </p:nvSpPr>
        <p:spPr bwMode="auto">
          <a:xfrm>
            <a:off x="2525496" y="4903179"/>
            <a:ext cx="327013" cy="107722"/>
          </a:xfrm>
          <a:prstGeom prst="rect">
            <a:avLst/>
          </a:prstGeom>
          <a:noFill/>
          <a:ln w="9525">
            <a:noFill/>
            <a:miter lim="800000"/>
            <a:headEnd/>
            <a:tailEnd/>
          </a:ln>
        </p:spPr>
        <p:txBody>
          <a:bodyPr wrap="none" lIns="0" tIns="0" rIns="0" bIns="0">
            <a:spAutoFit/>
          </a:bodyPr>
          <a:lstStyle/>
          <a:p>
            <a:pPr algn="l" eaLnBrk="1" fontAlgn="auto" hangingPunct="1">
              <a:spcBef>
                <a:spcPts val="0"/>
              </a:spcBef>
              <a:spcAft>
                <a:spcPts val="0"/>
              </a:spcAft>
            </a:pPr>
            <a:r>
              <a:rPr lang="en-US" sz="700" b="0" dirty="0" smtClean="0">
                <a:solidFill>
                  <a:srgbClr val="000000"/>
                </a:solidFill>
                <a:latin typeface="Arial" charset="0"/>
              </a:rPr>
              <a:t>BE/RPP</a:t>
            </a:r>
            <a:endParaRPr lang="en-US" sz="2400" b="0" dirty="0">
              <a:solidFill>
                <a:prstClr val="black"/>
              </a:solidFill>
              <a:latin typeface="Book Antiqua" pitchFamily="1" charset="0"/>
            </a:endParaRPr>
          </a:p>
        </p:txBody>
      </p:sp>
      <p:sp>
        <p:nvSpPr>
          <p:cNvPr id="331" name="Line 319"/>
          <p:cNvSpPr>
            <a:spLocks noChangeShapeType="1"/>
          </p:cNvSpPr>
          <p:nvPr/>
        </p:nvSpPr>
        <p:spPr bwMode="auto">
          <a:xfrm flipV="1">
            <a:off x="6141720" y="3797661"/>
            <a:ext cx="2904" cy="203202"/>
          </a:xfrm>
          <a:prstGeom prst="line">
            <a:avLst/>
          </a:prstGeom>
          <a:ln>
            <a:headEnd/>
            <a:tailEnd/>
          </a:ln>
        </p:spPr>
        <p:style>
          <a:lnRef idx="3">
            <a:schemeClr val="accent3"/>
          </a:lnRef>
          <a:fillRef idx="0">
            <a:schemeClr val="accent3"/>
          </a:fillRef>
          <a:effectRef idx="2">
            <a:schemeClr val="accent3"/>
          </a:effectRef>
          <a:fontRef idx="minor">
            <a:schemeClr val="tx1"/>
          </a:fontRef>
        </p:style>
        <p:txBody>
          <a:bodyPr wrap="square">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332" name="Rectangle 159"/>
          <p:cNvSpPr>
            <a:spLocks noChangeArrowheads="1"/>
          </p:cNvSpPr>
          <p:nvPr/>
        </p:nvSpPr>
        <p:spPr bwMode="auto">
          <a:xfrm>
            <a:off x="5849270" y="4216199"/>
            <a:ext cx="606248" cy="323165"/>
          </a:xfrm>
          <a:prstGeom prst="rect">
            <a:avLst/>
          </a:prstGeom>
          <a:noFill/>
          <a:ln w="9525">
            <a:noFill/>
            <a:miter lim="800000"/>
            <a:headEnd/>
            <a:tailEnd/>
          </a:ln>
        </p:spPr>
        <p:txBody>
          <a:bodyPr wrap="square" lIns="0" tIns="0" rIns="0" bIns="0">
            <a:spAutoFit/>
          </a:bodyPr>
          <a:lstStyle/>
          <a:p>
            <a:pPr algn="l" eaLnBrk="1" fontAlgn="auto" hangingPunct="1">
              <a:spcBef>
                <a:spcPts val="0"/>
              </a:spcBef>
              <a:spcAft>
                <a:spcPts val="0"/>
              </a:spcAft>
            </a:pPr>
            <a:r>
              <a:rPr lang="en-US" sz="700" b="0" dirty="0" smtClean="0">
                <a:solidFill>
                  <a:srgbClr val="000000"/>
                </a:solidFill>
                <a:latin typeface="Arial" charset="0"/>
              </a:rPr>
              <a:t>RPP to </a:t>
            </a:r>
            <a:r>
              <a:rPr lang="en-US" sz="700" b="0" dirty="0" err="1" smtClean="0">
                <a:solidFill>
                  <a:srgbClr val="000000"/>
                </a:solidFill>
                <a:latin typeface="Arial" charset="0"/>
              </a:rPr>
              <a:t>coalign</a:t>
            </a:r>
            <a:r>
              <a:rPr lang="en-US" sz="700" b="0" dirty="0" smtClean="0">
                <a:solidFill>
                  <a:srgbClr val="000000"/>
                </a:solidFill>
                <a:latin typeface="Arial" charset="0"/>
              </a:rPr>
              <a:t> to coherent laser</a:t>
            </a:r>
            <a:endParaRPr lang="en-US" sz="2400" b="0" dirty="0">
              <a:solidFill>
                <a:prstClr val="black"/>
              </a:solidFill>
              <a:latin typeface="Book Antiqua" pitchFamily="1" charset="0"/>
            </a:endParaRPr>
          </a:p>
        </p:txBody>
      </p:sp>
      <p:sp>
        <p:nvSpPr>
          <p:cNvPr id="334" name="Rectangle 330"/>
          <p:cNvSpPr>
            <a:spLocks noChangeArrowheads="1"/>
          </p:cNvSpPr>
          <p:nvPr/>
        </p:nvSpPr>
        <p:spPr bwMode="auto">
          <a:xfrm>
            <a:off x="5137099" y="5003597"/>
            <a:ext cx="522579" cy="107722"/>
          </a:xfrm>
          <a:prstGeom prst="rect">
            <a:avLst/>
          </a:prstGeom>
          <a:noFill/>
          <a:ln w="9525">
            <a:noFill/>
            <a:miter lim="800000"/>
            <a:headEnd/>
            <a:tailEnd/>
          </a:ln>
        </p:spPr>
        <p:txBody>
          <a:bodyPr wrap="none" lIns="0" tIns="0" rIns="0" bIns="0">
            <a:spAutoFit/>
          </a:bodyPr>
          <a:lstStyle/>
          <a:p>
            <a:pPr algn="l" eaLnBrk="1" fontAlgn="auto" hangingPunct="1">
              <a:spcBef>
                <a:spcPts val="0"/>
              </a:spcBef>
              <a:spcAft>
                <a:spcPts val="0"/>
              </a:spcAft>
            </a:pPr>
            <a:r>
              <a:rPr lang="en-US" sz="700" b="0" dirty="0" smtClean="0">
                <a:solidFill>
                  <a:srgbClr val="000000"/>
                </a:solidFill>
                <a:latin typeface="Arial" charset="0"/>
              </a:rPr>
              <a:t>Fiber coupler</a:t>
            </a:r>
            <a:endParaRPr lang="en-US" sz="2400" b="0" dirty="0">
              <a:solidFill>
                <a:prstClr val="black"/>
              </a:solidFill>
              <a:latin typeface="Book Antiqua" pitchFamily="1" charset="0"/>
            </a:endParaRPr>
          </a:p>
        </p:txBody>
      </p:sp>
      <p:sp>
        <p:nvSpPr>
          <p:cNvPr id="336" name="Line 212"/>
          <p:cNvSpPr>
            <a:spLocks noChangeShapeType="1"/>
          </p:cNvSpPr>
          <p:nvPr/>
        </p:nvSpPr>
        <p:spPr bwMode="auto">
          <a:xfrm flipV="1">
            <a:off x="4949674" y="3929753"/>
            <a:ext cx="0" cy="1015958"/>
          </a:xfrm>
          <a:prstGeom prst="line">
            <a:avLst/>
          </a:prstGeom>
          <a:noFill/>
          <a:ln w="19050">
            <a:solidFill>
              <a:schemeClr val="hlink"/>
            </a:solidFill>
            <a:round/>
            <a:headEnd/>
            <a:tailEnd/>
          </a:ln>
          <a:effectLst/>
        </p:spPr>
        <p:txBody>
          <a:bodyPr wrap="square">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337" name="Line 165"/>
          <p:cNvSpPr>
            <a:spLocks noChangeShapeType="1"/>
          </p:cNvSpPr>
          <p:nvPr/>
        </p:nvSpPr>
        <p:spPr bwMode="auto">
          <a:xfrm>
            <a:off x="7649154" y="5370526"/>
            <a:ext cx="592897" cy="0"/>
          </a:xfrm>
          <a:prstGeom prst="line">
            <a:avLst/>
          </a:prstGeom>
          <a:noFill/>
          <a:ln w="19050">
            <a:solidFill>
              <a:srgbClr val="FF0000"/>
            </a:solidFill>
            <a:round/>
            <a:headEnd/>
            <a:tailEnd/>
          </a:ln>
          <a:effectLst/>
        </p:spPr>
        <p:txBody>
          <a:bodyPr wrap="square">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355" name="Line 328"/>
          <p:cNvSpPr>
            <a:spLocks noChangeShapeType="1"/>
          </p:cNvSpPr>
          <p:nvPr/>
        </p:nvSpPr>
        <p:spPr bwMode="auto">
          <a:xfrm>
            <a:off x="7641977" y="5500876"/>
            <a:ext cx="600075" cy="3175"/>
          </a:xfrm>
          <a:prstGeom prst="line">
            <a:avLst/>
          </a:prstGeom>
          <a:noFill/>
          <a:ln w="19050">
            <a:solidFill>
              <a:schemeClr val="hlink"/>
            </a:solidFill>
            <a:round/>
            <a:headEnd/>
            <a:tailEnd/>
          </a:ln>
          <a:effectLst/>
        </p:spPr>
        <p:txBody>
          <a:bodyPr>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367" name="Rectangle 28"/>
          <p:cNvSpPr>
            <a:spLocks noChangeArrowheads="1"/>
          </p:cNvSpPr>
          <p:nvPr/>
        </p:nvSpPr>
        <p:spPr bwMode="auto">
          <a:xfrm>
            <a:off x="8343568" y="5272379"/>
            <a:ext cx="618759" cy="107722"/>
          </a:xfrm>
          <a:prstGeom prst="rect">
            <a:avLst/>
          </a:prstGeom>
          <a:noFill/>
          <a:ln w="9525">
            <a:noFill/>
            <a:miter lim="800000"/>
            <a:headEnd/>
            <a:tailEnd/>
          </a:ln>
        </p:spPr>
        <p:txBody>
          <a:bodyPr wrap="none" lIns="0" tIns="0" rIns="0" bIns="0">
            <a:spAutoFit/>
          </a:bodyPr>
          <a:lstStyle/>
          <a:p>
            <a:pPr algn="l" eaLnBrk="1" fontAlgn="auto" hangingPunct="1">
              <a:spcBef>
                <a:spcPts val="0"/>
              </a:spcBef>
              <a:spcAft>
                <a:spcPts val="0"/>
              </a:spcAft>
            </a:pPr>
            <a:r>
              <a:rPr lang="en-US" sz="700" b="0" dirty="0" smtClean="0">
                <a:solidFill>
                  <a:srgbClr val="000000"/>
                </a:solidFill>
                <a:latin typeface="Arial" charset="0"/>
              </a:rPr>
              <a:t>Coherent beam</a:t>
            </a:r>
            <a:endParaRPr lang="en-US" sz="2400" b="0" dirty="0">
              <a:solidFill>
                <a:prstClr val="black"/>
              </a:solidFill>
              <a:latin typeface="Book Antiqua" pitchFamily="1" charset="0"/>
            </a:endParaRPr>
          </a:p>
        </p:txBody>
      </p:sp>
      <p:sp>
        <p:nvSpPr>
          <p:cNvPr id="368" name="Rectangle 28"/>
          <p:cNvSpPr>
            <a:spLocks noChangeArrowheads="1"/>
          </p:cNvSpPr>
          <p:nvPr/>
        </p:nvSpPr>
        <p:spPr bwMode="auto">
          <a:xfrm>
            <a:off x="8336942" y="5448635"/>
            <a:ext cx="484107" cy="107722"/>
          </a:xfrm>
          <a:prstGeom prst="rect">
            <a:avLst/>
          </a:prstGeom>
          <a:noFill/>
          <a:ln w="9525">
            <a:noFill/>
            <a:miter lim="800000"/>
            <a:headEnd/>
            <a:tailEnd/>
          </a:ln>
        </p:spPr>
        <p:txBody>
          <a:bodyPr wrap="none" lIns="0" tIns="0" rIns="0" bIns="0">
            <a:spAutoFit/>
          </a:bodyPr>
          <a:lstStyle/>
          <a:p>
            <a:pPr algn="l" eaLnBrk="1" fontAlgn="auto" hangingPunct="1">
              <a:spcBef>
                <a:spcPts val="0"/>
              </a:spcBef>
              <a:spcAft>
                <a:spcPts val="0"/>
              </a:spcAft>
            </a:pPr>
            <a:r>
              <a:rPr lang="en-US" sz="700" b="0" dirty="0" smtClean="0">
                <a:solidFill>
                  <a:srgbClr val="000000"/>
                </a:solidFill>
                <a:latin typeface="Arial" charset="0"/>
              </a:rPr>
              <a:t>Direct beam</a:t>
            </a:r>
            <a:endParaRPr lang="en-US" sz="2400" b="0" dirty="0">
              <a:solidFill>
                <a:prstClr val="black"/>
              </a:solidFill>
              <a:latin typeface="Book Antiqua" pitchFamily="1" charset="0"/>
            </a:endParaRPr>
          </a:p>
        </p:txBody>
      </p:sp>
      <p:sp>
        <p:nvSpPr>
          <p:cNvPr id="369" name="Line 328"/>
          <p:cNvSpPr>
            <a:spLocks noChangeShapeType="1"/>
          </p:cNvSpPr>
          <p:nvPr/>
        </p:nvSpPr>
        <p:spPr bwMode="auto">
          <a:xfrm>
            <a:off x="7659205" y="5653276"/>
            <a:ext cx="600075" cy="3175"/>
          </a:xfrm>
          <a:prstGeom prst="line">
            <a:avLst/>
          </a:prstGeom>
          <a:ln>
            <a:headEnd/>
            <a:tailEnd/>
          </a:ln>
        </p:spPr>
        <p:style>
          <a:lnRef idx="3">
            <a:schemeClr val="accent4"/>
          </a:lnRef>
          <a:fillRef idx="0">
            <a:schemeClr val="accent4"/>
          </a:fillRef>
          <a:effectRef idx="2">
            <a:schemeClr val="accent4"/>
          </a:effectRef>
          <a:fontRef idx="minor">
            <a:schemeClr val="tx1"/>
          </a:fontRef>
        </p:style>
        <p:txBody>
          <a:bodyPr>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370" name="Rectangle 28"/>
          <p:cNvSpPr>
            <a:spLocks noChangeArrowheads="1"/>
          </p:cNvSpPr>
          <p:nvPr/>
        </p:nvSpPr>
        <p:spPr bwMode="auto">
          <a:xfrm>
            <a:off x="8330316" y="5616938"/>
            <a:ext cx="203582" cy="107722"/>
          </a:xfrm>
          <a:prstGeom prst="rect">
            <a:avLst/>
          </a:prstGeom>
          <a:noFill/>
          <a:ln w="9525">
            <a:noFill/>
            <a:miter lim="800000"/>
            <a:headEnd/>
            <a:tailEnd/>
          </a:ln>
        </p:spPr>
        <p:txBody>
          <a:bodyPr wrap="none" lIns="0" tIns="0" rIns="0" bIns="0">
            <a:spAutoFit/>
          </a:bodyPr>
          <a:lstStyle/>
          <a:p>
            <a:pPr algn="l" eaLnBrk="1" fontAlgn="auto" hangingPunct="1">
              <a:spcBef>
                <a:spcPts val="0"/>
              </a:spcBef>
              <a:spcAft>
                <a:spcPts val="0"/>
              </a:spcAft>
            </a:pPr>
            <a:r>
              <a:rPr lang="en-US" sz="700" b="0" dirty="0" smtClean="0">
                <a:solidFill>
                  <a:srgbClr val="000000"/>
                </a:solidFill>
                <a:latin typeface="Arial" charset="0"/>
              </a:rPr>
              <a:t>Fiber</a:t>
            </a:r>
            <a:endParaRPr lang="en-US" sz="2400" b="0" dirty="0">
              <a:solidFill>
                <a:prstClr val="black"/>
              </a:solidFill>
              <a:latin typeface="Book Antiqua" pitchFamily="1" charset="0"/>
            </a:endParaRPr>
          </a:p>
        </p:txBody>
      </p:sp>
      <p:sp>
        <p:nvSpPr>
          <p:cNvPr id="359" name="Rectangle 317"/>
          <p:cNvSpPr>
            <a:spLocks noChangeArrowheads="1"/>
          </p:cNvSpPr>
          <p:nvPr/>
        </p:nvSpPr>
        <p:spPr bwMode="auto">
          <a:xfrm>
            <a:off x="4876800" y="4953000"/>
            <a:ext cx="207962" cy="200025"/>
          </a:xfrm>
          <a:prstGeom prst="rect">
            <a:avLst/>
          </a:prstGeom>
          <a:solidFill>
            <a:schemeClr val="accent1"/>
          </a:solidFill>
          <a:ln w="12700" algn="ctr">
            <a:solidFill>
              <a:schemeClr val="tx1"/>
            </a:solidFill>
            <a:miter lim="800000"/>
            <a:headEnd/>
            <a:tailEnd/>
          </a:ln>
          <a:effectLst/>
        </p:spPr>
        <p:txBody>
          <a:bodyPr wrap="none" anchor="ctr">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371" name="Rectangle 28"/>
          <p:cNvSpPr>
            <a:spLocks noChangeArrowheads="1"/>
          </p:cNvSpPr>
          <p:nvPr/>
        </p:nvSpPr>
        <p:spPr bwMode="auto">
          <a:xfrm>
            <a:off x="7676984" y="5080884"/>
            <a:ext cx="618759" cy="107722"/>
          </a:xfrm>
          <a:prstGeom prst="rect">
            <a:avLst/>
          </a:prstGeom>
          <a:noFill/>
          <a:ln w="9525">
            <a:noFill/>
            <a:miter lim="800000"/>
            <a:headEnd/>
            <a:tailEnd/>
          </a:ln>
        </p:spPr>
        <p:txBody>
          <a:bodyPr wrap="square" lIns="0" tIns="0" rIns="0" bIns="0">
            <a:spAutoFit/>
          </a:bodyPr>
          <a:lstStyle/>
          <a:p>
            <a:pPr algn="l" eaLnBrk="1" fontAlgn="auto" hangingPunct="1">
              <a:spcBef>
                <a:spcPts val="0"/>
              </a:spcBef>
              <a:spcAft>
                <a:spcPts val="0"/>
              </a:spcAft>
            </a:pPr>
            <a:r>
              <a:rPr lang="en-US" sz="700" b="0" dirty="0" smtClean="0">
                <a:solidFill>
                  <a:srgbClr val="000000"/>
                </a:solidFill>
                <a:latin typeface="Arial" charset="0"/>
              </a:rPr>
              <a:t>Path Key:</a:t>
            </a:r>
            <a:endParaRPr lang="en-US" sz="2400" b="0" dirty="0">
              <a:solidFill>
                <a:prstClr val="black"/>
              </a:solidFill>
              <a:latin typeface="Book Antiqua" pitchFamily="1" charset="0"/>
            </a:endParaRPr>
          </a:p>
        </p:txBody>
      </p:sp>
      <p:sp>
        <p:nvSpPr>
          <p:cNvPr id="372" name="Rectangle 406"/>
          <p:cNvSpPr>
            <a:spLocks noChangeArrowheads="1"/>
          </p:cNvSpPr>
          <p:nvPr/>
        </p:nvSpPr>
        <p:spPr bwMode="auto">
          <a:xfrm>
            <a:off x="7115296" y="943527"/>
            <a:ext cx="213359" cy="369332"/>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square" anchor="ctr">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373" name="Text Box 421"/>
          <p:cNvSpPr txBox="1">
            <a:spLocks noChangeArrowheads="1"/>
          </p:cNvSpPr>
          <p:nvPr/>
        </p:nvSpPr>
        <p:spPr bwMode="auto">
          <a:xfrm>
            <a:off x="6823624" y="1388101"/>
            <a:ext cx="1362874" cy="553998"/>
          </a:xfrm>
          <a:prstGeom prst="rect">
            <a:avLst/>
          </a:prstGeom>
          <a:noFill/>
          <a:ln w="19050" algn="ctr">
            <a:noFill/>
            <a:miter lim="800000"/>
            <a:headEnd/>
            <a:tailEnd/>
          </a:ln>
          <a:effectLst/>
        </p:spPr>
        <p:txBody>
          <a:bodyPr wrap="none">
            <a:spAutoFit/>
          </a:bodyPr>
          <a:lstStyle/>
          <a:p>
            <a:pPr algn="l" eaLnBrk="1" fontAlgn="auto" hangingPunct="1">
              <a:spcBef>
                <a:spcPts val="0"/>
              </a:spcBef>
              <a:spcAft>
                <a:spcPts val="0"/>
              </a:spcAft>
            </a:pPr>
            <a:r>
              <a:rPr lang="en-US" sz="1000" b="0" dirty="0" smtClean="0">
                <a:solidFill>
                  <a:prstClr val="black"/>
                </a:solidFill>
                <a:latin typeface="Calibri"/>
              </a:rPr>
              <a:t>Star Tracker</a:t>
            </a:r>
          </a:p>
          <a:p>
            <a:pPr algn="l" eaLnBrk="1" fontAlgn="auto" hangingPunct="1">
              <a:spcBef>
                <a:spcPts val="0"/>
              </a:spcBef>
              <a:spcAft>
                <a:spcPts val="0"/>
              </a:spcAft>
            </a:pPr>
            <a:r>
              <a:rPr lang="en-US" sz="1000" b="0" dirty="0" smtClean="0">
                <a:solidFill>
                  <a:prstClr val="black"/>
                </a:solidFill>
                <a:latin typeface="Calibri"/>
              </a:rPr>
              <a:t>Camera Head Unit and</a:t>
            </a:r>
          </a:p>
          <a:p>
            <a:pPr algn="l" eaLnBrk="1" fontAlgn="auto" hangingPunct="1">
              <a:spcBef>
                <a:spcPts val="0"/>
              </a:spcBef>
              <a:spcAft>
                <a:spcPts val="0"/>
              </a:spcAft>
            </a:pPr>
            <a:r>
              <a:rPr lang="en-US" sz="1000" b="0" dirty="0" smtClean="0">
                <a:solidFill>
                  <a:prstClr val="black"/>
                </a:solidFill>
                <a:latin typeface="Calibri"/>
              </a:rPr>
              <a:t>Data Processing Unit</a:t>
            </a:r>
            <a:endParaRPr lang="en-US" sz="1000" b="0" dirty="0">
              <a:solidFill>
                <a:prstClr val="black"/>
              </a:solidFill>
              <a:latin typeface="Calibri"/>
            </a:endParaRPr>
          </a:p>
        </p:txBody>
      </p:sp>
      <p:sp>
        <p:nvSpPr>
          <p:cNvPr id="335" name="Rectangle 330"/>
          <p:cNvSpPr>
            <a:spLocks noChangeArrowheads="1"/>
          </p:cNvSpPr>
          <p:nvPr/>
        </p:nvSpPr>
        <p:spPr bwMode="auto">
          <a:xfrm>
            <a:off x="5071785" y="3024211"/>
            <a:ext cx="293350" cy="215444"/>
          </a:xfrm>
          <a:prstGeom prst="rect">
            <a:avLst/>
          </a:prstGeom>
          <a:noFill/>
          <a:ln w="9525">
            <a:noFill/>
            <a:miter lim="800000"/>
            <a:headEnd/>
            <a:tailEnd/>
          </a:ln>
        </p:spPr>
        <p:txBody>
          <a:bodyPr wrap="none" lIns="0" tIns="0" rIns="0" bIns="0">
            <a:spAutoFit/>
          </a:bodyPr>
          <a:lstStyle/>
          <a:p>
            <a:pPr eaLnBrk="1" fontAlgn="auto" hangingPunct="1">
              <a:spcBef>
                <a:spcPts val="0"/>
              </a:spcBef>
              <a:spcAft>
                <a:spcPts val="0"/>
              </a:spcAft>
            </a:pPr>
            <a:r>
              <a:rPr lang="en-US" sz="700" b="0" dirty="0" smtClean="0">
                <a:solidFill>
                  <a:srgbClr val="000000"/>
                </a:solidFill>
                <a:latin typeface="Arial" charset="0"/>
              </a:rPr>
              <a:t>Fiber</a:t>
            </a:r>
          </a:p>
          <a:p>
            <a:pPr eaLnBrk="1" fontAlgn="auto" hangingPunct="1">
              <a:spcBef>
                <a:spcPts val="0"/>
              </a:spcBef>
              <a:spcAft>
                <a:spcPts val="0"/>
              </a:spcAft>
            </a:pPr>
            <a:r>
              <a:rPr lang="en-US" sz="700" b="0" dirty="0" smtClean="0">
                <a:solidFill>
                  <a:srgbClr val="000000"/>
                </a:solidFill>
                <a:latin typeface="Arial" charset="0"/>
              </a:rPr>
              <a:t>coupler</a:t>
            </a:r>
            <a:endParaRPr lang="en-US" sz="2400" b="0" dirty="0">
              <a:solidFill>
                <a:prstClr val="black"/>
              </a:solidFill>
              <a:latin typeface="Book Antiqua" pitchFamily="1" charset="0"/>
            </a:endParaRPr>
          </a:p>
        </p:txBody>
      </p:sp>
      <p:sp>
        <p:nvSpPr>
          <p:cNvPr id="357" name="Line 328"/>
          <p:cNvSpPr>
            <a:spLocks noChangeShapeType="1"/>
          </p:cNvSpPr>
          <p:nvPr/>
        </p:nvSpPr>
        <p:spPr bwMode="auto">
          <a:xfrm flipH="1" flipV="1">
            <a:off x="5203372" y="2579914"/>
            <a:ext cx="3826" cy="213141"/>
          </a:xfrm>
          <a:prstGeom prst="line">
            <a:avLst/>
          </a:prstGeom>
          <a:ln>
            <a:headEnd/>
            <a:tailEnd/>
          </a:ln>
        </p:spPr>
        <p:style>
          <a:lnRef idx="3">
            <a:schemeClr val="accent4"/>
          </a:lnRef>
          <a:fillRef idx="0">
            <a:schemeClr val="accent4"/>
          </a:fillRef>
          <a:effectRef idx="2">
            <a:schemeClr val="accent4"/>
          </a:effectRef>
          <a:fontRef idx="minor">
            <a:schemeClr val="tx1"/>
          </a:fontRef>
        </p:style>
        <p:txBody>
          <a:bodyPr wrap="square">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356" name="Rectangle 317"/>
          <p:cNvSpPr>
            <a:spLocks noChangeArrowheads="1"/>
          </p:cNvSpPr>
          <p:nvPr/>
        </p:nvSpPr>
        <p:spPr bwMode="auto">
          <a:xfrm>
            <a:off x="5118100" y="2806700"/>
            <a:ext cx="207962" cy="200025"/>
          </a:xfrm>
          <a:prstGeom prst="rect">
            <a:avLst/>
          </a:prstGeom>
          <a:solidFill>
            <a:schemeClr val="accent1"/>
          </a:solidFill>
          <a:ln w="12700" algn="ctr">
            <a:solidFill>
              <a:schemeClr val="tx1"/>
            </a:solidFill>
            <a:miter lim="800000"/>
            <a:headEnd/>
            <a:tailEnd/>
          </a:ln>
          <a:effectLst/>
        </p:spPr>
        <p:txBody>
          <a:bodyPr wrap="none" anchor="ctr">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358" name="Rectangle 159"/>
          <p:cNvSpPr>
            <a:spLocks noChangeArrowheads="1"/>
          </p:cNvSpPr>
          <p:nvPr/>
        </p:nvSpPr>
        <p:spPr bwMode="auto">
          <a:xfrm>
            <a:off x="5969479" y="5193102"/>
            <a:ext cx="1222556" cy="1077218"/>
          </a:xfrm>
          <a:prstGeom prst="rect">
            <a:avLst/>
          </a:prstGeom>
          <a:noFill/>
          <a:ln w="9525">
            <a:noFill/>
            <a:miter lim="800000"/>
            <a:headEnd/>
            <a:tailEnd/>
          </a:ln>
        </p:spPr>
        <p:txBody>
          <a:bodyPr wrap="square" lIns="0" tIns="0" rIns="0" bIns="0">
            <a:spAutoFit/>
          </a:bodyPr>
          <a:lstStyle/>
          <a:p>
            <a:pPr algn="l" eaLnBrk="1" fontAlgn="auto" hangingPunct="1">
              <a:spcBef>
                <a:spcPts val="0"/>
              </a:spcBef>
              <a:spcAft>
                <a:spcPts val="0"/>
              </a:spcAft>
            </a:pPr>
            <a:r>
              <a:rPr lang="en-US" sz="1000" b="0" dirty="0" smtClean="0">
                <a:solidFill>
                  <a:srgbClr val="000000"/>
                </a:solidFill>
                <a:latin typeface="Arial" charset="0"/>
              </a:rPr>
              <a:t>2</a:t>
            </a:r>
            <a:r>
              <a:rPr lang="en-US" sz="1000" b="0" baseline="30000" dirty="0" smtClean="0">
                <a:solidFill>
                  <a:srgbClr val="000000"/>
                </a:solidFill>
                <a:latin typeface="Arial" charset="0"/>
              </a:rPr>
              <a:t>nd</a:t>
            </a:r>
            <a:r>
              <a:rPr lang="en-US" sz="1000" b="0" dirty="0" smtClean="0">
                <a:solidFill>
                  <a:srgbClr val="000000"/>
                </a:solidFill>
                <a:latin typeface="Arial" charset="0"/>
              </a:rPr>
              <a:t> RPP pair may be necessary in the coherent laser path </a:t>
            </a:r>
          </a:p>
          <a:p>
            <a:pPr algn="l" eaLnBrk="1" fontAlgn="auto" hangingPunct="1">
              <a:spcBef>
                <a:spcPts val="0"/>
              </a:spcBef>
              <a:spcAft>
                <a:spcPts val="0"/>
              </a:spcAft>
            </a:pPr>
            <a:endParaRPr lang="en-US" sz="1000" b="0" dirty="0" smtClean="0">
              <a:solidFill>
                <a:srgbClr val="000000"/>
              </a:solidFill>
              <a:latin typeface="Arial" charset="0"/>
            </a:endParaRPr>
          </a:p>
          <a:p>
            <a:pPr algn="l" eaLnBrk="1" fontAlgn="auto" hangingPunct="1">
              <a:spcBef>
                <a:spcPts val="0"/>
              </a:spcBef>
              <a:spcAft>
                <a:spcPts val="0"/>
              </a:spcAft>
            </a:pPr>
            <a:r>
              <a:rPr lang="en-US" sz="1000" b="0" dirty="0" smtClean="0">
                <a:solidFill>
                  <a:srgbClr val="000000"/>
                </a:solidFill>
                <a:latin typeface="Arial" charset="0"/>
              </a:rPr>
              <a:t>The telescope is not intended to be aligned to the laser</a:t>
            </a:r>
            <a:endParaRPr lang="en-US" sz="3600" b="0" dirty="0">
              <a:solidFill>
                <a:prstClr val="black"/>
              </a:solidFill>
              <a:latin typeface="Book Antiqua" pitchFamily="1" charset="0"/>
            </a:endParaRPr>
          </a:p>
        </p:txBody>
      </p:sp>
      <p:sp>
        <p:nvSpPr>
          <p:cNvPr id="330" name="Rectangle 329"/>
          <p:cNvSpPr/>
          <p:nvPr/>
        </p:nvSpPr>
        <p:spPr>
          <a:xfrm>
            <a:off x="489857" y="1328056"/>
            <a:ext cx="4125686" cy="4604657"/>
          </a:xfrm>
          <a:prstGeom prst="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Line 328"/>
          <p:cNvSpPr>
            <a:spLocks noChangeShapeType="1"/>
          </p:cNvSpPr>
          <p:nvPr/>
        </p:nvSpPr>
        <p:spPr bwMode="auto">
          <a:xfrm flipH="1" flipV="1">
            <a:off x="5018314" y="5159826"/>
            <a:ext cx="5288" cy="591562"/>
          </a:xfrm>
          <a:prstGeom prst="line">
            <a:avLst/>
          </a:prstGeom>
          <a:ln>
            <a:headEnd/>
            <a:tailEnd/>
          </a:ln>
        </p:spPr>
        <p:style>
          <a:lnRef idx="3">
            <a:schemeClr val="accent4"/>
          </a:lnRef>
          <a:fillRef idx="0">
            <a:schemeClr val="accent4"/>
          </a:fillRef>
          <a:effectRef idx="2">
            <a:schemeClr val="accent4"/>
          </a:effectRef>
          <a:fontRef idx="minor">
            <a:schemeClr val="tx1"/>
          </a:fontRef>
        </p:style>
        <p:txBody>
          <a:bodyPr wrap="square">
            <a:spAutoFit/>
          </a:bodyPr>
          <a:lstStyle/>
          <a:p>
            <a:pPr algn="l" eaLnBrk="1" fontAlgn="auto" hangingPunct="1">
              <a:spcBef>
                <a:spcPts val="0"/>
              </a:spcBef>
              <a:spcAft>
                <a:spcPts val="0"/>
              </a:spcAft>
            </a:pPr>
            <a:endParaRPr lang="en-US" sz="1800" b="0">
              <a:solidFill>
                <a:prstClr val="black"/>
              </a:solidFill>
              <a:latin typeface="Calibri"/>
            </a:endParaRPr>
          </a:p>
        </p:txBody>
      </p:sp>
      <p:sp>
        <p:nvSpPr>
          <p:cNvPr id="378" name="Rectangle 377"/>
          <p:cNvSpPr/>
          <p:nvPr/>
        </p:nvSpPr>
        <p:spPr>
          <a:xfrm>
            <a:off x="5595257" y="1915885"/>
            <a:ext cx="3396343" cy="2808515"/>
          </a:xfrm>
          <a:prstGeom prst="rect">
            <a:avLst/>
          </a:prstGeom>
          <a:no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TextBox 378"/>
          <p:cNvSpPr txBox="1"/>
          <p:nvPr/>
        </p:nvSpPr>
        <p:spPr>
          <a:xfrm>
            <a:off x="582945" y="5965371"/>
            <a:ext cx="2023311" cy="307777"/>
          </a:xfrm>
          <a:prstGeom prst="rect">
            <a:avLst/>
          </a:prstGeom>
          <a:noFill/>
        </p:spPr>
        <p:txBody>
          <a:bodyPr wrap="none" rtlCol="0">
            <a:spAutoFit/>
          </a:bodyPr>
          <a:lstStyle/>
          <a:p>
            <a:r>
              <a:rPr lang="en-US" sz="1400" dirty="0" smtClean="0">
                <a:solidFill>
                  <a:srgbClr val="00B050"/>
                </a:solidFill>
              </a:rPr>
              <a:t>Transmit Components</a:t>
            </a:r>
            <a:endParaRPr lang="en-US" sz="1400" dirty="0">
              <a:solidFill>
                <a:srgbClr val="00B050"/>
              </a:solidFill>
            </a:endParaRPr>
          </a:p>
        </p:txBody>
      </p:sp>
      <p:sp>
        <p:nvSpPr>
          <p:cNvPr id="381" name="TextBox 380"/>
          <p:cNvSpPr txBox="1"/>
          <p:nvPr/>
        </p:nvSpPr>
        <p:spPr>
          <a:xfrm>
            <a:off x="4086413" y="6357256"/>
            <a:ext cx="1983235" cy="307777"/>
          </a:xfrm>
          <a:prstGeom prst="rect">
            <a:avLst/>
          </a:prstGeom>
          <a:noFill/>
        </p:spPr>
        <p:txBody>
          <a:bodyPr wrap="none" rtlCol="0">
            <a:spAutoFit/>
          </a:bodyPr>
          <a:lstStyle/>
          <a:p>
            <a:r>
              <a:rPr lang="en-US" sz="1400" dirty="0" smtClean="0">
                <a:solidFill>
                  <a:srgbClr val="FF99FF"/>
                </a:solidFill>
              </a:rPr>
              <a:t>Receiver Components</a:t>
            </a:r>
            <a:endParaRPr lang="en-US" sz="1400" dirty="0">
              <a:solidFill>
                <a:srgbClr val="FF99FF"/>
              </a:solidFill>
            </a:endParaRPr>
          </a:p>
        </p:txBody>
      </p:sp>
      <p:sp>
        <p:nvSpPr>
          <p:cNvPr id="382" name="Rectangle 381"/>
          <p:cNvSpPr/>
          <p:nvPr/>
        </p:nvSpPr>
        <p:spPr>
          <a:xfrm>
            <a:off x="4680857" y="1219200"/>
            <a:ext cx="853044" cy="5105400"/>
          </a:xfrm>
          <a:prstGeom prst="rect">
            <a:avLst/>
          </a:prstGeom>
          <a:noFill/>
          <a:ln>
            <a:solidFill>
              <a:srgbClr val="FF99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TextBox 382"/>
          <p:cNvSpPr txBox="1"/>
          <p:nvPr/>
        </p:nvSpPr>
        <p:spPr>
          <a:xfrm>
            <a:off x="6468927" y="4746171"/>
            <a:ext cx="1768434" cy="276999"/>
          </a:xfrm>
          <a:prstGeom prst="rect">
            <a:avLst/>
          </a:prstGeom>
          <a:noFill/>
        </p:spPr>
        <p:txBody>
          <a:bodyPr wrap="none" rtlCol="0">
            <a:spAutoFit/>
          </a:bodyPr>
          <a:lstStyle/>
          <a:p>
            <a:r>
              <a:rPr lang="en-US" sz="1200" dirty="0" smtClean="0">
                <a:solidFill>
                  <a:srgbClr val="FFCC00"/>
                </a:solidFill>
              </a:rPr>
              <a:t>Common Components</a:t>
            </a:r>
            <a:endParaRPr lang="en-US" sz="1200" dirty="0">
              <a:solidFill>
                <a:srgbClr val="FFCC00"/>
              </a:solidFill>
            </a:endParaRPr>
          </a:p>
        </p:txBody>
      </p:sp>
      <p:sp>
        <p:nvSpPr>
          <p:cNvPr id="384" name="Rectangle 383"/>
          <p:cNvSpPr/>
          <p:nvPr/>
        </p:nvSpPr>
        <p:spPr>
          <a:xfrm>
            <a:off x="740229" y="4453587"/>
            <a:ext cx="1306285"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000" dirty="0" smtClean="0">
                <a:solidFill>
                  <a:schemeClr val="tx1"/>
                </a:solidFill>
              </a:rPr>
              <a:t>Direct Laser Electronics</a:t>
            </a:r>
            <a:endParaRPr lang="en-US" sz="1000" dirty="0">
              <a:solidFill>
                <a:schemeClr val="tx1"/>
              </a:solidFill>
            </a:endParaRPr>
          </a:p>
        </p:txBody>
      </p:sp>
      <p:sp>
        <p:nvSpPr>
          <p:cNvPr id="385" name="Rectangle 384"/>
          <p:cNvSpPr/>
          <p:nvPr/>
        </p:nvSpPr>
        <p:spPr>
          <a:xfrm>
            <a:off x="797626" y="1934039"/>
            <a:ext cx="1306285"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000" dirty="0" smtClean="0">
                <a:solidFill>
                  <a:schemeClr val="tx1"/>
                </a:solidFill>
              </a:rPr>
              <a:t>Coherent Laser Electronics</a:t>
            </a:r>
            <a:endParaRPr lang="en-US" sz="1000" dirty="0">
              <a:solidFill>
                <a:schemeClr val="tx1"/>
              </a:solidFill>
            </a:endParaRPr>
          </a:p>
        </p:txBody>
      </p:sp>
      <p:sp>
        <p:nvSpPr>
          <p:cNvPr id="387" name="TextBox 386"/>
          <p:cNvSpPr txBox="1"/>
          <p:nvPr/>
        </p:nvSpPr>
        <p:spPr>
          <a:xfrm>
            <a:off x="5782881" y="1009402"/>
            <a:ext cx="1002197" cy="523220"/>
          </a:xfrm>
          <a:prstGeom prst="rect">
            <a:avLst/>
          </a:prstGeom>
          <a:solidFill>
            <a:schemeClr val="bg2">
              <a:lumMod val="50000"/>
            </a:schemeClr>
          </a:solidFill>
        </p:spPr>
        <p:txBody>
          <a:bodyPr wrap="none" rtlCol="0">
            <a:spAutoFit/>
          </a:bodyPr>
          <a:lstStyle/>
          <a:p>
            <a:r>
              <a:rPr lang="en-US" dirty="0" smtClean="0">
                <a:solidFill>
                  <a:schemeClr val="tx1"/>
                </a:solidFill>
              </a:rPr>
              <a:t>MEB</a:t>
            </a:r>
            <a:endParaRPr lang="en-US" dirty="0">
              <a:solidFill>
                <a:schemeClr val="tx1"/>
              </a:solidFill>
            </a:endParaRPr>
          </a:p>
        </p:txBody>
      </p:sp>
      <p:sp>
        <p:nvSpPr>
          <p:cNvPr id="360" name="Rectangle 179"/>
          <p:cNvSpPr>
            <a:spLocks noChangeArrowheads="1"/>
          </p:cNvSpPr>
          <p:nvPr/>
        </p:nvSpPr>
        <p:spPr bwMode="auto">
          <a:xfrm>
            <a:off x="792230" y="2599930"/>
            <a:ext cx="1114088" cy="107722"/>
          </a:xfrm>
          <a:prstGeom prst="rect">
            <a:avLst/>
          </a:prstGeom>
          <a:noFill/>
          <a:ln w="9525">
            <a:noFill/>
            <a:miter lim="800000"/>
            <a:headEnd/>
            <a:tailEnd/>
          </a:ln>
        </p:spPr>
        <p:txBody>
          <a:bodyPr wrap="none" lIns="0" tIns="0" rIns="0" bIns="0">
            <a:spAutoFit/>
          </a:bodyPr>
          <a:lstStyle/>
          <a:p>
            <a:pPr algn="l" eaLnBrk="1" fontAlgn="auto" hangingPunct="1">
              <a:spcBef>
                <a:spcPts val="0"/>
              </a:spcBef>
              <a:spcAft>
                <a:spcPts val="0"/>
              </a:spcAft>
            </a:pPr>
            <a:r>
              <a:rPr lang="en-US" sz="700" b="0" dirty="0" smtClean="0">
                <a:solidFill>
                  <a:srgbClr val="000000"/>
                </a:solidFill>
                <a:latin typeface="Arial" charset="0"/>
              </a:rPr>
              <a:t>Includes local injection laser</a:t>
            </a:r>
            <a:endParaRPr lang="en-US" sz="700" b="0" dirty="0">
              <a:solidFill>
                <a:srgbClr val="000000"/>
              </a:solidFill>
              <a:latin typeface="Arial" charset="0"/>
            </a:endParaRPr>
          </a:p>
        </p:txBody>
      </p:sp>
      <p:sp>
        <p:nvSpPr>
          <p:cNvPr id="366" name="Rectangle 365"/>
          <p:cNvSpPr/>
          <p:nvPr/>
        </p:nvSpPr>
        <p:spPr>
          <a:xfrm>
            <a:off x="7238091" y="3331300"/>
            <a:ext cx="50550" cy="157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TextBox 374"/>
          <p:cNvSpPr txBox="1"/>
          <p:nvPr/>
        </p:nvSpPr>
        <p:spPr>
          <a:xfrm>
            <a:off x="6737748" y="2668377"/>
            <a:ext cx="755335" cy="415498"/>
          </a:xfrm>
          <a:prstGeom prst="rect">
            <a:avLst/>
          </a:prstGeom>
          <a:noFill/>
        </p:spPr>
        <p:txBody>
          <a:bodyPr wrap="none" rtlCol="0">
            <a:spAutoFit/>
          </a:bodyPr>
          <a:lstStyle/>
          <a:p>
            <a:r>
              <a:rPr lang="en-US" sz="700" b="0" dirty="0" smtClean="0">
                <a:solidFill>
                  <a:schemeClr val="tx1"/>
                </a:solidFill>
                <a:latin typeface="Arial" pitchFamily="34" charset="0"/>
                <a:cs typeface="Arial" pitchFamily="34" charset="0"/>
              </a:rPr>
              <a:t>Bright Object </a:t>
            </a:r>
          </a:p>
          <a:p>
            <a:r>
              <a:rPr lang="en-US" sz="700" b="0" dirty="0" smtClean="0">
                <a:solidFill>
                  <a:schemeClr val="tx1"/>
                </a:solidFill>
                <a:latin typeface="Arial" pitchFamily="34" charset="0"/>
                <a:cs typeface="Arial" pitchFamily="34" charset="0"/>
              </a:rPr>
              <a:t>Safety Shutter</a:t>
            </a:r>
          </a:p>
          <a:p>
            <a:r>
              <a:rPr lang="en-US" sz="700" b="0" dirty="0" smtClean="0">
                <a:solidFill>
                  <a:schemeClr val="tx1"/>
                </a:solidFill>
                <a:latin typeface="Arial" pitchFamily="34" charset="0"/>
                <a:cs typeface="Arial" pitchFamily="34" charset="0"/>
              </a:rPr>
              <a:t>BOSS</a:t>
            </a:r>
            <a:endParaRPr lang="en-US" sz="700" b="0" dirty="0">
              <a:solidFill>
                <a:schemeClr val="tx1"/>
              </a:solidFill>
              <a:latin typeface="Arial" pitchFamily="34" charset="0"/>
              <a:cs typeface="Arial" pitchFamily="34" charset="0"/>
            </a:endParaRPr>
          </a:p>
        </p:txBody>
      </p:sp>
      <p:cxnSp>
        <p:nvCxnSpPr>
          <p:cNvPr id="377" name="Straight Arrow Connector 376"/>
          <p:cNvCxnSpPr>
            <a:stCxn id="375" idx="2"/>
            <a:endCxn id="366" idx="0"/>
          </p:cNvCxnSpPr>
          <p:nvPr/>
        </p:nvCxnSpPr>
        <p:spPr>
          <a:xfrm rot="16200000" flipH="1">
            <a:off x="7065679" y="3133612"/>
            <a:ext cx="247425" cy="1479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4" name="Group 216"/>
          <p:cNvGrpSpPr>
            <a:grpSpLocks/>
          </p:cNvGrpSpPr>
          <p:nvPr/>
        </p:nvGrpSpPr>
        <p:grpSpPr bwMode="auto">
          <a:xfrm flipV="1">
            <a:off x="3171825" y="4217987"/>
            <a:ext cx="173038" cy="161925"/>
            <a:chOff x="3343" y="1756"/>
            <a:chExt cx="105" cy="101"/>
          </a:xfrm>
        </p:grpSpPr>
        <p:sp>
          <p:nvSpPr>
            <p:cNvPr id="386" name="Freeform 217"/>
            <p:cNvSpPr>
              <a:spLocks/>
            </p:cNvSpPr>
            <p:nvPr/>
          </p:nvSpPr>
          <p:spPr bwMode="auto">
            <a:xfrm>
              <a:off x="3343" y="1756"/>
              <a:ext cx="105" cy="101"/>
            </a:xfrm>
            <a:custGeom>
              <a:avLst/>
              <a:gdLst/>
              <a:ahLst/>
              <a:cxnLst>
                <a:cxn ang="0">
                  <a:pos x="6" y="0"/>
                </a:cxn>
                <a:cxn ang="0">
                  <a:pos x="0" y="5"/>
                </a:cxn>
                <a:cxn ang="0">
                  <a:pos x="99" y="101"/>
                </a:cxn>
                <a:cxn ang="0">
                  <a:pos x="105" y="96"/>
                </a:cxn>
                <a:cxn ang="0">
                  <a:pos x="6" y="0"/>
                </a:cxn>
              </a:cxnLst>
              <a:rect l="0" t="0" r="r" b="b"/>
              <a:pathLst>
                <a:path w="105" h="101">
                  <a:moveTo>
                    <a:pt x="6" y="0"/>
                  </a:moveTo>
                  <a:lnTo>
                    <a:pt x="0" y="5"/>
                  </a:lnTo>
                  <a:lnTo>
                    <a:pt x="99" y="101"/>
                  </a:lnTo>
                  <a:lnTo>
                    <a:pt x="105" y="96"/>
                  </a:lnTo>
                  <a:lnTo>
                    <a:pt x="6" y="0"/>
                  </a:lnTo>
                  <a:close/>
                </a:path>
              </a:pathLst>
            </a:custGeom>
            <a:solidFill>
              <a:srgbClr val="FF0000"/>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388" name="Freeform 218"/>
            <p:cNvSpPr>
              <a:spLocks/>
            </p:cNvSpPr>
            <p:nvPr/>
          </p:nvSpPr>
          <p:spPr bwMode="auto">
            <a:xfrm>
              <a:off x="3343" y="1756"/>
              <a:ext cx="105" cy="101"/>
            </a:xfrm>
            <a:custGeom>
              <a:avLst/>
              <a:gdLst/>
              <a:ahLst/>
              <a:cxnLst>
                <a:cxn ang="0">
                  <a:pos x="6" y="0"/>
                </a:cxn>
                <a:cxn ang="0">
                  <a:pos x="0" y="5"/>
                </a:cxn>
                <a:cxn ang="0">
                  <a:pos x="99" y="101"/>
                </a:cxn>
                <a:cxn ang="0">
                  <a:pos x="105" y="96"/>
                </a:cxn>
                <a:cxn ang="0">
                  <a:pos x="6" y="0"/>
                </a:cxn>
              </a:cxnLst>
              <a:rect l="0" t="0" r="r" b="b"/>
              <a:pathLst>
                <a:path w="105" h="101">
                  <a:moveTo>
                    <a:pt x="6" y="0"/>
                  </a:moveTo>
                  <a:lnTo>
                    <a:pt x="0" y="5"/>
                  </a:lnTo>
                  <a:lnTo>
                    <a:pt x="99" y="101"/>
                  </a:lnTo>
                  <a:lnTo>
                    <a:pt x="105" y="96"/>
                  </a:lnTo>
                  <a:lnTo>
                    <a:pt x="6" y="0"/>
                  </a:lnTo>
                </a:path>
              </a:pathLst>
            </a:custGeom>
            <a:noFill/>
            <a:ln w="22225" cap="rnd">
              <a:solidFill>
                <a:srgbClr val="FF0066"/>
              </a:solidFill>
              <a:prstDash val="solid"/>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grpSp>
      <p:grpSp>
        <p:nvGrpSpPr>
          <p:cNvPr id="15" name="Group 216"/>
          <p:cNvGrpSpPr>
            <a:grpSpLocks/>
          </p:cNvGrpSpPr>
          <p:nvPr/>
        </p:nvGrpSpPr>
        <p:grpSpPr bwMode="auto">
          <a:xfrm flipV="1">
            <a:off x="6334125" y="3836987"/>
            <a:ext cx="173038" cy="161925"/>
            <a:chOff x="3343" y="1756"/>
            <a:chExt cx="105" cy="101"/>
          </a:xfrm>
        </p:grpSpPr>
        <p:sp>
          <p:nvSpPr>
            <p:cNvPr id="390" name="Freeform 217"/>
            <p:cNvSpPr>
              <a:spLocks/>
            </p:cNvSpPr>
            <p:nvPr/>
          </p:nvSpPr>
          <p:spPr bwMode="auto">
            <a:xfrm>
              <a:off x="3343" y="1756"/>
              <a:ext cx="105" cy="101"/>
            </a:xfrm>
            <a:custGeom>
              <a:avLst/>
              <a:gdLst/>
              <a:ahLst/>
              <a:cxnLst>
                <a:cxn ang="0">
                  <a:pos x="6" y="0"/>
                </a:cxn>
                <a:cxn ang="0">
                  <a:pos x="0" y="5"/>
                </a:cxn>
                <a:cxn ang="0">
                  <a:pos x="99" y="101"/>
                </a:cxn>
                <a:cxn ang="0">
                  <a:pos x="105" y="96"/>
                </a:cxn>
                <a:cxn ang="0">
                  <a:pos x="6" y="0"/>
                </a:cxn>
              </a:cxnLst>
              <a:rect l="0" t="0" r="r" b="b"/>
              <a:pathLst>
                <a:path w="105" h="101">
                  <a:moveTo>
                    <a:pt x="6" y="0"/>
                  </a:moveTo>
                  <a:lnTo>
                    <a:pt x="0" y="5"/>
                  </a:lnTo>
                  <a:lnTo>
                    <a:pt x="99" y="101"/>
                  </a:lnTo>
                  <a:lnTo>
                    <a:pt x="105" y="96"/>
                  </a:lnTo>
                  <a:lnTo>
                    <a:pt x="6" y="0"/>
                  </a:lnTo>
                  <a:close/>
                </a:path>
              </a:pathLst>
            </a:custGeom>
            <a:solidFill>
              <a:srgbClr val="FF0000"/>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391" name="Freeform 218"/>
            <p:cNvSpPr>
              <a:spLocks/>
            </p:cNvSpPr>
            <p:nvPr/>
          </p:nvSpPr>
          <p:spPr bwMode="auto">
            <a:xfrm>
              <a:off x="3343" y="1756"/>
              <a:ext cx="105" cy="101"/>
            </a:xfrm>
            <a:custGeom>
              <a:avLst/>
              <a:gdLst/>
              <a:ahLst/>
              <a:cxnLst>
                <a:cxn ang="0">
                  <a:pos x="6" y="0"/>
                </a:cxn>
                <a:cxn ang="0">
                  <a:pos x="0" y="5"/>
                </a:cxn>
                <a:cxn ang="0">
                  <a:pos x="99" y="101"/>
                </a:cxn>
                <a:cxn ang="0">
                  <a:pos x="105" y="96"/>
                </a:cxn>
                <a:cxn ang="0">
                  <a:pos x="6" y="0"/>
                </a:cxn>
              </a:cxnLst>
              <a:rect l="0" t="0" r="r" b="b"/>
              <a:pathLst>
                <a:path w="105" h="101">
                  <a:moveTo>
                    <a:pt x="6" y="0"/>
                  </a:moveTo>
                  <a:lnTo>
                    <a:pt x="0" y="5"/>
                  </a:lnTo>
                  <a:lnTo>
                    <a:pt x="99" y="101"/>
                  </a:lnTo>
                  <a:lnTo>
                    <a:pt x="105" y="96"/>
                  </a:lnTo>
                  <a:lnTo>
                    <a:pt x="6" y="0"/>
                  </a:lnTo>
                </a:path>
              </a:pathLst>
            </a:custGeom>
            <a:noFill/>
            <a:ln w="22225" cap="rnd">
              <a:solidFill>
                <a:srgbClr val="FF0066"/>
              </a:solidFill>
              <a:prstDash val="solid"/>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grpSp>
      <p:cxnSp>
        <p:nvCxnSpPr>
          <p:cNvPr id="393" name="Straight Arrow Connector 392"/>
          <p:cNvCxnSpPr>
            <a:stCxn id="418" idx="0"/>
          </p:cNvCxnSpPr>
          <p:nvPr/>
        </p:nvCxnSpPr>
        <p:spPr>
          <a:xfrm rot="5400000" flipH="1" flipV="1">
            <a:off x="2787810" y="4730910"/>
            <a:ext cx="876299" cy="1393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5" name="Straight Arrow Connector 394"/>
          <p:cNvCxnSpPr/>
          <p:nvPr/>
        </p:nvCxnSpPr>
        <p:spPr>
          <a:xfrm rot="16200000" flipV="1">
            <a:off x="3019426" y="5095875"/>
            <a:ext cx="161925" cy="857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8" name="Straight Arrow Connector 397"/>
          <p:cNvCxnSpPr>
            <a:endCxn id="331" idx="0"/>
          </p:cNvCxnSpPr>
          <p:nvPr/>
        </p:nvCxnSpPr>
        <p:spPr>
          <a:xfrm rot="5400000" flipH="1" flipV="1">
            <a:off x="5985692" y="4015922"/>
            <a:ext cx="171087" cy="1409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0" name="Straight Arrow Connector 399"/>
          <p:cNvCxnSpPr>
            <a:stCxn id="363" idx="0"/>
          </p:cNvCxnSpPr>
          <p:nvPr/>
        </p:nvCxnSpPr>
        <p:spPr>
          <a:xfrm rot="16200000" flipV="1">
            <a:off x="6459697" y="3979704"/>
            <a:ext cx="342900" cy="3463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2" name="Straight Arrow Connector 401"/>
          <p:cNvCxnSpPr>
            <a:stCxn id="363" idx="0"/>
          </p:cNvCxnSpPr>
          <p:nvPr/>
        </p:nvCxnSpPr>
        <p:spPr>
          <a:xfrm rot="16200000" flipV="1">
            <a:off x="6621622" y="4141629"/>
            <a:ext cx="342900" cy="225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6" name="Group 216"/>
          <p:cNvGrpSpPr>
            <a:grpSpLocks/>
          </p:cNvGrpSpPr>
          <p:nvPr/>
        </p:nvGrpSpPr>
        <p:grpSpPr bwMode="auto">
          <a:xfrm flipV="1">
            <a:off x="4419600" y="3313112"/>
            <a:ext cx="173038" cy="161925"/>
            <a:chOff x="3343" y="1756"/>
            <a:chExt cx="105" cy="101"/>
          </a:xfrm>
        </p:grpSpPr>
        <p:sp>
          <p:nvSpPr>
            <p:cNvPr id="404" name="Freeform 217"/>
            <p:cNvSpPr>
              <a:spLocks/>
            </p:cNvSpPr>
            <p:nvPr/>
          </p:nvSpPr>
          <p:spPr bwMode="auto">
            <a:xfrm>
              <a:off x="3343" y="1756"/>
              <a:ext cx="105" cy="101"/>
            </a:xfrm>
            <a:custGeom>
              <a:avLst/>
              <a:gdLst/>
              <a:ahLst/>
              <a:cxnLst>
                <a:cxn ang="0">
                  <a:pos x="6" y="0"/>
                </a:cxn>
                <a:cxn ang="0">
                  <a:pos x="0" y="5"/>
                </a:cxn>
                <a:cxn ang="0">
                  <a:pos x="99" y="101"/>
                </a:cxn>
                <a:cxn ang="0">
                  <a:pos x="105" y="96"/>
                </a:cxn>
                <a:cxn ang="0">
                  <a:pos x="6" y="0"/>
                </a:cxn>
              </a:cxnLst>
              <a:rect l="0" t="0" r="r" b="b"/>
              <a:pathLst>
                <a:path w="105" h="101">
                  <a:moveTo>
                    <a:pt x="6" y="0"/>
                  </a:moveTo>
                  <a:lnTo>
                    <a:pt x="0" y="5"/>
                  </a:lnTo>
                  <a:lnTo>
                    <a:pt x="99" y="101"/>
                  </a:lnTo>
                  <a:lnTo>
                    <a:pt x="105" y="96"/>
                  </a:lnTo>
                  <a:lnTo>
                    <a:pt x="6" y="0"/>
                  </a:lnTo>
                  <a:close/>
                </a:path>
              </a:pathLst>
            </a:custGeom>
            <a:solidFill>
              <a:srgbClr val="FF0000"/>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405" name="Freeform 218"/>
            <p:cNvSpPr>
              <a:spLocks/>
            </p:cNvSpPr>
            <p:nvPr/>
          </p:nvSpPr>
          <p:spPr bwMode="auto">
            <a:xfrm>
              <a:off x="3343" y="1756"/>
              <a:ext cx="105" cy="101"/>
            </a:xfrm>
            <a:custGeom>
              <a:avLst/>
              <a:gdLst/>
              <a:ahLst/>
              <a:cxnLst>
                <a:cxn ang="0">
                  <a:pos x="6" y="0"/>
                </a:cxn>
                <a:cxn ang="0">
                  <a:pos x="0" y="5"/>
                </a:cxn>
                <a:cxn ang="0">
                  <a:pos x="99" y="101"/>
                </a:cxn>
                <a:cxn ang="0">
                  <a:pos x="105" y="96"/>
                </a:cxn>
                <a:cxn ang="0">
                  <a:pos x="6" y="0"/>
                </a:cxn>
              </a:cxnLst>
              <a:rect l="0" t="0" r="r" b="b"/>
              <a:pathLst>
                <a:path w="105" h="101">
                  <a:moveTo>
                    <a:pt x="6" y="0"/>
                  </a:moveTo>
                  <a:lnTo>
                    <a:pt x="0" y="5"/>
                  </a:lnTo>
                  <a:lnTo>
                    <a:pt x="99" y="101"/>
                  </a:lnTo>
                  <a:lnTo>
                    <a:pt x="105" y="96"/>
                  </a:lnTo>
                  <a:lnTo>
                    <a:pt x="6" y="0"/>
                  </a:lnTo>
                </a:path>
              </a:pathLst>
            </a:custGeom>
            <a:noFill/>
            <a:ln w="22225" cap="rnd">
              <a:solidFill>
                <a:srgbClr val="FF0066"/>
              </a:solidFill>
              <a:prstDash val="solid"/>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grpSp>
      <p:cxnSp>
        <p:nvCxnSpPr>
          <p:cNvPr id="408" name="Straight Arrow Connector 407"/>
          <p:cNvCxnSpPr/>
          <p:nvPr/>
        </p:nvCxnSpPr>
        <p:spPr>
          <a:xfrm rot="5400000">
            <a:off x="6158809" y="3175797"/>
            <a:ext cx="150717" cy="665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7" name="Group 216"/>
          <p:cNvGrpSpPr>
            <a:grpSpLocks/>
          </p:cNvGrpSpPr>
          <p:nvPr/>
        </p:nvGrpSpPr>
        <p:grpSpPr bwMode="auto">
          <a:xfrm flipV="1">
            <a:off x="6048375" y="3284537"/>
            <a:ext cx="173038" cy="161925"/>
            <a:chOff x="3343" y="1756"/>
            <a:chExt cx="105" cy="101"/>
          </a:xfrm>
        </p:grpSpPr>
        <p:sp>
          <p:nvSpPr>
            <p:cNvPr id="410" name="Freeform 217"/>
            <p:cNvSpPr>
              <a:spLocks/>
            </p:cNvSpPr>
            <p:nvPr/>
          </p:nvSpPr>
          <p:spPr bwMode="auto">
            <a:xfrm>
              <a:off x="3343" y="1756"/>
              <a:ext cx="105" cy="101"/>
            </a:xfrm>
            <a:custGeom>
              <a:avLst/>
              <a:gdLst/>
              <a:ahLst/>
              <a:cxnLst>
                <a:cxn ang="0">
                  <a:pos x="6" y="0"/>
                </a:cxn>
                <a:cxn ang="0">
                  <a:pos x="0" y="5"/>
                </a:cxn>
                <a:cxn ang="0">
                  <a:pos x="99" y="101"/>
                </a:cxn>
                <a:cxn ang="0">
                  <a:pos x="105" y="96"/>
                </a:cxn>
                <a:cxn ang="0">
                  <a:pos x="6" y="0"/>
                </a:cxn>
              </a:cxnLst>
              <a:rect l="0" t="0" r="r" b="b"/>
              <a:pathLst>
                <a:path w="105" h="101">
                  <a:moveTo>
                    <a:pt x="6" y="0"/>
                  </a:moveTo>
                  <a:lnTo>
                    <a:pt x="0" y="5"/>
                  </a:lnTo>
                  <a:lnTo>
                    <a:pt x="99" y="101"/>
                  </a:lnTo>
                  <a:lnTo>
                    <a:pt x="105" y="96"/>
                  </a:lnTo>
                  <a:lnTo>
                    <a:pt x="6" y="0"/>
                  </a:lnTo>
                  <a:close/>
                </a:path>
              </a:pathLst>
            </a:custGeom>
            <a:solidFill>
              <a:srgbClr val="FF0000"/>
            </a:solidFill>
            <a:ln w="9525">
              <a:noFill/>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sp>
          <p:nvSpPr>
            <p:cNvPr id="411" name="Freeform 218"/>
            <p:cNvSpPr>
              <a:spLocks/>
            </p:cNvSpPr>
            <p:nvPr/>
          </p:nvSpPr>
          <p:spPr bwMode="auto">
            <a:xfrm>
              <a:off x="3343" y="1756"/>
              <a:ext cx="105" cy="101"/>
            </a:xfrm>
            <a:custGeom>
              <a:avLst/>
              <a:gdLst/>
              <a:ahLst/>
              <a:cxnLst>
                <a:cxn ang="0">
                  <a:pos x="6" y="0"/>
                </a:cxn>
                <a:cxn ang="0">
                  <a:pos x="0" y="5"/>
                </a:cxn>
                <a:cxn ang="0">
                  <a:pos x="99" y="101"/>
                </a:cxn>
                <a:cxn ang="0">
                  <a:pos x="105" y="96"/>
                </a:cxn>
                <a:cxn ang="0">
                  <a:pos x="6" y="0"/>
                </a:cxn>
              </a:cxnLst>
              <a:rect l="0" t="0" r="r" b="b"/>
              <a:pathLst>
                <a:path w="105" h="101">
                  <a:moveTo>
                    <a:pt x="6" y="0"/>
                  </a:moveTo>
                  <a:lnTo>
                    <a:pt x="0" y="5"/>
                  </a:lnTo>
                  <a:lnTo>
                    <a:pt x="99" y="101"/>
                  </a:lnTo>
                  <a:lnTo>
                    <a:pt x="105" y="96"/>
                  </a:lnTo>
                  <a:lnTo>
                    <a:pt x="6" y="0"/>
                  </a:lnTo>
                </a:path>
              </a:pathLst>
            </a:custGeom>
            <a:noFill/>
            <a:ln w="22225" cap="rnd">
              <a:solidFill>
                <a:srgbClr val="FF0066"/>
              </a:solidFill>
              <a:prstDash val="solid"/>
              <a:round/>
              <a:headEnd/>
              <a:tailEnd/>
            </a:ln>
          </p:spPr>
          <p:txBody>
            <a:bodyPr/>
            <a:lstStyle/>
            <a:p>
              <a:pPr algn="l" eaLnBrk="1" fontAlgn="auto" hangingPunct="1">
                <a:spcBef>
                  <a:spcPts val="0"/>
                </a:spcBef>
                <a:spcAft>
                  <a:spcPts val="0"/>
                </a:spcAft>
              </a:pPr>
              <a:endParaRPr lang="en-US" sz="1800" b="0">
                <a:solidFill>
                  <a:prstClr val="black"/>
                </a:solidFill>
                <a:latin typeface="Calibri"/>
              </a:endParaRPr>
            </a:p>
          </p:txBody>
        </p:sp>
      </p:grpSp>
      <p:sp>
        <p:nvSpPr>
          <p:cNvPr id="413" name="Rectangle 205"/>
          <p:cNvSpPr>
            <a:spLocks noChangeArrowheads="1"/>
          </p:cNvSpPr>
          <p:nvPr/>
        </p:nvSpPr>
        <p:spPr bwMode="auto">
          <a:xfrm>
            <a:off x="4067541" y="3665535"/>
            <a:ext cx="447309" cy="107722"/>
          </a:xfrm>
          <a:prstGeom prst="rect">
            <a:avLst/>
          </a:prstGeom>
          <a:noFill/>
          <a:ln w="9525">
            <a:noFill/>
            <a:miter lim="800000"/>
            <a:headEnd/>
            <a:tailEnd/>
          </a:ln>
        </p:spPr>
        <p:txBody>
          <a:bodyPr wrap="square" lIns="0" tIns="0" rIns="0" bIns="0">
            <a:spAutoFit/>
          </a:bodyPr>
          <a:lstStyle/>
          <a:p>
            <a:pPr algn="l" eaLnBrk="1" fontAlgn="auto" hangingPunct="1">
              <a:spcBef>
                <a:spcPts val="0"/>
              </a:spcBef>
              <a:spcAft>
                <a:spcPts val="0"/>
              </a:spcAft>
            </a:pPr>
            <a:r>
              <a:rPr lang="en-US" sz="700" b="0" dirty="0" smtClean="0">
                <a:solidFill>
                  <a:srgbClr val="000000"/>
                </a:solidFill>
                <a:latin typeface="Arial" charset="0"/>
              </a:rPr>
              <a:t>Fold Mirror</a:t>
            </a:r>
          </a:p>
        </p:txBody>
      </p:sp>
      <p:cxnSp>
        <p:nvCxnSpPr>
          <p:cNvPr id="414" name="Straight Arrow Connector 413"/>
          <p:cNvCxnSpPr>
            <a:endCxn id="405" idx="3"/>
          </p:cNvCxnSpPr>
          <p:nvPr/>
        </p:nvCxnSpPr>
        <p:spPr>
          <a:xfrm rot="5400000" flipH="1" flipV="1">
            <a:off x="4314038" y="3542408"/>
            <a:ext cx="173134" cy="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7" name="Straight Arrow Connector 416"/>
          <p:cNvCxnSpPr>
            <a:stCxn id="606236" idx="2"/>
          </p:cNvCxnSpPr>
          <p:nvPr/>
        </p:nvCxnSpPr>
        <p:spPr>
          <a:xfrm rot="5400000">
            <a:off x="3633068" y="1552150"/>
            <a:ext cx="167832" cy="2330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8" name="Rectangle 28"/>
          <p:cNvSpPr>
            <a:spLocks noChangeArrowheads="1"/>
          </p:cNvSpPr>
          <p:nvPr/>
        </p:nvSpPr>
        <p:spPr bwMode="auto">
          <a:xfrm>
            <a:off x="2916619" y="5238750"/>
            <a:ext cx="479298" cy="107722"/>
          </a:xfrm>
          <a:prstGeom prst="rect">
            <a:avLst/>
          </a:prstGeom>
          <a:noFill/>
          <a:ln w="9525">
            <a:noFill/>
            <a:miter lim="800000"/>
            <a:headEnd/>
            <a:tailEnd/>
          </a:ln>
        </p:spPr>
        <p:txBody>
          <a:bodyPr wrap="none" lIns="0" tIns="0" rIns="0" bIns="0">
            <a:spAutoFit/>
          </a:bodyPr>
          <a:lstStyle/>
          <a:p>
            <a:pPr algn="l" eaLnBrk="1" fontAlgn="auto" hangingPunct="1">
              <a:spcBef>
                <a:spcPts val="0"/>
              </a:spcBef>
              <a:spcAft>
                <a:spcPts val="0"/>
              </a:spcAft>
            </a:pPr>
            <a:r>
              <a:rPr lang="en-US" sz="700" b="0" dirty="0">
                <a:solidFill>
                  <a:srgbClr val="000000"/>
                </a:solidFill>
                <a:latin typeface="Arial" charset="0"/>
              </a:rPr>
              <a:t>Fold </a:t>
            </a:r>
            <a:r>
              <a:rPr lang="en-US" sz="700" b="0" dirty="0" smtClean="0">
                <a:solidFill>
                  <a:srgbClr val="000000"/>
                </a:solidFill>
                <a:latin typeface="Arial" charset="0"/>
              </a:rPr>
              <a:t>Mirrors</a:t>
            </a:r>
            <a:endParaRPr lang="en-US" sz="2400" b="0" dirty="0">
              <a:solidFill>
                <a:prstClr val="black"/>
              </a:solidFill>
              <a:latin typeface="Book Antiqua" pitchFamily="1" charset="0"/>
            </a:endParaRPr>
          </a:p>
        </p:txBody>
      </p:sp>
      <p:sp>
        <p:nvSpPr>
          <p:cNvPr id="392" name="Rectangle 391"/>
          <p:cNvSpPr/>
          <p:nvPr/>
        </p:nvSpPr>
        <p:spPr>
          <a:xfrm>
            <a:off x="8172450" y="1200150"/>
            <a:ext cx="190500" cy="123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TextBox 393"/>
          <p:cNvSpPr txBox="1"/>
          <p:nvPr/>
        </p:nvSpPr>
        <p:spPr>
          <a:xfrm>
            <a:off x="7746447" y="820030"/>
            <a:ext cx="1008610" cy="400110"/>
          </a:xfrm>
          <a:prstGeom prst="rect">
            <a:avLst/>
          </a:prstGeom>
          <a:noFill/>
        </p:spPr>
        <p:txBody>
          <a:bodyPr wrap="none" rtlCol="0">
            <a:spAutoFit/>
          </a:bodyPr>
          <a:lstStyle/>
          <a:p>
            <a:r>
              <a:rPr lang="en-US" sz="1000" b="0" dirty="0" smtClean="0">
                <a:solidFill>
                  <a:schemeClr val="tx1"/>
                </a:solidFill>
              </a:rPr>
              <a:t>3 axis </a:t>
            </a:r>
          </a:p>
          <a:p>
            <a:r>
              <a:rPr lang="en-US" sz="1000" b="0" dirty="0" smtClean="0">
                <a:solidFill>
                  <a:schemeClr val="tx1"/>
                </a:solidFill>
              </a:rPr>
              <a:t>Accelerometer</a:t>
            </a:r>
            <a:endParaRPr lang="en-US" sz="1000" b="0" dirty="0">
              <a:solidFill>
                <a:schemeClr val="tx1"/>
              </a:solidFill>
            </a:endParaRPr>
          </a:p>
        </p:txBody>
      </p:sp>
      <p:cxnSp>
        <p:nvCxnSpPr>
          <p:cNvPr id="397" name="Straight Arrow Connector 396"/>
          <p:cNvCxnSpPr>
            <a:stCxn id="606372" idx="2"/>
          </p:cNvCxnSpPr>
          <p:nvPr/>
        </p:nvCxnSpPr>
        <p:spPr>
          <a:xfrm rot="16200000" flipH="1">
            <a:off x="6601108" y="3267358"/>
            <a:ext cx="158978" cy="11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99" name="Rectangle 398"/>
          <p:cNvSpPr/>
          <p:nvPr/>
        </p:nvSpPr>
        <p:spPr>
          <a:xfrm>
            <a:off x="7329268" y="942535"/>
            <a:ext cx="211015" cy="3798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b="1" smtClean="0">
                <a:solidFill>
                  <a:srgbClr val="00B050"/>
                </a:solidFill>
              </a:rPr>
              <a:t>WISSCR</a:t>
            </a:r>
            <a:r>
              <a:rPr lang="en-US" b="1" smtClean="0">
                <a:solidFill>
                  <a:schemeClr val="tx1"/>
                </a:solidFill>
              </a:rPr>
              <a:t> </a:t>
            </a:r>
            <a:r>
              <a:rPr lang="en-US" b="1" smtClean="0"/>
              <a:t>Science (2)</a:t>
            </a:r>
          </a:p>
        </p:txBody>
      </p:sp>
      <p:sp>
        <p:nvSpPr>
          <p:cNvPr id="21507" name="Content Placeholder 2"/>
          <p:cNvSpPr>
            <a:spLocks noGrp="1"/>
          </p:cNvSpPr>
          <p:nvPr>
            <p:ph idx="1"/>
          </p:nvPr>
        </p:nvSpPr>
        <p:spPr>
          <a:xfrm>
            <a:off x="-228600" y="1304925"/>
            <a:ext cx="5638800" cy="4883150"/>
          </a:xfrm>
        </p:spPr>
        <p:txBody>
          <a:bodyPr/>
          <a:lstStyle/>
          <a:p>
            <a:pPr lvl="1"/>
            <a:r>
              <a:rPr lang="en-US" sz="1600" b="1" smtClean="0"/>
              <a:t>Differences in the Hadley and Walker circulations between the  NCEP/NCAR and ECMWF reanalyses due to large differences in the tropical divergent wind </a:t>
            </a:r>
            <a:r>
              <a:rPr lang="en-US" sz="1600" smtClean="0"/>
              <a:t>(Rood and Bosil</a:t>
            </a:r>
            <a:r>
              <a:rPr lang="en-US" sz="1600" b="1" smtClean="0">
                <a:solidFill>
                  <a:srgbClr val="C00000"/>
                </a:solidFill>
              </a:rPr>
              <a:t>o</a:t>
            </a:r>
            <a:r>
              <a:rPr lang="en-US" sz="1600" smtClean="0"/>
              <a:t>vich, 2010, published by Springer; Chen, 2008a</a:t>
            </a:r>
            <a:r>
              <a:rPr lang="en-US" sz="1600" i="1" smtClean="0"/>
              <a:t>, J. Climate</a:t>
            </a:r>
            <a:r>
              <a:rPr lang="en-US" sz="1600" smtClean="0"/>
              <a:t>) </a:t>
            </a:r>
          </a:p>
          <a:p>
            <a:pPr lvl="1"/>
            <a:r>
              <a:rPr lang="en-US" sz="1600" b="1" smtClean="0"/>
              <a:t>Formation of the African Easterly Jet </a:t>
            </a:r>
            <a:r>
              <a:rPr lang="en-US" sz="1600" smtClean="0"/>
              <a:t>– major differences exist between NASA</a:t>
            </a:r>
            <a:r>
              <a:rPr lang="en-US" sz="1600" b="1" smtClean="0">
                <a:solidFill>
                  <a:srgbClr val="C00000"/>
                </a:solidFill>
              </a:rPr>
              <a:t> </a:t>
            </a:r>
            <a:r>
              <a:rPr lang="en-US" sz="1600" smtClean="0"/>
              <a:t>MERRA reanalysis</a:t>
            </a:r>
            <a:r>
              <a:rPr lang="en-US" sz="1600" smtClean="0">
                <a:solidFill>
                  <a:srgbClr val="C00000"/>
                </a:solidFill>
              </a:rPr>
              <a:t> </a:t>
            </a:r>
            <a:r>
              <a:rPr lang="en-US" sz="1600" smtClean="0"/>
              <a:t>and other major reanalysis datasets (Wu et al., 2009</a:t>
            </a:r>
            <a:r>
              <a:rPr lang="en-US" sz="1600" i="1" smtClean="0"/>
              <a:t>, J. Climate</a:t>
            </a:r>
            <a:r>
              <a:rPr lang="en-US" sz="1600" smtClean="0"/>
              <a:t>)</a:t>
            </a:r>
          </a:p>
          <a:p>
            <a:pPr lvl="1"/>
            <a:r>
              <a:rPr lang="en-US" sz="1600" smtClean="0"/>
              <a:t> </a:t>
            </a:r>
            <a:r>
              <a:rPr lang="en-US" sz="1600" b="1" smtClean="0"/>
              <a:t>Energy and water cycles </a:t>
            </a:r>
            <a:r>
              <a:rPr lang="en-US" sz="1600" smtClean="0"/>
              <a:t>–consistency of precipitation, outgoing long wave radiation and upper level divergence among the three reanalyses was very low (Rood and Bosilovich, 2010; Newman et al., 2000, </a:t>
            </a:r>
            <a:r>
              <a:rPr lang="en-US" sz="1600" i="1" smtClean="0"/>
              <a:t>Bull. AMS)</a:t>
            </a:r>
            <a:endParaRPr lang="en-US" sz="1600" smtClean="0"/>
          </a:p>
          <a:p>
            <a:pPr lvl="1"/>
            <a:r>
              <a:rPr lang="en-US" sz="1600" b="1" smtClean="0"/>
              <a:t>Tropical cyclone formation and dissipation </a:t>
            </a:r>
            <a:r>
              <a:rPr lang="en-US" sz="1600" smtClean="0"/>
              <a:t>– Role of  large scale features (variability in tropical circulation modes, effects of dust)</a:t>
            </a:r>
          </a:p>
          <a:p>
            <a:endParaRPr lang="en-US" sz="1600" smtClean="0"/>
          </a:p>
          <a:p>
            <a:endParaRPr lang="en-US" sz="1600" smtClean="0"/>
          </a:p>
        </p:txBody>
      </p:sp>
      <p:sp>
        <p:nvSpPr>
          <p:cNvPr id="21508" name="Slide Number Placeholder 3"/>
          <p:cNvSpPr>
            <a:spLocks noGrp="1"/>
          </p:cNvSpPr>
          <p:nvPr>
            <p:ph type="sldNum" sz="quarter" idx="10"/>
          </p:nvPr>
        </p:nvSpPr>
        <p:spPr>
          <a:noFill/>
        </p:spPr>
        <p:txBody>
          <a:bodyPr/>
          <a:lstStyle/>
          <a:p>
            <a:fld id="{5A229F51-41C2-4018-AE2A-C2E063F2FD13}" type="slidenum">
              <a:rPr lang="en-US" smtClean="0">
                <a:solidFill>
                  <a:srgbClr val="000000"/>
                </a:solidFill>
                <a:latin typeface="Arial" pitchFamily="34" charset="0"/>
                <a:ea typeface="ＭＳ Ｐゴシック" pitchFamily="1" charset="-128"/>
              </a:rPr>
              <a:pPr/>
              <a:t>3</a:t>
            </a:fld>
            <a:endParaRPr lang="en-US" smtClean="0">
              <a:solidFill>
                <a:srgbClr val="000000"/>
              </a:solidFill>
              <a:latin typeface="Arial" pitchFamily="34" charset="0"/>
              <a:ea typeface="ＭＳ Ｐゴシック" pitchFamily="1" charset="-128"/>
            </a:endParaRPr>
          </a:p>
        </p:txBody>
      </p:sp>
      <p:pic>
        <p:nvPicPr>
          <p:cNvPr id="21509" name="Picture 5"/>
          <p:cNvPicPr>
            <a:picLocks noChangeAspect="1" noChangeArrowheads="1"/>
          </p:cNvPicPr>
          <p:nvPr/>
        </p:nvPicPr>
        <p:blipFill>
          <a:blip r:embed="rId3"/>
          <a:srcRect/>
          <a:stretch>
            <a:fillRect/>
          </a:stretch>
        </p:blipFill>
        <p:spPr bwMode="auto">
          <a:xfrm>
            <a:off x="5867400" y="1600200"/>
            <a:ext cx="2660650" cy="3810000"/>
          </a:xfrm>
          <a:prstGeom prst="rect">
            <a:avLst/>
          </a:prstGeom>
          <a:noFill/>
          <a:ln w="9525">
            <a:noFill/>
            <a:miter lim="800000"/>
            <a:headEnd/>
            <a:tailEnd/>
          </a:ln>
        </p:spPr>
      </p:pic>
      <p:sp>
        <p:nvSpPr>
          <p:cNvPr id="7" name="Rectangle 6"/>
          <p:cNvSpPr/>
          <p:nvPr/>
        </p:nvSpPr>
        <p:spPr>
          <a:xfrm>
            <a:off x="5926138" y="5562600"/>
            <a:ext cx="2684462" cy="461963"/>
          </a:xfrm>
          <a:prstGeom prst="rect">
            <a:avLst/>
          </a:prstGeom>
        </p:spPr>
        <p:txBody>
          <a:bodyPr wrap="none">
            <a:spAutoFit/>
          </a:bodyPr>
          <a:lstStyle/>
          <a:p>
            <a:pPr>
              <a:defRPr/>
            </a:pPr>
            <a:r>
              <a:rPr lang="en-US" sz="1200" b="1" dirty="0">
                <a:solidFill>
                  <a:srgbClr val="000000"/>
                </a:solidFill>
                <a:latin typeface="Century Schoolbook"/>
                <a:ea typeface="ＭＳ Ｐゴシック" pitchFamily="-109" charset="-128"/>
              </a:rPr>
              <a:t>Dynamic fields differ significantly </a:t>
            </a:r>
          </a:p>
          <a:p>
            <a:pPr>
              <a:defRPr/>
            </a:pPr>
            <a:r>
              <a:rPr lang="en-US" sz="1200" b="1" dirty="0">
                <a:solidFill>
                  <a:srgbClr val="000000"/>
                </a:solidFill>
                <a:latin typeface="Century Schoolbook"/>
                <a:ea typeface="ＭＳ Ｐゴシック" pitchFamily="-109" charset="-128"/>
              </a:rPr>
              <a:t>between </a:t>
            </a:r>
            <a:r>
              <a:rPr lang="en-US" sz="1200" b="1" dirty="0" err="1">
                <a:solidFill>
                  <a:srgbClr val="000000"/>
                </a:solidFill>
                <a:latin typeface="Century Schoolbook"/>
                <a:ea typeface="ＭＳ Ｐゴシック" pitchFamily="-109" charset="-128"/>
              </a:rPr>
              <a:t>reanalyses</a:t>
            </a:r>
            <a:r>
              <a:rPr lang="en-US" sz="1200" b="1" dirty="0">
                <a:solidFill>
                  <a:srgbClr val="000000"/>
                </a:solidFill>
                <a:latin typeface="Century Schoolbook"/>
                <a:ea typeface="ＭＳ Ｐゴシック" pitchFamily="-109" charset="-128"/>
              </a:rPr>
              <a:t> (Chen 2008a)</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Discussions / Decisions</a:t>
            </a:r>
            <a:endParaRPr lang="en-US" dirty="0"/>
          </a:p>
        </p:txBody>
      </p:sp>
      <p:sp>
        <p:nvSpPr>
          <p:cNvPr id="3" name="Content Placeholder 2"/>
          <p:cNvSpPr>
            <a:spLocks noGrp="1"/>
          </p:cNvSpPr>
          <p:nvPr>
            <p:ph idx="1"/>
          </p:nvPr>
        </p:nvSpPr>
        <p:spPr>
          <a:xfrm>
            <a:off x="433388" y="1233954"/>
            <a:ext cx="8281987" cy="5086350"/>
          </a:xfrm>
        </p:spPr>
        <p:txBody>
          <a:bodyPr/>
          <a:lstStyle/>
          <a:p>
            <a:r>
              <a:rPr lang="en-US" sz="1400" dirty="0" smtClean="0"/>
              <a:t>Instrument Layout</a:t>
            </a:r>
          </a:p>
          <a:p>
            <a:pPr lvl="1"/>
            <a:r>
              <a:rPr lang="en-US" sz="1200" dirty="0" smtClean="0"/>
              <a:t>The entire instrument layout is predicated on the assumption that the instrument is located at EFU #1</a:t>
            </a:r>
          </a:p>
          <a:p>
            <a:pPr lvl="2"/>
            <a:r>
              <a:rPr lang="en-US" sz="1100" dirty="0" smtClean="0"/>
              <a:t>JEM-EF payloads are typically required to be capable of mounting in 2 locations</a:t>
            </a:r>
          </a:p>
          <a:p>
            <a:pPr lvl="1"/>
            <a:r>
              <a:rPr lang="en-US" sz="1200" dirty="0" smtClean="0"/>
              <a:t>Several changes were made to the initial concept to add alignment capabilities to the system</a:t>
            </a:r>
          </a:p>
          <a:p>
            <a:pPr lvl="2"/>
            <a:r>
              <a:rPr lang="en-US" sz="1100" dirty="0" err="1" smtClean="0"/>
              <a:t>Risley</a:t>
            </a:r>
            <a:r>
              <a:rPr lang="en-US" sz="1100" dirty="0" smtClean="0"/>
              <a:t> Prism Pair within the Beam Expander  of at least one of the Beam Expander Assembly pairs for each set of lasers</a:t>
            </a:r>
          </a:p>
          <a:p>
            <a:pPr lvl="3"/>
            <a:r>
              <a:rPr lang="en-US" sz="1100" dirty="0" smtClean="0"/>
              <a:t>Due to NRE savings the IDL recommended implementing RPPs in all Beam Expander Assemblies</a:t>
            </a:r>
          </a:p>
          <a:p>
            <a:pPr lvl="2"/>
            <a:r>
              <a:rPr lang="en-US" sz="1100" dirty="0" smtClean="0"/>
              <a:t>A downstream RPP was added to the Direct Channel after the Quarter Wave Circular Polarizer</a:t>
            </a:r>
          </a:p>
          <a:p>
            <a:pPr lvl="2"/>
            <a:r>
              <a:rPr lang="en-US" sz="1100" dirty="0" smtClean="0"/>
              <a:t>The location of the 1D Alignment Output Mechanisms was debated but left unchanged from the initial concept (just after the half wave plate of each channel)</a:t>
            </a:r>
          </a:p>
          <a:p>
            <a:pPr lvl="3"/>
            <a:r>
              <a:rPr lang="en-US" sz="1100" dirty="0" smtClean="0"/>
              <a:t>Suggestion was made to move mechanisms closer to receivers but this was not pursued as the mechanical packing effort was too far along</a:t>
            </a:r>
          </a:p>
          <a:p>
            <a:pPr lvl="1"/>
            <a:r>
              <a:rPr lang="en-US" sz="1200" dirty="0" smtClean="0"/>
              <a:t>The Nadir Angle Compensation Mechanism was </a:t>
            </a:r>
            <a:r>
              <a:rPr lang="en-US" sz="1200" dirty="0" err="1" smtClean="0"/>
              <a:t>descoped</a:t>
            </a:r>
            <a:r>
              <a:rPr lang="en-US" sz="1200" dirty="0" smtClean="0"/>
              <a:t> to a fixed mirror </a:t>
            </a:r>
          </a:p>
          <a:p>
            <a:pPr lvl="2"/>
            <a:r>
              <a:rPr lang="en-US" sz="1100" dirty="0" smtClean="0"/>
              <a:t>The potential signal loss (&lt;&lt; 4 dB) was considered low enough to not require a moveable mirror that would change position to accommodate the respective fore and aft looking telescopes</a:t>
            </a:r>
          </a:p>
          <a:p>
            <a:pPr lvl="3"/>
            <a:r>
              <a:rPr lang="en-US" sz="1100" dirty="0" smtClean="0"/>
              <a:t>The position of the fixed mirror will be set to accommodate both fore and aft nadir angles</a:t>
            </a:r>
          </a:p>
          <a:p>
            <a:pPr lvl="2"/>
            <a:r>
              <a:rPr lang="en-US" sz="1100" dirty="0" smtClean="0"/>
              <a:t>Like the Telescope Select Mechanism, a mechanized Nadir Angle Compensation Mirror would be very high duty cycle (&gt; 16M) and need very high reliability actuators</a:t>
            </a:r>
          </a:p>
          <a:p>
            <a:pPr lvl="2"/>
            <a:r>
              <a:rPr lang="en-US" sz="1100" dirty="0" smtClean="0"/>
              <a:t>The Science team indicated that the variations between the fore and aft nadir angle due to earth </a:t>
            </a:r>
            <a:r>
              <a:rPr lang="en-US" sz="1100" dirty="0" err="1" smtClean="0"/>
              <a:t>oblateness</a:t>
            </a:r>
            <a:r>
              <a:rPr lang="en-US" sz="1100" dirty="0" smtClean="0"/>
              <a:t> effects could be compensated for through timing of laser shots</a:t>
            </a:r>
          </a:p>
          <a:p>
            <a:pPr lvl="1"/>
            <a:r>
              <a:rPr lang="en-US" sz="1200" dirty="0" smtClean="0"/>
              <a:t>The proposed Auto-alignment System was </a:t>
            </a:r>
            <a:r>
              <a:rPr lang="en-US" sz="1200" dirty="0" err="1" smtClean="0"/>
              <a:t>descoped</a:t>
            </a:r>
            <a:r>
              <a:rPr lang="en-US" sz="1200" dirty="0" smtClean="0"/>
              <a:t> as it was deemed redundant</a:t>
            </a:r>
          </a:p>
          <a:p>
            <a:pPr lvl="1"/>
            <a:r>
              <a:rPr lang="en-US" sz="1200" dirty="0" smtClean="0"/>
              <a:t>The initial decision to not fiber feed the coherent channel receiver was reversed to simplify mechanical packaging of the receiver</a:t>
            </a:r>
          </a:p>
          <a:p>
            <a:pPr lvl="1"/>
            <a:r>
              <a:rPr lang="en-US" sz="1200" dirty="0" smtClean="0"/>
              <a:t>The Coherent Lasers were located at the forward end of the payload in order to use the top and front as a passive radiator</a:t>
            </a:r>
          </a:p>
          <a:p>
            <a:endParaRPr lang="en-US" dirty="0" smtClean="0"/>
          </a:p>
          <a:p>
            <a:pPr lvl="1"/>
            <a:endParaRPr lang="en-US" dirty="0" smtClean="0"/>
          </a:p>
          <a:p>
            <a:pPr lvl="1"/>
            <a:endParaRPr lang="en-US" dirty="0" smtClean="0"/>
          </a:p>
          <a:p>
            <a:endParaRPr lang="en-US" dirty="0" smtClean="0"/>
          </a:p>
          <a:p>
            <a:pPr lvl="1"/>
            <a:endParaRPr lang="en-US" dirty="0" smtClean="0"/>
          </a:p>
          <a:p>
            <a:pPr lvl="2"/>
            <a:endParaRPr lang="en-US" dirty="0" smtClean="0"/>
          </a:p>
          <a:p>
            <a:pPr lvl="1"/>
            <a:endParaRPr lang="en-US" dirty="0" smtClean="0"/>
          </a:p>
          <a:p>
            <a:pPr lvl="2"/>
            <a:endParaRPr lang="en-US" dirty="0" smtClean="0"/>
          </a:p>
          <a:p>
            <a:pPr lvl="1"/>
            <a:endParaRPr lang="en-US" dirty="0" smtClean="0"/>
          </a:p>
          <a:p>
            <a:pPr lvl="1"/>
            <a:endParaRPr lang="en-US" dirty="0" smtClean="0"/>
          </a:p>
          <a:p>
            <a:pPr lvl="1"/>
            <a:endParaRPr lang="en-US" dirty="0" smtClean="0"/>
          </a:p>
          <a:p>
            <a:pPr lvl="2"/>
            <a:endParaRPr lang="en-US" dirty="0" smtClean="0"/>
          </a:p>
          <a:p>
            <a:endParaRPr lang="en-US" dirty="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Discussions / Decisions</a:t>
            </a:r>
            <a:endParaRPr lang="en-US" dirty="0"/>
          </a:p>
        </p:txBody>
      </p:sp>
      <p:sp>
        <p:nvSpPr>
          <p:cNvPr id="3" name="Content Placeholder 2"/>
          <p:cNvSpPr>
            <a:spLocks noGrp="1"/>
          </p:cNvSpPr>
          <p:nvPr>
            <p:ph idx="1"/>
          </p:nvPr>
        </p:nvSpPr>
        <p:spPr>
          <a:xfrm>
            <a:off x="419941" y="1466850"/>
            <a:ext cx="8281987" cy="5086350"/>
          </a:xfrm>
        </p:spPr>
        <p:txBody>
          <a:bodyPr/>
          <a:lstStyle/>
          <a:p>
            <a:r>
              <a:rPr lang="en-US" sz="1800" dirty="0" smtClean="0"/>
              <a:t>Transmit / Receiver configuration</a:t>
            </a:r>
          </a:p>
          <a:p>
            <a:pPr lvl="1"/>
            <a:r>
              <a:rPr lang="en-US" dirty="0" smtClean="0"/>
              <a:t>The IDL concept assume separate Transmit and Receiver assemblies for both channels</a:t>
            </a:r>
          </a:p>
          <a:p>
            <a:pPr lvl="1"/>
            <a:r>
              <a:rPr lang="en-US" dirty="0" smtClean="0"/>
              <a:t>The IDL did not assess if a combined Transceiver volume could be accommodated in the payload envelope</a:t>
            </a:r>
          </a:p>
          <a:p>
            <a:r>
              <a:rPr lang="en-US" sz="1800" dirty="0" smtClean="0"/>
              <a:t>Direct Laser Composition</a:t>
            </a:r>
          </a:p>
          <a:p>
            <a:pPr lvl="1"/>
            <a:r>
              <a:rPr lang="en-US" dirty="0" smtClean="0"/>
              <a:t>The Direct Laser composition documented in the MEL is a composite of modular functions from in-house laser development efforts at GSFC (i.e. there is not an integrated design for the direct laser as of yet)</a:t>
            </a:r>
          </a:p>
          <a:p>
            <a:r>
              <a:rPr lang="en-US" sz="1800" dirty="0" smtClean="0"/>
              <a:t>Laser pulse timing</a:t>
            </a:r>
          </a:p>
          <a:p>
            <a:pPr lvl="1"/>
            <a:r>
              <a:rPr lang="en-US" dirty="0" smtClean="0"/>
              <a:t>The direct and coherent laser pulses are assumed to be offset to minimize the </a:t>
            </a:r>
            <a:r>
              <a:rPr lang="en-US" dirty="0" err="1" smtClean="0"/>
              <a:t>fluence</a:t>
            </a:r>
            <a:r>
              <a:rPr lang="en-US" dirty="0" smtClean="0"/>
              <a:t> on common path optical components to preserve their coatings </a:t>
            </a:r>
          </a:p>
          <a:p>
            <a:pPr lvl="1"/>
            <a:endParaRPr lang="en-US" dirty="0" smtClean="0"/>
          </a:p>
          <a:p>
            <a:endParaRPr lang="en-US" sz="1800" dirty="0" smtClean="0"/>
          </a:p>
          <a:p>
            <a:pPr lvl="1"/>
            <a:endParaRPr lang="en-US" dirty="0" smtClean="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Discussions/Decisions</a:t>
            </a:r>
            <a:endParaRPr lang="en-US" dirty="0"/>
          </a:p>
        </p:txBody>
      </p:sp>
      <p:sp>
        <p:nvSpPr>
          <p:cNvPr id="3" name="Content Placeholder 2"/>
          <p:cNvSpPr>
            <a:spLocks noGrp="1"/>
          </p:cNvSpPr>
          <p:nvPr>
            <p:ph idx="1"/>
          </p:nvPr>
        </p:nvSpPr>
        <p:spPr/>
        <p:txBody>
          <a:bodyPr/>
          <a:lstStyle/>
          <a:p>
            <a:r>
              <a:rPr lang="en-US" sz="1800" dirty="0" smtClean="0"/>
              <a:t>Bright Object Protection</a:t>
            </a:r>
          </a:p>
          <a:p>
            <a:pPr lvl="1"/>
            <a:r>
              <a:rPr lang="en-US" dirty="0" smtClean="0"/>
              <a:t>Anecdotal evidence from other JEM-EF payload shows there is a need for Bright Object Protection</a:t>
            </a:r>
          </a:p>
          <a:p>
            <a:pPr lvl="2"/>
            <a:r>
              <a:rPr lang="en-US" sz="1800" dirty="0" smtClean="0"/>
              <a:t>Sun glint from the robotic arm while operating or parked near the JEM-EF may be of concern</a:t>
            </a:r>
          </a:p>
          <a:p>
            <a:pPr lvl="1"/>
            <a:r>
              <a:rPr lang="en-US" dirty="0" smtClean="0"/>
              <a:t>The IDL Concept includes a Bright Object Safety Shutter (BOSS) located after the telescope select mechanism to prevent an intense beam from reaching the receiver assemblies</a:t>
            </a:r>
          </a:p>
          <a:p>
            <a:pPr lvl="2"/>
            <a:r>
              <a:rPr lang="en-US" sz="1800" dirty="0" smtClean="0"/>
              <a:t>The aperture door was consider too large to serve as a quick response mechanism for this purpose</a:t>
            </a:r>
          </a:p>
          <a:p>
            <a:pPr lvl="1"/>
            <a:r>
              <a:rPr lang="en-US" dirty="0" smtClean="0"/>
              <a:t>It is not clear as to what procedures/steps should be followed to determine when it is safe to open the BOSS</a:t>
            </a:r>
          </a:p>
          <a:p>
            <a:pPr lvl="1"/>
            <a:r>
              <a:rPr lang="en-US" dirty="0" smtClean="0"/>
              <a:t>The star-tracker assembly does not have bright object protection in the IDL concept</a:t>
            </a:r>
            <a:endParaRPr lang="en-US" dirty="0" smtClean="0">
              <a:solidFill>
                <a:schemeClr val="tx1"/>
              </a:solidFill>
            </a:endParaRPr>
          </a:p>
          <a:p>
            <a:endParaRPr lang="en-US" sz="1800" dirty="0"/>
          </a:p>
        </p:txBody>
      </p:sp>
      <p:sp>
        <p:nvSpPr>
          <p:cNvPr id="4" name="Slide Number Placeholder 3"/>
          <p:cNvSpPr>
            <a:spLocks noGrp="1"/>
          </p:cNvSpPr>
          <p:nvPr>
            <p:ph type="sldNum" sz="quarter" idx="10"/>
          </p:nvPr>
        </p:nvSpPr>
        <p:spPr/>
        <p:txBody>
          <a:bodyPr/>
          <a:lstStyle/>
          <a:p>
            <a:pPr>
              <a:defRPr/>
            </a:pPr>
            <a:fld id="{C696902E-3B1B-4193-A434-D5F378761D6B}" type="slidenum">
              <a:rPr lang="en-US" smtClean="0">
                <a:solidFill>
                  <a:srgbClr val="000000"/>
                </a:solidFill>
              </a:rPr>
              <a:pPr>
                <a:defRPr/>
              </a:pPr>
              <a:t>32</a:t>
            </a:fld>
            <a:endParaRPr lang="en-US">
              <a:solidFill>
                <a:srgbClr val="0000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Discussions / Decisions</a:t>
            </a:r>
            <a:endParaRPr lang="en-US" dirty="0"/>
          </a:p>
        </p:txBody>
      </p:sp>
      <p:sp>
        <p:nvSpPr>
          <p:cNvPr id="3" name="Content Placeholder 2"/>
          <p:cNvSpPr>
            <a:spLocks noGrp="1"/>
          </p:cNvSpPr>
          <p:nvPr>
            <p:ph idx="1"/>
          </p:nvPr>
        </p:nvSpPr>
        <p:spPr>
          <a:xfrm>
            <a:off x="323850" y="1295400"/>
            <a:ext cx="8407400" cy="4883150"/>
          </a:xfrm>
        </p:spPr>
        <p:txBody>
          <a:bodyPr/>
          <a:lstStyle/>
          <a:p>
            <a:r>
              <a:rPr lang="en-US" sz="1500" dirty="0" smtClean="0"/>
              <a:t>Aperture Door Cover</a:t>
            </a:r>
          </a:p>
          <a:p>
            <a:pPr lvl="1"/>
            <a:r>
              <a:rPr lang="en-US" sz="1500" dirty="0" smtClean="0"/>
              <a:t>The IDL concept includes and aperture cover to protect the instrument from periodic events (e.g. docking) that may contaminate the system</a:t>
            </a:r>
          </a:p>
          <a:p>
            <a:pPr lvl="1"/>
            <a:r>
              <a:rPr lang="en-US" sz="1500" dirty="0" smtClean="0"/>
              <a:t>A cutout in the payload was applied to allow a flat, single panel door</a:t>
            </a:r>
          </a:p>
          <a:p>
            <a:pPr lvl="1"/>
            <a:r>
              <a:rPr lang="en-US" sz="1500" dirty="0" smtClean="0"/>
              <a:t>The payload envelope must be violated to open the aperture door</a:t>
            </a:r>
          </a:p>
          <a:p>
            <a:r>
              <a:rPr lang="en-US" sz="1500" dirty="0" smtClean="0"/>
              <a:t>GFE</a:t>
            </a:r>
          </a:p>
          <a:p>
            <a:pPr lvl="1"/>
            <a:r>
              <a:rPr lang="en-US" sz="1500" dirty="0" smtClean="0">
                <a:solidFill>
                  <a:schemeClr val="tx1"/>
                </a:solidFill>
              </a:rPr>
              <a:t>Government Furnished Equipment is counted toward payload mass allocation and must be located at specific positions on the payload</a:t>
            </a:r>
          </a:p>
          <a:p>
            <a:pPr lvl="2"/>
            <a:r>
              <a:rPr lang="en-US" sz="1500" dirty="0" smtClean="0">
                <a:solidFill>
                  <a:schemeClr val="tx1"/>
                </a:solidFill>
              </a:rPr>
              <a:t>Payload Interface Unit (PIU): 29kg</a:t>
            </a:r>
          </a:p>
          <a:p>
            <a:pPr lvl="2"/>
            <a:r>
              <a:rPr lang="en-US" sz="1500" dirty="0" smtClean="0">
                <a:solidFill>
                  <a:schemeClr val="tx1"/>
                </a:solidFill>
              </a:rPr>
              <a:t>Flight Releasable Grapple Fixture (FRGF): 17.58kg</a:t>
            </a:r>
          </a:p>
          <a:p>
            <a:pPr lvl="2"/>
            <a:r>
              <a:rPr lang="en-US" sz="1500" dirty="0" smtClean="0">
                <a:solidFill>
                  <a:schemeClr val="tx1"/>
                </a:solidFill>
              </a:rPr>
              <a:t>HTV Connector Separator Mechanism (HCSM): 2kg</a:t>
            </a:r>
          </a:p>
          <a:p>
            <a:pPr lvl="2"/>
            <a:r>
              <a:rPr lang="en-US" sz="1500" dirty="0" smtClean="0">
                <a:solidFill>
                  <a:schemeClr val="tx1"/>
                </a:solidFill>
              </a:rPr>
              <a:t>HTV Cargo Attachment Mechanism (HCAM): 1kg for each leg; 4kg total – (impacts instrument volume)</a:t>
            </a:r>
          </a:p>
          <a:p>
            <a:r>
              <a:rPr lang="en-US" sz="1500" dirty="0" smtClean="0">
                <a:solidFill>
                  <a:schemeClr val="tx1"/>
                </a:solidFill>
              </a:rPr>
              <a:t>JEM-EF Cooling Loop</a:t>
            </a:r>
          </a:p>
          <a:p>
            <a:pPr lvl="1"/>
            <a:r>
              <a:rPr lang="en-US" sz="1500" dirty="0" smtClean="0">
                <a:solidFill>
                  <a:schemeClr val="tx1"/>
                </a:solidFill>
              </a:rPr>
              <a:t>The JEM-EF cooling loop inlet temperature varies from 16C to 24C </a:t>
            </a:r>
          </a:p>
          <a:p>
            <a:pPr lvl="1"/>
            <a:r>
              <a:rPr lang="en-US" sz="1500" dirty="0" smtClean="0">
                <a:solidFill>
                  <a:schemeClr val="tx1"/>
                </a:solidFill>
              </a:rPr>
              <a:t>The IDL did not find any specification on the potential rate of change of the inlet temp and assumed that the instrument can tolerate slow changes in the inlet temperature</a:t>
            </a:r>
          </a:p>
          <a:p>
            <a:pPr lvl="1"/>
            <a:r>
              <a:rPr lang="en-US" sz="1500" dirty="0" smtClean="0">
                <a:solidFill>
                  <a:schemeClr val="tx1"/>
                </a:solidFill>
              </a:rPr>
              <a:t>The payload design must also allow for internal cooling loop plumbing connections and a fluid accumulator to account for pressure differentials</a:t>
            </a:r>
          </a:p>
          <a:p>
            <a:pPr lvl="2"/>
            <a:r>
              <a:rPr lang="en-US" sz="1500" dirty="0" smtClean="0">
                <a:solidFill>
                  <a:schemeClr val="tx1"/>
                </a:solidFill>
              </a:rPr>
              <a:t>Mass and Number of accumulators is TBD</a:t>
            </a:r>
          </a:p>
          <a:p>
            <a:endParaRPr lang="en-US" sz="1500" dirty="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Discussions / Decisions</a:t>
            </a:r>
            <a:endParaRPr lang="en-US" dirty="0"/>
          </a:p>
        </p:txBody>
      </p:sp>
      <p:sp>
        <p:nvSpPr>
          <p:cNvPr id="3" name="Content Placeholder 2"/>
          <p:cNvSpPr>
            <a:spLocks noGrp="1"/>
          </p:cNvSpPr>
          <p:nvPr>
            <p:ph idx="1"/>
          </p:nvPr>
        </p:nvSpPr>
        <p:spPr/>
        <p:txBody>
          <a:bodyPr/>
          <a:lstStyle/>
          <a:p>
            <a:r>
              <a:rPr lang="en-US" dirty="0" smtClean="0">
                <a:solidFill>
                  <a:schemeClr val="tx1"/>
                </a:solidFill>
              </a:rPr>
              <a:t>Pointing Knowledge Support Hardware</a:t>
            </a:r>
          </a:p>
          <a:p>
            <a:pPr lvl="1"/>
            <a:r>
              <a:rPr lang="en-US" dirty="0" smtClean="0">
                <a:solidFill>
                  <a:schemeClr val="tx1"/>
                </a:solidFill>
              </a:rPr>
              <a:t>The IDL concept includes a single star tracker (DTU </a:t>
            </a:r>
            <a:r>
              <a:rPr lang="en-US" dirty="0" err="1" smtClean="0">
                <a:solidFill>
                  <a:schemeClr val="tx1"/>
                </a:solidFill>
              </a:rPr>
              <a:t>uASC</a:t>
            </a:r>
            <a:r>
              <a:rPr lang="en-US" dirty="0" smtClean="0">
                <a:solidFill>
                  <a:schemeClr val="tx1"/>
                </a:solidFill>
              </a:rPr>
              <a:t>) and a 3-axis accelerometer to support pointing knowledge</a:t>
            </a:r>
          </a:p>
          <a:p>
            <a:pPr lvl="1"/>
            <a:r>
              <a:rPr lang="en-US" dirty="0" smtClean="0">
                <a:solidFill>
                  <a:schemeClr val="tx1"/>
                </a:solidFill>
              </a:rPr>
              <a:t>Expected jitter input to the payload is TBD and requires further discussion with JAXA</a:t>
            </a:r>
          </a:p>
          <a:p>
            <a:pPr lvl="2"/>
            <a:r>
              <a:rPr lang="en-US" dirty="0" smtClean="0">
                <a:solidFill>
                  <a:schemeClr val="tx1"/>
                </a:solidFill>
              </a:rPr>
              <a:t>Actual environment may be influenced by neighboring payloads and  their mechanisms</a:t>
            </a:r>
          </a:p>
          <a:p>
            <a:r>
              <a:rPr lang="en-US" dirty="0" smtClean="0"/>
              <a:t>The IDL concept implements a </a:t>
            </a:r>
            <a:r>
              <a:rPr lang="en-US" dirty="0" err="1" smtClean="0"/>
              <a:t>SpaceCube</a:t>
            </a:r>
            <a:r>
              <a:rPr lang="en-US" dirty="0" smtClean="0"/>
              <a:t> processor to take advantage of the development to date in on-board science data processing implemented efficiently between processor and FPGA domains</a:t>
            </a:r>
          </a:p>
          <a:p>
            <a:pPr lvl="1"/>
            <a:r>
              <a:rPr lang="en-US" dirty="0" err="1" smtClean="0"/>
              <a:t>SpaceCube</a:t>
            </a:r>
            <a:r>
              <a:rPr lang="en-US" dirty="0" smtClean="0"/>
              <a:t> has been successfully demonstrated as an ISS payload</a:t>
            </a:r>
          </a:p>
          <a:p>
            <a:pPr lvl="1"/>
            <a:r>
              <a:rPr lang="en-US" dirty="0" smtClean="0"/>
              <a:t>The </a:t>
            </a:r>
            <a:r>
              <a:rPr lang="en-US" dirty="0" err="1" smtClean="0"/>
              <a:t>SpaceCube</a:t>
            </a:r>
            <a:r>
              <a:rPr lang="en-US" dirty="0" smtClean="0"/>
              <a:t> processor board also comes with generous memory storage for raw data</a:t>
            </a:r>
          </a:p>
          <a:p>
            <a:pPr lvl="1"/>
            <a:r>
              <a:rPr lang="en-US" dirty="0" smtClean="0"/>
              <a:t>The customer is encouraged to contact T. </a:t>
            </a:r>
            <a:r>
              <a:rPr lang="en-US" dirty="0" err="1" smtClean="0"/>
              <a:t>Flatley</a:t>
            </a:r>
            <a:r>
              <a:rPr lang="en-US" dirty="0" smtClean="0"/>
              <a:t>/587 to negotiate for an extra set of production boards from another project’s development</a:t>
            </a:r>
          </a:p>
          <a:p>
            <a:endParaRPr lang="en-US" dirty="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WISSCR MASS BY SUBSYSTEM</a:t>
            </a:r>
            <a:endParaRPr lang="en-US" dirty="0"/>
          </a:p>
        </p:txBody>
      </p:sp>
      <p:graphicFrame>
        <p:nvGraphicFramePr>
          <p:cNvPr id="6" name="Table 5"/>
          <p:cNvGraphicFramePr>
            <a:graphicFrameLocks noGrp="1"/>
          </p:cNvGraphicFramePr>
          <p:nvPr/>
        </p:nvGraphicFramePr>
        <p:xfrm>
          <a:off x="971550" y="1628770"/>
          <a:ext cx="7129463" cy="4020179"/>
        </p:xfrm>
        <a:graphic>
          <a:graphicData uri="http://schemas.openxmlformats.org/drawingml/2006/table">
            <a:tbl>
              <a:tblPr/>
              <a:tblGrid>
                <a:gridCol w="4981225"/>
                <a:gridCol w="1127825"/>
                <a:gridCol w="1020413"/>
              </a:tblGrid>
              <a:tr h="787819">
                <a:tc>
                  <a:txBody>
                    <a:bodyPr/>
                    <a:lstStyle/>
                    <a:p>
                      <a:pPr algn="ctr" fontAlgn="b"/>
                      <a:r>
                        <a:rPr lang="en-US" sz="2000" b="1" i="0" u="none" strike="noStrike" dirty="0">
                          <a:solidFill>
                            <a:srgbClr val="000000"/>
                          </a:solidFill>
                          <a:latin typeface="Arial"/>
                        </a:rPr>
                        <a:t>WISSCR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2000" b="1" i="0" u="none" strike="noStrike" dirty="0">
                          <a:solidFill>
                            <a:srgbClr val="000000"/>
                          </a:solidFill>
                          <a:latin typeface="Arial"/>
                        </a:rPr>
                        <a:t>Mass (kg)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2000" b="1" i="0" u="none" strike="noStrike" dirty="0">
                          <a:solidFill>
                            <a:srgbClr val="000000"/>
                          </a:solidFill>
                          <a:latin typeface="Arial"/>
                        </a:rPr>
                        <a:t>% of 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79020">
                <a:tc>
                  <a:txBody>
                    <a:bodyPr/>
                    <a:lstStyle/>
                    <a:p>
                      <a:pPr algn="l" fontAlgn="b"/>
                      <a:r>
                        <a:rPr lang="en-US" sz="1800" b="1" i="0" u="none" strike="noStrike" dirty="0">
                          <a:solidFill>
                            <a:srgbClr val="0000FF"/>
                          </a:solidFill>
                          <a:latin typeface="Arial"/>
                        </a:rPr>
                        <a:t>Contamination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a:solidFill>
                            <a:srgbClr val="0000FF"/>
                          </a:solidFill>
                          <a:latin typeface="Arial"/>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FF"/>
                          </a:solidFill>
                          <a:latin typeface="Arial"/>
                        </a:rPr>
                        <a:t>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9020">
                <a:tc>
                  <a:txBody>
                    <a:bodyPr/>
                    <a:lstStyle/>
                    <a:p>
                      <a:pPr algn="l" fontAlgn="b"/>
                      <a:r>
                        <a:rPr lang="en-US" sz="1800" b="1" i="0" u="none" strike="noStrike" dirty="0">
                          <a:solidFill>
                            <a:srgbClr val="0000FF"/>
                          </a:solidFill>
                          <a:latin typeface="Arial"/>
                        </a:rPr>
                        <a:t>Electrical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a:solidFill>
                            <a:srgbClr val="0000FF"/>
                          </a:solidFill>
                          <a:latin typeface="Arial"/>
                        </a:rPr>
                        <a:t>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FF"/>
                          </a:solidFill>
                          <a:latin typeface="Arial"/>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9020">
                <a:tc>
                  <a:txBody>
                    <a:bodyPr/>
                    <a:lstStyle/>
                    <a:p>
                      <a:pPr algn="l" fontAlgn="b"/>
                      <a:r>
                        <a:rPr lang="en-US" sz="1800" b="1" i="0" u="none" strike="noStrike" dirty="0">
                          <a:solidFill>
                            <a:srgbClr val="0000FF"/>
                          </a:solidFill>
                          <a:latin typeface="Arial"/>
                        </a:rPr>
                        <a:t>Harness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a:solidFill>
                            <a:srgbClr val="0000FF"/>
                          </a:solidFill>
                          <a:latin typeface="Arial"/>
                        </a:rPr>
                        <a:t>17.6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FF"/>
                          </a:solidFill>
                          <a:latin typeface="Arial"/>
                        </a:rPr>
                        <a:t>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9020">
                <a:tc>
                  <a:txBody>
                    <a:bodyPr/>
                    <a:lstStyle/>
                    <a:p>
                      <a:pPr algn="l" fontAlgn="b"/>
                      <a:r>
                        <a:rPr lang="en-US" sz="1800" b="1" i="0" u="none" strike="noStrike" dirty="0">
                          <a:solidFill>
                            <a:srgbClr val="0000FF"/>
                          </a:solidFill>
                          <a:latin typeface="Arial"/>
                        </a:rPr>
                        <a:t>ISS GFE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a:solidFill>
                            <a:srgbClr val="0000FF"/>
                          </a:solidFill>
                          <a:latin typeface="Arial"/>
                        </a:rPr>
                        <a:t>52.6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FF"/>
                          </a:solidFill>
                          <a:latin typeface="Arial"/>
                        </a:rPr>
                        <a:t>13.6%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9020">
                <a:tc>
                  <a:txBody>
                    <a:bodyPr/>
                    <a:lstStyle/>
                    <a:p>
                      <a:pPr algn="l" fontAlgn="b"/>
                      <a:r>
                        <a:rPr lang="en-US" sz="1800" b="1" i="0" u="none" strike="noStrike" dirty="0">
                          <a:solidFill>
                            <a:srgbClr val="0000FF"/>
                          </a:solidFill>
                          <a:latin typeface="Arial"/>
                        </a:rPr>
                        <a:t>Laser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a:solidFill>
                            <a:srgbClr val="0000FF"/>
                          </a:solidFill>
                          <a:latin typeface="Arial"/>
                        </a:rPr>
                        <a:t>139.1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FF"/>
                          </a:solidFill>
                          <a:latin typeface="Arial"/>
                        </a:rPr>
                        <a:t>36.0%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9020">
                <a:tc>
                  <a:txBody>
                    <a:bodyPr/>
                    <a:lstStyle/>
                    <a:p>
                      <a:pPr algn="l" fontAlgn="b"/>
                      <a:r>
                        <a:rPr lang="en-US" sz="1800" b="1" i="0" u="none" strike="noStrike" dirty="0">
                          <a:solidFill>
                            <a:srgbClr val="0000FF"/>
                          </a:solidFill>
                          <a:latin typeface="Arial"/>
                        </a:rPr>
                        <a:t>Mechanical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a:solidFill>
                            <a:srgbClr val="0000FF"/>
                          </a:solidFill>
                          <a:latin typeface="Arial"/>
                        </a:rPr>
                        <a:t>67.8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FF"/>
                          </a:solidFill>
                          <a:latin typeface="Arial"/>
                        </a:rPr>
                        <a:t>17.6%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9020">
                <a:tc>
                  <a:txBody>
                    <a:bodyPr/>
                    <a:lstStyle/>
                    <a:p>
                      <a:pPr algn="l" fontAlgn="b"/>
                      <a:r>
                        <a:rPr lang="en-US" sz="1800" b="1" i="0" u="none" strike="noStrike" dirty="0">
                          <a:solidFill>
                            <a:srgbClr val="0000FF"/>
                          </a:solidFill>
                          <a:latin typeface="Arial"/>
                        </a:rPr>
                        <a:t>Mechanism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a:solidFill>
                            <a:srgbClr val="0000FF"/>
                          </a:solidFill>
                          <a:latin typeface="Arial"/>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FF"/>
                          </a:solidFill>
                          <a:latin typeface="Arial"/>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9020">
                <a:tc>
                  <a:txBody>
                    <a:bodyPr/>
                    <a:lstStyle/>
                    <a:p>
                      <a:pPr algn="l" fontAlgn="b"/>
                      <a:r>
                        <a:rPr lang="en-US" sz="1800" b="1" i="0" u="none" strike="noStrike" dirty="0">
                          <a:solidFill>
                            <a:srgbClr val="0000FF"/>
                          </a:solidFill>
                          <a:latin typeface="Arial"/>
                        </a:rPr>
                        <a:t>Optical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a:solidFill>
                            <a:srgbClr val="0000FF"/>
                          </a:solidFill>
                          <a:latin typeface="Arial"/>
                        </a:rPr>
                        <a:t>21.3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FF"/>
                          </a:solidFill>
                          <a:latin typeface="Arial"/>
                        </a:rPr>
                        <a:t>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9020">
                <a:tc>
                  <a:txBody>
                    <a:bodyPr/>
                    <a:lstStyle/>
                    <a:p>
                      <a:pPr algn="l" fontAlgn="b"/>
                      <a:r>
                        <a:rPr lang="en-US" sz="1800" b="1" i="0" u="none" strike="noStrike" dirty="0">
                          <a:solidFill>
                            <a:srgbClr val="0000FF"/>
                          </a:solidFill>
                          <a:latin typeface="Arial"/>
                        </a:rPr>
                        <a:t>Thermal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FF"/>
                          </a:solidFill>
                          <a:latin typeface="Arial"/>
                        </a:rPr>
                        <a:t>60.1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FF"/>
                          </a:solidFill>
                          <a:latin typeface="Arial"/>
                        </a:rPr>
                        <a:t>15.6%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9020">
                <a:tc>
                  <a:txBody>
                    <a:bodyPr/>
                    <a:lstStyle/>
                    <a:p>
                      <a:pPr algn="l" fontAlgn="b"/>
                      <a:r>
                        <a:rPr lang="en-US" sz="1800" b="1" i="0" u="none" strike="noStrike">
                          <a:solidFill>
                            <a:srgbClr val="0000FF"/>
                          </a:solidFill>
                          <a:latin typeface="Arial"/>
                        </a:rPr>
                        <a:t>5% misc Hardware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FF"/>
                          </a:solidFill>
                          <a:latin typeface="Arial"/>
                        </a:rPr>
                        <a:t>18.4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FF"/>
                          </a:solidFill>
                          <a:latin typeface="Arial"/>
                        </a:rPr>
                        <a:t>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3910">
                <a:tc>
                  <a:txBody>
                    <a:bodyPr/>
                    <a:lstStyle/>
                    <a:p>
                      <a:pPr algn="l" fontAlgn="b"/>
                      <a:r>
                        <a:rPr lang="en-US" sz="2000" b="1" i="0" u="none" strike="noStrike" dirty="0">
                          <a:solidFill>
                            <a:srgbClr val="000000"/>
                          </a:solidFill>
                          <a:latin typeface="Arial"/>
                        </a:rPr>
                        <a:t>Total (+ 5% hardware and no margin):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2000" b="1" i="0" u="none" strike="noStrike">
                          <a:solidFill>
                            <a:srgbClr val="000000"/>
                          </a:solidFill>
                          <a:latin typeface="Arial"/>
                        </a:rPr>
                        <a:t>386.3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2000" b="1" i="0" u="none" strike="noStrike" dirty="0">
                          <a:solidFill>
                            <a:srgbClr val="000000"/>
                          </a:solidFill>
                          <a:latin typeface="Arial"/>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bl>
          </a:graphicData>
        </a:graphic>
      </p:graphicFrame>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ChangeArrowheads="1"/>
          </p:cNvSpPr>
          <p:nvPr/>
        </p:nvSpPr>
        <p:spPr bwMode="auto">
          <a:xfrm>
            <a:off x="1371600" y="504825"/>
            <a:ext cx="6096000" cy="419100"/>
          </a:xfrm>
          <a:prstGeom prst="rect">
            <a:avLst/>
          </a:prstGeom>
          <a:noFill/>
          <a:ln w="9525">
            <a:noFill/>
            <a:miter lim="800000"/>
            <a:headEnd/>
            <a:tailEnd/>
          </a:ln>
        </p:spPr>
        <p:txBody>
          <a:bodyPr/>
          <a:lstStyle/>
          <a:p>
            <a:pPr algn="ctr">
              <a:lnSpc>
                <a:spcPct val="85000"/>
              </a:lnSpc>
            </a:pPr>
            <a:r>
              <a:rPr lang="en-US" sz="2800" b="0" dirty="0" smtClean="0">
                <a:solidFill>
                  <a:srgbClr val="3333CC"/>
                </a:solidFill>
                <a:latin typeface="Tahoma" pitchFamily="1" charset="0"/>
              </a:rPr>
              <a:t>Instrument </a:t>
            </a:r>
            <a:r>
              <a:rPr lang="en-US" sz="2800" b="0" dirty="0">
                <a:solidFill>
                  <a:srgbClr val="3333CC"/>
                </a:solidFill>
                <a:latin typeface="Tahoma" pitchFamily="1" charset="0"/>
              </a:rPr>
              <a:t>Power Summary</a:t>
            </a:r>
          </a:p>
        </p:txBody>
      </p:sp>
      <p:sp>
        <p:nvSpPr>
          <p:cNvPr id="104451" name="Text Box 3"/>
          <p:cNvSpPr txBox="1">
            <a:spLocks noChangeArrowheads="1"/>
          </p:cNvSpPr>
          <p:nvPr/>
        </p:nvSpPr>
        <p:spPr bwMode="auto">
          <a:xfrm>
            <a:off x="1438894" y="1587335"/>
            <a:ext cx="3930650" cy="336550"/>
          </a:xfrm>
          <a:prstGeom prst="rect">
            <a:avLst/>
          </a:prstGeom>
          <a:noFill/>
          <a:ln w="9525">
            <a:noFill/>
            <a:miter lim="800000"/>
            <a:headEnd/>
            <a:tailEnd/>
          </a:ln>
          <a:effectLst/>
        </p:spPr>
        <p:txBody>
          <a:bodyPr>
            <a:spAutoFit/>
          </a:bodyPr>
          <a:lstStyle/>
          <a:p>
            <a:pPr algn="l"/>
            <a:r>
              <a:rPr lang="en-US" sz="1600" b="0" u="sng" dirty="0" smtClean="0">
                <a:solidFill>
                  <a:srgbClr val="3333CC"/>
                </a:solidFill>
                <a:latin typeface="Tahoma" pitchFamily="34" charset="0"/>
                <a:cs typeface="Tahoma" pitchFamily="34" charset="0"/>
              </a:rPr>
              <a:t>Power Breakdown</a:t>
            </a:r>
            <a:endParaRPr lang="en-US" sz="1600" b="0" dirty="0">
              <a:solidFill>
                <a:srgbClr val="3333CC"/>
              </a:solidFill>
              <a:latin typeface="Tahoma" pitchFamily="34" charset="0"/>
              <a:cs typeface="Tahoma" pitchFamily="34" charset="0"/>
            </a:endParaRPr>
          </a:p>
        </p:txBody>
      </p:sp>
      <p:sp>
        <p:nvSpPr>
          <p:cNvPr id="104452" name="Line 4"/>
          <p:cNvSpPr>
            <a:spLocks noChangeShapeType="1"/>
          </p:cNvSpPr>
          <p:nvPr/>
        </p:nvSpPr>
        <p:spPr bwMode="auto">
          <a:xfrm>
            <a:off x="5861050" y="1992313"/>
            <a:ext cx="838200" cy="0"/>
          </a:xfrm>
          <a:prstGeom prst="line">
            <a:avLst/>
          </a:prstGeom>
          <a:noFill/>
          <a:ln w="9525">
            <a:noFill/>
            <a:round/>
            <a:headEnd/>
            <a:tailEnd/>
          </a:ln>
          <a:effectLst/>
        </p:spPr>
        <p:txBody>
          <a:bodyPr/>
          <a:lstStyle/>
          <a:p>
            <a:endParaRPr lang="en-US"/>
          </a:p>
        </p:txBody>
      </p:sp>
      <p:sp>
        <p:nvSpPr>
          <p:cNvPr id="104453" name="Line 5"/>
          <p:cNvSpPr>
            <a:spLocks noChangeShapeType="1"/>
          </p:cNvSpPr>
          <p:nvPr/>
        </p:nvSpPr>
        <p:spPr bwMode="auto">
          <a:xfrm>
            <a:off x="5861050" y="2601913"/>
            <a:ext cx="838200" cy="0"/>
          </a:xfrm>
          <a:prstGeom prst="line">
            <a:avLst/>
          </a:prstGeom>
          <a:noFill/>
          <a:ln w="9525">
            <a:noFill/>
            <a:round/>
            <a:headEnd/>
            <a:tailEnd/>
          </a:ln>
          <a:effectLst/>
        </p:spPr>
        <p:txBody>
          <a:bodyPr/>
          <a:lstStyle/>
          <a:p>
            <a:endParaRPr lang="en-US"/>
          </a:p>
        </p:txBody>
      </p:sp>
      <p:graphicFrame>
        <p:nvGraphicFramePr>
          <p:cNvPr id="104511" name="Group 63"/>
          <p:cNvGraphicFramePr>
            <a:graphicFrameLocks noGrp="1"/>
          </p:cNvGraphicFramePr>
          <p:nvPr/>
        </p:nvGraphicFramePr>
        <p:xfrm>
          <a:off x="1459675" y="1976458"/>
          <a:ext cx="6103938" cy="2468567"/>
        </p:xfrm>
        <a:graphic>
          <a:graphicData uri="http://schemas.openxmlformats.org/drawingml/2006/table">
            <a:tbl>
              <a:tblPr/>
              <a:tblGrid>
                <a:gridCol w="4648200"/>
                <a:gridCol w="1455738"/>
              </a:tblGrid>
              <a:tr h="471488">
                <a:tc>
                  <a:txBody>
                    <a:bodyPr/>
                    <a:lstStyle/>
                    <a:p>
                      <a:pPr marL="0" marR="0" lvl="0" indent="0" algn="l" defTabSz="914400" rtl="0" eaLnBrk="0" fontAlgn="base" latinLnBrk="0" hangingPunct="0">
                        <a:lnSpc>
                          <a:spcPct val="85000"/>
                        </a:lnSpc>
                        <a:spcBef>
                          <a:spcPct val="35000"/>
                        </a:spcBef>
                        <a:spcAft>
                          <a:spcPct val="0"/>
                        </a:spcAft>
                        <a:buClr>
                          <a:schemeClr val="hlink"/>
                        </a:buClr>
                        <a:buSzPct val="100000"/>
                        <a:buFontTx/>
                        <a:buNone/>
                        <a:tabLst/>
                      </a:pPr>
                      <a:r>
                        <a:rPr kumimoji="0" lang="en-US" sz="1200" b="1" i="0" u="none" strike="noStrike" cap="none" normalizeH="0" baseline="0" dirty="0" smtClean="0">
                          <a:ln>
                            <a:noFill/>
                          </a:ln>
                          <a:solidFill>
                            <a:schemeClr val="tx1"/>
                          </a:solidFill>
                          <a:effectLst/>
                          <a:latin typeface="Trebuchet MS" pitchFamily="1" charset="0"/>
                        </a:rPr>
                        <a:t>Load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35000"/>
                        </a:spcBef>
                        <a:spcAft>
                          <a:spcPct val="0"/>
                        </a:spcAft>
                        <a:buClr>
                          <a:schemeClr val="hlink"/>
                        </a:buClr>
                        <a:buSzPct val="100000"/>
                        <a:buFontTx/>
                        <a:buNone/>
                        <a:tabLst/>
                      </a:pPr>
                      <a:r>
                        <a:rPr kumimoji="0" lang="en-US" sz="1200" b="1" i="0" u="none" strike="noStrike" cap="none" normalizeH="0" baseline="0" smtClean="0">
                          <a:ln>
                            <a:noFill/>
                          </a:ln>
                          <a:solidFill>
                            <a:schemeClr val="tx1"/>
                          </a:solidFill>
                          <a:effectLst/>
                          <a:latin typeface="Trebuchet MS" pitchFamily="1" charset="0"/>
                        </a:rPr>
                        <a:t>Avg. Power </a:t>
                      </a:r>
                    </a:p>
                    <a:p>
                      <a:pPr marL="0" marR="0" lvl="0" indent="0" algn="ctr" defTabSz="914400" rtl="0" eaLnBrk="0" fontAlgn="base" latinLnBrk="0" hangingPunct="0">
                        <a:lnSpc>
                          <a:spcPct val="85000"/>
                        </a:lnSpc>
                        <a:spcBef>
                          <a:spcPct val="35000"/>
                        </a:spcBef>
                        <a:spcAft>
                          <a:spcPct val="0"/>
                        </a:spcAft>
                        <a:buClr>
                          <a:schemeClr val="hlink"/>
                        </a:buClr>
                        <a:buSzPct val="100000"/>
                        <a:buFontTx/>
                        <a:buNone/>
                        <a:tabLst/>
                      </a:pPr>
                      <a:r>
                        <a:rPr kumimoji="0" lang="en-US" sz="1200" b="1" i="0" u="none" strike="noStrike" cap="none" normalizeH="0" baseline="0" smtClean="0">
                          <a:ln>
                            <a:noFill/>
                          </a:ln>
                          <a:solidFill>
                            <a:schemeClr val="tx1"/>
                          </a:solidFill>
                          <a:effectLst/>
                          <a:latin typeface="Trebuchet MS" pitchFamily="1" charset="0"/>
                        </a:rPr>
                        <a:t>(Watts)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2413">
                <a:tc>
                  <a:txBody>
                    <a:bodyPr/>
                    <a:lstStyle/>
                    <a:p>
                      <a:pPr marL="0" marR="0" lvl="0" indent="0" algn="l" defTabSz="914400" rtl="0" eaLnBrk="0" fontAlgn="base" latinLnBrk="0" hangingPunct="0">
                        <a:lnSpc>
                          <a:spcPct val="85000"/>
                        </a:lnSpc>
                        <a:spcBef>
                          <a:spcPct val="35000"/>
                        </a:spcBef>
                        <a:spcAft>
                          <a:spcPct val="0"/>
                        </a:spcAft>
                        <a:buClr>
                          <a:schemeClr val="hlink"/>
                        </a:buClr>
                        <a:buSzPct val="100000"/>
                        <a:buFontTx/>
                        <a:buNone/>
                        <a:tabLst/>
                      </a:pPr>
                      <a:r>
                        <a:rPr kumimoji="0" lang="en-US" sz="1200" b="0" i="0" u="none" strike="noStrike" cap="none" normalizeH="0" baseline="0" dirty="0" smtClean="0">
                          <a:ln>
                            <a:noFill/>
                          </a:ln>
                          <a:solidFill>
                            <a:srgbClr val="0421B2"/>
                          </a:solidFill>
                          <a:effectLst/>
                          <a:latin typeface="Trebuchet MS" pitchFamily="1" charset="0"/>
                        </a:rPr>
                        <a:t>Coherent Laser Subsystem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35000"/>
                        </a:spcBef>
                        <a:spcAft>
                          <a:spcPct val="0"/>
                        </a:spcAft>
                        <a:buClr>
                          <a:schemeClr val="hlink"/>
                        </a:buClr>
                        <a:buSzPct val="100000"/>
                        <a:buFontTx/>
                        <a:buNone/>
                        <a:tabLst/>
                      </a:pPr>
                      <a:r>
                        <a:rPr kumimoji="0" lang="en-US" sz="1200" b="0" i="0" u="none" strike="noStrike" cap="none" normalizeH="0" baseline="0" dirty="0" smtClean="0">
                          <a:ln>
                            <a:noFill/>
                          </a:ln>
                          <a:solidFill>
                            <a:srgbClr val="0421B2"/>
                          </a:solidFill>
                          <a:effectLst/>
                          <a:latin typeface="Trebuchet MS" pitchFamily="1" charset="0"/>
                        </a:rPr>
                        <a:t>306.9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9238">
                <a:tc>
                  <a:txBody>
                    <a:bodyPr/>
                    <a:lstStyle/>
                    <a:p>
                      <a:pPr marL="0" marR="0" lvl="0" indent="0" algn="l" defTabSz="914400" rtl="0" eaLnBrk="0" fontAlgn="base" latinLnBrk="0" hangingPunct="0">
                        <a:lnSpc>
                          <a:spcPct val="85000"/>
                        </a:lnSpc>
                        <a:spcBef>
                          <a:spcPct val="35000"/>
                        </a:spcBef>
                        <a:spcAft>
                          <a:spcPct val="0"/>
                        </a:spcAft>
                        <a:buClr>
                          <a:schemeClr val="hlink"/>
                        </a:buClr>
                        <a:buSzPct val="100000"/>
                        <a:buFontTx/>
                        <a:buNone/>
                        <a:tabLst/>
                      </a:pPr>
                      <a:r>
                        <a:rPr kumimoji="0" lang="en-US" sz="1200" b="0" i="0" u="none" strike="noStrike" cap="none" normalizeH="0" baseline="0" smtClean="0">
                          <a:ln>
                            <a:noFill/>
                          </a:ln>
                          <a:solidFill>
                            <a:srgbClr val="0421B2"/>
                          </a:solidFill>
                          <a:effectLst/>
                          <a:latin typeface="Trebuchet MS" pitchFamily="1" charset="0"/>
                        </a:rPr>
                        <a:t>Direct Laser Subsystem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35000"/>
                        </a:spcBef>
                        <a:spcAft>
                          <a:spcPct val="0"/>
                        </a:spcAft>
                        <a:buClr>
                          <a:schemeClr val="hlink"/>
                        </a:buClr>
                        <a:buSzPct val="100000"/>
                        <a:buFontTx/>
                        <a:buNone/>
                        <a:tabLst/>
                      </a:pPr>
                      <a:r>
                        <a:rPr kumimoji="0" lang="en-US" sz="1200" b="0" i="0" u="none" strike="noStrike" cap="none" normalizeH="0" baseline="0" dirty="0" smtClean="0">
                          <a:ln>
                            <a:noFill/>
                          </a:ln>
                          <a:solidFill>
                            <a:srgbClr val="0421B2"/>
                          </a:solidFill>
                          <a:effectLst/>
                          <a:latin typeface="Trebuchet MS" pitchFamily="1" charset="0"/>
                        </a:rPr>
                        <a:t>997.0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9238">
                <a:tc>
                  <a:txBody>
                    <a:bodyPr/>
                    <a:lstStyle/>
                    <a:p>
                      <a:pPr marL="0" marR="0" lvl="0" indent="0" algn="l" defTabSz="914400" rtl="0" eaLnBrk="0" fontAlgn="base" latinLnBrk="0" hangingPunct="0">
                        <a:lnSpc>
                          <a:spcPct val="85000"/>
                        </a:lnSpc>
                        <a:spcBef>
                          <a:spcPct val="35000"/>
                        </a:spcBef>
                        <a:spcAft>
                          <a:spcPct val="0"/>
                        </a:spcAft>
                        <a:buClr>
                          <a:schemeClr val="hlink"/>
                        </a:buClr>
                        <a:buSzPct val="100000"/>
                        <a:buFontTx/>
                        <a:buNone/>
                        <a:tabLst/>
                      </a:pPr>
                      <a:r>
                        <a:rPr kumimoji="0" lang="en-US" sz="1200" b="0" i="0" u="none" strike="noStrike" cap="none" normalizeH="0" baseline="0" smtClean="0">
                          <a:ln>
                            <a:noFill/>
                          </a:ln>
                          <a:solidFill>
                            <a:srgbClr val="0421B2"/>
                          </a:solidFill>
                          <a:effectLst/>
                          <a:latin typeface="Trebuchet MS" pitchFamily="1" charset="0"/>
                        </a:rPr>
                        <a:t>Main Electronics Box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35000"/>
                        </a:spcBef>
                        <a:spcAft>
                          <a:spcPct val="0"/>
                        </a:spcAft>
                        <a:buClr>
                          <a:schemeClr val="hlink"/>
                        </a:buClr>
                        <a:buSzPct val="100000"/>
                        <a:buFontTx/>
                        <a:buNone/>
                        <a:tabLst/>
                      </a:pPr>
                      <a:r>
                        <a:rPr kumimoji="0" lang="en-US" sz="1200" b="0" i="0" u="none" strike="noStrike" cap="none" normalizeH="0" baseline="0" dirty="0" smtClean="0">
                          <a:ln>
                            <a:noFill/>
                          </a:ln>
                          <a:solidFill>
                            <a:srgbClr val="0421B2"/>
                          </a:solidFill>
                          <a:effectLst/>
                          <a:latin typeface="Trebuchet MS" pitchFamily="1" charset="0"/>
                        </a:rPr>
                        <a:t>42.0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9238">
                <a:tc>
                  <a:txBody>
                    <a:bodyPr/>
                    <a:lstStyle/>
                    <a:p>
                      <a:pPr marL="0" marR="0" lvl="0" indent="0" algn="l" defTabSz="914400" rtl="0" eaLnBrk="0" fontAlgn="base" latinLnBrk="0" hangingPunct="0">
                        <a:lnSpc>
                          <a:spcPct val="85000"/>
                        </a:lnSpc>
                        <a:spcBef>
                          <a:spcPct val="35000"/>
                        </a:spcBef>
                        <a:spcAft>
                          <a:spcPct val="0"/>
                        </a:spcAft>
                        <a:buClr>
                          <a:schemeClr val="hlink"/>
                        </a:buClr>
                        <a:buSzPct val="100000"/>
                        <a:buFontTx/>
                        <a:buNone/>
                        <a:tabLst/>
                      </a:pPr>
                      <a:r>
                        <a:rPr kumimoji="0" lang="en-US" sz="1200" b="0" i="0" u="none" strike="noStrike" cap="none" normalizeH="0" baseline="0" dirty="0" smtClean="0">
                          <a:ln>
                            <a:noFill/>
                          </a:ln>
                          <a:solidFill>
                            <a:srgbClr val="0421B2"/>
                          </a:solidFill>
                          <a:effectLst/>
                          <a:latin typeface="Trebuchet MS" pitchFamily="1" charset="0"/>
                        </a:rPr>
                        <a:t>Fore/Aft select motor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35000"/>
                        </a:spcBef>
                        <a:spcAft>
                          <a:spcPct val="0"/>
                        </a:spcAft>
                        <a:buClr>
                          <a:schemeClr val="hlink"/>
                        </a:buClr>
                        <a:buSzPct val="100000"/>
                        <a:buFontTx/>
                        <a:buNone/>
                        <a:tabLst/>
                      </a:pPr>
                      <a:r>
                        <a:rPr kumimoji="0" lang="en-US" sz="1200" b="0" i="0" u="none" strike="noStrike" cap="none" normalizeH="0" baseline="0" dirty="0" smtClean="0">
                          <a:ln>
                            <a:noFill/>
                          </a:ln>
                          <a:solidFill>
                            <a:srgbClr val="0421B2"/>
                          </a:solidFill>
                          <a:effectLst/>
                          <a:latin typeface="Trebuchet MS" pitchFamily="1"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9238">
                <a:tc>
                  <a:txBody>
                    <a:bodyPr/>
                    <a:lstStyle/>
                    <a:p>
                      <a:pPr marL="0" marR="0" lvl="0" indent="0" algn="l" defTabSz="914400" rtl="0" eaLnBrk="0" fontAlgn="base" latinLnBrk="0" hangingPunct="0">
                        <a:lnSpc>
                          <a:spcPct val="85000"/>
                        </a:lnSpc>
                        <a:spcBef>
                          <a:spcPct val="35000"/>
                        </a:spcBef>
                        <a:spcAft>
                          <a:spcPct val="0"/>
                        </a:spcAft>
                        <a:buClr>
                          <a:schemeClr val="hlink"/>
                        </a:buClr>
                        <a:buSzPct val="100000"/>
                        <a:buFontTx/>
                        <a:buNone/>
                        <a:tabLst/>
                      </a:pPr>
                      <a:r>
                        <a:rPr kumimoji="0" lang="en-US" sz="1200" b="0" i="0" u="none" strike="noStrike" cap="none" normalizeH="0" baseline="0" dirty="0" smtClean="0">
                          <a:ln>
                            <a:noFill/>
                          </a:ln>
                          <a:solidFill>
                            <a:srgbClr val="660066"/>
                          </a:solidFill>
                          <a:effectLst/>
                          <a:latin typeface="Trebuchet MS" pitchFamily="1" charset="0"/>
                        </a:rPr>
                        <a:t>low duty cycle motors and actuators (cover, pin-pullers etc.)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35000"/>
                        </a:spcBef>
                        <a:spcAft>
                          <a:spcPct val="0"/>
                        </a:spcAft>
                        <a:buClr>
                          <a:schemeClr val="hlink"/>
                        </a:buClr>
                        <a:buSzPct val="100000"/>
                        <a:buFontTx/>
                        <a:buNone/>
                        <a:tabLst/>
                      </a:pPr>
                      <a:r>
                        <a:rPr kumimoji="0" lang="en-US" sz="1200" b="0" i="0" u="none" strike="noStrike" cap="none" normalizeH="0" baseline="0" dirty="0" smtClean="0">
                          <a:ln>
                            <a:noFill/>
                          </a:ln>
                          <a:solidFill>
                            <a:srgbClr val="660066"/>
                          </a:solidFill>
                          <a:effectLst/>
                          <a:latin typeface="Trebuchet MS" pitchFamily="1"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9238">
                <a:tc>
                  <a:txBody>
                    <a:bodyPr/>
                    <a:lstStyle/>
                    <a:p>
                      <a:pPr marL="0" marR="0" lvl="0" indent="0" algn="l" defTabSz="914400" rtl="0" eaLnBrk="0" fontAlgn="base" latinLnBrk="0" hangingPunct="0">
                        <a:lnSpc>
                          <a:spcPct val="85000"/>
                        </a:lnSpc>
                        <a:spcBef>
                          <a:spcPct val="35000"/>
                        </a:spcBef>
                        <a:spcAft>
                          <a:spcPct val="0"/>
                        </a:spcAft>
                        <a:buClr>
                          <a:schemeClr val="hlink"/>
                        </a:buClr>
                        <a:buSzPct val="100000"/>
                        <a:buFontTx/>
                        <a:buNone/>
                        <a:tabLst/>
                      </a:pPr>
                      <a:r>
                        <a:rPr kumimoji="0" lang="en-US" sz="1200" b="0" i="0" u="none" strike="noStrike" cap="none" normalizeH="0" baseline="0" dirty="0" smtClean="0">
                          <a:ln>
                            <a:noFill/>
                          </a:ln>
                          <a:solidFill>
                            <a:srgbClr val="0421B2"/>
                          </a:solidFill>
                          <a:effectLst/>
                          <a:latin typeface="Trebuchet MS" pitchFamily="1" charset="0"/>
                        </a:rPr>
                        <a:t>Star Tracker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35000"/>
                        </a:spcBef>
                        <a:spcAft>
                          <a:spcPct val="0"/>
                        </a:spcAft>
                        <a:buClr>
                          <a:schemeClr val="hlink"/>
                        </a:buClr>
                        <a:buSzPct val="100000"/>
                        <a:buFontTx/>
                        <a:buNone/>
                        <a:tabLst/>
                      </a:pPr>
                      <a:r>
                        <a:rPr kumimoji="0" lang="en-US" sz="1200" b="0" i="0" u="none" strike="noStrike" cap="none" normalizeH="0" baseline="0" dirty="0" smtClean="0">
                          <a:ln>
                            <a:noFill/>
                          </a:ln>
                          <a:solidFill>
                            <a:srgbClr val="0421B2"/>
                          </a:solidFill>
                          <a:effectLst/>
                          <a:latin typeface="Trebuchet MS" pitchFamily="1" charset="0"/>
                        </a:rPr>
                        <a:t>4.2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9238">
                <a:tc>
                  <a:txBody>
                    <a:bodyPr/>
                    <a:lstStyle/>
                    <a:p>
                      <a:pPr marL="0" marR="0" lvl="0" indent="0" algn="l" defTabSz="914400" rtl="0" eaLnBrk="0" fontAlgn="base" latinLnBrk="0" hangingPunct="0">
                        <a:lnSpc>
                          <a:spcPct val="85000"/>
                        </a:lnSpc>
                        <a:spcBef>
                          <a:spcPct val="35000"/>
                        </a:spcBef>
                        <a:spcAft>
                          <a:spcPct val="0"/>
                        </a:spcAft>
                        <a:buClr>
                          <a:schemeClr val="hlink"/>
                        </a:buClr>
                        <a:buSzPct val="100000"/>
                        <a:buFontTx/>
                        <a:buNone/>
                        <a:tabLst/>
                      </a:pPr>
                      <a:r>
                        <a:rPr kumimoji="0" lang="en-US" sz="1200" b="0" i="0" u="none" strike="noStrike" cap="none" normalizeH="0" baseline="0" dirty="0" smtClean="0">
                          <a:ln>
                            <a:noFill/>
                          </a:ln>
                          <a:solidFill>
                            <a:srgbClr val="0421B2"/>
                          </a:solidFill>
                          <a:effectLst/>
                          <a:latin typeface="Trebuchet MS" pitchFamily="1" charset="0"/>
                        </a:rPr>
                        <a:t>3-axis accelerometer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35000"/>
                        </a:spcBef>
                        <a:spcAft>
                          <a:spcPct val="0"/>
                        </a:spcAft>
                        <a:buClr>
                          <a:schemeClr val="hlink"/>
                        </a:buClr>
                        <a:buSzPct val="100000"/>
                        <a:buFontTx/>
                        <a:buNone/>
                        <a:tabLst/>
                      </a:pPr>
                      <a:r>
                        <a:rPr kumimoji="0" lang="en-US" sz="1200" b="0" i="0" u="none" strike="noStrike" cap="none" normalizeH="0" baseline="0" dirty="0" smtClean="0">
                          <a:ln>
                            <a:noFill/>
                          </a:ln>
                          <a:solidFill>
                            <a:srgbClr val="0421B2"/>
                          </a:solidFill>
                          <a:effectLst/>
                          <a:latin typeface="Trebuchet MS" pitchFamily="1" charset="0"/>
                        </a:rPr>
                        <a:t>0.5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9238">
                <a:tc>
                  <a:txBody>
                    <a:bodyPr/>
                    <a:lstStyle/>
                    <a:p>
                      <a:pPr marL="0" marR="0" lvl="0" indent="0" algn="r" defTabSz="914400" rtl="0" eaLnBrk="0" fontAlgn="base" latinLnBrk="0" hangingPunct="0">
                        <a:lnSpc>
                          <a:spcPct val="85000"/>
                        </a:lnSpc>
                        <a:spcBef>
                          <a:spcPct val="35000"/>
                        </a:spcBef>
                        <a:spcAft>
                          <a:spcPct val="0"/>
                        </a:spcAft>
                        <a:buClr>
                          <a:schemeClr val="hlink"/>
                        </a:buClr>
                        <a:buSzPct val="100000"/>
                        <a:buFontTx/>
                        <a:buNone/>
                        <a:tabLst/>
                      </a:pPr>
                      <a:r>
                        <a:rPr kumimoji="0" lang="en-US" sz="1200" b="1" i="0" u="none" strike="noStrike" cap="none" normalizeH="0" baseline="0" dirty="0" smtClean="0">
                          <a:ln>
                            <a:noFill/>
                          </a:ln>
                          <a:solidFill>
                            <a:schemeClr val="tx1"/>
                          </a:solidFill>
                          <a:effectLst/>
                          <a:latin typeface="Trebuchet MS" pitchFamily="1" charset="0"/>
                        </a:rPr>
                        <a:t>Instrument Total: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35000"/>
                        </a:spcBef>
                        <a:spcAft>
                          <a:spcPct val="0"/>
                        </a:spcAft>
                        <a:buClr>
                          <a:schemeClr val="hlink"/>
                        </a:buClr>
                        <a:buSzPct val="100000"/>
                        <a:buFontTx/>
                        <a:buNone/>
                        <a:tabLst/>
                      </a:pPr>
                      <a:r>
                        <a:rPr kumimoji="0" lang="en-US" sz="1200" b="1" i="0" u="none" strike="noStrike" cap="none" normalizeH="0" baseline="0" dirty="0" smtClean="0">
                          <a:ln>
                            <a:noFill/>
                          </a:ln>
                          <a:solidFill>
                            <a:schemeClr val="tx1"/>
                          </a:solidFill>
                          <a:effectLst/>
                          <a:latin typeface="Trebuchet MS" pitchFamily="1" charset="0"/>
                        </a:rPr>
                        <a:t>~ 1,360.6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 name="Text Box 73"/>
          <p:cNvSpPr txBox="1">
            <a:spLocks noChangeArrowheads="1"/>
          </p:cNvSpPr>
          <p:nvPr/>
        </p:nvSpPr>
        <p:spPr bwMode="auto">
          <a:xfrm>
            <a:off x="1353787" y="4833258"/>
            <a:ext cx="6400799" cy="400110"/>
          </a:xfrm>
          <a:prstGeom prst="rect">
            <a:avLst/>
          </a:prstGeom>
          <a:noFill/>
          <a:ln w="12700">
            <a:noFill/>
            <a:miter lim="800000"/>
            <a:headEnd/>
            <a:tailEnd/>
          </a:ln>
          <a:effectLst/>
        </p:spPr>
        <p:txBody>
          <a:bodyPr wrap="square">
            <a:spAutoFit/>
          </a:bodyPr>
          <a:lstStyle/>
          <a:p>
            <a:pPr algn="l"/>
            <a:r>
              <a:rPr lang="en-US" sz="2000" b="0" dirty="0" smtClean="0">
                <a:solidFill>
                  <a:srgbClr val="0421B2"/>
                </a:solidFill>
                <a:latin typeface="Arial" charset="0"/>
              </a:rPr>
              <a:t>ISS/Instrument Power Bus Requirement ~ </a:t>
            </a:r>
            <a:r>
              <a:rPr lang="en-US" sz="2000" b="0" dirty="0" smtClean="0">
                <a:solidFill>
                  <a:srgbClr val="FF0000"/>
                </a:solidFill>
                <a:latin typeface="Arial" charset="0"/>
              </a:rPr>
              <a:t>1,360Watts</a:t>
            </a:r>
            <a:endParaRPr lang="en-US" sz="2000" b="0" dirty="0">
              <a:solidFill>
                <a:srgbClr val="FF0000"/>
              </a:solidFill>
              <a:latin typeface="Arial"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1033154" y="1394898"/>
            <a:ext cx="7113319" cy="4893647"/>
          </a:xfrm>
          <a:prstGeom prst="rect">
            <a:avLst/>
          </a:prstGeom>
          <a:noFill/>
          <a:ln w="9525">
            <a:noFill/>
            <a:miter lim="800000"/>
            <a:headEnd/>
            <a:tailEnd/>
          </a:ln>
          <a:effectLst/>
        </p:spPr>
        <p:txBody>
          <a:bodyPr wrap="square">
            <a:spAutoFit/>
          </a:bodyPr>
          <a:lstStyle/>
          <a:p>
            <a:pPr algn="l"/>
            <a:r>
              <a:rPr lang="en-US" sz="1200" b="0" u="sng" dirty="0">
                <a:latin typeface="Arial" charset="0"/>
              </a:rPr>
              <a:t>Coherent </a:t>
            </a:r>
            <a:r>
              <a:rPr lang="en-US" sz="1200" b="0" u="sng" dirty="0" smtClean="0">
                <a:latin typeface="Arial" charset="0"/>
              </a:rPr>
              <a:t>Laser Channel Data </a:t>
            </a:r>
            <a:r>
              <a:rPr lang="en-US" sz="1200" b="0" u="sng" dirty="0">
                <a:latin typeface="Arial" charset="0"/>
              </a:rPr>
              <a:t>Rate</a:t>
            </a:r>
          </a:p>
          <a:p>
            <a:pPr algn="l"/>
            <a:r>
              <a:rPr lang="en-US" sz="1200" b="0" dirty="0" smtClean="0">
                <a:latin typeface="Arial" charset="0"/>
              </a:rPr>
              <a:t>Given</a:t>
            </a:r>
            <a:r>
              <a:rPr lang="en-US" sz="1200" b="0" dirty="0">
                <a:latin typeface="Arial" charset="0"/>
              </a:rPr>
              <a:t>: </a:t>
            </a:r>
            <a:r>
              <a:rPr lang="en-US" sz="1200" b="0" dirty="0" smtClean="0">
                <a:latin typeface="Arial" charset="0"/>
              </a:rPr>
              <a:t>10Hz </a:t>
            </a:r>
            <a:r>
              <a:rPr lang="en-US" sz="1200" b="0" dirty="0">
                <a:latin typeface="Arial" charset="0"/>
              </a:rPr>
              <a:t>Laser rep Rate, </a:t>
            </a:r>
            <a:r>
              <a:rPr lang="en-US" sz="1200" b="0" dirty="0" smtClean="0">
                <a:latin typeface="Arial" charset="0"/>
              </a:rPr>
              <a:t>and 8bits/Sample</a:t>
            </a:r>
          </a:p>
          <a:p>
            <a:pPr algn="l"/>
            <a:endParaRPr lang="en-US" sz="1200" b="0" dirty="0" smtClean="0">
              <a:latin typeface="Arial" charset="0"/>
            </a:endParaRPr>
          </a:p>
          <a:p>
            <a:pPr algn="l"/>
            <a:r>
              <a:rPr lang="en-US" sz="1200" b="0" dirty="0" smtClean="0">
                <a:latin typeface="Arial" charset="0"/>
              </a:rPr>
              <a:t>Assume: 250MHz ADC sample rate for 125</a:t>
            </a:r>
            <a:r>
              <a:rPr lang="en-US" sz="1200" b="0" dirty="0" smtClean="0">
                <a:latin typeface="Symbol" pitchFamily="18" charset="2"/>
              </a:rPr>
              <a:t>m</a:t>
            </a:r>
            <a:r>
              <a:rPr lang="en-US" sz="1200" b="0" dirty="0" smtClean="0">
                <a:latin typeface="Arial" charset="0"/>
              </a:rPr>
              <a:t>sec duration per laser shot.</a:t>
            </a:r>
            <a:endParaRPr lang="en-US" sz="1200" b="0" dirty="0">
              <a:latin typeface="Arial" charset="0"/>
            </a:endParaRPr>
          </a:p>
          <a:p>
            <a:pPr algn="l">
              <a:buFont typeface="Symbol" pitchFamily="1" charset="2"/>
              <a:buChar char="Þ"/>
            </a:pPr>
            <a:r>
              <a:rPr lang="en-US" sz="1200" b="0" dirty="0">
                <a:latin typeface="Arial" charset="0"/>
              </a:rPr>
              <a:t> </a:t>
            </a:r>
            <a:r>
              <a:rPr lang="en-US" sz="1200" b="0" dirty="0" smtClean="0">
                <a:latin typeface="Arial" charset="0"/>
              </a:rPr>
              <a:t>(250Msamples/sec) x  (125</a:t>
            </a:r>
            <a:r>
              <a:rPr lang="en-US" sz="1200" b="0" dirty="0" smtClean="0">
                <a:latin typeface="Symbol" pitchFamily="18" charset="2"/>
              </a:rPr>
              <a:t>m</a:t>
            </a:r>
            <a:r>
              <a:rPr lang="en-US" sz="1200" b="0" dirty="0" smtClean="0">
                <a:latin typeface="Arial" charset="0"/>
              </a:rPr>
              <a:t>sec/shot) ~ 31.25Ksamples/shot</a:t>
            </a:r>
          </a:p>
          <a:p>
            <a:pPr algn="l">
              <a:buFont typeface="Symbol" pitchFamily="1" charset="2"/>
              <a:buChar char="Þ"/>
            </a:pPr>
            <a:r>
              <a:rPr lang="en-US" sz="1200" b="0" dirty="0" smtClean="0">
                <a:latin typeface="Arial" charset="0"/>
              </a:rPr>
              <a:t> Data </a:t>
            </a:r>
            <a:r>
              <a:rPr lang="en-US" sz="1200" b="0" dirty="0">
                <a:latin typeface="Arial" charset="0"/>
              </a:rPr>
              <a:t>Rate ~ </a:t>
            </a:r>
            <a:r>
              <a:rPr lang="en-US" sz="1200" b="0" dirty="0" smtClean="0">
                <a:latin typeface="Arial" charset="0"/>
              </a:rPr>
              <a:t>(31.25KSamples/shot </a:t>
            </a:r>
            <a:r>
              <a:rPr lang="en-US" sz="1200" b="0" dirty="0">
                <a:latin typeface="Arial" charset="0"/>
              </a:rPr>
              <a:t>x 8bits/Sample x </a:t>
            </a:r>
            <a:r>
              <a:rPr lang="en-US" sz="1200" b="0" dirty="0" smtClean="0">
                <a:latin typeface="Arial" charset="0"/>
              </a:rPr>
              <a:t>10shots/sec</a:t>
            </a:r>
            <a:r>
              <a:rPr lang="en-US" sz="1200" b="0" dirty="0">
                <a:latin typeface="Arial" charset="0"/>
              </a:rPr>
              <a:t>) ~ </a:t>
            </a:r>
            <a:r>
              <a:rPr lang="en-US" sz="1200" dirty="0" smtClean="0">
                <a:solidFill>
                  <a:srgbClr val="FF0000"/>
                </a:solidFill>
                <a:latin typeface="Arial" charset="0"/>
              </a:rPr>
              <a:t>2.5Mbps</a:t>
            </a:r>
            <a:endParaRPr lang="en-US" sz="1200" dirty="0">
              <a:solidFill>
                <a:srgbClr val="FF0000"/>
              </a:solidFill>
              <a:latin typeface="Arial" charset="0"/>
            </a:endParaRPr>
          </a:p>
          <a:p>
            <a:pPr algn="l">
              <a:buFont typeface="Symbol" pitchFamily="1" charset="2"/>
              <a:buNone/>
            </a:pPr>
            <a:r>
              <a:rPr lang="en-US" sz="1200" b="0" dirty="0">
                <a:latin typeface="Arial" charset="0"/>
              </a:rPr>
              <a:t>Also, Energy monitoring Data Rate ~ </a:t>
            </a:r>
            <a:r>
              <a:rPr lang="en-US" sz="1200" b="0" dirty="0" smtClean="0">
                <a:latin typeface="Arial" charset="0"/>
              </a:rPr>
              <a:t>10Samples/sec </a:t>
            </a:r>
            <a:r>
              <a:rPr lang="en-US" sz="1200" b="0" dirty="0">
                <a:latin typeface="Arial" charset="0"/>
              </a:rPr>
              <a:t>x 12bits/Sample ~ </a:t>
            </a:r>
            <a:r>
              <a:rPr lang="en-US" sz="1200" b="0" u="sng" dirty="0" smtClean="0">
                <a:latin typeface="Arial" charset="0"/>
              </a:rPr>
              <a:t>120bps</a:t>
            </a:r>
            <a:endParaRPr lang="en-US" sz="1200" b="0" dirty="0">
              <a:latin typeface="Arial" charset="0"/>
            </a:endParaRPr>
          </a:p>
          <a:p>
            <a:pPr algn="l">
              <a:buFont typeface="Symbol" pitchFamily="1" charset="2"/>
              <a:buChar char="Þ"/>
            </a:pPr>
            <a:endParaRPr lang="en-US" sz="1200" b="0" dirty="0">
              <a:latin typeface="Arial" charset="0"/>
            </a:endParaRPr>
          </a:p>
          <a:p>
            <a:pPr algn="l"/>
            <a:r>
              <a:rPr lang="en-US" sz="1200" b="0" u="sng" dirty="0">
                <a:latin typeface="Arial" charset="0"/>
              </a:rPr>
              <a:t>Direct Laser </a:t>
            </a:r>
            <a:r>
              <a:rPr lang="en-US" sz="1200" b="0" u="sng" dirty="0" smtClean="0">
                <a:latin typeface="Arial" charset="0"/>
              </a:rPr>
              <a:t>Channel </a:t>
            </a:r>
            <a:r>
              <a:rPr lang="en-US" sz="1200" b="0" u="sng" dirty="0">
                <a:latin typeface="Arial" charset="0"/>
              </a:rPr>
              <a:t>Data Rate</a:t>
            </a:r>
          </a:p>
          <a:p>
            <a:pPr algn="l"/>
            <a:r>
              <a:rPr lang="en-US" sz="1200" b="0" dirty="0">
                <a:latin typeface="Arial" charset="0"/>
              </a:rPr>
              <a:t>Given: 100Hz Laser rep rate, </a:t>
            </a:r>
            <a:r>
              <a:rPr lang="en-US" sz="1200" b="0" dirty="0" smtClean="0">
                <a:latin typeface="Arial" charset="0"/>
              </a:rPr>
              <a:t>3x400bins/sample, 10samples/sec, 10bits/bin</a:t>
            </a:r>
            <a:endParaRPr lang="en-US" sz="1200" b="0" dirty="0">
              <a:latin typeface="Arial" charset="0"/>
            </a:endParaRPr>
          </a:p>
          <a:p>
            <a:pPr algn="l">
              <a:buFont typeface="Symbol" pitchFamily="1" charset="2"/>
              <a:buChar char="Þ"/>
            </a:pPr>
            <a:r>
              <a:rPr lang="en-US" sz="1200" b="0" dirty="0">
                <a:latin typeface="Arial" charset="0"/>
              </a:rPr>
              <a:t> Date Rate </a:t>
            </a:r>
            <a:r>
              <a:rPr lang="en-US" sz="1200" b="0" dirty="0" smtClean="0">
                <a:latin typeface="Arial" charset="0"/>
              </a:rPr>
              <a:t>1200bins/sample x 10samples/sec  x 10bits/bin ~ </a:t>
            </a:r>
            <a:r>
              <a:rPr lang="en-US" sz="1200" dirty="0" smtClean="0">
                <a:solidFill>
                  <a:srgbClr val="FF0000"/>
                </a:solidFill>
                <a:latin typeface="Arial" charset="0"/>
              </a:rPr>
              <a:t>120Kbps</a:t>
            </a:r>
            <a:endParaRPr lang="en-US" sz="1200" dirty="0">
              <a:solidFill>
                <a:srgbClr val="FF0000"/>
              </a:solidFill>
              <a:latin typeface="Arial" charset="0"/>
            </a:endParaRPr>
          </a:p>
          <a:p>
            <a:pPr algn="l">
              <a:buFont typeface="Symbol" pitchFamily="1" charset="2"/>
              <a:buNone/>
            </a:pPr>
            <a:r>
              <a:rPr lang="en-US" sz="1200" b="0" dirty="0">
                <a:latin typeface="Arial" charset="0"/>
              </a:rPr>
              <a:t>Also, Energy monitoring Data Rate ~ </a:t>
            </a:r>
            <a:r>
              <a:rPr lang="en-US" sz="1200" b="0" dirty="0" smtClean="0">
                <a:latin typeface="Arial" charset="0"/>
              </a:rPr>
              <a:t>[</a:t>
            </a:r>
            <a:r>
              <a:rPr lang="en-US" sz="1200" b="0" dirty="0">
                <a:latin typeface="Arial" charset="0"/>
              </a:rPr>
              <a:t>100Samples/sec x 12bits/Sample] ~</a:t>
            </a:r>
            <a:r>
              <a:rPr lang="en-US" sz="1200" b="0" u="sng" dirty="0">
                <a:latin typeface="Arial" charset="0"/>
              </a:rPr>
              <a:t> </a:t>
            </a:r>
            <a:r>
              <a:rPr lang="en-US" sz="1200" b="0" u="sng" dirty="0" smtClean="0">
                <a:latin typeface="Arial" charset="0"/>
              </a:rPr>
              <a:t>1.2Kbps</a:t>
            </a:r>
            <a:endParaRPr lang="en-US" sz="1200" b="0" dirty="0">
              <a:latin typeface="Arial" charset="0"/>
            </a:endParaRPr>
          </a:p>
          <a:p>
            <a:pPr algn="l"/>
            <a:endParaRPr lang="en-US" sz="1200" b="0" u="sng" dirty="0">
              <a:latin typeface="Arial" charset="0"/>
            </a:endParaRPr>
          </a:p>
          <a:p>
            <a:pPr algn="l"/>
            <a:r>
              <a:rPr lang="en-US" sz="1200" b="0" dirty="0" smtClean="0">
                <a:latin typeface="Arial" charset="0"/>
              </a:rPr>
              <a:t>3-axis accelerometer &amp; Star </a:t>
            </a:r>
            <a:r>
              <a:rPr lang="en-US" sz="1200" b="0" dirty="0">
                <a:latin typeface="Arial" charset="0"/>
              </a:rPr>
              <a:t>Tracker Data Rate &lt; </a:t>
            </a:r>
            <a:r>
              <a:rPr lang="en-US" sz="1200" b="0" u="sng" dirty="0">
                <a:latin typeface="Arial" charset="0"/>
              </a:rPr>
              <a:t>400 Kbps</a:t>
            </a:r>
            <a:r>
              <a:rPr lang="en-US" sz="1200" b="0" dirty="0">
                <a:latin typeface="Arial" charset="0"/>
              </a:rPr>
              <a:t> (</a:t>
            </a:r>
            <a:r>
              <a:rPr lang="en-US" sz="1200" b="0" dirty="0" err="1">
                <a:latin typeface="Arial" charset="0"/>
              </a:rPr>
              <a:t>tbr</a:t>
            </a:r>
            <a:r>
              <a:rPr lang="en-US" sz="1200" b="0" dirty="0">
                <a:latin typeface="Arial" charset="0"/>
              </a:rPr>
              <a:t>.)</a:t>
            </a:r>
          </a:p>
          <a:p>
            <a:pPr algn="l"/>
            <a:endParaRPr lang="en-US" sz="1200" b="0" dirty="0">
              <a:latin typeface="Arial" charset="0"/>
            </a:endParaRPr>
          </a:p>
          <a:p>
            <a:pPr algn="l"/>
            <a:r>
              <a:rPr lang="en-US" sz="1200" b="0" dirty="0">
                <a:latin typeface="Arial" charset="0"/>
              </a:rPr>
              <a:t>Instrument Total Data Rate ~ </a:t>
            </a:r>
            <a:r>
              <a:rPr lang="en-US" sz="1200" dirty="0" smtClean="0">
                <a:solidFill>
                  <a:srgbClr val="FF0000"/>
                </a:solidFill>
                <a:latin typeface="Arial" charset="0"/>
              </a:rPr>
              <a:t>3.0Mbps </a:t>
            </a:r>
            <a:r>
              <a:rPr lang="en-US" sz="1200" b="0" dirty="0">
                <a:solidFill>
                  <a:schemeClr val="tx1"/>
                </a:solidFill>
                <a:latin typeface="Arial" charset="0"/>
              </a:rPr>
              <a:t>(+150Kbps for housekeeping</a:t>
            </a:r>
            <a:r>
              <a:rPr lang="en-US" sz="1200" b="0" dirty="0" smtClean="0">
                <a:solidFill>
                  <a:schemeClr val="tx1"/>
                </a:solidFill>
                <a:latin typeface="Arial" charset="0"/>
              </a:rPr>
              <a:t>)</a:t>
            </a:r>
          </a:p>
          <a:p>
            <a:pPr algn="l"/>
            <a:endParaRPr lang="en-US" sz="1200" b="0" dirty="0" smtClean="0">
              <a:solidFill>
                <a:schemeClr val="tx1"/>
              </a:solidFill>
              <a:latin typeface="Arial" charset="0"/>
            </a:endParaRPr>
          </a:p>
          <a:p>
            <a:pPr algn="l"/>
            <a:r>
              <a:rPr lang="en-US" sz="1200" dirty="0" smtClean="0">
                <a:solidFill>
                  <a:schemeClr val="tx1"/>
                </a:solidFill>
                <a:latin typeface="Arial" charset="0"/>
              </a:rPr>
              <a:t>1 Orbit Data storage: </a:t>
            </a:r>
            <a:r>
              <a:rPr lang="en-US" sz="1200" b="0" dirty="0" smtClean="0">
                <a:solidFill>
                  <a:schemeClr val="tx1"/>
                </a:solidFill>
                <a:latin typeface="Arial" charset="0"/>
              </a:rPr>
              <a:t>=&gt; 95min x (60sec/min) x 3.0Mbps) ~ </a:t>
            </a:r>
            <a:r>
              <a:rPr lang="en-US" sz="1200" dirty="0" smtClean="0">
                <a:solidFill>
                  <a:srgbClr val="FF0000"/>
                </a:solidFill>
                <a:latin typeface="Arial" charset="0"/>
              </a:rPr>
              <a:t>17.1Gbits</a:t>
            </a:r>
            <a:r>
              <a:rPr lang="en-US" sz="1200" b="0" dirty="0" smtClean="0">
                <a:solidFill>
                  <a:srgbClr val="FF0000"/>
                </a:solidFill>
                <a:latin typeface="Arial" charset="0"/>
              </a:rPr>
              <a:t> </a:t>
            </a:r>
            <a:r>
              <a:rPr lang="en-US" sz="1200" b="0" dirty="0" smtClean="0">
                <a:latin typeface="Arial" charset="0"/>
              </a:rPr>
              <a:t>(uncompressed raw data)</a:t>
            </a:r>
          </a:p>
          <a:p>
            <a:pPr algn="l"/>
            <a:r>
              <a:rPr lang="en-US" sz="1200" b="0" dirty="0" smtClean="0">
                <a:latin typeface="Arial" charset="0"/>
              </a:rPr>
              <a:t>Assume </a:t>
            </a:r>
            <a:r>
              <a:rPr lang="en-US" sz="1200" dirty="0" smtClean="0">
                <a:latin typeface="Arial" charset="0"/>
              </a:rPr>
              <a:t>196Gbits </a:t>
            </a:r>
            <a:r>
              <a:rPr lang="en-US" sz="1200" b="0" dirty="0" smtClean="0">
                <a:latin typeface="Arial" charset="0"/>
              </a:rPr>
              <a:t>storage on Processor Card =&gt; 196Gbits/(17.1Gbits/orbit) ~ </a:t>
            </a:r>
            <a:r>
              <a:rPr lang="en-US" sz="1200" dirty="0" smtClean="0">
                <a:solidFill>
                  <a:srgbClr val="FF0000"/>
                </a:solidFill>
                <a:latin typeface="Arial" charset="0"/>
              </a:rPr>
              <a:t>11.5 orbits</a:t>
            </a:r>
          </a:p>
          <a:p>
            <a:pPr algn="l"/>
            <a:endParaRPr lang="en-US" sz="1200" b="0" dirty="0">
              <a:solidFill>
                <a:schemeClr val="tx1"/>
              </a:solidFill>
              <a:latin typeface="Arial" charset="0"/>
            </a:endParaRPr>
          </a:p>
          <a:p>
            <a:pPr algn="l"/>
            <a:r>
              <a:rPr lang="en-US" sz="1200" b="0" dirty="0">
                <a:solidFill>
                  <a:schemeClr val="tx1"/>
                </a:solidFill>
                <a:latin typeface="Arial" charset="0"/>
              </a:rPr>
              <a:t>24 Hour Data storage: =&gt; </a:t>
            </a:r>
            <a:r>
              <a:rPr lang="en-US" sz="1200" b="0" dirty="0" smtClean="0">
                <a:solidFill>
                  <a:schemeClr val="tx1"/>
                </a:solidFill>
                <a:latin typeface="Arial" charset="0"/>
              </a:rPr>
              <a:t>24hrs </a:t>
            </a:r>
            <a:r>
              <a:rPr lang="en-US" sz="1200" b="0" dirty="0">
                <a:solidFill>
                  <a:schemeClr val="tx1"/>
                </a:solidFill>
                <a:latin typeface="Arial" charset="0"/>
              </a:rPr>
              <a:t>x (60sec/min) x (60min/hr) x </a:t>
            </a:r>
            <a:r>
              <a:rPr lang="en-US" sz="1200" b="0" dirty="0" smtClean="0">
                <a:solidFill>
                  <a:schemeClr val="tx1"/>
                </a:solidFill>
                <a:latin typeface="Arial" charset="0"/>
              </a:rPr>
              <a:t>3.0Mbps</a:t>
            </a:r>
            <a:r>
              <a:rPr lang="en-US" sz="1200" b="0" dirty="0">
                <a:solidFill>
                  <a:schemeClr val="tx1"/>
                </a:solidFill>
                <a:latin typeface="Arial" charset="0"/>
              </a:rPr>
              <a:t>) ~ </a:t>
            </a:r>
            <a:r>
              <a:rPr lang="en-US" sz="1200" dirty="0" smtClean="0">
                <a:solidFill>
                  <a:srgbClr val="FF0000"/>
                </a:solidFill>
                <a:latin typeface="Arial" charset="0"/>
              </a:rPr>
              <a:t>260Gbits</a:t>
            </a:r>
          </a:p>
          <a:p>
            <a:pPr algn="l"/>
            <a:endParaRPr lang="en-US" sz="1200" b="0" dirty="0" smtClean="0">
              <a:solidFill>
                <a:srgbClr val="FF0000"/>
              </a:solidFill>
              <a:latin typeface="Arial" charset="0"/>
            </a:endParaRPr>
          </a:p>
          <a:p>
            <a:pPr algn="l"/>
            <a:r>
              <a:rPr lang="en-US" sz="1200" u="sng" dirty="0" smtClean="0">
                <a:latin typeface="Arial" charset="0"/>
              </a:rPr>
              <a:t>Coherent Data Rate Reduction</a:t>
            </a:r>
          </a:p>
          <a:p>
            <a:pPr algn="l">
              <a:buFont typeface="Arial" pitchFamily="34" charset="0"/>
              <a:buChar char="•"/>
            </a:pPr>
            <a:r>
              <a:rPr lang="en-US" sz="1200" b="0" dirty="0" smtClean="0">
                <a:latin typeface="Arial" charset="0"/>
              </a:rPr>
              <a:t> Save data between </a:t>
            </a:r>
            <a:r>
              <a:rPr lang="en-US" sz="1200" dirty="0" smtClean="0">
                <a:latin typeface="Arial" charset="0"/>
              </a:rPr>
              <a:t>specified latitudes </a:t>
            </a:r>
            <a:r>
              <a:rPr lang="en-US" sz="1200" b="0" dirty="0" smtClean="0">
                <a:latin typeface="Arial" charset="0"/>
              </a:rPr>
              <a:t>only (say </a:t>
            </a:r>
            <a:r>
              <a:rPr lang="en-US" sz="1200" b="0" u="sng" dirty="0" smtClean="0">
                <a:latin typeface="Arial" charset="0"/>
              </a:rPr>
              <a:t>+</a:t>
            </a:r>
            <a:r>
              <a:rPr lang="en-US" sz="1200" b="0" dirty="0" smtClean="0">
                <a:latin typeface="Arial" charset="0"/>
              </a:rPr>
              <a:t>30deg) could reduce data rate by ~ </a:t>
            </a:r>
            <a:r>
              <a:rPr lang="en-US" sz="1200" dirty="0" smtClean="0">
                <a:latin typeface="Arial" charset="0"/>
              </a:rPr>
              <a:t>3:1</a:t>
            </a:r>
            <a:endParaRPr lang="en-US" sz="1200" u="sng" dirty="0" smtClean="0">
              <a:latin typeface="Arial" charset="0"/>
            </a:endParaRPr>
          </a:p>
          <a:p>
            <a:pPr algn="l">
              <a:buFont typeface="Arial" pitchFamily="34" charset="0"/>
              <a:buChar char="•"/>
            </a:pPr>
            <a:r>
              <a:rPr lang="en-US" sz="1200" b="0" dirty="0" smtClean="0">
                <a:latin typeface="Arial" charset="0"/>
              </a:rPr>
              <a:t> Perform onboard </a:t>
            </a:r>
            <a:r>
              <a:rPr lang="en-US" sz="1200" dirty="0" smtClean="0">
                <a:latin typeface="Arial" charset="0"/>
              </a:rPr>
              <a:t>FTT </a:t>
            </a:r>
            <a:r>
              <a:rPr lang="en-US" sz="1200" b="0" dirty="0" smtClean="0">
                <a:latin typeface="Arial" charset="0"/>
              </a:rPr>
              <a:t>could reduce data rate by ~ 100:1 (~</a:t>
            </a:r>
            <a:r>
              <a:rPr lang="en-US" sz="1200" dirty="0" smtClean="0">
                <a:latin typeface="Arial" charset="0"/>
              </a:rPr>
              <a:t>30Kbps,</a:t>
            </a:r>
            <a:r>
              <a:rPr lang="en-US" sz="1200" b="0" dirty="0" smtClean="0">
                <a:latin typeface="Arial" charset="0"/>
              </a:rPr>
              <a:t> over the 1553 bus)</a:t>
            </a:r>
          </a:p>
          <a:p>
            <a:pPr algn="l">
              <a:buFont typeface="Arial" pitchFamily="34" charset="0"/>
              <a:buChar char="•"/>
            </a:pPr>
            <a:r>
              <a:rPr lang="en-US" sz="1200" b="0" dirty="0" smtClean="0">
                <a:latin typeface="Arial" charset="0"/>
              </a:rPr>
              <a:t> </a:t>
            </a:r>
            <a:r>
              <a:rPr lang="en-US" sz="1200" dirty="0" smtClean="0">
                <a:latin typeface="Arial" charset="0"/>
              </a:rPr>
              <a:t>Rice Algorithm </a:t>
            </a:r>
            <a:r>
              <a:rPr lang="en-US" sz="1200" b="0" dirty="0" smtClean="0">
                <a:latin typeface="Arial" charset="0"/>
              </a:rPr>
              <a:t>Compression in FPGA (possibly 2:1 ratio, </a:t>
            </a:r>
            <a:r>
              <a:rPr lang="en-US" sz="1200" b="0" dirty="0" err="1" smtClean="0">
                <a:latin typeface="Arial" charset="0"/>
              </a:rPr>
              <a:t>ie</a:t>
            </a:r>
            <a:r>
              <a:rPr lang="en-US" sz="1200" b="0" dirty="0" smtClean="0">
                <a:latin typeface="Arial" charset="0"/>
              </a:rPr>
              <a:t>. </a:t>
            </a:r>
            <a:r>
              <a:rPr lang="en-US" sz="1200" dirty="0" smtClean="0">
                <a:latin typeface="Arial" charset="0"/>
              </a:rPr>
              <a:t>1.5Mbps)</a:t>
            </a:r>
          </a:p>
        </p:txBody>
      </p:sp>
      <p:sp>
        <p:nvSpPr>
          <p:cNvPr id="94211" name="Text Box 3"/>
          <p:cNvSpPr txBox="1">
            <a:spLocks noChangeArrowheads="1"/>
          </p:cNvSpPr>
          <p:nvPr/>
        </p:nvSpPr>
        <p:spPr bwMode="auto">
          <a:xfrm>
            <a:off x="1400175" y="457200"/>
            <a:ext cx="6067425" cy="519113"/>
          </a:xfrm>
          <a:prstGeom prst="rect">
            <a:avLst/>
          </a:prstGeom>
          <a:noFill/>
          <a:ln w="9525">
            <a:noFill/>
            <a:miter lim="800000"/>
            <a:headEnd/>
            <a:tailEnd/>
          </a:ln>
          <a:effectLst/>
        </p:spPr>
        <p:txBody>
          <a:bodyPr>
            <a:spAutoFit/>
          </a:bodyPr>
          <a:lstStyle/>
          <a:p>
            <a:pPr algn="ctr"/>
            <a:r>
              <a:rPr lang="en-US" sz="2800" b="0" dirty="0">
                <a:solidFill>
                  <a:srgbClr val="0033CC"/>
                </a:solidFill>
                <a:latin typeface="Tahoma" pitchFamily="1" charset="0"/>
              </a:rPr>
              <a:t>Data Rates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Mechanisms Summary</a:t>
            </a:r>
            <a:endParaRPr lang="en-US" dirty="0"/>
          </a:p>
        </p:txBody>
      </p:sp>
      <p:sp>
        <p:nvSpPr>
          <p:cNvPr id="3" name="Content Placeholder 2"/>
          <p:cNvSpPr>
            <a:spLocks noGrp="1"/>
          </p:cNvSpPr>
          <p:nvPr>
            <p:ph idx="1"/>
          </p:nvPr>
        </p:nvSpPr>
        <p:spPr>
          <a:xfrm>
            <a:off x="365806" y="1417342"/>
            <a:ext cx="6857925" cy="376901"/>
          </a:xfrm>
        </p:spPr>
        <p:txBody>
          <a:bodyPr/>
          <a:lstStyle/>
          <a:p>
            <a:r>
              <a:rPr lang="en-US" dirty="0" smtClean="0"/>
              <a:t>There are five types of mechanisms in the Wind LIDAR instrument:</a:t>
            </a:r>
          </a:p>
        </p:txBody>
      </p:sp>
      <p:graphicFrame>
        <p:nvGraphicFramePr>
          <p:cNvPr id="1028" name="Object 4"/>
          <p:cNvGraphicFramePr>
            <a:graphicFrameLocks noChangeAspect="1"/>
          </p:cNvGraphicFramePr>
          <p:nvPr/>
        </p:nvGraphicFramePr>
        <p:xfrm>
          <a:off x="1371635" y="2514600"/>
          <a:ext cx="6700996" cy="2651731"/>
        </p:xfrm>
        <a:graphic>
          <a:graphicData uri="http://schemas.openxmlformats.org/presentationml/2006/ole">
            <p:oleObj spid="_x0000_s1026" name="Worksheet" r:id="rId4" imgW="3562318" imgH="1409733" progId="Excel.Sheet.12">
              <p:embed/>
            </p:oleObj>
          </a:graphicData>
        </a:graphic>
      </p:graphicFrame>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066800" y="990600"/>
            <a:ext cx="6781800" cy="5223020"/>
          </a:xfrm>
          <a:prstGeom prst="rect">
            <a:avLst/>
          </a:prstGeom>
          <a:noFill/>
          <a:ln w="9525">
            <a:noFill/>
            <a:miter lim="800000"/>
            <a:headEnd/>
            <a:tailEnd/>
          </a:ln>
          <a:effectLst/>
        </p:spPr>
      </p:pic>
      <p:cxnSp>
        <p:nvCxnSpPr>
          <p:cNvPr id="4" name="Straight Arrow Connector 3"/>
          <p:cNvCxnSpPr/>
          <p:nvPr/>
        </p:nvCxnSpPr>
        <p:spPr>
          <a:xfrm>
            <a:off x="4038600" y="1865457"/>
            <a:ext cx="762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962400" y="1484457"/>
            <a:ext cx="904415" cy="369332"/>
          </a:xfrm>
          <a:prstGeom prst="rect">
            <a:avLst/>
          </a:prstGeom>
          <a:noFill/>
        </p:spPr>
        <p:txBody>
          <a:bodyPr wrap="none" rtlCol="0">
            <a:spAutoFit/>
          </a:bodyPr>
          <a:lstStyle/>
          <a:p>
            <a:r>
              <a:rPr lang="en-US" dirty="0" smtClean="0"/>
              <a:t>240mm</a:t>
            </a:r>
            <a:endParaRPr lang="en-US" dirty="0"/>
          </a:p>
        </p:txBody>
      </p:sp>
      <p:sp>
        <p:nvSpPr>
          <p:cNvPr id="6" name="TextBox 7"/>
          <p:cNvSpPr txBox="1">
            <a:spLocks noChangeArrowheads="1"/>
          </p:cNvSpPr>
          <p:nvPr/>
        </p:nvSpPr>
        <p:spPr bwMode="auto">
          <a:xfrm>
            <a:off x="228600" y="5638800"/>
            <a:ext cx="1828800" cy="923330"/>
          </a:xfrm>
          <a:prstGeom prst="rect">
            <a:avLst/>
          </a:prstGeom>
          <a:noFill/>
          <a:ln w="9525">
            <a:noFill/>
            <a:miter lim="800000"/>
            <a:headEnd/>
            <a:tailEnd/>
          </a:ln>
        </p:spPr>
        <p:txBody>
          <a:bodyPr wrap="square">
            <a:spAutoFit/>
          </a:bodyPr>
          <a:lstStyle/>
          <a:p>
            <a:pPr algn="ctr"/>
            <a:r>
              <a:rPr lang="en-US" b="1" dirty="0" smtClean="0">
                <a:solidFill>
                  <a:srgbClr val="0070C0"/>
                </a:solidFill>
              </a:rPr>
              <a:t>ISS RAM Direction</a:t>
            </a:r>
          </a:p>
          <a:p>
            <a:pPr algn="ctr"/>
            <a:r>
              <a:rPr lang="en-US" b="1" dirty="0" smtClean="0">
                <a:solidFill>
                  <a:srgbClr val="0070C0"/>
                </a:solidFill>
              </a:rPr>
              <a:t>(out of the page)</a:t>
            </a:r>
            <a:endParaRPr lang="en-US" b="1" dirty="0">
              <a:solidFill>
                <a:srgbClr val="0070C0"/>
              </a:solidFill>
            </a:endParaRPr>
          </a:p>
        </p:txBody>
      </p:sp>
      <p:sp>
        <p:nvSpPr>
          <p:cNvPr id="8" name="TextBox 7"/>
          <p:cNvSpPr txBox="1"/>
          <p:nvPr/>
        </p:nvSpPr>
        <p:spPr>
          <a:xfrm>
            <a:off x="0" y="39466"/>
            <a:ext cx="9144000" cy="1077218"/>
          </a:xfrm>
          <a:prstGeom prst="rect">
            <a:avLst/>
          </a:prstGeom>
          <a:noFill/>
        </p:spPr>
        <p:txBody>
          <a:bodyPr wrap="square" rtlCol="0">
            <a:spAutoFit/>
          </a:bodyPr>
          <a:lstStyle/>
          <a:p>
            <a:pPr algn="ctr"/>
            <a:r>
              <a:rPr lang="en-US" sz="3200" b="1" dirty="0" smtClean="0">
                <a:cs typeface="Arial" pitchFamily="34" charset="0"/>
              </a:rPr>
              <a:t>WISSCR cannot be reconfigured to OPERATE beside an inboard adjacent payload</a:t>
            </a:r>
          </a:p>
        </p:txBody>
      </p:sp>
      <p:sp>
        <p:nvSpPr>
          <p:cNvPr id="10" name="Rectangle 9"/>
          <p:cNvSpPr/>
          <p:nvPr/>
        </p:nvSpPr>
        <p:spPr>
          <a:xfrm>
            <a:off x="5943600" y="5181600"/>
            <a:ext cx="2971800" cy="1600438"/>
          </a:xfrm>
          <a:prstGeom prst="rect">
            <a:avLst/>
          </a:prstGeom>
        </p:spPr>
        <p:txBody>
          <a:bodyPr wrap="square">
            <a:spAutoFit/>
          </a:bodyPr>
          <a:lstStyle/>
          <a:p>
            <a:r>
              <a:rPr lang="en-US" sz="1400" dirty="0" smtClean="0"/>
              <a:t>The optics cannot be rotated to avoid this clearance issue because of the 35 degree off nadir angle requirements.  There is not enough room to shift all the optics lower in the volume and to the outboard side to avoid this clearance issue.</a:t>
            </a:r>
          </a:p>
        </p:txBody>
      </p:sp>
      <p:sp>
        <p:nvSpPr>
          <p:cNvPr id="11" name="TextBox 10"/>
          <p:cNvSpPr txBox="1"/>
          <p:nvPr/>
        </p:nvSpPr>
        <p:spPr>
          <a:xfrm rot="16200000">
            <a:off x="-1384012" y="3060413"/>
            <a:ext cx="3352800" cy="584775"/>
          </a:xfrm>
          <a:prstGeom prst="rect">
            <a:avLst/>
          </a:prstGeom>
          <a:noFill/>
        </p:spPr>
        <p:txBody>
          <a:bodyPr wrap="square" rtlCol="0">
            <a:spAutoFit/>
          </a:bodyPr>
          <a:lstStyle/>
          <a:p>
            <a:pPr algn="ctr"/>
            <a:r>
              <a:rPr lang="en-US" sz="1600" b="1" dirty="0" smtClean="0">
                <a:latin typeface="Arial" pitchFamily="34" charset="0"/>
                <a:cs typeface="Arial" pitchFamily="34" charset="0"/>
              </a:rPr>
              <a:t>Pressurized Facility</a:t>
            </a:r>
          </a:p>
          <a:p>
            <a:pPr algn="ctr"/>
            <a:r>
              <a:rPr lang="en-US" sz="1600" b="1" dirty="0" smtClean="0">
                <a:latin typeface="Arial" pitchFamily="34" charset="0"/>
                <a:cs typeface="Arial" pitchFamily="34" charset="0"/>
              </a:rPr>
              <a:t>(inboard direction)</a:t>
            </a:r>
            <a:endParaRPr lang="en-US" sz="1600" b="1" dirty="0">
              <a:latin typeface="Arial" pitchFamily="34" charset="0"/>
              <a:cs typeface="Arial"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b="1" smtClean="0">
                <a:solidFill>
                  <a:srgbClr val="00B050"/>
                </a:solidFill>
              </a:rPr>
              <a:t>WISSCR</a:t>
            </a:r>
            <a:r>
              <a:rPr lang="en-US" b="1" smtClean="0"/>
              <a:t> Science (3)</a:t>
            </a:r>
          </a:p>
        </p:txBody>
      </p:sp>
      <p:sp>
        <p:nvSpPr>
          <p:cNvPr id="22531" name="Content Placeholder 2"/>
          <p:cNvSpPr>
            <a:spLocks noGrp="1"/>
          </p:cNvSpPr>
          <p:nvPr>
            <p:ph idx="1"/>
          </p:nvPr>
        </p:nvSpPr>
        <p:spPr>
          <a:xfrm>
            <a:off x="323850" y="1406525"/>
            <a:ext cx="4933950" cy="2098675"/>
          </a:xfrm>
        </p:spPr>
        <p:txBody>
          <a:bodyPr/>
          <a:lstStyle/>
          <a:p>
            <a:r>
              <a:rPr lang="en-US" sz="1600" b="1" smtClean="0"/>
              <a:t>Outside of the data rich land areas, the lack of wind profiles also limits our ability to optimally specify the initial conditions for numerical weather forecasts.  </a:t>
            </a:r>
            <a:r>
              <a:rPr lang="en-US" sz="1600" smtClean="0"/>
              <a:t>The wind field plays a unique dynamical role in forcing the mass field to adjust to it in the tropics, and at small scales in the extratropics (Baker et al. , 1995, </a:t>
            </a:r>
            <a:r>
              <a:rPr lang="en-US" sz="1600" i="1" smtClean="0"/>
              <a:t>Bull. Amer. Meteorol. Soc.</a:t>
            </a:r>
            <a:r>
              <a:rPr lang="en-US" sz="1600" smtClean="0"/>
              <a:t>).  </a:t>
            </a:r>
          </a:p>
          <a:p>
            <a:pPr>
              <a:buFontTx/>
              <a:buNone/>
            </a:pPr>
            <a:endParaRPr lang="en-US" sz="1600" b="1" i="1" smtClean="0"/>
          </a:p>
        </p:txBody>
      </p:sp>
      <p:sp>
        <p:nvSpPr>
          <p:cNvPr id="22532" name="Slide Number Placeholder 3"/>
          <p:cNvSpPr>
            <a:spLocks noGrp="1"/>
          </p:cNvSpPr>
          <p:nvPr>
            <p:ph type="sldNum" sz="quarter" idx="10"/>
          </p:nvPr>
        </p:nvSpPr>
        <p:spPr>
          <a:noFill/>
        </p:spPr>
        <p:txBody>
          <a:bodyPr/>
          <a:lstStyle/>
          <a:p>
            <a:fld id="{29C78287-12AD-4F37-855C-8F468ECAD7C0}" type="slidenum">
              <a:rPr lang="en-US" smtClean="0">
                <a:solidFill>
                  <a:srgbClr val="000000"/>
                </a:solidFill>
                <a:latin typeface="Arial" pitchFamily="34" charset="0"/>
                <a:ea typeface="ＭＳ Ｐゴシック" pitchFamily="1" charset="-128"/>
              </a:rPr>
              <a:pPr/>
              <a:t>4</a:t>
            </a:fld>
            <a:endParaRPr lang="en-US" smtClean="0">
              <a:solidFill>
                <a:srgbClr val="000000"/>
              </a:solidFill>
              <a:latin typeface="Arial" pitchFamily="34" charset="0"/>
              <a:ea typeface="ＭＳ Ｐゴシック" pitchFamily="1" charset="-128"/>
            </a:endParaRPr>
          </a:p>
        </p:txBody>
      </p:sp>
      <p:pic>
        <p:nvPicPr>
          <p:cNvPr id="22533" name="Picture 1" descr="ECMWF AMSUA 05262010 00Z.gif"/>
          <p:cNvPicPr>
            <a:picLocks noChangeAspect="1" noChangeArrowheads="1"/>
          </p:cNvPicPr>
          <p:nvPr/>
        </p:nvPicPr>
        <p:blipFill>
          <a:blip r:embed="rId3"/>
          <a:srcRect/>
          <a:stretch>
            <a:fillRect/>
          </a:stretch>
        </p:blipFill>
        <p:spPr bwMode="auto">
          <a:xfrm>
            <a:off x="381000" y="4305300"/>
            <a:ext cx="4114800" cy="2025650"/>
          </a:xfrm>
          <a:prstGeom prst="rect">
            <a:avLst/>
          </a:prstGeom>
          <a:noFill/>
          <a:ln w="9525">
            <a:noFill/>
            <a:miter lim="800000"/>
            <a:headEnd/>
            <a:tailEnd/>
          </a:ln>
        </p:spPr>
      </p:pic>
      <p:pic>
        <p:nvPicPr>
          <p:cNvPr id="22534" name="Picture 2" descr="ECWMF Temp 05262010 00Z.gif"/>
          <p:cNvPicPr>
            <a:picLocks noChangeAspect="1" noChangeArrowheads="1"/>
          </p:cNvPicPr>
          <p:nvPr/>
        </p:nvPicPr>
        <p:blipFill>
          <a:blip r:embed="rId4"/>
          <a:srcRect/>
          <a:stretch>
            <a:fillRect/>
          </a:stretch>
        </p:blipFill>
        <p:spPr bwMode="auto">
          <a:xfrm>
            <a:off x="4732338" y="4343400"/>
            <a:ext cx="4030662" cy="1981200"/>
          </a:xfrm>
          <a:prstGeom prst="rect">
            <a:avLst/>
          </a:prstGeom>
          <a:noFill/>
          <a:ln w="9525">
            <a:noFill/>
            <a:miter lim="800000"/>
            <a:headEnd/>
            <a:tailEnd/>
          </a:ln>
        </p:spPr>
      </p:pic>
      <p:pic>
        <p:nvPicPr>
          <p:cNvPr id="22535" name="Picture 37"/>
          <p:cNvPicPr>
            <a:picLocks noChangeAspect="1" noChangeArrowheads="1"/>
          </p:cNvPicPr>
          <p:nvPr/>
        </p:nvPicPr>
        <p:blipFill>
          <a:blip r:embed="rId5"/>
          <a:srcRect/>
          <a:stretch>
            <a:fillRect/>
          </a:stretch>
        </p:blipFill>
        <p:spPr bwMode="auto">
          <a:xfrm>
            <a:off x="5029200" y="1295400"/>
            <a:ext cx="3582988" cy="1905000"/>
          </a:xfrm>
          <a:prstGeom prst="rect">
            <a:avLst/>
          </a:prstGeom>
          <a:noFill/>
          <a:ln w="9525">
            <a:noFill/>
            <a:miter lim="800000"/>
            <a:headEnd/>
            <a:tailEnd/>
          </a:ln>
        </p:spPr>
      </p:pic>
      <p:sp>
        <p:nvSpPr>
          <p:cNvPr id="22536" name="TextBox 8"/>
          <p:cNvSpPr txBox="1">
            <a:spLocks noChangeArrowheads="1"/>
          </p:cNvSpPr>
          <p:nvPr/>
        </p:nvSpPr>
        <p:spPr bwMode="auto">
          <a:xfrm>
            <a:off x="533400" y="3651250"/>
            <a:ext cx="8229600" cy="615950"/>
          </a:xfrm>
          <a:prstGeom prst="rect">
            <a:avLst/>
          </a:prstGeom>
          <a:solidFill>
            <a:srgbClr val="FFFF00"/>
          </a:solidFill>
          <a:ln w="3175">
            <a:solidFill>
              <a:schemeClr val="tx1"/>
            </a:solidFill>
            <a:miter lim="800000"/>
            <a:headEnd/>
            <a:tailEnd/>
          </a:ln>
        </p:spPr>
        <p:txBody>
          <a:bodyPr>
            <a:spAutoFit/>
          </a:bodyPr>
          <a:lstStyle/>
          <a:p>
            <a:r>
              <a:rPr lang="en-US" sz="1700" b="1" i="1" smtClean="0">
                <a:solidFill>
                  <a:srgbClr val="000000"/>
                </a:solidFill>
              </a:rPr>
              <a:t>But almost no direct observations of wind are available in tropical and extratropical oceanic regions!</a:t>
            </a:r>
            <a:endParaRPr lang="en-US" sz="1700" smtClean="0">
              <a:solidFill>
                <a:srgbClr val="000000"/>
              </a:solidFill>
            </a:endParaRPr>
          </a:p>
        </p:txBody>
      </p:sp>
      <p:sp>
        <p:nvSpPr>
          <p:cNvPr id="22537" name="TextBox 9"/>
          <p:cNvSpPr txBox="1">
            <a:spLocks noChangeArrowheads="1"/>
          </p:cNvSpPr>
          <p:nvPr/>
        </p:nvSpPr>
        <p:spPr bwMode="auto">
          <a:xfrm>
            <a:off x="5181600" y="3048000"/>
            <a:ext cx="3505200" cy="461963"/>
          </a:xfrm>
          <a:prstGeom prst="rect">
            <a:avLst/>
          </a:prstGeom>
          <a:noFill/>
          <a:ln w="9525">
            <a:noFill/>
            <a:miter lim="800000"/>
            <a:headEnd/>
            <a:tailEnd/>
          </a:ln>
        </p:spPr>
        <p:txBody>
          <a:bodyPr>
            <a:spAutoFit/>
          </a:bodyPr>
          <a:lstStyle/>
          <a:p>
            <a:pPr algn="ctr"/>
            <a:r>
              <a:rPr lang="en-US" sz="1200" b="1" smtClean="0">
                <a:solidFill>
                  <a:srgbClr val="000000"/>
                </a:solidFill>
              </a:rPr>
              <a:t>Although satellite obs are dominated by mass, winds provide more impact per obs.</a:t>
            </a:r>
          </a:p>
        </p:txBody>
      </p:sp>
      <p:sp>
        <p:nvSpPr>
          <p:cNvPr id="22538" name="Oval 10"/>
          <p:cNvSpPr>
            <a:spLocks noChangeArrowheads="1"/>
          </p:cNvSpPr>
          <p:nvPr/>
        </p:nvSpPr>
        <p:spPr bwMode="auto">
          <a:xfrm>
            <a:off x="7278688" y="2541588"/>
            <a:ext cx="381000" cy="457200"/>
          </a:xfrm>
          <a:prstGeom prst="ellipse">
            <a:avLst/>
          </a:prstGeom>
          <a:noFill/>
          <a:ln w="25400" algn="ctr">
            <a:solidFill>
              <a:schemeClr val="tx1"/>
            </a:solidFill>
            <a:round/>
            <a:headEnd/>
            <a:tailEnd/>
          </a:ln>
        </p:spPr>
        <p:txBody>
          <a:bodyPr/>
          <a:lstStyle/>
          <a:p>
            <a:pPr eaLnBrk="0" hangingPunct="0"/>
            <a:endParaRPr lang="en-US" smtClean="0">
              <a:solidFill>
                <a:srgbClr val="000000"/>
              </a:solidFill>
            </a:endParaRPr>
          </a:p>
        </p:txBody>
      </p:sp>
      <p:sp>
        <p:nvSpPr>
          <p:cNvPr id="22539" name="Oval 11"/>
          <p:cNvSpPr>
            <a:spLocks noChangeArrowheads="1"/>
          </p:cNvSpPr>
          <p:nvPr/>
        </p:nvSpPr>
        <p:spPr bwMode="auto">
          <a:xfrm>
            <a:off x="8047038" y="2532063"/>
            <a:ext cx="381000" cy="457200"/>
          </a:xfrm>
          <a:prstGeom prst="ellipse">
            <a:avLst/>
          </a:prstGeom>
          <a:noFill/>
          <a:ln w="25400" algn="ctr">
            <a:solidFill>
              <a:schemeClr val="tx1"/>
            </a:solidFill>
            <a:round/>
            <a:headEnd/>
            <a:tailEnd/>
          </a:ln>
        </p:spPr>
        <p:txBody>
          <a:bodyPr/>
          <a:lstStyle/>
          <a:p>
            <a:pPr eaLnBrk="0" hangingPunct="0"/>
            <a:endParaRPr lang="en-US" smtClean="0">
              <a:solidFill>
                <a:srgbClr val="0000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90600" y="1066800"/>
            <a:ext cx="3581400" cy="4212460"/>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810000" y="838200"/>
            <a:ext cx="4168411" cy="5638800"/>
          </a:xfrm>
          <a:prstGeom prst="rect">
            <a:avLst/>
          </a:prstGeom>
          <a:noFill/>
          <a:ln w="9525">
            <a:noFill/>
            <a:miter lim="800000"/>
            <a:headEnd/>
            <a:tailEnd/>
          </a:ln>
          <a:effectLst/>
        </p:spPr>
      </p:pic>
      <p:sp>
        <p:nvSpPr>
          <p:cNvPr id="4" name="TextBox 7"/>
          <p:cNvSpPr txBox="1">
            <a:spLocks noChangeArrowheads="1"/>
          </p:cNvSpPr>
          <p:nvPr/>
        </p:nvSpPr>
        <p:spPr bwMode="auto">
          <a:xfrm>
            <a:off x="228600" y="5638800"/>
            <a:ext cx="1828800" cy="923330"/>
          </a:xfrm>
          <a:prstGeom prst="rect">
            <a:avLst/>
          </a:prstGeom>
          <a:noFill/>
          <a:ln w="9525">
            <a:noFill/>
            <a:miter lim="800000"/>
            <a:headEnd/>
            <a:tailEnd/>
          </a:ln>
        </p:spPr>
        <p:txBody>
          <a:bodyPr wrap="square">
            <a:spAutoFit/>
          </a:bodyPr>
          <a:lstStyle/>
          <a:p>
            <a:pPr algn="ctr"/>
            <a:r>
              <a:rPr lang="en-US" b="1" dirty="0" smtClean="0">
                <a:solidFill>
                  <a:srgbClr val="0070C0"/>
                </a:solidFill>
              </a:rPr>
              <a:t>ISS RAM Direction</a:t>
            </a:r>
          </a:p>
          <a:p>
            <a:pPr algn="ctr"/>
            <a:r>
              <a:rPr lang="en-US" b="1" dirty="0" smtClean="0">
                <a:solidFill>
                  <a:srgbClr val="0070C0"/>
                </a:solidFill>
              </a:rPr>
              <a:t>(out of the page)</a:t>
            </a:r>
            <a:endParaRPr lang="en-US" b="1" dirty="0">
              <a:solidFill>
                <a:srgbClr val="0070C0"/>
              </a:solidFill>
            </a:endParaRPr>
          </a:p>
        </p:txBody>
      </p:sp>
      <p:sp>
        <p:nvSpPr>
          <p:cNvPr id="5" name="TextBox 4"/>
          <p:cNvSpPr txBox="1"/>
          <p:nvPr/>
        </p:nvSpPr>
        <p:spPr>
          <a:xfrm>
            <a:off x="0" y="39466"/>
            <a:ext cx="9144000" cy="1077218"/>
          </a:xfrm>
          <a:prstGeom prst="rect">
            <a:avLst/>
          </a:prstGeom>
          <a:noFill/>
        </p:spPr>
        <p:txBody>
          <a:bodyPr wrap="square" rtlCol="0">
            <a:spAutoFit/>
          </a:bodyPr>
          <a:lstStyle/>
          <a:p>
            <a:pPr algn="ctr"/>
            <a:r>
              <a:rPr lang="en-US" sz="3200" b="1" dirty="0" smtClean="0">
                <a:cs typeface="Arial" pitchFamily="34" charset="0"/>
              </a:rPr>
              <a:t>WISSCR volume excursions </a:t>
            </a:r>
          </a:p>
          <a:p>
            <a:pPr algn="ctr"/>
            <a:r>
              <a:rPr lang="en-US" sz="3200" b="1" dirty="0" smtClean="0">
                <a:cs typeface="Arial" pitchFamily="34" charset="0"/>
              </a:rPr>
              <a:t>during transition of  current door design</a:t>
            </a:r>
          </a:p>
        </p:txBody>
      </p:sp>
      <p:sp>
        <p:nvSpPr>
          <p:cNvPr id="7" name="TextBox 6"/>
          <p:cNvSpPr txBox="1"/>
          <p:nvPr/>
        </p:nvSpPr>
        <p:spPr>
          <a:xfrm rot="16200000">
            <a:off x="-1384012" y="3060413"/>
            <a:ext cx="3352800" cy="584775"/>
          </a:xfrm>
          <a:prstGeom prst="rect">
            <a:avLst/>
          </a:prstGeom>
          <a:noFill/>
        </p:spPr>
        <p:txBody>
          <a:bodyPr wrap="square" rtlCol="0">
            <a:spAutoFit/>
          </a:bodyPr>
          <a:lstStyle/>
          <a:p>
            <a:pPr algn="ctr"/>
            <a:r>
              <a:rPr lang="en-US" sz="1600" b="1" dirty="0" smtClean="0">
                <a:latin typeface="Arial" pitchFamily="34" charset="0"/>
                <a:cs typeface="Arial" pitchFamily="34" charset="0"/>
              </a:rPr>
              <a:t>Pressurized Facility</a:t>
            </a:r>
          </a:p>
          <a:p>
            <a:pPr algn="ctr"/>
            <a:r>
              <a:rPr lang="en-US" sz="1600" b="1" dirty="0" smtClean="0">
                <a:latin typeface="Arial" pitchFamily="34" charset="0"/>
                <a:cs typeface="Arial" pitchFamily="34" charset="0"/>
              </a:rPr>
              <a:t>(inboard direction)</a:t>
            </a:r>
            <a:endParaRPr lang="en-US" sz="1600" b="1" dirty="0">
              <a:latin typeface="Arial" pitchFamily="34" charset="0"/>
              <a:cs typeface="Arial" pitchFamily="34" charset="0"/>
            </a:endParaRPr>
          </a:p>
        </p:txBody>
      </p:sp>
      <p:pic>
        <p:nvPicPr>
          <p:cNvPr id="8" name="Content Placeholder 3" descr="Radiator+heatpipes.PNG"/>
          <p:cNvPicPr>
            <a:picLocks noChangeAspect="1"/>
          </p:cNvPicPr>
          <p:nvPr/>
        </p:nvPicPr>
        <p:blipFill>
          <a:blip r:embed="rId5" cstate="print"/>
          <a:stretch>
            <a:fillRect/>
          </a:stretch>
        </p:blipFill>
        <p:spPr>
          <a:xfrm>
            <a:off x="7044983" y="5105400"/>
            <a:ext cx="2099017" cy="17526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p:cNvSpPr txBox="1">
            <a:spLocks noChangeArrowheads="1"/>
          </p:cNvSpPr>
          <p:nvPr/>
        </p:nvSpPr>
        <p:spPr bwMode="auto">
          <a:xfrm>
            <a:off x="228600" y="5638800"/>
            <a:ext cx="1828800" cy="646331"/>
          </a:xfrm>
          <a:prstGeom prst="rect">
            <a:avLst/>
          </a:prstGeom>
          <a:noFill/>
          <a:ln w="9525">
            <a:noFill/>
            <a:miter lim="800000"/>
            <a:headEnd/>
            <a:tailEnd/>
          </a:ln>
        </p:spPr>
        <p:txBody>
          <a:bodyPr wrap="square">
            <a:spAutoFit/>
          </a:bodyPr>
          <a:lstStyle/>
          <a:p>
            <a:pPr algn="ctr"/>
            <a:r>
              <a:rPr lang="en-US" b="1" dirty="0" smtClean="0">
                <a:solidFill>
                  <a:srgbClr val="0070C0"/>
                </a:solidFill>
              </a:rPr>
              <a:t>ISS RAM Direction</a:t>
            </a:r>
          </a:p>
        </p:txBody>
      </p:sp>
      <p:sp>
        <p:nvSpPr>
          <p:cNvPr id="3" name="TextBox 2"/>
          <p:cNvSpPr txBox="1"/>
          <p:nvPr/>
        </p:nvSpPr>
        <p:spPr>
          <a:xfrm>
            <a:off x="0" y="39466"/>
            <a:ext cx="9144000" cy="1077218"/>
          </a:xfrm>
          <a:prstGeom prst="rect">
            <a:avLst/>
          </a:prstGeom>
          <a:noFill/>
        </p:spPr>
        <p:txBody>
          <a:bodyPr wrap="square" rtlCol="0">
            <a:spAutoFit/>
          </a:bodyPr>
          <a:lstStyle/>
          <a:p>
            <a:pPr algn="ctr"/>
            <a:r>
              <a:rPr lang="en-US" sz="3200" b="1" dirty="0" smtClean="0">
                <a:cs typeface="Arial" pitchFamily="34" charset="0"/>
              </a:rPr>
              <a:t>WISSCR volume excursions </a:t>
            </a:r>
          </a:p>
          <a:p>
            <a:pPr algn="ctr"/>
            <a:r>
              <a:rPr lang="en-US" sz="3200" b="1" dirty="0" smtClean="0">
                <a:cs typeface="Arial" pitchFamily="34" charset="0"/>
              </a:rPr>
              <a:t>during transition of a split door design (2 hinges)</a:t>
            </a:r>
          </a:p>
        </p:txBody>
      </p:sp>
      <p:sp>
        <p:nvSpPr>
          <p:cNvPr id="4" name="TextBox 3"/>
          <p:cNvSpPr txBox="1"/>
          <p:nvPr/>
        </p:nvSpPr>
        <p:spPr>
          <a:xfrm rot="16200000">
            <a:off x="-1384012" y="3060413"/>
            <a:ext cx="3352800" cy="584775"/>
          </a:xfrm>
          <a:prstGeom prst="rect">
            <a:avLst/>
          </a:prstGeom>
          <a:noFill/>
        </p:spPr>
        <p:txBody>
          <a:bodyPr wrap="square" rtlCol="0">
            <a:spAutoFit/>
          </a:bodyPr>
          <a:lstStyle/>
          <a:p>
            <a:pPr algn="ctr"/>
            <a:r>
              <a:rPr lang="en-US" sz="1600" b="1" dirty="0" smtClean="0">
                <a:latin typeface="Arial" pitchFamily="34" charset="0"/>
                <a:cs typeface="Arial" pitchFamily="34" charset="0"/>
              </a:rPr>
              <a:t>Pressurized Facility</a:t>
            </a:r>
          </a:p>
          <a:p>
            <a:pPr algn="ctr"/>
            <a:r>
              <a:rPr lang="en-US" sz="1600" b="1" dirty="0" smtClean="0">
                <a:latin typeface="Arial" pitchFamily="34" charset="0"/>
                <a:cs typeface="Arial" pitchFamily="34" charset="0"/>
              </a:rPr>
              <a:t>(inboard direction)</a:t>
            </a:r>
            <a:endParaRPr lang="en-US" sz="1600" b="1" dirty="0">
              <a:latin typeface="Arial" pitchFamily="34" charset="0"/>
              <a:cs typeface="Arial" pitchFamily="34" charset="0"/>
            </a:endParaRPr>
          </a:p>
        </p:txBody>
      </p:sp>
      <p:pic>
        <p:nvPicPr>
          <p:cNvPr id="3075"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24000" y="1676400"/>
            <a:ext cx="5983630" cy="3975662"/>
          </a:xfrm>
          <a:prstGeom prst="rect">
            <a:avLst/>
          </a:prstGeom>
          <a:noFill/>
          <a:ln w="9525">
            <a:noFill/>
            <a:miter lim="800000"/>
            <a:headEnd/>
            <a:tailEnd/>
          </a:ln>
        </p:spPr>
      </p:pic>
      <p:sp>
        <p:nvSpPr>
          <p:cNvPr id="8" name="TextBox 7"/>
          <p:cNvSpPr txBox="1"/>
          <p:nvPr/>
        </p:nvSpPr>
        <p:spPr>
          <a:xfrm>
            <a:off x="6553200" y="1676162"/>
            <a:ext cx="2362200" cy="1600438"/>
          </a:xfrm>
          <a:prstGeom prst="rect">
            <a:avLst/>
          </a:prstGeom>
          <a:noFill/>
        </p:spPr>
        <p:txBody>
          <a:bodyPr wrap="square" rtlCol="0">
            <a:spAutoFit/>
          </a:bodyPr>
          <a:lstStyle/>
          <a:p>
            <a:r>
              <a:rPr lang="en-US" sz="1400" dirty="0" smtClean="0"/>
              <a:t>The top half of the door could be 220mm so as to not interfere with an adjacent payload if necessary (although the lasers would still interfere with an adjacent payload on the inboard side).</a:t>
            </a:r>
          </a:p>
        </p:txBody>
      </p:sp>
      <p:sp>
        <p:nvSpPr>
          <p:cNvPr id="9" name="TextBox 8"/>
          <p:cNvSpPr txBox="1"/>
          <p:nvPr/>
        </p:nvSpPr>
        <p:spPr>
          <a:xfrm>
            <a:off x="4343400" y="5257800"/>
            <a:ext cx="4191000" cy="1169551"/>
          </a:xfrm>
          <a:prstGeom prst="rect">
            <a:avLst/>
          </a:prstGeom>
          <a:noFill/>
        </p:spPr>
        <p:txBody>
          <a:bodyPr wrap="square" rtlCol="0">
            <a:spAutoFit/>
          </a:bodyPr>
          <a:lstStyle/>
          <a:p>
            <a:r>
              <a:rPr lang="en-US" sz="1400" dirty="0" smtClean="0"/>
              <a:t>Then the bottom half of the door would be 380mm and would not exceed the volume allocation when stowed in the open position (while the current door as shown exceeds the volume allocation by 163mm if it remains a single hinge).</a:t>
            </a:r>
          </a:p>
        </p:txBody>
      </p:sp>
      <p:sp>
        <p:nvSpPr>
          <p:cNvPr id="10" name="TextBox 9"/>
          <p:cNvSpPr txBox="1"/>
          <p:nvPr/>
        </p:nvSpPr>
        <p:spPr>
          <a:xfrm>
            <a:off x="7467600" y="3971836"/>
            <a:ext cx="1600200" cy="600164"/>
          </a:xfrm>
          <a:prstGeom prst="rect">
            <a:avLst/>
          </a:prstGeom>
          <a:noFill/>
        </p:spPr>
        <p:txBody>
          <a:bodyPr wrap="square" rtlCol="0">
            <a:spAutoFit/>
          </a:bodyPr>
          <a:lstStyle/>
          <a:p>
            <a:r>
              <a:rPr lang="en-US" sz="1100" dirty="0" smtClean="0"/>
              <a:t>Current door design extends 163mm beyond envelope allocation</a:t>
            </a:r>
          </a:p>
        </p:txBody>
      </p:sp>
      <p:cxnSp>
        <p:nvCxnSpPr>
          <p:cNvPr id="11" name="Straight Arrow Connector 10"/>
          <p:cNvCxnSpPr/>
          <p:nvPr/>
        </p:nvCxnSpPr>
        <p:spPr>
          <a:xfrm flipV="1">
            <a:off x="609600" y="6248400"/>
            <a:ext cx="1219200" cy="44903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Me5: Aperture Cover Revisit (cont.)</a:t>
            </a:r>
            <a:endParaRPr lang="en-US" dirty="0"/>
          </a:p>
        </p:txBody>
      </p:sp>
      <p:sp>
        <p:nvSpPr>
          <p:cNvPr id="3" name="Content Placeholder 2"/>
          <p:cNvSpPr>
            <a:spLocks noGrp="1"/>
          </p:cNvSpPr>
          <p:nvPr>
            <p:ph idx="1"/>
          </p:nvPr>
        </p:nvSpPr>
        <p:spPr/>
        <p:txBody>
          <a:bodyPr/>
          <a:lstStyle/>
          <a:p>
            <a:r>
              <a:rPr lang="en-US" dirty="0" smtClean="0"/>
              <a:t>The previous Wind LIDAR study concluded with a single door whose motion envelope during deployment would extend into the envelope of an adjacent instrument.</a:t>
            </a:r>
          </a:p>
          <a:p>
            <a:r>
              <a:rPr lang="en-US" dirty="0" smtClean="0"/>
              <a:t>However, since the LIDAR laser beams would also extend into the envelope of an adjacent instrument, it was concluded that the LIDAR instrument aperture door could also violate that envelope.</a:t>
            </a:r>
          </a:p>
          <a:p>
            <a:r>
              <a:rPr lang="en-US" dirty="0" smtClean="0"/>
              <a:t>Notwithstanding, two alternate door configurations have been conceived that do not violate the envelope of an adjacent instrument.</a:t>
            </a:r>
            <a:endParaRPr lang="en-US" dirty="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3" descr="IDL Wind Lidar 1.jpg"/>
          <p:cNvPicPr>
            <a:picLocks noChangeAspect="1"/>
          </p:cNvPicPr>
          <p:nvPr/>
        </p:nvPicPr>
        <p:blipFill>
          <a:blip r:embed="rId3" cstate="print"/>
          <a:stretch>
            <a:fillRect/>
          </a:stretch>
        </p:blipFill>
        <p:spPr bwMode="auto">
          <a:xfrm>
            <a:off x="1188757" y="4251951"/>
            <a:ext cx="2496079" cy="1656729"/>
          </a:xfrm>
          <a:prstGeom prst="rect">
            <a:avLst/>
          </a:prstGeom>
          <a:noFill/>
          <a:ln w="12700">
            <a:noFill/>
            <a:miter lim="800000"/>
            <a:headEnd/>
            <a:tailEnd/>
          </a:ln>
          <a:effectLst/>
        </p:spPr>
      </p:pic>
      <p:sp>
        <p:nvSpPr>
          <p:cNvPr id="2" name="Title 1"/>
          <p:cNvSpPr>
            <a:spLocks noGrp="1"/>
          </p:cNvSpPr>
          <p:nvPr>
            <p:ph type="title"/>
          </p:nvPr>
        </p:nvSpPr>
        <p:spPr/>
        <p:txBody>
          <a:bodyPr/>
          <a:lstStyle/>
          <a:p>
            <a:r>
              <a:rPr lang="en-US" dirty="0" smtClean="0"/>
              <a:t>Me5: Aperture Cover Revisit (cont.)</a:t>
            </a:r>
            <a:endParaRPr lang="en-US" dirty="0"/>
          </a:p>
        </p:txBody>
      </p:sp>
      <p:pic>
        <p:nvPicPr>
          <p:cNvPr id="5" name="Content Placeholder 4" descr="Alternate Door Concept 1-2.jpg"/>
          <p:cNvPicPr>
            <a:picLocks noGrp="1" noChangeAspect="1"/>
          </p:cNvPicPr>
          <p:nvPr>
            <p:ph idx="1"/>
          </p:nvPr>
        </p:nvPicPr>
        <p:blipFill>
          <a:blip r:embed="rId4" cstate="print"/>
          <a:stretch>
            <a:fillRect/>
          </a:stretch>
        </p:blipFill>
        <p:spPr>
          <a:xfrm>
            <a:off x="6309341" y="4251951"/>
            <a:ext cx="2468843" cy="1708811"/>
          </a:xfrm>
        </p:spPr>
      </p:pic>
      <p:pic>
        <p:nvPicPr>
          <p:cNvPr id="4" name="Picture 3" descr="Alternate Door Concept 1-1.jpg"/>
          <p:cNvPicPr>
            <a:picLocks noChangeAspect="1"/>
          </p:cNvPicPr>
          <p:nvPr/>
        </p:nvPicPr>
        <p:blipFill>
          <a:blip r:embed="rId5" cstate="print"/>
          <a:stretch>
            <a:fillRect/>
          </a:stretch>
        </p:blipFill>
        <p:spPr>
          <a:xfrm>
            <a:off x="6309341" y="1874537"/>
            <a:ext cx="2560282" cy="1879356"/>
          </a:xfrm>
          <a:prstGeom prst="rect">
            <a:avLst/>
          </a:prstGeom>
        </p:spPr>
      </p:pic>
      <p:pic>
        <p:nvPicPr>
          <p:cNvPr id="6" name="Picture 5" descr="Alternate Door Concept 2-1.jpg"/>
          <p:cNvPicPr>
            <a:picLocks noChangeAspect="1"/>
          </p:cNvPicPr>
          <p:nvPr/>
        </p:nvPicPr>
        <p:blipFill>
          <a:blip r:embed="rId6" cstate="print"/>
          <a:stretch>
            <a:fillRect/>
          </a:stretch>
        </p:blipFill>
        <p:spPr>
          <a:xfrm>
            <a:off x="3383293" y="1874537"/>
            <a:ext cx="2896974" cy="1897736"/>
          </a:xfrm>
          <a:prstGeom prst="rect">
            <a:avLst/>
          </a:prstGeom>
        </p:spPr>
      </p:pic>
      <p:sp>
        <p:nvSpPr>
          <p:cNvPr id="8" name="TextBox 7"/>
          <p:cNvSpPr txBox="1"/>
          <p:nvPr/>
        </p:nvSpPr>
        <p:spPr>
          <a:xfrm>
            <a:off x="1554513" y="1417342"/>
            <a:ext cx="1371585" cy="276999"/>
          </a:xfrm>
          <a:prstGeom prst="rect">
            <a:avLst/>
          </a:prstGeom>
          <a:noFill/>
        </p:spPr>
        <p:txBody>
          <a:bodyPr wrap="square" rtlCol="0">
            <a:spAutoFit/>
          </a:bodyPr>
          <a:lstStyle/>
          <a:p>
            <a:r>
              <a:rPr lang="en-US" sz="1200" u="sng" dirty="0" smtClean="0"/>
              <a:t>Baseline (1 door)</a:t>
            </a:r>
            <a:endParaRPr lang="en-US" sz="1200" u="sng" dirty="0"/>
          </a:p>
        </p:txBody>
      </p:sp>
      <p:sp>
        <p:nvSpPr>
          <p:cNvPr id="10" name="TextBox 9"/>
          <p:cNvSpPr txBox="1"/>
          <p:nvPr/>
        </p:nvSpPr>
        <p:spPr>
          <a:xfrm>
            <a:off x="6857975" y="1417342"/>
            <a:ext cx="1737341" cy="276999"/>
          </a:xfrm>
          <a:prstGeom prst="rect">
            <a:avLst/>
          </a:prstGeom>
          <a:noFill/>
        </p:spPr>
        <p:txBody>
          <a:bodyPr wrap="square" rtlCol="0">
            <a:spAutoFit/>
          </a:bodyPr>
          <a:lstStyle/>
          <a:p>
            <a:r>
              <a:rPr lang="en-US" sz="1200" u="sng" dirty="0" smtClean="0"/>
              <a:t>Option B (3 doors)</a:t>
            </a:r>
            <a:endParaRPr lang="en-US" sz="1200" u="sng" dirty="0"/>
          </a:p>
        </p:txBody>
      </p:sp>
      <p:sp>
        <p:nvSpPr>
          <p:cNvPr id="11" name="TextBox 10"/>
          <p:cNvSpPr txBox="1"/>
          <p:nvPr/>
        </p:nvSpPr>
        <p:spPr>
          <a:xfrm>
            <a:off x="4206244" y="1417342"/>
            <a:ext cx="1645902" cy="276999"/>
          </a:xfrm>
          <a:prstGeom prst="rect">
            <a:avLst/>
          </a:prstGeom>
          <a:noFill/>
        </p:spPr>
        <p:txBody>
          <a:bodyPr wrap="square" rtlCol="0">
            <a:spAutoFit/>
          </a:bodyPr>
          <a:lstStyle/>
          <a:p>
            <a:r>
              <a:rPr lang="en-US" sz="1200" u="sng" dirty="0" smtClean="0"/>
              <a:t>Option A (2 doors)</a:t>
            </a:r>
            <a:endParaRPr lang="en-US" sz="1200" u="sng" dirty="0"/>
          </a:p>
        </p:txBody>
      </p:sp>
      <p:sp>
        <p:nvSpPr>
          <p:cNvPr id="13" name="TextBox 12"/>
          <p:cNvSpPr txBox="1"/>
          <p:nvPr/>
        </p:nvSpPr>
        <p:spPr>
          <a:xfrm>
            <a:off x="365125" y="4800585"/>
            <a:ext cx="915071" cy="276999"/>
          </a:xfrm>
          <a:prstGeom prst="rect">
            <a:avLst/>
          </a:prstGeom>
          <a:noFill/>
        </p:spPr>
        <p:txBody>
          <a:bodyPr wrap="square" rtlCol="0">
            <a:spAutoFit/>
          </a:bodyPr>
          <a:lstStyle/>
          <a:p>
            <a:r>
              <a:rPr lang="en-US" sz="1200" u="sng" dirty="0" smtClean="0"/>
              <a:t>Open</a:t>
            </a:r>
            <a:r>
              <a:rPr lang="en-US" sz="1200" dirty="0" smtClean="0"/>
              <a:t> &gt;</a:t>
            </a:r>
            <a:endParaRPr lang="en-US" sz="1200" dirty="0"/>
          </a:p>
        </p:txBody>
      </p:sp>
      <p:sp>
        <p:nvSpPr>
          <p:cNvPr id="14" name="TextBox 13"/>
          <p:cNvSpPr txBox="1"/>
          <p:nvPr/>
        </p:nvSpPr>
        <p:spPr>
          <a:xfrm>
            <a:off x="365125" y="2514610"/>
            <a:ext cx="915071" cy="276999"/>
          </a:xfrm>
          <a:prstGeom prst="rect">
            <a:avLst/>
          </a:prstGeom>
          <a:noFill/>
        </p:spPr>
        <p:txBody>
          <a:bodyPr wrap="square" rtlCol="0">
            <a:spAutoFit/>
          </a:bodyPr>
          <a:lstStyle/>
          <a:p>
            <a:r>
              <a:rPr lang="en-US" sz="1200" u="sng" dirty="0" smtClean="0"/>
              <a:t>Closed</a:t>
            </a:r>
            <a:r>
              <a:rPr lang="en-US" sz="1200" dirty="0" smtClean="0"/>
              <a:t> &gt;</a:t>
            </a:r>
            <a:endParaRPr lang="en-US" sz="1200" dirty="0"/>
          </a:p>
        </p:txBody>
      </p:sp>
      <p:sp>
        <p:nvSpPr>
          <p:cNvPr id="15" name="Oval 14"/>
          <p:cNvSpPr/>
          <p:nvPr/>
        </p:nvSpPr>
        <p:spPr bwMode="auto">
          <a:xfrm>
            <a:off x="4912464" y="2275308"/>
            <a:ext cx="182878" cy="182878"/>
          </a:xfrm>
          <a:prstGeom prst="ellipse">
            <a:avLst/>
          </a:prstGeom>
          <a:solidFill>
            <a:srgbClr val="FF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Book Antiqua" pitchFamily="18" charset="0"/>
            </a:endParaRPr>
          </a:p>
        </p:txBody>
      </p:sp>
      <p:sp>
        <p:nvSpPr>
          <p:cNvPr id="16" name="Oval 15"/>
          <p:cNvSpPr/>
          <p:nvPr/>
        </p:nvSpPr>
        <p:spPr bwMode="auto">
          <a:xfrm>
            <a:off x="2194586" y="4571017"/>
            <a:ext cx="182878" cy="182878"/>
          </a:xfrm>
          <a:prstGeom prst="ellipse">
            <a:avLst/>
          </a:prstGeom>
          <a:solidFill>
            <a:srgbClr val="0070C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Book Antiqua" pitchFamily="18" charset="0"/>
            </a:endParaRPr>
          </a:p>
        </p:txBody>
      </p:sp>
      <p:sp>
        <p:nvSpPr>
          <p:cNvPr id="17" name="Oval 16"/>
          <p:cNvSpPr/>
          <p:nvPr/>
        </p:nvSpPr>
        <p:spPr bwMode="auto">
          <a:xfrm>
            <a:off x="2377464" y="4983463"/>
            <a:ext cx="182878" cy="182878"/>
          </a:xfrm>
          <a:prstGeom prst="ellipse">
            <a:avLst/>
          </a:prstGeom>
          <a:solidFill>
            <a:srgbClr val="FF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Book Antiqua" pitchFamily="18" charset="0"/>
            </a:endParaRPr>
          </a:p>
        </p:txBody>
      </p:sp>
      <p:sp>
        <p:nvSpPr>
          <p:cNvPr id="18" name="Oval 17"/>
          <p:cNvSpPr/>
          <p:nvPr/>
        </p:nvSpPr>
        <p:spPr bwMode="auto">
          <a:xfrm>
            <a:off x="1688752" y="4753894"/>
            <a:ext cx="182878" cy="182878"/>
          </a:xfrm>
          <a:prstGeom prst="ellipse">
            <a:avLst/>
          </a:prstGeom>
          <a:solidFill>
            <a:srgbClr val="0070C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Book Antiqua" pitchFamily="18" charset="0"/>
            </a:endParaRPr>
          </a:p>
        </p:txBody>
      </p:sp>
      <p:sp>
        <p:nvSpPr>
          <p:cNvPr id="19" name="Oval 18"/>
          <p:cNvSpPr/>
          <p:nvPr/>
        </p:nvSpPr>
        <p:spPr bwMode="auto">
          <a:xfrm>
            <a:off x="5212073" y="2788927"/>
            <a:ext cx="182878" cy="182878"/>
          </a:xfrm>
          <a:prstGeom prst="ellipse">
            <a:avLst/>
          </a:prstGeom>
          <a:solidFill>
            <a:srgbClr val="FF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Book Antiqua" pitchFamily="18" charset="0"/>
            </a:endParaRPr>
          </a:p>
        </p:txBody>
      </p:sp>
      <p:sp>
        <p:nvSpPr>
          <p:cNvPr id="20" name="Oval 19"/>
          <p:cNvSpPr/>
          <p:nvPr/>
        </p:nvSpPr>
        <p:spPr bwMode="auto">
          <a:xfrm>
            <a:off x="7464984" y="2294774"/>
            <a:ext cx="182878" cy="182878"/>
          </a:xfrm>
          <a:prstGeom prst="ellipse">
            <a:avLst/>
          </a:prstGeom>
          <a:solidFill>
            <a:srgbClr val="0070C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Book Antiqua" pitchFamily="18" charset="0"/>
            </a:endParaRPr>
          </a:p>
        </p:txBody>
      </p:sp>
      <p:sp>
        <p:nvSpPr>
          <p:cNvPr id="21" name="Oval 20"/>
          <p:cNvSpPr/>
          <p:nvPr/>
        </p:nvSpPr>
        <p:spPr bwMode="auto">
          <a:xfrm>
            <a:off x="4328839" y="2722771"/>
            <a:ext cx="182878" cy="182878"/>
          </a:xfrm>
          <a:prstGeom prst="ellipse">
            <a:avLst/>
          </a:prstGeom>
          <a:solidFill>
            <a:srgbClr val="0070C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Book Antiqua" pitchFamily="18" charset="0"/>
            </a:endParaRPr>
          </a:p>
        </p:txBody>
      </p:sp>
      <p:sp>
        <p:nvSpPr>
          <p:cNvPr id="22" name="Oval 21"/>
          <p:cNvSpPr/>
          <p:nvPr/>
        </p:nvSpPr>
        <p:spPr bwMode="auto">
          <a:xfrm>
            <a:off x="7955243" y="2788927"/>
            <a:ext cx="182878" cy="182878"/>
          </a:xfrm>
          <a:prstGeom prst="ellipse">
            <a:avLst/>
          </a:prstGeom>
          <a:solidFill>
            <a:srgbClr val="FF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Book Antiqua" pitchFamily="18" charset="0"/>
            </a:endParaRPr>
          </a:p>
        </p:txBody>
      </p:sp>
      <p:sp>
        <p:nvSpPr>
          <p:cNvPr id="23" name="Oval 22"/>
          <p:cNvSpPr/>
          <p:nvPr/>
        </p:nvSpPr>
        <p:spPr bwMode="auto">
          <a:xfrm>
            <a:off x="7073926" y="2769471"/>
            <a:ext cx="182878" cy="182878"/>
          </a:xfrm>
          <a:prstGeom prst="ellipse">
            <a:avLst/>
          </a:prstGeom>
          <a:solidFill>
            <a:srgbClr val="FF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Book Antiqua" pitchFamily="18" charset="0"/>
            </a:endParaRPr>
          </a:p>
        </p:txBody>
      </p:sp>
      <p:sp>
        <p:nvSpPr>
          <p:cNvPr id="24" name="Oval 23"/>
          <p:cNvSpPr/>
          <p:nvPr/>
        </p:nvSpPr>
        <p:spPr bwMode="auto">
          <a:xfrm>
            <a:off x="7739292" y="2635232"/>
            <a:ext cx="182878" cy="182878"/>
          </a:xfrm>
          <a:prstGeom prst="ellipse">
            <a:avLst/>
          </a:prstGeom>
          <a:solidFill>
            <a:srgbClr val="FF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Book Antiqua" pitchFamily="18" charset="0"/>
            </a:endParaRPr>
          </a:p>
        </p:txBody>
      </p:sp>
      <p:sp>
        <p:nvSpPr>
          <p:cNvPr id="26" name="Oval 25"/>
          <p:cNvSpPr/>
          <p:nvPr/>
        </p:nvSpPr>
        <p:spPr bwMode="auto">
          <a:xfrm>
            <a:off x="7132292" y="5074902"/>
            <a:ext cx="182878" cy="182878"/>
          </a:xfrm>
          <a:prstGeom prst="ellipse">
            <a:avLst/>
          </a:prstGeom>
          <a:solidFill>
            <a:srgbClr val="FF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Book Antiqua" pitchFamily="18" charset="0"/>
            </a:endParaRPr>
          </a:p>
        </p:txBody>
      </p:sp>
      <p:sp>
        <p:nvSpPr>
          <p:cNvPr id="27" name="Oval 26"/>
          <p:cNvSpPr/>
          <p:nvPr/>
        </p:nvSpPr>
        <p:spPr bwMode="auto">
          <a:xfrm>
            <a:off x="7706219" y="4940672"/>
            <a:ext cx="182878" cy="182878"/>
          </a:xfrm>
          <a:prstGeom prst="ellipse">
            <a:avLst/>
          </a:prstGeom>
          <a:solidFill>
            <a:srgbClr val="FF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Book Antiqua" pitchFamily="18" charset="0"/>
            </a:endParaRPr>
          </a:p>
        </p:txBody>
      </p:sp>
      <p:sp>
        <p:nvSpPr>
          <p:cNvPr id="30" name="Oval 29"/>
          <p:cNvSpPr/>
          <p:nvPr/>
        </p:nvSpPr>
        <p:spPr bwMode="auto">
          <a:xfrm>
            <a:off x="7931913" y="5074912"/>
            <a:ext cx="182878" cy="182878"/>
          </a:xfrm>
          <a:prstGeom prst="ellipse">
            <a:avLst/>
          </a:prstGeom>
          <a:solidFill>
            <a:srgbClr val="FF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Book Antiqua" pitchFamily="18" charset="0"/>
            </a:endParaRPr>
          </a:p>
        </p:txBody>
      </p:sp>
      <p:grpSp>
        <p:nvGrpSpPr>
          <p:cNvPr id="3" name="Group 66"/>
          <p:cNvGrpSpPr/>
          <p:nvPr/>
        </p:nvGrpSpPr>
        <p:grpSpPr>
          <a:xfrm>
            <a:off x="3291854" y="4160512"/>
            <a:ext cx="2870283" cy="2103097"/>
            <a:chOff x="3291854" y="4160512"/>
            <a:chExt cx="2870283" cy="2103097"/>
          </a:xfrm>
        </p:grpSpPr>
        <p:pic>
          <p:nvPicPr>
            <p:cNvPr id="7" name="Picture 6" descr="Alternate Door Concept 2-2.jpg"/>
            <p:cNvPicPr>
              <a:picLocks noChangeAspect="1"/>
            </p:cNvPicPr>
            <p:nvPr/>
          </p:nvPicPr>
          <p:blipFill>
            <a:blip r:embed="rId7" cstate="print"/>
            <a:stretch>
              <a:fillRect/>
            </a:stretch>
          </p:blipFill>
          <p:spPr>
            <a:xfrm>
              <a:off x="3291854" y="4160512"/>
              <a:ext cx="2870283" cy="2103097"/>
            </a:xfrm>
            <a:prstGeom prst="rect">
              <a:avLst/>
            </a:prstGeom>
          </p:spPr>
        </p:pic>
        <p:sp>
          <p:nvSpPr>
            <p:cNvPr id="25" name="Oval 24"/>
            <p:cNvSpPr/>
            <p:nvPr/>
          </p:nvSpPr>
          <p:spPr bwMode="auto">
            <a:xfrm>
              <a:off x="5147890" y="5253905"/>
              <a:ext cx="182878" cy="182878"/>
            </a:xfrm>
            <a:prstGeom prst="ellipse">
              <a:avLst/>
            </a:prstGeom>
            <a:solidFill>
              <a:srgbClr val="FF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Book Antiqua" pitchFamily="18" charset="0"/>
              </a:endParaRPr>
            </a:p>
          </p:txBody>
        </p:sp>
        <p:sp>
          <p:nvSpPr>
            <p:cNvPr id="31" name="Oval 30"/>
            <p:cNvSpPr/>
            <p:nvPr/>
          </p:nvSpPr>
          <p:spPr bwMode="auto">
            <a:xfrm>
              <a:off x="4291860" y="5197496"/>
              <a:ext cx="182878" cy="182878"/>
            </a:xfrm>
            <a:prstGeom prst="ellipse">
              <a:avLst/>
            </a:prstGeom>
            <a:solidFill>
              <a:srgbClr val="0070C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Book Antiqua" pitchFamily="18" charset="0"/>
              </a:endParaRPr>
            </a:p>
          </p:txBody>
        </p:sp>
        <p:sp>
          <p:nvSpPr>
            <p:cNvPr id="32" name="Oval 31"/>
            <p:cNvSpPr/>
            <p:nvPr/>
          </p:nvSpPr>
          <p:spPr bwMode="auto">
            <a:xfrm>
              <a:off x="4764620" y="4679989"/>
              <a:ext cx="182878" cy="182878"/>
            </a:xfrm>
            <a:prstGeom prst="ellipse">
              <a:avLst/>
            </a:prstGeom>
            <a:solidFill>
              <a:srgbClr val="FF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Book Antiqua" pitchFamily="18" charset="0"/>
              </a:endParaRPr>
            </a:p>
          </p:txBody>
        </p:sp>
      </p:grpSp>
      <p:sp>
        <p:nvSpPr>
          <p:cNvPr id="33" name="TextBox 32"/>
          <p:cNvSpPr txBox="1"/>
          <p:nvPr/>
        </p:nvSpPr>
        <p:spPr>
          <a:xfrm>
            <a:off x="1737391" y="2514610"/>
            <a:ext cx="915071" cy="276999"/>
          </a:xfrm>
          <a:prstGeom prst="rect">
            <a:avLst/>
          </a:prstGeom>
          <a:noFill/>
        </p:spPr>
        <p:txBody>
          <a:bodyPr wrap="square" rtlCol="0">
            <a:spAutoFit/>
          </a:bodyPr>
          <a:lstStyle/>
          <a:p>
            <a:r>
              <a:rPr lang="en-US" sz="1200" dirty="0" smtClean="0"/>
              <a:t>(n/a)</a:t>
            </a:r>
            <a:endParaRPr lang="en-US" sz="1200" dirty="0"/>
          </a:p>
        </p:txBody>
      </p:sp>
      <p:cxnSp>
        <p:nvCxnSpPr>
          <p:cNvPr id="36" name="Straight Arrow Connector 35"/>
          <p:cNvCxnSpPr>
            <a:stCxn id="38" idx="3"/>
            <a:endCxn id="18" idx="2"/>
          </p:cNvCxnSpPr>
          <p:nvPr/>
        </p:nvCxnSpPr>
        <p:spPr bwMode="auto">
          <a:xfrm>
            <a:off x="1096637" y="4391345"/>
            <a:ext cx="592115" cy="453988"/>
          </a:xfrm>
          <a:prstGeom prst="straightConnector1">
            <a:avLst/>
          </a:prstGeom>
          <a:solidFill>
            <a:schemeClr val="accent1"/>
          </a:solidFill>
          <a:ln w="25400" cap="flat" cmpd="sng" algn="ctr">
            <a:solidFill>
              <a:schemeClr val="tx1"/>
            </a:solidFill>
            <a:prstDash val="solid"/>
            <a:round/>
            <a:headEnd type="none" w="med" len="med"/>
            <a:tailEnd type="triangle" w="lg" len="med"/>
          </a:ln>
          <a:effectLst/>
        </p:spPr>
      </p:cxnSp>
      <p:sp>
        <p:nvSpPr>
          <p:cNvPr id="38" name="TextBox 37"/>
          <p:cNvSpPr txBox="1"/>
          <p:nvPr/>
        </p:nvSpPr>
        <p:spPr>
          <a:xfrm>
            <a:off x="365125" y="4160512"/>
            <a:ext cx="731512" cy="461665"/>
          </a:xfrm>
          <a:prstGeom prst="rect">
            <a:avLst/>
          </a:prstGeom>
          <a:noFill/>
        </p:spPr>
        <p:txBody>
          <a:bodyPr wrap="square" rtlCol="0">
            <a:spAutoFit/>
          </a:bodyPr>
          <a:lstStyle/>
          <a:p>
            <a:r>
              <a:rPr lang="en-US" sz="1200" dirty="0" smtClean="0"/>
              <a:t>Launch Lock</a:t>
            </a:r>
            <a:endParaRPr lang="en-US" sz="1200" dirty="0"/>
          </a:p>
        </p:txBody>
      </p:sp>
      <p:cxnSp>
        <p:nvCxnSpPr>
          <p:cNvPr id="39" name="Straight Arrow Connector 38"/>
          <p:cNvCxnSpPr>
            <a:stCxn id="40" idx="0"/>
          </p:cNvCxnSpPr>
          <p:nvPr/>
        </p:nvCxnSpPr>
        <p:spPr bwMode="auto">
          <a:xfrm rot="5400000" flipH="1" flipV="1">
            <a:off x="2103318" y="5349391"/>
            <a:ext cx="548632" cy="182537"/>
          </a:xfrm>
          <a:prstGeom prst="straightConnector1">
            <a:avLst/>
          </a:prstGeom>
          <a:solidFill>
            <a:schemeClr val="accent1"/>
          </a:solidFill>
          <a:ln w="25400" cap="flat" cmpd="sng" algn="ctr">
            <a:solidFill>
              <a:schemeClr val="tx1"/>
            </a:solidFill>
            <a:prstDash val="solid"/>
            <a:round/>
            <a:headEnd type="none" w="med" len="med"/>
            <a:tailEnd type="triangle" w="lg" len="med"/>
          </a:ln>
          <a:effectLst/>
        </p:spPr>
      </p:cxnSp>
      <p:sp>
        <p:nvSpPr>
          <p:cNvPr id="40" name="TextBox 39"/>
          <p:cNvSpPr txBox="1"/>
          <p:nvPr/>
        </p:nvSpPr>
        <p:spPr>
          <a:xfrm>
            <a:off x="1828830" y="5714975"/>
            <a:ext cx="915071" cy="461665"/>
          </a:xfrm>
          <a:prstGeom prst="rect">
            <a:avLst/>
          </a:prstGeom>
          <a:noFill/>
        </p:spPr>
        <p:txBody>
          <a:bodyPr wrap="square" rtlCol="0">
            <a:spAutoFit/>
          </a:bodyPr>
          <a:lstStyle/>
          <a:p>
            <a:r>
              <a:rPr lang="en-US" sz="1200" dirty="0" smtClean="0"/>
              <a:t>Motor /Gearbox</a:t>
            </a:r>
            <a:endParaRPr lang="en-US" sz="1200" dirty="0"/>
          </a:p>
        </p:txBody>
      </p:sp>
      <p:sp>
        <p:nvSpPr>
          <p:cNvPr id="44" name="Oval 43"/>
          <p:cNvSpPr/>
          <p:nvPr/>
        </p:nvSpPr>
        <p:spPr bwMode="auto">
          <a:xfrm>
            <a:off x="7217903" y="2870649"/>
            <a:ext cx="182878" cy="182878"/>
          </a:xfrm>
          <a:prstGeom prst="ellipse">
            <a:avLst/>
          </a:prstGeom>
          <a:solidFill>
            <a:srgbClr val="0070C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Book Antiqua" pitchFamily="18" charset="0"/>
            </a:endParaRPr>
          </a:p>
        </p:txBody>
      </p:sp>
      <p:sp>
        <p:nvSpPr>
          <p:cNvPr id="45" name="Oval 44"/>
          <p:cNvSpPr/>
          <p:nvPr/>
        </p:nvSpPr>
        <p:spPr bwMode="auto">
          <a:xfrm>
            <a:off x="7266542" y="5197482"/>
            <a:ext cx="182878" cy="182878"/>
          </a:xfrm>
          <a:prstGeom prst="ellipse">
            <a:avLst/>
          </a:prstGeom>
          <a:solidFill>
            <a:srgbClr val="0070C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Book Antiqua" pitchFamily="18" charset="0"/>
            </a:endParaRPr>
          </a:p>
        </p:txBody>
      </p:sp>
      <p:sp>
        <p:nvSpPr>
          <p:cNvPr id="48" name="Rectangle 47"/>
          <p:cNvSpPr/>
          <p:nvPr/>
        </p:nvSpPr>
        <p:spPr bwMode="auto">
          <a:xfrm rot="484660">
            <a:off x="3133312" y="4726604"/>
            <a:ext cx="274317" cy="365756"/>
          </a:xfrm>
          <a:prstGeom prst="rect">
            <a:avLst/>
          </a:prstGeom>
          <a:solidFill>
            <a:srgbClr val="FFFFFF"/>
          </a:solidFill>
          <a:ln w="127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Book Antiqua" pitchFamily="18" charset="0"/>
            </a:endParaRPr>
          </a:p>
        </p:txBody>
      </p:sp>
      <p:cxnSp>
        <p:nvCxnSpPr>
          <p:cNvPr id="51" name="Straight Connector 50"/>
          <p:cNvCxnSpPr/>
          <p:nvPr/>
        </p:nvCxnSpPr>
        <p:spPr bwMode="auto">
          <a:xfrm>
            <a:off x="457245" y="3794756"/>
            <a:ext cx="8320949"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a:off x="365125" y="1783098"/>
            <a:ext cx="8320949"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53" name="Straight Connector 52"/>
          <p:cNvCxnSpPr/>
          <p:nvPr/>
        </p:nvCxnSpPr>
        <p:spPr bwMode="auto">
          <a:xfrm rot="5400000">
            <a:off x="-1234071" y="3657902"/>
            <a:ext cx="4937095" cy="9144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rot="5400000">
            <a:off x="777588" y="3657902"/>
            <a:ext cx="4937095" cy="9144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57" name="Straight Connector 56"/>
          <p:cNvCxnSpPr/>
          <p:nvPr/>
        </p:nvCxnSpPr>
        <p:spPr bwMode="auto">
          <a:xfrm rot="5400000">
            <a:off x="3795074" y="3657902"/>
            <a:ext cx="4937095" cy="91440"/>
          </a:xfrm>
          <a:prstGeom prst="line">
            <a:avLst/>
          </a:prstGeom>
          <a:solidFill>
            <a:schemeClr val="accent1"/>
          </a:solidFill>
          <a:ln w="25400" cap="flat" cmpd="sng" algn="ctr">
            <a:solidFill>
              <a:schemeClr val="tx1"/>
            </a:solidFill>
            <a:prstDash val="solid"/>
            <a:round/>
            <a:headEnd type="none" w="med" len="med"/>
            <a:tailEnd type="none" w="med" len="med"/>
          </a:ln>
          <a:effectLst/>
        </p:spPr>
      </p:cxnSp>
      <p:sp>
        <p:nvSpPr>
          <p:cNvPr id="63" name="Oval 62"/>
          <p:cNvSpPr/>
          <p:nvPr/>
        </p:nvSpPr>
        <p:spPr bwMode="auto">
          <a:xfrm>
            <a:off x="7441605" y="4631335"/>
            <a:ext cx="182878" cy="182878"/>
          </a:xfrm>
          <a:prstGeom prst="ellipse">
            <a:avLst/>
          </a:prstGeom>
          <a:solidFill>
            <a:srgbClr val="0070C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Book Antiqua" pitchFamily="18" charset="0"/>
            </a:endParaRPr>
          </a:p>
        </p:txBody>
      </p:sp>
      <p:sp>
        <p:nvSpPr>
          <p:cNvPr id="64" name="Oval 63"/>
          <p:cNvSpPr/>
          <p:nvPr/>
        </p:nvSpPr>
        <p:spPr bwMode="auto">
          <a:xfrm>
            <a:off x="4947499" y="2697493"/>
            <a:ext cx="182878" cy="182878"/>
          </a:xfrm>
          <a:prstGeom prst="ellipse">
            <a:avLst/>
          </a:prstGeom>
          <a:solidFill>
            <a:srgbClr val="0070C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Book Antiqua" pitchFamily="18" charset="0"/>
            </a:endParaRPr>
          </a:p>
        </p:txBody>
      </p:sp>
      <p:sp>
        <p:nvSpPr>
          <p:cNvPr id="65" name="Oval 64"/>
          <p:cNvSpPr/>
          <p:nvPr/>
        </p:nvSpPr>
        <p:spPr bwMode="auto">
          <a:xfrm>
            <a:off x="4889133" y="5158591"/>
            <a:ext cx="182878" cy="182878"/>
          </a:xfrm>
          <a:prstGeom prst="ellipse">
            <a:avLst/>
          </a:prstGeom>
          <a:solidFill>
            <a:srgbClr val="0070C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Book Antiqua" pitchFamily="18" charset="0"/>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Thermal</a:t>
            </a:r>
            <a:endParaRPr lang="en-US" dirty="0"/>
          </a:p>
        </p:txBody>
      </p:sp>
      <p:sp>
        <p:nvSpPr>
          <p:cNvPr id="3" name="Content Placeholder 2"/>
          <p:cNvSpPr>
            <a:spLocks noGrp="1"/>
          </p:cNvSpPr>
          <p:nvPr>
            <p:ph idx="1"/>
          </p:nvPr>
        </p:nvSpPr>
        <p:spPr>
          <a:xfrm>
            <a:off x="323850" y="1406525"/>
            <a:ext cx="4857750" cy="4883150"/>
          </a:xfrm>
        </p:spPr>
        <p:txBody>
          <a:bodyPr/>
          <a:lstStyle/>
          <a:p>
            <a:r>
              <a:rPr lang="en-US" dirty="0" smtClean="0"/>
              <a:t>JEM-EF has a thermal control loop with temperature = 16 -24 C</a:t>
            </a:r>
          </a:p>
          <a:p>
            <a:r>
              <a:rPr lang="en-US" dirty="0" smtClean="0"/>
              <a:t>Coolant loop removes waste heat from components, except coherent lasers, mounted to cold plates</a:t>
            </a:r>
          </a:p>
          <a:p>
            <a:r>
              <a:rPr lang="en-US" dirty="0" smtClean="0"/>
              <a:t>Coherent lidar requires additional cooling</a:t>
            </a:r>
          </a:p>
          <a:p>
            <a:pPr lvl="1"/>
            <a:r>
              <a:rPr lang="en-US" dirty="0" smtClean="0"/>
              <a:t>Thermo electric cooler</a:t>
            </a:r>
          </a:p>
          <a:p>
            <a:pPr lvl="2"/>
            <a:r>
              <a:rPr lang="en-US" dirty="0" smtClean="0"/>
              <a:t>Electrical power requirement</a:t>
            </a:r>
          </a:p>
          <a:p>
            <a:pPr lvl="2"/>
            <a:r>
              <a:rPr lang="en-US" dirty="0" smtClean="0"/>
              <a:t>Coolant flow rate</a:t>
            </a:r>
          </a:p>
          <a:p>
            <a:pPr lvl="1"/>
            <a:r>
              <a:rPr lang="en-US" dirty="0" smtClean="0"/>
              <a:t> Hybrid system with both ACTS active cooling and passive (side) radiator cooling</a:t>
            </a:r>
          </a:p>
          <a:p>
            <a:pPr lvl="1"/>
            <a:endParaRPr lang="en-US" dirty="0"/>
          </a:p>
        </p:txBody>
      </p:sp>
      <p:sp>
        <p:nvSpPr>
          <p:cNvPr id="4" name="Slide Number Placeholder 3"/>
          <p:cNvSpPr>
            <a:spLocks noGrp="1"/>
          </p:cNvSpPr>
          <p:nvPr>
            <p:ph type="sldNum" sz="quarter" idx="10"/>
          </p:nvPr>
        </p:nvSpPr>
        <p:spPr/>
        <p:txBody>
          <a:bodyPr/>
          <a:lstStyle/>
          <a:p>
            <a:pPr>
              <a:defRPr/>
            </a:pPr>
            <a:fld id="{C696902E-3B1B-4193-A434-D5F378761D6B}" type="slidenum">
              <a:rPr lang="en-US" smtClean="0">
                <a:solidFill>
                  <a:srgbClr val="000000"/>
                </a:solidFill>
              </a:rPr>
              <a:pPr>
                <a:defRPr/>
              </a:pPr>
              <a:t>44</a:t>
            </a:fld>
            <a:endParaRPr lang="en-US">
              <a:solidFill>
                <a:srgbClr val="000000"/>
              </a:solidFill>
            </a:endParaRPr>
          </a:p>
        </p:txBody>
      </p:sp>
      <p:pic>
        <p:nvPicPr>
          <p:cNvPr id="5" name="Picture 2" descr="http://idb.exst.jaxa.jp/edata/02110/199810K02110140/image/g0211014_006b.gif"/>
          <p:cNvPicPr>
            <a:picLocks noChangeAspect="1" noChangeArrowheads="1"/>
          </p:cNvPicPr>
          <p:nvPr/>
        </p:nvPicPr>
        <p:blipFill>
          <a:blip r:embed="rId3" cstate="print"/>
          <a:srcRect/>
          <a:stretch>
            <a:fillRect/>
          </a:stretch>
        </p:blipFill>
        <p:spPr bwMode="auto">
          <a:xfrm>
            <a:off x="5029200" y="1828800"/>
            <a:ext cx="3628119" cy="1911242"/>
          </a:xfrm>
          <a:prstGeom prst="rect">
            <a:avLst/>
          </a:prstGeom>
          <a:noFill/>
          <a:ln>
            <a:noFill/>
          </a:ln>
        </p:spPr>
      </p:pic>
      <p:pic>
        <p:nvPicPr>
          <p:cNvPr id="6" name="Picture 5" descr="3RAD.BMP"/>
          <p:cNvPicPr>
            <a:picLocks noChangeAspect="1"/>
          </p:cNvPicPr>
          <p:nvPr/>
        </p:nvPicPr>
        <p:blipFill>
          <a:blip r:embed="rId4" cstate="print"/>
          <a:stretch>
            <a:fillRect/>
          </a:stretch>
        </p:blipFill>
        <p:spPr>
          <a:xfrm rot="5400000">
            <a:off x="6007076" y="3822724"/>
            <a:ext cx="2481941" cy="2761294"/>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Updated data transfer issues</a:t>
            </a:r>
            <a:endParaRPr lang="en-US" dirty="0"/>
          </a:p>
        </p:txBody>
      </p:sp>
      <p:sp>
        <p:nvSpPr>
          <p:cNvPr id="3" name="Content Placeholder 2"/>
          <p:cNvSpPr>
            <a:spLocks noGrp="1"/>
          </p:cNvSpPr>
          <p:nvPr>
            <p:ph idx="1"/>
          </p:nvPr>
        </p:nvSpPr>
        <p:spPr/>
        <p:txBody>
          <a:bodyPr/>
          <a:lstStyle/>
          <a:p>
            <a:pPr>
              <a:spcAft>
                <a:spcPts val="1200"/>
              </a:spcAft>
            </a:pPr>
            <a:r>
              <a:rPr lang="en-US" sz="2000" b="0" dirty="0" smtClean="0"/>
              <a:t>A telecon with JSC/MSFC folks were held on Jan 14.  The following is a summary of the discussion:</a:t>
            </a:r>
          </a:p>
          <a:p>
            <a:pPr lvl="1">
              <a:spcAft>
                <a:spcPts val="1200"/>
              </a:spcAft>
            </a:pPr>
            <a:r>
              <a:rPr lang="en-US" sz="1800" b="0" dirty="0" smtClean="0"/>
              <a:t>JEM/EF data transfer rate to ISS is 5Mbps.  This bandwidth is shared between the instruments connected to the JEM/EF.  There is no minimum data bandwidth that is guaranteed for any one instrument. </a:t>
            </a:r>
          </a:p>
          <a:p>
            <a:pPr lvl="1">
              <a:spcAft>
                <a:spcPts val="1200"/>
              </a:spcAft>
            </a:pPr>
            <a:r>
              <a:rPr lang="en-US" sz="1800" b="0" dirty="0" smtClean="0"/>
              <a:t>There is data storage on-board the ISS for storing data during LOS.  There is no guarantee that this item works 100% of the times.  It is recommended that the instruments store their important data until ground receipt is verified.</a:t>
            </a:r>
          </a:p>
          <a:p>
            <a:pPr lvl="1">
              <a:spcAft>
                <a:spcPts val="1200"/>
              </a:spcAft>
            </a:pPr>
            <a:r>
              <a:rPr lang="en-US" sz="1800" b="0" dirty="0" smtClean="0"/>
              <a:t>There will be some enhancement to the ISS components and JEM/EF to increase data transfer rate in the future.  The new capability may be in-place by the time Wind LIDAR instrument is launched.  This information is documented in a CCR and will be available upon request.</a:t>
            </a:r>
          </a:p>
          <a:p>
            <a:pPr lvl="1">
              <a:spcAft>
                <a:spcPts val="1200"/>
              </a:spcAft>
            </a:pPr>
            <a:r>
              <a:rPr lang="en-US" sz="1800" b="0" dirty="0" smtClean="0"/>
              <a:t>In general, it seems that there won’t be any issues in down-linking any instrument data at 3Mbps rate</a:t>
            </a:r>
          </a:p>
          <a:p>
            <a:pPr>
              <a:spcAft>
                <a:spcPts val="1200"/>
              </a:spcAft>
            </a:pPr>
            <a:endParaRPr lang="en-US" sz="2000" b="0" dirty="0" smtClean="0"/>
          </a:p>
          <a:p>
            <a:pPr>
              <a:spcAft>
                <a:spcPts val="1200"/>
              </a:spcAft>
            </a:pPr>
            <a:endParaRPr lang="en-US" sz="2000" b="0" dirty="0" smtClean="0"/>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IDL Design Summary</a:t>
            </a:r>
            <a:endParaRPr lang="en-US" dirty="0"/>
          </a:p>
        </p:txBody>
      </p:sp>
      <p:sp>
        <p:nvSpPr>
          <p:cNvPr id="3" name="Content Placeholder 2"/>
          <p:cNvSpPr>
            <a:spLocks noGrp="1"/>
          </p:cNvSpPr>
          <p:nvPr>
            <p:ph idx="1"/>
          </p:nvPr>
        </p:nvSpPr>
        <p:spPr/>
        <p:txBody>
          <a:bodyPr/>
          <a:lstStyle/>
          <a:p>
            <a:r>
              <a:rPr lang="en-US" sz="2000" dirty="0" smtClean="0">
                <a:solidFill>
                  <a:srgbClr val="003399"/>
                </a:solidFill>
              </a:rPr>
              <a:t>On-board Science Data Processing</a:t>
            </a:r>
          </a:p>
          <a:p>
            <a:pPr lvl="1"/>
            <a:r>
              <a:rPr lang="en-US" sz="1800" dirty="0" smtClean="0"/>
              <a:t>On-board data processing is included in the current IDL design</a:t>
            </a:r>
          </a:p>
          <a:p>
            <a:pPr lvl="1"/>
            <a:r>
              <a:rPr lang="en-US" sz="1800" dirty="0" smtClean="0"/>
              <a:t>The software captures raw data at all times.  If on-board processing function of the software is enabled, the software processes data and downlinks the data via the Low Rate Telemetry routing (1553).  The on-board processing reduces the data volume by a factor of 100.</a:t>
            </a:r>
          </a:p>
          <a:p>
            <a:pPr lvl="1"/>
            <a:r>
              <a:rPr lang="en-US" sz="1800" dirty="0" smtClean="0"/>
              <a:t>The result of the quick look data can be used to remove the low-quality data from the data storage to reduce the downlink data volume.</a:t>
            </a:r>
          </a:p>
          <a:p>
            <a:pPr lvl="1"/>
            <a:r>
              <a:rPr lang="en-US" sz="1800" dirty="0" smtClean="0"/>
              <a:t>The flight software is up-loadable in parts or whole.  The on-board processing function of the software can be updated as more enhanced processing algorithms are established on the ground.</a:t>
            </a:r>
          </a:p>
          <a:p>
            <a:r>
              <a:rPr lang="en-US" sz="2000" dirty="0" smtClean="0">
                <a:solidFill>
                  <a:srgbClr val="003399"/>
                </a:solidFill>
              </a:rPr>
              <a:t>Data Rate and Data Storage presented at IDL </a:t>
            </a:r>
          </a:p>
          <a:p>
            <a:pPr lvl="1"/>
            <a:r>
              <a:rPr lang="en-US" sz="1800" dirty="0" smtClean="0"/>
              <a:t>Science data rate is estimated at 3.0 Mbps (17Gbits/orbit)</a:t>
            </a:r>
          </a:p>
          <a:p>
            <a:pPr lvl="1"/>
            <a:r>
              <a:rPr lang="en-US" sz="1800" dirty="0" smtClean="0"/>
              <a:t>Assuming 196Gbits storage on Processor Card, we can store raw science data for 11.5 orbits.</a:t>
            </a:r>
          </a:p>
          <a:p>
            <a:pPr lvl="1"/>
            <a:r>
              <a:rPr lang="en-US" sz="1800" dirty="0" smtClean="0"/>
              <a:t>Storing 24 hours data requires 260Gbits storage</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Conclusions</a:t>
            </a:r>
            <a:endParaRPr lang="en-US"/>
          </a:p>
        </p:txBody>
      </p:sp>
      <p:sp>
        <p:nvSpPr>
          <p:cNvPr id="3" name="Content Placeholder 2"/>
          <p:cNvSpPr>
            <a:spLocks noGrp="1"/>
          </p:cNvSpPr>
          <p:nvPr>
            <p:ph idx="1"/>
          </p:nvPr>
        </p:nvSpPr>
        <p:spPr>
          <a:xfrm>
            <a:off x="323850" y="1289050"/>
            <a:ext cx="8407400" cy="4883150"/>
          </a:xfrm>
        </p:spPr>
        <p:txBody>
          <a:bodyPr/>
          <a:lstStyle/>
          <a:p>
            <a:r>
              <a:rPr lang="en-US" sz="1600" dirty="0" smtClean="0"/>
              <a:t>The notional 2-telescope design fits within the mass, power, and volume allocations of a JEM-EF payload seated at EFU #1</a:t>
            </a:r>
          </a:p>
          <a:p>
            <a:pPr lvl="1"/>
            <a:r>
              <a:rPr lang="en-US" sz="1600" dirty="0" smtClean="0"/>
              <a:t>It is not clear if WISSCR could operate successfully at a different location</a:t>
            </a:r>
          </a:p>
          <a:p>
            <a:r>
              <a:rPr lang="en-US" sz="1600" dirty="0" smtClean="0"/>
              <a:t>The 2 year reliability of the IDL concept is estimated to be ~84% which is reasonable for a class C instrument</a:t>
            </a:r>
          </a:p>
          <a:p>
            <a:r>
              <a:rPr lang="en-US" sz="1600" dirty="0" smtClean="0"/>
              <a:t>Implementing </a:t>
            </a:r>
            <a:r>
              <a:rPr lang="en-US" sz="1600" dirty="0" err="1" smtClean="0"/>
              <a:t>Spacecube</a:t>
            </a:r>
            <a:r>
              <a:rPr lang="en-US" sz="1600" dirty="0" smtClean="0"/>
              <a:t> would be highly beneficial to the instrument</a:t>
            </a:r>
          </a:p>
          <a:p>
            <a:r>
              <a:rPr lang="en-US" sz="1600" dirty="0" smtClean="0"/>
              <a:t>Instrument design need only take a conservative approach to </a:t>
            </a:r>
            <a:r>
              <a:rPr lang="en-US" sz="1600" dirty="0" err="1" smtClean="0"/>
              <a:t>lightweighting</a:t>
            </a:r>
            <a:r>
              <a:rPr lang="en-US" sz="1600" dirty="0" smtClean="0"/>
              <a:t>  optical elements given that mass rack up will be well within mass allocation</a:t>
            </a:r>
          </a:p>
          <a:p>
            <a:r>
              <a:rPr lang="en-US" sz="1600" dirty="0" smtClean="0"/>
              <a:t>Manufacturability and </a:t>
            </a:r>
            <a:r>
              <a:rPr lang="en-US" sz="1600" dirty="0" err="1" smtClean="0"/>
              <a:t>I&amp;Tof</a:t>
            </a:r>
            <a:r>
              <a:rPr lang="en-US" sz="1600" dirty="0" smtClean="0"/>
              <a:t> the current telescope design is considered risky</a:t>
            </a:r>
          </a:p>
          <a:p>
            <a:r>
              <a:rPr lang="en-US" sz="1600" dirty="0" smtClean="0"/>
              <a:t>High reflective, dielectric coatings may contribute to polarization aberrations.  Metal coatings pose a lower polarization risk, but have lower throughput.</a:t>
            </a:r>
          </a:p>
          <a:p>
            <a:r>
              <a:rPr lang="en-US" sz="1600" dirty="0" smtClean="0"/>
              <a:t>Dielectric polarization </a:t>
            </a:r>
            <a:r>
              <a:rPr lang="en-US" sz="1600" dirty="0" err="1" smtClean="0"/>
              <a:t>beamsplitters</a:t>
            </a:r>
            <a:r>
              <a:rPr lang="en-US" sz="1600" dirty="0" smtClean="0"/>
              <a:t> are recommended for both the coherent and direct channels.</a:t>
            </a:r>
          </a:p>
          <a:p>
            <a:r>
              <a:rPr lang="en-US" sz="1600" dirty="0" smtClean="0"/>
              <a:t>There are no technology concerns for the detectors in either channel</a:t>
            </a:r>
          </a:p>
          <a:p>
            <a:r>
              <a:rPr lang="en-US" sz="1600" dirty="0" smtClean="0"/>
              <a:t>The high duty cycle and total actuations of the Telescope Select Mechanism call for extra attention to the design of that mechanism for lifetime reliability</a:t>
            </a:r>
          </a:p>
          <a:p>
            <a:r>
              <a:rPr lang="en-US" sz="1600" dirty="0" smtClean="0"/>
              <a:t>The ISS contamination environment poses concerns for the payload and mitigations will have to be factored into the payload design (e.g. aperture door)</a:t>
            </a:r>
          </a:p>
          <a:p>
            <a:r>
              <a:rPr lang="en-US" sz="1600" dirty="0" smtClean="0"/>
              <a:t>Thermal requirements for the coherent laser drive the implementation of a passive radiator on the payload</a:t>
            </a:r>
          </a:p>
          <a:p>
            <a:endParaRPr lang="en-US" sz="1600" dirty="0" smtClean="0"/>
          </a:p>
          <a:p>
            <a:endParaRPr lang="en-US" sz="1600" dirty="0" smtClean="0"/>
          </a:p>
          <a:p>
            <a:endParaRPr lang="en-US" sz="1600" dirty="0"/>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idx="1"/>
          </p:nvPr>
        </p:nvSpPr>
        <p:spPr>
          <a:xfrm>
            <a:off x="323850" y="1406524"/>
            <a:ext cx="8407400" cy="5299075"/>
          </a:xfrm>
        </p:spPr>
        <p:txBody>
          <a:bodyPr/>
          <a:lstStyle/>
          <a:p>
            <a:r>
              <a:rPr lang="en-US" dirty="0" smtClean="0"/>
              <a:t>Develop plan to raise TRL level for elements where TRL&lt;6</a:t>
            </a:r>
          </a:p>
          <a:p>
            <a:endParaRPr lang="en-US" dirty="0" smtClean="0"/>
          </a:p>
          <a:p>
            <a:r>
              <a:rPr lang="en-US" dirty="0" smtClean="0"/>
              <a:t>Develop science plan and traceability matrix</a:t>
            </a:r>
          </a:p>
          <a:p>
            <a:endParaRPr lang="en-US" dirty="0" smtClean="0"/>
          </a:p>
          <a:p>
            <a:r>
              <a:rPr lang="en-US" dirty="0" smtClean="0"/>
              <a:t>Issue Proposal Opportunity Document (POD) for industry partnering on the WISSCR instrument</a:t>
            </a:r>
          </a:p>
          <a:p>
            <a:endParaRPr lang="en-US" dirty="0" smtClean="0"/>
          </a:p>
          <a:p>
            <a:r>
              <a:rPr lang="en-US" dirty="0" smtClean="0"/>
              <a:t>Develop an effective message showing application of Doppler lidar technology</a:t>
            </a:r>
          </a:p>
          <a:p>
            <a:pPr>
              <a:buNone/>
            </a:pPr>
            <a:endParaRPr lang="en-US" dirty="0" smtClean="0"/>
          </a:p>
          <a:p>
            <a:r>
              <a:rPr lang="en-US" dirty="0" smtClean="0"/>
              <a:t>Develop Partnerships for cost sharing</a:t>
            </a:r>
          </a:p>
          <a:p>
            <a:pPr lvl="1"/>
            <a:r>
              <a:rPr lang="en-US" dirty="0" smtClean="0"/>
              <a:t>Data archiving and dissemination</a:t>
            </a:r>
          </a:p>
          <a:p>
            <a:pPr lvl="1"/>
            <a:r>
              <a:rPr lang="en-US" dirty="0" smtClean="0"/>
              <a:t>Launch and deployment</a:t>
            </a:r>
          </a:p>
          <a:p>
            <a:pPr lvl="1"/>
            <a:r>
              <a:rPr lang="en-US" dirty="0" smtClean="0"/>
              <a:t>Mission Operations</a:t>
            </a:r>
          </a:p>
          <a:p>
            <a:pPr lvl="1"/>
            <a:r>
              <a:rPr lang="en-US" dirty="0" smtClean="0"/>
              <a:t>Science</a:t>
            </a:r>
            <a:endParaRPr lang="en-US" dirty="0"/>
          </a:p>
        </p:txBody>
      </p:sp>
      <p:sp>
        <p:nvSpPr>
          <p:cNvPr id="4" name="Slide Number Placeholder 3"/>
          <p:cNvSpPr>
            <a:spLocks noGrp="1"/>
          </p:cNvSpPr>
          <p:nvPr>
            <p:ph type="sldNum" sz="quarter" idx="10"/>
          </p:nvPr>
        </p:nvSpPr>
        <p:spPr/>
        <p:txBody>
          <a:bodyPr/>
          <a:lstStyle/>
          <a:p>
            <a:pPr>
              <a:defRPr/>
            </a:pPr>
            <a:fld id="{C696902E-3B1B-4193-A434-D5F378761D6B}" type="slidenum">
              <a:rPr lang="en-US" smtClean="0">
                <a:solidFill>
                  <a:srgbClr val="000000"/>
                </a:solidFill>
              </a:rPr>
              <a:pPr>
                <a:defRPr/>
              </a:pPr>
              <a:t>48</a:t>
            </a:fld>
            <a:endParaRPr lang="en-US">
              <a:solidFill>
                <a:srgbClr val="00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b="1" smtClean="0">
                <a:solidFill>
                  <a:schemeClr val="tx1"/>
                </a:solidFill>
              </a:rPr>
              <a:t>Relevance to NRC Decadal Survey, NASA SMD, and Other Priorities</a:t>
            </a:r>
          </a:p>
        </p:txBody>
      </p:sp>
      <p:sp>
        <p:nvSpPr>
          <p:cNvPr id="23555" name="Rectangle 3"/>
          <p:cNvSpPr>
            <a:spLocks noChangeArrowheads="1"/>
          </p:cNvSpPr>
          <p:nvPr/>
        </p:nvSpPr>
        <p:spPr bwMode="auto">
          <a:xfrm>
            <a:off x="762000" y="1371600"/>
            <a:ext cx="7543800" cy="4800600"/>
          </a:xfrm>
          <a:prstGeom prst="rect">
            <a:avLst/>
          </a:prstGeom>
          <a:noFill/>
          <a:ln w="9525">
            <a:noFill/>
            <a:miter lim="800000"/>
            <a:headEnd/>
            <a:tailEnd/>
          </a:ln>
        </p:spPr>
        <p:txBody>
          <a:bodyPr>
            <a:spAutoFit/>
          </a:bodyPr>
          <a:lstStyle/>
          <a:p>
            <a:r>
              <a:rPr lang="en-US" sz="1800" smtClean="0">
                <a:solidFill>
                  <a:srgbClr val="000000"/>
                </a:solidFill>
                <a:latin typeface="Calibri" pitchFamily="34" charset="0"/>
              </a:rPr>
              <a:t>The WISSCR mission will address important national and international recommendations and priorities as follows:</a:t>
            </a:r>
          </a:p>
          <a:p>
            <a:pPr>
              <a:buFont typeface="Arial" pitchFamily="34" charset="0"/>
              <a:buChar char="•"/>
            </a:pPr>
            <a:r>
              <a:rPr lang="en-US" sz="1800" smtClean="0">
                <a:solidFill>
                  <a:srgbClr val="000000"/>
                </a:solidFill>
                <a:latin typeface="Calibri" pitchFamily="34" charset="0"/>
              </a:rPr>
              <a:t>  The NRC Decadal Survey (NRC 2007) recommended a global wind mission, and the NRC Weather Panel, in the same report, determined a lidar winds mission in low earth orbit could make a </a:t>
            </a:r>
            <a:r>
              <a:rPr lang="en-US" sz="1800" i="1" smtClean="0">
                <a:solidFill>
                  <a:srgbClr val="000000"/>
                </a:solidFill>
                <a:latin typeface="Calibri" pitchFamily="34" charset="0"/>
              </a:rPr>
              <a:t>transformational </a:t>
            </a:r>
            <a:r>
              <a:rPr lang="en-US" sz="1800" smtClean="0">
                <a:solidFill>
                  <a:srgbClr val="000000"/>
                </a:solidFill>
                <a:latin typeface="Calibri" pitchFamily="34" charset="0"/>
              </a:rPr>
              <a:t>impact on global tropospheric  and stratospheric analyses. The WISSCR mission will be an important step toward, but not a substitute for, a global wind mission.   </a:t>
            </a:r>
          </a:p>
          <a:p>
            <a:pPr>
              <a:buFont typeface="Arial" pitchFamily="34" charset="0"/>
              <a:buChar char="•"/>
            </a:pPr>
            <a:r>
              <a:rPr lang="en-US" sz="1800" smtClean="0">
                <a:solidFill>
                  <a:srgbClr val="000000"/>
                </a:solidFill>
                <a:latin typeface="Calibri" pitchFamily="34" charset="0"/>
              </a:rPr>
              <a:t>   The WISSCR mission will support the NASA SMD 2010 Science Plan by ”Understanding the causes and consequences of climate change [which] is one of the grand challenges of the 21st century”</a:t>
            </a:r>
          </a:p>
          <a:p>
            <a:pPr>
              <a:buFont typeface="Arial" pitchFamily="34" charset="0"/>
              <a:buChar char="•"/>
            </a:pPr>
            <a:r>
              <a:rPr lang="en-US" sz="1800" smtClean="0">
                <a:solidFill>
                  <a:srgbClr val="000000"/>
                </a:solidFill>
                <a:latin typeface="Calibri" pitchFamily="34" charset="0"/>
              </a:rPr>
              <a:t>  The World Meteorological Organization (WMO 1996) determined that global wind profiles are “. . .essential for operational weather forecasting on all scales and at all latitudes. . .”</a:t>
            </a:r>
          </a:p>
          <a:p>
            <a:pPr>
              <a:buFont typeface="Arial" pitchFamily="34" charset="0"/>
              <a:buChar char="•"/>
            </a:pPr>
            <a:r>
              <a:rPr lang="en-US" sz="1800" smtClean="0">
                <a:solidFill>
                  <a:srgbClr val="000000"/>
                </a:solidFill>
                <a:latin typeface="Calibri" pitchFamily="34" charset="0"/>
              </a:rPr>
              <a:t>   A 2007 letter from the USAF Director of Weather to the NASA Associate Administrator for the SMD, stated that “. . . Among the 15 missions recommended by the NRC Decadal Survey, the measurement of global tropospheric winds provides the greatest benefit to the USAF. .  .”</a:t>
            </a:r>
          </a:p>
        </p:txBody>
      </p:sp>
      <p:sp>
        <p:nvSpPr>
          <p:cNvPr id="23556" name="Slide Number Placeholder 5"/>
          <p:cNvSpPr>
            <a:spLocks noGrp="1"/>
          </p:cNvSpPr>
          <p:nvPr>
            <p:ph type="sldNum" sz="quarter" idx="10"/>
          </p:nvPr>
        </p:nvSpPr>
        <p:spPr>
          <a:xfrm>
            <a:off x="304800" y="6616700"/>
            <a:ext cx="1905000" cy="152400"/>
          </a:xfrm>
          <a:noFill/>
        </p:spPr>
        <p:txBody>
          <a:bodyPr/>
          <a:lstStyle/>
          <a:p>
            <a:pPr algn="l"/>
            <a:fld id="{2E6F53E3-2A33-4CC3-AE75-9FF5A337ED8B}" type="slidenum">
              <a:rPr lang="en-US" sz="600" b="0" smtClean="0">
                <a:solidFill>
                  <a:srgbClr val="808080"/>
                </a:solidFill>
                <a:latin typeface="Arial" pitchFamily="34" charset="0"/>
                <a:ea typeface="ＭＳ Ｐゴシック" pitchFamily="1" charset="-128"/>
              </a:rPr>
              <a:pPr algn="l"/>
              <a:t>5</a:t>
            </a:fld>
            <a:endParaRPr lang="en-US" sz="600" b="0" smtClean="0">
              <a:solidFill>
                <a:srgbClr val="808080"/>
              </a:solidFill>
              <a:latin typeface="Arial" pitchFamily="34" charset="0"/>
              <a:ea typeface="ＭＳ Ｐゴシック" pitchFamily="1" charset="-12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6"/>
          <p:cNvSpPr>
            <a:spLocks noGrp="1" noChangeArrowheads="1"/>
          </p:cNvSpPr>
          <p:nvPr>
            <p:ph type="title"/>
          </p:nvPr>
        </p:nvSpPr>
        <p:spPr/>
        <p:txBody>
          <a:bodyPr/>
          <a:lstStyle/>
          <a:p>
            <a:r>
              <a:rPr lang="en-US" b="1" smtClean="0">
                <a:solidFill>
                  <a:srgbClr val="00B050"/>
                </a:solidFill>
              </a:rPr>
              <a:t>WISSCR</a:t>
            </a:r>
            <a:r>
              <a:rPr lang="en-US" smtClean="0">
                <a:solidFill>
                  <a:schemeClr val="tx1"/>
                </a:solidFill>
              </a:rPr>
              <a:t> </a:t>
            </a:r>
            <a:r>
              <a:rPr lang="en-US" b="1" smtClean="0"/>
              <a:t>Mission Concept/Design</a:t>
            </a:r>
          </a:p>
        </p:txBody>
      </p:sp>
      <p:sp>
        <p:nvSpPr>
          <p:cNvPr id="24579" name="Rectangle 7"/>
          <p:cNvSpPr>
            <a:spLocks noGrp="1" noChangeArrowheads="1"/>
          </p:cNvSpPr>
          <p:nvPr>
            <p:ph type="body" idx="1"/>
          </p:nvPr>
        </p:nvSpPr>
        <p:spPr>
          <a:xfrm>
            <a:off x="304800" y="1441450"/>
            <a:ext cx="8229600" cy="4883150"/>
          </a:xfrm>
        </p:spPr>
        <p:txBody>
          <a:bodyPr/>
          <a:lstStyle/>
          <a:p>
            <a:r>
              <a:rPr lang="en-US" sz="1800" dirty="0" smtClean="0"/>
              <a:t>WISSCR will be a 5-year mission to build a hybrid Doppler wind lidar and deploy it on the ISS to investigate tropical and subtropical processes</a:t>
            </a:r>
          </a:p>
          <a:p>
            <a:r>
              <a:rPr lang="en-US" sz="1800" dirty="0" smtClean="0"/>
              <a:t>Operational Scenario</a:t>
            </a:r>
          </a:p>
          <a:p>
            <a:pPr lvl="1"/>
            <a:r>
              <a:rPr lang="en-US" sz="1600" dirty="0" smtClean="0"/>
              <a:t>2012 -  2017  Instrument Design and construction; science algorithm development</a:t>
            </a:r>
          </a:p>
          <a:p>
            <a:pPr lvl="1"/>
            <a:r>
              <a:rPr lang="en-US" sz="1600" dirty="0" smtClean="0"/>
              <a:t>2017 -  2019  2–year science mission observing winds from the ISS and applying results to climate research</a:t>
            </a:r>
          </a:p>
          <a:p>
            <a:pPr lvl="2"/>
            <a:r>
              <a:rPr lang="en-US" sz="1400" dirty="0" smtClean="0"/>
              <a:t>Mission will include calibration validation activities using  NOAA and NASA aircraft</a:t>
            </a:r>
          </a:p>
          <a:p>
            <a:r>
              <a:rPr lang="en-US" sz="1800" dirty="0" smtClean="0"/>
              <a:t>Instrument</a:t>
            </a:r>
          </a:p>
          <a:p>
            <a:pPr lvl="1"/>
            <a:r>
              <a:rPr lang="en-US" sz="1600" dirty="0" smtClean="0"/>
              <a:t>Hybrid Doppler Wind Lidar measuring radial winds from two look angles +/- 45 deg from normal to velocity vector  (e.g. fore and aft) on a common ground track.</a:t>
            </a:r>
          </a:p>
          <a:p>
            <a:pPr lvl="1"/>
            <a:r>
              <a:rPr lang="en-US" sz="1600" dirty="0" smtClean="0"/>
              <a:t>Measurements alternate between look angles with programmable dwell time (typ. 4, 12 or 24 sec) and max time to switch and settle of 0.5 sec.</a:t>
            </a:r>
          </a:p>
          <a:p>
            <a:pPr lvl="1"/>
            <a:r>
              <a:rPr lang="en-US" sz="1600" dirty="0" smtClean="0"/>
              <a:t>Nominal nadir angle is 35 deg</a:t>
            </a:r>
          </a:p>
          <a:p>
            <a:pPr>
              <a:buFontTx/>
              <a:buNone/>
            </a:pPr>
            <a:endParaRPr lang="en-US" dirty="0" smtClean="0"/>
          </a:p>
        </p:txBody>
      </p:sp>
      <p:sp>
        <p:nvSpPr>
          <p:cNvPr id="24580" name="Slide Number Placeholder 20"/>
          <p:cNvSpPr>
            <a:spLocks noGrp="1"/>
          </p:cNvSpPr>
          <p:nvPr>
            <p:ph type="sldNum" sz="quarter" idx="10"/>
          </p:nvPr>
        </p:nvSpPr>
        <p:spPr>
          <a:noFill/>
        </p:spPr>
        <p:txBody>
          <a:bodyPr/>
          <a:lstStyle/>
          <a:p>
            <a:fld id="{219D00EE-FF33-470B-8D54-0690F3D8363D}" type="slidenum">
              <a:rPr lang="en-US" smtClean="0">
                <a:solidFill>
                  <a:srgbClr val="000000"/>
                </a:solidFill>
                <a:latin typeface="Arial" pitchFamily="34" charset="0"/>
                <a:ea typeface="ＭＳ Ｐゴシック" pitchFamily="1" charset="-128"/>
              </a:rPr>
              <a:pPr/>
              <a:t>6</a:t>
            </a:fld>
            <a:endParaRPr lang="en-US" smtClean="0">
              <a:solidFill>
                <a:srgbClr val="000000"/>
              </a:solidFill>
              <a:latin typeface="Arial" pitchFamily="34" charset="0"/>
              <a:ea typeface="ＭＳ Ｐゴシック" pitchFamily="1" charset="-128"/>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b="1" smtClean="0">
                <a:solidFill>
                  <a:srgbClr val="00B050"/>
                </a:solidFill>
              </a:rPr>
              <a:t>WISSCR</a:t>
            </a:r>
            <a:r>
              <a:rPr lang="en-US" b="1" smtClean="0"/>
              <a:t> One-day ground track</a:t>
            </a:r>
            <a:br>
              <a:rPr lang="en-US" b="1" smtClean="0"/>
            </a:br>
            <a:endParaRPr lang="en-US" smtClean="0"/>
          </a:p>
        </p:txBody>
      </p:sp>
      <p:sp>
        <p:nvSpPr>
          <p:cNvPr id="29699" name="Slide Number Placeholder 3"/>
          <p:cNvSpPr>
            <a:spLocks noGrp="1"/>
          </p:cNvSpPr>
          <p:nvPr>
            <p:ph type="sldNum" sz="quarter" idx="10"/>
          </p:nvPr>
        </p:nvSpPr>
        <p:spPr>
          <a:noFill/>
        </p:spPr>
        <p:txBody>
          <a:bodyPr/>
          <a:lstStyle/>
          <a:p>
            <a:fld id="{F4D0A600-8ECD-4DD6-B9E4-09FBEFC83F22}" type="slidenum">
              <a:rPr lang="en-US" smtClean="0">
                <a:latin typeface="Arial" pitchFamily="34" charset="0"/>
                <a:ea typeface="ＭＳ Ｐゴシック" pitchFamily="1" charset="-128"/>
              </a:rPr>
              <a:pPr/>
              <a:t>7</a:t>
            </a:fld>
            <a:endParaRPr lang="en-US" smtClean="0">
              <a:latin typeface="Arial" pitchFamily="34" charset="0"/>
              <a:ea typeface="ＭＳ Ｐゴシック" pitchFamily="1" charset="-128"/>
            </a:endParaRPr>
          </a:p>
        </p:txBody>
      </p:sp>
      <p:pic>
        <p:nvPicPr>
          <p:cNvPr id="29700" name="Picture 1" descr="GWOS Coverage on ISS 03-16-10.BMP"/>
          <p:cNvPicPr>
            <a:picLocks noChangeAspect="1" noChangeArrowheads="1"/>
          </p:cNvPicPr>
          <p:nvPr/>
        </p:nvPicPr>
        <p:blipFill>
          <a:blip r:embed="rId3"/>
          <a:srcRect/>
          <a:stretch>
            <a:fillRect/>
          </a:stretch>
        </p:blipFill>
        <p:spPr bwMode="auto">
          <a:xfrm>
            <a:off x="609600" y="1600200"/>
            <a:ext cx="8005763" cy="4297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normAutofit/>
          </a:bodyPr>
          <a:lstStyle/>
          <a:p>
            <a:pPr fontAlgn="auto">
              <a:spcAft>
                <a:spcPts val="0"/>
              </a:spcAft>
              <a:defRPr/>
            </a:pPr>
            <a:r>
              <a:rPr lang="en-US" dirty="0" smtClean="0"/>
              <a:t>Selectable Dwell Times</a:t>
            </a:r>
          </a:p>
        </p:txBody>
      </p:sp>
      <p:sp>
        <p:nvSpPr>
          <p:cNvPr id="32771" name="Content Placeholder 2"/>
          <p:cNvSpPr>
            <a:spLocks noGrp="1"/>
          </p:cNvSpPr>
          <p:nvPr>
            <p:ph idx="1"/>
          </p:nvPr>
        </p:nvSpPr>
        <p:spPr/>
        <p:txBody>
          <a:bodyPr/>
          <a:lstStyle/>
          <a:p>
            <a:r>
              <a:rPr lang="en-US" dirty="0" smtClean="0"/>
              <a:t>Flexible dwell time management would allow high horizontal resolution profiling by the coherent subsystem while allowing sufficient shot integration for the direct subsystem to achieve useful measurement accuracies.</a:t>
            </a:r>
          </a:p>
          <a:p>
            <a:r>
              <a:rPr lang="en-US" dirty="0" smtClean="0"/>
              <a:t>By operating through just two telescopes on either the port or starboard side the repeat (revisit) intervals can be kept short.</a:t>
            </a:r>
          </a:p>
          <a:p>
            <a:r>
              <a:rPr lang="en-US" dirty="0" smtClean="0"/>
              <a:t>By keeping the repeat intervals short, the longitudinal offset (due to earth’s rotation) between the fore and aft shots can be also reduced (average of 14km for ISS orbit)</a:t>
            </a:r>
          </a:p>
          <a:p>
            <a:endParaRPr lang="en-US" dirty="0" smtClean="0"/>
          </a:p>
        </p:txBody>
      </p:sp>
      <p:graphicFrame>
        <p:nvGraphicFramePr>
          <p:cNvPr id="4" name="Table 3"/>
          <p:cNvGraphicFramePr>
            <a:graphicFrameLocks noGrp="1"/>
          </p:cNvGraphicFramePr>
          <p:nvPr/>
        </p:nvGraphicFramePr>
        <p:xfrm>
          <a:off x="1066800" y="4464779"/>
          <a:ext cx="7162800" cy="2164621"/>
        </p:xfrm>
        <a:graphic>
          <a:graphicData uri="http://schemas.openxmlformats.org/drawingml/2006/table">
            <a:tbl>
              <a:tblPr firstRow="1" bandRow="1">
                <a:tableStyleId>{5C22544A-7EE6-4342-B048-85BDC9FD1C3A}</a:tableStyleId>
              </a:tblPr>
              <a:tblGrid>
                <a:gridCol w="1712845"/>
                <a:gridCol w="1868555"/>
                <a:gridCol w="1712845"/>
                <a:gridCol w="1868555"/>
              </a:tblGrid>
              <a:tr h="579661">
                <a:tc>
                  <a:txBody>
                    <a:bodyPr/>
                    <a:lstStyle/>
                    <a:p>
                      <a:r>
                        <a:rPr lang="en-US" sz="2000" baseline="0" dirty="0" smtClean="0"/>
                        <a:t>Dwell (sec)</a:t>
                      </a:r>
                      <a:endParaRPr lang="en-US" sz="2000" baseline="0" dirty="0"/>
                    </a:p>
                  </a:txBody>
                  <a:tcPr/>
                </a:tc>
                <a:tc>
                  <a:txBody>
                    <a:bodyPr/>
                    <a:lstStyle/>
                    <a:p>
                      <a:r>
                        <a:rPr lang="en-US" sz="2000" baseline="0" dirty="0" smtClean="0"/>
                        <a:t>Dwell (</a:t>
                      </a:r>
                      <a:r>
                        <a:rPr lang="en-US" sz="2000" baseline="0" dirty="0" err="1" smtClean="0"/>
                        <a:t>kms</a:t>
                      </a:r>
                      <a:r>
                        <a:rPr lang="en-US" sz="2000" baseline="0" dirty="0" smtClean="0"/>
                        <a:t>)</a:t>
                      </a:r>
                      <a:endParaRPr lang="en-US" sz="2000" baseline="0" dirty="0"/>
                    </a:p>
                  </a:txBody>
                  <a:tcPr/>
                </a:tc>
                <a:tc>
                  <a:txBody>
                    <a:bodyPr/>
                    <a:lstStyle/>
                    <a:p>
                      <a:r>
                        <a:rPr lang="en-US" sz="2000" baseline="0" dirty="0" smtClean="0"/>
                        <a:t>4 </a:t>
                      </a:r>
                      <a:r>
                        <a:rPr lang="en-US" sz="2000" baseline="0" dirty="0" err="1" smtClean="0"/>
                        <a:t>tele</a:t>
                      </a:r>
                      <a:endParaRPr lang="en-US" sz="2000" baseline="0" dirty="0"/>
                    </a:p>
                  </a:txBody>
                  <a:tcPr/>
                </a:tc>
                <a:tc>
                  <a:txBody>
                    <a:bodyPr/>
                    <a:lstStyle/>
                    <a:p>
                      <a:r>
                        <a:rPr lang="en-US" sz="2000" baseline="0" dirty="0" smtClean="0"/>
                        <a:t>2 </a:t>
                      </a:r>
                      <a:r>
                        <a:rPr lang="en-US" sz="2000" baseline="0" dirty="0" err="1" smtClean="0"/>
                        <a:t>tele</a:t>
                      </a:r>
                      <a:endParaRPr lang="en-US" sz="2000" baseline="0" dirty="0"/>
                    </a:p>
                  </a:txBody>
                  <a:tcPr/>
                </a:tc>
              </a:tr>
              <a:tr h="350385">
                <a:tc>
                  <a:txBody>
                    <a:bodyPr/>
                    <a:lstStyle/>
                    <a:p>
                      <a:r>
                        <a:rPr lang="en-US" sz="2000" baseline="0" dirty="0" smtClean="0"/>
                        <a:t>24</a:t>
                      </a:r>
                      <a:endParaRPr lang="en-US" sz="2000" baseline="0" dirty="0"/>
                    </a:p>
                  </a:txBody>
                  <a:tcPr/>
                </a:tc>
                <a:tc>
                  <a:txBody>
                    <a:bodyPr/>
                    <a:lstStyle/>
                    <a:p>
                      <a:r>
                        <a:rPr lang="en-US" sz="2000" baseline="0" dirty="0" smtClean="0"/>
                        <a:t>175</a:t>
                      </a:r>
                      <a:endParaRPr lang="en-US" sz="2000" baseline="0" dirty="0"/>
                    </a:p>
                  </a:txBody>
                  <a:tcPr/>
                </a:tc>
                <a:tc>
                  <a:txBody>
                    <a:bodyPr/>
                    <a:lstStyle/>
                    <a:p>
                      <a:endParaRPr lang="en-US" sz="2000" baseline="0" dirty="0"/>
                    </a:p>
                  </a:txBody>
                  <a:tcPr/>
                </a:tc>
                <a:tc>
                  <a:txBody>
                    <a:bodyPr/>
                    <a:lstStyle/>
                    <a:p>
                      <a:r>
                        <a:rPr lang="en-US" sz="2000" baseline="0" dirty="0" smtClean="0"/>
                        <a:t>x</a:t>
                      </a:r>
                      <a:endParaRPr lang="en-US" sz="2000" baseline="0" dirty="0"/>
                    </a:p>
                  </a:txBody>
                  <a:tcPr/>
                </a:tc>
              </a:tr>
              <a:tr h="350385">
                <a:tc>
                  <a:txBody>
                    <a:bodyPr/>
                    <a:lstStyle/>
                    <a:p>
                      <a:r>
                        <a:rPr lang="en-US" sz="2000" baseline="0" dirty="0" smtClean="0"/>
                        <a:t>12</a:t>
                      </a:r>
                      <a:endParaRPr lang="en-US" sz="2000" baseline="0" dirty="0"/>
                    </a:p>
                  </a:txBody>
                  <a:tcPr/>
                </a:tc>
                <a:tc>
                  <a:txBody>
                    <a:bodyPr/>
                    <a:lstStyle/>
                    <a:p>
                      <a:r>
                        <a:rPr lang="en-US" sz="2000" baseline="0" dirty="0" smtClean="0"/>
                        <a:t>88</a:t>
                      </a:r>
                      <a:endParaRPr lang="en-US" sz="2000" baseline="0" dirty="0"/>
                    </a:p>
                  </a:txBody>
                  <a:tcPr/>
                </a:tc>
                <a:tc>
                  <a:txBody>
                    <a:bodyPr/>
                    <a:lstStyle/>
                    <a:p>
                      <a:r>
                        <a:rPr lang="en-US" sz="2000" baseline="0" dirty="0" smtClean="0"/>
                        <a:t>x</a:t>
                      </a:r>
                      <a:endParaRPr lang="en-US" sz="2000" baseline="0" dirty="0"/>
                    </a:p>
                  </a:txBody>
                  <a:tcPr/>
                </a:tc>
                <a:tc>
                  <a:txBody>
                    <a:bodyPr/>
                    <a:lstStyle/>
                    <a:p>
                      <a:r>
                        <a:rPr lang="en-US" sz="2000" baseline="0" dirty="0" smtClean="0"/>
                        <a:t>x</a:t>
                      </a:r>
                      <a:endParaRPr lang="en-US" sz="2000" baseline="0" dirty="0"/>
                    </a:p>
                  </a:txBody>
                  <a:tcPr/>
                </a:tc>
              </a:tr>
              <a:tr h="350385">
                <a:tc>
                  <a:txBody>
                    <a:bodyPr/>
                    <a:lstStyle/>
                    <a:p>
                      <a:r>
                        <a:rPr lang="en-US" sz="2000" baseline="0" dirty="0" smtClean="0"/>
                        <a:t>4</a:t>
                      </a:r>
                      <a:endParaRPr lang="en-US" sz="2000" baseline="0" dirty="0"/>
                    </a:p>
                  </a:txBody>
                  <a:tcPr/>
                </a:tc>
                <a:tc>
                  <a:txBody>
                    <a:bodyPr/>
                    <a:lstStyle/>
                    <a:p>
                      <a:r>
                        <a:rPr lang="en-US" sz="2000" baseline="0" dirty="0" smtClean="0"/>
                        <a:t>30</a:t>
                      </a:r>
                      <a:endParaRPr lang="en-US" sz="2000" baseline="0" dirty="0"/>
                    </a:p>
                  </a:txBody>
                  <a:tcPr/>
                </a:tc>
                <a:tc>
                  <a:txBody>
                    <a:bodyPr/>
                    <a:lstStyle/>
                    <a:p>
                      <a:r>
                        <a:rPr lang="en-US" sz="2000" baseline="0" dirty="0" smtClean="0"/>
                        <a:t>x</a:t>
                      </a:r>
                      <a:endParaRPr lang="en-US" sz="2000" baseline="0" dirty="0"/>
                    </a:p>
                  </a:txBody>
                  <a:tcPr/>
                </a:tc>
                <a:tc>
                  <a:txBody>
                    <a:bodyPr/>
                    <a:lstStyle/>
                    <a:p>
                      <a:r>
                        <a:rPr lang="en-US" sz="2000" baseline="0" dirty="0" smtClean="0"/>
                        <a:t>x</a:t>
                      </a:r>
                      <a:endParaRPr lang="en-US" sz="2000" baseline="0" dirty="0"/>
                    </a:p>
                  </a:txBody>
                  <a:tcPr/>
                </a:tc>
              </a:tr>
              <a:tr h="350385">
                <a:tc>
                  <a:txBody>
                    <a:bodyPr/>
                    <a:lstStyle/>
                    <a:p>
                      <a:r>
                        <a:rPr lang="en-US" sz="2000" baseline="0" dirty="0" smtClean="0"/>
                        <a:t>1</a:t>
                      </a:r>
                      <a:endParaRPr lang="en-US" sz="2000" baseline="0" dirty="0"/>
                    </a:p>
                  </a:txBody>
                  <a:tcPr/>
                </a:tc>
                <a:tc>
                  <a:txBody>
                    <a:bodyPr/>
                    <a:lstStyle/>
                    <a:p>
                      <a:r>
                        <a:rPr lang="en-US" sz="2000" baseline="0" dirty="0" smtClean="0"/>
                        <a:t>7.5</a:t>
                      </a:r>
                      <a:endParaRPr lang="en-US" sz="2000" baseline="0" dirty="0"/>
                    </a:p>
                  </a:txBody>
                  <a:tcPr/>
                </a:tc>
                <a:tc>
                  <a:txBody>
                    <a:bodyPr/>
                    <a:lstStyle/>
                    <a:p>
                      <a:r>
                        <a:rPr lang="en-US" sz="2000" baseline="0" dirty="0" smtClean="0"/>
                        <a:t>x</a:t>
                      </a:r>
                      <a:endParaRPr lang="en-US" sz="2000" baseline="0" dirty="0"/>
                    </a:p>
                  </a:txBody>
                  <a:tcPr/>
                </a:tc>
                <a:tc>
                  <a:txBody>
                    <a:bodyPr/>
                    <a:lstStyle/>
                    <a:p>
                      <a:r>
                        <a:rPr lang="en-US" sz="2000" baseline="0" dirty="0" smtClean="0"/>
                        <a:t>x</a:t>
                      </a:r>
                      <a:endParaRPr lang="en-US" sz="2000" baseline="0" dirty="0"/>
                    </a:p>
                  </a:txBody>
                  <a:tcPr/>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941388" y="0"/>
            <a:ext cx="7312025" cy="969963"/>
          </a:xfrm>
        </p:spPr>
        <p:txBody>
          <a:bodyPr/>
          <a:lstStyle/>
          <a:p>
            <a:r>
              <a:rPr lang="en-US" smtClean="0">
                <a:ea typeface="ＭＳ Ｐゴシック" pitchFamily="1" charset="-128"/>
              </a:rPr>
              <a:t>NASA Space Flight Project </a:t>
            </a:r>
            <a:br>
              <a:rPr lang="en-US" smtClean="0">
                <a:ea typeface="ＭＳ Ｐゴシック" pitchFamily="1" charset="-128"/>
              </a:rPr>
            </a:br>
            <a:r>
              <a:rPr lang="en-US" smtClean="0">
                <a:ea typeface="ＭＳ Ｐゴシック" pitchFamily="1" charset="-128"/>
              </a:rPr>
              <a:t>Standard WBS Dictionary (2 of 5)</a:t>
            </a:r>
          </a:p>
        </p:txBody>
      </p:sp>
      <p:sp>
        <p:nvSpPr>
          <p:cNvPr id="17411" name="Rectangle 4"/>
          <p:cNvSpPr>
            <a:spLocks noChangeArrowheads="1"/>
          </p:cNvSpPr>
          <p:nvPr/>
        </p:nvSpPr>
        <p:spPr bwMode="auto">
          <a:xfrm>
            <a:off x="304800" y="1476375"/>
            <a:ext cx="8343900" cy="1323439"/>
          </a:xfrm>
          <a:prstGeom prst="rect">
            <a:avLst/>
          </a:prstGeom>
          <a:noFill/>
          <a:ln w="12700">
            <a:noFill/>
            <a:miter lim="800000"/>
            <a:headEnd/>
            <a:tailEnd/>
          </a:ln>
        </p:spPr>
        <p:txBody>
          <a:bodyPr>
            <a:spAutoFit/>
          </a:bodyPr>
          <a:lstStyle/>
          <a:p>
            <a:r>
              <a:rPr lang="en-US" sz="2000" b="1" dirty="0"/>
              <a:t>Element 1 - Project Management</a:t>
            </a:r>
            <a:r>
              <a:rPr lang="en-US" sz="2000" b="1" dirty="0" smtClean="0"/>
              <a:t>:</a:t>
            </a:r>
            <a:endParaRPr lang="en-US" sz="2000" dirty="0"/>
          </a:p>
          <a:p>
            <a:r>
              <a:rPr lang="en-US" sz="2000" b="1" dirty="0"/>
              <a:t>Element 2 </a:t>
            </a:r>
            <a:r>
              <a:rPr lang="en-US" sz="2000" b="1" dirty="0" smtClean="0"/>
              <a:t>- </a:t>
            </a:r>
            <a:r>
              <a:rPr lang="en-US" sz="2000" b="1" dirty="0"/>
              <a:t>Systems </a:t>
            </a:r>
            <a:r>
              <a:rPr lang="en-US" sz="2000" b="1" dirty="0" smtClean="0"/>
              <a:t>Engineering</a:t>
            </a:r>
            <a:endParaRPr lang="en-US" sz="2000" dirty="0" smtClean="0"/>
          </a:p>
          <a:p>
            <a:r>
              <a:rPr lang="en-US" sz="2000" b="1" dirty="0" smtClean="0"/>
              <a:t>Element 3 - Safety and Mission Assurance</a:t>
            </a:r>
          </a:p>
          <a:p>
            <a:endParaRPr lang="en-US" sz="2000" dirty="0"/>
          </a:p>
        </p:txBody>
      </p:sp>
      <p:sp>
        <p:nvSpPr>
          <p:cNvPr id="5" name="Rectangle 4"/>
          <p:cNvSpPr/>
          <p:nvPr/>
        </p:nvSpPr>
        <p:spPr>
          <a:xfrm>
            <a:off x="304800" y="2410361"/>
            <a:ext cx="4572000" cy="1323439"/>
          </a:xfrm>
          <a:prstGeom prst="rect">
            <a:avLst/>
          </a:prstGeom>
        </p:spPr>
        <p:txBody>
          <a:bodyPr>
            <a:spAutoFit/>
          </a:bodyPr>
          <a:lstStyle/>
          <a:p>
            <a:r>
              <a:rPr lang="en-US" sz="2000" b="1" dirty="0" smtClean="0"/>
              <a:t>Element 4 - Science / Technology</a:t>
            </a:r>
          </a:p>
          <a:p>
            <a:r>
              <a:rPr lang="en-US" sz="2000" b="1" dirty="0" smtClean="0"/>
              <a:t>Element 5 - Payload</a:t>
            </a:r>
            <a:endParaRPr lang="en-US" sz="2000" dirty="0" smtClean="0"/>
          </a:p>
          <a:p>
            <a:r>
              <a:rPr lang="en-US" sz="2000" b="1" dirty="0" smtClean="0"/>
              <a:t>Element 6 - spacecraft(s)</a:t>
            </a:r>
          </a:p>
          <a:p>
            <a:endParaRPr lang="en-US" sz="2000" dirty="0"/>
          </a:p>
        </p:txBody>
      </p:sp>
      <p:sp>
        <p:nvSpPr>
          <p:cNvPr id="6" name="Rectangle 4"/>
          <p:cNvSpPr>
            <a:spLocks noChangeArrowheads="1"/>
          </p:cNvSpPr>
          <p:nvPr/>
        </p:nvSpPr>
        <p:spPr bwMode="auto">
          <a:xfrm>
            <a:off x="304800" y="3293102"/>
            <a:ext cx="8356600" cy="1015663"/>
          </a:xfrm>
          <a:prstGeom prst="rect">
            <a:avLst/>
          </a:prstGeom>
          <a:noFill/>
          <a:ln w="12700">
            <a:noFill/>
            <a:miter lim="800000"/>
            <a:headEnd/>
            <a:tailEnd/>
          </a:ln>
        </p:spPr>
        <p:txBody>
          <a:bodyPr>
            <a:spAutoFit/>
          </a:bodyPr>
          <a:lstStyle/>
          <a:p>
            <a:r>
              <a:rPr lang="en-US" sz="2000" b="1" dirty="0"/>
              <a:t>Element 7 - Mission Operations </a:t>
            </a:r>
            <a:r>
              <a:rPr lang="en-US" sz="2000" b="1" dirty="0" smtClean="0"/>
              <a:t>System</a:t>
            </a:r>
          </a:p>
          <a:p>
            <a:r>
              <a:rPr lang="en-US" sz="2000" b="1" dirty="0" smtClean="0"/>
              <a:t>Element </a:t>
            </a:r>
            <a:r>
              <a:rPr lang="en-US" sz="2000" b="1" dirty="0"/>
              <a:t>8 - Launch Vehicle / </a:t>
            </a:r>
            <a:r>
              <a:rPr lang="en-US" sz="2000" b="1" dirty="0" smtClean="0"/>
              <a:t>Services</a:t>
            </a:r>
          </a:p>
          <a:p>
            <a:r>
              <a:rPr lang="en-US" sz="2000" b="1" dirty="0" smtClean="0"/>
              <a:t>Element </a:t>
            </a:r>
            <a:r>
              <a:rPr lang="en-US" sz="2000" b="1" dirty="0"/>
              <a:t>9 - Ground </a:t>
            </a:r>
            <a:r>
              <a:rPr lang="en-US" sz="2000" b="1" dirty="0" smtClean="0"/>
              <a:t>System(s</a:t>
            </a:r>
            <a:endParaRPr lang="en-US" sz="2000" dirty="0"/>
          </a:p>
        </p:txBody>
      </p:sp>
      <p:sp>
        <p:nvSpPr>
          <p:cNvPr id="7" name="Rectangle 4"/>
          <p:cNvSpPr>
            <a:spLocks noChangeArrowheads="1"/>
          </p:cNvSpPr>
          <p:nvPr/>
        </p:nvSpPr>
        <p:spPr bwMode="auto">
          <a:xfrm>
            <a:off x="292100" y="4168124"/>
            <a:ext cx="8166100" cy="707886"/>
          </a:xfrm>
          <a:prstGeom prst="rect">
            <a:avLst/>
          </a:prstGeom>
          <a:noFill/>
          <a:ln w="12700">
            <a:noFill/>
            <a:miter lim="800000"/>
            <a:headEnd/>
            <a:tailEnd/>
          </a:ln>
        </p:spPr>
        <p:txBody>
          <a:bodyPr>
            <a:spAutoFit/>
          </a:bodyPr>
          <a:lstStyle/>
          <a:p>
            <a:r>
              <a:rPr lang="en-US" sz="2000" b="1" dirty="0"/>
              <a:t>Element 10 - Systems Integration and </a:t>
            </a:r>
            <a:r>
              <a:rPr lang="en-US" sz="2000" b="1" dirty="0" smtClean="0"/>
              <a:t>Testing</a:t>
            </a:r>
            <a:endParaRPr lang="en-US" sz="2000" dirty="0"/>
          </a:p>
          <a:p>
            <a:r>
              <a:rPr lang="en-US" sz="2000" b="1" dirty="0"/>
              <a:t>Element 11 - Education and Public </a:t>
            </a:r>
            <a:r>
              <a:rPr lang="en-US" sz="2000" b="1" dirty="0" smtClean="0"/>
              <a:t>Outreach</a:t>
            </a:r>
            <a:endParaRPr lang="en-US" sz="2000" dirty="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1_ES LOB Small Earth">
  <a:themeElements>
    <a:clrScheme name="ES LOB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 LOB 1">
      <a:majorFont>
        <a:latin typeface="Arial"/>
        <a:ea typeface="ＭＳ Ｐゴシック"/>
        <a:cs typeface="ＭＳ Ｐゴシック"/>
      </a:majorFont>
      <a:minorFont>
        <a:latin typeface="Century Schoolbook"/>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3" charset="0"/>
            <a:ea typeface="ＭＳ Ｐゴシック" pitchFamily="-123" charset="-128"/>
            <a:cs typeface="ＭＳ Ｐゴシック" pitchFamily="-12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3" charset="0"/>
            <a:ea typeface="ＭＳ Ｐゴシック" pitchFamily="-123" charset="-128"/>
            <a:cs typeface="ＭＳ Ｐゴシック" pitchFamily="-123" charset="-128"/>
          </a:defRPr>
        </a:defPPr>
      </a:lstStyle>
    </a:lnDef>
  </a:objectDefaults>
  <a:extraClrSchemeLst>
    <a:extraClrScheme>
      <a:clrScheme name="ES LOB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S LOB 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S LOB 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S LOB 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S LOB 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S LOB 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S LOB 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S LOB 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S LOB 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S LOB 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S LOB 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S LOB 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2004:Templates:My Templates:ES LOB Small Earth.potx</Template>
  <TotalTime>44768</TotalTime>
  <Words>4594</Words>
  <Application>Microsoft Office PowerPoint</Application>
  <PresentationFormat>On-screen Show (4:3)</PresentationFormat>
  <Paragraphs>594</Paragraphs>
  <Slides>48</Slides>
  <Notes>48</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48</vt:i4>
      </vt:variant>
    </vt:vector>
  </HeadingPairs>
  <TitlesOfParts>
    <vt:vector size="52" baseType="lpstr">
      <vt:lpstr>1_ES LOB Small Earth</vt:lpstr>
      <vt:lpstr>Office Theme</vt:lpstr>
      <vt:lpstr>1_Office Theme</vt:lpstr>
      <vt:lpstr>Worksheet</vt:lpstr>
      <vt:lpstr>The Winds from the International Space Station for Climate Research (WISSCR) Mission</vt:lpstr>
      <vt:lpstr>WISSCR Science</vt:lpstr>
      <vt:lpstr>WISSCR Science (2)</vt:lpstr>
      <vt:lpstr>WISSCR Science (3)</vt:lpstr>
      <vt:lpstr>Relevance to NRC Decadal Survey, NASA SMD, and Other Priorities</vt:lpstr>
      <vt:lpstr>WISSCR Mission Concept/Design</vt:lpstr>
      <vt:lpstr>WISSCR One-day ground track </vt:lpstr>
      <vt:lpstr>Selectable Dwell Times</vt:lpstr>
      <vt:lpstr>NASA Space Flight Project  Standard WBS Dictionary (2 of 5)</vt:lpstr>
      <vt:lpstr>MDL Output</vt:lpstr>
      <vt:lpstr>IDL/MDL Study</vt:lpstr>
      <vt:lpstr>IDL SOW (1 of 2)</vt:lpstr>
      <vt:lpstr>IDL SOW (2 of 2)</vt:lpstr>
      <vt:lpstr>IDL Study Assumptions</vt:lpstr>
      <vt:lpstr>Slide 15</vt:lpstr>
      <vt:lpstr>WIND Lidar FOV assessment</vt:lpstr>
      <vt:lpstr>Slide 17</vt:lpstr>
      <vt:lpstr>Slide 18</vt:lpstr>
      <vt:lpstr>Slide 19</vt:lpstr>
      <vt:lpstr>Slide 20</vt:lpstr>
      <vt:lpstr>Slide 21</vt:lpstr>
      <vt:lpstr>Slide 22</vt:lpstr>
      <vt:lpstr>Slide 23</vt:lpstr>
      <vt:lpstr>Slide 24</vt:lpstr>
      <vt:lpstr>Slide 25</vt:lpstr>
      <vt:lpstr>WISSCR Requirements / Constraints / Assumptions</vt:lpstr>
      <vt:lpstr>WISSCR Requirements / Constraints / Assumptions</vt:lpstr>
      <vt:lpstr>Mechanical Configuration</vt:lpstr>
      <vt:lpstr>WISSCR Block Diagram </vt:lpstr>
      <vt:lpstr>Design Discussions / Decisions</vt:lpstr>
      <vt:lpstr>Design Discussions / Decisions</vt:lpstr>
      <vt:lpstr>Design Discussions/Decisions</vt:lpstr>
      <vt:lpstr>Design Discussions / Decisions</vt:lpstr>
      <vt:lpstr>Design Discussions / Decisions</vt:lpstr>
      <vt:lpstr>WISSCR MASS BY SUBSYSTEM</vt:lpstr>
      <vt:lpstr>Slide 36</vt:lpstr>
      <vt:lpstr>Slide 37</vt:lpstr>
      <vt:lpstr>Mechanisms Summary</vt:lpstr>
      <vt:lpstr>Slide 39</vt:lpstr>
      <vt:lpstr>Slide 40</vt:lpstr>
      <vt:lpstr>Slide 41</vt:lpstr>
      <vt:lpstr>Me5: Aperture Cover Revisit (cont.)</vt:lpstr>
      <vt:lpstr>Me5: Aperture Cover Revisit (cont.)</vt:lpstr>
      <vt:lpstr>Thermal</vt:lpstr>
      <vt:lpstr>Updated data transfer issues</vt:lpstr>
      <vt:lpstr>IDL Design Summary</vt:lpstr>
      <vt:lpstr>Conclusions</vt:lpstr>
      <vt:lpstr>Next Steps</vt:lpstr>
    </vt:vector>
  </TitlesOfParts>
  <Company>NASA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Earth Science LOB Products for the FY10 Business Planning Workshop</dc:title>
  <dc:creator>Bill Cutlip</dc:creator>
  <cp:lastModifiedBy>Mike Hardesty</cp:lastModifiedBy>
  <cp:revision>309</cp:revision>
  <cp:lastPrinted>2010-10-08T15:01:28Z</cp:lastPrinted>
  <dcterms:created xsi:type="dcterms:W3CDTF">2010-10-08T15:00:30Z</dcterms:created>
  <dcterms:modified xsi:type="dcterms:W3CDTF">2011-08-08T22:38:44Z</dcterms:modified>
</cp:coreProperties>
</file>